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40" r:id="rId2"/>
    <p:sldId id="343" r:id="rId3"/>
    <p:sldId id="344" r:id="rId4"/>
    <p:sldId id="358" r:id="rId5"/>
    <p:sldId id="345" r:id="rId6"/>
    <p:sldId id="346" r:id="rId7"/>
    <p:sldId id="347" r:id="rId8"/>
    <p:sldId id="348" r:id="rId9"/>
    <p:sldId id="350" r:id="rId10"/>
    <p:sldId id="359" r:id="rId11"/>
    <p:sldId id="352" r:id="rId12"/>
    <p:sldId id="353" r:id="rId13"/>
    <p:sldId id="354" r:id="rId14"/>
    <p:sldId id="355" r:id="rId15"/>
    <p:sldId id="356" r:id="rId16"/>
    <p:sldId id="357" r:id="rId17"/>
    <p:sldId id="36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1ED0"/>
    <a:srgbClr val="FFFF66"/>
    <a:srgbClr val="BDD7EE"/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4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C41AC-7CC2-4310-9BAF-7308B22BEEEB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5990E-1489-4237-8057-7DDDF77A5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224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D36F-52DB-4DCC-B4D2-5475436C331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907-8CE2-4F4A-B1E2-BE0D01914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985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D36F-52DB-4DCC-B4D2-5475436C331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907-8CE2-4F4A-B1E2-BE0D01914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401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D36F-52DB-4DCC-B4D2-5475436C331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907-8CE2-4F4A-B1E2-BE0D01914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19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D36F-52DB-4DCC-B4D2-5475436C331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907-8CE2-4F4A-B1E2-BE0D01914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56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D36F-52DB-4DCC-B4D2-5475436C331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907-8CE2-4F4A-B1E2-BE0D01914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7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D36F-52DB-4DCC-B4D2-5475436C331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907-8CE2-4F4A-B1E2-BE0D01914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093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D36F-52DB-4DCC-B4D2-5475436C331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907-8CE2-4F4A-B1E2-BE0D01914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48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D36F-52DB-4DCC-B4D2-5475436C331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907-8CE2-4F4A-B1E2-BE0D01914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910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D36F-52DB-4DCC-B4D2-5475436C331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907-8CE2-4F4A-B1E2-BE0D01914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14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D36F-52DB-4DCC-B4D2-5475436C331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907-8CE2-4F4A-B1E2-BE0D01914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56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D36F-52DB-4DCC-B4D2-5475436C331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9907-8CE2-4F4A-B1E2-BE0D01914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53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0"/>
                <a:lumOff val="100000"/>
              </a:schemeClr>
            </a:gs>
            <a:gs pos="100000">
              <a:srgbClr val="E3EEF8"/>
            </a:gs>
            <a:gs pos="100000">
              <a:srgbClr val="C6DCF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DD36F-52DB-4DCC-B4D2-5475436C331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C9907-8CE2-4F4A-B1E2-BE0D01914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64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microsoft.com/office/2007/relationships/hdphoto" Target="../media/hdphoto5.wdp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microsoft.com/office/2007/relationships/hdphoto" Target="../media/hdphoto8.wdp"/><Relationship Id="rId5" Type="http://schemas.openxmlformats.org/officeDocument/2006/relationships/image" Target="../media/image66.png"/><Relationship Id="rId10" Type="http://schemas.openxmlformats.org/officeDocument/2006/relationships/image" Target="../media/image69.png"/><Relationship Id="rId4" Type="http://schemas.openxmlformats.org/officeDocument/2006/relationships/image" Target="../media/image65.png"/><Relationship Id="rId9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0.png"/><Relationship Id="rId7" Type="http://schemas.microsoft.com/office/2007/relationships/hdphoto" Target="../media/hdphoto10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11" Type="http://schemas.openxmlformats.org/officeDocument/2006/relationships/image" Target="../media/image75.png"/><Relationship Id="rId5" Type="http://schemas.microsoft.com/office/2007/relationships/hdphoto" Target="../media/hdphoto9.wdp"/><Relationship Id="rId10" Type="http://schemas.openxmlformats.org/officeDocument/2006/relationships/image" Target="../media/image74.png"/><Relationship Id="rId4" Type="http://schemas.openxmlformats.org/officeDocument/2006/relationships/image" Target="../media/image71.png"/><Relationship Id="rId9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13" Type="http://schemas.openxmlformats.org/officeDocument/2006/relationships/image" Target="../media/image86.png"/><Relationship Id="rId18" Type="http://schemas.openxmlformats.org/officeDocument/2006/relationships/image" Target="../media/image91.jpe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svg"/><Relationship Id="rId17" Type="http://schemas.openxmlformats.org/officeDocument/2006/relationships/image" Target="../media/image90.svg"/><Relationship Id="rId2" Type="http://schemas.openxmlformats.org/officeDocument/2006/relationships/image" Target="../media/image2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sv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8.svg"/><Relationship Id="rId10" Type="http://schemas.openxmlformats.org/officeDocument/2006/relationships/image" Target="../media/image83.svg"/><Relationship Id="rId4" Type="http://schemas.openxmlformats.org/officeDocument/2006/relationships/image" Target="../media/image77.sv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microsoft.com/office/2007/relationships/hdphoto" Target="../media/hdphoto2.wdp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microsoft.com/office/2007/relationships/hdphoto" Target="../media/hdphoto4.wdp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54F7DB-0D9A-4D48-AB86-BA692DEFF4B1}"/>
              </a:ext>
            </a:extLst>
          </p:cNvPr>
          <p:cNvSpPr txBox="1"/>
          <p:nvPr/>
        </p:nvSpPr>
        <p:spPr>
          <a:xfrm>
            <a:off x="204312" y="2591728"/>
            <a:ext cx="7887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kk-KZ" sz="2800" b="1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ЖЫЛҒЫ ОБЛЫСТЫҚ БЮДЖЕТТІҢ</a:t>
            </a:r>
          </a:p>
          <a:p>
            <a:pPr lvl="0">
              <a:defRPr/>
            </a:pPr>
            <a:r>
              <a:rPr lang="kk-KZ" sz="2800" b="1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АТҚАРЫЛУЫНЫҢ ЖЫЛДЫҚ ЕСЕБІ </a:t>
            </a:r>
            <a:endParaRPr lang="en-GB" sz="2800" b="1" dirty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266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10851" y="540869"/>
            <a:ext cx="9843243" cy="303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0851" y="133380"/>
            <a:ext cx="8116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Мәдениет, спорт, туризм және ақпараттық кеңістік</a:t>
            </a:r>
            <a:endParaRPr lang="ru-RU" sz="20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object 3">
            <a:extLst>
              <a:ext uri="{FF2B5EF4-FFF2-40B4-BE49-F238E27FC236}">
                <a16:creationId xmlns:a16="http://schemas.microsoft.com/office/drawing/2014/main" id="{1CFA347F-A6C1-7EBF-A1AB-B91EAB1F429F}"/>
              </a:ext>
            </a:extLst>
          </p:cNvPr>
          <p:cNvGrpSpPr/>
          <p:nvPr/>
        </p:nvGrpSpPr>
        <p:grpSpPr>
          <a:xfrm>
            <a:off x="310851" y="623224"/>
            <a:ext cx="11534519" cy="1165377"/>
            <a:chOff x="234695" y="766571"/>
            <a:chExt cx="8694421" cy="817244"/>
          </a:xfrm>
        </p:grpSpPr>
        <p:pic>
          <p:nvPicPr>
            <p:cNvPr id="9" name="object 4">
              <a:extLst>
                <a:ext uri="{FF2B5EF4-FFF2-40B4-BE49-F238E27FC236}">
                  <a16:creationId xmlns:a16="http://schemas.microsoft.com/office/drawing/2014/main" id="{9C256788-8EC1-CD7D-6F2B-FB2EFFC9792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695" y="797052"/>
              <a:ext cx="8694420" cy="763524"/>
            </a:xfrm>
            <a:prstGeom prst="rect">
              <a:avLst/>
            </a:prstGeom>
          </p:spPr>
        </p:pic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7A4160DB-E761-6859-EB51-A5E9868D32BA}"/>
                </a:ext>
              </a:extLst>
            </p:cNvPr>
            <p:cNvSpPr/>
            <p:nvPr/>
          </p:nvSpPr>
          <p:spPr>
            <a:xfrm>
              <a:off x="234696" y="766571"/>
              <a:ext cx="8694420" cy="817244"/>
            </a:xfrm>
            <a:custGeom>
              <a:avLst/>
              <a:gdLst/>
              <a:ahLst/>
              <a:cxnLst/>
              <a:rect l="l" t="t" r="r" b="b"/>
              <a:pathLst>
                <a:path w="8694420" h="817244">
                  <a:moveTo>
                    <a:pt x="8694420" y="784860"/>
                  </a:moveTo>
                  <a:lnTo>
                    <a:pt x="0" y="784860"/>
                  </a:lnTo>
                  <a:lnTo>
                    <a:pt x="0" y="816864"/>
                  </a:lnTo>
                  <a:lnTo>
                    <a:pt x="8694420" y="816864"/>
                  </a:lnTo>
                  <a:lnTo>
                    <a:pt x="8694420" y="784860"/>
                  </a:lnTo>
                  <a:close/>
                </a:path>
                <a:path w="8694420" h="817244">
                  <a:moveTo>
                    <a:pt x="8694420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8694420" y="32004"/>
                  </a:lnTo>
                  <a:lnTo>
                    <a:pt x="8694420" y="0"/>
                  </a:lnTo>
                  <a:close/>
                </a:path>
              </a:pathLst>
            </a:custGeom>
            <a:solidFill>
              <a:srgbClr val="FADD76"/>
            </a:solidFill>
          </p:spPr>
          <p:txBody>
            <a:bodyPr wrap="square" lIns="0" tIns="0" rIns="0" bIns="0" rtlCol="0"/>
            <a:lstStyle/>
            <a:p>
              <a:endPara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object 15">
            <a:extLst>
              <a:ext uri="{FF2B5EF4-FFF2-40B4-BE49-F238E27FC236}">
                <a16:creationId xmlns:a16="http://schemas.microsoft.com/office/drawing/2014/main" id="{41A296A3-2F1F-5B60-6CCF-4BCEAE0B526D}"/>
              </a:ext>
            </a:extLst>
          </p:cNvPr>
          <p:cNvSpPr/>
          <p:nvPr/>
        </p:nvSpPr>
        <p:spPr>
          <a:xfrm>
            <a:off x="836725" y="736161"/>
            <a:ext cx="957665" cy="943897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0C1872-F730-EFC8-EE51-2114830C6B09}"/>
              </a:ext>
            </a:extLst>
          </p:cNvPr>
          <p:cNvSpPr txBox="1"/>
          <p:nvPr/>
        </p:nvSpPr>
        <p:spPr>
          <a:xfrm>
            <a:off x="2745755" y="898910"/>
            <a:ext cx="4774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Мәдениет, спорт, туризм және</a:t>
            </a:r>
          </a:p>
          <a:p>
            <a:r>
              <a:rPr lang="kk-KZ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Ақпараттық кеңістік шығыстары</a:t>
            </a:r>
            <a:endParaRPr lang="ru-RU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D6E4C7-4F9F-ED9D-AAFB-F0034A51F53D}"/>
              </a:ext>
            </a:extLst>
          </p:cNvPr>
          <p:cNvSpPr txBox="1"/>
          <p:nvPr/>
        </p:nvSpPr>
        <p:spPr>
          <a:xfrm>
            <a:off x="8046352" y="666689"/>
            <a:ext cx="99899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9,6</a:t>
            </a:r>
            <a:endParaRPr lang="kk-KZ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endParaRPr lang="ru-RU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9" name="Picture 4" descr="C:\Users\user\Downloads\theater.png">
            <a:extLst>
              <a:ext uri="{FF2B5EF4-FFF2-40B4-BE49-F238E27FC236}">
                <a16:creationId xmlns:a16="http://schemas.microsoft.com/office/drawing/2014/main" id="{40887513-749F-B91B-1113-EC65FECCC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3400" y="925008"/>
            <a:ext cx="698641" cy="594134"/>
          </a:xfrm>
          <a:prstGeom prst="rect">
            <a:avLst/>
          </a:prstGeom>
          <a:noFill/>
        </p:spPr>
      </p:pic>
      <p:pic>
        <p:nvPicPr>
          <p:cNvPr id="5" name="Picture 4" descr="C:\Users\user\Downloads\theater.png">
            <a:extLst>
              <a:ext uri="{FF2B5EF4-FFF2-40B4-BE49-F238E27FC236}">
                <a16:creationId xmlns:a16="http://schemas.microsoft.com/office/drawing/2014/main" id="{D2944897-ADC9-90DF-100F-0660F0301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67172" y="2033005"/>
            <a:ext cx="492713" cy="475771"/>
          </a:xfrm>
          <a:prstGeom prst="rect">
            <a:avLst/>
          </a:prstGeom>
          <a:noFill/>
        </p:spPr>
      </p:pic>
      <p:sp>
        <p:nvSpPr>
          <p:cNvPr id="6" name="object 15">
            <a:extLst>
              <a:ext uri="{FF2B5EF4-FFF2-40B4-BE49-F238E27FC236}">
                <a16:creationId xmlns:a16="http://schemas.microsoft.com/office/drawing/2014/main" id="{5F75ECD8-2506-9638-2DBB-0CDEA77A5574}"/>
              </a:ext>
            </a:extLst>
          </p:cNvPr>
          <p:cNvSpPr/>
          <p:nvPr/>
        </p:nvSpPr>
        <p:spPr>
          <a:xfrm>
            <a:off x="658919" y="3394567"/>
            <a:ext cx="957665" cy="943897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FEBC1300-2D90-830A-5E14-B86A97C137A2}"/>
              </a:ext>
            </a:extLst>
          </p:cNvPr>
          <p:cNvSpPr/>
          <p:nvPr/>
        </p:nvSpPr>
        <p:spPr>
          <a:xfrm>
            <a:off x="3320147" y="1879831"/>
            <a:ext cx="774549" cy="735879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D14DAFA9-1770-03A3-B487-B191CE6016F5}"/>
              </a:ext>
            </a:extLst>
          </p:cNvPr>
          <p:cNvSpPr/>
          <p:nvPr/>
        </p:nvSpPr>
        <p:spPr>
          <a:xfrm>
            <a:off x="3320147" y="2732641"/>
            <a:ext cx="774549" cy="735879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8728C552-A8CF-3382-458F-4998B9E15A56}"/>
              </a:ext>
            </a:extLst>
          </p:cNvPr>
          <p:cNvSpPr/>
          <p:nvPr/>
        </p:nvSpPr>
        <p:spPr>
          <a:xfrm>
            <a:off x="3310528" y="3615424"/>
            <a:ext cx="774549" cy="735879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914D946D-859F-259D-311A-6EEE10521961}"/>
              </a:ext>
            </a:extLst>
          </p:cNvPr>
          <p:cNvSpPr/>
          <p:nvPr/>
        </p:nvSpPr>
        <p:spPr>
          <a:xfrm>
            <a:off x="3306393" y="4482719"/>
            <a:ext cx="774549" cy="735879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8855BA8-2AD1-E589-EA19-9FF961365889}"/>
              </a:ext>
            </a:extLst>
          </p:cNvPr>
          <p:cNvCxnSpPr>
            <a:cxnSpLocks/>
          </p:cNvCxnSpPr>
          <p:nvPr/>
        </p:nvCxnSpPr>
        <p:spPr>
          <a:xfrm>
            <a:off x="1444214" y="4255996"/>
            <a:ext cx="0" cy="1231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FEC943F-7745-A95D-6318-F9685F5456BD}"/>
              </a:ext>
            </a:extLst>
          </p:cNvPr>
          <p:cNvCxnSpPr>
            <a:cxnSpLocks/>
          </p:cNvCxnSpPr>
          <p:nvPr/>
        </p:nvCxnSpPr>
        <p:spPr>
          <a:xfrm>
            <a:off x="1444214" y="2326222"/>
            <a:ext cx="0" cy="1142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ject 33">
            <a:extLst>
              <a:ext uri="{FF2B5EF4-FFF2-40B4-BE49-F238E27FC236}">
                <a16:creationId xmlns:a16="http://schemas.microsoft.com/office/drawing/2014/main" id="{33D1512B-AEB6-FBAC-6148-92E4F203107C}"/>
              </a:ext>
            </a:extLst>
          </p:cNvPr>
          <p:cNvSpPr/>
          <p:nvPr/>
        </p:nvSpPr>
        <p:spPr>
          <a:xfrm rot="5400000">
            <a:off x="2417873" y="1525625"/>
            <a:ext cx="49539" cy="1444290"/>
          </a:xfrm>
          <a:custGeom>
            <a:avLst/>
            <a:gdLst/>
            <a:ahLst/>
            <a:cxnLst/>
            <a:rect l="l" t="t" r="r" b="b"/>
            <a:pathLst>
              <a:path h="598169">
                <a:moveTo>
                  <a:pt x="0" y="0"/>
                </a:moveTo>
                <a:lnTo>
                  <a:pt x="0" y="597916"/>
                </a:lnTo>
              </a:path>
            </a:pathLst>
          </a:custGeom>
          <a:ln w="12192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33">
            <a:extLst>
              <a:ext uri="{FF2B5EF4-FFF2-40B4-BE49-F238E27FC236}">
                <a16:creationId xmlns:a16="http://schemas.microsoft.com/office/drawing/2014/main" id="{A66E4C17-506C-E1A5-36D8-B22674E88C2A}"/>
              </a:ext>
            </a:extLst>
          </p:cNvPr>
          <p:cNvSpPr/>
          <p:nvPr/>
        </p:nvSpPr>
        <p:spPr>
          <a:xfrm rot="5400000">
            <a:off x="2409415" y="4141144"/>
            <a:ext cx="49539" cy="1444290"/>
          </a:xfrm>
          <a:custGeom>
            <a:avLst/>
            <a:gdLst/>
            <a:ahLst/>
            <a:cxnLst/>
            <a:rect l="l" t="t" r="r" b="b"/>
            <a:pathLst>
              <a:path h="598169">
                <a:moveTo>
                  <a:pt x="0" y="0"/>
                </a:moveTo>
                <a:lnTo>
                  <a:pt x="0" y="597916"/>
                </a:lnTo>
              </a:path>
            </a:pathLst>
          </a:custGeom>
          <a:ln w="12192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7E871EF4-63B1-55F4-4C31-9040BD0F84D9}"/>
              </a:ext>
            </a:extLst>
          </p:cNvPr>
          <p:cNvSpPr/>
          <p:nvPr/>
        </p:nvSpPr>
        <p:spPr>
          <a:xfrm rot="5400000">
            <a:off x="2390900" y="2426017"/>
            <a:ext cx="49539" cy="1444290"/>
          </a:xfrm>
          <a:custGeom>
            <a:avLst/>
            <a:gdLst/>
            <a:ahLst/>
            <a:cxnLst/>
            <a:rect l="l" t="t" r="r" b="b"/>
            <a:pathLst>
              <a:path h="598169">
                <a:moveTo>
                  <a:pt x="0" y="0"/>
                </a:moveTo>
                <a:lnTo>
                  <a:pt x="0" y="597916"/>
                </a:lnTo>
              </a:path>
            </a:pathLst>
          </a:custGeom>
          <a:ln w="12192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3">
            <a:extLst>
              <a:ext uri="{FF2B5EF4-FFF2-40B4-BE49-F238E27FC236}">
                <a16:creationId xmlns:a16="http://schemas.microsoft.com/office/drawing/2014/main" id="{750D2BDA-4001-7F2B-2A66-6377AB520FA0}"/>
              </a:ext>
            </a:extLst>
          </p:cNvPr>
          <p:cNvSpPr/>
          <p:nvPr/>
        </p:nvSpPr>
        <p:spPr>
          <a:xfrm rot="5400000">
            <a:off x="2419407" y="3261218"/>
            <a:ext cx="49539" cy="1444290"/>
          </a:xfrm>
          <a:custGeom>
            <a:avLst/>
            <a:gdLst/>
            <a:ahLst/>
            <a:cxnLst/>
            <a:rect l="l" t="t" r="r" b="b"/>
            <a:pathLst>
              <a:path h="598169">
                <a:moveTo>
                  <a:pt x="0" y="0"/>
                </a:moveTo>
                <a:lnTo>
                  <a:pt x="0" y="597916"/>
                </a:lnTo>
              </a:path>
            </a:pathLst>
          </a:custGeom>
          <a:ln w="12192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D82F4B-F375-0AFC-D455-83C237D92FC4}"/>
              </a:ext>
            </a:extLst>
          </p:cNvPr>
          <p:cNvSpPr txBox="1"/>
          <p:nvPr/>
        </p:nvSpPr>
        <p:spPr>
          <a:xfrm>
            <a:off x="4428044" y="1893021"/>
            <a:ext cx="7026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374</a:t>
            </a:r>
          </a:p>
          <a:p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Облыстық драма театрлармен қойылымдар саны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A983157-A950-A6EF-4E11-A79C853DD363}"/>
              </a:ext>
            </a:extLst>
          </p:cNvPr>
          <p:cNvSpPr txBox="1"/>
          <p:nvPr/>
        </p:nvSpPr>
        <p:spPr>
          <a:xfrm>
            <a:off x="4428043" y="2730339"/>
            <a:ext cx="7026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196 </a:t>
            </a:r>
          </a:p>
          <a:p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Облыстық деңгейдегі Спорттық іс-шаралар саны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139267D-E6D3-AB79-A2D6-C465436591B4}"/>
              </a:ext>
            </a:extLst>
          </p:cNvPr>
          <p:cNvSpPr txBox="1"/>
          <p:nvPr/>
        </p:nvSpPr>
        <p:spPr>
          <a:xfrm>
            <a:off x="4399371" y="3578398"/>
            <a:ext cx="702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мың бала </a:t>
            </a:r>
          </a:p>
          <a:p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Спорттағы қосымша білім берумен қамтылғандар саны</a:t>
            </a:r>
          </a:p>
          <a:p>
            <a:r>
              <a:rPr lang="kk-KZ" sz="900" b="1" i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(7-18 жас аралығындағы спортпен айналысатындардың қамтылуы – 12</a:t>
            </a:r>
            <a:r>
              <a:rPr lang="ru-RU" sz="900" b="1" i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kk-KZ" sz="900" b="1" i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900" b="1" i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361B24E-A486-4EEC-1962-BA75E348DF37}"/>
              </a:ext>
            </a:extLst>
          </p:cNvPr>
          <p:cNvSpPr txBox="1"/>
          <p:nvPr/>
        </p:nvSpPr>
        <p:spPr>
          <a:xfrm>
            <a:off x="4401660" y="4491903"/>
            <a:ext cx="7026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307 мың оқырман</a:t>
            </a:r>
          </a:p>
          <a:p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Облыстық кітапханалармен қызметтер көрсетілді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EB43622-45EC-C493-C753-BED628454E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15320" y="3712657"/>
            <a:ext cx="511065" cy="54333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9464F67-2171-8D33-85DB-A449AB30D9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774" y="4635696"/>
            <a:ext cx="394818" cy="40735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B538575-1CD9-7421-EF4E-F95F7386B4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106" y="2790179"/>
            <a:ext cx="543779" cy="527432"/>
          </a:xfrm>
          <a:prstGeom prst="rect">
            <a:avLst/>
          </a:prstGeom>
        </p:spPr>
      </p:pic>
      <p:pic>
        <p:nvPicPr>
          <p:cNvPr id="52" name="object 47">
            <a:extLst>
              <a:ext uri="{FF2B5EF4-FFF2-40B4-BE49-F238E27FC236}">
                <a16:creationId xmlns:a16="http://schemas.microsoft.com/office/drawing/2014/main" id="{A22C9A6B-33C1-85AB-5165-E46B0EF38697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89633" y="3551412"/>
            <a:ext cx="592838" cy="630206"/>
          </a:xfrm>
          <a:prstGeom prst="rect">
            <a:avLst/>
          </a:prstGeom>
        </p:spPr>
      </p:pic>
      <p:sp>
        <p:nvSpPr>
          <p:cNvPr id="53" name="object 33">
            <a:extLst>
              <a:ext uri="{FF2B5EF4-FFF2-40B4-BE49-F238E27FC236}">
                <a16:creationId xmlns:a16="http://schemas.microsoft.com/office/drawing/2014/main" id="{F9DBF766-B4A8-68CA-FF50-7BA5B9EE564D}"/>
              </a:ext>
            </a:extLst>
          </p:cNvPr>
          <p:cNvSpPr/>
          <p:nvPr/>
        </p:nvSpPr>
        <p:spPr>
          <a:xfrm rot="5400000">
            <a:off x="2417872" y="4961692"/>
            <a:ext cx="49539" cy="1444290"/>
          </a:xfrm>
          <a:custGeom>
            <a:avLst/>
            <a:gdLst/>
            <a:ahLst/>
            <a:cxnLst/>
            <a:rect l="l" t="t" r="r" b="b"/>
            <a:pathLst>
              <a:path h="598169">
                <a:moveTo>
                  <a:pt x="0" y="0"/>
                </a:moveTo>
                <a:lnTo>
                  <a:pt x="0" y="597916"/>
                </a:lnTo>
              </a:path>
            </a:pathLst>
          </a:custGeom>
          <a:ln w="12192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15">
            <a:extLst>
              <a:ext uri="{FF2B5EF4-FFF2-40B4-BE49-F238E27FC236}">
                <a16:creationId xmlns:a16="http://schemas.microsoft.com/office/drawing/2014/main" id="{47CC5196-A4E2-1811-C7C1-88096F5C1A82}"/>
              </a:ext>
            </a:extLst>
          </p:cNvPr>
          <p:cNvSpPr/>
          <p:nvPr/>
        </p:nvSpPr>
        <p:spPr>
          <a:xfrm>
            <a:off x="3306393" y="5350014"/>
            <a:ext cx="774549" cy="735879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EBE342C-998E-56E0-1F6C-BB77ECE73E0B}"/>
              </a:ext>
            </a:extLst>
          </p:cNvPr>
          <p:cNvSpPr txBox="1"/>
          <p:nvPr/>
        </p:nvSpPr>
        <p:spPr>
          <a:xfrm>
            <a:off x="4400937" y="5406838"/>
            <a:ext cx="7026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1390 </a:t>
            </a:r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адам</a:t>
            </a:r>
          </a:p>
          <a:p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Мемлекеттік тілді және ағылшын тілін оқытудан өтті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C2E077C-A39D-F6FE-E23E-B19942C8947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824" y="5487718"/>
            <a:ext cx="406081" cy="469876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2A611CEF-EF03-B321-0AC8-2A0EFC18D444}"/>
              </a:ext>
            </a:extLst>
          </p:cNvPr>
          <p:cNvSpPr txBox="1"/>
          <p:nvPr/>
        </p:nvSpPr>
        <p:spPr>
          <a:xfrm>
            <a:off x="560842" y="6308160"/>
            <a:ext cx="399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Игерілмегені </a:t>
            </a:r>
            <a:r>
              <a:rPr lang="kk-KZ" sz="2400" b="1" u="sng" cap="all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50,3 млн </a:t>
            </a:r>
            <a:endParaRPr lang="kk-KZ" sz="2000" b="1" u="sng" cap="all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57F151B-BF2B-9644-0E9C-537D68D6BB86}"/>
              </a:ext>
            </a:extLst>
          </p:cNvPr>
          <p:cNvSpPr txBox="1"/>
          <p:nvPr/>
        </p:nvSpPr>
        <p:spPr>
          <a:xfrm>
            <a:off x="4503079" y="6349400"/>
            <a:ext cx="6688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i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(санитариялық-гигиеналық тораптарды күтіп-ұстау бойынша кәсіпкерлік субъектілерінен өтінімдердің түспеуі)</a:t>
            </a:r>
          </a:p>
        </p:txBody>
      </p:sp>
    </p:spTree>
    <p:extLst>
      <p:ext uri="{BB962C8B-B14F-4D97-AF65-F5344CB8AC3E}">
        <p14:creationId xmlns:p14="http://schemas.microsoft.com/office/powerpoint/2010/main" val="323096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10851" y="540869"/>
            <a:ext cx="9843243" cy="303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0851" y="133380"/>
            <a:ext cx="3959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Агроөнеркәсіптік кешен</a:t>
            </a:r>
            <a:endParaRPr lang="ru-RU" sz="20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object 3">
            <a:extLst>
              <a:ext uri="{FF2B5EF4-FFF2-40B4-BE49-F238E27FC236}">
                <a16:creationId xmlns:a16="http://schemas.microsoft.com/office/drawing/2014/main" id="{38B7F54E-1DDA-3261-CC79-2A1759F8F0B1}"/>
              </a:ext>
            </a:extLst>
          </p:cNvPr>
          <p:cNvGrpSpPr/>
          <p:nvPr/>
        </p:nvGrpSpPr>
        <p:grpSpPr>
          <a:xfrm>
            <a:off x="119190" y="623010"/>
            <a:ext cx="11534519" cy="1165377"/>
            <a:chOff x="234695" y="766571"/>
            <a:chExt cx="8694421" cy="817244"/>
          </a:xfrm>
        </p:grpSpPr>
        <p:pic>
          <p:nvPicPr>
            <p:cNvPr id="3" name="object 4">
              <a:extLst>
                <a:ext uri="{FF2B5EF4-FFF2-40B4-BE49-F238E27FC236}">
                  <a16:creationId xmlns:a16="http://schemas.microsoft.com/office/drawing/2014/main" id="{432E2080-30DE-12D1-5571-3EC9CCAA13F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695" y="797052"/>
              <a:ext cx="8694420" cy="763524"/>
            </a:xfrm>
            <a:prstGeom prst="rect">
              <a:avLst/>
            </a:prstGeom>
          </p:spPr>
        </p:pic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04E0E9FF-4E4D-A0AE-89F4-BEEE9072C8BF}"/>
                </a:ext>
              </a:extLst>
            </p:cNvPr>
            <p:cNvSpPr/>
            <p:nvPr/>
          </p:nvSpPr>
          <p:spPr>
            <a:xfrm>
              <a:off x="234696" y="766571"/>
              <a:ext cx="8694420" cy="817244"/>
            </a:xfrm>
            <a:custGeom>
              <a:avLst/>
              <a:gdLst/>
              <a:ahLst/>
              <a:cxnLst/>
              <a:rect l="l" t="t" r="r" b="b"/>
              <a:pathLst>
                <a:path w="8694420" h="817244">
                  <a:moveTo>
                    <a:pt x="8694420" y="784860"/>
                  </a:moveTo>
                  <a:lnTo>
                    <a:pt x="0" y="784860"/>
                  </a:lnTo>
                  <a:lnTo>
                    <a:pt x="0" y="816864"/>
                  </a:lnTo>
                  <a:lnTo>
                    <a:pt x="8694420" y="816864"/>
                  </a:lnTo>
                  <a:lnTo>
                    <a:pt x="8694420" y="784860"/>
                  </a:lnTo>
                  <a:close/>
                </a:path>
                <a:path w="8694420" h="817244">
                  <a:moveTo>
                    <a:pt x="8694420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8694420" y="32004"/>
                  </a:lnTo>
                  <a:lnTo>
                    <a:pt x="8694420" y="0"/>
                  </a:lnTo>
                  <a:close/>
                </a:path>
              </a:pathLst>
            </a:custGeom>
            <a:solidFill>
              <a:srgbClr val="FADD76"/>
            </a:solidFill>
          </p:spPr>
          <p:txBody>
            <a:bodyPr wrap="square" lIns="0" tIns="0" rIns="0" bIns="0" rtlCol="0"/>
            <a:lstStyle/>
            <a:p>
              <a:endPara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" name="object 15">
            <a:extLst>
              <a:ext uri="{FF2B5EF4-FFF2-40B4-BE49-F238E27FC236}">
                <a16:creationId xmlns:a16="http://schemas.microsoft.com/office/drawing/2014/main" id="{0AD0ED8B-64C4-F9EA-F373-A85E056F0FCC}"/>
              </a:ext>
            </a:extLst>
          </p:cNvPr>
          <p:cNvSpPr/>
          <p:nvPr/>
        </p:nvSpPr>
        <p:spPr>
          <a:xfrm>
            <a:off x="645064" y="735947"/>
            <a:ext cx="957665" cy="943897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F08B54-CC9C-8C1F-5583-A21D074B7DBC}"/>
              </a:ext>
            </a:extLst>
          </p:cNvPr>
          <p:cNvSpPr txBox="1"/>
          <p:nvPr/>
        </p:nvSpPr>
        <p:spPr>
          <a:xfrm>
            <a:off x="2554094" y="898696"/>
            <a:ext cx="3498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Агроөнерәсіптік кешен </a:t>
            </a:r>
          </a:p>
          <a:p>
            <a:r>
              <a:rPr lang="kk-KZ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шығыстары</a:t>
            </a:r>
            <a:endParaRPr lang="ru-RU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692CEF-4172-83F0-4B6B-9B2F4140BE61}"/>
              </a:ext>
            </a:extLst>
          </p:cNvPr>
          <p:cNvSpPr txBox="1"/>
          <p:nvPr/>
        </p:nvSpPr>
        <p:spPr>
          <a:xfrm>
            <a:off x="7691184" y="666475"/>
            <a:ext cx="132600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30,8</a:t>
            </a:r>
            <a:endParaRPr lang="kk-KZ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endParaRPr lang="ru-RU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object 49">
            <a:extLst>
              <a:ext uri="{FF2B5EF4-FFF2-40B4-BE49-F238E27FC236}">
                <a16:creationId xmlns:a16="http://schemas.microsoft.com/office/drawing/2014/main" id="{9DB307F5-5039-14E2-1C09-034CB5DC43A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1819" y="821004"/>
            <a:ext cx="544153" cy="633876"/>
          </a:xfrm>
          <a:prstGeom prst="rect">
            <a:avLst/>
          </a:prstGeom>
        </p:spPr>
      </p:pic>
      <p:sp>
        <p:nvSpPr>
          <p:cNvPr id="18" name="object 15">
            <a:extLst>
              <a:ext uri="{FF2B5EF4-FFF2-40B4-BE49-F238E27FC236}">
                <a16:creationId xmlns:a16="http://schemas.microsoft.com/office/drawing/2014/main" id="{2FE41138-977C-ED47-05D3-2B7884E99B8A}"/>
              </a:ext>
            </a:extLst>
          </p:cNvPr>
          <p:cNvSpPr/>
          <p:nvPr/>
        </p:nvSpPr>
        <p:spPr>
          <a:xfrm>
            <a:off x="4674561" y="1953059"/>
            <a:ext cx="831513" cy="814557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BE3CC3E0-F585-7388-6729-F608B10BBBCE}"/>
              </a:ext>
            </a:extLst>
          </p:cNvPr>
          <p:cNvSpPr/>
          <p:nvPr/>
        </p:nvSpPr>
        <p:spPr>
          <a:xfrm>
            <a:off x="4670323" y="2922199"/>
            <a:ext cx="831513" cy="814557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A57D1B6E-0C4E-6E87-BABF-92108E9B6730}"/>
              </a:ext>
            </a:extLst>
          </p:cNvPr>
          <p:cNvSpPr/>
          <p:nvPr/>
        </p:nvSpPr>
        <p:spPr>
          <a:xfrm>
            <a:off x="4674564" y="3893888"/>
            <a:ext cx="831513" cy="814557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15">
            <a:extLst>
              <a:ext uri="{FF2B5EF4-FFF2-40B4-BE49-F238E27FC236}">
                <a16:creationId xmlns:a16="http://schemas.microsoft.com/office/drawing/2014/main" id="{1B77FE2E-753D-247F-FC52-EC375D114284}"/>
              </a:ext>
            </a:extLst>
          </p:cNvPr>
          <p:cNvSpPr/>
          <p:nvPr/>
        </p:nvSpPr>
        <p:spPr>
          <a:xfrm>
            <a:off x="6210410" y="1953058"/>
            <a:ext cx="831513" cy="814557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15">
            <a:extLst>
              <a:ext uri="{FF2B5EF4-FFF2-40B4-BE49-F238E27FC236}">
                <a16:creationId xmlns:a16="http://schemas.microsoft.com/office/drawing/2014/main" id="{81E62FC2-5C9C-0297-4417-33CE26F133FA}"/>
              </a:ext>
            </a:extLst>
          </p:cNvPr>
          <p:cNvSpPr/>
          <p:nvPr/>
        </p:nvSpPr>
        <p:spPr>
          <a:xfrm>
            <a:off x="6206173" y="2913384"/>
            <a:ext cx="831513" cy="814557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15">
            <a:extLst>
              <a:ext uri="{FF2B5EF4-FFF2-40B4-BE49-F238E27FC236}">
                <a16:creationId xmlns:a16="http://schemas.microsoft.com/office/drawing/2014/main" id="{E93221C0-B5FF-1762-A7DF-1EFF81639E5F}"/>
              </a:ext>
            </a:extLst>
          </p:cNvPr>
          <p:cNvSpPr/>
          <p:nvPr/>
        </p:nvSpPr>
        <p:spPr>
          <a:xfrm>
            <a:off x="6210414" y="3893887"/>
            <a:ext cx="831513" cy="814557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658F271-5A49-617C-F099-ECDCE18C81AB}"/>
              </a:ext>
            </a:extLst>
          </p:cNvPr>
          <p:cNvSpPr txBox="1"/>
          <p:nvPr/>
        </p:nvSpPr>
        <p:spPr>
          <a:xfrm>
            <a:off x="7180014" y="1877907"/>
            <a:ext cx="494690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1,4 млрд</a:t>
            </a:r>
          </a:p>
          <a:p>
            <a:r>
              <a:rPr lang="kk-KZ" sz="11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Әлеуметтік маңызы бар азық-түлік тауарларына бағаны тұрақтандыруға </a:t>
            </a:r>
          </a:p>
          <a:p>
            <a:r>
              <a:rPr lang="kk-KZ" sz="11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бағытталды</a:t>
            </a:r>
            <a:endParaRPr lang="ru-RU" sz="11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9" name="object 90">
            <a:extLst>
              <a:ext uri="{FF2B5EF4-FFF2-40B4-BE49-F238E27FC236}">
                <a16:creationId xmlns:a16="http://schemas.microsoft.com/office/drawing/2014/main" id="{A7CA335B-839C-6638-4732-78B19BA5664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73161" y="2108040"/>
            <a:ext cx="497539" cy="55237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C0038B2-05CE-F935-7B24-DC383A5767D9}"/>
              </a:ext>
            </a:extLst>
          </p:cNvPr>
          <p:cNvSpPr txBox="1"/>
          <p:nvPr/>
        </p:nvSpPr>
        <p:spPr>
          <a:xfrm>
            <a:off x="7229113" y="2879738"/>
            <a:ext cx="49469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207 шағын несие</a:t>
            </a:r>
          </a:p>
          <a:p>
            <a:r>
              <a:rPr lang="kk-KZ" sz="11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Ауылдық елді-мекендерде кәсіпкерлікті дамытуға берілді</a:t>
            </a:r>
            <a:endParaRPr lang="ru-RU" sz="11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0632C38-2EBA-A7A8-61B9-1211D16100F3}"/>
              </a:ext>
            </a:extLst>
          </p:cNvPr>
          <p:cNvSpPr txBox="1"/>
          <p:nvPr/>
        </p:nvSpPr>
        <p:spPr>
          <a:xfrm>
            <a:off x="7233352" y="3791344"/>
            <a:ext cx="49469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2337 шарт</a:t>
            </a:r>
          </a:p>
          <a:p>
            <a:r>
              <a:rPr lang="kk-KZ" sz="11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Ауыл шаруашылығы малын, техника мен жабдықтарды лизинг кезінде субсидия алған субъектілер саны</a:t>
            </a:r>
            <a:endParaRPr lang="ru-RU" sz="11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2" name="object 46">
            <a:extLst>
              <a:ext uri="{FF2B5EF4-FFF2-40B4-BE49-F238E27FC236}">
                <a16:creationId xmlns:a16="http://schemas.microsoft.com/office/drawing/2014/main" id="{46A8970F-530D-700B-9A5E-84877F68BCB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24727" y="3041684"/>
            <a:ext cx="520636" cy="524089"/>
          </a:xfrm>
          <a:prstGeom prst="rect">
            <a:avLst/>
          </a:prstGeom>
        </p:spPr>
      </p:pic>
      <p:pic>
        <p:nvPicPr>
          <p:cNvPr id="43" name="object 17">
            <a:extLst>
              <a:ext uri="{FF2B5EF4-FFF2-40B4-BE49-F238E27FC236}">
                <a16:creationId xmlns:a16="http://schemas.microsoft.com/office/drawing/2014/main" id="{75D1AAD4-647C-CC84-2283-3670CAC1077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37146" y="3993026"/>
            <a:ext cx="574544" cy="58601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6840C79C-5C18-1FB5-6565-ECC418CDA79A}"/>
              </a:ext>
            </a:extLst>
          </p:cNvPr>
          <p:cNvSpPr txBox="1"/>
          <p:nvPr/>
        </p:nvSpPr>
        <p:spPr>
          <a:xfrm>
            <a:off x="41599" y="1968417"/>
            <a:ext cx="43687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16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1901 өтінім</a:t>
            </a:r>
          </a:p>
          <a:p>
            <a:pPr algn="r"/>
            <a:r>
              <a:rPr lang="kk-KZ" sz="11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Инвестициялық салымдар кезінде </a:t>
            </a:r>
          </a:p>
          <a:p>
            <a:pPr algn="r"/>
            <a:r>
              <a:rPr lang="kk-KZ" sz="11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шығыстары өтелген АӨК субъектілерінің саны</a:t>
            </a:r>
            <a:endParaRPr lang="ru-RU" sz="11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5" name="object 111">
            <a:extLst>
              <a:ext uri="{FF2B5EF4-FFF2-40B4-BE49-F238E27FC236}">
                <a16:creationId xmlns:a16="http://schemas.microsoft.com/office/drawing/2014/main" id="{26795832-D42D-F56F-EE62-74D9F0F4C7D5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41877" y="2092804"/>
            <a:ext cx="496879" cy="51072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354F844-C0C9-293A-1565-3F1FE16464ED}"/>
              </a:ext>
            </a:extLst>
          </p:cNvPr>
          <p:cNvSpPr txBox="1"/>
          <p:nvPr/>
        </p:nvSpPr>
        <p:spPr>
          <a:xfrm>
            <a:off x="37361" y="2937710"/>
            <a:ext cx="43687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16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 мың бас</a:t>
            </a:r>
          </a:p>
          <a:p>
            <a:pPr algn="r"/>
            <a:r>
              <a:rPr lang="kk-KZ" sz="11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Отандық селекциялы ірі қара мал сатып алынды</a:t>
            </a:r>
            <a:endParaRPr lang="ru-RU" sz="11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4275B88-D0C4-CF10-3E0E-9A4FE0047DAF}"/>
              </a:ext>
            </a:extLst>
          </p:cNvPr>
          <p:cNvSpPr txBox="1"/>
          <p:nvPr/>
        </p:nvSpPr>
        <p:spPr>
          <a:xfrm>
            <a:off x="41600" y="3950336"/>
            <a:ext cx="43687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16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мың бас</a:t>
            </a:r>
          </a:p>
          <a:p>
            <a:pPr algn="r"/>
            <a:r>
              <a:rPr lang="kk-KZ" sz="11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Отандық селекциялы қой сатып алынды</a:t>
            </a:r>
            <a:endParaRPr lang="ru-RU" sz="11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CC63769B-CA7B-7204-348F-52ABE9E152A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0" b="14600"/>
          <a:stretch/>
        </p:blipFill>
        <p:spPr>
          <a:xfrm>
            <a:off x="4777150" y="3065281"/>
            <a:ext cx="598311" cy="50049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A5BBD86-9D8D-0F47-C58F-86652529C7F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4" b="9709"/>
          <a:stretch/>
        </p:blipFill>
        <p:spPr>
          <a:xfrm>
            <a:off x="4765852" y="4030392"/>
            <a:ext cx="590394" cy="490757"/>
          </a:xfrm>
          <a:prstGeom prst="rect">
            <a:avLst/>
          </a:prstGeom>
        </p:spPr>
      </p:pic>
      <p:sp>
        <p:nvSpPr>
          <p:cNvPr id="8" name="object 15">
            <a:extLst>
              <a:ext uri="{FF2B5EF4-FFF2-40B4-BE49-F238E27FC236}">
                <a16:creationId xmlns:a16="http://schemas.microsoft.com/office/drawing/2014/main" id="{D6BCAC28-98CE-D33D-B7BB-09029F510B69}"/>
              </a:ext>
            </a:extLst>
          </p:cNvPr>
          <p:cNvSpPr/>
          <p:nvPr/>
        </p:nvSpPr>
        <p:spPr>
          <a:xfrm>
            <a:off x="4686303" y="4896572"/>
            <a:ext cx="831513" cy="814557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id="{B19070C1-B4B5-2F58-7FA7-A1AAB8CE4256}"/>
              </a:ext>
            </a:extLst>
          </p:cNvPr>
          <p:cNvSpPr/>
          <p:nvPr/>
        </p:nvSpPr>
        <p:spPr>
          <a:xfrm>
            <a:off x="6222153" y="4896571"/>
            <a:ext cx="831513" cy="814557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6DBEB4-3D05-3E82-9D7F-681DAC5702A0}"/>
              </a:ext>
            </a:extLst>
          </p:cNvPr>
          <p:cNvSpPr txBox="1"/>
          <p:nvPr/>
        </p:nvSpPr>
        <p:spPr>
          <a:xfrm>
            <a:off x="7245091" y="4794028"/>
            <a:ext cx="49469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жоба </a:t>
            </a:r>
            <a:r>
              <a:rPr lang="kk-KZ" sz="11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жалғасуда: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0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Бөрлі ауданы Жарсуат ауылында жағалауды бекіту;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0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Ақжайық ауданы Чапаев ауылы тұсында Жайық өзенінің жағалауын бекіту;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k-KZ" sz="10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Ақжайық ауданының Азнабай-Тайпақ суландыру жүйесін қайта жаңғырту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ED3BD9-3AD5-B5C5-5CAF-D1BA6289DD90}"/>
              </a:ext>
            </a:extLst>
          </p:cNvPr>
          <p:cNvSpPr txBox="1"/>
          <p:nvPr/>
        </p:nvSpPr>
        <p:spPr>
          <a:xfrm>
            <a:off x="53339" y="4953020"/>
            <a:ext cx="43687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16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жоба </a:t>
            </a:r>
            <a:r>
              <a:rPr lang="kk-KZ" sz="11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пайдалануға берілді</a:t>
            </a:r>
          </a:p>
          <a:p>
            <a:pPr algn="r"/>
            <a:r>
              <a:rPr lang="kk-KZ" sz="11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Ақжайық ауданы Солянка-Азнабай-Тайпақ каналын қайта жаңғырту</a:t>
            </a:r>
            <a:endParaRPr lang="ru-RU" sz="11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9C95B6F-1A4E-4F45-B681-371F1050509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68" y="5037079"/>
            <a:ext cx="448071" cy="50898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2DE734D-D7D2-4114-288B-A619D7FDCCF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019" y="5059587"/>
            <a:ext cx="448071" cy="5089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FAB9F56-81E2-C09D-4E2F-01172D2448F4}"/>
              </a:ext>
            </a:extLst>
          </p:cNvPr>
          <p:cNvSpPr txBox="1"/>
          <p:nvPr/>
        </p:nvSpPr>
        <p:spPr>
          <a:xfrm>
            <a:off x="645064" y="6166044"/>
            <a:ext cx="399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Игерілмегені </a:t>
            </a:r>
            <a:r>
              <a:rPr lang="kk-KZ" sz="2400" b="1" u="sng" cap="all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929,6 млн </a:t>
            </a:r>
            <a:endParaRPr lang="kk-KZ" sz="2000" b="1" u="sng" cap="all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AAC7E7-1C27-9985-7A4A-56C805D4F8FA}"/>
              </a:ext>
            </a:extLst>
          </p:cNvPr>
          <p:cNvSpPr txBox="1"/>
          <p:nvPr/>
        </p:nvSpPr>
        <p:spPr>
          <a:xfrm>
            <a:off x="4638006" y="6258376"/>
            <a:ext cx="7573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i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(ауыл шаруашылығы тауарларын өндірушілерден өтінімдердің болмауы)</a:t>
            </a:r>
          </a:p>
        </p:txBody>
      </p:sp>
    </p:spTree>
    <p:extLst>
      <p:ext uri="{BB962C8B-B14F-4D97-AF65-F5344CB8AC3E}">
        <p14:creationId xmlns:p14="http://schemas.microsoft.com/office/powerpoint/2010/main" val="328837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10851" y="540869"/>
            <a:ext cx="9843243" cy="303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0851" y="133380"/>
            <a:ext cx="777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Тұрғын үй-коммуналдық шаруашылық, құрылыс</a:t>
            </a:r>
            <a:endParaRPr lang="ru-RU" sz="20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object 3">
            <a:extLst>
              <a:ext uri="{FF2B5EF4-FFF2-40B4-BE49-F238E27FC236}">
                <a16:creationId xmlns:a16="http://schemas.microsoft.com/office/drawing/2014/main" id="{5D5C21CA-F177-A51F-F3F9-6678DE6570F0}"/>
              </a:ext>
            </a:extLst>
          </p:cNvPr>
          <p:cNvGrpSpPr/>
          <p:nvPr/>
        </p:nvGrpSpPr>
        <p:grpSpPr>
          <a:xfrm>
            <a:off x="310851" y="914054"/>
            <a:ext cx="11534519" cy="1165377"/>
            <a:chOff x="234695" y="766571"/>
            <a:chExt cx="8694421" cy="817244"/>
          </a:xfrm>
        </p:grpSpPr>
        <p:pic>
          <p:nvPicPr>
            <p:cNvPr id="3" name="object 4">
              <a:extLst>
                <a:ext uri="{FF2B5EF4-FFF2-40B4-BE49-F238E27FC236}">
                  <a16:creationId xmlns:a16="http://schemas.microsoft.com/office/drawing/2014/main" id="{8162FF8C-D102-F8DE-3911-45531CD4D25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695" y="797052"/>
              <a:ext cx="8694420" cy="763524"/>
            </a:xfrm>
            <a:prstGeom prst="rect">
              <a:avLst/>
            </a:prstGeom>
          </p:spPr>
        </p:pic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D0EF9182-392C-BD80-4BC6-1D7AFEB30701}"/>
                </a:ext>
              </a:extLst>
            </p:cNvPr>
            <p:cNvSpPr/>
            <p:nvPr/>
          </p:nvSpPr>
          <p:spPr>
            <a:xfrm>
              <a:off x="234696" y="766571"/>
              <a:ext cx="8694420" cy="817244"/>
            </a:xfrm>
            <a:custGeom>
              <a:avLst/>
              <a:gdLst/>
              <a:ahLst/>
              <a:cxnLst/>
              <a:rect l="l" t="t" r="r" b="b"/>
              <a:pathLst>
                <a:path w="8694420" h="817244">
                  <a:moveTo>
                    <a:pt x="8694420" y="784860"/>
                  </a:moveTo>
                  <a:lnTo>
                    <a:pt x="0" y="784860"/>
                  </a:lnTo>
                  <a:lnTo>
                    <a:pt x="0" y="816864"/>
                  </a:lnTo>
                  <a:lnTo>
                    <a:pt x="8694420" y="816864"/>
                  </a:lnTo>
                  <a:lnTo>
                    <a:pt x="8694420" y="784860"/>
                  </a:lnTo>
                  <a:close/>
                </a:path>
                <a:path w="8694420" h="817244">
                  <a:moveTo>
                    <a:pt x="8694420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8694420" y="32004"/>
                  </a:lnTo>
                  <a:lnTo>
                    <a:pt x="8694420" y="0"/>
                  </a:lnTo>
                  <a:close/>
                </a:path>
              </a:pathLst>
            </a:custGeom>
            <a:solidFill>
              <a:srgbClr val="FADD76"/>
            </a:solidFill>
          </p:spPr>
          <p:txBody>
            <a:bodyPr wrap="square" lIns="0" tIns="0" rIns="0" bIns="0" rtlCol="0"/>
            <a:lstStyle/>
            <a:p>
              <a:endPara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" name="object 15">
            <a:extLst>
              <a:ext uri="{FF2B5EF4-FFF2-40B4-BE49-F238E27FC236}">
                <a16:creationId xmlns:a16="http://schemas.microsoft.com/office/drawing/2014/main" id="{196F5617-EF62-BF99-C36B-D6F331C12888}"/>
              </a:ext>
            </a:extLst>
          </p:cNvPr>
          <p:cNvSpPr/>
          <p:nvPr/>
        </p:nvSpPr>
        <p:spPr>
          <a:xfrm>
            <a:off x="836725" y="1026991"/>
            <a:ext cx="957665" cy="943897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3C8D86-3B3A-A6CD-53E4-97EBE8FE912C}"/>
              </a:ext>
            </a:extLst>
          </p:cNvPr>
          <p:cNvSpPr txBox="1"/>
          <p:nvPr/>
        </p:nvSpPr>
        <p:spPr>
          <a:xfrm>
            <a:off x="2119714" y="1182536"/>
            <a:ext cx="5695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Тұрғын үй-коммуналдық шаруашылық </a:t>
            </a:r>
          </a:p>
          <a:p>
            <a:r>
              <a:rPr lang="kk-KZ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 құрылыс шығыстары</a:t>
            </a:r>
            <a:endParaRPr lang="ru-RU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DF035-A12A-3721-9EA2-13FC3DE6E030}"/>
              </a:ext>
            </a:extLst>
          </p:cNvPr>
          <p:cNvSpPr txBox="1"/>
          <p:nvPr/>
        </p:nvSpPr>
        <p:spPr>
          <a:xfrm>
            <a:off x="7882845" y="957519"/>
            <a:ext cx="132600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28,6</a:t>
            </a:r>
            <a:endParaRPr lang="kk-KZ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endParaRPr lang="ru-RU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object 18">
            <a:extLst>
              <a:ext uri="{FF2B5EF4-FFF2-40B4-BE49-F238E27FC236}">
                <a16:creationId xmlns:a16="http://schemas.microsoft.com/office/drawing/2014/main" id="{446526E3-7A3C-791E-727C-879488F5839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6837" y="1171377"/>
            <a:ext cx="557439" cy="650729"/>
          </a:xfrm>
          <a:prstGeom prst="rect">
            <a:avLst/>
          </a:prstGeom>
        </p:spPr>
      </p:pic>
      <p:sp>
        <p:nvSpPr>
          <p:cNvPr id="11" name="object 15">
            <a:extLst>
              <a:ext uri="{FF2B5EF4-FFF2-40B4-BE49-F238E27FC236}">
                <a16:creationId xmlns:a16="http://schemas.microsoft.com/office/drawing/2014/main" id="{2366CD15-EEF4-E776-4318-C93901E6DED8}"/>
              </a:ext>
            </a:extLst>
          </p:cNvPr>
          <p:cNvSpPr/>
          <p:nvPr/>
        </p:nvSpPr>
        <p:spPr>
          <a:xfrm>
            <a:off x="2522799" y="2575112"/>
            <a:ext cx="1341120" cy="1333500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Блок-схема: узел 11">
            <a:extLst>
              <a:ext uri="{FF2B5EF4-FFF2-40B4-BE49-F238E27FC236}">
                <a16:creationId xmlns:a16="http://schemas.microsoft.com/office/drawing/2014/main" id="{1656C666-B1FA-873C-E5A3-33417C6CD327}"/>
              </a:ext>
            </a:extLst>
          </p:cNvPr>
          <p:cNvSpPr/>
          <p:nvPr/>
        </p:nvSpPr>
        <p:spPr>
          <a:xfrm>
            <a:off x="2598824" y="2667864"/>
            <a:ext cx="1192659" cy="1165378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6AF0E16B-A704-4250-01B5-C99EC220E283}"/>
              </a:ext>
            </a:extLst>
          </p:cNvPr>
          <p:cNvSpPr/>
          <p:nvPr/>
        </p:nvSpPr>
        <p:spPr>
          <a:xfrm>
            <a:off x="405198" y="2578265"/>
            <a:ext cx="1341120" cy="1333500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Блок-схема: узел 13">
            <a:extLst>
              <a:ext uri="{FF2B5EF4-FFF2-40B4-BE49-F238E27FC236}">
                <a16:creationId xmlns:a16="http://schemas.microsoft.com/office/drawing/2014/main" id="{8B0C601A-FE00-8651-67F5-D73466582595}"/>
              </a:ext>
            </a:extLst>
          </p:cNvPr>
          <p:cNvSpPr/>
          <p:nvPr/>
        </p:nvSpPr>
        <p:spPr>
          <a:xfrm>
            <a:off x="481223" y="2671017"/>
            <a:ext cx="1192659" cy="1165378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1E05E8DD-1B68-D871-7559-4607A75E5683}"/>
              </a:ext>
            </a:extLst>
          </p:cNvPr>
          <p:cNvSpPr/>
          <p:nvPr/>
        </p:nvSpPr>
        <p:spPr>
          <a:xfrm>
            <a:off x="4595395" y="2577694"/>
            <a:ext cx="1341120" cy="1333500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Блок-схема: узел 15">
            <a:extLst>
              <a:ext uri="{FF2B5EF4-FFF2-40B4-BE49-F238E27FC236}">
                <a16:creationId xmlns:a16="http://schemas.microsoft.com/office/drawing/2014/main" id="{ED03A248-A47E-7F39-F17F-B2B402718629}"/>
              </a:ext>
            </a:extLst>
          </p:cNvPr>
          <p:cNvSpPr/>
          <p:nvPr/>
        </p:nvSpPr>
        <p:spPr>
          <a:xfrm>
            <a:off x="4671420" y="2670446"/>
            <a:ext cx="1192659" cy="1165378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F5D451FD-69DD-7096-B0D1-0FB8777EDD01}"/>
              </a:ext>
            </a:extLst>
          </p:cNvPr>
          <p:cNvSpPr/>
          <p:nvPr/>
        </p:nvSpPr>
        <p:spPr>
          <a:xfrm>
            <a:off x="6646423" y="2586671"/>
            <a:ext cx="1341120" cy="1333500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Блок-схема: узел 17">
            <a:extLst>
              <a:ext uri="{FF2B5EF4-FFF2-40B4-BE49-F238E27FC236}">
                <a16:creationId xmlns:a16="http://schemas.microsoft.com/office/drawing/2014/main" id="{2FB12E54-4824-57A4-E47E-F13F93DCD780}"/>
              </a:ext>
            </a:extLst>
          </p:cNvPr>
          <p:cNvSpPr/>
          <p:nvPr/>
        </p:nvSpPr>
        <p:spPr>
          <a:xfrm>
            <a:off x="6722448" y="2679423"/>
            <a:ext cx="1192659" cy="1165378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458005D1-C4EB-49B3-DF47-4D29A64F9455}"/>
              </a:ext>
            </a:extLst>
          </p:cNvPr>
          <p:cNvSpPr/>
          <p:nvPr/>
        </p:nvSpPr>
        <p:spPr>
          <a:xfrm>
            <a:off x="8681777" y="2585530"/>
            <a:ext cx="1341120" cy="1333500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Блок-схема: узел 19">
            <a:extLst>
              <a:ext uri="{FF2B5EF4-FFF2-40B4-BE49-F238E27FC236}">
                <a16:creationId xmlns:a16="http://schemas.microsoft.com/office/drawing/2014/main" id="{D0998B04-33C6-C9D6-D21F-18C5AFB7D9FD}"/>
              </a:ext>
            </a:extLst>
          </p:cNvPr>
          <p:cNvSpPr/>
          <p:nvPr/>
        </p:nvSpPr>
        <p:spPr>
          <a:xfrm>
            <a:off x="8757802" y="2678282"/>
            <a:ext cx="1192659" cy="1165378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88E110-E23B-6E07-00F4-A57D33D4B8B2}"/>
              </a:ext>
            </a:extLst>
          </p:cNvPr>
          <p:cNvSpPr txBox="1"/>
          <p:nvPr/>
        </p:nvSpPr>
        <p:spPr>
          <a:xfrm>
            <a:off x="13790" y="4126930"/>
            <a:ext cx="19499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99,5%</a:t>
            </a:r>
          </a:p>
          <a:p>
            <a:pPr algn="ctr"/>
            <a:endParaRPr lang="kk-KZ" sz="14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Облыс халқының</a:t>
            </a:r>
          </a:p>
          <a:p>
            <a:pPr algn="ctr"/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Табиғи газбен </a:t>
            </a:r>
          </a:p>
          <a:p>
            <a:pPr algn="ctr"/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Қамтамасыз етілуі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A5FE10-9B7A-41FA-7AEF-9B812D9A9D09}"/>
              </a:ext>
            </a:extLst>
          </p:cNvPr>
          <p:cNvSpPr txBox="1"/>
          <p:nvPr/>
        </p:nvSpPr>
        <p:spPr>
          <a:xfrm>
            <a:off x="2121984" y="4126359"/>
            <a:ext cx="19499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 мың ш.м.</a:t>
            </a:r>
          </a:p>
          <a:p>
            <a:pPr algn="ctr"/>
            <a:endParaRPr lang="kk-KZ" sz="14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Ауданы тұрғын үй</a:t>
            </a:r>
          </a:p>
          <a:p>
            <a:pPr algn="ctr"/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Пайдалануға берілді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DC02BD9-0167-AE73-0917-571E6069196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9" y="2912240"/>
            <a:ext cx="762437" cy="68782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2C22314-0F12-DE08-74EF-3B1E4B1E6E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82697" y="2850637"/>
            <a:ext cx="678400" cy="67834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18111EC-D52C-04F1-D271-CF91DC372A27}"/>
              </a:ext>
            </a:extLst>
          </p:cNvPr>
          <p:cNvSpPr txBox="1"/>
          <p:nvPr/>
        </p:nvSpPr>
        <p:spPr>
          <a:xfrm>
            <a:off x="4306654" y="4126359"/>
            <a:ext cx="19499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 мың ш.м.</a:t>
            </a:r>
          </a:p>
          <a:p>
            <a:pPr algn="ctr"/>
            <a:endParaRPr lang="kk-KZ" sz="14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Ауданы тұрғын үй</a:t>
            </a:r>
          </a:p>
          <a:p>
            <a:pPr algn="ctr"/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Құрылысы басталды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4386C0-DEE7-5E1E-32A7-F867F2F05205}"/>
              </a:ext>
            </a:extLst>
          </p:cNvPr>
          <p:cNvSpPr txBox="1"/>
          <p:nvPr/>
        </p:nvSpPr>
        <p:spPr>
          <a:xfrm>
            <a:off x="6342008" y="4145753"/>
            <a:ext cx="19499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 шақырым</a:t>
            </a:r>
          </a:p>
          <a:p>
            <a:pPr algn="ctr"/>
            <a:endParaRPr lang="kk-KZ" sz="14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ики нысандары</a:t>
            </a:r>
          </a:p>
          <a:p>
            <a:pPr algn="ctr"/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Пайдалануға берілді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A48DE6-C2B7-AA12-F34F-D046F71F840B}"/>
              </a:ext>
            </a:extLst>
          </p:cNvPr>
          <p:cNvSpPr txBox="1"/>
          <p:nvPr/>
        </p:nvSpPr>
        <p:spPr>
          <a:xfrm>
            <a:off x="8377362" y="4134194"/>
            <a:ext cx="1949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91 шақырым</a:t>
            </a:r>
          </a:p>
          <a:p>
            <a:pPr algn="ctr"/>
            <a:endParaRPr lang="kk-KZ" sz="14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Сумен жабдықтау нысандары</a:t>
            </a:r>
          </a:p>
          <a:p>
            <a:pPr algn="ctr"/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Пайдалануға берілді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95A8539-74BD-D0F9-573D-FA80B615C10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594" y="2826903"/>
            <a:ext cx="782777" cy="69804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837AE70-C9B8-E721-B3C9-C41F65D6A65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205" y="2797552"/>
            <a:ext cx="832263" cy="73926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0DBF1E1-D952-2EDD-A9AF-25BF8A0FA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479" y="2823188"/>
            <a:ext cx="837348" cy="837348"/>
          </a:xfrm>
          <a:prstGeom prst="rect">
            <a:avLst/>
          </a:prstGeom>
        </p:spPr>
      </p:pic>
      <p:sp>
        <p:nvSpPr>
          <p:cNvPr id="35" name="object 15">
            <a:extLst>
              <a:ext uri="{FF2B5EF4-FFF2-40B4-BE49-F238E27FC236}">
                <a16:creationId xmlns:a16="http://schemas.microsoft.com/office/drawing/2014/main" id="{F9D27A78-01DA-374F-3E82-C3B3FD2CEE79}"/>
              </a:ext>
            </a:extLst>
          </p:cNvPr>
          <p:cNvSpPr/>
          <p:nvPr/>
        </p:nvSpPr>
        <p:spPr>
          <a:xfrm>
            <a:off x="10604332" y="2575112"/>
            <a:ext cx="1341120" cy="1333500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Блок-схема: узел 35">
            <a:extLst>
              <a:ext uri="{FF2B5EF4-FFF2-40B4-BE49-F238E27FC236}">
                <a16:creationId xmlns:a16="http://schemas.microsoft.com/office/drawing/2014/main" id="{F9DE28CA-4B0D-C257-29D4-07FE1135F0AD}"/>
              </a:ext>
            </a:extLst>
          </p:cNvPr>
          <p:cNvSpPr/>
          <p:nvPr/>
        </p:nvSpPr>
        <p:spPr>
          <a:xfrm>
            <a:off x="10680357" y="2667864"/>
            <a:ext cx="1192659" cy="1165378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8A84716-E083-F870-1E23-1E82B305AEA2}"/>
              </a:ext>
            </a:extLst>
          </p:cNvPr>
          <p:cNvSpPr txBox="1"/>
          <p:nvPr/>
        </p:nvSpPr>
        <p:spPr>
          <a:xfrm>
            <a:off x="10299917" y="4123776"/>
            <a:ext cx="1949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ауыл</a:t>
            </a:r>
          </a:p>
          <a:p>
            <a:pPr algn="ctr"/>
            <a:endParaRPr lang="kk-KZ" sz="14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Сумен жабдықтау кешенді модульдік блок орнатылды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4C604EB-5109-256A-5B32-CA03111AE0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219" y="2797552"/>
            <a:ext cx="778432" cy="77843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5C3F6EE-39E2-09CF-CC64-2227ACA69956}"/>
              </a:ext>
            </a:extLst>
          </p:cNvPr>
          <p:cNvSpPr txBox="1"/>
          <p:nvPr/>
        </p:nvSpPr>
        <p:spPr>
          <a:xfrm>
            <a:off x="512471" y="5943946"/>
            <a:ext cx="399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Игерілмегені </a:t>
            </a:r>
            <a:r>
              <a:rPr lang="kk-KZ" sz="2400" b="1" u="sng" cap="all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2,2 млрд </a:t>
            </a:r>
            <a:endParaRPr lang="kk-KZ" sz="2000" b="1" u="sng" cap="all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E42140-9461-3216-BD9B-7A78CC9449FB}"/>
              </a:ext>
            </a:extLst>
          </p:cNvPr>
          <p:cNvSpPr txBox="1"/>
          <p:nvPr/>
        </p:nvSpPr>
        <p:spPr>
          <a:xfrm>
            <a:off x="4505413" y="5973793"/>
            <a:ext cx="7573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i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(индустриялық инфрақұрылымды дамыту нысандары бойынша </a:t>
            </a:r>
          </a:p>
          <a:p>
            <a:r>
              <a:rPr lang="kk-KZ" sz="1200" b="1" i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ЖСҚ түзету, жұмыстарды жүргізу кестесінен артта қалуы)</a:t>
            </a:r>
          </a:p>
        </p:txBody>
      </p:sp>
    </p:spTree>
    <p:extLst>
      <p:ext uri="{BB962C8B-B14F-4D97-AF65-F5344CB8AC3E}">
        <p14:creationId xmlns:p14="http://schemas.microsoft.com/office/powerpoint/2010/main" val="267262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10851" y="540869"/>
            <a:ext cx="9843243" cy="303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0851" y="133380"/>
            <a:ext cx="3592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Автомобиль жолдары</a:t>
            </a:r>
            <a:endParaRPr lang="ru-RU" sz="20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object 2">
            <a:extLst>
              <a:ext uri="{FF2B5EF4-FFF2-40B4-BE49-F238E27FC236}">
                <a16:creationId xmlns:a16="http://schemas.microsoft.com/office/drawing/2014/main" id="{32BD75BA-888B-0168-1466-7F2B438555D1}"/>
              </a:ext>
            </a:extLst>
          </p:cNvPr>
          <p:cNvGrpSpPr/>
          <p:nvPr/>
        </p:nvGrpSpPr>
        <p:grpSpPr>
          <a:xfrm>
            <a:off x="5151120" y="696961"/>
            <a:ext cx="6903720" cy="5265961"/>
            <a:chOff x="4367784" y="723900"/>
            <a:chExt cx="4415155" cy="42856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715E256F-1D4C-AE09-EEF1-6AA3103E11C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67784" y="743711"/>
              <a:ext cx="4415027" cy="4247388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F2D2FA4-A5BF-2D1D-6D6D-5ED7DDF8C7A4}"/>
                </a:ext>
              </a:extLst>
            </p:cNvPr>
            <p:cNvSpPr/>
            <p:nvPr/>
          </p:nvSpPr>
          <p:spPr>
            <a:xfrm>
              <a:off x="4367784" y="723899"/>
              <a:ext cx="4415155" cy="4285615"/>
            </a:xfrm>
            <a:custGeom>
              <a:avLst/>
              <a:gdLst/>
              <a:ahLst/>
              <a:cxnLst/>
              <a:rect l="l" t="t" r="r" b="b"/>
              <a:pathLst>
                <a:path w="4415155" h="4285615">
                  <a:moveTo>
                    <a:pt x="4415028" y="4251960"/>
                  </a:moveTo>
                  <a:lnTo>
                    <a:pt x="0" y="4251960"/>
                  </a:lnTo>
                  <a:lnTo>
                    <a:pt x="0" y="4285488"/>
                  </a:lnTo>
                  <a:lnTo>
                    <a:pt x="4415028" y="4285488"/>
                  </a:lnTo>
                  <a:lnTo>
                    <a:pt x="4415028" y="4251960"/>
                  </a:lnTo>
                  <a:close/>
                </a:path>
                <a:path w="4415155" h="4285615">
                  <a:moveTo>
                    <a:pt x="4415028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4415028" y="33528"/>
                  </a:lnTo>
                  <a:lnTo>
                    <a:pt x="4415028" y="0"/>
                  </a:lnTo>
                  <a:close/>
                </a:path>
              </a:pathLst>
            </a:custGeom>
            <a:solidFill>
              <a:srgbClr val="FAD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>
            <a:extLst>
              <a:ext uri="{FF2B5EF4-FFF2-40B4-BE49-F238E27FC236}">
                <a16:creationId xmlns:a16="http://schemas.microsoft.com/office/drawing/2014/main" id="{BB6128F5-B049-9B15-C701-E3AD3C817E42}"/>
              </a:ext>
            </a:extLst>
          </p:cNvPr>
          <p:cNvGrpSpPr/>
          <p:nvPr/>
        </p:nvGrpSpPr>
        <p:grpSpPr>
          <a:xfrm>
            <a:off x="1112520" y="2080260"/>
            <a:ext cx="2619905" cy="4777740"/>
            <a:chOff x="1499552" y="1892447"/>
            <a:chExt cx="1778635" cy="325120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191343A-8123-E0D8-8278-1369C8307377}"/>
                </a:ext>
              </a:extLst>
            </p:cNvPr>
            <p:cNvSpPr/>
            <p:nvPr/>
          </p:nvSpPr>
          <p:spPr>
            <a:xfrm>
              <a:off x="2136647" y="2513075"/>
              <a:ext cx="425450" cy="2630805"/>
            </a:xfrm>
            <a:custGeom>
              <a:avLst/>
              <a:gdLst/>
              <a:ahLst/>
              <a:cxnLst/>
              <a:rect l="l" t="t" r="r" b="b"/>
              <a:pathLst>
                <a:path w="425450" h="2630804">
                  <a:moveTo>
                    <a:pt x="425195" y="0"/>
                  </a:moveTo>
                  <a:lnTo>
                    <a:pt x="0" y="0"/>
                  </a:lnTo>
                  <a:lnTo>
                    <a:pt x="0" y="2630424"/>
                  </a:lnTo>
                  <a:lnTo>
                    <a:pt x="425195" y="2630424"/>
                  </a:lnTo>
                  <a:lnTo>
                    <a:pt x="42519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4C9B808A-446B-3B42-3F9C-4B4BFC710953}"/>
                </a:ext>
              </a:extLst>
            </p:cNvPr>
            <p:cNvSpPr/>
            <p:nvPr/>
          </p:nvSpPr>
          <p:spPr>
            <a:xfrm>
              <a:off x="1775459" y="1892447"/>
              <a:ext cx="1148080" cy="1240155"/>
            </a:xfrm>
            <a:custGeom>
              <a:avLst/>
              <a:gdLst/>
              <a:ahLst/>
              <a:cxnLst/>
              <a:rect l="l" t="t" r="r" b="b"/>
              <a:pathLst>
                <a:path w="1148080" h="1240155">
                  <a:moveTo>
                    <a:pt x="601566" y="0"/>
                  </a:moveTo>
                  <a:lnTo>
                    <a:pt x="546005" y="0"/>
                  </a:lnTo>
                  <a:lnTo>
                    <a:pt x="492596" y="9814"/>
                  </a:lnTo>
                  <a:lnTo>
                    <a:pt x="445642" y="29443"/>
                  </a:lnTo>
                  <a:lnTo>
                    <a:pt x="128142" y="213339"/>
                  </a:lnTo>
                  <a:lnTo>
                    <a:pt x="87749" y="244293"/>
                  </a:lnTo>
                  <a:lnTo>
                    <a:pt x="52587" y="285737"/>
                  </a:lnTo>
                  <a:lnTo>
                    <a:pt x="24806" y="333930"/>
                  </a:lnTo>
                  <a:lnTo>
                    <a:pt x="6560" y="385129"/>
                  </a:lnTo>
                  <a:lnTo>
                    <a:pt x="0" y="435589"/>
                  </a:lnTo>
                  <a:lnTo>
                    <a:pt x="0" y="804143"/>
                  </a:lnTo>
                  <a:lnTo>
                    <a:pt x="6560" y="854592"/>
                  </a:lnTo>
                  <a:lnTo>
                    <a:pt x="24806" y="905766"/>
                  </a:lnTo>
                  <a:lnTo>
                    <a:pt x="52587" y="953940"/>
                  </a:lnTo>
                  <a:lnTo>
                    <a:pt x="87749" y="995391"/>
                  </a:lnTo>
                  <a:lnTo>
                    <a:pt x="128142" y="1026393"/>
                  </a:lnTo>
                  <a:lnTo>
                    <a:pt x="445642" y="1210289"/>
                  </a:lnTo>
                  <a:lnTo>
                    <a:pt x="492596" y="1229857"/>
                  </a:lnTo>
                  <a:lnTo>
                    <a:pt x="546005" y="1239641"/>
                  </a:lnTo>
                  <a:lnTo>
                    <a:pt x="601566" y="1239641"/>
                  </a:lnTo>
                  <a:lnTo>
                    <a:pt x="654975" y="1229857"/>
                  </a:lnTo>
                  <a:lnTo>
                    <a:pt x="701928" y="1210289"/>
                  </a:lnTo>
                  <a:lnTo>
                    <a:pt x="1019428" y="1026393"/>
                  </a:lnTo>
                  <a:lnTo>
                    <a:pt x="1059822" y="995391"/>
                  </a:lnTo>
                  <a:lnTo>
                    <a:pt x="1094984" y="953940"/>
                  </a:lnTo>
                  <a:lnTo>
                    <a:pt x="1122765" y="905766"/>
                  </a:lnTo>
                  <a:lnTo>
                    <a:pt x="1141011" y="854592"/>
                  </a:lnTo>
                  <a:lnTo>
                    <a:pt x="1147571" y="804143"/>
                  </a:lnTo>
                  <a:lnTo>
                    <a:pt x="1147571" y="435589"/>
                  </a:lnTo>
                  <a:lnTo>
                    <a:pt x="1141011" y="385129"/>
                  </a:lnTo>
                  <a:lnTo>
                    <a:pt x="1122765" y="333930"/>
                  </a:lnTo>
                  <a:lnTo>
                    <a:pt x="1094984" y="285737"/>
                  </a:lnTo>
                  <a:lnTo>
                    <a:pt x="1059822" y="244293"/>
                  </a:lnTo>
                  <a:lnTo>
                    <a:pt x="1019428" y="213339"/>
                  </a:lnTo>
                  <a:lnTo>
                    <a:pt x="701928" y="29443"/>
                  </a:lnTo>
                  <a:lnTo>
                    <a:pt x="654975" y="9814"/>
                  </a:lnTo>
                  <a:lnTo>
                    <a:pt x="60156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86624453-0FC4-2787-4C35-FFCC05AC7C03}"/>
                </a:ext>
              </a:extLst>
            </p:cNvPr>
            <p:cNvSpPr/>
            <p:nvPr/>
          </p:nvSpPr>
          <p:spPr>
            <a:xfrm>
              <a:off x="1550670" y="2066518"/>
              <a:ext cx="1676400" cy="2582545"/>
            </a:xfrm>
            <a:custGeom>
              <a:avLst/>
              <a:gdLst/>
              <a:ahLst/>
              <a:cxnLst/>
              <a:rect l="l" t="t" r="r" b="b"/>
              <a:pathLst>
                <a:path w="1676400" h="2582545">
                  <a:moveTo>
                    <a:pt x="1210818" y="313969"/>
                  </a:moveTo>
                  <a:lnTo>
                    <a:pt x="1203553" y="268490"/>
                  </a:lnTo>
                  <a:lnTo>
                    <a:pt x="1183779" y="223189"/>
                  </a:lnTo>
                  <a:lnTo>
                    <a:pt x="1154506" y="183337"/>
                  </a:lnTo>
                  <a:lnTo>
                    <a:pt x="1118743" y="154203"/>
                  </a:lnTo>
                  <a:lnTo>
                    <a:pt x="890651" y="21996"/>
                  </a:lnTo>
                  <a:lnTo>
                    <a:pt x="847623" y="5499"/>
                  </a:lnTo>
                  <a:lnTo>
                    <a:pt x="798576" y="0"/>
                  </a:lnTo>
                  <a:lnTo>
                    <a:pt x="749515" y="5499"/>
                  </a:lnTo>
                  <a:lnTo>
                    <a:pt x="706501" y="21996"/>
                  </a:lnTo>
                  <a:lnTo>
                    <a:pt x="478409" y="154203"/>
                  </a:lnTo>
                  <a:lnTo>
                    <a:pt x="442633" y="183337"/>
                  </a:lnTo>
                  <a:lnTo>
                    <a:pt x="413359" y="223189"/>
                  </a:lnTo>
                  <a:lnTo>
                    <a:pt x="393585" y="268490"/>
                  </a:lnTo>
                  <a:lnTo>
                    <a:pt x="386334" y="313969"/>
                  </a:lnTo>
                  <a:lnTo>
                    <a:pt x="386334" y="579018"/>
                  </a:lnTo>
                  <a:lnTo>
                    <a:pt x="393585" y="624560"/>
                  </a:lnTo>
                  <a:lnTo>
                    <a:pt x="413359" y="669861"/>
                  </a:lnTo>
                  <a:lnTo>
                    <a:pt x="442633" y="709688"/>
                  </a:lnTo>
                  <a:lnTo>
                    <a:pt x="478409" y="738784"/>
                  </a:lnTo>
                  <a:lnTo>
                    <a:pt x="706501" y="871118"/>
                  </a:lnTo>
                  <a:lnTo>
                    <a:pt x="749515" y="887628"/>
                  </a:lnTo>
                  <a:lnTo>
                    <a:pt x="798576" y="893127"/>
                  </a:lnTo>
                  <a:lnTo>
                    <a:pt x="847623" y="887628"/>
                  </a:lnTo>
                  <a:lnTo>
                    <a:pt x="890651" y="871118"/>
                  </a:lnTo>
                  <a:lnTo>
                    <a:pt x="1118743" y="738784"/>
                  </a:lnTo>
                  <a:lnTo>
                    <a:pt x="1154506" y="709688"/>
                  </a:lnTo>
                  <a:lnTo>
                    <a:pt x="1183779" y="669861"/>
                  </a:lnTo>
                  <a:lnTo>
                    <a:pt x="1203553" y="624560"/>
                  </a:lnTo>
                  <a:lnTo>
                    <a:pt x="1210818" y="579018"/>
                  </a:lnTo>
                  <a:lnTo>
                    <a:pt x="1210818" y="313969"/>
                  </a:lnTo>
                  <a:close/>
                </a:path>
                <a:path w="1676400" h="2582545">
                  <a:moveTo>
                    <a:pt x="1676400" y="1609623"/>
                  </a:moveTo>
                  <a:lnTo>
                    <a:pt x="1671256" y="1565021"/>
                  </a:lnTo>
                  <a:lnTo>
                    <a:pt x="1656613" y="1524076"/>
                  </a:lnTo>
                  <a:lnTo>
                    <a:pt x="1633651" y="1487944"/>
                  </a:lnTo>
                  <a:lnTo>
                    <a:pt x="1603514" y="1457807"/>
                  </a:lnTo>
                  <a:lnTo>
                    <a:pt x="1567383" y="1434846"/>
                  </a:lnTo>
                  <a:lnTo>
                    <a:pt x="1526438" y="1420202"/>
                  </a:lnTo>
                  <a:lnTo>
                    <a:pt x="1481836" y="1415059"/>
                  </a:lnTo>
                  <a:lnTo>
                    <a:pt x="194564" y="1415059"/>
                  </a:lnTo>
                  <a:lnTo>
                    <a:pt x="149948" y="1420202"/>
                  </a:lnTo>
                  <a:lnTo>
                    <a:pt x="109004" y="1434846"/>
                  </a:lnTo>
                  <a:lnTo>
                    <a:pt x="72872" y="1457807"/>
                  </a:lnTo>
                  <a:lnTo>
                    <a:pt x="42735" y="1487944"/>
                  </a:lnTo>
                  <a:lnTo>
                    <a:pt x="19773" y="1524076"/>
                  </a:lnTo>
                  <a:lnTo>
                    <a:pt x="5130" y="1565021"/>
                  </a:lnTo>
                  <a:lnTo>
                    <a:pt x="0" y="1609623"/>
                  </a:lnTo>
                  <a:lnTo>
                    <a:pt x="0" y="2387879"/>
                  </a:lnTo>
                  <a:lnTo>
                    <a:pt x="5130" y="2432494"/>
                  </a:lnTo>
                  <a:lnTo>
                    <a:pt x="19773" y="2473452"/>
                  </a:lnTo>
                  <a:lnTo>
                    <a:pt x="42735" y="2509570"/>
                  </a:lnTo>
                  <a:lnTo>
                    <a:pt x="72872" y="2539708"/>
                  </a:lnTo>
                  <a:lnTo>
                    <a:pt x="109004" y="2562669"/>
                  </a:lnTo>
                  <a:lnTo>
                    <a:pt x="149948" y="2577312"/>
                  </a:lnTo>
                  <a:lnTo>
                    <a:pt x="194564" y="2582443"/>
                  </a:lnTo>
                  <a:lnTo>
                    <a:pt x="1481836" y="2582443"/>
                  </a:lnTo>
                  <a:lnTo>
                    <a:pt x="1526438" y="2577312"/>
                  </a:lnTo>
                  <a:lnTo>
                    <a:pt x="1567383" y="2562669"/>
                  </a:lnTo>
                  <a:lnTo>
                    <a:pt x="1603514" y="2539708"/>
                  </a:lnTo>
                  <a:lnTo>
                    <a:pt x="1633651" y="2509570"/>
                  </a:lnTo>
                  <a:lnTo>
                    <a:pt x="1656613" y="2473452"/>
                  </a:lnTo>
                  <a:lnTo>
                    <a:pt x="1671256" y="2432494"/>
                  </a:lnTo>
                  <a:lnTo>
                    <a:pt x="1676400" y="2387879"/>
                  </a:lnTo>
                  <a:lnTo>
                    <a:pt x="1676400" y="16096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3E0EFEFD-D58F-F4DA-834E-88E231E84B88}"/>
                </a:ext>
              </a:extLst>
            </p:cNvPr>
            <p:cNvSpPr/>
            <p:nvPr/>
          </p:nvSpPr>
          <p:spPr>
            <a:xfrm>
              <a:off x="1550669" y="3481577"/>
              <a:ext cx="1676400" cy="1167765"/>
            </a:xfrm>
            <a:custGeom>
              <a:avLst/>
              <a:gdLst/>
              <a:ahLst/>
              <a:cxnLst/>
              <a:rect l="l" t="t" r="r" b="b"/>
              <a:pathLst>
                <a:path w="1676400" h="1167764">
                  <a:moveTo>
                    <a:pt x="0" y="194564"/>
                  </a:moveTo>
                  <a:lnTo>
                    <a:pt x="5139" y="149956"/>
                  </a:lnTo>
                  <a:lnTo>
                    <a:pt x="19777" y="109005"/>
                  </a:lnTo>
                  <a:lnTo>
                    <a:pt x="42747" y="72879"/>
                  </a:lnTo>
                  <a:lnTo>
                    <a:pt x="72879" y="42747"/>
                  </a:lnTo>
                  <a:lnTo>
                    <a:pt x="109005" y="19777"/>
                  </a:lnTo>
                  <a:lnTo>
                    <a:pt x="149956" y="5139"/>
                  </a:lnTo>
                  <a:lnTo>
                    <a:pt x="194563" y="0"/>
                  </a:lnTo>
                  <a:lnTo>
                    <a:pt x="1481836" y="0"/>
                  </a:lnTo>
                  <a:lnTo>
                    <a:pt x="1526443" y="5139"/>
                  </a:lnTo>
                  <a:lnTo>
                    <a:pt x="1567394" y="19777"/>
                  </a:lnTo>
                  <a:lnTo>
                    <a:pt x="1603520" y="42747"/>
                  </a:lnTo>
                  <a:lnTo>
                    <a:pt x="1633652" y="72879"/>
                  </a:lnTo>
                  <a:lnTo>
                    <a:pt x="1656622" y="109005"/>
                  </a:lnTo>
                  <a:lnTo>
                    <a:pt x="1671260" y="149956"/>
                  </a:lnTo>
                  <a:lnTo>
                    <a:pt x="1676400" y="194564"/>
                  </a:lnTo>
                  <a:lnTo>
                    <a:pt x="1676400" y="972820"/>
                  </a:lnTo>
                  <a:lnTo>
                    <a:pt x="1671260" y="1017431"/>
                  </a:lnTo>
                  <a:lnTo>
                    <a:pt x="1656622" y="1058384"/>
                  </a:lnTo>
                  <a:lnTo>
                    <a:pt x="1633652" y="1094509"/>
                  </a:lnTo>
                  <a:lnTo>
                    <a:pt x="1603520" y="1124640"/>
                  </a:lnTo>
                  <a:lnTo>
                    <a:pt x="1567394" y="1147608"/>
                  </a:lnTo>
                  <a:lnTo>
                    <a:pt x="1526443" y="1162245"/>
                  </a:lnTo>
                  <a:lnTo>
                    <a:pt x="1481836" y="1167384"/>
                  </a:lnTo>
                  <a:lnTo>
                    <a:pt x="194563" y="1167384"/>
                  </a:lnTo>
                  <a:lnTo>
                    <a:pt x="149956" y="1162245"/>
                  </a:lnTo>
                  <a:lnTo>
                    <a:pt x="109005" y="1147608"/>
                  </a:lnTo>
                  <a:lnTo>
                    <a:pt x="72879" y="1124640"/>
                  </a:lnTo>
                  <a:lnTo>
                    <a:pt x="42747" y="1094509"/>
                  </a:lnTo>
                  <a:lnTo>
                    <a:pt x="19777" y="1058384"/>
                  </a:lnTo>
                  <a:lnTo>
                    <a:pt x="5139" y="1017431"/>
                  </a:lnTo>
                  <a:lnTo>
                    <a:pt x="0" y="972820"/>
                  </a:lnTo>
                  <a:lnTo>
                    <a:pt x="0" y="194564"/>
                  </a:lnTo>
                  <a:close/>
                </a:path>
              </a:pathLst>
            </a:custGeom>
            <a:ln w="102107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0">
            <a:extLst>
              <a:ext uri="{FF2B5EF4-FFF2-40B4-BE49-F238E27FC236}">
                <a16:creationId xmlns:a16="http://schemas.microsoft.com/office/drawing/2014/main" id="{B202A1EB-F8FF-16B5-81A9-2B4B67E4CAF2}"/>
              </a:ext>
            </a:extLst>
          </p:cNvPr>
          <p:cNvSpPr txBox="1"/>
          <p:nvPr/>
        </p:nvSpPr>
        <p:spPr>
          <a:xfrm>
            <a:off x="513860" y="905145"/>
            <a:ext cx="43036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k-KZ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Автомобиль жолдары шығыстары</a:t>
            </a:r>
            <a:endParaRPr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85777B17-1202-E84B-AE53-6A8A0EAF16E1}"/>
              </a:ext>
            </a:extLst>
          </p:cNvPr>
          <p:cNvSpPr/>
          <p:nvPr/>
        </p:nvSpPr>
        <p:spPr>
          <a:xfrm>
            <a:off x="513860" y="1537252"/>
            <a:ext cx="4362940" cy="45719"/>
          </a:xfrm>
          <a:custGeom>
            <a:avLst/>
            <a:gdLst/>
            <a:ahLst/>
            <a:cxnLst/>
            <a:rect l="l" t="t" r="r" b="b"/>
            <a:pathLst>
              <a:path w="3648075" h="29210">
                <a:moveTo>
                  <a:pt x="3648075" y="0"/>
                </a:moveTo>
                <a:lnTo>
                  <a:pt x="0" y="0"/>
                </a:lnTo>
                <a:lnTo>
                  <a:pt x="0" y="28955"/>
                </a:lnTo>
                <a:lnTo>
                  <a:pt x="3648075" y="28955"/>
                </a:lnTo>
                <a:lnTo>
                  <a:pt x="364807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E74A084F-082E-CA6D-4EDB-3BB6762A75D7}"/>
              </a:ext>
            </a:extLst>
          </p:cNvPr>
          <p:cNvSpPr/>
          <p:nvPr/>
        </p:nvSpPr>
        <p:spPr>
          <a:xfrm>
            <a:off x="513860" y="1643932"/>
            <a:ext cx="3539980" cy="45719"/>
          </a:xfrm>
          <a:custGeom>
            <a:avLst/>
            <a:gdLst/>
            <a:ahLst/>
            <a:cxnLst/>
            <a:rect l="l" t="t" r="r" b="b"/>
            <a:pathLst>
              <a:path w="3014980" h="29210">
                <a:moveTo>
                  <a:pt x="3014980" y="0"/>
                </a:moveTo>
                <a:lnTo>
                  <a:pt x="0" y="0"/>
                </a:lnTo>
                <a:lnTo>
                  <a:pt x="0" y="28955"/>
                </a:lnTo>
                <a:lnTo>
                  <a:pt x="3014980" y="28955"/>
                </a:lnTo>
                <a:lnTo>
                  <a:pt x="301498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14BAB45D-A89D-BD30-251E-2EE6CB1EB269}"/>
              </a:ext>
            </a:extLst>
          </p:cNvPr>
          <p:cNvSpPr txBox="1"/>
          <p:nvPr/>
        </p:nvSpPr>
        <p:spPr>
          <a:xfrm>
            <a:off x="2351745" y="6095649"/>
            <a:ext cx="97218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5" dirty="0">
                <a:latin typeface="Microsoft Sans Serif"/>
                <a:cs typeface="Microsoft Sans Serif"/>
              </a:rPr>
              <a:t>январь-октябрь</a:t>
            </a:r>
            <a:r>
              <a:rPr sz="700" spc="60" dirty="0">
                <a:latin typeface="Microsoft Sans Serif"/>
                <a:cs typeface="Microsoft Sans Serif"/>
              </a:rPr>
              <a:t> </a:t>
            </a:r>
            <a:r>
              <a:rPr sz="700" spc="-10" dirty="0">
                <a:latin typeface="Microsoft Sans Serif"/>
                <a:cs typeface="Microsoft Sans Serif"/>
              </a:rPr>
              <a:t>2022</a:t>
            </a:r>
            <a:r>
              <a:rPr sz="700" spc="10" dirty="0">
                <a:latin typeface="Microsoft Sans Serif"/>
                <a:cs typeface="Microsoft Sans Serif"/>
              </a:rPr>
              <a:t> </a:t>
            </a:r>
            <a:r>
              <a:rPr sz="700" spc="-10" dirty="0">
                <a:latin typeface="Microsoft Sans Serif"/>
                <a:cs typeface="Microsoft Sans Serif"/>
              </a:rPr>
              <a:t>г.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1EC0D1-E651-BF50-03ED-3A35E2E93698}"/>
              </a:ext>
            </a:extLst>
          </p:cNvPr>
          <p:cNvSpPr txBox="1"/>
          <p:nvPr/>
        </p:nvSpPr>
        <p:spPr>
          <a:xfrm>
            <a:off x="1725806" y="4654071"/>
            <a:ext cx="139333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36,5</a:t>
            </a:r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endParaRPr lang="ru-RU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7" name="Picture 4" descr="ÐÐ°ÑÑÐ¸Ð½ÐºÐ¸ Ð¿Ð¾ Ð·Ð°Ð¿ÑÐ¾ÑÑ Ð´Ð¾ÑÐ¾Ð³Ð¸ png">
            <a:extLst>
              <a:ext uri="{FF2B5EF4-FFF2-40B4-BE49-F238E27FC236}">
                <a16:creationId xmlns:a16="http://schemas.microsoft.com/office/drawing/2014/main" id="{CE688ED2-9A0B-8A62-77D5-C3ED6AA75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120" y="2745333"/>
            <a:ext cx="6903520" cy="88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E4BCA7AB-A310-27D7-F107-498FD78563B5}"/>
              </a:ext>
            </a:extLst>
          </p:cNvPr>
          <p:cNvCxnSpPr>
            <a:cxnSpLocks/>
          </p:cNvCxnSpPr>
          <p:nvPr/>
        </p:nvCxnSpPr>
        <p:spPr>
          <a:xfrm>
            <a:off x="6488566" y="3662308"/>
            <a:ext cx="0" cy="43723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49D1E005-91D3-FAA9-FFE6-9BE42F1B5ED3}"/>
              </a:ext>
            </a:extLst>
          </p:cNvPr>
          <p:cNvCxnSpPr>
            <a:cxnSpLocks/>
          </p:cNvCxnSpPr>
          <p:nvPr/>
        </p:nvCxnSpPr>
        <p:spPr>
          <a:xfrm>
            <a:off x="10351906" y="3662308"/>
            <a:ext cx="0" cy="40709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6B9E48BF-9D47-B4B3-F3D9-CF24365E2C5C}"/>
              </a:ext>
            </a:extLst>
          </p:cNvPr>
          <p:cNvCxnSpPr>
            <a:cxnSpLocks/>
          </p:cNvCxnSpPr>
          <p:nvPr/>
        </p:nvCxnSpPr>
        <p:spPr>
          <a:xfrm>
            <a:off x="10351906" y="2346943"/>
            <a:ext cx="6676" cy="39839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2019A969-2FAA-F5C8-7EF9-F8B0D1C256FD}"/>
              </a:ext>
            </a:extLst>
          </p:cNvPr>
          <p:cNvCxnSpPr>
            <a:cxnSpLocks/>
          </p:cNvCxnSpPr>
          <p:nvPr/>
        </p:nvCxnSpPr>
        <p:spPr>
          <a:xfrm>
            <a:off x="6488566" y="2302901"/>
            <a:ext cx="0" cy="44243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49929090-EBD5-2B00-28DA-A1F2700DE031}"/>
              </a:ext>
            </a:extLst>
          </p:cNvPr>
          <p:cNvSpPr txBox="1"/>
          <p:nvPr/>
        </p:nvSpPr>
        <p:spPr>
          <a:xfrm>
            <a:off x="5305860" y="4089371"/>
            <a:ext cx="23940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397 шақырым</a:t>
            </a:r>
          </a:p>
          <a:p>
            <a:pPr algn="ctr"/>
            <a:endParaRPr lang="kk-KZ" sz="14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Автожолдар жөндеуден және қайта жаңғыртудан өткізілді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0B4E1A6-D7FC-4773-F870-6E86F73276C9}"/>
              </a:ext>
            </a:extLst>
          </p:cNvPr>
          <p:cNvSpPr txBox="1"/>
          <p:nvPr/>
        </p:nvSpPr>
        <p:spPr>
          <a:xfrm>
            <a:off x="9130145" y="4072340"/>
            <a:ext cx="28877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1283 шақырым</a:t>
            </a:r>
          </a:p>
          <a:p>
            <a:pPr algn="ctr"/>
            <a:endParaRPr lang="kk-KZ" sz="14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Автожолдарда ағымдағы жөндеу және  күтіп-ұстау жұмыстары жүргізілді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C6D2DC3-3332-A318-EA5E-0A13548B1637}"/>
              </a:ext>
            </a:extLst>
          </p:cNvPr>
          <p:cNvSpPr txBox="1"/>
          <p:nvPr/>
        </p:nvSpPr>
        <p:spPr>
          <a:xfrm>
            <a:off x="8831084" y="1228067"/>
            <a:ext cx="30282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Әлеуметтік маңызы бар қатынастарда тасымалданған жолаушылар саны</a:t>
            </a:r>
          </a:p>
          <a:p>
            <a:pPr algn="ctr"/>
            <a:endParaRPr lang="kk-KZ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247 мың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14786EC-1A24-B6C8-D6DB-8B318F7177C6}"/>
              </a:ext>
            </a:extLst>
          </p:cNvPr>
          <p:cNvSpPr txBox="1"/>
          <p:nvPr/>
        </p:nvSpPr>
        <p:spPr>
          <a:xfrm>
            <a:off x="5082988" y="1206368"/>
            <a:ext cx="28388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МЖӘ шеңберінде </a:t>
            </a:r>
          </a:p>
          <a:p>
            <a:pPr algn="ctr"/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«Чапаев-ЖАңақала-Сайқын» автожолын жөндеу</a:t>
            </a:r>
          </a:p>
          <a:p>
            <a:pPr algn="ctr"/>
            <a:endParaRPr lang="kk-KZ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0-337 шақырым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6F81E8D5-2062-3059-7926-70AB32CDFC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575" y="5222956"/>
            <a:ext cx="624953" cy="59232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037036EF-5020-BAAF-5125-A2965F6997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574" y="5225044"/>
            <a:ext cx="504116" cy="588148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F6500C13-DC26-7A53-E86E-C5B1B0E9EC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422" y="806360"/>
            <a:ext cx="457613" cy="42412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6B772F71-3001-4C41-0CCC-FC99376463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19" y="2430709"/>
            <a:ext cx="997548" cy="922204"/>
          </a:xfrm>
          <a:prstGeom prst="rect">
            <a:avLst/>
          </a:prstGeom>
        </p:spPr>
      </p:pic>
      <p:pic>
        <p:nvPicPr>
          <p:cNvPr id="83" name="Picture 2" descr="C:\Users\User\Downloads\stop.png">
            <a:extLst>
              <a:ext uri="{FF2B5EF4-FFF2-40B4-BE49-F238E27FC236}">
                <a16:creationId xmlns:a16="http://schemas.microsoft.com/office/drawing/2014/main" id="{340C54C8-8C6B-44F5-7105-87EDF8F8C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biLevel thresh="25000"/>
          </a:blip>
          <a:srcRect/>
          <a:stretch>
            <a:fillRect/>
          </a:stretch>
        </p:blipFill>
        <p:spPr bwMode="auto">
          <a:xfrm>
            <a:off x="6200703" y="765529"/>
            <a:ext cx="526431" cy="505784"/>
          </a:xfrm>
          <a:prstGeom prst="rect">
            <a:avLst/>
          </a:prstGeom>
          <a:noFill/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56BD029-613D-B1BE-CB7D-058882BC2BB7}"/>
              </a:ext>
            </a:extLst>
          </p:cNvPr>
          <p:cNvSpPr txBox="1"/>
          <p:nvPr/>
        </p:nvSpPr>
        <p:spPr>
          <a:xfrm>
            <a:off x="6325489" y="5916433"/>
            <a:ext cx="399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Игерілмегені </a:t>
            </a:r>
            <a:r>
              <a:rPr lang="kk-KZ" sz="2400" b="1" u="sng" cap="all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2,2 млрд </a:t>
            </a:r>
            <a:endParaRPr lang="kk-KZ" sz="2000" b="1" u="sng" cap="all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B7B89F-D05B-E23A-C584-5F68D08EE0A2}"/>
              </a:ext>
            </a:extLst>
          </p:cNvPr>
          <p:cNvSpPr txBox="1"/>
          <p:nvPr/>
        </p:nvSpPr>
        <p:spPr>
          <a:xfrm>
            <a:off x="5257923" y="6369090"/>
            <a:ext cx="6934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i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(автожолдарды жөндеу бойынша битум мен инерттік материалдардың болмауы салдарынан жұмыстардың жүргізілмеуі)</a:t>
            </a:r>
          </a:p>
        </p:txBody>
      </p:sp>
    </p:spTree>
    <p:extLst>
      <p:ext uri="{BB962C8B-B14F-4D97-AF65-F5344CB8AC3E}">
        <p14:creationId xmlns:p14="http://schemas.microsoft.com/office/powerpoint/2010/main" val="320463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10851" y="540869"/>
            <a:ext cx="9843243" cy="303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0851" y="133380"/>
            <a:ext cx="3592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Кәсіпкерлікті дамыту</a:t>
            </a:r>
            <a:endParaRPr lang="ru-RU" sz="20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object 3">
            <a:extLst>
              <a:ext uri="{FF2B5EF4-FFF2-40B4-BE49-F238E27FC236}">
                <a16:creationId xmlns:a16="http://schemas.microsoft.com/office/drawing/2014/main" id="{ADE3BDD7-63A3-3CC8-D4C1-DF84532556B2}"/>
              </a:ext>
            </a:extLst>
          </p:cNvPr>
          <p:cNvGrpSpPr/>
          <p:nvPr/>
        </p:nvGrpSpPr>
        <p:grpSpPr>
          <a:xfrm>
            <a:off x="310851" y="914054"/>
            <a:ext cx="11534519" cy="1165377"/>
            <a:chOff x="234695" y="766571"/>
            <a:chExt cx="8694421" cy="817244"/>
          </a:xfrm>
        </p:grpSpPr>
        <p:pic>
          <p:nvPicPr>
            <p:cNvPr id="3" name="object 4">
              <a:extLst>
                <a:ext uri="{FF2B5EF4-FFF2-40B4-BE49-F238E27FC236}">
                  <a16:creationId xmlns:a16="http://schemas.microsoft.com/office/drawing/2014/main" id="{CA70E4AC-4045-90FE-690B-1892AFE1D89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695" y="797052"/>
              <a:ext cx="8694420" cy="763524"/>
            </a:xfrm>
            <a:prstGeom prst="rect">
              <a:avLst/>
            </a:prstGeom>
          </p:spPr>
        </p:pic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DAE72B97-AC81-1436-9887-594807260E8C}"/>
                </a:ext>
              </a:extLst>
            </p:cNvPr>
            <p:cNvSpPr/>
            <p:nvPr/>
          </p:nvSpPr>
          <p:spPr>
            <a:xfrm>
              <a:off x="234696" y="766571"/>
              <a:ext cx="8694420" cy="817244"/>
            </a:xfrm>
            <a:custGeom>
              <a:avLst/>
              <a:gdLst/>
              <a:ahLst/>
              <a:cxnLst/>
              <a:rect l="l" t="t" r="r" b="b"/>
              <a:pathLst>
                <a:path w="8694420" h="817244">
                  <a:moveTo>
                    <a:pt x="8694420" y="784860"/>
                  </a:moveTo>
                  <a:lnTo>
                    <a:pt x="0" y="784860"/>
                  </a:lnTo>
                  <a:lnTo>
                    <a:pt x="0" y="816864"/>
                  </a:lnTo>
                  <a:lnTo>
                    <a:pt x="8694420" y="816864"/>
                  </a:lnTo>
                  <a:lnTo>
                    <a:pt x="8694420" y="784860"/>
                  </a:lnTo>
                  <a:close/>
                </a:path>
                <a:path w="8694420" h="817244">
                  <a:moveTo>
                    <a:pt x="8694420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8694420" y="32004"/>
                  </a:lnTo>
                  <a:lnTo>
                    <a:pt x="8694420" y="0"/>
                  </a:lnTo>
                  <a:close/>
                </a:path>
              </a:pathLst>
            </a:custGeom>
            <a:solidFill>
              <a:srgbClr val="FADD76"/>
            </a:solidFill>
          </p:spPr>
          <p:txBody>
            <a:bodyPr wrap="square" lIns="0" tIns="0" rIns="0" bIns="0" rtlCol="0"/>
            <a:lstStyle/>
            <a:p>
              <a:endPara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" name="object 15">
            <a:extLst>
              <a:ext uri="{FF2B5EF4-FFF2-40B4-BE49-F238E27FC236}">
                <a16:creationId xmlns:a16="http://schemas.microsoft.com/office/drawing/2014/main" id="{9AF2FC06-1B7E-6841-4EDB-256BE4926393}"/>
              </a:ext>
            </a:extLst>
          </p:cNvPr>
          <p:cNvSpPr/>
          <p:nvPr/>
        </p:nvSpPr>
        <p:spPr>
          <a:xfrm>
            <a:off x="836725" y="1026991"/>
            <a:ext cx="957665" cy="943897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08E38-2388-3F6C-6335-03D809E44F0C}"/>
              </a:ext>
            </a:extLst>
          </p:cNvPr>
          <p:cNvSpPr txBox="1"/>
          <p:nvPr/>
        </p:nvSpPr>
        <p:spPr>
          <a:xfrm>
            <a:off x="2127105" y="1312075"/>
            <a:ext cx="4721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Кәсіпкерлік дамыту шығыстары</a:t>
            </a:r>
            <a:endParaRPr lang="ru-RU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004990-D9E8-4F90-0027-A0A95963A120}"/>
              </a:ext>
            </a:extLst>
          </p:cNvPr>
          <p:cNvSpPr txBox="1"/>
          <p:nvPr/>
        </p:nvSpPr>
        <p:spPr>
          <a:xfrm>
            <a:off x="8046352" y="957519"/>
            <a:ext cx="99899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2,2</a:t>
            </a:r>
            <a:endParaRPr lang="kk-KZ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endParaRPr lang="ru-RU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object 3">
            <a:extLst>
              <a:ext uri="{FF2B5EF4-FFF2-40B4-BE49-F238E27FC236}">
                <a16:creationId xmlns:a16="http://schemas.microsoft.com/office/drawing/2014/main" id="{326425EA-5AA8-3A8A-B93A-ED08109E151D}"/>
              </a:ext>
            </a:extLst>
          </p:cNvPr>
          <p:cNvGrpSpPr/>
          <p:nvPr/>
        </p:nvGrpSpPr>
        <p:grpSpPr>
          <a:xfrm>
            <a:off x="1458363" y="2512255"/>
            <a:ext cx="9144000" cy="3884294"/>
            <a:chOff x="761" y="456438"/>
            <a:chExt cx="9144000" cy="3884294"/>
          </a:xfrm>
        </p:grpSpPr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EF5BF997-D74E-E10A-58CC-1DEBD097EB4B}"/>
                </a:ext>
              </a:extLst>
            </p:cNvPr>
            <p:cNvSpPr/>
            <p:nvPr/>
          </p:nvSpPr>
          <p:spPr>
            <a:xfrm>
              <a:off x="761" y="456438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895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38C0DBC4-1BF7-A48B-07E2-B0DC2BCFBE41}"/>
                </a:ext>
              </a:extLst>
            </p:cNvPr>
            <p:cNvSpPr/>
            <p:nvPr/>
          </p:nvSpPr>
          <p:spPr>
            <a:xfrm>
              <a:off x="160019" y="606552"/>
              <a:ext cx="2772410" cy="609600"/>
            </a:xfrm>
            <a:custGeom>
              <a:avLst/>
              <a:gdLst/>
              <a:ahLst/>
              <a:cxnLst/>
              <a:rect l="l" t="t" r="r" b="b"/>
              <a:pathLst>
                <a:path w="2772410" h="609600">
                  <a:moveTo>
                    <a:pt x="2670556" y="0"/>
                  </a:moveTo>
                  <a:lnTo>
                    <a:pt x="101600" y="0"/>
                  </a:lnTo>
                  <a:lnTo>
                    <a:pt x="62054" y="7981"/>
                  </a:lnTo>
                  <a:lnTo>
                    <a:pt x="29759" y="29749"/>
                  </a:lnTo>
                  <a:lnTo>
                    <a:pt x="7984" y="62043"/>
                  </a:lnTo>
                  <a:lnTo>
                    <a:pt x="0" y="101600"/>
                  </a:lnTo>
                  <a:lnTo>
                    <a:pt x="0" y="508000"/>
                  </a:lnTo>
                  <a:lnTo>
                    <a:pt x="7984" y="547556"/>
                  </a:lnTo>
                  <a:lnTo>
                    <a:pt x="29759" y="579850"/>
                  </a:lnTo>
                  <a:lnTo>
                    <a:pt x="62054" y="601618"/>
                  </a:lnTo>
                  <a:lnTo>
                    <a:pt x="101600" y="609600"/>
                  </a:lnTo>
                  <a:lnTo>
                    <a:pt x="2670556" y="609600"/>
                  </a:lnTo>
                  <a:lnTo>
                    <a:pt x="2710112" y="601618"/>
                  </a:lnTo>
                  <a:lnTo>
                    <a:pt x="2742406" y="579850"/>
                  </a:lnTo>
                  <a:lnTo>
                    <a:pt x="2764174" y="547556"/>
                  </a:lnTo>
                  <a:lnTo>
                    <a:pt x="2772156" y="508000"/>
                  </a:lnTo>
                  <a:lnTo>
                    <a:pt x="2772156" y="101600"/>
                  </a:lnTo>
                  <a:lnTo>
                    <a:pt x="2764174" y="62043"/>
                  </a:lnTo>
                  <a:lnTo>
                    <a:pt x="2742406" y="29749"/>
                  </a:lnTo>
                  <a:lnTo>
                    <a:pt x="2710112" y="7981"/>
                  </a:lnTo>
                  <a:lnTo>
                    <a:pt x="267055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CC688F1A-3299-16B5-C21D-705E8F77C57D}"/>
                </a:ext>
              </a:extLst>
            </p:cNvPr>
            <p:cNvSpPr/>
            <p:nvPr/>
          </p:nvSpPr>
          <p:spPr>
            <a:xfrm>
              <a:off x="246888" y="505968"/>
              <a:ext cx="695325" cy="879475"/>
            </a:xfrm>
            <a:custGeom>
              <a:avLst/>
              <a:gdLst/>
              <a:ahLst/>
              <a:cxnLst/>
              <a:rect l="l" t="t" r="r" b="b"/>
              <a:pathLst>
                <a:path w="695325" h="879475">
                  <a:moveTo>
                    <a:pt x="694944" y="0"/>
                  </a:moveTo>
                  <a:lnTo>
                    <a:pt x="0" y="0"/>
                  </a:lnTo>
                  <a:lnTo>
                    <a:pt x="0" y="710438"/>
                  </a:lnTo>
                  <a:lnTo>
                    <a:pt x="347471" y="879348"/>
                  </a:lnTo>
                  <a:lnTo>
                    <a:pt x="694944" y="710438"/>
                  </a:lnTo>
                  <a:lnTo>
                    <a:pt x="69494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F6F98854-3A37-7E7C-5A39-2985EC1CE115}"/>
                </a:ext>
              </a:extLst>
            </p:cNvPr>
            <p:cNvSpPr/>
            <p:nvPr/>
          </p:nvSpPr>
          <p:spPr>
            <a:xfrm>
              <a:off x="316991" y="630936"/>
              <a:ext cx="561340" cy="561340"/>
            </a:xfrm>
            <a:custGeom>
              <a:avLst/>
              <a:gdLst/>
              <a:ahLst/>
              <a:cxnLst/>
              <a:rect l="l" t="t" r="r" b="b"/>
              <a:pathLst>
                <a:path w="561340" h="561340">
                  <a:moveTo>
                    <a:pt x="280416" y="0"/>
                  </a:moveTo>
                  <a:lnTo>
                    <a:pt x="234932" y="3671"/>
                  </a:lnTo>
                  <a:lnTo>
                    <a:pt x="191785" y="14301"/>
                  </a:lnTo>
                  <a:lnTo>
                    <a:pt x="151551" y="31310"/>
                  </a:lnTo>
                  <a:lnTo>
                    <a:pt x="114808" y="54120"/>
                  </a:lnTo>
                  <a:lnTo>
                    <a:pt x="82134" y="82153"/>
                  </a:lnTo>
                  <a:lnTo>
                    <a:pt x="54105" y="114830"/>
                  </a:lnTo>
                  <a:lnTo>
                    <a:pt x="31300" y="151573"/>
                  </a:lnTo>
                  <a:lnTo>
                    <a:pt x="14296" y="191804"/>
                  </a:lnTo>
                  <a:lnTo>
                    <a:pt x="3670" y="234944"/>
                  </a:lnTo>
                  <a:lnTo>
                    <a:pt x="0" y="280415"/>
                  </a:lnTo>
                  <a:lnTo>
                    <a:pt x="3670" y="325887"/>
                  </a:lnTo>
                  <a:lnTo>
                    <a:pt x="14296" y="369027"/>
                  </a:lnTo>
                  <a:lnTo>
                    <a:pt x="31300" y="409258"/>
                  </a:lnTo>
                  <a:lnTo>
                    <a:pt x="54105" y="446001"/>
                  </a:lnTo>
                  <a:lnTo>
                    <a:pt x="82134" y="478678"/>
                  </a:lnTo>
                  <a:lnTo>
                    <a:pt x="114808" y="506711"/>
                  </a:lnTo>
                  <a:lnTo>
                    <a:pt x="151551" y="529521"/>
                  </a:lnTo>
                  <a:lnTo>
                    <a:pt x="191785" y="546530"/>
                  </a:lnTo>
                  <a:lnTo>
                    <a:pt x="234932" y="557160"/>
                  </a:lnTo>
                  <a:lnTo>
                    <a:pt x="280416" y="560831"/>
                  </a:lnTo>
                  <a:lnTo>
                    <a:pt x="325899" y="557160"/>
                  </a:lnTo>
                  <a:lnTo>
                    <a:pt x="369046" y="546530"/>
                  </a:lnTo>
                  <a:lnTo>
                    <a:pt x="409280" y="529521"/>
                  </a:lnTo>
                  <a:lnTo>
                    <a:pt x="446023" y="506711"/>
                  </a:lnTo>
                  <a:lnTo>
                    <a:pt x="478697" y="478678"/>
                  </a:lnTo>
                  <a:lnTo>
                    <a:pt x="506726" y="446001"/>
                  </a:lnTo>
                  <a:lnTo>
                    <a:pt x="529531" y="409258"/>
                  </a:lnTo>
                  <a:lnTo>
                    <a:pt x="546535" y="369027"/>
                  </a:lnTo>
                  <a:lnTo>
                    <a:pt x="557161" y="325887"/>
                  </a:lnTo>
                  <a:lnTo>
                    <a:pt x="560832" y="280415"/>
                  </a:lnTo>
                  <a:lnTo>
                    <a:pt x="557161" y="234944"/>
                  </a:lnTo>
                  <a:lnTo>
                    <a:pt x="546535" y="191804"/>
                  </a:lnTo>
                  <a:lnTo>
                    <a:pt x="529531" y="151573"/>
                  </a:lnTo>
                  <a:lnTo>
                    <a:pt x="506726" y="114830"/>
                  </a:lnTo>
                  <a:lnTo>
                    <a:pt x="478697" y="82153"/>
                  </a:lnTo>
                  <a:lnTo>
                    <a:pt x="446023" y="54120"/>
                  </a:lnTo>
                  <a:lnTo>
                    <a:pt x="409280" y="31310"/>
                  </a:lnTo>
                  <a:lnTo>
                    <a:pt x="369046" y="14301"/>
                  </a:lnTo>
                  <a:lnTo>
                    <a:pt x="325899" y="3671"/>
                  </a:lnTo>
                  <a:lnTo>
                    <a:pt x="2804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7208C936-7DEA-611E-807B-7588A1A663D0}"/>
                </a:ext>
              </a:extLst>
            </p:cNvPr>
            <p:cNvSpPr/>
            <p:nvPr/>
          </p:nvSpPr>
          <p:spPr>
            <a:xfrm>
              <a:off x="941831" y="505968"/>
              <a:ext cx="93345" cy="100965"/>
            </a:xfrm>
            <a:custGeom>
              <a:avLst/>
              <a:gdLst/>
              <a:ahLst/>
              <a:cxnLst/>
              <a:rect l="l" t="t" r="r" b="b"/>
              <a:pathLst>
                <a:path w="93344" h="100965">
                  <a:moveTo>
                    <a:pt x="0" y="0"/>
                  </a:moveTo>
                  <a:lnTo>
                    <a:pt x="0" y="100584"/>
                  </a:lnTo>
                  <a:lnTo>
                    <a:pt x="92964" y="100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BD9D517B-3E82-5D33-510A-A3976EBC350E}"/>
                </a:ext>
              </a:extLst>
            </p:cNvPr>
            <p:cNvSpPr/>
            <p:nvPr/>
          </p:nvSpPr>
          <p:spPr>
            <a:xfrm>
              <a:off x="967740" y="1370075"/>
              <a:ext cx="2133600" cy="0"/>
            </a:xfrm>
            <a:custGeom>
              <a:avLst/>
              <a:gdLst/>
              <a:ahLst/>
              <a:cxnLst/>
              <a:rect l="l" t="t" r="r" b="b"/>
              <a:pathLst>
                <a:path w="2133600">
                  <a:moveTo>
                    <a:pt x="0" y="0"/>
                  </a:moveTo>
                  <a:lnTo>
                    <a:pt x="2133600" y="0"/>
                  </a:lnTo>
                </a:path>
              </a:pathLst>
            </a:custGeom>
            <a:ln w="9144">
              <a:solidFill>
                <a:srgbClr val="006F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0">
              <a:extLst>
                <a:ext uri="{FF2B5EF4-FFF2-40B4-BE49-F238E27FC236}">
                  <a16:creationId xmlns:a16="http://schemas.microsoft.com/office/drawing/2014/main" id="{8FB2958D-0586-A2D5-0909-51B789C9B304}"/>
                </a:ext>
              </a:extLst>
            </p:cNvPr>
            <p:cNvSpPr/>
            <p:nvPr/>
          </p:nvSpPr>
          <p:spPr>
            <a:xfrm>
              <a:off x="96011" y="3409187"/>
              <a:ext cx="2836545" cy="609600"/>
            </a:xfrm>
            <a:custGeom>
              <a:avLst/>
              <a:gdLst/>
              <a:ahLst/>
              <a:cxnLst/>
              <a:rect l="l" t="t" r="r" b="b"/>
              <a:pathLst>
                <a:path w="2836545" h="609600">
                  <a:moveTo>
                    <a:pt x="2734564" y="0"/>
                  </a:moveTo>
                  <a:lnTo>
                    <a:pt x="101600" y="0"/>
                  </a:lnTo>
                  <a:lnTo>
                    <a:pt x="62054" y="7981"/>
                  </a:lnTo>
                  <a:lnTo>
                    <a:pt x="29759" y="29749"/>
                  </a:lnTo>
                  <a:lnTo>
                    <a:pt x="7984" y="62043"/>
                  </a:lnTo>
                  <a:lnTo>
                    <a:pt x="0" y="101600"/>
                  </a:lnTo>
                  <a:lnTo>
                    <a:pt x="0" y="508000"/>
                  </a:lnTo>
                  <a:lnTo>
                    <a:pt x="7984" y="547545"/>
                  </a:lnTo>
                  <a:lnTo>
                    <a:pt x="29759" y="579840"/>
                  </a:lnTo>
                  <a:lnTo>
                    <a:pt x="62054" y="601615"/>
                  </a:lnTo>
                  <a:lnTo>
                    <a:pt x="101600" y="609600"/>
                  </a:lnTo>
                  <a:lnTo>
                    <a:pt x="2734564" y="609600"/>
                  </a:lnTo>
                  <a:lnTo>
                    <a:pt x="2774120" y="601615"/>
                  </a:lnTo>
                  <a:lnTo>
                    <a:pt x="2806414" y="579840"/>
                  </a:lnTo>
                  <a:lnTo>
                    <a:pt x="2828182" y="547545"/>
                  </a:lnTo>
                  <a:lnTo>
                    <a:pt x="2836164" y="508000"/>
                  </a:lnTo>
                  <a:lnTo>
                    <a:pt x="2836164" y="101600"/>
                  </a:lnTo>
                  <a:lnTo>
                    <a:pt x="2828182" y="62043"/>
                  </a:lnTo>
                  <a:lnTo>
                    <a:pt x="2806414" y="29749"/>
                  </a:lnTo>
                  <a:lnTo>
                    <a:pt x="2774120" y="7981"/>
                  </a:lnTo>
                  <a:lnTo>
                    <a:pt x="273456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1">
              <a:extLst>
                <a:ext uri="{FF2B5EF4-FFF2-40B4-BE49-F238E27FC236}">
                  <a16:creationId xmlns:a16="http://schemas.microsoft.com/office/drawing/2014/main" id="{9F2DE2C9-471B-5F89-A140-4061E0F1287B}"/>
                </a:ext>
              </a:extLst>
            </p:cNvPr>
            <p:cNvSpPr/>
            <p:nvPr/>
          </p:nvSpPr>
          <p:spPr>
            <a:xfrm>
              <a:off x="246888" y="3307080"/>
              <a:ext cx="695325" cy="879475"/>
            </a:xfrm>
            <a:custGeom>
              <a:avLst/>
              <a:gdLst/>
              <a:ahLst/>
              <a:cxnLst/>
              <a:rect l="l" t="t" r="r" b="b"/>
              <a:pathLst>
                <a:path w="695325" h="879475">
                  <a:moveTo>
                    <a:pt x="694944" y="0"/>
                  </a:moveTo>
                  <a:lnTo>
                    <a:pt x="0" y="0"/>
                  </a:lnTo>
                  <a:lnTo>
                    <a:pt x="0" y="710450"/>
                  </a:lnTo>
                  <a:lnTo>
                    <a:pt x="347471" y="879348"/>
                  </a:lnTo>
                  <a:lnTo>
                    <a:pt x="694944" y="710450"/>
                  </a:lnTo>
                  <a:lnTo>
                    <a:pt x="69494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2">
              <a:extLst>
                <a:ext uri="{FF2B5EF4-FFF2-40B4-BE49-F238E27FC236}">
                  <a16:creationId xmlns:a16="http://schemas.microsoft.com/office/drawing/2014/main" id="{AE25C55A-AAB9-7D61-8AED-D02E5E109BB4}"/>
                </a:ext>
              </a:extLst>
            </p:cNvPr>
            <p:cNvSpPr/>
            <p:nvPr/>
          </p:nvSpPr>
          <p:spPr>
            <a:xfrm>
              <a:off x="316991" y="3432047"/>
              <a:ext cx="561340" cy="561340"/>
            </a:xfrm>
            <a:custGeom>
              <a:avLst/>
              <a:gdLst/>
              <a:ahLst/>
              <a:cxnLst/>
              <a:rect l="l" t="t" r="r" b="b"/>
              <a:pathLst>
                <a:path w="561340" h="561339">
                  <a:moveTo>
                    <a:pt x="280416" y="0"/>
                  </a:moveTo>
                  <a:lnTo>
                    <a:pt x="234932" y="3671"/>
                  </a:lnTo>
                  <a:lnTo>
                    <a:pt x="191785" y="14301"/>
                  </a:lnTo>
                  <a:lnTo>
                    <a:pt x="151551" y="31310"/>
                  </a:lnTo>
                  <a:lnTo>
                    <a:pt x="114808" y="54120"/>
                  </a:lnTo>
                  <a:lnTo>
                    <a:pt x="82134" y="82153"/>
                  </a:lnTo>
                  <a:lnTo>
                    <a:pt x="54105" y="114830"/>
                  </a:lnTo>
                  <a:lnTo>
                    <a:pt x="31300" y="151573"/>
                  </a:lnTo>
                  <a:lnTo>
                    <a:pt x="14296" y="191804"/>
                  </a:lnTo>
                  <a:lnTo>
                    <a:pt x="3670" y="234944"/>
                  </a:lnTo>
                  <a:lnTo>
                    <a:pt x="0" y="280415"/>
                  </a:lnTo>
                  <a:lnTo>
                    <a:pt x="3670" y="325887"/>
                  </a:lnTo>
                  <a:lnTo>
                    <a:pt x="14296" y="369027"/>
                  </a:lnTo>
                  <a:lnTo>
                    <a:pt x="31300" y="409258"/>
                  </a:lnTo>
                  <a:lnTo>
                    <a:pt x="54105" y="446001"/>
                  </a:lnTo>
                  <a:lnTo>
                    <a:pt x="82134" y="478678"/>
                  </a:lnTo>
                  <a:lnTo>
                    <a:pt x="114808" y="506711"/>
                  </a:lnTo>
                  <a:lnTo>
                    <a:pt x="151551" y="529521"/>
                  </a:lnTo>
                  <a:lnTo>
                    <a:pt x="191785" y="546530"/>
                  </a:lnTo>
                  <a:lnTo>
                    <a:pt x="234932" y="557160"/>
                  </a:lnTo>
                  <a:lnTo>
                    <a:pt x="280416" y="560832"/>
                  </a:lnTo>
                  <a:lnTo>
                    <a:pt x="325899" y="557160"/>
                  </a:lnTo>
                  <a:lnTo>
                    <a:pt x="369046" y="546530"/>
                  </a:lnTo>
                  <a:lnTo>
                    <a:pt x="409280" y="529521"/>
                  </a:lnTo>
                  <a:lnTo>
                    <a:pt x="446023" y="506711"/>
                  </a:lnTo>
                  <a:lnTo>
                    <a:pt x="478697" y="478678"/>
                  </a:lnTo>
                  <a:lnTo>
                    <a:pt x="506726" y="446001"/>
                  </a:lnTo>
                  <a:lnTo>
                    <a:pt x="529531" y="409258"/>
                  </a:lnTo>
                  <a:lnTo>
                    <a:pt x="546535" y="369027"/>
                  </a:lnTo>
                  <a:lnTo>
                    <a:pt x="557161" y="325887"/>
                  </a:lnTo>
                  <a:lnTo>
                    <a:pt x="560832" y="280415"/>
                  </a:lnTo>
                  <a:lnTo>
                    <a:pt x="557161" y="234944"/>
                  </a:lnTo>
                  <a:lnTo>
                    <a:pt x="546535" y="191804"/>
                  </a:lnTo>
                  <a:lnTo>
                    <a:pt x="529531" y="151573"/>
                  </a:lnTo>
                  <a:lnTo>
                    <a:pt x="506726" y="114830"/>
                  </a:lnTo>
                  <a:lnTo>
                    <a:pt x="478697" y="82153"/>
                  </a:lnTo>
                  <a:lnTo>
                    <a:pt x="446023" y="54120"/>
                  </a:lnTo>
                  <a:lnTo>
                    <a:pt x="409280" y="31310"/>
                  </a:lnTo>
                  <a:lnTo>
                    <a:pt x="369046" y="14301"/>
                  </a:lnTo>
                  <a:lnTo>
                    <a:pt x="325899" y="3671"/>
                  </a:lnTo>
                  <a:lnTo>
                    <a:pt x="2804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3">
              <a:extLst>
                <a:ext uri="{FF2B5EF4-FFF2-40B4-BE49-F238E27FC236}">
                  <a16:creationId xmlns:a16="http://schemas.microsoft.com/office/drawing/2014/main" id="{46E234F1-BE88-6279-488D-3A09DF30CA3E}"/>
                </a:ext>
              </a:extLst>
            </p:cNvPr>
            <p:cNvSpPr/>
            <p:nvPr/>
          </p:nvSpPr>
          <p:spPr>
            <a:xfrm>
              <a:off x="941831" y="3307080"/>
              <a:ext cx="93345" cy="99060"/>
            </a:xfrm>
            <a:custGeom>
              <a:avLst/>
              <a:gdLst/>
              <a:ahLst/>
              <a:cxnLst/>
              <a:rect l="l" t="t" r="r" b="b"/>
              <a:pathLst>
                <a:path w="93344" h="99060">
                  <a:moveTo>
                    <a:pt x="0" y="0"/>
                  </a:moveTo>
                  <a:lnTo>
                    <a:pt x="0" y="99060"/>
                  </a:lnTo>
                  <a:lnTo>
                    <a:pt x="92964" y="99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4">
              <a:extLst>
                <a:ext uri="{FF2B5EF4-FFF2-40B4-BE49-F238E27FC236}">
                  <a16:creationId xmlns:a16="http://schemas.microsoft.com/office/drawing/2014/main" id="{9C838FD2-67E4-9C92-4402-8857A3BD18C4}"/>
                </a:ext>
              </a:extLst>
            </p:cNvPr>
            <p:cNvSpPr/>
            <p:nvPr/>
          </p:nvSpPr>
          <p:spPr>
            <a:xfrm>
              <a:off x="967740" y="4186428"/>
              <a:ext cx="2133600" cy="0"/>
            </a:xfrm>
            <a:custGeom>
              <a:avLst/>
              <a:gdLst/>
              <a:ahLst/>
              <a:cxnLst/>
              <a:rect l="l" t="t" r="r" b="b"/>
              <a:pathLst>
                <a:path w="2133600">
                  <a:moveTo>
                    <a:pt x="0" y="0"/>
                  </a:moveTo>
                  <a:lnTo>
                    <a:pt x="2133600" y="0"/>
                  </a:lnTo>
                </a:path>
              </a:pathLst>
            </a:custGeom>
            <a:ln w="9143">
              <a:solidFill>
                <a:srgbClr val="006F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5">
              <a:extLst>
                <a:ext uri="{FF2B5EF4-FFF2-40B4-BE49-F238E27FC236}">
                  <a16:creationId xmlns:a16="http://schemas.microsoft.com/office/drawing/2014/main" id="{C3907A0A-8DBC-35A2-0088-DF9390D505F0}"/>
                </a:ext>
              </a:extLst>
            </p:cNvPr>
            <p:cNvSpPr/>
            <p:nvPr/>
          </p:nvSpPr>
          <p:spPr>
            <a:xfrm>
              <a:off x="160019" y="2473452"/>
              <a:ext cx="2772410" cy="609600"/>
            </a:xfrm>
            <a:custGeom>
              <a:avLst/>
              <a:gdLst/>
              <a:ahLst/>
              <a:cxnLst/>
              <a:rect l="l" t="t" r="r" b="b"/>
              <a:pathLst>
                <a:path w="2772410" h="609600">
                  <a:moveTo>
                    <a:pt x="2670556" y="0"/>
                  </a:moveTo>
                  <a:lnTo>
                    <a:pt x="101600" y="0"/>
                  </a:lnTo>
                  <a:lnTo>
                    <a:pt x="62054" y="7981"/>
                  </a:lnTo>
                  <a:lnTo>
                    <a:pt x="29759" y="29749"/>
                  </a:lnTo>
                  <a:lnTo>
                    <a:pt x="7984" y="62043"/>
                  </a:lnTo>
                  <a:lnTo>
                    <a:pt x="0" y="101600"/>
                  </a:lnTo>
                  <a:lnTo>
                    <a:pt x="0" y="508000"/>
                  </a:lnTo>
                  <a:lnTo>
                    <a:pt x="7984" y="547556"/>
                  </a:lnTo>
                  <a:lnTo>
                    <a:pt x="29759" y="579850"/>
                  </a:lnTo>
                  <a:lnTo>
                    <a:pt x="62054" y="601618"/>
                  </a:lnTo>
                  <a:lnTo>
                    <a:pt x="101600" y="609600"/>
                  </a:lnTo>
                  <a:lnTo>
                    <a:pt x="2670556" y="609600"/>
                  </a:lnTo>
                  <a:lnTo>
                    <a:pt x="2710112" y="601618"/>
                  </a:lnTo>
                  <a:lnTo>
                    <a:pt x="2742406" y="579850"/>
                  </a:lnTo>
                  <a:lnTo>
                    <a:pt x="2764174" y="547556"/>
                  </a:lnTo>
                  <a:lnTo>
                    <a:pt x="2772156" y="508000"/>
                  </a:lnTo>
                  <a:lnTo>
                    <a:pt x="2772156" y="101600"/>
                  </a:lnTo>
                  <a:lnTo>
                    <a:pt x="2764174" y="62043"/>
                  </a:lnTo>
                  <a:lnTo>
                    <a:pt x="2742406" y="29749"/>
                  </a:lnTo>
                  <a:lnTo>
                    <a:pt x="2710112" y="7981"/>
                  </a:lnTo>
                  <a:lnTo>
                    <a:pt x="267055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6">
              <a:extLst>
                <a:ext uri="{FF2B5EF4-FFF2-40B4-BE49-F238E27FC236}">
                  <a16:creationId xmlns:a16="http://schemas.microsoft.com/office/drawing/2014/main" id="{83DAC7CA-7A1D-19DB-5F19-B73742D89AEA}"/>
                </a:ext>
              </a:extLst>
            </p:cNvPr>
            <p:cNvSpPr/>
            <p:nvPr/>
          </p:nvSpPr>
          <p:spPr>
            <a:xfrm>
              <a:off x="246888" y="2372868"/>
              <a:ext cx="695325" cy="879475"/>
            </a:xfrm>
            <a:custGeom>
              <a:avLst/>
              <a:gdLst/>
              <a:ahLst/>
              <a:cxnLst/>
              <a:rect l="l" t="t" r="r" b="b"/>
              <a:pathLst>
                <a:path w="695325" h="879475">
                  <a:moveTo>
                    <a:pt x="694944" y="0"/>
                  </a:moveTo>
                  <a:lnTo>
                    <a:pt x="0" y="0"/>
                  </a:lnTo>
                  <a:lnTo>
                    <a:pt x="0" y="710438"/>
                  </a:lnTo>
                  <a:lnTo>
                    <a:pt x="347471" y="879348"/>
                  </a:lnTo>
                  <a:lnTo>
                    <a:pt x="694944" y="710438"/>
                  </a:lnTo>
                  <a:lnTo>
                    <a:pt x="69494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7">
              <a:extLst>
                <a:ext uri="{FF2B5EF4-FFF2-40B4-BE49-F238E27FC236}">
                  <a16:creationId xmlns:a16="http://schemas.microsoft.com/office/drawing/2014/main" id="{2A521E13-0BB7-5ADB-DC46-0FDC060489B1}"/>
                </a:ext>
              </a:extLst>
            </p:cNvPr>
            <p:cNvSpPr/>
            <p:nvPr/>
          </p:nvSpPr>
          <p:spPr>
            <a:xfrm>
              <a:off x="316991" y="2499359"/>
              <a:ext cx="561340" cy="559435"/>
            </a:xfrm>
            <a:custGeom>
              <a:avLst/>
              <a:gdLst/>
              <a:ahLst/>
              <a:cxnLst/>
              <a:rect l="l" t="t" r="r" b="b"/>
              <a:pathLst>
                <a:path w="561340" h="559435">
                  <a:moveTo>
                    <a:pt x="280416" y="0"/>
                  </a:moveTo>
                  <a:lnTo>
                    <a:pt x="234932" y="3660"/>
                  </a:lnTo>
                  <a:lnTo>
                    <a:pt x="191785" y="14258"/>
                  </a:lnTo>
                  <a:lnTo>
                    <a:pt x="151551" y="31217"/>
                  </a:lnTo>
                  <a:lnTo>
                    <a:pt x="114808" y="53961"/>
                  </a:lnTo>
                  <a:lnTo>
                    <a:pt x="82134" y="81914"/>
                  </a:lnTo>
                  <a:lnTo>
                    <a:pt x="54105" y="114501"/>
                  </a:lnTo>
                  <a:lnTo>
                    <a:pt x="31300" y="151144"/>
                  </a:lnTo>
                  <a:lnTo>
                    <a:pt x="14296" y="191268"/>
                  </a:lnTo>
                  <a:lnTo>
                    <a:pt x="3670" y="234296"/>
                  </a:lnTo>
                  <a:lnTo>
                    <a:pt x="0" y="279653"/>
                  </a:lnTo>
                  <a:lnTo>
                    <a:pt x="3670" y="325011"/>
                  </a:lnTo>
                  <a:lnTo>
                    <a:pt x="14296" y="368039"/>
                  </a:lnTo>
                  <a:lnTo>
                    <a:pt x="31300" y="408163"/>
                  </a:lnTo>
                  <a:lnTo>
                    <a:pt x="54105" y="444806"/>
                  </a:lnTo>
                  <a:lnTo>
                    <a:pt x="82134" y="477392"/>
                  </a:lnTo>
                  <a:lnTo>
                    <a:pt x="114808" y="505346"/>
                  </a:lnTo>
                  <a:lnTo>
                    <a:pt x="151551" y="528090"/>
                  </a:lnTo>
                  <a:lnTo>
                    <a:pt x="191785" y="545049"/>
                  </a:lnTo>
                  <a:lnTo>
                    <a:pt x="234932" y="555647"/>
                  </a:lnTo>
                  <a:lnTo>
                    <a:pt x="280416" y="559307"/>
                  </a:lnTo>
                  <a:lnTo>
                    <a:pt x="325899" y="555647"/>
                  </a:lnTo>
                  <a:lnTo>
                    <a:pt x="369046" y="545049"/>
                  </a:lnTo>
                  <a:lnTo>
                    <a:pt x="409280" y="528090"/>
                  </a:lnTo>
                  <a:lnTo>
                    <a:pt x="446023" y="505346"/>
                  </a:lnTo>
                  <a:lnTo>
                    <a:pt x="478697" y="477392"/>
                  </a:lnTo>
                  <a:lnTo>
                    <a:pt x="506726" y="444806"/>
                  </a:lnTo>
                  <a:lnTo>
                    <a:pt x="529531" y="408163"/>
                  </a:lnTo>
                  <a:lnTo>
                    <a:pt x="546535" y="368039"/>
                  </a:lnTo>
                  <a:lnTo>
                    <a:pt x="557161" y="325011"/>
                  </a:lnTo>
                  <a:lnTo>
                    <a:pt x="560832" y="279653"/>
                  </a:lnTo>
                  <a:lnTo>
                    <a:pt x="557161" y="234296"/>
                  </a:lnTo>
                  <a:lnTo>
                    <a:pt x="546535" y="191268"/>
                  </a:lnTo>
                  <a:lnTo>
                    <a:pt x="529531" y="151144"/>
                  </a:lnTo>
                  <a:lnTo>
                    <a:pt x="506726" y="114501"/>
                  </a:lnTo>
                  <a:lnTo>
                    <a:pt x="478697" y="81914"/>
                  </a:lnTo>
                  <a:lnTo>
                    <a:pt x="446023" y="53961"/>
                  </a:lnTo>
                  <a:lnTo>
                    <a:pt x="409280" y="31217"/>
                  </a:lnTo>
                  <a:lnTo>
                    <a:pt x="369046" y="14258"/>
                  </a:lnTo>
                  <a:lnTo>
                    <a:pt x="325899" y="3660"/>
                  </a:lnTo>
                  <a:lnTo>
                    <a:pt x="2804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8">
              <a:extLst>
                <a:ext uri="{FF2B5EF4-FFF2-40B4-BE49-F238E27FC236}">
                  <a16:creationId xmlns:a16="http://schemas.microsoft.com/office/drawing/2014/main" id="{BEB2B62F-DCA3-0BE2-F678-DD59BDAB319A}"/>
                </a:ext>
              </a:extLst>
            </p:cNvPr>
            <p:cNvSpPr/>
            <p:nvPr/>
          </p:nvSpPr>
          <p:spPr>
            <a:xfrm>
              <a:off x="941831" y="2372868"/>
              <a:ext cx="93345" cy="100965"/>
            </a:xfrm>
            <a:custGeom>
              <a:avLst/>
              <a:gdLst/>
              <a:ahLst/>
              <a:cxnLst/>
              <a:rect l="l" t="t" r="r" b="b"/>
              <a:pathLst>
                <a:path w="93344" h="100964">
                  <a:moveTo>
                    <a:pt x="0" y="0"/>
                  </a:moveTo>
                  <a:lnTo>
                    <a:pt x="0" y="100583"/>
                  </a:lnTo>
                  <a:lnTo>
                    <a:pt x="92964" y="100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9">
              <a:extLst>
                <a:ext uri="{FF2B5EF4-FFF2-40B4-BE49-F238E27FC236}">
                  <a16:creationId xmlns:a16="http://schemas.microsoft.com/office/drawing/2014/main" id="{1534A254-008F-5B51-6EEB-71B0D5216B35}"/>
                </a:ext>
              </a:extLst>
            </p:cNvPr>
            <p:cNvSpPr/>
            <p:nvPr/>
          </p:nvSpPr>
          <p:spPr>
            <a:xfrm>
              <a:off x="955548" y="3243072"/>
              <a:ext cx="2146300" cy="0"/>
            </a:xfrm>
            <a:custGeom>
              <a:avLst/>
              <a:gdLst/>
              <a:ahLst/>
              <a:cxnLst/>
              <a:rect l="l" t="t" r="r" b="b"/>
              <a:pathLst>
                <a:path w="2146300">
                  <a:moveTo>
                    <a:pt x="0" y="0"/>
                  </a:moveTo>
                  <a:lnTo>
                    <a:pt x="2145791" y="0"/>
                  </a:lnTo>
                </a:path>
              </a:pathLst>
            </a:custGeom>
            <a:ln w="9144">
              <a:solidFill>
                <a:srgbClr val="006F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0">
              <a:extLst>
                <a:ext uri="{FF2B5EF4-FFF2-40B4-BE49-F238E27FC236}">
                  <a16:creationId xmlns:a16="http://schemas.microsoft.com/office/drawing/2014/main" id="{B2155FD2-77DB-9C8E-8C8B-8CB48E511239}"/>
                </a:ext>
              </a:extLst>
            </p:cNvPr>
            <p:cNvSpPr/>
            <p:nvPr/>
          </p:nvSpPr>
          <p:spPr>
            <a:xfrm>
              <a:off x="160019" y="1510283"/>
              <a:ext cx="2772410" cy="611505"/>
            </a:xfrm>
            <a:custGeom>
              <a:avLst/>
              <a:gdLst/>
              <a:ahLst/>
              <a:cxnLst/>
              <a:rect l="l" t="t" r="r" b="b"/>
              <a:pathLst>
                <a:path w="2772410" h="611505">
                  <a:moveTo>
                    <a:pt x="2670302" y="0"/>
                  </a:moveTo>
                  <a:lnTo>
                    <a:pt x="101854" y="0"/>
                  </a:lnTo>
                  <a:lnTo>
                    <a:pt x="62209" y="8002"/>
                  </a:lnTo>
                  <a:lnTo>
                    <a:pt x="29833" y="29829"/>
                  </a:lnTo>
                  <a:lnTo>
                    <a:pt x="8004" y="62204"/>
                  </a:lnTo>
                  <a:lnTo>
                    <a:pt x="0" y="101853"/>
                  </a:lnTo>
                  <a:lnTo>
                    <a:pt x="0" y="509269"/>
                  </a:lnTo>
                  <a:lnTo>
                    <a:pt x="8004" y="548919"/>
                  </a:lnTo>
                  <a:lnTo>
                    <a:pt x="29833" y="581294"/>
                  </a:lnTo>
                  <a:lnTo>
                    <a:pt x="62209" y="603121"/>
                  </a:lnTo>
                  <a:lnTo>
                    <a:pt x="101854" y="611123"/>
                  </a:lnTo>
                  <a:lnTo>
                    <a:pt x="2670302" y="611123"/>
                  </a:lnTo>
                  <a:lnTo>
                    <a:pt x="2709951" y="603121"/>
                  </a:lnTo>
                  <a:lnTo>
                    <a:pt x="2742326" y="581294"/>
                  </a:lnTo>
                  <a:lnTo>
                    <a:pt x="2764153" y="548919"/>
                  </a:lnTo>
                  <a:lnTo>
                    <a:pt x="2772156" y="509269"/>
                  </a:lnTo>
                  <a:lnTo>
                    <a:pt x="2772156" y="101853"/>
                  </a:lnTo>
                  <a:lnTo>
                    <a:pt x="2764153" y="62204"/>
                  </a:lnTo>
                  <a:lnTo>
                    <a:pt x="2742326" y="29829"/>
                  </a:lnTo>
                  <a:lnTo>
                    <a:pt x="2709951" y="8002"/>
                  </a:lnTo>
                  <a:lnTo>
                    <a:pt x="267030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1">
              <a:extLst>
                <a:ext uri="{FF2B5EF4-FFF2-40B4-BE49-F238E27FC236}">
                  <a16:creationId xmlns:a16="http://schemas.microsoft.com/office/drawing/2014/main" id="{085B70DC-1C7B-8F86-3DBF-949F0C46EF11}"/>
                </a:ext>
              </a:extLst>
            </p:cNvPr>
            <p:cNvSpPr/>
            <p:nvPr/>
          </p:nvSpPr>
          <p:spPr>
            <a:xfrm>
              <a:off x="246888" y="1440180"/>
              <a:ext cx="695325" cy="879475"/>
            </a:xfrm>
            <a:custGeom>
              <a:avLst/>
              <a:gdLst/>
              <a:ahLst/>
              <a:cxnLst/>
              <a:rect l="l" t="t" r="r" b="b"/>
              <a:pathLst>
                <a:path w="695325" h="879475">
                  <a:moveTo>
                    <a:pt x="694944" y="0"/>
                  </a:moveTo>
                  <a:lnTo>
                    <a:pt x="0" y="0"/>
                  </a:lnTo>
                  <a:lnTo>
                    <a:pt x="0" y="710438"/>
                  </a:lnTo>
                  <a:lnTo>
                    <a:pt x="347471" y="879348"/>
                  </a:lnTo>
                  <a:lnTo>
                    <a:pt x="694944" y="710438"/>
                  </a:lnTo>
                  <a:lnTo>
                    <a:pt x="69494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2">
              <a:extLst>
                <a:ext uri="{FF2B5EF4-FFF2-40B4-BE49-F238E27FC236}">
                  <a16:creationId xmlns:a16="http://schemas.microsoft.com/office/drawing/2014/main" id="{455F79F2-EA8E-7A0A-0533-6531B23773FC}"/>
                </a:ext>
              </a:extLst>
            </p:cNvPr>
            <p:cNvSpPr/>
            <p:nvPr/>
          </p:nvSpPr>
          <p:spPr>
            <a:xfrm>
              <a:off x="316991" y="1565147"/>
              <a:ext cx="561340" cy="561340"/>
            </a:xfrm>
            <a:custGeom>
              <a:avLst/>
              <a:gdLst/>
              <a:ahLst/>
              <a:cxnLst/>
              <a:rect l="l" t="t" r="r" b="b"/>
              <a:pathLst>
                <a:path w="561340" h="561339">
                  <a:moveTo>
                    <a:pt x="280416" y="0"/>
                  </a:moveTo>
                  <a:lnTo>
                    <a:pt x="234932" y="3671"/>
                  </a:lnTo>
                  <a:lnTo>
                    <a:pt x="191785" y="14301"/>
                  </a:lnTo>
                  <a:lnTo>
                    <a:pt x="151551" y="31310"/>
                  </a:lnTo>
                  <a:lnTo>
                    <a:pt x="114808" y="54120"/>
                  </a:lnTo>
                  <a:lnTo>
                    <a:pt x="82134" y="82153"/>
                  </a:lnTo>
                  <a:lnTo>
                    <a:pt x="54105" y="114830"/>
                  </a:lnTo>
                  <a:lnTo>
                    <a:pt x="31300" y="151573"/>
                  </a:lnTo>
                  <a:lnTo>
                    <a:pt x="14296" y="191804"/>
                  </a:lnTo>
                  <a:lnTo>
                    <a:pt x="3670" y="234944"/>
                  </a:lnTo>
                  <a:lnTo>
                    <a:pt x="0" y="280415"/>
                  </a:lnTo>
                  <a:lnTo>
                    <a:pt x="3670" y="325887"/>
                  </a:lnTo>
                  <a:lnTo>
                    <a:pt x="14296" y="369027"/>
                  </a:lnTo>
                  <a:lnTo>
                    <a:pt x="31300" y="409258"/>
                  </a:lnTo>
                  <a:lnTo>
                    <a:pt x="54105" y="446001"/>
                  </a:lnTo>
                  <a:lnTo>
                    <a:pt x="82134" y="478678"/>
                  </a:lnTo>
                  <a:lnTo>
                    <a:pt x="114808" y="506711"/>
                  </a:lnTo>
                  <a:lnTo>
                    <a:pt x="151551" y="529521"/>
                  </a:lnTo>
                  <a:lnTo>
                    <a:pt x="191785" y="546530"/>
                  </a:lnTo>
                  <a:lnTo>
                    <a:pt x="234932" y="557160"/>
                  </a:lnTo>
                  <a:lnTo>
                    <a:pt x="280416" y="560832"/>
                  </a:lnTo>
                  <a:lnTo>
                    <a:pt x="325899" y="557160"/>
                  </a:lnTo>
                  <a:lnTo>
                    <a:pt x="369046" y="546530"/>
                  </a:lnTo>
                  <a:lnTo>
                    <a:pt x="409280" y="529521"/>
                  </a:lnTo>
                  <a:lnTo>
                    <a:pt x="446023" y="506711"/>
                  </a:lnTo>
                  <a:lnTo>
                    <a:pt x="478697" y="478678"/>
                  </a:lnTo>
                  <a:lnTo>
                    <a:pt x="506726" y="446001"/>
                  </a:lnTo>
                  <a:lnTo>
                    <a:pt x="529531" y="409258"/>
                  </a:lnTo>
                  <a:lnTo>
                    <a:pt x="546535" y="369027"/>
                  </a:lnTo>
                  <a:lnTo>
                    <a:pt x="557161" y="325887"/>
                  </a:lnTo>
                  <a:lnTo>
                    <a:pt x="560832" y="280415"/>
                  </a:lnTo>
                  <a:lnTo>
                    <a:pt x="557161" y="234944"/>
                  </a:lnTo>
                  <a:lnTo>
                    <a:pt x="546535" y="191804"/>
                  </a:lnTo>
                  <a:lnTo>
                    <a:pt x="529531" y="151573"/>
                  </a:lnTo>
                  <a:lnTo>
                    <a:pt x="506726" y="114830"/>
                  </a:lnTo>
                  <a:lnTo>
                    <a:pt x="478697" y="82153"/>
                  </a:lnTo>
                  <a:lnTo>
                    <a:pt x="446023" y="54120"/>
                  </a:lnTo>
                  <a:lnTo>
                    <a:pt x="409280" y="31310"/>
                  </a:lnTo>
                  <a:lnTo>
                    <a:pt x="369046" y="14301"/>
                  </a:lnTo>
                  <a:lnTo>
                    <a:pt x="325899" y="3671"/>
                  </a:lnTo>
                  <a:lnTo>
                    <a:pt x="2804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3">
              <a:extLst>
                <a:ext uri="{FF2B5EF4-FFF2-40B4-BE49-F238E27FC236}">
                  <a16:creationId xmlns:a16="http://schemas.microsoft.com/office/drawing/2014/main" id="{9B9B44C9-3121-219E-9686-60C10577A76A}"/>
                </a:ext>
              </a:extLst>
            </p:cNvPr>
            <p:cNvSpPr/>
            <p:nvPr/>
          </p:nvSpPr>
          <p:spPr>
            <a:xfrm>
              <a:off x="941831" y="1440180"/>
              <a:ext cx="93345" cy="99060"/>
            </a:xfrm>
            <a:custGeom>
              <a:avLst/>
              <a:gdLst/>
              <a:ahLst/>
              <a:cxnLst/>
              <a:rect l="l" t="t" r="r" b="b"/>
              <a:pathLst>
                <a:path w="93344" h="99059">
                  <a:moveTo>
                    <a:pt x="0" y="0"/>
                  </a:moveTo>
                  <a:lnTo>
                    <a:pt x="0" y="99060"/>
                  </a:lnTo>
                  <a:lnTo>
                    <a:pt x="92964" y="99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4">
              <a:extLst>
                <a:ext uri="{FF2B5EF4-FFF2-40B4-BE49-F238E27FC236}">
                  <a16:creationId xmlns:a16="http://schemas.microsoft.com/office/drawing/2014/main" id="{53A18B7D-1C73-01F8-5003-942FEEF55E63}"/>
                </a:ext>
              </a:extLst>
            </p:cNvPr>
            <p:cNvSpPr/>
            <p:nvPr/>
          </p:nvSpPr>
          <p:spPr>
            <a:xfrm>
              <a:off x="967740" y="2318003"/>
              <a:ext cx="2133600" cy="0"/>
            </a:xfrm>
            <a:custGeom>
              <a:avLst/>
              <a:gdLst/>
              <a:ahLst/>
              <a:cxnLst/>
              <a:rect l="l" t="t" r="r" b="b"/>
              <a:pathLst>
                <a:path w="2133600">
                  <a:moveTo>
                    <a:pt x="0" y="0"/>
                  </a:moveTo>
                  <a:lnTo>
                    <a:pt x="2133600" y="0"/>
                  </a:lnTo>
                </a:path>
              </a:pathLst>
            </a:custGeom>
            <a:ln w="9144">
              <a:solidFill>
                <a:srgbClr val="006F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25">
              <a:extLst>
                <a:ext uri="{FF2B5EF4-FFF2-40B4-BE49-F238E27FC236}">
                  <a16:creationId xmlns:a16="http://schemas.microsoft.com/office/drawing/2014/main" id="{F1CA2298-1F8D-D0AB-B2BE-951573B6205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01339" y="525780"/>
              <a:ext cx="5888736" cy="3543046"/>
            </a:xfrm>
            <a:prstGeom prst="rect">
              <a:avLst/>
            </a:prstGeom>
          </p:spPr>
        </p:pic>
        <p:sp>
          <p:nvSpPr>
            <p:cNvPr id="35" name="object 26">
              <a:extLst>
                <a:ext uri="{FF2B5EF4-FFF2-40B4-BE49-F238E27FC236}">
                  <a16:creationId xmlns:a16="http://schemas.microsoft.com/office/drawing/2014/main" id="{DBCC961E-E0FD-38FF-BE77-5F6DB81BACAF}"/>
                </a:ext>
              </a:extLst>
            </p:cNvPr>
            <p:cNvSpPr/>
            <p:nvPr/>
          </p:nvSpPr>
          <p:spPr>
            <a:xfrm>
              <a:off x="3101340" y="515111"/>
              <a:ext cx="5888990" cy="3671824"/>
            </a:xfrm>
            <a:custGeom>
              <a:avLst/>
              <a:gdLst/>
              <a:ahLst/>
              <a:cxnLst/>
              <a:rect l="l" t="t" r="r" b="b"/>
              <a:pathLst>
                <a:path w="5888990" h="4569460">
                  <a:moveTo>
                    <a:pt x="5888736" y="4518660"/>
                  </a:moveTo>
                  <a:lnTo>
                    <a:pt x="0" y="4518660"/>
                  </a:lnTo>
                  <a:lnTo>
                    <a:pt x="0" y="4568952"/>
                  </a:lnTo>
                  <a:lnTo>
                    <a:pt x="5888736" y="4568952"/>
                  </a:lnTo>
                  <a:lnTo>
                    <a:pt x="5888736" y="4518660"/>
                  </a:lnTo>
                  <a:close/>
                </a:path>
                <a:path w="5888990" h="4569460">
                  <a:moveTo>
                    <a:pt x="5888736" y="0"/>
                  </a:moveTo>
                  <a:lnTo>
                    <a:pt x="0" y="0"/>
                  </a:lnTo>
                  <a:lnTo>
                    <a:pt x="0" y="51816"/>
                  </a:lnTo>
                  <a:lnTo>
                    <a:pt x="5888736" y="51816"/>
                  </a:lnTo>
                  <a:lnTo>
                    <a:pt x="5888736" y="0"/>
                  </a:lnTo>
                  <a:close/>
                </a:path>
              </a:pathLst>
            </a:custGeom>
            <a:solidFill>
              <a:srgbClr val="006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7">
              <a:extLst>
                <a:ext uri="{FF2B5EF4-FFF2-40B4-BE49-F238E27FC236}">
                  <a16:creationId xmlns:a16="http://schemas.microsoft.com/office/drawing/2014/main" id="{D39C1C1E-128D-D47A-93DB-3C402467A604}"/>
                </a:ext>
              </a:extLst>
            </p:cNvPr>
            <p:cNvSpPr/>
            <p:nvPr/>
          </p:nvSpPr>
          <p:spPr>
            <a:xfrm>
              <a:off x="3242310" y="1501902"/>
              <a:ext cx="5660390" cy="684530"/>
            </a:xfrm>
            <a:custGeom>
              <a:avLst/>
              <a:gdLst/>
              <a:ahLst/>
              <a:cxnLst/>
              <a:rect l="l" t="t" r="r" b="b"/>
              <a:pathLst>
                <a:path w="5660390" h="684530">
                  <a:moveTo>
                    <a:pt x="5546090" y="0"/>
                  </a:moveTo>
                  <a:lnTo>
                    <a:pt x="114045" y="0"/>
                  </a:lnTo>
                  <a:lnTo>
                    <a:pt x="69651" y="8961"/>
                  </a:lnTo>
                  <a:lnTo>
                    <a:pt x="33400" y="33400"/>
                  </a:lnTo>
                  <a:lnTo>
                    <a:pt x="8961" y="69651"/>
                  </a:lnTo>
                  <a:lnTo>
                    <a:pt x="0" y="114046"/>
                  </a:lnTo>
                  <a:lnTo>
                    <a:pt x="0" y="570230"/>
                  </a:lnTo>
                  <a:lnTo>
                    <a:pt x="8961" y="614624"/>
                  </a:lnTo>
                  <a:lnTo>
                    <a:pt x="33400" y="650875"/>
                  </a:lnTo>
                  <a:lnTo>
                    <a:pt x="69651" y="675314"/>
                  </a:lnTo>
                  <a:lnTo>
                    <a:pt x="114045" y="684276"/>
                  </a:lnTo>
                  <a:lnTo>
                    <a:pt x="5546090" y="684276"/>
                  </a:lnTo>
                  <a:lnTo>
                    <a:pt x="5590484" y="675314"/>
                  </a:lnTo>
                  <a:lnTo>
                    <a:pt x="5626734" y="650875"/>
                  </a:lnTo>
                  <a:lnTo>
                    <a:pt x="5651174" y="614624"/>
                  </a:lnTo>
                  <a:lnTo>
                    <a:pt x="5660136" y="570230"/>
                  </a:lnTo>
                  <a:lnTo>
                    <a:pt x="5660136" y="114046"/>
                  </a:lnTo>
                  <a:lnTo>
                    <a:pt x="5651174" y="69651"/>
                  </a:lnTo>
                  <a:lnTo>
                    <a:pt x="5626735" y="33400"/>
                  </a:lnTo>
                  <a:lnTo>
                    <a:pt x="5590484" y="8961"/>
                  </a:lnTo>
                  <a:lnTo>
                    <a:pt x="55460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28">
              <a:extLst>
                <a:ext uri="{FF2B5EF4-FFF2-40B4-BE49-F238E27FC236}">
                  <a16:creationId xmlns:a16="http://schemas.microsoft.com/office/drawing/2014/main" id="{C08D4778-DF5E-A3D3-BB73-0D46D6104421}"/>
                </a:ext>
              </a:extLst>
            </p:cNvPr>
            <p:cNvSpPr/>
            <p:nvPr/>
          </p:nvSpPr>
          <p:spPr>
            <a:xfrm>
              <a:off x="3242310" y="1501902"/>
              <a:ext cx="5660390" cy="684530"/>
            </a:xfrm>
            <a:custGeom>
              <a:avLst/>
              <a:gdLst/>
              <a:ahLst/>
              <a:cxnLst/>
              <a:rect l="l" t="t" r="r" b="b"/>
              <a:pathLst>
                <a:path w="5660390" h="684530">
                  <a:moveTo>
                    <a:pt x="0" y="114046"/>
                  </a:moveTo>
                  <a:lnTo>
                    <a:pt x="8961" y="69651"/>
                  </a:lnTo>
                  <a:lnTo>
                    <a:pt x="33400" y="33400"/>
                  </a:lnTo>
                  <a:lnTo>
                    <a:pt x="69651" y="8961"/>
                  </a:lnTo>
                  <a:lnTo>
                    <a:pt x="114045" y="0"/>
                  </a:lnTo>
                  <a:lnTo>
                    <a:pt x="5546090" y="0"/>
                  </a:lnTo>
                  <a:lnTo>
                    <a:pt x="5590484" y="8961"/>
                  </a:lnTo>
                  <a:lnTo>
                    <a:pt x="5626735" y="33400"/>
                  </a:lnTo>
                  <a:lnTo>
                    <a:pt x="5651174" y="69651"/>
                  </a:lnTo>
                  <a:lnTo>
                    <a:pt x="5660136" y="114046"/>
                  </a:lnTo>
                  <a:lnTo>
                    <a:pt x="5660136" y="570230"/>
                  </a:lnTo>
                  <a:lnTo>
                    <a:pt x="5651174" y="614624"/>
                  </a:lnTo>
                  <a:lnTo>
                    <a:pt x="5626734" y="650875"/>
                  </a:lnTo>
                  <a:lnTo>
                    <a:pt x="5590484" y="675314"/>
                  </a:lnTo>
                  <a:lnTo>
                    <a:pt x="5546090" y="684276"/>
                  </a:lnTo>
                  <a:lnTo>
                    <a:pt x="114045" y="684276"/>
                  </a:lnTo>
                  <a:lnTo>
                    <a:pt x="69651" y="675314"/>
                  </a:lnTo>
                  <a:lnTo>
                    <a:pt x="33400" y="650875"/>
                  </a:lnTo>
                  <a:lnTo>
                    <a:pt x="8961" y="614624"/>
                  </a:lnTo>
                  <a:lnTo>
                    <a:pt x="0" y="570230"/>
                  </a:lnTo>
                  <a:lnTo>
                    <a:pt x="0" y="114046"/>
                  </a:lnTo>
                  <a:close/>
                </a:path>
              </a:pathLst>
            </a:custGeom>
            <a:ln w="1981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9">
              <a:extLst>
                <a:ext uri="{FF2B5EF4-FFF2-40B4-BE49-F238E27FC236}">
                  <a16:creationId xmlns:a16="http://schemas.microsoft.com/office/drawing/2014/main" id="{52CA6E9D-764D-A3F5-4D0A-6FC40887428A}"/>
                </a:ext>
              </a:extLst>
            </p:cNvPr>
            <p:cNvSpPr/>
            <p:nvPr/>
          </p:nvSpPr>
          <p:spPr>
            <a:xfrm>
              <a:off x="3236214" y="2422397"/>
              <a:ext cx="5652770" cy="683260"/>
            </a:xfrm>
            <a:custGeom>
              <a:avLst/>
              <a:gdLst/>
              <a:ahLst/>
              <a:cxnLst/>
              <a:rect l="l" t="t" r="r" b="b"/>
              <a:pathLst>
                <a:path w="5652770" h="683260">
                  <a:moveTo>
                    <a:pt x="5538724" y="0"/>
                  </a:moveTo>
                  <a:lnTo>
                    <a:pt x="113791" y="0"/>
                  </a:lnTo>
                  <a:lnTo>
                    <a:pt x="69490" y="8939"/>
                  </a:lnTo>
                  <a:lnTo>
                    <a:pt x="33321" y="33321"/>
                  </a:lnTo>
                  <a:lnTo>
                    <a:pt x="8939" y="69490"/>
                  </a:lnTo>
                  <a:lnTo>
                    <a:pt x="0" y="113791"/>
                  </a:lnTo>
                  <a:lnTo>
                    <a:pt x="0" y="568959"/>
                  </a:lnTo>
                  <a:lnTo>
                    <a:pt x="8939" y="613261"/>
                  </a:lnTo>
                  <a:lnTo>
                    <a:pt x="33321" y="649430"/>
                  </a:lnTo>
                  <a:lnTo>
                    <a:pt x="69490" y="673812"/>
                  </a:lnTo>
                  <a:lnTo>
                    <a:pt x="113791" y="682751"/>
                  </a:lnTo>
                  <a:lnTo>
                    <a:pt x="5538724" y="682751"/>
                  </a:lnTo>
                  <a:lnTo>
                    <a:pt x="5583025" y="673812"/>
                  </a:lnTo>
                  <a:lnTo>
                    <a:pt x="5619194" y="649430"/>
                  </a:lnTo>
                  <a:lnTo>
                    <a:pt x="5643576" y="613261"/>
                  </a:lnTo>
                  <a:lnTo>
                    <a:pt x="5652516" y="568959"/>
                  </a:lnTo>
                  <a:lnTo>
                    <a:pt x="5652516" y="113791"/>
                  </a:lnTo>
                  <a:lnTo>
                    <a:pt x="5643576" y="69490"/>
                  </a:lnTo>
                  <a:lnTo>
                    <a:pt x="5619194" y="33321"/>
                  </a:lnTo>
                  <a:lnTo>
                    <a:pt x="5583025" y="8939"/>
                  </a:lnTo>
                  <a:lnTo>
                    <a:pt x="55387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0">
              <a:extLst>
                <a:ext uri="{FF2B5EF4-FFF2-40B4-BE49-F238E27FC236}">
                  <a16:creationId xmlns:a16="http://schemas.microsoft.com/office/drawing/2014/main" id="{4C53E4B4-AC78-0BE1-9C0D-8DBBD704C411}"/>
                </a:ext>
              </a:extLst>
            </p:cNvPr>
            <p:cNvSpPr/>
            <p:nvPr/>
          </p:nvSpPr>
          <p:spPr>
            <a:xfrm>
              <a:off x="3236214" y="2422397"/>
              <a:ext cx="5652770" cy="683260"/>
            </a:xfrm>
            <a:custGeom>
              <a:avLst/>
              <a:gdLst/>
              <a:ahLst/>
              <a:cxnLst/>
              <a:rect l="l" t="t" r="r" b="b"/>
              <a:pathLst>
                <a:path w="5652770" h="683260">
                  <a:moveTo>
                    <a:pt x="0" y="113791"/>
                  </a:moveTo>
                  <a:lnTo>
                    <a:pt x="8939" y="69490"/>
                  </a:lnTo>
                  <a:lnTo>
                    <a:pt x="33321" y="33321"/>
                  </a:lnTo>
                  <a:lnTo>
                    <a:pt x="69490" y="8939"/>
                  </a:lnTo>
                  <a:lnTo>
                    <a:pt x="113791" y="0"/>
                  </a:lnTo>
                  <a:lnTo>
                    <a:pt x="5538724" y="0"/>
                  </a:lnTo>
                  <a:lnTo>
                    <a:pt x="5583025" y="8939"/>
                  </a:lnTo>
                  <a:lnTo>
                    <a:pt x="5619194" y="33321"/>
                  </a:lnTo>
                  <a:lnTo>
                    <a:pt x="5643576" y="69490"/>
                  </a:lnTo>
                  <a:lnTo>
                    <a:pt x="5652516" y="113791"/>
                  </a:lnTo>
                  <a:lnTo>
                    <a:pt x="5652516" y="568959"/>
                  </a:lnTo>
                  <a:lnTo>
                    <a:pt x="5643576" y="613261"/>
                  </a:lnTo>
                  <a:lnTo>
                    <a:pt x="5619194" y="649430"/>
                  </a:lnTo>
                  <a:lnTo>
                    <a:pt x="5583025" y="673812"/>
                  </a:lnTo>
                  <a:lnTo>
                    <a:pt x="5538724" y="682751"/>
                  </a:lnTo>
                  <a:lnTo>
                    <a:pt x="113791" y="682751"/>
                  </a:lnTo>
                  <a:lnTo>
                    <a:pt x="69490" y="673812"/>
                  </a:lnTo>
                  <a:lnTo>
                    <a:pt x="33321" y="649430"/>
                  </a:lnTo>
                  <a:lnTo>
                    <a:pt x="8939" y="613261"/>
                  </a:lnTo>
                  <a:lnTo>
                    <a:pt x="0" y="568959"/>
                  </a:lnTo>
                  <a:lnTo>
                    <a:pt x="0" y="113791"/>
                  </a:lnTo>
                  <a:close/>
                </a:path>
              </a:pathLst>
            </a:custGeom>
            <a:ln w="1981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1">
              <a:extLst>
                <a:ext uri="{FF2B5EF4-FFF2-40B4-BE49-F238E27FC236}">
                  <a16:creationId xmlns:a16="http://schemas.microsoft.com/office/drawing/2014/main" id="{885F659C-DCCC-C820-7895-805750501483}"/>
                </a:ext>
              </a:extLst>
            </p:cNvPr>
            <p:cNvSpPr/>
            <p:nvPr/>
          </p:nvSpPr>
          <p:spPr>
            <a:xfrm>
              <a:off x="3236214" y="3374897"/>
              <a:ext cx="5651500" cy="684530"/>
            </a:xfrm>
            <a:custGeom>
              <a:avLst/>
              <a:gdLst/>
              <a:ahLst/>
              <a:cxnLst/>
              <a:rect l="l" t="t" r="r" b="b"/>
              <a:pathLst>
                <a:path w="5651500" h="684529">
                  <a:moveTo>
                    <a:pt x="5536945" y="0"/>
                  </a:moveTo>
                  <a:lnTo>
                    <a:pt x="114046" y="0"/>
                  </a:lnTo>
                  <a:lnTo>
                    <a:pt x="69651" y="8961"/>
                  </a:lnTo>
                  <a:lnTo>
                    <a:pt x="33400" y="33400"/>
                  </a:lnTo>
                  <a:lnTo>
                    <a:pt x="8961" y="69651"/>
                  </a:lnTo>
                  <a:lnTo>
                    <a:pt x="0" y="114045"/>
                  </a:lnTo>
                  <a:lnTo>
                    <a:pt x="0" y="570229"/>
                  </a:lnTo>
                  <a:lnTo>
                    <a:pt x="8961" y="614619"/>
                  </a:lnTo>
                  <a:lnTo>
                    <a:pt x="33400" y="650870"/>
                  </a:lnTo>
                  <a:lnTo>
                    <a:pt x="69651" y="675312"/>
                  </a:lnTo>
                  <a:lnTo>
                    <a:pt x="114046" y="684276"/>
                  </a:lnTo>
                  <a:lnTo>
                    <a:pt x="5536945" y="684276"/>
                  </a:lnTo>
                  <a:lnTo>
                    <a:pt x="5581340" y="675312"/>
                  </a:lnTo>
                  <a:lnTo>
                    <a:pt x="5617590" y="650870"/>
                  </a:lnTo>
                  <a:lnTo>
                    <a:pt x="5642030" y="614619"/>
                  </a:lnTo>
                  <a:lnTo>
                    <a:pt x="5650992" y="570229"/>
                  </a:lnTo>
                  <a:lnTo>
                    <a:pt x="5650992" y="114045"/>
                  </a:lnTo>
                  <a:lnTo>
                    <a:pt x="5642030" y="69651"/>
                  </a:lnTo>
                  <a:lnTo>
                    <a:pt x="5617591" y="33400"/>
                  </a:lnTo>
                  <a:lnTo>
                    <a:pt x="5581340" y="8961"/>
                  </a:lnTo>
                  <a:lnTo>
                    <a:pt x="5536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2">
              <a:extLst>
                <a:ext uri="{FF2B5EF4-FFF2-40B4-BE49-F238E27FC236}">
                  <a16:creationId xmlns:a16="http://schemas.microsoft.com/office/drawing/2014/main" id="{AA7F80F1-0B54-E158-5C1C-B1D6F1A4E7B7}"/>
                </a:ext>
              </a:extLst>
            </p:cNvPr>
            <p:cNvSpPr/>
            <p:nvPr/>
          </p:nvSpPr>
          <p:spPr>
            <a:xfrm>
              <a:off x="3236214" y="3374897"/>
              <a:ext cx="5651500" cy="684530"/>
            </a:xfrm>
            <a:custGeom>
              <a:avLst/>
              <a:gdLst/>
              <a:ahLst/>
              <a:cxnLst/>
              <a:rect l="l" t="t" r="r" b="b"/>
              <a:pathLst>
                <a:path w="5651500" h="684529">
                  <a:moveTo>
                    <a:pt x="0" y="114045"/>
                  </a:moveTo>
                  <a:lnTo>
                    <a:pt x="8961" y="69651"/>
                  </a:lnTo>
                  <a:lnTo>
                    <a:pt x="33400" y="33400"/>
                  </a:lnTo>
                  <a:lnTo>
                    <a:pt x="69651" y="8961"/>
                  </a:lnTo>
                  <a:lnTo>
                    <a:pt x="114046" y="0"/>
                  </a:lnTo>
                  <a:lnTo>
                    <a:pt x="5536945" y="0"/>
                  </a:lnTo>
                  <a:lnTo>
                    <a:pt x="5581340" y="8961"/>
                  </a:lnTo>
                  <a:lnTo>
                    <a:pt x="5617591" y="33400"/>
                  </a:lnTo>
                  <a:lnTo>
                    <a:pt x="5642030" y="69651"/>
                  </a:lnTo>
                  <a:lnTo>
                    <a:pt x="5650992" y="114045"/>
                  </a:lnTo>
                  <a:lnTo>
                    <a:pt x="5650992" y="570229"/>
                  </a:lnTo>
                  <a:lnTo>
                    <a:pt x="5642030" y="614619"/>
                  </a:lnTo>
                  <a:lnTo>
                    <a:pt x="5617590" y="650870"/>
                  </a:lnTo>
                  <a:lnTo>
                    <a:pt x="5581340" y="675312"/>
                  </a:lnTo>
                  <a:lnTo>
                    <a:pt x="5536945" y="684276"/>
                  </a:lnTo>
                  <a:lnTo>
                    <a:pt x="114046" y="684276"/>
                  </a:lnTo>
                  <a:lnTo>
                    <a:pt x="69651" y="675312"/>
                  </a:lnTo>
                  <a:lnTo>
                    <a:pt x="33400" y="650870"/>
                  </a:lnTo>
                  <a:lnTo>
                    <a:pt x="8961" y="614619"/>
                  </a:lnTo>
                  <a:lnTo>
                    <a:pt x="0" y="570229"/>
                  </a:lnTo>
                  <a:lnTo>
                    <a:pt x="0" y="114045"/>
                  </a:lnTo>
                  <a:close/>
                </a:path>
              </a:pathLst>
            </a:custGeom>
            <a:ln w="1981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35">
              <a:extLst>
                <a:ext uri="{FF2B5EF4-FFF2-40B4-BE49-F238E27FC236}">
                  <a16:creationId xmlns:a16="http://schemas.microsoft.com/office/drawing/2014/main" id="{14EC3267-EC96-14DF-9E52-952E2F642E0D}"/>
                </a:ext>
              </a:extLst>
            </p:cNvPr>
            <p:cNvSpPr/>
            <p:nvPr/>
          </p:nvSpPr>
          <p:spPr>
            <a:xfrm>
              <a:off x="3236214" y="604266"/>
              <a:ext cx="5666740" cy="683260"/>
            </a:xfrm>
            <a:custGeom>
              <a:avLst/>
              <a:gdLst/>
              <a:ahLst/>
              <a:cxnLst/>
              <a:rect l="l" t="t" r="r" b="b"/>
              <a:pathLst>
                <a:path w="5666740" h="683260">
                  <a:moveTo>
                    <a:pt x="5552440" y="0"/>
                  </a:moveTo>
                  <a:lnTo>
                    <a:pt x="113791" y="0"/>
                  </a:lnTo>
                  <a:lnTo>
                    <a:pt x="69490" y="8939"/>
                  </a:lnTo>
                  <a:lnTo>
                    <a:pt x="33321" y="33321"/>
                  </a:lnTo>
                  <a:lnTo>
                    <a:pt x="8939" y="69490"/>
                  </a:lnTo>
                  <a:lnTo>
                    <a:pt x="0" y="113792"/>
                  </a:lnTo>
                  <a:lnTo>
                    <a:pt x="0" y="568960"/>
                  </a:lnTo>
                  <a:lnTo>
                    <a:pt x="8939" y="613261"/>
                  </a:lnTo>
                  <a:lnTo>
                    <a:pt x="33321" y="649430"/>
                  </a:lnTo>
                  <a:lnTo>
                    <a:pt x="69490" y="673812"/>
                  </a:lnTo>
                  <a:lnTo>
                    <a:pt x="113791" y="682751"/>
                  </a:lnTo>
                  <a:lnTo>
                    <a:pt x="5552440" y="682751"/>
                  </a:lnTo>
                  <a:lnTo>
                    <a:pt x="5596741" y="673812"/>
                  </a:lnTo>
                  <a:lnTo>
                    <a:pt x="5632910" y="649430"/>
                  </a:lnTo>
                  <a:lnTo>
                    <a:pt x="5657292" y="613261"/>
                  </a:lnTo>
                  <a:lnTo>
                    <a:pt x="5666232" y="568960"/>
                  </a:lnTo>
                  <a:lnTo>
                    <a:pt x="5666232" y="113792"/>
                  </a:lnTo>
                  <a:lnTo>
                    <a:pt x="5657292" y="69490"/>
                  </a:lnTo>
                  <a:lnTo>
                    <a:pt x="5632910" y="33321"/>
                  </a:lnTo>
                  <a:lnTo>
                    <a:pt x="5596741" y="8939"/>
                  </a:lnTo>
                  <a:lnTo>
                    <a:pt x="55524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36">
              <a:extLst>
                <a:ext uri="{FF2B5EF4-FFF2-40B4-BE49-F238E27FC236}">
                  <a16:creationId xmlns:a16="http://schemas.microsoft.com/office/drawing/2014/main" id="{880C86C8-35B5-0C6D-618F-B6D326F53C75}"/>
                </a:ext>
              </a:extLst>
            </p:cNvPr>
            <p:cNvSpPr/>
            <p:nvPr/>
          </p:nvSpPr>
          <p:spPr>
            <a:xfrm>
              <a:off x="3236214" y="604266"/>
              <a:ext cx="5666740" cy="683260"/>
            </a:xfrm>
            <a:custGeom>
              <a:avLst/>
              <a:gdLst/>
              <a:ahLst/>
              <a:cxnLst/>
              <a:rect l="l" t="t" r="r" b="b"/>
              <a:pathLst>
                <a:path w="5666740" h="683260">
                  <a:moveTo>
                    <a:pt x="0" y="113792"/>
                  </a:moveTo>
                  <a:lnTo>
                    <a:pt x="8939" y="69490"/>
                  </a:lnTo>
                  <a:lnTo>
                    <a:pt x="33321" y="33321"/>
                  </a:lnTo>
                  <a:lnTo>
                    <a:pt x="69490" y="8939"/>
                  </a:lnTo>
                  <a:lnTo>
                    <a:pt x="113791" y="0"/>
                  </a:lnTo>
                  <a:lnTo>
                    <a:pt x="5552440" y="0"/>
                  </a:lnTo>
                  <a:lnTo>
                    <a:pt x="5596741" y="8939"/>
                  </a:lnTo>
                  <a:lnTo>
                    <a:pt x="5632910" y="33321"/>
                  </a:lnTo>
                  <a:lnTo>
                    <a:pt x="5657292" y="69490"/>
                  </a:lnTo>
                  <a:lnTo>
                    <a:pt x="5666232" y="113792"/>
                  </a:lnTo>
                  <a:lnTo>
                    <a:pt x="5666232" y="568960"/>
                  </a:lnTo>
                  <a:lnTo>
                    <a:pt x="5657292" y="613261"/>
                  </a:lnTo>
                  <a:lnTo>
                    <a:pt x="5632910" y="649430"/>
                  </a:lnTo>
                  <a:lnTo>
                    <a:pt x="5596741" y="673812"/>
                  </a:lnTo>
                  <a:lnTo>
                    <a:pt x="5552440" y="682751"/>
                  </a:lnTo>
                  <a:lnTo>
                    <a:pt x="113791" y="682751"/>
                  </a:lnTo>
                  <a:lnTo>
                    <a:pt x="69490" y="673812"/>
                  </a:lnTo>
                  <a:lnTo>
                    <a:pt x="33321" y="649430"/>
                  </a:lnTo>
                  <a:lnTo>
                    <a:pt x="8939" y="613261"/>
                  </a:lnTo>
                  <a:lnTo>
                    <a:pt x="0" y="568960"/>
                  </a:lnTo>
                  <a:lnTo>
                    <a:pt x="0" y="113792"/>
                  </a:lnTo>
                  <a:close/>
                </a:path>
              </a:pathLst>
            </a:custGeom>
            <a:ln w="1981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0">
              <a:extLst>
                <a:ext uri="{FF2B5EF4-FFF2-40B4-BE49-F238E27FC236}">
                  <a16:creationId xmlns:a16="http://schemas.microsoft.com/office/drawing/2014/main" id="{1C80E7AD-4571-B54C-D7EF-B0A2F65EAFDF}"/>
                </a:ext>
              </a:extLst>
            </p:cNvPr>
            <p:cNvSpPr/>
            <p:nvPr/>
          </p:nvSpPr>
          <p:spPr>
            <a:xfrm>
              <a:off x="941831" y="4239767"/>
              <a:ext cx="93345" cy="100965"/>
            </a:xfrm>
            <a:custGeom>
              <a:avLst/>
              <a:gdLst/>
              <a:ahLst/>
              <a:cxnLst/>
              <a:rect l="l" t="t" r="r" b="b"/>
              <a:pathLst>
                <a:path w="93344" h="100964">
                  <a:moveTo>
                    <a:pt x="0" y="0"/>
                  </a:moveTo>
                  <a:lnTo>
                    <a:pt x="0" y="100583"/>
                  </a:lnTo>
                  <a:lnTo>
                    <a:pt x="92964" y="100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44">
            <a:extLst>
              <a:ext uri="{FF2B5EF4-FFF2-40B4-BE49-F238E27FC236}">
                <a16:creationId xmlns:a16="http://schemas.microsoft.com/office/drawing/2014/main" id="{CF253E61-C69E-2611-41F3-3AEB028E97E3}"/>
              </a:ext>
            </a:extLst>
          </p:cNvPr>
          <p:cNvSpPr/>
          <p:nvPr/>
        </p:nvSpPr>
        <p:spPr>
          <a:xfrm>
            <a:off x="4584850" y="3425892"/>
            <a:ext cx="5862955" cy="2816860"/>
          </a:xfrm>
          <a:custGeom>
            <a:avLst/>
            <a:gdLst/>
            <a:ahLst/>
            <a:cxnLst/>
            <a:rect l="l" t="t" r="r" b="b"/>
            <a:pathLst>
              <a:path w="5862955" h="2816860">
                <a:moveTo>
                  <a:pt x="0" y="0"/>
                </a:moveTo>
                <a:lnTo>
                  <a:pt x="5855081" y="0"/>
                </a:lnTo>
              </a:path>
              <a:path w="5862955" h="2816860">
                <a:moveTo>
                  <a:pt x="7619" y="947928"/>
                </a:moveTo>
                <a:lnTo>
                  <a:pt x="5862701" y="947928"/>
                </a:lnTo>
              </a:path>
              <a:path w="5862955" h="2816860">
                <a:moveTo>
                  <a:pt x="0" y="1882140"/>
                </a:moveTo>
                <a:lnTo>
                  <a:pt x="5855081" y="1882140"/>
                </a:lnTo>
              </a:path>
              <a:path w="5862955" h="2816860">
                <a:moveTo>
                  <a:pt x="0" y="2816352"/>
                </a:moveTo>
                <a:lnTo>
                  <a:pt x="5855081" y="2816352"/>
                </a:lnTo>
              </a:path>
            </a:pathLst>
          </a:custGeom>
          <a:ln w="9144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9992B5A-40D0-CEB1-C32E-17BC2DB0C360}"/>
              </a:ext>
            </a:extLst>
          </p:cNvPr>
          <p:cNvSpPr txBox="1"/>
          <p:nvPr/>
        </p:nvSpPr>
        <p:spPr>
          <a:xfrm>
            <a:off x="2532036" y="3689088"/>
            <a:ext cx="1803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1306 </a:t>
            </a:r>
            <a:r>
              <a:rPr lang="ru-RU" sz="2000" b="1" cap="all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</a:t>
            </a:r>
            <a:endParaRPr lang="ru-RU" sz="2000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19E6501-610F-FCE0-C51C-FB652F3240DD}"/>
              </a:ext>
            </a:extLst>
          </p:cNvPr>
          <p:cNvSpPr txBox="1"/>
          <p:nvPr/>
        </p:nvSpPr>
        <p:spPr>
          <a:xfrm>
            <a:off x="2549372" y="4608811"/>
            <a:ext cx="1786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1183 </a:t>
            </a:r>
            <a:r>
              <a:rPr lang="ru-RU" sz="2000" b="1" cap="all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</a:t>
            </a:r>
            <a:endParaRPr lang="ru-RU" sz="2000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C1CE224-58FA-0A9B-158C-621FCA90CC69}"/>
              </a:ext>
            </a:extLst>
          </p:cNvPr>
          <p:cNvSpPr txBox="1"/>
          <p:nvPr/>
        </p:nvSpPr>
        <p:spPr>
          <a:xfrm>
            <a:off x="2558755" y="5562084"/>
            <a:ext cx="1685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 </a:t>
            </a:r>
            <a:r>
              <a:rPr lang="ru-RU" sz="2000" b="1" cap="all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</a:t>
            </a:r>
            <a:endParaRPr lang="ru-RU" sz="2000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CCD1FBC-46D1-59CC-8FFA-DDFA288301B2}"/>
              </a:ext>
            </a:extLst>
          </p:cNvPr>
          <p:cNvSpPr txBox="1"/>
          <p:nvPr/>
        </p:nvSpPr>
        <p:spPr>
          <a:xfrm>
            <a:off x="2558755" y="2794933"/>
            <a:ext cx="1685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</a:t>
            </a:r>
            <a:r>
              <a:rPr lang="ru-RU" sz="2000" b="1" cap="all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</a:t>
            </a:r>
            <a:endParaRPr lang="ru-RU" sz="2000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8D50898-25E0-9CC4-C344-73A1AC954A4B}"/>
              </a:ext>
            </a:extLst>
          </p:cNvPr>
          <p:cNvSpPr txBox="1"/>
          <p:nvPr/>
        </p:nvSpPr>
        <p:spPr>
          <a:xfrm>
            <a:off x="4788569" y="2718275"/>
            <a:ext cx="549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Жаңа бизнестерді ұйымдастыру мақсатында берілген өтеусіз гранттар саны</a:t>
            </a:r>
            <a:endParaRPr lang="ru-RU" sz="14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C42EC99-2612-985B-9527-4D484969BC3E}"/>
              </a:ext>
            </a:extLst>
          </p:cNvPr>
          <p:cNvSpPr txBox="1"/>
          <p:nvPr/>
        </p:nvSpPr>
        <p:spPr>
          <a:xfrm>
            <a:off x="4779858" y="3610242"/>
            <a:ext cx="549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Екінші деңгейдегі банктердің Кредиттері бойынша пайыздық мөлшерлемені субсидиялау</a:t>
            </a:r>
            <a:endParaRPr lang="ru-RU" sz="14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0E6F934-EE17-14DF-BD16-DE902FFF4419}"/>
              </a:ext>
            </a:extLst>
          </p:cNvPr>
          <p:cNvSpPr txBox="1"/>
          <p:nvPr/>
        </p:nvSpPr>
        <p:spPr>
          <a:xfrm>
            <a:off x="4788569" y="4555176"/>
            <a:ext cx="549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Екінші деңгейдегі банктердің Кредиттері бойынша ішінара кепілдік беру</a:t>
            </a:r>
            <a:endParaRPr lang="ru-RU" sz="14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9B49BB8-8D28-344A-E1F6-D764D2DED4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4" t="16280" r="904" b="15137"/>
          <a:stretch/>
        </p:blipFill>
        <p:spPr>
          <a:xfrm>
            <a:off x="1831444" y="2824105"/>
            <a:ext cx="458111" cy="355032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448C8CDD-5A9B-2B0E-0C92-7E012D756BB3}"/>
              </a:ext>
            </a:extLst>
          </p:cNvPr>
          <p:cNvSpPr txBox="1"/>
          <p:nvPr/>
        </p:nvSpPr>
        <p:spPr>
          <a:xfrm>
            <a:off x="4779858" y="5551384"/>
            <a:ext cx="549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Жаңа бизнес идеялар үшін жас кәсіпкерлерге мемлекеттік гранттар беру</a:t>
            </a:r>
            <a:endParaRPr lang="ru-RU" sz="14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0C272BEB-DCE6-8BE2-0348-6B6A19B112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485" y="5562084"/>
            <a:ext cx="339953" cy="387395"/>
          </a:xfrm>
          <a:prstGeom prst="rect">
            <a:avLst/>
          </a:prstGeom>
        </p:spPr>
      </p:pic>
      <p:pic>
        <p:nvPicPr>
          <p:cNvPr id="73" name="Picture 2" descr="Процентная ставка – Бесплатные иконки: бизнес и финансы">
            <a:extLst>
              <a:ext uri="{FF2B5EF4-FFF2-40B4-BE49-F238E27FC236}">
                <a16:creationId xmlns:a16="http://schemas.microsoft.com/office/drawing/2014/main" id="{9EE8F2B8-8751-5E72-94E1-78D26F9604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74" b="9849"/>
          <a:stretch/>
        </p:blipFill>
        <p:spPr bwMode="auto">
          <a:xfrm>
            <a:off x="1810356" y="3702745"/>
            <a:ext cx="449276" cy="40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29A6DDDA-0C82-F700-FA11-76A7935322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52" y="1212557"/>
            <a:ext cx="577069" cy="5476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7E8631-1624-1BB7-A1C4-1A7B303479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614" y="4640913"/>
            <a:ext cx="399075" cy="40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9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10851" y="540869"/>
            <a:ext cx="9843243" cy="303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0851" y="133380"/>
            <a:ext cx="5266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Қоғамдық тәртіп және қорғаныс</a:t>
            </a:r>
            <a:endParaRPr lang="ru-RU" sz="20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7" name="object 3">
            <a:extLst>
              <a:ext uri="{FF2B5EF4-FFF2-40B4-BE49-F238E27FC236}">
                <a16:creationId xmlns:a16="http://schemas.microsoft.com/office/drawing/2014/main" id="{4E1B9EC5-17B9-4C01-533D-7C38968C3EC2}"/>
              </a:ext>
            </a:extLst>
          </p:cNvPr>
          <p:cNvGrpSpPr/>
          <p:nvPr/>
        </p:nvGrpSpPr>
        <p:grpSpPr>
          <a:xfrm>
            <a:off x="310851" y="914054"/>
            <a:ext cx="11534519" cy="1165377"/>
            <a:chOff x="234695" y="766571"/>
            <a:chExt cx="8694421" cy="817244"/>
          </a:xfrm>
        </p:grpSpPr>
        <p:pic>
          <p:nvPicPr>
            <p:cNvPr id="58" name="object 4">
              <a:extLst>
                <a:ext uri="{FF2B5EF4-FFF2-40B4-BE49-F238E27FC236}">
                  <a16:creationId xmlns:a16="http://schemas.microsoft.com/office/drawing/2014/main" id="{E9440F51-B6B2-3961-879A-738E423B220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695" y="797052"/>
              <a:ext cx="8694420" cy="763524"/>
            </a:xfrm>
            <a:prstGeom prst="rect">
              <a:avLst/>
            </a:prstGeom>
          </p:spPr>
        </p:pic>
        <p:sp>
          <p:nvSpPr>
            <p:cNvPr id="59" name="object 5">
              <a:extLst>
                <a:ext uri="{FF2B5EF4-FFF2-40B4-BE49-F238E27FC236}">
                  <a16:creationId xmlns:a16="http://schemas.microsoft.com/office/drawing/2014/main" id="{FC005B1B-934B-605A-9303-E74689D8B2E3}"/>
                </a:ext>
              </a:extLst>
            </p:cNvPr>
            <p:cNvSpPr/>
            <p:nvPr/>
          </p:nvSpPr>
          <p:spPr>
            <a:xfrm>
              <a:off x="234696" y="766571"/>
              <a:ext cx="8694420" cy="817244"/>
            </a:xfrm>
            <a:custGeom>
              <a:avLst/>
              <a:gdLst/>
              <a:ahLst/>
              <a:cxnLst/>
              <a:rect l="l" t="t" r="r" b="b"/>
              <a:pathLst>
                <a:path w="8694420" h="817244">
                  <a:moveTo>
                    <a:pt x="8694420" y="784860"/>
                  </a:moveTo>
                  <a:lnTo>
                    <a:pt x="0" y="784860"/>
                  </a:lnTo>
                  <a:lnTo>
                    <a:pt x="0" y="816864"/>
                  </a:lnTo>
                  <a:lnTo>
                    <a:pt x="8694420" y="816864"/>
                  </a:lnTo>
                  <a:lnTo>
                    <a:pt x="8694420" y="784860"/>
                  </a:lnTo>
                  <a:close/>
                </a:path>
                <a:path w="8694420" h="817244">
                  <a:moveTo>
                    <a:pt x="8694420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8694420" y="32004"/>
                  </a:lnTo>
                  <a:lnTo>
                    <a:pt x="8694420" y="0"/>
                  </a:lnTo>
                  <a:close/>
                </a:path>
              </a:pathLst>
            </a:custGeom>
            <a:solidFill>
              <a:srgbClr val="FADD76"/>
            </a:solidFill>
          </p:spPr>
          <p:txBody>
            <a:bodyPr wrap="square" lIns="0" tIns="0" rIns="0" bIns="0" rtlCol="0"/>
            <a:lstStyle/>
            <a:p>
              <a:endPara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0" name="object 15">
            <a:extLst>
              <a:ext uri="{FF2B5EF4-FFF2-40B4-BE49-F238E27FC236}">
                <a16:creationId xmlns:a16="http://schemas.microsoft.com/office/drawing/2014/main" id="{D5376248-D4E8-ABEA-593C-4B3506333198}"/>
              </a:ext>
            </a:extLst>
          </p:cNvPr>
          <p:cNvSpPr/>
          <p:nvPr/>
        </p:nvSpPr>
        <p:spPr>
          <a:xfrm>
            <a:off x="836725" y="1026991"/>
            <a:ext cx="957665" cy="943897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77AE662-0AD9-1A33-AA9E-F052295E9349}"/>
              </a:ext>
            </a:extLst>
          </p:cNvPr>
          <p:cNvSpPr txBox="1"/>
          <p:nvPr/>
        </p:nvSpPr>
        <p:spPr>
          <a:xfrm>
            <a:off x="2119714" y="1182536"/>
            <a:ext cx="4761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Қоғамдық тәртіп және қорғаныс</a:t>
            </a:r>
          </a:p>
          <a:p>
            <a:r>
              <a:rPr lang="kk-KZ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шығыстары</a:t>
            </a:r>
            <a:endParaRPr lang="ru-RU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263EC7-2197-8CC5-7B1B-AF83198A420B}"/>
              </a:ext>
            </a:extLst>
          </p:cNvPr>
          <p:cNvSpPr txBox="1"/>
          <p:nvPr/>
        </p:nvSpPr>
        <p:spPr>
          <a:xfrm>
            <a:off x="8046352" y="957519"/>
            <a:ext cx="99899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9,4</a:t>
            </a:r>
            <a:endParaRPr lang="kk-KZ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endParaRPr lang="ru-RU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FF2AD6B1-AAE3-3815-AD74-C0E4CD461B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13" y="1182536"/>
            <a:ext cx="603087" cy="617066"/>
          </a:xfrm>
          <a:prstGeom prst="rect">
            <a:avLst/>
          </a:prstGeom>
        </p:spPr>
      </p:pic>
      <p:sp>
        <p:nvSpPr>
          <p:cNvPr id="65" name="Скругленный прямоугольник 8">
            <a:extLst>
              <a:ext uri="{FF2B5EF4-FFF2-40B4-BE49-F238E27FC236}">
                <a16:creationId xmlns:a16="http://schemas.microsoft.com/office/drawing/2014/main" id="{6BD1281E-011E-EE11-27C0-3CC56C82ED10}"/>
              </a:ext>
            </a:extLst>
          </p:cNvPr>
          <p:cNvSpPr/>
          <p:nvPr/>
        </p:nvSpPr>
        <p:spPr>
          <a:xfrm>
            <a:off x="440413" y="2221573"/>
            <a:ext cx="3009207" cy="15794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Скругленный прямоугольник 15">
            <a:extLst>
              <a:ext uri="{FF2B5EF4-FFF2-40B4-BE49-F238E27FC236}">
                <a16:creationId xmlns:a16="http://schemas.microsoft.com/office/drawing/2014/main" id="{2DDB2925-293A-3DF7-6FFF-20F8F18CB86B}"/>
              </a:ext>
            </a:extLst>
          </p:cNvPr>
          <p:cNvSpPr/>
          <p:nvPr/>
        </p:nvSpPr>
        <p:spPr>
          <a:xfrm>
            <a:off x="4531555" y="2167421"/>
            <a:ext cx="3009207" cy="15794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Скругленный прямоугольник 16">
            <a:extLst>
              <a:ext uri="{FF2B5EF4-FFF2-40B4-BE49-F238E27FC236}">
                <a16:creationId xmlns:a16="http://schemas.microsoft.com/office/drawing/2014/main" id="{D57552F9-8B4D-87AA-CC48-10D0C3CFE195}"/>
              </a:ext>
            </a:extLst>
          </p:cNvPr>
          <p:cNvSpPr/>
          <p:nvPr/>
        </p:nvSpPr>
        <p:spPr>
          <a:xfrm>
            <a:off x="397305" y="4394743"/>
            <a:ext cx="3009207" cy="15794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Скругленный прямоугольник 18">
            <a:extLst>
              <a:ext uri="{FF2B5EF4-FFF2-40B4-BE49-F238E27FC236}">
                <a16:creationId xmlns:a16="http://schemas.microsoft.com/office/drawing/2014/main" id="{A8F2F05A-95C8-12C9-185B-760EEECB8E2D}"/>
              </a:ext>
            </a:extLst>
          </p:cNvPr>
          <p:cNvSpPr/>
          <p:nvPr/>
        </p:nvSpPr>
        <p:spPr>
          <a:xfrm>
            <a:off x="4531555" y="4349853"/>
            <a:ext cx="3009207" cy="15794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D3D88414-F2EA-1587-4082-53ED511840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19" y="2335255"/>
            <a:ext cx="494143" cy="494143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21089C2D-ACEB-0269-A224-55F05974057C}"/>
              </a:ext>
            </a:extLst>
          </p:cNvPr>
          <p:cNvSpPr txBox="1"/>
          <p:nvPr/>
        </p:nvSpPr>
        <p:spPr>
          <a:xfrm>
            <a:off x="5950174" y="2413298"/>
            <a:ext cx="96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1456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C972E5A-2FFC-FCD7-2FE2-9FE1486FEC76}"/>
              </a:ext>
            </a:extLst>
          </p:cNvPr>
          <p:cNvSpPr txBox="1"/>
          <p:nvPr/>
        </p:nvSpPr>
        <p:spPr>
          <a:xfrm>
            <a:off x="4692238" y="2957130"/>
            <a:ext cx="2848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Полиция қызметкерінің</a:t>
            </a:r>
          </a:p>
          <a:p>
            <a:pPr algn="ctr"/>
            <a:r>
              <a:rPr lang="kk-KZ" sz="12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Еңбекақысы артты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2B843FF-8E4F-4AE0-F9DC-1357AB199E3B}"/>
              </a:ext>
            </a:extLst>
          </p:cNvPr>
          <p:cNvSpPr txBox="1"/>
          <p:nvPr/>
        </p:nvSpPr>
        <p:spPr>
          <a:xfrm>
            <a:off x="1806742" y="2384710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220</a:t>
            </a:r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B2A3876A-283C-5FBF-E32D-7B0D4EA7B0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3" y="4592939"/>
            <a:ext cx="526938" cy="526938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69910D13-4856-AE25-AFED-D43F5BFE5A8D}"/>
              </a:ext>
            </a:extLst>
          </p:cNvPr>
          <p:cNvSpPr txBox="1"/>
          <p:nvPr/>
        </p:nvSpPr>
        <p:spPr>
          <a:xfrm>
            <a:off x="1781083" y="4625575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5E9FB94-3464-2063-4037-E550F4BB49B7}"/>
              </a:ext>
            </a:extLst>
          </p:cNvPr>
          <p:cNvSpPr txBox="1"/>
          <p:nvPr/>
        </p:nvSpPr>
        <p:spPr>
          <a:xfrm>
            <a:off x="557988" y="5184452"/>
            <a:ext cx="2848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Бейнебақылау камералары орнатылды</a:t>
            </a:r>
            <a:endParaRPr lang="ru-RU" sz="12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23C9E622-A209-E199-7C59-46BC87925F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88" y="2327659"/>
            <a:ext cx="494143" cy="494143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9E284694-D0FE-B37B-C90E-4A7793929A02}"/>
              </a:ext>
            </a:extLst>
          </p:cNvPr>
          <p:cNvSpPr txBox="1"/>
          <p:nvPr/>
        </p:nvSpPr>
        <p:spPr>
          <a:xfrm>
            <a:off x="520754" y="2943556"/>
            <a:ext cx="2848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Полиция қызметкеріне</a:t>
            </a:r>
          </a:p>
          <a:p>
            <a:pPr algn="ctr"/>
            <a:r>
              <a:rPr lang="kk-KZ" sz="12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Тұрғын үйді жалдау </a:t>
            </a:r>
          </a:p>
          <a:p>
            <a:pPr algn="ctr"/>
            <a:r>
              <a:rPr lang="kk-KZ" sz="12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Төлемдері өтелді</a:t>
            </a:r>
            <a:endParaRPr lang="ru-RU" sz="12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91B94D42-6118-C000-06D4-E0D8FEE829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7" t="2693" r="9485" b="2863"/>
          <a:stretch/>
        </p:blipFill>
        <p:spPr>
          <a:xfrm>
            <a:off x="5071955" y="4534324"/>
            <a:ext cx="547041" cy="443858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A4A92F31-1C5D-7F8C-7816-5D7AED2D1B8E}"/>
              </a:ext>
            </a:extLst>
          </p:cNvPr>
          <p:cNvSpPr txBox="1"/>
          <p:nvPr/>
        </p:nvSpPr>
        <p:spPr>
          <a:xfrm>
            <a:off x="5520380" y="4550344"/>
            <a:ext cx="1841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216 млн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36193BA-7216-92A5-956A-8E031E2C7AF9}"/>
              </a:ext>
            </a:extLst>
          </p:cNvPr>
          <p:cNvSpPr txBox="1"/>
          <p:nvPr/>
        </p:nvSpPr>
        <p:spPr>
          <a:xfrm>
            <a:off x="4692238" y="5107043"/>
            <a:ext cx="2848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Төтенше жағдайға қарсы негізгі құралдар сатып алынды</a:t>
            </a:r>
            <a:endParaRPr lang="ru-RU" sz="12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Скругленный прямоугольник 15">
            <a:extLst>
              <a:ext uri="{FF2B5EF4-FFF2-40B4-BE49-F238E27FC236}">
                <a16:creationId xmlns:a16="http://schemas.microsoft.com/office/drawing/2014/main" id="{2C6AE813-C1A9-7136-1FCF-E998A2B43367}"/>
              </a:ext>
            </a:extLst>
          </p:cNvPr>
          <p:cNvSpPr/>
          <p:nvPr/>
        </p:nvSpPr>
        <p:spPr>
          <a:xfrm>
            <a:off x="8693940" y="2167421"/>
            <a:ext cx="3009207" cy="15794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Скругленный прямоугольник 18">
            <a:extLst>
              <a:ext uri="{FF2B5EF4-FFF2-40B4-BE49-F238E27FC236}">
                <a16:creationId xmlns:a16="http://schemas.microsoft.com/office/drawing/2014/main" id="{F7B0FEAB-3B44-F88B-5971-49B73F62F39B}"/>
              </a:ext>
            </a:extLst>
          </p:cNvPr>
          <p:cNvSpPr/>
          <p:nvPr/>
        </p:nvSpPr>
        <p:spPr>
          <a:xfrm>
            <a:off x="8693940" y="4349853"/>
            <a:ext cx="3009207" cy="15794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6D955F-BFD2-7053-493F-652478D359DB}"/>
              </a:ext>
            </a:extLst>
          </p:cNvPr>
          <p:cNvSpPr txBox="1"/>
          <p:nvPr/>
        </p:nvSpPr>
        <p:spPr>
          <a:xfrm>
            <a:off x="9702258" y="2389972"/>
            <a:ext cx="1841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2F28C9-97FB-330C-57C5-A46564A176C6}"/>
              </a:ext>
            </a:extLst>
          </p:cNvPr>
          <p:cNvSpPr txBox="1"/>
          <p:nvPr/>
        </p:nvSpPr>
        <p:spPr>
          <a:xfrm>
            <a:off x="8874116" y="2946671"/>
            <a:ext cx="2848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Полиция органдарына автокөліктер сатып алынды</a:t>
            </a:r>
            <a:endParaRPr lang="ru-RU" sz="12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8D0E878-89ED-70C2-A888-CC18F51BE8CE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997" y="2215490"/>
            <a:ext cx="683664" cy="6836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3D4FA2-05BB-2946-8283-86EBAE6EECF2}"/>
              </a:ext>
            </a:extLst>
          </p:cNvPr>
          <p:cNvSpPr txBox="1"/>
          <p:nvPr/>
        </p:nvSpPr>
        <p:spPr>
          <a:xfrm>
            <a:off x="9778042" y="4580828"/>
            <a:ext cx="1040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9,8</a:t>
            </a:r>
            <a:r>
              <a:rPr lang="ru-RU" sz="24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kk-KZ" sz="2400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EE93C7-B273-C9F8-D54A-CABAF897BE29}"/>
              </a:ext>
            </a:extLst>
          </p:cNvPr>
          <p:cNvSpPr txBox="1"/>
          <p:nvPr/>
        </p:nvSpPr>
        <p:spPr>
          <a:xfrm>
            <a:off x="8713433" y="5133548"/>
            <a:ext cx="3009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 жылмен салыстырғанда қылмыс деңгейінің төмендеуі</a:t>
            </a:r>
            <a:endParaRPr lang="ru-RU" sz="12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B8946F9-C020-F3C1-45BC-E4DD3F1BF68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50" y="4568058"/>
            <a:ext cx="548780" cy="5501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CD38CB-CF58-35F8-9AF5-2A30C75F9C5C}"/>
              </a:ext>
            </a:extLst>
          </p:cNvPr>
          <p:cNvSpPr txBox="1"/>
          <p:nvPr/>
        </p:nvSpPr>
        <p:spPr>
          <a:xfrm>
            <a:off x="699296" y="6262343"/>
            <a:ext cx="399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Игерілмегені </a:t>
            </a:r>
            <a:r>
              <a:rPr lang="kk-KZ" sz="2400" b="1" u="sng" cap="all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155 млн </a:t>
            </a:r>
            <a:endParaRPr lang="kk-KZ" sz="2000" b="1" u="sng" cap="all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07D743-6632-0F40-8DCC-27B98F99BF8D}"/>
              </a:ext>
            </a:extLst>
          </p:cNvPr>
          <p:cNvSpPr txBox="1"/>
          <p:nvPr/>
        </p:nvSpPr>
        <p:spPr>
          <a:xfrm>
            <a:off x="4692238" y="6292190"/>
            <a:ext cx="7573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i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(Полиция және төтенше жағдайлар департаментінің компьютерлерді сатып алу бойынша мемлекеттік саты палу конкурстарының өтпеуі)</a:t>
            </a: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4D3A1A64-F416-CE36-B52C-790BD2AA9529}"/>
              </a:ext>
            </a:extLst>
          </p:cNvPr>
          <p:cNvSpPr/>
          <p:nvPr/>
        </p:nvSpPr>
        <p:spPr>
          <a:xfrm>
            <a:off x="10770794" y="4639153"/>
            <a:ext cx="247014" cy="38036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5976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10851" y="540869"/>
            <a:ext cx="9843243" cy="303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0851" y="133380"/>
            <a:ext cx="4293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«ауыл – ел бесігі» жобасы</a:t>
            </a:r>
            <a:endParaRPr lang="ru-RU" sz="20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7" name="object 3">
            <a:extLst>
              <a:ext uri="{FF2B5EF4-FFF2-40B4-BE49-F238E27FC236}">
                <a16:creationId xmlns:a16="http://schemas.microsoft.com/office/drawing/2014/main" id="{4E1B9EC5-17B9-4C01-533D-7C38968C3EC2}"/>
              </a:ext>
            </a:extLst>
          </p:cNvPr>
          <p:cNvGrpSpPr/>
          <p:nvPr/>
        </p:nvGrpSpPr>
        <p:grpSpPr>
          <a:xfrm>
            <a:off x="310851" y="914054"/>
            <a:ext cx="11534519" cy="1165377"/>
            <a:chOff x="234695" y="766571"/>
            <a:chExt cx="8694421" cy="817244"/>
          </a:xfrm>
        </p:grpSpPr>
        <p:pic>
          <p:nvPicPr>
            <p:cNvPr id="58" name="object 4">
              <a:extLst>
                <a:ext uri="{FF2B5EF4-FFF2-40B4-BE49-F238E27FC236}">
                  <a16:creationId xmlns:a16="http://schemas.microsoft.com/office/drawing/2014/main" id="{E9440F51-B6B2-3961-879A-738E423B220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695" y="797052"/>
              <a:ext cx="8694420" cy="763524"/>
            </a:xfrm>
            <a:prstGeom prst="rect">
              <a:avLst/>
            </a:prstGeom>
          </p:spPr>
        </p:pic>
        <p:sp>
          <p:nvSpPr>
            <p:cNvPr id="59" name="object 5">
              <a:extLst>
                <a:ext uri="{FF2B5EF4-FFF2-40B4-BE49-F238E27FC236}">
                  <a16:creationId xmlns:a16="http://schemas.microsoft.com/office/drawing/2014/main" id="{FC005B1B-934B-605A-9303-E74689D8B2E3}"/>
                </a:ext>
              </a:extLst>
            </p:cNvPr>
            <p:cNvSpPr/>
            <p:nvPr/>
          </p:nvSpPr>
          <p:spPr>
            <a:xfrm>
              <a:off x="234696" y="766571"/>
              <a:ext cx="8694420" cy="817244"/>
            </a:xfrm>
            <a:custGeom>
              <a:avLst/>
              <a:gdLst/>
              <a:ahLst/>
              <a:cxnLst/>
              <a:rect l="l" t="t" r="r" b="b"/>
              <a:pathLst>
                <a:path w="8694420" h="817244">
                  <a:moveTo>
                    <a:pt x="8694420" y="784860"/>
                  </a:moveTo>
                  <a:lnTo>
                    <a:pt x="0" y="784860"/>
                  </a:lnTo>
                  <a:lnTo>
                    <a:pt x="0" y="816864"/>
                  </a:lnTo>
                  <a:lnTo>
                    <a:pt x="8694420" y="816864"/>
                  </a:lnTo>
                  <a:lnTo>
                    <a:pt x="8694420" y="784860"/>
                  </a:lnTo>
                  <a:close/>
                </a:path>
                <a:path w="8694420" h="817244">
                  <a:moveTo>
                    <a:pt x="8694420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8694420" y="32004"/>
                  </a:lnTo>
                  <a:lnTo>
                    <a:pt x="8694420" y="0"/>
                  </a:lnTo>
                  <a:close/>
                </a:path>
              </a:pathLst>
            </a:custGeom>
            <a:solidFill>
              <a:srgbClr val="FADD76"/>
            </a:solidFill>
          </p:spPr>
          <p:txBody>
            <a:bodyPr wrap="square" lIns="0" tIns="0" rIns="0" bIns="0" rtlCol="0"/>
            <a:lstStyle/>
            <a:p>
              <a:endPara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677AE662-0AD9-1A33-AA9E-F052295E9349}"/>
              </a:ext>
            </a:extLst>
          </p:cNvPr>
          <p:cNvSpPr txBox="1"/>
          <p:nvPr/>
        </p:nvSpPr>
        <p:spPr>
          <a:xfrm>
            <a:off x="3766084" y="1311171"/>
            <a:ext cx="263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 шығыстары</a:t>
            </a:r>
            <a:endParaRPr lang="ru-RU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263EC7-2197-8CC5-7B1B-AF83198A420B}"/>
              </a:ext>
            </a:extLst>
          </p:cNvPr>
          <p:cNvSpPr txBox="1"/>
          <p:nvPr/>
        </p:nvSpPr>
        <p:spPr>
          <a:xfrm>
            <a:off x="8046352" y="957519"/>
            <a:ext cx="99899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7,7</a:t>
            </a:r>
            <a:endParaRPr lang="kk-KZ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endParaRPr lang="ru-RU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id="{3B16DEB3-884A-17C8-EEB7-11A57A4C9F29}"/>
              </a:ext>
            </a:extLst>
          </p:cNvPr>
          <p:cNvSpPr/>
          <p:nvPr/>
        </p:nvSpPr>
        <p:spPr>
          <a:xfrm>
            <a:off x="4841111" y="5327444"/>
            <a:ext cx="3009207" cy="124669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Скругленный прямоугольник 8">
            <a:extLst>
              <a:ext uri="{FF2B5EF4-FFF2-40B4-BE49-F238E27FC236}">
                <a16:creationId xmlns:a16="http://schemas.microsoft.com/office/drawing/2014/main" id="{1DE6A103-6CC0-3E06-75DB-4172D66109A2}"/>
              </a:ext>
            </a:extLst>
          </p:cNvPr>
          <p:cNvSpPr/>
          <p:nvPr/>
        </p:nvSpPr>
        <p:spPr>
          <a:xfrm>
            <a:off x="8763199" y="5327444"/>
            <a:ext cx="3009207" cy="124669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ED977F6-80A0-2E87-1EC3-8CD3406109A3}"/>
              </a:ext>
            </a:extLst>
          </p:cNvPr>
          <p:cNvSpPr/>
          <p:nvPr/>
        </p:nvSpPr>
        <p:spPr>
          <a:xfrm>
            <a:off x="296319" y="3554793"/>
            <a:ext cx="940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  <a:endParaRPr lang="en-US" sz="24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D36863C-77A7-7C66-A402-307C8949514E}"/>
              </a:ext>
            </a:extLst>
          </p:cNvPr>
          <p:cNvSpPr/>
          <p:nvPr/>
        </p:nvSpPr>
        <p:spPr>
          <a:xfrm>
            <a:off x="1752225" y="3554793"/>
            <a:ext cx="940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24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CDAE50D-A0AE-F8F6-A2D4-4A56F23B58F6}"/>
              </a:ext>
            </a:extLst>
          </p:cNvPr>
          <p:cNvSpPr/>
          <p:nvPr/>
        </p:nvSpPr>
        <p:spPr>
          <a:xfrm>
            <a:off x="3450201" y="3554793"/>
            <a:ext cx="940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en-US" sz="24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11AFEA-D37D-6FD7-8079-C4A0BB4C3AF2}"/>
              </a:ext>
            </a:extLst>
          </p:cNvPr>
          <p:cNvSpPr txBox="1"/>
          <p:nvPr/>
        </p:nvSpPr>
        <p:spPr>
          <a:xfrm>
            <a:off x="203099" y="3937123"/>
            <a:ext cx="11271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тірек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13DCF0-A6A3-61A4-CE68-2E48F295EDA0}"/>
              </a:ext>
            </a:extLst>
          </p:cNvPr>
          <p:cNvSpPr txBox="1"/>
          <p:nvPr/>
        </p:nvSpPr>
        <p:spPr>
          <a:xfrm>
            <a:off x="1385043" y="3937123"/>
            <a:ext cx="17556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Спутниктік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C9EF26-1A77-A09D-66E4-EDC61018DA62}"/>
              </a:ext>
            </a:extLst>
          </p:cNvPr>
          <p:cNvSpPr txBox="1"/>
          <p:nvPr/>
        </p:nvSpPr>
        <p:spPr>
          <a:xfrm>
            <a:off x="2896559" y="3937123"/>
            <a:ext cx="20479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Стратегиялық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4C1EB0-BD95-CFEB-74B1-B20814BDF9A4}"/>
              </a:ext>
            </a:extLst>
          </p:cNvPr>
          <p:cNvSpPr txBox="1"/>
          <p:nvPr/>
        </p:nvSpPr>
        <p:spPr>
          <a:xfrm>
            <a:off x="409948" y="2636161"/>
            <a:ext cx="2730781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32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</a:t>
            </a:r>
            <a:r>
              <a:rPr lang="kk-K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14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перспективалық ауылдар қамтылды: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766528F-186D-A82F-CDCD-D2C7A6F80B5D}"/>
              </a:ext>
            </a:extLst>
          </p:cNvPr>
          <p:cNvSpPr/>
          <p:nvPr/>
        </p:nvSpPr>
        <p:spPr>
          <a:xfrm>
            <a:off x="1011157" y="5418513"/>
            <a:ext cx="30168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қамтылғаны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4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83 </a:t>
            </a:r>
            <a:r>
              <a:rPr lang="ru-RU" sz="24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мың</a:t>
            </a:r>
            <a:r>
              <a:rPr lang="ru-RU" sz="2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адам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Скругленный прямоугольник 8">
            <a:extLst>
              <a:ext uri="{FF2B5EF4-FFF2-40B4-BE49-F238E27FC236}">
                <a16:creationId xmlns:a16="http://schemas.microsoft.com/office/drawing/2014/main" id="{B752DD18-3944-A7F1-7647-5A838FE4DA16}"/>
              </a:ext>
            </a:extLst>
          </p:cNvPr>
          <p:cNvSpPr/>
          <p:nvPr/>
        </p:nvSpPr>
        <p:spPr>
          <a:xfrm rot="16200000">
            <a:off x="4408135" y="2641120"/>
            <a:ext cx="2637013" cy="17556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0E9F06F-175D-61FB-CB31-3A9C93761F94}"/>
              </a:ext>
            </a:extLst>
          </p:cNvPr>
          <p:cNvSpPr/>
          <p:nvPr/>
        </p:nvSpPr>
        <p:spPr>
          <a:xfrm>
            <a:off x="7096135" y="2882382"/>
            <a:ext cx="1501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r>
              <a:rPr lang="ru-RU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cap="all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білім</a:t>
            </a:r>
            <a:r>
              <a:rPr lang="ru-RU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cap="all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жобалары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2464A4C-DFCA-8A72-40A9-E97D1FEB3803}"/>
              </a:ext>
            </a:extLst>
          </p:cNvPr>
          <p:cNvSpPr/>
          <p:nvPr/>
        </p:nvSpPr>
        <p:spPr>
          <a:xfrm>
            <a:off x="8772543" y="2897319"/>
            <a:ext cx="1525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2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спорт жобасы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43E3C01-1E9A-C679-FCB1-D17E3372B3DA}"/>
              </a:ext>
            </a:extLst>
          </p:cNvPr>
          <p:cNvSpPr/>
          <p:nvPr/>
        </p:nvSpPr>
        <p:spPr>
          <a:xfrm>
            <a:off x="10388678" y="2897319"/>
            <a:ext cx="1525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2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мәдениет жобалары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E7E8EFA-26CB-970B-448A-522D328292EA}"/>
              </a:ext>
            </a:extLst>
          </p:cNvPr>
          <p:cNvSpPr/>
          <p:nvPr/>
        </p:nvSpPr>
        <p:spPr>
          <a:xfrm>
            <a:off x="6732428" y="3983290"/>
            <a:ext cx="2237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2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денсаулық сақтау жобалары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DBDF5B3-79F9-E1E6-B985-BAEE3C1083E0}"/>
              </a:ext>
            </a:extLst>
          </p:cNvPr>
          <p:cNvSpPr/>
          <p:nvPr/>
        </p:nvSpPr>
        <p:spPr>
          <a:xfrm>
            <a:off x="8743359" y="3983290"/>
            <a:ext cx="15642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2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автожол жобалары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DC797E0-34DF-08D6-E410-5FEE32641DB0}"/>
              </a:ext>
            </a:extLst>
          </p:cNvPr>
          <p:cNvSpPr/>
          <p:nvPr/>
        </p:nvSpPr>
        <p:spPr>
          <a:xfrm>
            <a:off x="10168447" y="3983290"/>
            <a:ext cx="1900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2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абаттандыру нысандары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77409A7-3413-1AC1-DB28-86E6511033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4163" y="2418553"/>
            <a:ext cx="491802" cy="49180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97A473E-01F9-04A8-17A9-86839054FA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10412" y="2461115"/>
            <a:ext cx="407387" cy="40738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9EEF325-E047-2A9B-47C0-6078236726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94558" y="2405517"/>
            <a:ext cx="491802" cy="49180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D721DD1-7101-43C5-5250-2DBB8259FF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53251" y="3597567"/>
            <a:ext cx="360655" cy="36065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DCA7BB0-42EB-5A46-EE46-1BB58F4E06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335679" y="3603658"/>
            <a:ext cx="379632" cy="37963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9EA3ECA-E2DC-EC11-D0B4-BCCC52C9EA9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2" b="7239"/>
          <a:stretch/>
        </p:blipFill>
        <p:spPr>
          <a:xfrm>
            <a:off x="7621621" y="3552821"/>
            <a:ext cx="484344" cy="405401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8CC777F-DB8C-F0F6-DDC2-966CBE2AD69F}"/>
              </a:ext>
            </a:extLst>
          </p:cNvPr>
          <p:cNvSpPr/>
          <p:nvPr/>
        </p:nvSpPr>
        <p:spPr>
          <a:xfrm>
            <a:off x="4907221" y="3504778"/>
            <a:ext cx="1761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Жоспарланғаны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2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</a:t>
            </a:r>
            <a:r>
              <a:rPr lang="ru-RU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cap="all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4AEE655-BF84-8DBA-6587-331F5597535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505887" y="2854451"/>
            <a:ext cx="540000" cy="540000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FFA82A9-E2D7-FCAA-8BA7-B797B5D7055C}"/>
              </a:ext>
            </a:extLst>
          </p:cNvPr>
          <p:cNvSpPr/>
          <p:nvPr/>
        </p:nvSpPr>
        <p:spPr>
          <a:xfrm>
            <a:off x="5823735" y="5646911"/>
            <a:ext cx="17447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ru-RU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cap="all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</a:t>
            </a:r>
            <a:r>
              <a:rPr lang="ru-RU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cap="all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аяқталды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5083066-8D96-EB84-0398-FD9F76376990}"/>
              </a:ext>
            </a:extLst>
          </p:cNvPr>
          <p:cNvSpPr/>
          <p:nvPr/>
        </p:nvSpPr>
        <p:spPr>
          <a:xfrm>
            <a:off x="9559956" y="5645117"/>
            <a:ext cx="22854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  <a:r>
              <a:rPr lang="ru-RU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cap="all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</a:t>
            </a:r>
            <a:r>
              <a:rPr lang="ru-RU" sz="1200" b="1" cap="all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жылға</a:t>
            </a:r>
            <a:r>
              <a:rPr lang="ru-RU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cap="all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ауыспалы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2" name="Graphic 5">
            <a:extLst>
              <a:ext uri="{FF2B5EF4-FFF2-40B4-BE49-F238E27FC236}">
                <a16:creationId xmlns:a16="http://schemas.microsoft.com/office/drawing/2014/main" id="{57B829D5-2BD1-301E-7CFB-83F011138F4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156835" y="5656345"/>
            <a:ext cx="540000" cy="54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2A047AB-A3BF-7959-EE48-DB04E8A1461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64247" y="5634796"/>
            <a:ext cx="540000" cy="540000"/>
          </a:xfrm>
          <a:prstGeom prst="rect">
            <a:avLst/>
          </a:prstGeom>
        </p:spPr>
      </p:pic>
      <p:pic>
        <p:nvPicPr>
          <p:cNvPr id="1036" name="Picture 12" descr="Ауыл – ел бесігі» жобасы аясында 3,5 мың ауыл толық жаңғыртылады">
            <a:extLst>
              <a:ext uri="{FF2B5EF4-FFF2-40B4-BE49-F238E27FC236}">
                <a16:creationId xmlns:a16="http://schemas.microsoft.com/office/drawing/2014/main" id="{D133467F-8426-F88F-F3E2-1B2EBC8FAD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" t="10403" b="11022"/>
          <a:stretch/>
        </p:blipFill>
        <p:spPr bwMode="auto">
          <a:xfrm>
            <a:off x="58994" y="788079"/>
            <a:ext cx="2817767" cy="149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74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10851" y="540869"/>
            <a:ext cx="9843243" cy="303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0851" y="133380"/>
            <a:ext cx="4469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РБ нысаналы трансферттері</a:t>
            </a:r>
            <a:endParaRPr lang="ru-RU" sz="20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7" name="object 3">
            <a:extLst>
              <a:ext uri="{FF2B5EF4-FFF2-40B4-BE49-F238E27FC236}">
                <a16:creationId xmlns:a16="http://schemas.microsoft.com/office/drawing/2014/main" id="{4E1B9EC5-17B9-4C01-533D-7C38968C3EC2}"/>
              </a:ext>
            </a:extLst>
          </p:cNvPr>
          <p:cNvGrpSpPr/>
          <p:nvPr/>
        </p:nvGrpSpPr>
        <p:grpSpPr>
          <a:xfrm>
            <a:off x="310851" y="914054"/>
            <a:ext cx="11534519" cy="1165377"/>
            <a:chOff x="234695" y="766571"/>
            <a:chExt cx="8694421" cy="817244"/>
          </a:xfrm>
        </p:grpSpPr>
        <p:pic>
          <p:nvPicPr>
            <p:cNvPr id="58" name="object 4">
              <a:extLst>
                <a:ext uri="{FF2B5EF4-FFF2-40B4-BE49-F238E27FC236}">
                  <a16:creationId xmlns:a16="http://schemas.microsoft.com/office/drawing/2014/main" id="{E9440F51-B6B2-3961-879A-738E423B220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695" y="797052"/>
              <a:ext cx="8694420" cy="763524"/>
            </a:xfrm>
            <a:prstGeom prst="rect">
              <a:avLst/>
            </a:prstGeom>
          </p:spPr>
        </p:pic>
        <p:sp>
          <p:nvSpPr>
            <p:cNvPr id="59" name="object 5">
              <a:extLst>
                <a:ext uri="{FF2B5EF4-FFF2-40B4-BE49-F238E27FC236}">
                  <a16:creationId xmlns:a16="http://schemas.microsoft.com/office/drawing/2014/main" id="{FC005B1B-934B-605A-9303-E74689D8B2E3}"/>
                </a:ext>
              </a:extLst>
            </p:cNvPr>
            <p:cNvSpPr/>
            <p:nvPr/>
          </p:nvSpPr>
          <p:spPr>
            <a:xfrm>
              <a:off x="234696" y="766571"/>
              <a:ext cx="8694420" cy="817244"/>
            </a:xfrm>
            <a:custGeom>
              <a:avLst/>
              <a:gdLst/>
              <a:ahLst/>
              <a:cxnLst/>
              <a:rect l="l" t="t" r="r" b="b"/>
              <a:pathLst>
                <a:path w="8694420" h="817244">
                  <a:moveTo>
                    <a:pt x="8694420" y="784860"/>
                  </a:moveTo>
                  <a:lnTo>
                    <a:pt x="0" y="784860"/>
                  </a:lnTo>
                  <a:lnTo>
                    <a:pt x="0" y="816864"/>
                  </a:lnTo>
                  <a:lnTo>
                    <a:pt x="8694420" y="816864"/>
                  </a:lnTo>
                  <a:lnTo>
                    <a:pt x="8694420" y="784860"/>
                  </a:lnTo>
                  <a:close/>
                </a:path>
                <a:path w="8694420" h="817244">
                  <a:moveTo>
                    <a:pt x="8694420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8694420" y="32004"/>
                  </a:lnTo>
                  <a:lnTo>
                    <a:pt x="8694420" y="0"/>
                  </a:lnTo>
                  <a:close/>
                </a:path>
              </a:pathLst>
            </a:custGeom>
            <a:solidFill>
              <a:srgbClr val="FADD76"/>
            </a:solidFill>
          </p:spPr>
          <p:txBody>
            <a:bodyPr wrap="square" lIns="0" tIns="0" rIns="0" bIns="0" rtlCol="0"/>
            <a:lstStyle/>
            <a:p>
              <a:endPara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0" name="object 15">
            <a:extLst>
              <a:ext uri="{FF2B5EF4-FFF2-40B4-BE49-F238E27FC236}">
                <a16:creationId xmlns:a16="http://schemas.microsoft.com/office/drawing/2014/main" id="{D5376248-D4E8-ABEA-593C-4B3506333198}"/>
              </a:ext>
            </a:extLst>
          </p:cNvPr>
          <p:cNvSpPr/>
          <p:nvPr/>
        </p:nvSpPr>
        <p:spPr>
          <a:xfrm>
            <a:off x="836725" y="1026991"/>
            <a:ext cx="957665" cy="943897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77AE662-0AD9-1A33-AA9E-F052295E9349}"/>
              </a:ext>
            </a:extLst>
          </p:cNvPr>
          <p:cNvSpPr txBox="1"/>
          <p:nvPr/>
        </p:nvSpPr>
        <p:spPr>
          <a:xfrm>
            <a:off x="2130184" y="1265295"/>
            <a:ext cx="5253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РБ бөлінген нысаналы трансферттер</a:t>
            </a:r>
            <a:endParaRPr lang="ru-RU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263EC7-2197-8CC5-7B1B-AF83198A420B}"/>
              </a:ext>
            </a:extLst>
          </p:cNvPr>
          <p:cNvSpPr txBox="1"/>
          <p:nvPr/>
        </p:nvSpPr>
        <p:spPr>
          <a:xfrm>
            <a:off x="7719340" y="957519"/>
            <a:ext cx="165301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130,5</a:t>
            </a:r>
            <a:endParaRPr lang="kk-KZ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endParaRPr lang="ru-RU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9ADFD6-E917-39DE-4495-2A3ECF9B7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55" y="1204556"/>
            <a:ext cx="572204" cy="572204"/>
          </a:xfrm>
          <a:prstGeom prst="rect">
            <a:avLst/>
          </a:prstGeom>
        </p:spPr>
      </p:pic>
      <p:sp>
        <p:nvSpPr>
          <p:cNvPr id="8" name="Скругленный прямоугольник 27">
            <a:extLst>
              <a:ext uri="{FF2B5EF4-FFF2-40B4-BE49-F238E27FC236}">
                <a16:creationId xmlns:a16="http://schemas.microsoft.com/office/drawing/2014/main" id="{6A0CFCF9-FA04-BBFA-C6AF-5EA8B0F515F4}"/>
              </a:ext>
            </a:extLst>
          </p:cNvPr>
          <p:cNvSpPr/>
          <p:nvPr/>
        </p:nvSpPr>
        <p:spPr>
          <a:xfrm>
            <a:off x="4215485" y="5392175"/>
            <a:ext cx="2255609" cy="1165378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28">
            <a:extLst>
              <a:ext uri="{FF2B5EF4-FFF2-40B4-BE49-F238E27FC236}">
                <a16:creationId xmlns:a16="http://schemas.microsoft.com/office/drawing/2014/main" id="{F9398C18-806E-B36A-048C-3D9D69F85A9B}"/>
              </a:ext>
            </a:extLst>
          </p:cNvPr>
          <p:cNvSpPr/>
          <p:nvPr/>
        </p:nvSpPr>
        <p:spPr>
          <a:xfrm>
            <a:off x="1240371" y="5392175"/>
            <a:ext cx="2255609" cy="1165378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29">
            <a:extLst>
              <a:ext uri="{FF2B5EF4-FFF2-40B4-BE49-F238E27FC236}">
                <a16:creationId xmlns:a16="http://schemas.microsoft.com/office/drawing/2014/main" id="{1416891A-DFCB-8771-4654-5C02AE686453}"/>
              </a:ext>
            </a:extLst>
          </p:cNvPr>
          <p:cNvSpPr/>
          <p:nvPr/>
        </p:nvSpPr>
        <p:spPr>
          <a:xfrm>
            <a:off x="1192458" y="2674917"/>
            <a:ext cx="2255609" cy="1165378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1D7A02-3E9C-4235-700D-75683998D1CB}"/>
              </a:ext>
            </a:extLst>
          </p:cNvPr>
          <p:cNvSpPr txBox="1"/>
          <p:nvPr/>
        </p:nvSpPr>
        <p:spPr>
          <a:xfrm>
            <a:off x="1477659" y="2802815"/>
            <a:ext cx="17780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dirty="0">
                <a:ln w="0"/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130,5</a:t>
            </a:r>
            <a:endParaRPr lang="ru-RU" sz="3200" b="1" dirty="0">
              <a:ln w="0"/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МЛРД</a:t>
            </a:r>
            <a:r>
              <a:rPr lang="ru-RU" sz="1600" b="1" dirty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.ТГ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B92FA1-EC23-61BC-5D84-1A12CCF73ABC}"/>
              </a:ext>
            </a:extLst>
          </p:cNvPr>
          <p:cNvSpPr txBox="1"/>
          <p:nvPr/>
        </p:nvSpPr>
        <p:spPr>
          <a:xfrm>
            <a:off x="1521584" y="5518793"/>
            <a:ext cx="17780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121,8</a:t>
            </a:r>
            <a:endParaRPr lang="ru-RU" sz="3200" b="1" dirty="0">
              <a:ln w="0"/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МЛРД</a:t>
            </a:r>
            <a:r>
              <a:rPr lang="ru-RU" sz="1600" b="1" dirty="0">
                <a:ln w="0"/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.ТГ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B0226A-28C7-FC15-516F-96A503F8F141}"/>
              </a:ext>
            </a:extLst>
          </p:cNvPr>
          <p:cNvSpPr txBox="1"/>
          <p:nvPr/>
        </p:nvSpPr>
        <p:spPr>
          <a:xfrm>
            <a:off x="4500685" y="5489877"/>
            <a:ext cx="17780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8,7</a:t>
            </a:r>
            <a:r>
              <a:rPr lang="ru-RU" sz="3200" b="1" dirty="0">
                <a:ln w="0"/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b="1" dirty="0">
                <a:ln w="0"/>
                <a:solidFill>
                  <a:srgbClr val="FF000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МЛРД</a:t>
            </a:r>
            <a:r>
              <a:rPr lang="ru-RU" sz="1600" b="1" dirty="0">
                <a:ln w="0"/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.ТГ</a:t>
            </a:r>
          </a:p>
        </p:txBody>
      </p:sp>
      <p:sp>
        <p:nvSpPr>
          <p:cNvPr id="24" name="Стрелка вправо 48">
            <a:extLst>
              <a:ext uri="{FF2B5EF4-FFF2-40B4-BE49-F238E27FC236}">
                <a16:creationId xmlns:a16="http://schemas.microsoft.com/office/drawing/2014/main" id="{947CBE18-CB3E-4705-426F-BA562E048E9C}"/>
              </a:ext>
            </a:extLst>
          </p:cNvPr>
          <p:cNvSpPr/>
          <p:nvPr/>
        </p:nvSpPr>
        <p:spPr>
          <a:xfrm rot="5400000">
            <a:off x="1917178" y="4301005"/>
            <a:ext cx="719384" cy="86780"/>
          </a:xfrm>
          <a:prstGeom prst="rightArrow">
            <a:avLst>
              <a:gd name="adj1" fmla="val 50000"/>
              <a:gd name="adj2" fmla="val 469740"/>
            </a:avLst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Скругленный прямоугольник 50">
            <a:extLst>
              <a:ext uri="{FF2B5EF4-FFF2-40B4-BE49-F238E27FC236}">
                <a16:creationId xmlns:a16="http://schemas.microsoft.com/office/drawing/2014/main" id="{D10B9C18-2490-A5B1-42BF-4A5E8FACC9AC}"/>
              </a:ext>
            </a:extLst>
          </p:cNvPr>
          <p:cNvSpPr/>
          <p:nvPr/>
        </p:nvSpPr>
        <p:spPr>
          <a:xfrm>
            <a:off x="6795219" y="2910804"/>
            <a:ext cx="5244381" cy="3406327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52">
            <a:extLst>
              <a:ext uri="{FF2B5EF4-FFF2-40B4-BE49-F238E27FC236}">
                <a16:creationId xmlns:a16="http://schemas.microsoft.com/office/drawing/2014/main" id="{4225C6E3-4353-F740-AF37-90E0653716D0}"/>
              </a:ext>
            </a:extLst>
          </p:cNvPr>
          <p:cNvSpPr/>
          <p:nvPr/>
        </p:nvSpPr>
        <p:spPr>
          <a:xfrm rot="5400000">
            <a:off x="4940208" y="4301005"/>
            <a:ext cx="719384" cy="86780"/>
          </a:xfrm>
          <a:prstGeom prst="rightArrow">
            <a:avLst>
              <a:gd name="adj1" fmla="val 50000"/>
              <a:gd name="adj2" fmla="val 469740"/>
            </a:avLst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4A61CD01-BB29-613D-D45D-863983385C33}"/>
              </a:ext>
            </a:extLst>
          </p:cNvPr>
          <p:cNvSpPr/>
          <p:nvPr/>
        </p:nvSpPr>
        <p:spPr>
          <a:xfrm>
            <a:off x="4730750" y="2600732"/>
            <a:ext cx="1225081" cy="118920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EEDBBD-E418-7EDA-4828-873D85598C68}"/>
              </a:ext>
            </a:extLst>
          </p:cNvPr>
          <p:cNvSpPr txBox="1"/>
          <p:nvPr/>
        </p:nvSpPr>
        <p:spPr>
          <a:xfrm>
            <a:off x="4614250" y="2910804"/>
            <a:ext cx="1550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93,5%</a:t>
            </a:r>
            <a:r>
              <a:rPr lang="ru-RU" sz="2000" b="1" dirty="0">
                <a:ln w="0"/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" name="Стрелка вправо 48">
            <a:extLst>
              <a:ext uri="{FF2B5EF4-FFF2-40B4-BE49-F238E27FC236}">
                <a16:creationId xmlns:a16="http://schemas.microsoft.com/office/drawing/2014/main" id="{6094FDD9-4716-9962-DC7A-3C6CBA9D99B1}"/>
              </a:ext>
            </a:extLst>
          </p:cNvPr>
          <p:cNvSpPr/>
          <p:nvPr/>
        </p:nvSpPr>
        <p:spPr>
          <a:xfrm>
            <a:off x="3660862" y="3043790"/>
            <a:ext cx="719384" cy="86780"/>
          </a:xfrm>
          <a:prstGeom prst="rightArrow">
            <a:avLst>
              <a:gd name="adj1" fmla="val 50000"/>
              <a:gd name="adj2" fmla="val 469740"/>
            </a:avLst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545B56-7954-5C9E-3D9A-FCEA6ECA7BD6}"/>
              </a:ext>
            </a:extLst>
          </p:cNvPr>
          <p:cNvSpPr txBox="1"/>
          <p:nvPr/>
        </p:nvSpPr>
        <p:spPr>
          <a:xfrm>
            <a:off x="1303584" y="4951004"/>
            <a:ext cx="2214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игерілгені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6702E4-BCB4-3930-6758-BAD8D58A8291}"/>
              </a:ext>
            </a:extLst>
          </p:cNvPr>
          <p:cNvSpPr txBox="1"/>
          <p:nvPr/>
        </p:nvSpPr>
        <p:spPr>
          <a:xfrm>
            <a:off x="1285382" y="2218135"/>
            <a:ext cx="2214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бөлінгені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EDEFBC-07CD-DFEA-FE57-429F04E55B4E}"/>
              </a:ext>
            </a:extLst>
          </p:cNvPr>
          <p:cNvSpPr txBox="1"/>
          <p:nvPr/>
        </p:nvSpPr>
        <p:spPr>
          <a:xfrm>
            <a:off x="4236250" y="4900882"/>
            <a:ext cx="2214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Игерілмеу сомасы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D76FEF1-0990-D83D-756E-0B4E7829CC33}"/>
              </a:ext>
            </a:extLst>
          </p:cNvPr>
          <p:cNvSpPr txBox="1"/>
          <p:nvPr/>
        </p:nvSpPr>
        <p:spPr>
          <a:xfrm>
            <a:off x="7189682" y="3013529"/>
            <a:ext cx="476143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cap="all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2,8 млрд</a:t>
            </a:r>
          </a:p>
          <a:p>
            <a:r>
              <a:rPr lang="kk-KZ" sz="11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автожолдарды күрделі және орташа жөндеу</a:t>
            </a:r>
            <a:endParaRPr lang="kk-KZ" sz="900" b="1" i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k-KZ" sz="11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1600" b="1" cap="all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1,8 млрд</a:t>
            </a:r>
          </a:p>
          <a:p>
            <a:r>
              <a:rPr lang="kk-KZ" sz="11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инженерлік-коммуникациялық инфрақұрылым жобалары</a:t>
            </a:r>
          </a:p>
          <a:p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1800" b="1" cap="all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1,7 млрд</a:t>
            </a:r>
          </a:p>
          <a:p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БҚО индустриалдық аймақ</a:t>
            </a:r>
          </a:p>
          <a:p>
            <a:endParaRPr lang="kk-KZ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1800" b="1" cap="all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1,1 млрд</a:t>
            </a:r>
          </a:p>
          <a:p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«ауыл – ел бесігі» жобасы</a:t>
            </a:r>
          </a:p>
          <a:p>
            <a:endParaRPr lang="kk-KZ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1800" b="1" cap="all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875 млн</a:t>
            </a:r>
          </a:p>
          <a:p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Сумен қамту жобалары</a:t>
            </a:r>
          </a:p>
        </p:txBody>
      </p:sp>
    </p:spTree>
    <p:extLst>
      <p:ext uri="{BB962C8B-B14F-4D97-AF65-F5344CB8AC3E}">
        <p14:creationId xmlns:p14="http://schemas.microsoft.com/office/powerpoint/2010/main" val="405113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E2D436C4-EAD9-BBC7-03E0-7C8273CDD4AA}"/>
              </a:ext>
            </a:extLst>
          </p:cNvPr>
          <p:cNvCxnSpPr>
            <a:cxnSpLocks/>
          </p:cNvCxnSpPr>
          <p:nvPr/>
        </p:nvCxnSpPr>
        <p:spPr>
          <a:xfrm flipH="1">
            <a:off x="1604625" y="4312428"/>
            <a:ext cx="7868" cy="1663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10851" y="540869"/>
            <a:ext cx="9843243" cy="303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0851" y="133380"/>
            <a:ext cx="3406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Негізгі көрсеткіштер</a:t>
            </a:r>
            <a:endParaRPr lang="ru-RU" sz="20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object 3">
            <a:extLst>
              <a:ext uri="{FF2B5EF4-FFF2-40B4-BE49-F238E27FC236}">
                <a16:creationId xmlns:a16="http://schemas.microsoft.com/office/drawing/2014/main" id="{A69F5027-4FBC-700B-537B-A1038943F024}"/>
              </a:ext>
            </a:extLst>
          </p:cNvPr>
          <p:cNvGrpSpPr/>
          <p:nvPr/>
        </p:nvGrpSpPr>
        <p:grpSpPr>
          <a:xfrm>
            <a:off x="310851" y="914054"/>
            <a:ext cx="11534519" cy="1165377"/>
            <a:chOff x="234695" y="766571"/>
            <a:chExt cx="8694421" cy="817244"/>
          </a:xfrm>
        </p:grpSpPr>
        <p:pic>
          <p:nvPicPr>
            <p:cNvPr id="13" name="object 4">
              <a:extLst>
                <a:ext uri="{FF2B5EF4-FFF2-40B4-BE49-F238E27FC236}">
                  <a16:creationId xmlns:a16="http://schemas.microsoft.com/office/drawing/2014/main" id="{17845D83-4854-D312-8AF3-FF1112BD77C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695" y="797052"/>
              <a:ext cx="8694420" cy="763524"/>
            </a:xfrm>
            <a:prstGeom prst="rect">
              <a:avLst/>
            </a:prstGeom>
          </p:spPr>
        </p:pic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5F34FB75-354E-56FD-5A04-0C6C1B8C4B37}"/>
                </a:ext>
              </a:extLst>
            </p:cNvPr>
            <p:cNvSpPr/>
            <p:nvPr/>
          </p:nvSpPr>
          <p:spPr>
            <a:xfrm>
              <a:off x="234696" y="766571"/>
              <a:ext cx="8694420" cy="817244"/>
            </a:xfrm>
            <a:custGeom>
              <a:avLst/>
              <a:gdLst/>
              <a:ahLst/>
              <a:cxnLst/>
              <a:rect l="l" t="t" r="r" b="b"/>
              <a:pathLst>
                <a:path w="8694420" h="817244">
                  <a:moveTo>
                    <a:pt x="8694420" y="784860"/>
                  </a:moveTo>
                  <a:lnTo>
                    <a:pt x="0" y="784860"/>
                  </a:lnTo>
                  <a:lnTo>
                    <a:pt x="0" y="816864"/>
                  </a:lnTo>
                  <a:lnTo>
                    <a:pt x="8694420" y="816864"/>
                  </a:lnTo>
                  <a:lnTo>
                    <a:pt x="8694420" y="784860"/>
                  </a:lnTo>
                  <a:close/>
                </a:path>
                <a:path w="8694420" h="817244">
                  <a:moveTo>
                    <a:pt x="8694420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8694420" y="32004"/>
                  </a:lnTo>
                  <a:lnTo>
                    <a:pt x="8694420" y="0"/>
                  </a:lnTo>
                  <a:close/>
                </a:path>
              </a:pathLst>
            </a:custGeom>
            <a:solidFill>
              <a:srgbClr val="FADD7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045FDC15-3035-1553-D696-B16BBF321415}"/>
              </a:ext>
            </a:extLst>
          </p:cNvPr>
          <p:cNvCxnSpPr>
            <a:cxnSpLocks/>
          </p:cNvCxnSpPr>
          <p:nvPr/>
        </p:nvCxnSpPr>
        <p:spPr>
          <a:xfrm>
            <a:off x="8243756" y="4312428"/>
            <a:ext cx="0" cy="1651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bject 15">
            <a:extLst>
              <a:ext uri="{FF2B5EF4-FFF2-40B4-BE49-F238E27FC236}">
                <a16:creationId xmlns:a16="http://schemas.microsoft.com/office/drawing/2014/main" id="{3FF2DBA8-0D02-F403-588E-768FCBDF37C9}"/>
              </a:ext>
            </a:extLst>
          </p:cNvPr>
          <p:cNvSpPr/>
          <p:nvPr/>
        </p:nvSpPr>
        <p:spPr>
          <a:xfrm>
            <a:off x="836725" y="1026991"/>
            <a:ext cx="957665" cy="943897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5CE5C3E-3CE2-88AE-E9BD-F575E3C45198}"/>
              </a:ext>
            </a:extLst>
          </p:cNvPr>
          <p:cNvSpPr txBox="1"/>
          <p:nvPr/>
        </p:nvSpPr>
        <p:spPr>
          <a:xfrm>
            <a:off x="2103271" y="1296686"/>
            <a:ext cx="905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 қорытындысы бойынша облыстық бюджет көрсеткіштері</a:t>
            </a:r>
            <a:endParaRPr lang="ru-RU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bject 15">
            <a:extLst>
              <a:ext uri="{FF2B5EF4-FFF2-40B4-BE49-F238E27FC236}">
                <a16:creationId xmlns:a16="http://schemas.microsoft.com/office/drawing/2014/main" id="{D0C5C549-FDB9-2B9E-D5C9-B7DC30628F17}"/>
              </a:ext>
            </a:extLst>
          </p:cNvPr>
          <p:cNvSpPr/>
          <p:nvPr/>
        </p:nvSpPr>
        <p:spPr>
          <a:xfrm>
            <a:off x="836725" y="3447070"/>
            <a:ext cx="957665" cy="943897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7E656FD1-8B32-41D4-D50F-184356218204}"/>
              </a:ext>
            </a:extLst>
          </p:cNvPr>
          <p:cNvCxnSpPr>
            <a:cxnSpLocks/>
          </p:cNvCxnSpPr>
          <p:nvPr/>
        </p:nvCxnSpPr>
        <p:spPr>
          <a:xfrm>
            <a:off x="1604625" y="2182759"/>
            <a:ext cx="0" cy="1345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bject 15">
            <a:extLst>
              <a:ext uri="{FF2B5EF4-FFF2-40B4-BE49-F238E27FC236}">
                <a16:creationId xmlns:a16="http://schemas.microsoft.com/office/drawing/2014/main" id="{DEC4D4E6-0C84-1655-0B26-AAAEA5CAA56C}"/>
              </a:ext>
            </a:extLst>
          </p:cNvPr>
          <p:cNvSpPr/>
          <p:nvPr/>
        </p:nvSpPr>
        <p:spPr>
          <a:xfrm>
            <a:off x="7540748" y="3429000"/>
            <a:ext cx="957665" cy="943897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D1AAB69E-037C-E873-3289-D630432AF7D1}"/>
              </a:ext>
            </a:extLst>
          </p:cNvPr>
          <p:cNvCxnSpPr>
            <a:cxnSpLocks/>
          </p:cNvCxnSpPr>
          <p:nvPr/>
        </p:nvCxnSpPr>
        <p:spPr>
          <a:xfrm>
            <a:off x="8243756" y="2182759"/>
            <a:ext cx="0" cy="1264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DAD7BABD-EE8E-94D3-3CD4-3F260E653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78" y="1136771"/>
            <a:ext cx="693557" cy="693557"/>
          </a:xfrm>
          <a:prstGeom prst="rect">
            <a:avLst/>
          </a:prstGeom>
          <a:ln>
            <a:noFill/>
          </a:ln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20A4216-A8BA-F057-D3E5-A129A83E1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410" y="3559579"/>
            <a:ext cx="640339" cy="640339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EFD4C12B-35C9-7677-413D-4703A6EAFB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89" y="3614846"/>
            <a:ext cx="572204" cy="572204"/>
          </a:xfrm>
          <a:prstGeom prst="rect">
            <a:avLst/>
          </a:prstGeom>
        </p:spPr>
      </p:pic>
      <p:sp>
        <p:nvSpPr>
          <p:cNvPr id="91" name="object 31">
            <a:extLst>
              <a:ext uri="{FF2B5EF4-FFF2-40B4-BE49-F238E27FC236}">
                <a16:creationId xmlns:a16="http://schemas.microsoft.com/office/drawing/2014/main" id="{36309D7C-C0EE-126F-DBAC-BEC47C88C7DB}"/>
              </a:ext>
            </a:extLst>
          </p:cNvPr>
          <p:cNvSpPr/>
          <p:nvPr/>
        </p:nvSpPr>
        <p:spPr>
          <a:xfrm flipH="1">
            <a:off x="1928655" y="4179102"/>
            <a:ext cx="45719" cy="1401688"/>
          </a:xfrm>
          <a:custGeom>
            <a:avLst/>
            <a:gdLst/>
            <a:ahLst/>
            <a:cxnLst/>
            <a:rect l="l" t="t" r="r" b="b"/>
            <a:pathLst>
              <a:path h="1067435">
                <a:moveTo>
                  <a:pt x="0" y="0"/>
                </a:moveTo>
                <a:lnTo>
                  <a:pt x="0" y="1066965"/>
                </a:lnTo>
              </a:path>
            </a:pathLst>
          </a:custGeom>
          <a:ln w="12192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33">
            <a:extLst>
              <a:ext uri="{FF2B5EF4-FFF2-40B4-BE49-F238E27FC236}">
                <a16:creationId xmlns:a16="http://schemas.microsoft.com/office/drawing/2014/main" id="{CF51B6FE-BFB3-8787-0FB6-DF51CEE358C7}"/>
              </a:ext>
            </a:extLst>
          </p:cNvPr>
          <p:cNvSpPr/>
          <p:nvPr/>
        </p:nvSpPr>
        <p:spPr>
          <a:xfrm flipH="1">
            <a:off x="1925607" y="2265353"/>
            <a:ext cx="45719" cy="1587983"/>
          </a:xfrm>
          <a:custGeom>
            <a:avLst/>
            <a:gdLst/>
            <a:ahLst/>
            <a:cxnLst/>
            <a:rect l="l" t="t" r="r" b="b"/>
            <a:pathLst>
              <a:path h="598169">
                <a:moveTo>
                  <a:pt x="0" y="0"/>
                </a:moveTo>
                <a:lnTo>
                  <a:pt x="0" y="597916"/>
                </a:lnTo>
              </a:path>
            </a:pathLst>
          </a:custGeom>
          <a:ln w="12192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33">
            <a:extLst>
              <a:ext uri="{FF2B5EF4-FFF2-40B4-BE49-F238E27FC236}">
                <a16:creationId xmlns:a16="http://schemas.microsoft.com/office/drawing/2014/main" id="{4A11EA39-36F2-3079-0C4C-0043AE7522BA}"/>
              </a:ext>
            </a:extLst>
          </p:cNvPr>
          <p:cNvSpPr/>
          <p:nvPr/>
        </p:nvSpPr>
        <p:spPr>
          <a:xfrm rot="5400000" flipH="1">
            <a:off x="4010800" y="174093"/>
            <a:ext cx="45719" cy="4124671"/>
          </a:xfrm>
          <a:custGeom>
            <a:avLst/>
            <a:gdLst/>
            <a:ahLst/>
            <a:cxnLst/>
            <a:rect l="l" t="t" r="r" b="b"/>
            <a:pathLst>
              <a:path h="598169">
                <a:moveTo>
                  <a:pt x="0" y="0"/>
                </a:moveTo>
                <a:lnTo>
                  <a:pt x="0" y="597916"/>
                </a:lnTo>
              </a:path>
            </a:pathLst>
          </a:custGeom>
          <a:ln w="12192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33">
            <a:extLst>
              <a:ext uri="{FF2B5EF4-FFF2-40B4-BE49-F238E27FC236}">
                <a16:creationId xmlns:a16="http://schemas.microsoft.com/office/drawing/2014/main" id="{0184396F-922A-8981-D09D-1FBECC1F3C3C}"/>
              </a:ext>
            </a:extLst>
          </p:cNvPr>
          <p:cNvSpPr/>
          <p:nvPr/>
        </p:nvSpPr>
        <p:spPr>
          <a:xfrm rot="5400000" flipH="1">
            <a:off x="4010802" y="3495593"/>
            <a:ext cx="45719" cy="4124674"/>
          </a:xfrm>
          <a:custGeom>
            <a:avLst/>
            <a:gdLst/>
            <a:ahLst/>
            <a:cxnLst/>
            <a:rect l="l" t="t" r="r" b="b"/>
            <a:pathLst>
              <a:path h="598169">
                <a:moveTo>
                  <a:pt x="0" y="0"/>
                </a:moveTo>
                <a:lnTo>
                  <a:pt x="0" y="597916"/>
                </a:lnTo>
              </a:path>
            </a:pathLst>
          </a:custGeom>
          <a:ln w="12192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AF73979-B882-98CB-FBC5-8A293C688BB8}"/>
              </a:ext>
            </a:extLst>
          </p:cNvPr>
          <p:cNvSpPr txBox="1"/>
          <p:nvPr/>
        </p:nvSpPr>
        <p:spPr>
          <a:xfrm>
            <a:off x="2244306" y="2783566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түсімдер</a:t>
            </a:r>
            <a:endParaRPr lang="ru-RU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9DC78A7-4A43-C3E8-5633-87EEEC3E1E21}"/>
              </a:ext>
            </a:extLst>
          </p:cNvPr>
          <p:cNvSpPr txBox="1"/>
          <p:nvPr/>
        </p:nvSpPr>
        <p:spPr>
          <a:xfrm>
            <a:off x="2187502" y="4558352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шығыстар</a:t>
            </a:r>
            <a:endParaRPr lang="ru-RU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153A574-1C97-F897-ACE7-DDD72E9055CC}"/>
              </a:ext>
            </a:extLst>
          </p:cNvPr>
          <p:cNvSpPr txBox="1"/>
          <p:nvPr/>
        </p:nvSpPr>
        <p:spPr>
          <a:xfrm>
            <a:off x="3826022" y="2538793"/>
            <a:ext cx="172034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384,2</a:t>
            </a:r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endParaRPr lang="ru-RU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2667959-E922-DA0A-D7A3-DCA427FAADA8}"/>
              </a:ext>
            </a:extLst>
          </p:cNvPr>
          <p:cNvSpPr txBox="1"/>
          <p:nvPr/>
        </p:nvSpPr>
        <p:spPr>
          <a:xfrm>
            <a:off x="3826022" y="4312428"/>
            <a:ext cx="172034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375,4</a:t>
            </a:r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endParaRPr lang="ru-RU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object 33">
            <a:extLst>
              <a:ext uri="{FF2B5EF4-FFF2-40B4-BE49-F238E27FC236}">
                <a16:creationId xmlns:a16="http://schemas.microsoft.com/office/drawing/2014/main" id="{709296F6-B4ED-543E-4B5F-A624263857C9}"/>
              </a:ext>
            </a:extLst>
          </p:cNvPr>
          <p:cNvSpPr/>
          <p:nvPr/>
        </p:nvSpPr>
        <p:spPr>
          <a:xfrm rot="5400000">
            <a:off x="4016457" y="1843166"/>
            <a:ext cx="45719" cy="4357206"/>
          </a:xfrm>
          <a:custGeom>
            <a:avLst/>
            <a:gdLst/>
            <a:ahLst/>
            <a:cxnLst/>
            <a:rect l="l" t="t" r="r" b="b"/>
            <a:pathLst>
              <a:path h="598169">
                <a:moveTo>
                  <a:pt x="0" y="0"/>
                </a:moveTo>
                <a:lnTo>
                  <a:pt x="0" y="597916"/>
                </a:lnTo>
              </a:path>
            </a:pathLst>
          </a:custGeom>
          <a:ln w="12192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294B45F-4410-D692-428D-62C8E564F5E8}"/>
              </a:ext>
            </a:extLst>
          </p:cNvPr>
          <p:cNvSpPr txBox="1"/>
          <p:nvPr/>
        </p:nvSpPr>
        <p:spPr>
          <a:xfrm>
            <a:off x="8870322" y="3523678"/>
            <a:ext cx="1702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Бос</a:t>
            </a:r>
          </a:p>
          <a:p>
            <a:pPr algn="ctr"/>
            <a:r>
              <a:rPr lang="kk-KZ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қалдықтар</a:t>
            </a:r>
            <a:endParaRPr lang="ru-RU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95FC818-3F71-7841-EA22-E4516ACBFBC8}"/>
              </a:ext>
            </a:extLst>
          </p:cNvPr>
          <p:cNvSpPr txBox="1"/>
          <p:nvPr/>
        </p:nvSpPr>
        <p:spPr>
          <a:xfrm>
            <a:off x="10779050" y="3278905"/>
            <a:ext cx="106631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8,8</a:t>
            </a:r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endParaRPr lang="ru-RU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4" name="object 17">
            <a:extLst>
              <a:ext uri="{FF2B5EF4-FFF2-40B4-BE49-F238E27FC236}">
                <a16:creationId xmlns:a16="http://schemas.microsoft.com/office/drawing/2014/main" id="{C62B444B-D664-A5D4-595B-BA1FEC7FACE7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20037" y="3963095"/>
            <a:ext cx="71627" cy="716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382533-2AC6-6A7C-2A55-B0A4E49CCE8D}"/>
              </a:ext>
            </a:extLst>
          </p:cNvPr>
          <p:cNvSpPr txBox="1"/>
          <p:nvPr/>
        </p:nvSpPr>
        <p:spPr>
          <a:xfrm>
            <a:off x="5623644" y="2828301"/>
            <a:ext cx="2214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(жоспар – 382,7 млрд)</a:t>
            </a:r>
          </a:p>
          <a:p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100,4</a:t>
            </a:r>
            <a:r>
              <a:rPr lang="ru-RU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760572-2C4B-C021-F549-E419A9912EFE}"/>
              </a:ext>
            </a:extLst>
          </p:cNvPr>
          <p:cNvSpPr txBox="1"/>
          <p:nvPr/>
        </p:nvSpPr>
        <p:spPr>
          <a:xfrm>
            <a:off x="5678174" y="4645934"/>
            <a:ext cx="2214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(жоспар – 382,7 млрд)</a:t>
            </a:r>
          </a:p>
          <a:p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98,1</a:t>
            </a:r>
            <a:r>
              <a:rPr lang="ru-RU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405448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Волна 40">
            <a:extLst>
              <a:ext uri="{FF2B5EF4-FFF2-40B4-BE49-F238E27FC236}">
                <a16:creationId xmlns:a16="http://schemas.microsoft.com/office/drawing/2014/main" id="{FA9F448E-B3AA-72A6-3BDD-CE62E3591EEA}"/>
              </a:ext>
            </a:extLst>
          </p:cNvPr>
          <p:cNvSpPr/>
          <p:nvPr/>
        </p:nvSpPr>
        <p:spPr>
          <a:xfrm>
            <a:off x="5069688" y="3632152"/>
            <a:ext cx="1881788" cy="1131459"/>
          </a:xfrm>
          <a:prstGeom prst="wave">
            <a:avLst>
              <a:gd name="adj1" fmla="val 12500"/>
              <a:gd name="adj2" fmla="val -744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2" name="Волна 41">
            <a:extLst>
              <a:ext uri="{FF2B5EF4-FFF2-40B4-BE49-F238E27FC236}">
                <a16:creationId xmlns:a16="http://schemas.microsoft.com/office/drawing/2014/main" id="{5BD1D8DF-11DB-B0FC-74D9-D9047347B5BF}"/>
              </a:ext>
            </a:extLst>
          </p:cNvPr>
          <p:cNvSpPr/>
          <p:nvPr/>
        </p:nvSpPr>
        <p:spPr>
          <a:xfrm>
            <a:off x="7794135" y="3635377"/>
            <a:ext cx="1881788" cy="1131459"/>
          </a:xfrm>
          <a:prstGeom prst="wave">
            <a:avLst>
              <a:gd name="adj1" fmla="val 12500"/>
              <a:gd name="adj2" fmla="val -744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0" name="Волна 39">
            <a:extLst>
              <a:ext uri="{FF2B5EF4-FFF2-40B4-BE49-F238E27FC236}">
                <a16:creationId xmlns:a16="http://schemas.microsoft.com/office/drawing/2014/main" id="{B271347F-B9A7-EE73-44AF-315209DBDD3E}"/>
              </a:ext>
            </a:extLst>
          </p:cNvPr>
          <p:cNvSpPr/>
          <p:nvPr/>
        </p:nvSpPr>
        <p:spPr>
          <a:xfrm>
            <a:off x="2276650" y="3583185"/>
            <a:ext cx="1881788" cy="1131459"/>
          </a:xfrm>
          <a:prstGeom prst="wave">
            <a:avLst>
              <a:gd name="adj1" fmla="val 12500"/>
              <a:gd name="adj2" fmla="val -744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9" name="Блок-схема: сохраненные данные 28">
            <a:extLst>
              <a:ext uri="{FF2B5EF4-FFF2-40B4-BE49-F238E27FC236}">
                <a16:creationId xmlns:a16="http://schemas.microsoft.com/office/drawing/2014/main" id="{3D3E0486-9E14-3333-EA71-F33367280D30}"/>
              </a:ext>
            </a:extLst>
          </p:cNvPr>
          <p:cNvSpPr/>
          <p:nvPr/>
        </p:nvSpPr>
        <p:spPr>
          <a:xfrm rot="16200000">
            <a:off x="8881615" y="3634256"/>
            <a:ext cx="2573278" cy="1554500"/>
          </a:xfrm>
          <a:prstGeom prst="flowChartOnlineStorag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7" name="Блок-схема: сохраненные данные 26">
            <a:extLst>
              <a:ext uri="{FF2B5EF4-FFF2-40B4-BE49-F238E27FC236}">
                <a16:creationId xmlns:a16="http://schemas.microsoft.com/office/drawing/2014/main" id="{942E5DE2-FD2B-EE69-FF47-CFFC2238C36B}"/>
              </a:ext>
            </a:extLst>
          </p:cNvPr>
          <p:cNvSpPr/>
          <p:nvPr/>
        </p:nvSpPr>
        <p:spPr>
          <a:xfrm rot="16200000">
            <a:off x="586085" y="3595819"/>
            <a:ext cx="2573284" cy="1554500"/>
          </a:xfrm>
          <a:prstGeom prst="flowChartOnlineStorag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0" name="Блок-схема: сохраненные данные 29">
            <a:extLst>
              <a:ext uri="{FF2B5EF4-FFF2-40B4-BE49-F238E27FC236}">
                <a16:creationId xmlns:a16="http://schemas.microsoft.com/office/drawing/2014/main" id="{38460F86-CD77-3800-A0C6-BACE6B202BFE}"/>
              </a:ext>
            </a:extLst>
          </p:cNvPr>
          <p:cNvSpPr/>
          <p:nvPr/>
        </p:nvSpPr>
        <p:spPr>
          <a:xfrm rot="16200000">
            <a:off x="6167924" y="3634258"/>
            <a:ext cx="2573282" cy="1554500"/>
          </a:xfrm>
          <a:prstGeom prst="flowChartOnlineStorag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1" name="Блок-схема: сохраненные данные 30">
            <a:extLst>
              <a:ext uri="{FF2B5EF4-FFF2-40B4-BE49-F238E27FC236}">
                <a16:creationId xmlns:a16="http://schemas.microsoft.com/office/drawing/2014/main" id="{7B1D909B-DB2B-8051-838E-AB5931E75D60}"/>
              </a:ext>
            </a:extLst>
          </p:cNvPr>
          <p:cNvSpPr/>
          <p:nvPr/>
        </p:nvSpPr>
        <p:spPr>
          <a:xfrm rot="16200000">
            <a:off x="3368628" y="3634256"/>
            <a:ext cx="2573278" cy="1554500"/>
          </a:xfrm>
          <a:prstGeom prst="flowChartOnlineStorag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C7CF1C53-3F95-7A9A-0E03-6830DEA83437}"/>
              </a:ext>
            </a:extLst>
          </p:cNvPr>
          <p:cNvSpPr/>
          <p:nvPr/>
        </p:nvSpPr>
        <p:spPr>
          <a:xfrm>
            <a:off x="1098491" y="2257569"/>
            <a:ext cx="1554498" cy="1550611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8" name="Блок-схема: узел 17">
            <a:extLst>
              <a:ext uri="{FF2B5EF4-FFF2-40B4-BE49-F238E27FC236}">
                <a16:creationId xmlns:a16="http://schemas.microsoft.com/office/drawing/2014/main" id="{95C0ABC8-5CC9-02CD-31CA-4A4B4FE442B4}"/>
              </a:ext>
            </a:extLst>
          </p:cNvPr>
          <p:cNvSpPr/>
          <p:nvPr/>
        </p:nvSpPr>
        <p:spPr>
          <a:xfrm>
            <a:off x="9391004" y="2228068"/>
            <a:ext cx="1554498" cy="1550611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9" name="Блок-схема: узел 18">
            <a:extLst>
              <a:ext uri="{FF2B5EF4-FFF2-40B4-BE49-F238E27FC236}">
                <a16:creationId xmlns:a16="http://schemas.microsoft.com/office/drawing/2014/main" id="{7B2A679F-CD2E-92EC-D020-6E2F205A0A11}"/>
              </a:ext>
            </a:extLst>
          </p:cNvPr>
          <p:cNvSpPr/>
          <p:nvPr/>
        </p:nvSpPr>
        <p:spPr>
          <a:xfrm>
            <a:off x="6677315" y="2257567"/>
            <a:ext cx="1554498" cy="1550611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0" name="Блок-схема: узел 19">
            <a:extLst>
              <a:ext uri="{FF2B5EF4-FFF2-40B4-BE49-F238E27FC236}">
                <a16:creationId xmlns:a16="http://schemas.microsoft.com/office/drawing/2014/main" id="{56742CD1-5374-004C-2F29-D993DE8CBB00}"/>
              </a:ext>
            </a:extLst>
          </p:cNvPr>
          <p:cNvSpPr/>
          <p:nvPr/>
        </p:nvSpPr>
        <p:spPr>
          <a:xfrm>
            <a:off x="3878017" y="2257567"/>
            <a:ext cx="1554498" cy="1550611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10851" y="540869"/>
            <a:ext cx="9843243" cy="303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0851" y="133380"/>
            <a:ext cx="2598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Түсімдер бөлігі</a:t>
            </a:r>
            <a:endParaRPr lang="ru-RU" sz="20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object 3">
            <a:extLst>
              <a:ext uri="{FF2B5EF4-FFF2-40B4-BE49-F238E27FC236}">
                <a16:creationId xmlns:a16="http://schemas.microsoft.com/office/drawing/2014/main" id="{07FA0D3B-A29B-9229-A848-7A8476756E3A}"/>
              </a:ext>
            </a:extLst>
          </p:cNvPr>
          <p:cNvGrpSpPr/>
          <p:nvPr/>
        </p:nvGrpSpPr>
        <p:grpSpPr>
          <a:xfrm>
            <a:off x="310851" y="914054"/>
            <a:ext cx="11534519" cy="1165377"/>
            <a:chOff x="234695" y="766571"/>
            <a:chExt cx="8694421" cy="817244"/>
          </a:xfrm>
        </p:grpSpPr>
        <p:pic>
          <p:nvPicPr>
            <p:cNvPr id="3" name="object 4">
              <a:extLst>
                <a:ext uri="{FF2B5EF4-FFF2-40B4-BE49-F238E27FC236}">
                  <a16:creationId xmlns:a16="http://schemas.microsoft.com/office/drawing/2014/main" id="{1A057795-DC47-808A-FCD4-40421B01F8C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695" y="797052"/>
              <a:ext cx="8694420" cy="763524"/>
            </a:xfrm>
            <a:prstGeom prst="rect">
              <a:avLst/>
            </a:prstGeom>
          </p:spPr>
        </p:pic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170A0829-BD9E-5062-E0B7-0809FAAE7D9C}"/>
                </a:ext>
              </a:extLst>
            </p:cNvPr>
            <p:cNvSpPr/>
            <p:nvPr/>
          </p:nvSpPr>
          <p:spPr>
            <a:xfrm>
              <a:off x="234696" y="766571"/>
              <a:ext cx="8694420" cy="817244"/>
            </a:xfrm>
            <a:custGeom>
              <a:avLst/>
              <a:gdLst/>
              <a:ahLst/>
              <a:cxnLst/>
              <a:rect l="l" t="t" r="r" b="b"/>
              <a:pathLst>
                <a:path w="8694420" h="817244">
                  <a:moveTo>
                    <a:pt x="8694420" y="784860"/>
                  </a:moveTo>
                  <a:lnTo>
                    <a:pt x="0" y="784860"/>
                  </a:lnTo>
                  <a:lnTo>
                    <a:pt x="0" y="816864"/>
                  </a:lnTo>
                  <a:lnTo>
                    <a:pt x="8694420" y="816864"/>
                  </a:lnTo>
                  <a:lnTo>
                    <a:pt x="8694420" y="784860"/>
                  </a:lnTo>
                  <a:close/>
                </a:path>
                <a:path w="8694420" h="817244">
                  <a:moveTo>
                    <a:pt x="8694420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8694420" y="32004"/>
                  </a:lnTo>
                  <a:lnTo>
                    <a:pt x="8694420" y="0"/>
                  </a:lnTo>
                  <a:close/>
                </a:path>
              </a:pathLst>
            </a:custGeom>
            <a:solidFill>
              <a:srgbClr val="FADD7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15">
            <a:extLst>
              <a:ext uri="{FF2B5EF4-FFF2-40B4-BE49-F238E27FC236}">
                <a16:creationId xmlns:a16="http://schemas.microsoft.com/office/drawing/2014/main" id="{A5AF8063-7658-4957-FD30-49632C8A7674}"/>
              </a:ext>
            </a:extLst>
          </p:cNvPr>
          <p:cNvSpPr/>
          <p:nvPr/>
        </p:nvSpPr>
        <p:spPr>
          <a:xfrm>
            <a:off x="836725" y="1026991"/>
            <a:ext cx="957665" cy="943897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3BCC79-4811-1E34-74ED-45077F7D16BB}"/>
              </a:ext>
            </a:extLst>
          </p:cNvPr>
          <p:cNvSpPr txBox="1"/>
          <p:nvPr/>
        </p:nvSpPr>
        <p:spPr>
          <a:xfrm>
            <a:off x="2103271" y="1296686"/>
            <a:ext cx="557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Облыстық бюджеттің Нақты түсімдері</a:t>
            </a:r>
            <a:endParaRPr lang="ru-RU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7878E0-F6AC-189A-5409-00B252B52E76}"/>
              </a:ext>
            </a:extLst>
          </p:cNvPr>
          <p:cNvSpPr txBox="1"/>
          <p:nvPr/>
        </p:nvSpPr>
        <p:spPr>
          <a:xfrm>
            <a:off x="8097154" y="957519"/>
            <a:ext cx="172034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384,2</a:t>
            </a:r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endParaRPr lang="ru-RU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AA9E7F-85DE-BE2C-5256-FE3DF4DE4D6B}"/>
              </a:ext>
            </a:extLst>
          </p:cNvPr>
          <p:cNvSpPr txBox="1"/>
          <p:nvPr/>
        </p:nvSpPr>
        <p:spPr>
          <a:xfrm>
            <a:off x="1157645" y="2641428"/>
            <a:ext cx="1418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b="1" cap="all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103,4</a:t>
            </a:r>
            <a:r>
              <a:rPr lang="kk-KZ" sz="1400" b="1" cap="all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kk-KZ" sz="1400" b="1" cap="all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endParaRPr lang="ru-RU" sz="1400" b="1" cap="all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C94AEE-89B5-26BB-1F96-61625AF6E710}"/>
              </a:ext>
            </a:extLst>
          </p:cNvPr>
          <p:cNvSpPr txBox="1"/>
          <p:nvPr/>
        </p:nvSpPr>
        <p:spPr>
          <a:xfrm>
            <a:off x="3981274" y="2647384"/>
            <a:ext cx="141096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b="1" cap="all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130,5</a:t>
            </a:r>
            <a:r>
              <a:rPr lang="kk-KZ" sz="1400" b="1" cap="all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kk-KZ" sz="1400" b="1" cap="all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endParaRPr lang="ru-RU" sz="1400" b="1" cap="all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F1791D-DE1B-84E0-9DB4-44DD2581B21F}"/>
              </a:ext>
            </a:extLst>
          </p:cNvPr>
          <p:cNvSpPr txBox="1"/>
          <p:nvPr/>
        </p:nvSpPr>
        <p:spPr>
          <a:xfrm>
            <a:off x="6920046" y="2641428"/>
            <a:ext cx="114967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b="1" cap="all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75,9</a:t>
            </a:r>
            <a:r>
              <a:rPr lang="kk-KZ" sz="1400" b="1" cap="all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kk-KZ" sz="1400" b="1" cap="all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endParaRPr lang="ru-RU" sz="1400" b="1" cap="all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EEFD5B-0FF3-82F7-E87D-ED1F5A3CE954}"/>
              </a:ext>
            </a:extLst>
          </p:cNvPr>
          <p:cNvSpPr txBox="1"/>
          <p:nvPr/>
        </p:nvSpPr>
        <p:spPr>
          <a:xfrm>
            <a:off x="9739788" y="2641428"/>
            <a:ext cx="83548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b="1" cap="all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9,9</a:t>
            </a:r>
            <a:endParaRPr lang="kk-KZ" sz="1400" b="1" cap="all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sz="1400" b="1" cap="all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endParaRPr lang="ru-RU" sz="1400" b="1" cap="all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E7AB8A-04F2-E2E8-368B-C391F06F365F}"/>
              </a:ext>
            </a:extLst>
          </p:cNvPr>
          <p:cNvSpPr txBox="1"/>
          <p:nvPr/>
        </p:nvSpPr>
        <p:spPr>
          <a:xfrm>
            <a:off x="1332678" y="4037070"/>
            <a:ext cx="1007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 </a:t>
            </a:r>
          </a:p>
          <a:p>
            <a:pPr algn="ctr"/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кірістері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7DE675-EE21-2804-089D-6A8ED0C43F2E}"/>
              </a:ext>
            </a:extLst>
          </p:cNvPr>
          <p:cNvSpPr txBox="1"/>
          <p:nvPr/>
        </p:nvSpPr>
        <p:spPr>
          <a:xfrm>
            <a:off x="3908430" y="3929348"/>
            <a:ext cx="1420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РБ </a:t>
            </a:r>
          </a:p>
          <a:p>
            <a:pPr algn="ctr"/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нысаналы</a:t>
            </a:r>
          </a:p>
          <a:p>
            <a:pPr algn="ctr"/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трансферттер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5D5A99-C517-29BA-54CD-25B6F1FF0AC5}"/>
              </a:ext>
            </a:extLst>
          </p:cNvPr>
          <p:cNvSpPr txBox="1"/>
          <p:nvPr/>
        </p:nvSpPr>
        <p:spPr>
          <a:xfrm>
            <a:off x="6704865" y="4034979"/>
            <a:ext cx="148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РБ </a:t>
            </a:r>
          </a:p>
          <a:p>
            <a:pPr algn="ctr"/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субвенциялар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07E8AA-EA6E-7B2B-5865-27D78D441829}"/>
              </a:ext>
            </a:extLst>
          </p:cNvPr>
          <p:cNvSpPr txBox="1"/>
          <p:nvPr/>
        </p:nvSpPr>
        <p:spPr>
          <a:xfrm>
            <a:off x="9596145" y="4034979"/>
            <a:ext cx="1071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Қарыздар</a:t>
            </a:r>
          </a:p>
          <a:p>
            <a:pPr algn="ctr"/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түсімі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6F3C1C8-4582-BE9C-7DAE-05B08D691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932" y="4759889"/>
            <a:ext cx="572204" cy="57220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65DC2C4-3011-074B-ADC8-D46DF53D3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362" y="4691754"/>
            <a:ext cx="640339" cy="64033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1FD9731-289C-3788-3DF5-7FCD01ABAD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666" y="4787771"/>
            <a:ext cx="620437" cy="51643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8B3660E-C524-A8D5-4841-A7A47F5645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25" y="4714644"/>
            <a:ext cx="640080" cy="5895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BCEB99-C49D-D6D9-94F3-86C6BAD8CF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1" b="18681"/>
          <a:stretch/>
        </p:blipFill>
        <p:spPr>
          <a:xfrm>
            <a:off x="933090" y="1238266"/>
            <a:ext cx="764934" cy="5169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77B25A-CA19-4A75-3C51-C7627682A666}"/>
              </a:ext>
            </a:extLst>
          </p:cNvPr>
          <p:cNvSpPr txBox="1"/>
          <p:nvPr/>
        </p:nvSpPr>
        <p:spPr>
          <a:xfrm>
            <a:off x="978536" y="5775006"/>
            <a:ext cx="1927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r>
              <a:rPr lang="kk-KZ" sz="9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</a:t>
            </a:r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45,4 млрд</a:t>
            </a:r>
          </a:p>
          <a:p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r>
              <a:rPr lang="kk-KZ" sz="9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</a:t>
            </a:r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83,6 млрд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669397-A492-9607-DDCB-3FC3FB029129}"/>
              </a:ext>
            </a:extLst>
          </p:cNvPr>
          <p:cNvSpPr txBox="1"/>
          <p:nvPr/>
        </p:nvSpPr>
        <p:spPr>
          <a:xfrm>
            <a:off x="3816986" y="5789315"/>
            <a:ext cx="1927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r>
              <a:rPr lang="kk-KZ" sz="9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</a:t>
            </a:r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77,4 млрд</a:t>
            </a:r>
          </a:p>
          <a:p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r>
              <a:rPr lang="kk-KZ" sz="9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</a:t>
            </a:r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93,2 млрд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5C42AF-0688-6C0D-BE67-BCACA478A6B3}"/>
              </a:ext>
            </a:extLst>
          </p:cNvPr>
          <p:cNvSpPr txBox="1"/>
          <p:nvPr/>
        </p:nvSpPr>
        <p:spPr>
          <a:xfrm>
            <a:off x="6632754" y="5771047"/>
            <a:ext cx="1927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r>
              <a:rPr lang="kk-KZ" sz="9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</a:t>
            </a:r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74,3 млрд</a:t>
            </a:r>
          </a:p>
          <a:p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r>
              <a:rPr lang="kk-KZ" sz="9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</a:t>
            </a:r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75,3 млрд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924AB6-A986-AC3D-9345-926E61684910}"/>
              </a:ext>
            </a:extLst>
          </p:cNvPr>
          <p:cNvSpPr txBox="1"/>
          <p:nvPr/>
        </p:nvSpPr>
        <p:spPr>
          <a:xfrm>
            <a:off x="9341486" y="5796650"/>
            <a:ext cx="1927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r>
              <a:rPr lang="kk-KZ" sz="9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</a:t>
            </a:r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46,4 млрд</a:t>
            </a:r>
          </a:p>
          <a:p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r>
              <a:rPr lang="kk-KZ" sz="9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</a:t>
            </a:r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9,0 млрд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09248A-1B36-5843-9C63-76B9C8F1FFA7}"/>
              </a:ext>
            </a:extLst>
          </p:cNvPr>
          <p:cNvSpPr txBox="1"/>
          <p:nvPr/>
        </p:nvSpPr>
        <p:spPr>
          <a:xfrm>
            <a:off x="745487" y="6422402"/>
            <a:ext cx="2097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9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Өсу қарқыны        </a:t>
            </a:r>
            <a:r>
              <a:rPr lang="kk-KZ" sz="12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1,3 есе</a:t>
            </a:r>
            <a:endParaRPr lang="ru-RU" sz="900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FCA8130A-673D-8EAB-F144-B6EA777E368F}"/>
              </a:ext>
            </a:extLst>
          </p:cNvPr>
          <p:cNvSpPr/>
          <p:nvPr/>
        </p:nvSpPr>
        <p:spPr>
          <a:xfrm rot="10800000">
            <a:off x="1836181" y="6339712"/>
            <a:ext cx="247014" cy="38036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59AD58-83C6-BA25-5B45-0A07D8AC97B5}"/>
              </a:ext>
            </a:extLst>
          </p:cNvPr>
          <p:cNvSpPr txBox="1"/>
          <p:nvPr/>
        </p:nvSpPr>
        <p:spPr>
          <a:xfrm>
            <a:off x="3558537" y="6422402"/>
            <a:ext cx="2097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9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Өсу қарқыны        </a:t>
            </a:r>
            <a:r>
              <a:rPr lang="kk-KZ" sz="12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70%-</a:t>
            </a:r>
            <a:r>
              <a:rPr lang="kk-KZ" sz="8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ға</a:t>
            </a:r>
            <a:endParaRPr lang="ru-RU" sz="900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DF8F25CC-C51C-D500-525B-13851C810DCC}"/>
              </a:ext>
            </a:extLst>
          </p:cNvPr>
          <p:cNvSpPr/>
          <p:nvPr/>
        </p:nvSpPr>
        <p:spPr>
          <a:xfrm rot="10800000">
            <a:off x="4649231" y="6339712"/>
            <a:ext cx="247014" cy="38036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1F60A7E-13CC-A8F3-F8E2-643537AB1F8C}"/>
              </a:ext>
            </a:extLst>
          </p:cNvPr>
          <p:cNvSpPr txBox="1"/>
          <p:nvPr/>
        </p:nvSpPr>
        <p:spPr>
          <a:xfrm>
            <a:off x="6462407" y="6422402"/>
            <a:ext cx="2097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9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Өсу қарқыны        </a:t>
            </a:r>
            <a:r>
              <a:rPr lang="kk-KZ" sz="12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ru-RU" sz="12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%-</a:t>
            </a:r>
            <a:r>
              <a:rPr lang="kk-KZ" sz="8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ға</a:t>
            </a:r>
            <a:endParaRPr lang="ru-RU" sz="900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Стрелка: вниз 43">
            <a:extLst>
              <a:ext uri="{FF2B5EF4-FFF2-40B4-BE49-F238E27FC236}">
                <a16:creationId xmlns:a16="http://schemas.microsoft.com/office/drawing/2014/main" id="{BF1E0A52-3EA2-EAFA-D316-4E7BEC465BFE}"/>
              </a:ext>
            </a:extLst>
          </p:cNvPr>
          <p:cNvSpPr/>
          <p:nvPr/>
        </p:nvSpPr>
        <p:spPr>
          <a:xfrm rot="10800000">
            <a:off x="7553101" y="6339712"/>
            <a:ext cx="247014" cy="38036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1856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10851" y="540869"/>
            <a:ext cx="9843243" cy="303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0851" y="133380"/>
            <a:ext cx="2598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Түсімдер бөлігі</a:t>
            </a:r>
            <a:endParaRPr lang="ru-RU" sz="20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object 3">
            <a:extLst>
              <a:ext uri="{FF2B5EF4-FFF2-40B4-BE49-F238E27FC236}">
                <a16:creationId xmlns:a16="http://schemas.microsoft.com/office/drawing/2014/main" id="{07FA0D3B-A29B-9229-A848-7A8476756E3A}"/>
              </a:ext>
            </a:extLst>
          </p:cNvPr>
          <p:cNvGrpSpPr/>
          <p:nvPr/>
        </p:nvGrpSpPr>
        <p:grpSpPr>
          <a:xfrm>
            <a:off x="310851" y="914054"/>
            <a:ext cx="11534519" cy="1165377"/>
            <a:chOff x="234695" y="766571"/>
            <a:chExt cx="8694421" cy="817244"/>
          </a:xfrm>
        </p:grpSpPr>
        <p:pic>
          <p:nvPicPr>
            <p:cNvPr id="3" name="object 4">
              <a:extLst>
                <a:ext uri="{FF2B5EF4-FFF2-40B4-BE49-F238E27FC236}">
                  <a16:creationId xmlns:a16="http://schemas.microsoft.com/office/drawing/2014/main" id="{1A057795-DC47-808A-FCD4-40421B01F8C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695" y="797052"/>
              <a:ext cx="8694420" cy="763524"/>
            </a:xfrm>
            <a:prstGeom prst="rect">
              <a:avLst/>
            </a:prstGeom>
          </p:spPr>
        </p:pic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170A0829-BD9E-5062-E0B7-0809FAAE7D9C}"/>
                </a:ext>
              </a:extLst>
            </p:cNvPr>
            <p:cNvSpPr/>
            <p:nvPr/>
          </p:nvSpPr>
          <p:spPr>
            <a:xfrm>
              <a:off x="234696" y="766571"/>
              <a:ext cx="8694420" cy="817244"/>
            </a:xfrm>
            <a:custGeom>
              <a:avLst/>
              <a:gdLst/>
              <a:ahLst/>
              <a:cxnLst/>
              <a:rect l="l" t="t" r="r" b="b"/>
              <a:pathLst>
                <a:path w="8694420" h="817244">
                  <a:moveTo>
                    <a:pt x="8694420" y="784860"/>
                  </a:moveTo>
                  <a:lnTo>
                    <a:pt x="0" y="784860"/>
                  </a:lnTo>
                  <a:lnTo>
                    <a:pt x="0" y="816864"/>
                  </a:lnTo>
                  <a:lnTo>
                    <a:pt x="8694420" y="816864"/>
                  </a:lnTo>
                  <a:lnTo>
                    <a:pt x="8694420" y="784860"/>
                  </a:lnTo>
                  <a:close/>
                </a:path>
                <a:path w="8694420" h="817244">
                  <a:moveTo>
                    <a:pt x="8694420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8694420" y="32004"/>
                  </a:lnTo>
                  <a:lnTo>
                    <a:pt x="8694420" y="0"/>
                  </a:lnTo>
                  <a:close/>
                </a:path>
              </a:pathLst>
            </a:custGeom>
            <a:solidFill>
              <a:srgbClr val="FADD7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15">
            <a:extLst>
              <a:ext uri="{FF2B5EF4-FFF2-40B4-BE49-F238E27FC236}">
                <a16:creationId xmlns:a16="http://schemas.microsoft.com/office/drawing/2014/main" id="{A5AF8063-7658-4957-FD30-49632C8A7674}"/>
              </a:ext>
            </a:extLst>
          </p:cNvPr>
          <p:cNvSpPr/>
          <p:nvPr/>
        </p:nvSpPr>
        <p:spPr>
          <a:xfrm>
            <a:off x="836725" y="1026991"/>
            <a:ext cx="957665" cy="943897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AA5335-2163-FC96-D19C-DCA66AF9F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89" y="2775741"/>
            <a:ext cx="572204" cy="5722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3BCC79-4811-1E34-74ED-45077F7D16BB}"/>
              </a:ext>
            </a:extLst>
          </p:cNvPr>
          <p:cNvSpPr txBox="1"/>
          <p:nvPr/>
        </p:nvSpPr>
        <p:spPr>
          <a:xfrm>
            <a:off x="2103271" y="1296686"/>
            <a:ext cx="492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Облыстық бюджеттің өз кірістері</a:t>
            </a:r>
            <a:endParaRPr lang="ru-RU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7878E0-F6AC-189A-5409-00B252B52E76}"/>
              </a:ext>
            </a:extLst>
          </p:cNvPr>
          <p:cNvSpPr txBox="1"/>
          <p:nvPr/>
        </p:nvSpPr>
        <p:spPr>
          <a:xfrm>
            <a:off x="8097155" y="957519"/>
            <a:ext cx="172034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103,4</a:t>
            </a:r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endParaRPr lang="ru-RU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CC245AA9-6D12-6C20-8899-D2CD86454B11}"/>
              </a:ext>
            </a:extLst>
          </p:cNvPr>
          <p:cNvSpPr/>
          <p:nvPr/>
        </p:nvSpPr>
        <p:spPr>
          <a:xfrm>
            <a:off x="3941459" y="2585039"/>
            <a:ext cx="957665" cy="943897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id="{A9FBDF49-CE96-9A12-460B-2A900FDC1B65}"/>
              </a:ext>
            </a:extLst>
          </p:cNvPr>
          <p:cNvSpPr/>
          <p:nvPr/>
        </p:nvSpPr>
        <p:spPr>
          <a:xfrm>
            <a:off x="3941459" y="3739157"/>
            <a:ext cx="957665" cy="943897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4D338141-EABB-4E56-E61C-88C61D50F937}"/>
              </a:ext>
            </a:extLst>
          </p:cNvPr>
          <p:cNvSpPr/>
          <p:nvPr/>
        </p:nvSpPr>
        <p:spPr>
          <a:xfrm>
            <a:off x="3941459" y="4956584"/>
            <a:ext cx="957665" cy="943897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33">
            <a:extLst>
              <a:ext uri="{FF2B5EF4-FFF2-40B4-BE49-F238E27FC236}">
                <a16:creationId xmlns:a16="http://schemas.microsoft.com/office/drawing/2014/main" id="{F8BA291A-D200-172A-3015-516E78BB1256}"/>
              </a:ext>
            </a:extLst>
          </p:cNvPr>
          <p:cNvSpPr/>
          <p:nvPr/>
        </p:nvSpPr>
        <p:spPr>
          <a:xfrm rot="5400000">
            <a:off x="2938303" y="2272522"/>
            <a:ext cx="49539" cy="1444290"/>
          </a:xfrm>
          <a:custGeom>
            <a:avLst/>
            <a:gdLst/>
            <a:ahLst/>
            <a:cxnLst/>
            <a:rect l="l" t="t" r="r" b="b"/>
            <a:pathLst>
              <a:path h="598169">
                <a:moveTo>
                  <a:pt x="0" y="0"/>
                </a:moveTo>
                <a:lnTo>
                  <a:pt x="0" y="597916"/>
                </a:lnTo>
              </a:path>
            </a:pathLst>
          </a:custGeom>
          <a:ln w="12192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3">
            <a:extLst>
              <a:ext uri="{FF2B5EF4-FFF2-40B4-BE49-F238E27FC236}">
                <a16:creationId xmlns:a16="http://schemas.microsoft.com/office/drawing/2014/main" id="{DBADE4BD-171F-1E84-7BD2-E908E209A9B1}"/>
              </a:ext>
            </a:extLst>
          </p:cNvPr>
          <p:cNvSpPr/>
          <p:nvPr/>
        </p:nvSpPr>
        <p:spPr>
          <a:xfrm rot="5400000">
            <a:off x="2938301" y="3425499"/>
            <a:ext cx="49539" cy="1444290"/>
          </a:xfrm>
          <a:custGeom>
            <a:avLst/>
            <a:gdLst/>
            <a:ahLst/>
            <a:cxnLst/>
            <a:rect l="l" t="t" r="r" b="b"/>
            <a:pathLst>
              <a:path h="598169">
                <a:moveTo>
                  <a:pt x="0" y="0"/>
                </a:moveTo>
                <a:lnTo>
                  <a:pt x="0" y="597916"/>
                </a:lnTo>
              </a:path>
            </a:pathLst>
          </a:custGeom>
          <a:ln w="12192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3">
            <a:extLst>
              <a:ext uri="{FF2B5EF4-FFF2-40B4-BE49-F238E27FC236}">
                <a16:creationId xmlns:a16="http://schemas.microsoft.com/office/drawing/2014/main" id="{C577327B-F539-299E-B616-7D6A15898EA5}"/>
              </a:ext>
            </a:extLst>
          </p:cNvPr>
          <p:cNvSpPr/>
          <p:nvPr/>
        </p:nvSpPr>
        <p:spPr>
          <a:xfrm rot="5400000">
            <a:off x="2938301" y="4706293"/>
            <a:ext cx="49539" cy="1444290"/>
          </a:xfrm>
          <a:custGeom>
            <a:avLst/>
            <a:gdLst/>
            <a:ahLst/>
            <a:cxnLst/>
            <a:rect l="l" t="t" r="r" b="b"/>
            <a:pathLst>
              <a:path h="598169">
                <a:moveTo>
                  <a:pt x="0" y="0"/>
                </a:moveTo>
                <a:lnTo>
                  <a:pt x="0" y="597916"/>
                </a:lnTo>
              </a:path>
            </a:pathLst>
          </a:custGeom>
          <a:ln w="12192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C5DC58-A94C-85A8-12A8-C6D1BF49CAE1}"/>
              </a:ext>
            </a:extLst>
          </p:cNvPr>
          <p:cNvSpPr txBox="1"/>
          <p:nvPr/>
        </p:nvSpPr>
        <p:spPr>
          <a:xfrm>
            <a:off x="5232473" y="2701241"/>
            <a:ext cx="38053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34,5 млрд</a:t>
            </a:r>
          </a:p>
          <a:p>
            <a:r>
              <a:rPr lang="kk-KZ" sz="14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Жеке табыс салығы</a:t>
            </a:r>
            <a:endParaRPr lang="ru-RU" sz="14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8EEBBA-5362-9E27-56FA-C72A61736B3B}"/>
              </a:ext>
            </a:extLst>
          </p:cNvPr>
          <p:cNvSpPr txBox="1"/>
          <p:nvPr/>
        </p:nvSpPr>
        <p:spPr>
          <a:xfrm>
            <a:off x="5232472" y="3839867"/>
            <a:ext cx="37522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12,0 млрд </a:t>
            </a:r>
          </a:p>
          <a:p>
            <a:r>
              <a:rPr lang="kk-KZ" sz="14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Корпоративтік табыс салығы</a:t>
            </a:r>
            <a:endParaRPr lang="ru-RU" sz="14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ECC3E2-BA28-9D98-44D0-E15ACF905DA8}"/>
              </a:ext>
            </a:extLst>
          </p:cNvPr>
          <p:cNvSpPr txBox="1"/>
          <p:nvPr/>
        </p:nvSpPr>
        <p:spPr>
          <a:xfrm>
            <a:off x="5232471" y="5022802"/>
            <a:ext cx="318001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50,1 млрд</a:t>
            </a:r>
          </a:p>
          <a:p>
            <a:r>
              <a:rPr lang="kk-KZ" sz="14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Әлеуметтік салық</a:t>
            </a:r>
            <a:endParaRPr lang="ru-RU" sz="14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E8DAF209-5F59-8DB3-E452-0BD5A3634491}"/>
              </a:ext>
            </a:extLst>
          </p:cNvPr>
          <p:cNvSpPr/>
          <p:nvPr/>
        </p:nvSpPr>
        <p:spPr>
          <a:xfrm>
            <a:off x="764846" y="3675694"/>
            <a:ext cx="957665" cy="943897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E77E843-96CA-56F0-9E53-ECAD5143F9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44" y="3837341"/>
            <a:ext cx="609294" cy="571066"/>
          </a:xfrm>
          <a:prstGeom prst="rect">
            <a:avLst/>
          </a:prstGeom>
        </p:spPr>
      </p:pic>
      <p:sp>
        <p:nvSpPr>
          <p:cNvPr id="48" name="object 33">
            <a:extLst>
              <a:ext uri="{FF2B5EF4-FFF2-40B4-BE49-F238E27FC236}">
                <a16:creationId xmlns:a16="http://schemas.microsoft.com/office/drawing/2014/main" id="{C2A6DB45-ECE6-6818-8E7D-23172079F9B3}"/>
              </a:ext>
            </a:extLst>
          </p:cNvPr>
          <p:cNvSpPr/>
          <p:nvPr/>
        </p:nvSpPr>
        <p:spPr>
          <a:xfrm flipH="1">
            <a:off x="2008775" y="2984764"/>
            <a:ext cx="168089" cy="2418904"/>
          </a:xfrm>
          <a:custGeom>
            <a:avLst/>
            <a:gdLst/>
            <a:ahLst/>
            <a:cxnLst/>
            <a:rect l="l" t="t" r="r" b="b"/>
            <a:pathLst>
              <a:path h="598169">
                <a:moveTo>
                  <a:pt x="0" y="0"/>
                </a:moveTo>
                <a:lnTo>
                  <a:pt x="0" y="597916"/>
                </a:lnTo>
              </a:path>
            </a:pathLst>
          </a:custGeom>
          <a:ln w="12192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54399C5-DB9A-078A-924F-3C81ABCCA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89" y="5117566"/>
            <a:ext cx="572204" cy="57220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FD72BB1-BCCD-72F4-34FA-B65255681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89" y="3925003"/>
            <a:ext cx="572204" cy="57220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044FD7A-BEF9-5F48-17CF-39CB589296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1" b="18681"/>
          <a:stretch/>
        </p:blipFill>
        <p:spPr>
          <a:xfrm>
            <a:off x="933090" y="1238266"/>
            <a:ext cx="764934" cy="51695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A5D8C4F-416A-BD43-A782-B76D081CD3AC}"/>
              </a:ext>
            </a:extLst>
          </p:cNvPr>
          <p:cNvSpPr txBox="1"/>
          <p:nvPr/>
        </p:nvSpPr>
        <p:spPr>
          <a:xfrm>
            <a:off x="7653735" y="2765507"/>
            <a:ext cx="1697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kk-KZ" sz="9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жоспарға </a:t>
            </a:r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102,5</a:t>
            </a:r>
            <a:r>
              <a:rPr lang="ru-RU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               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055F3-117D-CDEA-EB1A-AEF111EF21D7}"/>
              </a:ext>
            </a:extLst>
          </p:cNvPr>
          <p:cNvSpPr txBox="1"/>
          <p:nvPr/>
        </p:nvSpPr>
        <p:spPr>
          <a:xfrm>
            <a:off x="7653736" y="3908378"/>
            <a:ext cx="1697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kk-KZ" sz="9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жоспарға</a:t>
            </a:r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118,1</a:t>
            </a:r>
            <a:r>
              <a:rPr lang="ru-RU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               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447342-E4F0-EEC3-96F6-0FA0F8702497}"/>
              </a:ext>
            </a:extLst>
          </p:cNvPr>
          <p:cNvSpPr txBox="1"/>
          <p:nvPr/>
        </p:nvSpPr>
        <p:spPr>
          <a:xfrm>
            <a:off x="7703911" y="5101418"/>
            <a:ext cx="1697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kk-KZ" sz="9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жоспарға</a:t>
            </a:r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97,8</a:t>
            </a:r>
            <a:r>
              <a:rPr lang="ru-RU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               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C1354F-45F9-BD87-B127-01D3AD17D868}"/>
              </a:ext>
            </a:extLst>
          </p:cNvPr>
          <p:cNvSpPr txBox="1"/>
          <p:nvPr/>
        </p:nvSpPr>
        <p:spPr>
          <a:xfrm>
            <a:off x="10058304" y="3236415"/>
            <a:ext cx="2097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9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Өсу қарқыны        </a:t>
            </a:r>
            <a:r>
              <a:rPr lang="kk-KZ" sz="12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1,2 есе</a:t>
            </a:r>
            <a:endParaRPr lang="ru-RU" sz="900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1B507197-D1F5-AED1-977D-F94CA3C77E46}"/>
              </a:ext>
            </a:extLst>
          </p:cNvPr>
          <p:cNvSpPr/>
          <p:nvPr/>
        </p:nvSpPr>
        <p:spPr>
          <a:xfrm rot="10800000">
            <a:off x="11148998" y="3153725"/>
            <a:ext cx="247014" cy="38036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B68439-CAD2-D535-36A4-A9748EDBDA7D}"/>
              </a:ext>
            </a:extLst>
          </p:cNvPr>
          <p:cNvSpPr txBox="1"/>
          <p:nvPr/>
        </p:nvSpPr>
        <p:spPr>
          <a:xfrm>
            <a:off x="10100095" y="5623482"/>
            <a:ext cx="2097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9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Өсу қарқыны        </a:t>
            </a:r>
            <a:r>
              <a:rPr lang="kk-KZ" sz="12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1,9 есе</a:t>
            </a:r>
            <a:endParaRPr lang="ru-RU" sz="900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Стрелка: вниз 30">
            <a:extLst>
              <a:ext uri="{FF2B5EF4-FFF2-40B4-BE49-F238E27FC236}">
                <a16:creationId xmlns:a16="http://schemas.microsoft.com/office/drawing/2014/main" id="{2CF48883-C578-C97F-6B94-1DA2B674DC21}"/>
              </a:ext>
            </a:extLst>
          </p:cNvPr>
          <p:cNvSpPr/>
          <p:nvPr/>
        </p:nvSpPr>
        <p:spPr>
          <a:xfrm rot="10800000">
            <a:off x="11190789" y="5540792"/>
            <a:ext cx="247014" cy="38036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467E79-57E3-A17C-B1B6-05E4D1DCA8A8}"/>
              </a:ext>
            </a:extLst>
          </p:cNvPr>
          <p:cNvSpPr txBox="1"/>
          <p:nvPr/>
        </p:nvSpPr>
        <p:spPr>
          <a:xfrm>
            <a:off x="10077045" y="4263008"/>
            <a:ext cx="2097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9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Өсу қарқыны        </a:t>
            </a:r>
            <a:r>
              <a:rPr lang="kk-KZ" sz="12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1,3 есе</a:t>
            </a:r>
            <a:endParaRPr lang="ru-RU" sz="900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E43E5A37-C714-6783-D01B-C03F813152D5}"/>
              </a:ext>
            </a:extLst>
          </p:cNvPr>
          <p:cNvSpPr/>
          <p:nvPr/>
        </p:nvSpPr>
        <p:spPr>
          <a:xfrm rot="10800000">
            <a:off x="11167739" y="4180318"/>
            <a:ext cx="247014" cy="38036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F986F1-02D7-645D-53C2-56F8974268FD}"/>
              </a:ext>
            </a:extLst>
          </p:cNvPr>
          <p:cNvSpPr txBox="1"/>
          <p:nvPr/>
        </p:nvSpPr>
        <p:spPr>
          <a:xfrm>
            <a:off x="10247392" y="2701241"/>
            <a:ext cx="1927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r>
              <a:rPr lang="kk-KZ" sz="9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</a:t>
            </a:r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15,4 млрд</a:t>
            </a:r>
          </a:p>
          <a:p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r>
              <a:rPr lang="kk-KZ" sz="9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</a:t>
            </a:r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27,4 млрд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18DABC2-5764-01EB-4B6B-7D40656603D7}"/>
              </a:ext>
            </a:extLst>
          </p:cNvPr>
          <p:cNvSpPr txBox="1"/>
          <p:nvPr/>
        </p:nvSpPr>
        <p:spPr>
          <a:xfrm>
            <a:off x="10247392" y="3849478"/>
            <a:ext cx="1927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r>
              <a:rPr lang="kk-KZ" sz="9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</a:t>
            </a:r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9,3 млрд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BFAB2D-09DA-2B66-87E2-D01560753DF8}"/>
              </a:ext>
            </a:extLst>
          </p:cNvPr>
          <p:cNvSpPr txBox="1"/>
          <p:nvPr/>
        </p:nvSpPr>
        <p:spPr>
          <a:xfrm>
            <a:off x="10247392" y="5030496"/>
            <a:ext cx="1927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r>
              <a:rPr lang="kk-KZ" sz="9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</a:t>
            </a:r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25,9 млрд</a:t>
            </a:r>
          </a:p>
          <a:p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r>
              <a:rPr lang="kk-KZ" sz="9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</a:t>
            </a:r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40,6 млрд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32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10851" y="540869"/>
            <a:ext cx="9843243" cy="303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0851" y="133380"/>
            <a:ext cx="2813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шығыстар бөлігі</a:t>
            </a:r>
            <a:endParaRPr lang="ru-RU" sz="20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68D2954-FE8A-270E-2F3F-BB0A0C99C1F7}"/>
              </a:ext>
            </a:extLst>
          </p:cNvPr>
          <p:cNvSpPr/>
          <p:nvPr/>
        </p:nvSpPr>
        <p:spPr>
          <a:xfrm>
            <a:off x="640322" y="2655912"/>
            <a:ext cx="2422918" cy="8305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EA59E83-CF64-1E30-4C2D-E4335A4BA84B}"/>
              </a:ext>
            </a:extLst>
          </p:cNvPr>
          <p:cNvSpPr/>
          <p:nvPr/>
        </p:nvSpPr>
        <p:spPr>
          <a:xfrm>
            <a:off x="3673082" y="2655912"/>
            <a:ext cx="2422918" cy="8305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28B267-5750-F73D-90DE-38BE913ACB27}"/>
              </a:ext>
            </a:extLst>
          </p:cNvPr>
          <p:cNvSpPr txBox="1"/>
          <p:nvPr/>
        </p:nvSpPr>
        <p:spPr>
          <a:xfrm>
            <a:off x="1139086" y="2886536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жоспар</a:t>
            </a:r>
            <a:endParaRPr lang="ru-RU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3B46CF-9E0A-D3FD-FD19-5D9490DBF1AD}"/>
              </a:ext>
            </a:extLst>
          </p:cNvPr>
          <p:cNvSpPr txBox="1"/>
          <p:nvPr/>
        </p:nvSpPr>
        <p:spPr>
          <a:xfrm>
            <a:off x="3775831" y="2886536"/>
            <a:ext cx="221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cap="all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орындалуы</a:t>
            </a:r>
            <a:endParaRPr lang="ru-RU" b="1" cap="all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object 3">
            <a:extLst>
              <a:ext uri="{FF2B5EF4-FFF2-40B4-BE49-F238E27FC236}">
                <a16:creationId xmlns:a16="http://schemas.microsoft.com/office/drawing/2014/main" id="{F8B319D4-450F-A96E-2BED-31AAD783AC0C}"/>
              </a:ext>
            </a:extLst>
          </p:cNvPr>
          <p:cNvGrpSpPr/>
          <p:nvPr/>
        </p:nvGrpSpPr>
        <p:grpSpPr>
          <a:xfrm>
            <a:off x="310851" y="914054"/>
            <a:ext cx="11534519" cy="1165377"/>
            <a:chOff x="234695" y="766571"/>
            <a:chExt cx="8694421" cy="817244"/>
          </a:xfrm>
        </p:grpSpPr>
        <p:pic>
          <p:nvPicPr>
            <p:cNvPr id="21" name="object 4">
              <a:extLst>
                <a:ext uri="{FF2B5EF4-FFF2-40B4-BE49-F238E27FC236}">
                  <a16:creationId xmlns:a16="http://schemas.microsoft.com/office/drawing/2014/main" id="{A92F5EE0-C28F-7099-5736-F8A3C2D69C5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695" y="797052"/>
              <a:ext cx="8694420" cy="763524"/>
            </a:xfrm>
            <a:prstGeom prst="rect">
              <a:avLst/>
            </a:prstGeom>
          </p:spPr>
        </p:pic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50A84E07-7095-E340-B325-FFD83E2EBE24}"/>
                </a:ext>
              </a:extLst>
            </p:cNvPr>
            <p:cNvSpPr/>
            <p:nvPr/>
          </p:nvSpPr>
          <p:spPr>
            <a:xfrm>
              <a:off x="234696" y="766571"/>
              <a:ext cx="8694420" cy="817244"/>
            </a:xfrm>
            <a:custGeom>
              <a:avLst/>
              <a:gdLst/>
              <a:ahLst/>
              <a:cxnLst/>
              <a:rect l="l" t="t" r="r" b="b"/>
              <a:pathLst>
                <a:path w="8694420" h="817244">
                  <a:moveTo>
                    <a:pt x="8694420" y="784860"/>
                  </a:moveTo>
                  <a:lnTo>
                    <a:pt x="0" y="784860"/>
                  </a:lnTo>
                  <a:lnTo>
                    <a:pt x="0" y="816864"/>
                  </a:lnTo>
                  <a:lnTo>
                    <a:pt x="8694420" y="816864"/>
                  </a:lnTo>
                  <a:lnTo>
                    <a:pt x="8694420" y="784860"/>
                  </a:lnTo>
                  <a:close/>
                </a:path>
                <a:path w="8694420" h="817244">
                  <a:moveTo>
                    <a:pt x="8694420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8694420" y="32004"/>
                  </a:lnTo>
                  <a:lnTo>
                    <a:pt x="8694420" y="0"/>
                  </a:lnTo>
                  <a:close/>
                </a:path>
              </a:pathLst>
            </a:custGeom>
            <a:solidFill>
              <a:srgbClr val="FADD7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0" name="object 15">
            <a:extLst>
              <a:ext uri="{FF2B5EF4-FFF2-40B4-BE49-F238E27FC236}">
                <a16:creationId xmlns:a16="http://schemas.microsoft.com/office/drawing/2014/main" id="{780B61BD-1139-F3B0-6BA8-F6C57288D61E}"/>
              </a:ext>
            </a:extLst>
          </p:cNvPr>
          <p:cNvSpPr/>
          <p:nvPr/>
        </p:nvSpPr>
        <p:spPr>
          <a:xfrm>
            <a:off x="836725" y="1026991"/>
            <a:ext cx="957665" cy="943897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A56FD63-71CD-0518-CAFC-A815CE298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55" y="1210640"/>
            <a:ext cx="572204" cy="57220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885B16C-447A-F012-9DA8-68157B56C16F}"/>
              </a:ext>
            </a:extLst>
          </p:cNvPr>
          <p:cNvSpPr txBox="1"/>
          <p:nvPr/>
        </p:nvSpPr>
        <p:spPr>
          <a:xfrm>
            <a:off x="4214011" y="1318486"/>
            <a:ext cx="5793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бюджеттік бағдарлама іске асырылды</a:t>
            </a:r>
            <a:endParaRPr lang="ru-RU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D513FBA-87BB-2D8A-4A19-456366DA3B54}"/>
              </a:ext>
            </a:extLst>
          </p:cNvPr>
          <p:cNvSpPr txBox="1"/>
          <p:nvPr/>
        </p:nvSpPr>
        <p:spPr>
          <a:xfrm>
            <a:off x="2873224" y="1132914"/>
            <a:ext cx="1165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226</a:t>
            </a:r>
            <a:endParaRPr lang="ru-RU" sz="4000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Правая фигурная скобка 44">
            <a:extLst>
              <a:ext uri="{FF2B5EF4-FFF2-40B4-BE49-F238E27FC236}">
                <a16:creationId xmlns:a16="http://schemas.microsoft.com/office/drawing/2014/main" id="{9966D042-7E0E-8389-2C4F-5247420BABED}"/>
              </a:ext>
            </a:extLst>
          </p:cNvPr>
          <p:cNvSpPr/>
          <p:nvPr/>
        </p:nvSpPr>
        <p:spPr>
          <a:xfrm rot="5400000">
            <a:off x="3011520" y="3321115"/>
            <a:ext cx="740683" cy="3017157"/>
          </a:xfrm>
          <a:prstGeom prst="rightBrac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5F48838-F855-E248-8FFB-6543261F8E13}"/>
              </a:ext>
            </a:extLst>
          </p:cNvPr>
          <p:cNvSpPr txBox="1"/>
          <p:nvPr/>
        </p:nvSpPr>
        <p:spPr>
          <a:xfrm>
            <a:off x="815653" y="3757240"/>
            <a:ext cx="21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382,7 млрд</a:t>
            </a:r>
            <a:endParaRPr lang="ru-RU" sz="24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C2C191B-8604-3A93-9F37-C7B7111B3B84}"/>
              </a:ext>
            </a:extLst>
          </p:cNvPr>
          <p:cNvSpPr txBox="1"/>
          <p:nvPr/>
        </p:nvSpPr>
        <p:spPr>
          <a:xfrm>
            <a:off x="3889790" y="3757240"/>
            <a:ext cx="21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375,4 млрд</a:t>
            </a:r>
            <a:endParaRPr lang="ru-RU" sz="24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D3A17E0-EBE4-F4CD-10EB-D4E4A2A51254}"/>
              </a:ext>
            </a:extLst>
          </p:cNvPr>
          <p:cNvSpPr txBox="1"/>
          <p:nvPr/>
        </p:nvSpPr>
        <p:spPr>
          <a:xfrm>
            <a:off x="2491196" y="5224354"/>
            <a:ext cx="19415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98,1%</a:t>
            </a:r>
            <a:endParaRPr lang="ru-RU" sz="4000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985E08-7E87-6657-AF3F-F9C94CB19965}"/>
              </a:ext>
            </a:extLst>
          </p:cNvPr>
          <p:cNvSpPr txBox="1"/>
          <p:nvPr/>
        </p:nvSpPr>
        <p:spPr>
          <a:xfrm>
            <a:off x="7024406" y="2576894"/>
            <a:ext cx="3785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Игерілмегені </a:t>
            </a:r>
            <a:r>
              <a:rPr lang="kk-KZ" sz="2400" b="1" u="sng" cap="all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7,3 млрд</a:t>
            </a:r>
            <a:endParaRPr lang="kk-KZ" sz="2000" b="1" u="sng" cap="all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870B0A-0269-8BD0-6DAC-EDA7CBA2A9A8}"/>
              </a:ext>
            </a:extLst>
          </p:cNvPr>
          <p:cNvSpPr txBox="1"/>
          <p:nvPr/>
        </p:nvSpPr>
        <p:spPr>
          <a:xfrm>
            <a:off x="7024406" y="3072437"/>
            <a:ext cx="4986679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cap="all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2,2 млрд</a:t>
            </a:r>
          </a:p>
          <a:p>
            <a:r>
              <a:rPr lang="kk-KZ" sz="11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Жолаушылар көлігі және аж басқармасы</a:t>
            </a:r>
          </a:p>
          <a:p>
            <a:r>
              <a:rPr lang="kk-KZ" sz="900" b="1" i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(автожолдарды жөндеу бойынша битум мен инерттік материалдардың болмауы салдарынан жұмыстардың жүргізілмеуі)</a:t>
            </a:r>
          </a:p>
          <a:p>
            <a:endParaRPr lang="kk-KZ" sz="11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1600" b="1" cap="all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2,2 млрд</a:t>
            </a:r>
          </a:p>
          <a:p>
            <a:r>
              <a:rPr lang="kk-KZ" sz="11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Энергетика және түкш басқармасы</a:t>
            </a:r>
          </a:p>
          <a:p>
            <a:r>
              <a:rPr lang="kk-KZ" sz="900" b="1" i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(индустриялық инфрақұрылымды дамыту нысандары бойынша </a:t>
            </a:r>
          </a:p>
          <a:p>
            <a:r>
              <a:rPr lang="kk-KZ" sz="900" b="1" i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ЖСҚ түзету, жұмыстарды жүргізу кестесінен артта қалуы)</a:t>
            </a:r>
          </a:p>
          <a:p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1600" b="1" cap="all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929,6 млн</a:t>
            </a:r>
          </a:p>
          <a:p>
            <a:r>
              <a:rPr lang="kk-KZ" sz="11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Ауыл шаруашылығы басқармасы</a:t>
            </a:r>
          </a:p>
          <a:p>
            <a:r>
              <a:rPr lang="kk-KZ" sz="900" b="1" i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(ауыл шаруашылығы тауарларын өндірушілерден өтінімдердің болмауы)</a:t>
            </a:r>
          </a:p>
          <a:p>
            <a:endParaRPr lang="kk-KZ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1600" b="1" cap="all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768,4 млн</a:t>
            </a:r>
          </a:p>
          <a:p>
            <a:r>
              <a:rPr lang="kk-KZ" sz="11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Білім басқармасы</a:t>
            </a:r>
          </a:p>
          <a:p>
            <a:r>
              <a:rPr lang="kk-KZ" sz="900" b="1" i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(білім беру нысандарын күрделі жөндеу бойынша орындалған жұмыс актілерінің ұсынылмауы)</a:t>
            </a:r>
          </a:p>
        </p:txBody>
      </p:sp>
    </p:spTree>
    <p:extLst>
      <p:ext uri="{BB962C8B-B14F-4D97-AF65-F5344CB8AC3E}">
        <p14:creationId xmlns:p14="http://schemas.microsoft.com/office/powerpoint/2010/main" val="412701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10851" y="540869"/>
            <a:ext cx="9843243" cy="303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0851" y="133380"/>
            <a:ext cx="2710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Әлеуметтік сала</a:t>
            </a:r>
            <a:endParaRPr lang="ru-RU" sz="20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object 3">
            <a:extLst>
              <a:ext uri="{FF2B5EF4-FFF2-40B4-BE49-F238E27FC236}">
                <a16:creationId xmlns:a16="http://schemas.microsoft.com/office/drawing/2014/main" id="{D985AA85-23EF-F830-2E74-69CE9891393E}"/>
              </a:ext>
            </a:extLst>
          </p:cNvPr>
          <p:cNvGrpSpPr/>
          <p:nvPr/>
        </p:nvGrpSpPr>
        <p:grpSpPr>
          <a:xfrm>
            <a:off x="310851" y="914054"/>
            <a:ext cx="11534519" cy="1165377"/>
            <a:chOff x="234695" y="766571"/>
            <a:chExt cx="8694421" cy="817244"/>
          </a:xfrm>
        </p:grpSpPr>
        <p:pic>
          <p:nvPicPr>
            <p:cNvPr id="3" name="object 4">
              <a:extLst>
                <a:ext uri="{FF2B5EF4-FFF2-40B4-BE49-F238E27FC236}">
                  <a16:creationId xmlns:a16="http://schemas.microsoft.com/office/drawing/2014/main" id="{5A94E4D3-E17A-BB96-29F7-F4FB746A5DB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695" y="797052"/>
              <a:ext cx="8694420" cy="763524"/>
            </a:xfrm>
            <a:prstGeom prst="rect">
              <a:avLst/>
            </a:prstGeom>
          </p:spPr>
        </p:pic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51908233-6E01-E867-F42F-B1FC15AC754C}"/>
                </a:ext>
              </a:extLst>
            </p:cNvPr>
            <p:cNvSpPr/>
            <p:nvPr/>
          </p:nvSpPr>
          <p:spPr>
            <a:xfrm>
              <a:off x="234696" y="766571"/>
              <a:ext cx="8694420" cy="817244"/>
            </a:xfrm>
            <a:custGeom>
              <a:avLst/>
              <a:gdLst/>
              <a:ahLst/>
              <a:cxnLst/>
              <a:rect l="l" t="t" r="r" b="b"/>
              <a:pathLst>
                <a:path w="8694420" h="817244">
                  <a:moveTo>
                    <a:pt x="8694420" y="784860"/>
                  </a:moveTo>
                  <a:lnTo>
                    <a:pt x="0" y="784860"/>
                  </a:lnTo>
                  <a:lnTo>
                    <a:pt x="0" y="816864"/>
                  </a:lnTo>
                  <a:lnTo>
                    <a:pt x="8694420" y="816864"/>
                  </a:lnTo>
                  <a:lnTo>
                    <a:pt x="8694420" y="784860"/>
                  </a:lnTo>
                  <a:close/>
                </a:path>
                <a:path w="8694420" h="817244">
                  <a:moveTo>
                    <a:pt x="8694420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8694420" y="32004"/>
                  </a:lnTo>
                  <a:lnTo>
                    <a:pt x="8694420" y="0"/>
                  </a:lnTo>
                  <a:close/>
                </a:path>
              </a:pathLst>
            </a:custGeom>
            <a:solidFill>
              <a:srgbClr val="FADD76"/>
            </a:solidFill>
          </p:spPr>
          <p:txBody>
            <a:bodyPr wrap="square" lIns="0" tIns="0" rIns="0" bIns="0" rtlCol="0"/>
            <a:lstStyle/>
            <a:p>
              <a:endPara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" name="object 15">
            <a:extLst>
              <a:ext uri="{FF2B5EF4-FFF2-40B4-BE49-F238E27FC236}">
                <a16:creationId xmlns:a16="http://schemas.microsoft.com/office/drawing/2014/main" id="{C9A129E3-DC55-8738-471A-804C8C64634B}"/>
              </a:ext>
            </a:extLst>
          </p:cNvPr>
          <p:cNvSpPr/>
          <p:nvPr/>
        </p:nvSpPr>
        <p:spPr>
          <a:xfrm>
            <a:off x="836725" y="1026991"/>
            <a:ext cx="957665" cy="943897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3B711A-2300-97B3-E03E-3E558E963E2B}"/>
              </a:ext>
            </a:extLst>
          </p:cNvPr>
          <p:cNvSpPr txBox="1"/>
          <p:nvPr/>
        </p:nvSpPr>
        <p:spPr>
          <a:xfrm>
            <a:off x="2227908" y="1312076"/>
            <a:ext cx="418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Әлеуметтік сала шығыстары</a:t>
            </a:r>
            <a:endParaRPr lang="ru-RU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25662C-E5C3-883F-88CD-DCD617717DC1}"/>
              </a:ext>
            </a:extLst>
          </p:cNvPr>
          <p:cNvSpPr txBox="1"/>
          <p:nvPr/>
        </p:nvSpPr>
        <p:spPr>
          <a:xfrm>
            <a:off x="6771588" y="957519"/>
            <a:ext cx="172034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175,8</a:t>
            </a:r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endParaRPr lang="ru-RU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3BDB9B-1502-27BC-9FF0-EE9E702CEF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35900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21" y="1156746"/>
            <a:ext cx="574329" cy="679992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508988A-A0CB-57CB-3828-6254DA9C9620}"/>
              </a:ext>
            </a:extLst>
          </p:cNvPr>
          <p:cNvCxnSpPr/>
          <p:nvPr/>
        </p:nvCxnSpPr>
        <p:spPr>
          <a:xfrm>
            <a:off x="310851" y="540869"/>
            <a:ext cx="9843243" cy="303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object 79">
            <a:extLst>
              <a:ext uri="{FF2B5EF4-FFF2-40B4-BE49-F238E27FC236}">
                <a16:creationId xmlns:a16="http://schemas.microsoft.com/office/drawing/2014/main" id="{71006640-F231-5465-376B-728E4073CFAC}"/>
              </a:ext>
            </a:extLst>
          </p:cNvPr>
          <p:cNvGrpSpPr/>
          <p:nvPr/>
        </p:nvGrpSpPr>
        <p:grpSpPr>
          <a:xfrm>
            <a:off x="9032674" y="2941523"/>
            <a:ext cx="2640271" cy="2845913"/>
            <a:chOff x="4745735" y="766572"/>
            <a:chExt cx="1986280" cy="2113915"/>
          </a:xfrm>
        </p:grpSpPr>
        <p:sp>
          <p:nvSpPr>
            <p:cNvPr id="31" name="object 80">
              <a:extLst>
                <a:ext uri="{FF2B5EF4-FFF2-40B4-BE49-F238E27FC236}">
                  <a16:creationId xmlns:a16="http://schemas.microsoft.com/office/drawing/2014/main" id="{4D30F96E-9D8A-0A5C-20BF-28EC52F3E1CD}"/>
                </a:ext>
              </a:extLst>
            </p:cNvPr>
            <p:cNvSpPr/>
            <p:nvPr/>
          </p:nvSpPr>
          <p:spPr>
            <a:xfrm>
              <a:off x="4746879" y="1962022"/>
              <a:ext cx="1982470" cy="680085"/>
            </a:xfrm>
            <a:custGeom>
              <a:avLst/>
              <a:gdLst/>
              <a:ahLst/>
              <a:cxnLst/>
              <a:rect l="l" t="t" r="r" b="b"/>
              <a:pathLst>
                <a:path w="1982470" h="680085">
                  <a:moveTo>
                    <a:pt x="338074" y="176022"/>
                  </a:moveTo>
                  <a:lnTo>
                    <a:pt x="171196" y="5842"/>
                  </a:lnTo>
                  <a:lnTo>
                    <a:pt x="0" y="173609"/>
                  </a:lnTo>
                  <a:lnTo>
                    <a:pt x="166878" y="343916"/>
                  </a:lnTo>
                  <a:lnTo>
                    <a:pt x="338074" y="176022"/>
                  </a:lnTo>
                  <a:close/>
                </a:path>
                <a:path w="1982470" h="680085">
                  <a:moveTo>
                    <a:pt x="344805" y="512318"/>
                  </a:moveTo>
                  <a:lnTo>
                    <a:pt x="177927" y="342011"/>
                  </a:lnTo>
                  <a:lnTo>
                    <a:pt x="6731" y="509905"/>
                  </a:lnTo>
                  <a:lnTo>
                    <a:pt x="173736" y="680085"/>
                  </a:lnTo>
                  <a:lnTo>
                    <a:pt x="344805" y="512318"/>
                  </a:lnTo>
                  <a:close/>
                </a:path>
                <a:path w="1982470" h="680085">
                  <a:moveTo>
                    <a:pt x="1982089" y="507238"/>
                  </a:moveTo>
                  <a:lnTo>
                    <a:pt x="1815211" y="337058"/>
                  </a:lnTo>
                  <a:lnTo>
                    <a:pt x="1644015" y="504825"/>
                  </a:lnTo>
                  <a:lnTo>
                    <a:pt x="1810893" y="675005"/>
                  </a:lnTo>
                  <a:lnTo>
                    <a:pt x="1982089" y="507238"/>
                  </a:lnTo>
                  <a:close/>
                </a:path>
                <a:path w="1982470" h="680085">
                  <a:moveTo>
                    <a:pt x="1982089" y="170180"/>
                  </a:moveTo>
                  <a:lnTo>
                    <a:pt x="1815211" y="0"/>
                  </a:lnTo>
                  <a:lnTo>
                    <a:pt x="1644015" y="167767"/>
                  </a:lnTo>
                  <a:lnTo>
                    <a:pt x="1810893" y="338074"/>
                  </a:lnTo>
                  <a:lnTo>
                    <a:pt x="1982089" y="170180"/>
                  </a:lnTo>
                  <a:close/>
                </a:path>
              </a:pathLst>
            </a:custGeom>
            <a:solidFill>
              <a:srgbClr val="00579A"/>
            </a:solidFill>
          </p:spPr>
          <p:txBody>
            <a:bodyPr wrap="square" lIns="0" tIns="0" rIns="0" bIns="0" rtlCol="0"/>
            <a:lstStyle/>
            <a:p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2" name="object 81">
              <a:extLst>
                <a:ext uri="{FF2B5EF4-FFF2-40B4-BE49-F238E27FC236}">
                  <a16:creationId xmlns:a16="http://schemas.microsoft.com/office/drawing/2014/main" id="{8A591D5B-D1D7-2AAD-E403-552265F8D13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96027" y="766572"/>
              <a:ext cx="1880616" cy="2113788"/>
            </a:xfrm>
            <a:prstGeom prst="rect">
              <a:avLst/>
            </a:prstGeom>
          </p:spPr>
        </p:pic>
        <p:pic>
          <p:nvPicPr>
            <p:cNvPr id="33" name="object 82">
              <a:extLst>
                <a:ext uri="{FF2B5EF4-FFF2-40B4-BE49-F238E27FC236}">
                  <a16:creationId xmlns:a16="http://schemas.microsoft.com/office/drawing/2014/main" id="{5376AEAC-EF82-7FF4-1FCD-10F7EC5E778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78323" y="851916"/>
              <a:ext cx="1716024" cy="1943100"/>
            </a:xfrm>
            <a:prstGeom prst="rect">
              <a:avLst/>
            </a:prstGeom>
          </p:spPr>
        </p:pic>
        <p:sp>
          <p:nvSpPr>
            <p:cNvPr id="34" name="object 83">
              <a:extLst>
                <a:ext uri="{FF2B5EF4-FFF2-40B4-BE49-F238E27FC236}">
                  <a16:creationId xmlns:a16="http://schemas.microsoft.com/office/drawing/2014/main" id="{2CEDDD3C-2A1B-6817-8690-7378CFA66913}"/>
                </a:ext>
              </a:extLst>
            </p:cNvPr>
            <p:cNvSpPr/>
            <p:nvPr/>
          </p:nvSpPr>
          <p:spPr>
            <a:xfrm>
              <a:off x="4745735" y="2100072"/>
              <a:ext cx="1986280" cy="401320"/>
            </a:xfrm>
            <a:custGeom>
              <a:avLst/>
              <a:gdLst/>
              <a:ahLst/>
              <a:cxnLst/>
              <a:rect l="l" t="t" r="r" b="b"/>
              <a:pathLst>
                <a:path w="1986279" h="401319">
                  <a:moveTo>
                    <a:pt x="1959483" y="0"/>
                  </a:moveTo>
                  <a:lnTo>
                    <a:pt x="26288" y="0"/>
                  </a:lnTo>
                  <a:lnTo>
                    <a:pt x="16073" y="2071"/>
                  </a:lnTo>
                  <a:lnTo>
                    <a:pt x="7715" y="7715"/>
                  </a:lnTo>
                  <a:lnTo>
                    <a:pt x="2071" y="16073"/>
                  </a:lnTo>
                  <a:lnTo>
                    <a:pt x="0" y="26288"/>
                  </a:lnTo>
                  <a:lnTo>
                    <a:pt x="0" y="374522"/>
                  </a:lnTo>
                  <a:lnTo>
                    <a:pt x="2071" y="384738"/>
                  </a:lnTo>
                  <a:lnTo>
                    <a:pt x="7715" y="393096"/>
                  </a:lnTo>
                  <a:lnTo>
                    <a:pt x="16073" y="398740"/>
                  </a:lnTo>
                  <a:lnTo>
                    <a:pt x="26288" y="400811"/>
                  </a:lnTo>
                  <a:lnTo>
                    <a:pt x="1959483" y="400811"/>
                  </a:lnTo>
                  <a:lnTo>
                    <a:pt x="1969698" y="398740"/>
                  </a:lnTo>
                  <a:lnTo>
                    <a:pt x="1978056" y="393096"/>
                  </a:lnTo>
                  <a:lnTo>
                    <a:pt x="1983700" y="384738"/>
                  </a:lnTo>
                  <a:lnTo>
                    <a:pt x="1985771" y="374522"/>
                  </a:lnTo>
                  <a:lnTo>
                    <a:pt x="1985771" y="26288"/>
                  </a:lnTo>
                  <a:lnTo>
                    <a:pt x="1983700" y="16073"/>
                  </a:lnTo>
                  <a:lnTo>
                    <a:pt x="1978056" y="7715"/>
                  </a:lnTo>
                  <a:lnTo>
                    <a:pt x="1969698" y="2071"/>
                  </a:lnTo>
                  <a:lnTo>
                    <a:pt x="195948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5" name="object 85">
            <a:extLst>
              <a:ext uri="{FF2B5EF4-FFF2-40B4-BE49-F238E27FC236}">
                <a16:creationId xmlns:a16="http://schemas.microsoft.com/office/drawing/2014/main" id="{3C8A9F57-D6D0-F7B2-5D60-59BF2556F86C}"/>
              </a:ext>
            </a:extLst>
          </p:cNvPr>
          <p:cNvGrpSpPr/>
          <p:nvPr/>
        </p:nvGrpSpPr>
        <p:grpSpPr>
          <a:xfrm>
            <a:off x="9451515" y="3045969"/>
            <a:ext cx="1854079" cy="700770"/>
            <a:chOff x="4881371" y="815339"/>
            <a:chExt cx="1717548" cy="637031"/>
          </a:xfrm>
        </p:grpSpPr>
        <p:pic>
          <p:nvPicPr>
            <p:cNvPr id="36" name="object 86">
              <a:extLst>
                <a:ext uri="{FF2B5EF4-FFF2-40B4-BE49-F238E27FC236}">
                  <a16:creationId xmlns:a16="http://schemas.microsoft.com/office/drawing/2014/main" id="{82503613-F3E1-EF86-9A83-AC6D6C27E0F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81371" y="815339"/>
              <a:ext cx="1717548" cy="637031"/>
            </a:xfrm>
            <a:prstGeom prst="rect">
              <a:avLst/>
            </a:prstGeom>
          </p:spPr>
        </p:pic>
        <p:sp>
          <p:nvSpPr>
            <p:cNvPr id="37" name="object 87">
              <a:extLst>
                <a:ext uri="{FF2B5EF4-FFF2-40B4-BE49-F238E27FC236}">
                  <a16:creationId xmlns:a16="http://schemas.microsoft.com/office/drawing/2014/main" id="{E8D0CB6D-439F-3C20-9312-1C1F2CF178A2}"/>
                </a:ext>
              </a:extLst>
            </p:cNvPr>
            <p:cNvSpPr/>
            <p:nvPr/>
          </p:nvSpPr>
          <p:spPr>
            <a:xfrm>
              <a:off x="4962905" y="1130045"/>
              <a:ext cx="1541145" cy="0"/>
            </a:xfrm>
            <a:custGeom>
              <a:avLst/>
              <a:gdLst/>
              <a:ahLst/>
              <a:cxnLst/>
              <a:rect l="l" t="t" r="r" b="b"/>
              <a:pathLst>
                <a:path w="1541145">
                  <a:moveTo>
                    <a:pt x="0" y="0"/>
                  </a:moveTo>
                  <a:lnTo>
                    <a:pt x="1541018" y="0"/>
                  </a:lnTo>
                </a:path>
              </a:pathLst>
            </a:custGeom>
            <a:ln w="28956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object 88">
              <a:extLst>
                <a:ext uri="{FF2B5EF4-FFF2-40B4-BE49-F238E27FC236}">
                  <a16:creationId xmlns:a16="http://schemas.microsoft.com/office/drawing/2014/main" id="{7C508A85-D78F-5779-54A6-C5BCF97CBF30}"/>
                </a:ext>
              </a:extLst>
            </p:cNvPr>
            <p:cNvSpPr/>
            <p:nvPr/>
          </p:nvSpPr>
          <p:spPr>
            <a:xfrm>
              <a:off x="5494781" y="899921"/>
              <a:ext cx="467995" cy="467995"/>
            </a:xfrm>
            <a:custGeom>
              <a:avLst/>
              <a:gdLst/>
              <a:ahLst/>
              <a:cxnLst/>
              <a:rect l="l" t="t" r="r" b="b"/>
              <a:pathLst>
                <a:path w="467995" h="467994">
                  <a:moveTo>
                    <a:pt x="233933" y="0"/>
                  </a:moveTo>
                  <a:lnTo>
                    <a:pt x="186799" y="4754"/>
                  </a:lnTo>
                  <a:lnTo>
                    <a:pt x="142892" y="18389"/>
                  </a:lnTo>
                  <a:lnTo>
                    <a:pt x="103156" y="39962"/>
                  </a:lnTo>
                  <a:lnTo>
                    <a:pt x="68532" y="68532"/>
                  </a:lnTo>
                  <a:lnTo>
                    <a:pt x="39962" y="103156"/>
                  </a:lnTo>
                  <a:lnTo>
                    <a:pt x="18389" y="142892"/>
                  </a:lnTo>
                  <a:lnTo>
                    <a:pt x="4754" y="186799"/>
                  </a:lnTo>
                  <a:lnTo>
                    <a:pt x="0" y="233933"/>
                  </a:lnTo>
                  <a:lnTo>
                    <a:pt x="4754" y="281068"/>
                  </a:lnTo>
                  <a:lnTo>
                    <a:pt x="18389" y="324975"/>
                  </a:lnTo>
                  <a:lnTo>
                    <a:pt x="39962" y="364711"/>
                  </a:lnTo>
                  <a:lnTo>
                    <a:pt x="68532" y="399335"/>
                  </a:lnTo>
                  <a:lnTo>
                    <a:pt x="103156" y="427905"/>
                  </a:lnTo>
                  <a:lnTo>
                    <a:pt x="142892" y="449478"/>
                  </a:lnTo>
                  <a:lnTo>
                    <a:pt x="186799" y="463113"/>
                  </a:lnTo>
                  <a:lnTo>
                    <a:pt x="233933" y="467867"/>
                  </a:lnTo>
                  <a:lnTo>
                    <a:pt x="281068" y="463113"/>
                  </a:lnTo>
                  <a:lnTo>
                    <a:pt x="324975" y="449478"/>
                  </a:lnTo>
                  <a:lnTo>
                    <a:pt x="364711" y="427905"/>
                  </a:lnTo>
                  <a:lnTo>
                    <a:pt x="399335" y="399335"/>
                  </a:lnTo>
                  <a:lnTo>
                    <a:pt x="427905" y="364711"/>
                  </a:lnTo>
                  <a:lnTo>
                    <a:pt x="449478" y="324975"/>
                  </a:lnTo>
                  <a:lnTo>
                    <a:pt x="463113" y="281068"/>
                  </a:lnTo>
                  <a:lnTo>
                    <a:pt x="467867" y="233933"/>
                  </a:lnTo>
                  <a:lnTo>
                    <a:pt x="463113" y="186799"/>
                  </a:lnTo>
                  <a:lnTo>
                    <a:pt x="449478" y="142892"/>
                  </a:lnTo>
                  <a:lnTo>
                    <a:pt x="427905" y="103156"/>
                  </a:lnTo>
                  <a:lnTo>
                    <a:pt x="399335" y="68532"/>
                  </a:lnTo>
                  <a:lnTo>
                    <a:pt x="364711" y="39962"/>
                  </a:lnTo>
                  <a:lnTo>
                    <a:pt x="324975" y="18389"/>
                  </a:lnTo>
                  <a:lnTo>
                    <a:pt x="281068" y="4754"/>
                  </a:lnTo>
                  <a:lnTo>
                    <a:pt x="2339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object 89">
              <a:extLst>
                <a:ext uri="{FF2B5EF4-FFF2-40B4-BE49-F238E27FC236}">
                  <a16:creationId xmlns:a16="http://schemas.microsoft.com/office/drawing/2014/main" id="{3FE7193C-D73D-5869-F90B-EA90504C1BC5}"/>
                </a:ext>
              </a:extLst>
            </p:cNvPr>
            <p:cNvSpPr/>
            <p:nvPr/>
          </p:nvSpPr>
          <p:spPr>
            <a:xfrm>
              <a:off x="5494781" y="899921"/>
              <a:ext cx="467995" cy="467995"/>
            </a:xfrm>
            <a:custGeom>
              <a:avLst/>
              <a:gdLst/>
              <a:ahLst/>
              <a:cxnLst/>
              <a:rect l="l" t="t" r="r" b="b"/>
              <a:pathLst>
                <a:path w="467995" h="467994">
                  <a:moveTo>
                    <a:pt x="233933" y="467867"/>
                  </a:moveTo>
                  <a:lnTo>
                    <a:pt x="186799" y="463113"/>
                  </a:lnTo>
                  <a:lnTo>
                    <a:pt x="142892" y="449478"/>
                  </a:lnTo>
                  <a:lnTo>
                    <a:pt x="103156" y="427905"/>
                  </a:lnTo>
                  <a:lnTo>
                    <a:pt x="68532" y="399335"/>
                  </a:lnTo>
                  <a:lnTo>
                    <a:pt x="39962" y="364711"/>
                  </a:lnTo>
                  <a:lnTo>
                    <a:pt x="18389" y="324975"/>
                  </a:lnTo>
                  <a:lnTo>
                    <a:pt x="4754" y="281068"/>
                  </a:lnTo>
                  <a:lnTo>
                    <a:pt x="0" y="233933"/>
                  </a:lnTo>
                  <a:lnTo>
                    <a:pt x="4754" y="186799"/>
                  </a:lnTo>
                  <a:lnTo>
                    <a:pt x="18389" y="142892"/>
                  </a:lnTo>
                  <a:lnTo>
                    <a:pt x="39962" y="103156"/>
                  </a:lnTo>
                  <a:lnTo>
                    <a:pt x="68532" y="68532"/>
                  </a:lnTo>
                  <a:lnTo>
                    <a:pt x="103156" y="39962"/>
                  </a:lnTo>
                  <a:lnTo>
                    <a:pt x="142892" y="18389"/>
                  </a:lnTo>
                  <a:lnTo>
                    <a:pt x="186799" y="4754"/>
                  </a:lnTo>
                  <a:lnTo>
                    <a:pt x="233933" y="0"/>
                  </a:lnTo>
                  <a:lnTo>
                    <a:pt x="281068" y="4754"/>
                  </a:lnTo>
                  <a:lnTo>
                    <a:pt x="324975" y="18389"/>
                  </a:lnTo>
                  <a:lnTo>
                    <a:pt x="364711" y="39962"/>
                  </a:lnTo>
                  <a:lnTo>
                    <a:pt x="399335" y="68532"/>
                  </a:lnTo>
                  <a:lnTo>
                    <a:pt x="427905" y="103156"/>
                  </a:lnTo>
                  <a:lnTo>
                    <a:pt x="449478" y="142892"/>
                  </a:lnTo>
                  <a:lnTo>
                    <a:pt x="463113" y="186799"/>
                  </a:lnTo>
                  <a:lnTo>
                    <a:pt x="467867" y="233933"/>
                  </a:lnTo>
                  <a:lnTo>
                    <a:pt x="463113" y="281068"/>
                  </a:lnTo>
                  <a:lnTo>
                    <a:pt x="449478" y="324975"/>
                  </a:lnTo>
                  <a:lnTo>
                    <a:pt x="427905" y="364711"/>
                  </a:lnTo>
                  <a:lnTo>
                    <a:pt x="399335" y="399335"/>
                  </a:lnTo>
                  <a:lnTo>
                    <a:pt x="364711" y="427905"/>
                  </a:lnTo>
                  <a:lnTo>
                    <a:pt x="324975" y="449478"/>
                  </a:lnTo>
                  <a:lnTo>
                    <a:pt x="281068" y="463113"/>
                  </a:lnTo>
                  <a:lnTo>
                    <a:pt x="233933" y="467867"/>
                  </a:lnTo>
                </a:path>
              </a:pathLst>
            </a:custGeom>
            <a:ln w="28956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0" name="object 79">
            <a:extLst>
              <a:ext uri="{FF2B5EF4-FFF2-40B4-BE49-F238E27FC236}">
                <a16:creationId xmlns:a16="http://schemas.microsoft.com/office/drawing/2014/main" id="{95303727-2E9B-696F-BC5B-A7CA5D1ECB4A}"/>
              </a:ext>
            </a:extLst>
          </p:cNvPr>
          <p:cNvGrpSpPr/>
          <p:nvPr/>
        </p:nvGrpSpPr>
        <p:grpSpPr>
          <a:xfrm>
            <a:off x="6219011" y="2947848"/>
            <a:ext cx="2640271" cy="2845913"/>
            <a:chOff x="4745735" y="766572"/>
            <a:chExt cx="1986280" cy="2113915"/>
          </a:xfrm>
        </p:grpSpPr>
        <p:sp>
          <p:nvSpPr>
            <p:cNvPr id="61" name="object 80">
              <a:extLst>
                <a:ext uri="{FF2B5EF4-FFF2-40B4-BE49-F238E27FC236}">
                  <a16:creationId xmlns:a16="http://schemas.microsoft.com/office/drawing/2014/main" id="{B5B7AA47-5384-F3B6-46F5-CA340974D119}"/>
                </a:ext>
              </a:extLst>
            </p:cNvPr>
            <p:cNvSpPr/>
            <p:nvPr/>
          </p:nvSpPr>
          <p:spPr>
            <a:xfrm>
              <a:off x="4746879" y="1962022"/>
              <a:ext cx="1982470" cy="680085"/>
            </a:xfrm>
            <a:custGeom>
              <a:avLst/>
              <a:gdLst/>
              <a:ahLst/>
              <a:cxnLst/>
              <a:rect l="l" t="t" r="r" b="b"/>
              <a:pathLst>
                <a:path w="1982470" h="680085">
                  <a:moveTo>
                    <a:pt x="338074" y="176022"/>
                  </a:moveTo>
                  <a:lnTo>
                    <a:pt x="171196" y="5842"/>
                  </a:lnTo>
                  <a:lnTo>
                    <a:pt x="0" y="173609"/>
                  </a:lnTo>
                  <a:lnTo>
                    <a:pt x="166878" y="343916"/>
                  </a:lnTo>
                  <a:lnTo>
                    <a:pt x="338074" y="176022"/>
                  </a:lnTo>
                  <a:close/>
                </a:path>
                <a:path w="1982470" h="680085">
                  <a:moveTo>
                    <a:pt x="344805" y="512318"/>
                  </a:moveTo>
                  <a:lnTo>
                    <a:pt x="177927" y="342011"/>
                  </a:lnTo>
                  <a:lnTo>
                    <a:pt x="6731" y="509905"/>
                  </a:lnTo>
                  <a:lnTo>
                    <a:pt x="173736" y="680085"/>
                  </a:lnTo>
                  <a:lnTo>
                    <a:pt x="344805" y="512318"/>
                  </a:lnTo>
                  <a:close/>
                </a:path>
                <a:path w="1982470" h="680085">
                  <a:moveTo>
                    <a:pt x="1982089" y="507238"/>
                  </a:moveTo>
                  <a:lnTo>
                    <a:pt x="1815211" y="337058"/>
                  </a:lnTo>
                  <a:lnTo>
                    <a:pt x="1644015" y="504825"/>
                  </a:lnTo>
                  <a:lnTo>
                    <a:pt x="1810893" y="675005"/>
                  </a:lnTo>
                  <a:lnTo>
                    <a:pt x="1982089" y="507238"/>
                  </a:lnTo>
                  <a:close/>
                </a:path>
                <a:path w="1982470" h="680085">
                  <a:moveTo>
                    <a:pt x="1982089" y="170180"/>
                  </a:moveTo>
                  <a:lnTo>
                    <a:pt x="1815211" y="0"/>
                  </a:lnTo>
                  <a:lnTo>
                    <a:pt x="1644015" y="167767"/>
                  </a:lnTo>
                  <a:lnTo>
                    <a:pt x="1810893" y="338074"/>
                  </a:lnTo>
                  <a:lnTo>
                    <a:pt x="1982089" y="170180"/>
                  </a:lnTo>
                  <a:close/>
                </a:path>
              </a:pathLst>
            </a:custGeom>
            <a:solidFill>
              <a:srgbClr val="00579A"/>
            </a:solidFill>
          </p:spPr>
          <p:txBody>
            <a:bodyPr wrap="square" lIns="0" tIns="0" rIns="0" bIns="0" rtlCol="0"/>
            <a:lstStyle/>
            <a:p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62" name="object 81">
              <a:extLst>
                <a:ext uri="{FF2B5EF4-FFF2-40B4-BE49-F238E27FC236}">
                  <a16:creationId xmlns:a16="http://schemas.microsoft.com/office/drawing/2014/main" id="{7991FE9A-25ED-1119-2C50-222A733C3FD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96027" y="766572"/>
              <a:ext cx="1880616" cy="2113788"/>
            </a:xfrm>
            <a:prstGeom prst="rect">
              <a:avLst/>
            </a:prstGeom>
          </p:spPr>
        </p:pic>
        <p:pic>
          <p:nvPicPr>
            <p:cNvPr id="63" name="object 82">
              <a:extLst>
                <a:ext uri="{FF2B5EF4-FFF2-40B4-BE49-F238E27FC236}">
                  <a16:creationId xmlns:a16="http://schemas.microsoft.com/office/drawing/2014/main" id="{7C5E9D8A-411F-D337-EDE2-F6EC98E3FAE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78323" y="851916"/>
              <a:ext cx="1716024" cy="1943100"/>
            </a:xfrm>
            <a:prstGeom prst="rect">
              <a:avLst/>
            </a:prstGeom>
          </p:spPr>
        </p:pic>
        <p:sp>
          <p:nvSpPr>
            <p:cNvPr id="64" name="object 83">
              <a:extLst>
                <a:ext uri="{FF2B5EF4-FFF2-40B4-BE49-F238E27FC236}">
                  <a16:creationId xmlns:a16="http://schemas.microsoft.com/office/drawing/2014/main" id="{7B532B20-3368-3CBA-8FE5-46BA5D322A90}"/>
                </a:ext>
              </a:extLst>
            </p:cNvPr>
            <p:cNvSpPr/>
            <p:nvPr/>
          </p:nvSpPr>
          <p:spPr>
            <a:xfrm>
              <a:off x="4745735" y="2100072"/>
              <a:ext cx="1986280" cy="401320"/>
            </a:xfrm>
            <a:custGeom>
              <a:avLst/>
              <a:gdLst/>
              <a:ahLst/>
              <a:cxnLst/>
              <a:rect l="l" t="t" r="r" b="b"/>
              <a:pathLst>
                <a:path w="1986279" h="401319">
                  <a:moveTo>
                    <a:pt x="1959483" y="0"/>
                  </a:moveTo>
                  <a:lnTo>
                    <a:pt x="26288" y="0"/>
                  </a:lnTo>
                  <a:lnTo>
                    <a:pt x="16073" y="2071"/>
                  </a:lnTo>
                  <a:lnTo>
                    <a:pt x="7715" y="7715"/>
                  </a:lnTo>
                  <a:lnTo>
                    <a:pt x="2071" y="16073"/>
                  </a:lnTo>
                  <a:lnTo>
                    <a:pt x="0" y="26288"/>
                  </a:lnTo>
                  <a:lnTo>
                    <a:pt x="0" y="374522"/>
                  </a:lnTo>
                  <a:lnTo>
                    <a:pt x="2071" y="384738"/>
                  </a:lnTo>
                  <a:lnTo>
                    <a:pt x="7715" y="393096"/>
                  </a:lnTo>
                  <a:lnTo>
                    <a:pt x="16073" y="398740"/>
                  </a:lnTo>
                  <a:lnTo>
                    <a:pt x="26288" y="400811"/>
                  </a:lnTo>
                  <a:lnTo>
                    <a:pt x="1959483" y="400811"/>
                  </a:lnTo>
                  <a:lnTo>
                    <a:pt x="1969698" y="398740"/>
                  </a:lnTo>
                  <a:lnTo>
                    <a:pt x="1978056" y="393096"/>
                  </a:lnTo>
                  <a:lnTo>
                    <a:pt x="1983700" y="384738"/>
                  </a:lnTo>
                  <a:lnTo>
                    <a:pt x="1985771" y="374522"/>
                  </a:lnTo>
                  <a:lnTo>
                    <a:pt x="1985771" y="26288"/>
                  </a:lnTo>
                  <a:lnTo>
                    <a:pt x="1983700" y="16073"/>
                  </a:lnTo>
                  <a:lnTo>
                    <a:pt x="1978056" y="7715"/>
                  </a:lnTo>
                  <a:lnTo>
                    <a:pt x="1969698" y="2071"/>
                  </a:lnTo>
                  <a:lnTo>
                    <a:pt x="195948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5" name="object 85">
            <a:extLst>
              <a:ext uri="{FF2B5EF4-FFF2-40B4-BE49-F238E27FC236}">
                <a16:creationId xmlns:a16="http://schemas.microsoft.com/office/drawing/2014/main" id="{992E207B-C463-69D9-CAB9-3E40169F2309}"/>
              </a:ext>
            </a:extLst>
          </p:cNvPr>
          <p:cNvGrpSpPr/>
          <p:nvPr/>
        </p:nvGrpSpPr>
        <p:grpSpPr>
          <a:xfrm>
            <a:off x="6637852" y="3052294"/>
            <a:ext cx="1854079" cy="700770"/>
            <a:chOff x="4881371" y="815339"/>
            <a:chExt cx="1717548" cy="637031"/>
          </a:xfrm>
        </p:grpSpPr>
        <p:pic>
          <p:nvPicPr>
            <p:cNvPr id="66" name="object 86">
              <a:extLst>
                <a:ext uri="{FF2B5EF4-FFF2-40B4-BE49-F238E27FC236}">
                  <a16:creationId xmlns:a16="http://schemas.microsoft.com/office/drawing/2014/main" id="{D2CEE4C5-D5C1-56A7-33B7-64D0A586F44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81371" y="815339"/>
              <a:ext cx="1717548" cy="637031"/>
            </a:xfrm>
            <a:prstGeom prst="rect">
              <a:avLst/>
            </a:prstGeom>
          </p:spPr>
        </p:pic>
        <p:sp>
          <p:nvSpPr>
            <p:cNvPr id="67" name="object 87">
              <a:extLst>
                <a:ext uri="{FF2B5EF4-FFF2-40B4-BE49-F238E27FC236}">
                  <a16:creationId xmlns:a16="http://schemas.microsoft.com/office/drawing/2014/main" id="{277B8650-FF0B-7A8D-DDE5-D19BD8DFF58B}"/>
                </a:ext>
              </a:extLst>
            </p:cNvPr>
            <p:cNvSpPr/>
            <p:nvPr/>
          </p:nvSpPr>
          <p:spPr>
            <a:xfrm>
              <a:off x="4962905" y="1130045"/>
              <a:ext cx="1541145" cy="0"/>
            </a:xfrm>
            <a:custGeom>
              <a:avLst/>
              <a:gdLst/>
              <a:ahLst/>
              <a:cxnLst/>
              <a:rect l="l" t="t" r="r" b="b"/>
              <a:pathLst>
                <a:path w="1541145">
                  <a:moveTo>
                    <a:pt x="0" y="0"/>
                  </a:moveTo>
                  <a:lnTo>
                    <a:pt x="1541018" y="0"/>
                  </a:lnTo>
                </a:path>
              </a:pathLst>
            </a:custGeom>
            <a:ln w="28956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object 88">
              <a:extLst>
                <a:ext uri="{FF2B5EF4-FFF2-40B4-BE49-F238E27FC236}">
                  <a16:creationId xmlns:a16="http://schemas.microsoft.com/office/drawing/2014/main" id="{3C09719B-395A-D896-A47F-9703ADD68DB9}"/>
                </a:ext>
              </a:extLst>
            </p:cNvPr>
            <p:cNvSpPr/>
            <p:nvPr/>
          </p:nvSpPr>
          <p:spPr>
            <a:xfrm>
              <a:off x="5494781" y="899921"/>
              <a:ext cx="467995" cy="467995"/>
            </a:xfrm>
            <a:custGeom>
              <a:avLst/>
              <a:gdLst/>
              <a:ahLst/>
              <a:cxnLst/>
              <a:rect l="l" t="t" r="r" b="b"/>
              <a:pathLst>
                <a:path w="467995" h="467994">
                  <a:moveTo>
                    <a:pt x="233933" y="0"/>
                  </a:moveTo>
                  <a:lnTo>
                    <a:pt x="186799" y="4754"/>
                  </a:lnTo>
                  <a:lnTo>
                    <a:pt x="142892" y="18389"/>
                  </a:lnTo>
                  <a:lnTo>
                    <a:pt x="103156" y="39962"/>
                  </a:lnTo>
                  <a:lnTo>
                    <a:pt x="68532" y="68532"/>
                  </a:lnTo>
                  <a:lnTo>
                    <a:pt x="39962" y="103156"/>
                  </a:lnTo>
                  <a:lnTo>
                    <a:pt x="18389" y="142892"/>
                  </a:lnTo>
                  <a:lnTo>
                    <a:pt x="4754" y="186799"/>
                  </a:lnTo>
                  <a:lnTo>
                    <a:pt x="0" y="233933"/>
                  </a:lnTo>
                  <a:lnTo>
                    <a:pt x="4754" y="281068"/>
                  </a:lnTo>
                  <a:lnTo>
                    <a:pt x="18389" y="324975"/>
                  </a:lnTo>
                  <a:lnTo>
                    <a:pt x="39962" y="364711"/>
                  </a:lnTo>
                  <a:lnTo>
                    <a:pt x="68532" y="399335"/>
                  </a:lnTo>
                  <a:lnTo>
                    <a:pt x="103156" y="427905"/>
                  </a:lnTo>
                  <a:lnTo>
                    <a:pt x="142892" y="449478"/>
                  </a:lnTo>
                  <a:lnTo>
                    <a:pt x="186799" y="463113"/>
                  </a:lnTo>
                  <a:lnTo>
                    <a:pt x="233933" y="467867"/>
                  </a:lnTo>
                  <a:lnTo>
                    <a:pt x="281068" y="463113"/>
                  </a:lnTo>
                  <a:lnTo>
                    <a:pt x="324975" y="449478"/>
                  </a:lnTo>
                  <a:lnTo>
                    <a:pt x="364711" y="427905"/>
                  </a:lnTo>
                  <a:lnTo>
                    <a:pt x="399335" y="399335"/>
                  </a:lnTo>
                  <a:lnTo>
                    <a:pt x="427905" y="364711"/>
                  </a:lnTo>
                  <a:lnTo>
                    <a:pt x="449478" y="324975"/>
                  </a:lnTo>
                  <a:lnTo>
                    <a:pt x="463113" y="281068"/>
                  </a:lnTo>
                  <a:lnTo>
                    <a:pt x="467867" y="233933"/>
                  </a:lnTo>
                  <a:lnTo>
                    <a:pt x="463113" y="186799"/>
                  </a:lnTo>
                  <a:lnTo>
                    <a:pt x="449478" y="142892"/>
                  </a:lnTo>
                  <a:lnTo>
                    <a:pt x="427905" y="103156"/>
                  </a:lnTo>
                  <a:lnTo>
                    <a:pt x="399335" y="68532"/>
                  </a:lnTo>
                  <a:lnTo>
                    <a:pt x="364711" y="39962"/>
                  </a:lnTo>
                  <a:lnTo>
                    <a:pt x="324975" y="18389"/>
                  </a:lnTo>
                  <a:lnTo>
                    <a:pt x="281068" y="4754"/>
                  </a:lnTo>
                  <a:lnTo>
                    <a:pt x="2339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object 89">
              <a:extLst>
                <a:ext uri="{FF2B5EF4-FFF2-40B4-BE49-F238E27FC236}">
                  <a16:creationId xmlns:a16="http://schemas.microsoft.com/office/drawing/2014/main" id="{20A5094E-D0AF-F0FF-E494-95643BBC87FE}"/>
                </a:ext>
              </a:extLst>
            </p:cNvPr>
            <p:cNvSpPr/>
            <p:nvPr/>
          </p:nvSpPr>
          <p:spPr>
            <a:xfrm>
              <a:off x="5494781" y="899921"/>
              <a:ext cx="467995" cy="467995"/>
            </a:xfrm>
            <a:custGeom>
              <a:avLst/>
              <a:gdLst/>
              <a:ahLst/>
              <a:cxnLst/>
              <a:rect l="l" t="t" r="r" b="b"/>
              <a:pathLst>
                <a:path w="467995" h="467994">
                  <a:moveTo>
                    <a:pt x="233933" y="467867"/>
                  </a:moveTo>
                  <a:lnTo>
                    <a:pt x="186799" y="463113"/>
                  </a:lnTo>
                  <a:lnTo>
                    <a:pt x="142892" y="449478"/>
                  </a:lnTo>
                  <a:lnTo>
                    <a:pt x="103156" y="427905"/>
                  </a:lnTo>
                  <a:lnTo>
                    <a:pt x="68532" y="399335"/>
                  </a:lnTo>
                  <a:lnTo>
                    <a:pt x="39962" y="364711"/>
                  </a:lnTo>
                  <a:lnTo>
                    <a:pt x="18389" y="324975"/>
                  </a:lnTo>
                  <a:lnTo>
                    <a:pt x="4754" y="281068"/>
                  </a:lnTo>
                  <a:lnTo>
                    <a:pt x="0" y="233933"/>
                  </a:lnTo>
                  <a:lnTo>
                    <a:pt x="4754" y="186799"/>
                  </a:lnTo>
                  <a:lnTo>
                    <a:pt x="18389" y="142892"/>
                  </a:lnTo>
                  <a:lnTo>
                    <a:pt x="39962" y="103156"/>
                  </a:lnTo>
                  <a:lnTo>
                    <a:pt x="68532" y="68532"/>
                  </a:lnTo>
                  <a:lnTo>
                    <a:pt x="103156" y="39962"/>
                  </a:lnTo>
                  <a:lnTo>
                    <a:pt x="142892" y="18389"/>
                  </a:lnTo>
                  <a:lnTo>
                    <a:pt x="186799" y="4754"/>
                  </a:lnTo>
                  <a:lnTo>
                    <a:pt x="233933" y="0"/>
                  </a:lnTo>
                  <a:lnTo>
                    <a:pt x="281068" y="4754"/>
                  </a:lnTo>
                  <a:lnTo>
                    <a:pt x="324975" y="18389"/>
                  </a:lnTo>
                  <a:lnTo>
                    <a:pt x="364711" y="39962"/>
                  </a:lnTo>
                  <a:lnTo>
                    <a:pt x="399335" y="68532"/>
                  </a:lnTo>
                  <a:lnTo>
                    <a:pt x="427905" y="103156"/>
                  </a:lnTo>
                  <a:lnTo>
                    <a:pt x="449478" y="142892"/>
                  </a:lnTo>
                  <a:lnTo>
                    <a:pt x="463113" y="186799"/>
                  </a:lnTo>
                  <a:lnTo>
                    <a:pt x="467867" y="233933"/>
                  </a:lnTo>
                  <a:lnTo>
                    <a:pt x="463113" y="281068"/>
                  </a:lnTo>
                  <a:lnTo>
                    <a:pt x="449478" y="324975"/>
                  </a:lnTo>
                  <a:lnTo>
                    <a:pt x="427905" y="364711"/>
                  </a:lnTo>
                  <a:lnTo>
                    <a:pt x="399335" y="399335"/>
                  </a:lnTo>
                  <a:lnTo>
                    <a:pt x="364711" y="427905"/>
                  </a:lnTo>
                  <a:lnTo>
                    <a:pt x="324975" y="449478"/>
                  </a:lnTo>
                  <a:lnTo>
                    <a:pt x="281068" y="463113"/>
                  </a:lnTo>
                  <a:lnTo>
                    <a:pt x="233933" y="467867"/>
                  </a:lnTo>
                </a:path>
              </a:pathLst>
            </a:custGeom>
            <a:ln w="28956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0" name="object 79">
            <a:extLst>
              <a:ext uri="{FF2B5EF4-FFF2-40B4-BE49-F238E27FC236}">
                <a16:creationId xmlns:a16="http://schemas.microsoft.com/office/drawing/2014/main" id="{5AFC2A82-5031-34CD-382C-15CD3DD22F93}"/>
              </a:ext>
            </a:extLst>
          </p:cNvPr>
          <p:cNvGrpSpPr/>
          <p:nvPr/>
        </p:nvGrpSpPr>
        <p:grpSpPr>
          <a:xfrm>
            <a:off x="3369669" y="2979659"/>
            <a:ext cx="2640271" cy="2845913"/>
            <a:chOff x="4745735" y="766572"/>
            <a:chExt cx="1986280" cy="2113915"/>
          </a:xfrm>
        </p:grpSpPr>
        <p:sp>
          <p:nvSpPr>
            <p:cNvPr id="71" name="object 80">
              <a:extLst>
                <a:ext uri="{FF2B5EF4-FFF2-40B4-BE49-F238E27FC236}">
                  <a16:creationId xmlns:a16="http://schemas.microsoft.com/office/drawing/2014/main" id="{49F51763-2995-319A-CE3A-95E18A4C024C}"/>
                </a:ext>
              </a:extLst>
            </p:cNvPr>
            <p:cNvSpPr/>
            <p:nvPr/>
          </p:nvSpPr>
          <p:spPr>
            <a:xfrm>
              <a:off x="4746879" y="1962022"/>
              <a:ext cx="1982470" cy="680085"/>
            </a:xfrm>
            <a:custGeom>
              <a:avLst/>
              <a:gdLst/>
              <a:ahLst/>
              <a:cxnLst/>
              <a:rect l="l" t="t" r="r" b="b"/>
              <a:pathLst>
                <a:path w="1982470" h="680085">
                  <a:moveTo>
                    <a:pt x="338074" y="176022"/>
                  </a:moveTo>
                  <a:lnTo>
                    <a:pt x="171196" y="5842"/>
                  </a:lnTo>
                  <a:lnTo>
                    <a:pt x="0" y="173609"/>
                  </a:lnTo>
                  <a:lnTo>
                    <a:pt x="166878" y="343916"/>
                  </a:lnTo>
                  <a:lnTo>
                    <a:pt x="338074" y="176022"/>
                  </a:lnTo>
                  <a:close/>
                </a:path>
                <a:path w="1982470" h="680085">
                  <a:moveTo>
                    <a:pt x="344805" y="512318"/>
                  </a:moveTo>
                  <a:lnTo>
                    <a:pt x="177927" y="342011"/>
                  </a:lnTo>
                  <a:lnTo>
                    <a:pt x="6731" y="509905"/>
                  </a:lnTo>
                  <a:lnTo>
                    <a:pt x="173736" y="680085"/>
                  </a:lnTo>
                  <a:lnTo>
                    <a:pt x="344805" y="512318"/>
                  </a:lnTo>
                  <a:close/>
                </a:path>
                <a:path w="1982470" h="680085">
                  <a:moveTo>
                    <a:pt x="1982089" y="507238"/>
                  </a:moveTo>
                  <a:lnTo>
                    <a:pt x="1815211" y="337058"/>
                  </a:lnTo>
                  <a:lnTo>
                    <a:pt x="1644015" y="504825"/>
                  </a:lnTo>
                  <a:lnTo>
                    <a:pt x="1810893" y="675005"/>
                  </a:lnTo>
                  <a:lnTo>
                    <a:pt x="1982089" y="507238"/>
                  </a:lnTo>
                  <a:close/>
                </a:path>
                <a:path w="1982470" h="680085">
                  <a:moveTo>
                    <a:pt x="1982089" y="170180"/>
                  </a:moveTo>
                  <a:lnTo>
                    <a:pt x="1815211" y="0"/>
                  </a:lnTo>
                  <a:lnTo>
                    <a:pt x="1644015" y="167767"/>
                  </a:lnTo>
                  <a:lnTo>
                    <a:pt x="1810893" y="338074"/>
                  </a:lnTo>
                  <a:lnTo>
                    <a:pt x="1982089" y="170180"/>
                  </a:lnTo>
                  <a:close/>
                </a:path>
              </a:pathLst>
            </a:custGeom>
            <a:solidFill>
              <a:srgbClr val="00579A"/>
            </a:solidFill>
          </p:spPr>
          <p:txBody>
            <a:bodyPr wrap="square" lIns="0" tIns="0" rIns="0" bIns="0" rtlCol="0"/>
            <a:lstStyle/>
            <a:p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72" name="object 81">
              <a:extLst>
                <a:ext uri="{FF2B5EF4-FFF2-40B4-BE49-F238E27FC236}">
                  <a16:creationId xmlns:a16="http://schemas.microsoft.com/office/drawing/2014/main" id="{95A096BF-56C0-01C0-CAE7-DFED8BB633C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96027" y="766572"/>
              <a:ext cx="1880616" cy="2113788"/>
            </a:xfrm>
            <a:prstGeom prst="rect">
              <a:avLst/>
            </a:prstGeom>
          </p:spPr>
        </p:pic>
        <p:pic>
          <p:nvPicPr>
            <p:cNvPr id="73" name="object 82">
              <a:extLst>
                <a:ext uri="{FF2B5EF4-FFF2-40B4-BE49-F238E27FC236}">
                  <a16:creationId xmlns:a16="http://schemas.microsoft.com/office/drawing/2014/main" id="{C0E54238-1440-C7C0-9703-1FBB55BDE29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78323" y="851916"/>
              <a:ext cx="1716024" cy="1943100"/>
            </a:xfrm>
            <a:prstGeom prst="rect">
              <a:avLst/>
            </a:prstGeom>
          </p:spPr>
        </p:pic>
        <p:sp>
          <p:nvSpPr>
            <p:cNvPr id="74" name="object 83">
              <a:extLst>
                <a:ext uri="{FF2B5EF4-FFF2-40B4-BE49-F238E27FC236}">
                  <a16:creationId xmlns:a16="http://schemas.microsoft.com/office/drawing/2014/main" id="{B990512A-ADDF-40E9-BC0C-1745258A7FFA}"/>
                </a:ext>
              </a:extLst>
            </p:cNvPr>
            <p:cNvSpPr/>
            <p:nvPr/>
          </p:nvSpPr>
          <p:spPr>
            <a:xfrm>
              <a:off x="4745735" y="2100072"/>
              <a:ext cx="1986280" cy="401320"/>
            </a:xfrm>
            <a:custGeom>
              <a:avLst/>
              <a:gdLst/>
              <a:ahLst/>
              <a:cxnLst/>
              <a:rect l="l" t="t" r="r" b="b"/>
              <a:pathLst>
                <a:path w="1986279" h="401319">
                  <a:moveTo>
                    <a:pt x="1959483" y="0"/>
                  </a:moveTo>
                  <a:lnTo>
                    <a:pt x="26288" y="0"/>
                  </a:lnTo>
                  <a:lnTo>
                    <a:pt x="16073" y="2071"/>
                  </a:lnTo>
                  <a:lnTo>
                    <a:pt x="7715" y="7715"/>
                  </a:lnTo>
                  <a:lnTo>
                    <a:pt x="2071" y="16073"/>
                  </a:lnTo>
                  <a:lnTo>
                    <a:pt x="0" y="26288"/>
                  </a:lnTo>
                  <a:lnTo>
                    <a:pt x="0" y="374522"/>
                  </a:lnTo>
                  <a:lnTo>
                    <a:pt x="2071" y="384738"/>
                  </a:lnTo>
                  <a:lnTo>
                    <a:pt x="7715" y="393096"/>
                  </a:lnTo>
                  <a:lnTo>
                    <a:pt x="16073" y="398740"/>
                  </a:lnTo>
                  <a:lnTo>
                    <a:pt x="26288" y="400811"/>
                  </a:lnTo>
                  <a:lnTo>
                    <a:pt x="1959483" y="400811"/>
                  </a:lnTo>
                  <a:lnTo>
                    <a:pt x="1969698" y="398740"/>
                  </a:lnTo>
                  <a:lnTo>
                    <a:pt x="1978056" y="393096"/>
                  </a:lnTo>
                  <a:lnTo>
                    <a:pt x="1983700" y="384738"/>
                  </a:lnTo>
                  <a:lnTo>
                    <a:pt x="1985771" y="374522"/>
                  </a:lnTo>
                  <a:lnTo>
                    <a:pt x="1985771" y="26288"/>
                  </a:lnTo>
                  <a:lnTo>
                    <a:pt x="1983700" y="16073"/>
                  </a:lnTo>
                  <a:lnTo>
                    <a:pt x="1978056" y="7715"/>
                  </a:lnTo>
                  <a:lnTo>
                    <a:pt x="1969698" y="2071"/>
                  </a:lnTo>
                  <a:lnTo>
                    <a:pt x="195948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5" name="object 85">
            <a:extLst>
              <a:ext uri="{FF2B5EF4-FFF2-40B4-BE49-F238E27FC236}">
                <a16:creationId xmlns:a16="http://schemas.microsoft.com/office/drawing/2014/main" id="{7C59876A-E0C6-16C4-9AC3-9CF647E4C092}"/>
              </a:ext>
            </a:extLst>
          </p:cNvPr>
          <p:cNvGrpSpPr/>
          <p:nvPr/>
        </p:nvGrpSpPr>
        <p:grpSpPr>
          <a:xfrm>
            <a:off x="3788510" y="3084105"/>
            <a:ext cx="1854079" cy="700770"/>
            <a:chOff x="4881371" y="815339"/>
            <a:chExt cx="1717548" cy="637031"/>
          </a:xfrm>
        </p:grpSpPr>
        <p:pic>
          <p:nvPicPr>
            <p:cNvPr id="76" name="object 86">
              <a:extLst>
                <a:ext uri="{FF2B5EF4-FFF2-40B4-BE49-F238E27FC236}">
                  <a16:creationId xmlns:a16="http://schemas.microsoft.com/office/drawing/2014/main" id="{812600FF-AA6C-98DF-6881-A39B0331E23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81371" y="815339"/>
              <a:ext cx="1717548" cy="637031"/>
            </a:xfrm>
            <a:prstGeom prst="rect">
              <a:avLst/>
            </a:prstGeom>
          </p:spPr>
        </p:pic>
        <p:sp>
          <p:nvSpPr>
            <p:cNvPr id="77" name="object 87">
              <a:extLst>
                <a:ext uri="{FF2B5EF4-FFF2-40B4-BE49-F238E27FC236}">
                  <a16:creationId xmlns:a16="http://schemas.microsoft.com/office/drawing/2014/main" id="{E4BB4038-5E7C-5AE5-5317-6CE85C36D1B9}"/>
                </a:ext>
              </a:extLst>
            </p:cNvPr>
            <p:cNvSpPr/>
            <p:nvPr/>
          </p:nvSpPr>
          <p:spPr>
            <a:xfrm>
              <a:off x="4962905" y="1130045"/>
              <a:ext cx="1541145" cy="0"/>
            </a:xfrm>
            <a:custGeom>
              <a:avLst/>
              <a:gdLst/>
              <a:ahLst/>
              <a:cxnLst/>
              <a:rect l="l" t="t" r="r" b="b"/>
              <a:pathLst>
                <a:path w="1541145">
                  <a:moveTo>
                    <a:pt x="0" y="0"/>
                  </a:moveTo>
                  <a:lnTo>
                    <a:pt x="1541018" y="0"/>
                  </a:lnTo>
                </a:path>
              </a:pathLst>
            </a:custGeom>
            <a:ln w="28956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object 88">
              <a:extLst>
                <a:ext uri="{FF2B5EF4-FFF2-40B4-BE49-F238E27FC236}">
                  <a16:creationId xmlns:a16="http://schemas.microsoft.com/office/drawing/2014/main" id="{60BAE674-0619-F877-3356-B1A3BED29B98}"/>
                </a:ext>
              </a:extLst>
            </p:cNvPr>
            <p:cNvSpPr/>
            <p:nvPr/>
          </p:nvSpPr>
          <p:spPr>
            <a:xfrm>
              <a:off x="5494781" y="899921"/>
              <a:ext cx="467995" cy="467995"/>
            </a:xfrm>
            <a:custGeom>
              <a:avLst/>
              <a:gdLst/>
              <a:ahLst/>
              <a:cxnLst/>
              <a:rect l="l" t="t" r="r" b="b"/>
              <a:pathLst>
                <a:path w="467995" h="467994">
                  <a:moveTo>
                    <a:pt x="233933" y="0"/>
                  </a:moveTo>
                  <a:lnTo>
                    <a:pt x="186799" y="4754"/>
                  </a:lnTo>
                  <a:lnTo>
                    <a:pt x="142892" y="18389"/>
                  </a:lnTo>
                  <a:lnTo>
                    <a:pt x="103156" y="39962"/>
                  </a:lnTo>
                  <a:lnTo>
                    <a:pt x="68532" y="68532"/>
                  </a:lnTo>
                  <a:lnTo>
                    <a:pt x="39962" y="103156"/>
                  </a:lnTo>
                  <a:lnTo>
                    <a:pt x="18389" y="142892"/>
                  </a:lnTo>
                  <a:lnTo>
                    <a:pt x="4754" y="186799"/>
                  </a:lnTo>
                  <a:lnTo>
                    <a:pt x="0" y="233933"/>
                  </a:lnTo>
                  <a:lnTo>
                    <a:pt x="4754" y="281068"/>
                  </a:lnTo>
                  <a:lnTo>
                    <a:pt x="18389" y="324975"/>
                  </a:lnTo>
                  <a:lnTo>
                    <a:pt x="39962" y="364711"/>
                  </a:lnTo>
                  <a:lnTo>
                    <a:pt x="68532" y="399335"/>
                  </a:lnTo>
                  <a:lnTo>
                    <a:pt x="103156" y="427905"/>
                  </a:lnTo>
                  <a:lnTo>
                    <a:pt x="142892" y="449478"/>
                  </a:lnTo>
                  <a:lnTo>
                    <a:pt x="186799" y="463113"/>
                  </a:lnTo>
                  <a:lnTo>
                    <a:pt x="233933" y="467867"/>
                  </a:lnTo>
                  <a:lnTo>
                    <a:pt x="281068" y="463113"/>
                  </a:lnTo>
                  <a:lnTo>
                    <a:pt x="324975" y="449478"/>
                  </a:lnTo>
                  <a:lnTo>
                    <a:pt x="364711" y="427905"/>
                  </a:lnTo>
                  <a:lnTo>
                    <a:pt x="399335" y="399335"/>
                  </a:lnTo>
                  <a:lnTo>
                    <a:pt x="427905" y="364711"/>
                  </a:lnTo>
                  <a:lnTo>
                    <a:pt x="449478" y="324975"/>
                  </a:lnTo>
                  <a:lnTo>
                    <a:pt x="463113" y="281068"/>
                  </a:lnTo>
                  <a:lnTo>
                    <a:pt x="467867" y="233933"/>
                  </a:lnTo>
                  <a:lnTo>
                    <a:pt x="463113" y="186799"/>
                  </a:lnTo>
                  <a:lnTo>
                    <a:pt x="449478" y="142892"/>
                  </a:lnTo>
                  <a:lnTo>
                    <a:pt x="427905" y="103156"/>
                  </a:lnTo>
                  <a:lnTo>
                    <a:pt x="399335" y="68532"/>
                  </a:lnTo>
                  <a:lnTo>
                    <a:pt x="364711" y="39962"/>
                  </a:lnTo>
                  <a:lnTo>
                    <a:pt x="324975" y="18389"/>
                  </a:lnTo>
                  <a:lnTo>
                    <a:pt x="281068" y="4754"/>
                  </a:lnTo>
                  <a:lnTo>
                    <a:pt x="2339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object 89">
              <a:extLst>
                <a:ext uri="{FF2B5EF4-FFF2-40B4-BE49-F238E27FC236}">
                  <a16:creationId xmlns:a16="http://schemas.microsoft.com/office/drawing/2014/main" id="{F95E4FDD-373A-4A2E-3DFA-7D3E9277D788}"/>
                </a:ext>
              </a:extLst>
            </p:cNvPr>
            <p:cNvSpPr/>
            <p:nvPr/>
          </p:nvSpPr>
          <p:spPr>
            <a:xfrm>
              <a:off x="5494781" y="899921"/>
              <a:ext cx="467995" cy="467995"/>
            </a:xfrm>
            <a:custGeom>
              <a:avLst/>
              <a:gdLst/>
              <a:ahLst/>
              <a:cxnLst/>
              <a:rect l="l" t="t" r="r" b="b"/>
              <a:pathLst>
                <a:path w="467995" h="467994">
                  <a:moveTo>
                    <a:pt x="233933" y="467867"/>
                  </a:moveTo>
                  <a:lnTo>
                    <a:pt x="186799" y="463113"/>
                  </a:lnTo>
                  <a:lnTo>
                    <a:pt x="142892" y="449478"/>
                  </a:lnTo>
                  <a:lnTo>
                    <a:pt x="103156" y="427905"/>
                  </a:lnTo>
                  <a:lnTo>
                    <a:pt x="68532" y="399335"/>
                  </a:lnTo>
                  <a:lnTo>
                    <a:pt x="39962" y="364711"/>
                  </a:lnTo>
                  <a:lnTo>
                    <a:pt x="18389" y="324975"/>
                  </a:lnTo>
                  <a:lnTo>
                    <a:pt x="4754" y="281068"/>
                  </a:lnTo>
                  <a:lnTo>
                    <a:pt x="0" y="233933"/>
                  </a:lnTo>
                  <a:lnTo>
                    <a:pt x="4754" y="186799"/>
                  </a:lnTo>
                  <a:lnTo>
                    <a:pt x="18389" y="142892"/>
                  </a:lnTo>
                  <a:lnTo>
                    <a:pt x="39962" y="103156"/>
                  </a:lnTo>
                  <a:lnTo>
                    <a:pt x="68532" y="68532"/>
                  </a:lnTo>
                  <a:lnTo>
                    <a:pt x="103156" y="39962"/>
                  </a:lnTo>
                  <a:lnTo>
                    <a:pt x="142892" y="18389"/>
                  </a:lnTo>
                  <a:lnTo>
                    <a:pt x="186799" y="4754"/>
                  </a:lnTo>
                  <a:lnTo>
                    <a:pt x="233933" y="0"/>
                  </a:lnTo>
                  <a:lnTo>
                    <a:pt x="281068" y="4754"/>
                  </a:lnTo>
                  <a:lnTo>
                    <a:pt x="324975" y="18389"/>
                  </a:lnTo>
                  <a:lnTo>
                    <a:pt x="364711" y="39962"/>
                  </a:lnTo>
                  <a:lnTo>
                    <a:pt x="399335" y="68532"/>
                  </a:lnTo>
                  <a:lnTo>
                    <a:pt x="427905" y="103156"/>
                  </a:lnTo>
                  <a:lnTo>
                    <a:pt x="449478" y="142892"/>
                  </a:lnTo>
                  <a:lnTo>
                    <a:pt x="463113" y="186799"/>
                  </a:lnTo>
                  <a:lnTo>
                    <a:pt x="467867" y="233933"/>
                  </a:lnTo>
                  <a:lnTo>
                    <a:pt x="463113" y="281068"/>
                  </a:lnTo>
                  <a:lnTo>
                    <a:pt x="449478" y="324975"/>
                  </a:lnTo>
                  <a:lnTo>
                    <a:pt x="427905" y="364711"/>
                  </a:lnTo>
                  <a:lnTo>
                    <a:pt x="399335" y="399335"/>
                  </a:lnTo>
                  <a:lnTo>
                    <a:pt x="364711" y="427905"/>
                  </a:lnTo>
                  <a:lnTo>
                    <a:pt x="324975" y="449478"/>
                  </a:lnTo>
                  <a:lnTo>
                    <a:pt x="281068" y="463113"/>
                  </a:lnTo>
                  <a:lnTo>
                    <a:pt x="233933" y="467867"/>
                  </a:lnTo>
                </a:path>
              </a:pathLst>
            </a:custGeom>
            <a:ln w="28956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6EDC6F38-64BE-0C32-34E0-1781503F4CF0}"/>
              </a:ext>
            </a:extLst>
          </p:cNvPr>
          <p:cNvSpPr txBox="1"/>
          <p:nvPr/>
        </p:nvSpPr>
        <p:spPr>
          <a:xfrm>
            <a:off x="3774812" y="3825808"/>
            <a:ext cx="1856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5,6 </a:t>
            </a:r>
            <a:r>
              <a:rPr lang="ru-RU" sz="1400" b="1" dirty="0">
                <a:ln w="0"/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r>
              <a:rPr lang="ru-RU" sz="1400" b="1" dirty="0">
                <a:ln w="0"/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B7979BD-7E0B-DFCE-E009-5CF6ACA6CBA8}"/>
              </a:ext>
            </a:extLst>
          </p:cNvPr>
          <p:cNvSpPr txBox="1"/>
          <p:nvPr/>
        </p:nvSpPr>
        <p:spPr>
          <a:xfrm>
            <a:off x="3304006" y="4895614"/>
            <a:ext cx="2764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Денсаулық</a:t>
            </a: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сақтау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EBE80EB-E1ED-AF51-9687-BE115329521C}"/>
              </a:ext>
            </a:extLst>
          </p:cNvPr>
          <p:cNvSpPr txBox="1"/>
          <p:nvPr/>
        </p:nvSpPr>
        <p:spPr>
          <a:xfrm>
            <a:off x="6158086" y="4745454"/>
            <a:ext cx="2764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Әлеуметтік</a:t>
            </a: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қамсыздандыру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5AB318A-622A-FB8B-FC61-2800530A1784}"/>
              </a:ext>
            </a:extLst>
          </p:cNvPr>
          <p:cNvSpPr txBox="1"/>
          <p:nvPr/>
        </p:nvSpPr>
        <p:spPr>
          <a:xfrm>
            <a:off x="8950341" y="4738049"/>
            <a:ext cx="2764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Мәдениет</a:t>
            </a: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спорт, туризм</a:t>
            </a:r>
          </a:p>
          <a:p>
            <a:pPr algn="ctr"/>
            <a:r>
              <a:rPr lang="ru-RU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ақпараттық</a:t>
            </a: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кеңістік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9B7650B-97F0-5C70-01B4-A480763EDC07}"/>
              </a:ext>
            </a:extLst>
          </p:cNvPr>
          <p:cNvSpPr txBox="1"/>
          <p:nvPr/>
        </p:nvSpPr>
        <p:spPr>
          <a:xfrm>
            <a:off x="9481246" y="3810748"/>
            <a:ext cx="1856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9,6 </a:t>
            </a:r>
            <a:r>
              <a:rPr lang="ru-RU" sz="1400" b="1" dirty="0">
                <a:ln w="0"/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r>
              <a:rPr lang="ru-RU" sz="1400" b="1" dirty="0">
                <a:ln w="0"/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0E73982-3567-1ACB-A428-0D710F8F24CC}"/>
              </a:ext>
            </a:extLst>
          </p:cNvPr>
          <p:cNvSpPr txBox="1"/>
          <p:nvPr/>
        </p:nvSpPr>
        <p:spPr>
          <a:xfrm>
            <a:off x="6317848" y="3852377"/>
            <a:ext cx="2543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14,2 </a:t>
            </a:r>
            <a:r>
              <a:rPr lang="ru-RU" sz="1400" b="1" dirty="0">
                <a:ln w="0"/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r>
              <a:rPr lang="ru-RU" sz="1400" b="1" dirty="0">
                <a:ln w="0"/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93" name="object 79">
            <a:extLst>
              <a:ext uri="{FF2B5EF4-FFF2-40B4-BE49-F238E27FC236}">
                <a16:creationId xmlns:a16="http://schemas.microsoft.com/office/drawing/2014/main" id="{13B84DFA-F479-5773-384A-830C42F579D2}"/>
              </a:ext>
            </a:extLst>
          </p:cNvPr>
          <p:cNvGrpSpPr/>
          <p:nvPr/>
        </p:nvGrpSpPr>
        <p:grpSpPr>
          <a:xfrm>
            <a:off x="490343" y="2979830"/>
            <a:ext cx="2640271" cy="2845913"/>
            <a:chOff x="4745735" y="766572"/>
            <a:chExt cx="1986280" cy="2113915"/>
          </a:xfrm>
        </p:grpSpPr>
        <p:sp>
          <p:nvSpPr>
            <p:cNvPr id="94" name="object 80">
              <a:extLst>
                <a:ext uri="{FF2B5EF4-FFF2-40B4-BE49-F238E27FC236}">
                  <a16:creationId xmlns:a16="http://schemas.microsoft.com/office/drawing/2014/main" id="{3ED4426E-D48F-B148-8F84-F741DCFA7C8C}"/>
                </a:ext>
              </a:extLst>
            </p:cNvPr>
            <p:cNvSpPr/>
            <p:nvPr/>
          </p:nvSpPr>
          <p:spPr>
            <a:xfrm>
              <a:off x="4746879" y="1962022"/>
              <a:ext cx="1982470" cy="680085"/>
            </a:xfrm>
            <a:custGeom>
              <a:avLst/>
              <a:gdLst/>
              <a:ahLst/>
              <a:cxnLst/>
              <a:rect l="l" t="t" r="r" b="b"/>
              <a:pathLst>
                <a:path w="1982470" h="680085">
                  <a:moveTo>
                    <a:pt x="338074" y="176022"/>
                  </a:moveTo>
                  <a:lnTo>
                    <a:pt x="171196" y="5842"/>
                  </a:lnTo>
                  <a:lnTo>
                    <a:pt x="0" y="173609"/>
                  </a:lnTo>
                  <a:lnTo>
                    <a:pt x="166878" y="343916"/>
                  </a:lnTo>
                  <a:lnTo>
                    <a:pt x="338074" y="176022"/>
                  </a:lnTo>
                  <a:close/>
                </a:path>
                <a:path w="1982470" h="680085">
                  <a:moveTo>
                    <a:pt x="344805" y="512318"/>
                  </a:moveTo>
                  <a:lnTo>
                    <a:pt x="177927" y="342011"/>
                  </a:lnTo>
                  <a:lnTo>
                    <a:pt x="6731" y="509905"/>
                  </a:lnTo>
                  <a:lnTo>
                    <a:pt x="173736" y="680085"/>
                  </a:lnTo>
                  <a:lnTo>
                    <a:pt x="344805" y="512318"/>
                  </a:lnTo>
                  <a:close/>
                </a:path>
                <a:path w="1982470" h="680085">
                  <a:moveTo>
                    <a:pt x="1982089" y="507238"/>
                  </a:moveTo>
                  <a:lnTo>
                    <a:pt x="1815211" y="337058"/>
                  </a:lnTo>
                  <a:lnTo>
                    <a:pt x="1644015" y="504825"/>
                  </a:lnTo>
                  <a:lnTo>
                    <a:pt x="1810893" y="675005"/>
                  </a:lnTo>
                  <a:lnTo>
                    <a:pt x="1982089" y="507238"/>
                  </a:lnTo>
                  <a:close/>
                </a:path>
                <a:path w="1982470" h="680085">
                  <a:moveTo>
                    <a:pt x="1982089" y="170180"/>
                  </a:moveTo>
                  <a:lnTo>
                    <a:pt x="1815211" y="0"/>
                  </a:lnTo>
                  <a:lnTo>
                    <a:pt x="1644015" y="167767"/>
                  </a:lnTo>
                  <a:lnTo>
                    <a:pt x="1810893" y="338074"/>
                  </a:lnTo>
                  <a:lnTo>
                    <a:pt x="1982089" y="170180"/>
                  </a:lnTo>
                  <a:close/>
                </a:path>
              </a:pathLst>
            </a:custGeom>
            <a:solidFill>
              <a:srgbClr val="00579A"/>
            </a:solidFill>
          </p:spPr>
          <p:txBody>
            <a:bodyPr wrap="square" lIns="0" tIns="0" rIns="0" bIns="0" rtlCol="0"/>
            <a:lstStyle/>
            <a:p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95" name="object 81">
              <a:extLst>
                <a:ext uri="{FF2B5EF4-FFF2-40B4-BE49-F238E27FC236}">
                  <a16:creationId xmlns:a16="http://schemas.microsoft.com/office/drawing/2014/main" id="{87D0C180-1329-9853-155F-38D4AE31DA2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96027" y="766572"/>
              <a:ext cx="1880616" cy="2113788"/>
            </a:xfrm>
            <a:prstGeom prst="rect">
              <a:avLst/>
            </a:prstGeom>
          </p:spPr>
        </p:pic>
        <p:pic>
          <p:nvPicPr>
            <p:cNvPr id="96" name="object 82">
              <a:extLst>
                <a:ext uri="{FF2B5EF4-FFF2-40B4-BE49-F238E27FC236}">
                  <a16:creationId xmlns:a16="http://schemas.microsoft.com/office/drawing/2014/main" id="{2619A303-D413-30EC-6959-5DF804E0FD6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78323" y="851916"/>
              <a:ext cx="1716024" cy="1943100"/>
            </a:xfrm>
            <a:prstGeom prst="rect">
              <a:avLst/>
            </a:prstGeom>
          </p:spPr>
        </p:pic>
        <p:sp>
          <p:nvSpPr>
            <p:cNvPr id="97" name="object 83">
              <a:extLst>
                <a:ext uri="{FF2B5EF4-FFF2-40B4-BE49-F238E27FC236}">
                  <a16:creationId xmlns:a16="http://schemas.microsoft.com/office/drawing/2014/main" id="{16E6C42C-DC5C-BAF3-EF91-F76F56EE2A62}"/>
                </a:ext>
              </a:extLst>
            </p:cNvPr>
            <p:cNvSpPr/>
            <p:nvPr/>
          </p:nvSpPr>
          <p:spPr>
            <a:xfrm>
              <a:off x="4745735" y="2100072"/>
              <a:ext cx="1986280" cy="401320"/>
            </a:xfrm>
            <a:custGeom>
              <a:avLst/>
              <a:gdLst/>
              <a:ahLst/>
              <a:cxnLst/>
              <a:rect l="l" t="t" r="r" b="b"/>
              <a:pathLst>
                <a:path w="1986279" h="401319">
                  <a:moveTo>
                    <a:pt x="1959483" y="0"/>
                  </a:moveTo>
                  <a:lnTo>
                    <a:pt x="26288" y="0"/>
                  </a:lnTo>
                  <a:lnTo>
                    <a:pt x="16073" y="2071"/>
                  </a:lnTo>
                  <a:lnTo>
                    <a:pt x="7715" y="7715"/>
                  </a:lnTo>
                  <a:lnTo>
                    <a:pt x="2071" y="16073"/>
                  </a:lnTo>
                  <a:lnTo>
                    <a:pt x="0" y="26288"/>
                  </a:lnTo>
                  <a:lnTo>
                    <a:pt x="0" y="374522"/>
                  </a:lnTo>
                  <a:lnTo>
                    <a:pt x="2071" y="384738"/>
                  </a:lnTo>
                  <a:lnTo>
                    <a:pt x="7715" y="393096"/>
                  </a:lnTo>
                  <a:lnTo>
                    <a:pt x="16073" y="398740"/>
                  </a:lnTo>
                  <a:lnTo>
                    <a:pt x="26288" y="400811"/>
                  </a:lnTo>
                  <a:lnTo>
                    <a:pt x="1959483" y="400811"/>
                  </a:lnTo>
                  <a:lnTo>
                    <a:pt x="1969698" y="398740"/>
                  </a:lnTo>
                  <a:lnTo>
                    <a:pt x="1978056" y="393096"/>
                  </a:lnTo>
                  <a:lnTo>
                    <a:pt x="1983700" y="384738"/>
                  </a:lnTo>
                  <a:lnTo>
                    <a:pt x="1985771" y="374522"/>
                  </a:lnTo>
                  <a:lnTo>
                    <a:pt x="1985771" y="26288"/>
                  </a:lnTo>
                  <a:lnTo>
                    <a:pt x="1983700" y="16073"/>
                  </a:lnTo>
                  <a:lnTo>
                    <a:pt x="1978056" y="7715"/>
                  </a:lnTo>
                  <a:lnTo>
                    <a:pt x="1969698" y="2071"/>
                  </a:lnTo>
                  <a:lnTo>
                    <a:pt x="195948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8" name="object 85">
            <a:extLst>
              <a:ext uri="{FF2B5EF4-FFF2-40B4-BE49-F238E27FC236}">
                <a16:creationId xmlns:a16="http://schemas.microsoft.com/office/drawing/2014/main" id="{BC1C65C3-C3C7-2C97-F72D-76103A8E4D40}"/>
              </a:ext>
            </a:extLst>
          </p:cNvPr>
          <p:cNvGrpSpPr/>
          <p:nvPr/>
        </p:nvGrpSpPr>
        <p:grpSpPr>
          <a:xfrm>
            <a:off x="909184" y="3084276"/>
            <a:ext cx="1854079" cy="700770"/>
            <a:chOff x="4881371" y="815339"/>
            <a:chExt cx="1717548" cy="637031"/>
          </a:xfrm>
        </p:grpSpPr>
        <p:pic>
          <p:nvPicPr>
            <p:cNvPr id="99" name="object 86">
              <a:extLst>
                <a:ext uri="{FF2B5EF4-FFF2-40B4-BE49-F238E27FC236}">
                  <a16:creationId xmlns:a16="http://schemas.microsoft.com/office/drawing/2014/main" id="{EF827B6D-8C6B-160B-D32A-DC0DFD2F71F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81371" y="815339"/>
              <a:ext cx="1717548" cy="637031"/>
            </a:xfrm>
            <a:prstGeom prst="rect">
              <a:avLst/>
            </a:prstGeom>
          </p:spPr>
        </p:pic>
        <p:sp>
          <p:nvSpPr>
            <p:cNvPr id="100" name="object 87">
              <a:extLst>
                <a:ext uri="{FF2B5EF4-FFF2-40B4-BE49-F238E27FC236}">
                  <a16:creationId xmlns:a16="http://schemas.microsoft.com/office/drawing/2014/main" id="{708B0B3E-A769-B6C2-9E20-50FA90B7D027}"/>
                </a:ext>
              </a:extLst>
            </p:cNvPr>
            <p:cNvSpPr/>
            <p:nvPr/>
          </p:nvSpPr>
          <p:spPr>
            <a:xfrm>
              <a:off x="4962905" y="1130045"/>
              <a:ext cx="1541145" cy="0"/>
            </a:xfrm>
            <a:custGeom>
              <a:avLst/>
              <a:gdLst/>
              <a:ahLst/>
              <a:cxnLst/>
              <a:rect l="l" t="t" r="r" b="b"/>
              <a:pathLst>
                <a:path w="1541145">
                  <a:moveTo>
                    <a:pt x="0" y="0"/>
                  </a:moveTo>
                  <a:lnTo>
                    <a:pt x="1541018" y="0"/>
                  </a:lnTo>
                </a:path>
              </a:pathLst>
            </a:custGeom>
            <a:ln w="28956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object 88">
              <a:extLst>
                <a:ext uri="{FF2B5EF4-FFF2-40B4-BE49-F238E27FC236}">
                  <a16:creationId xmlns:a16="http://schemas.microsoft.com/office/drawing/2014/main" id="{A10214FA-F68F-0BB7-5DF6-CC243EF04C1C}"/>
                </a:ext>
              </a:extLst>
            </p:cNvPr>
            <p:cNvSpPr/>
            <p:nvPr/>
          </p:nvSpPr>
          <p:spPr>
            <a:xfrm>
              <a:off x="5494781" y="899921"/>
              <a:ext cx="467995" cy="467995"/>
            </a:xfrm>
            <a:custGeom>
              <a:avLst/>
              <a:gdLst/>
              <a:ahLst/>
              <a:cxnLst/>
              <a:rect l="l" t="t" r="r" b="b"/>
              <a:pathLst>
                <a:path w="467995" h="467994">
                  <a:moveTo>
                    <a:pt x="233933" y="0"/>
                  </a:moveTo>
                  <a:lnTo>
                    <a:pt x="186799" y="4754"/>
                  </a:lnTo>
                  <a:lnTo>
                    <a:pt x="142892" y="18389"/>
                  </a:lnTo>
                  <a:lnTo>
                    <a:pt x="103156" y="39962"/>
                  </a:lnTo>
                  <a:lnTo>
                    <a:pt x="68532" y="68532"/>
                  </a:lnTo>
                  <a:lnTo>
                    <a:pt x="39962" y="103156"/>
                  </a:lnTo>
                  <a:lnTo>
                    <a:pt x="18389" y="142892"/>
                  </a:lnTo>
                  <a:lnTo>
                    <a:pt x="4754" y="186799"/>
                  </a:lnTo>
                  <a:lnTo>
                    <a:pt x="0" y="233933"/>
                  </a:lnTo>
                  <a:lnTo>
                    <a:pt x="4754" y="281068"/>
                  </a:lnTo>
                  <a:lnTo>
                    <a:pt x="18389" y="324975"/>
                  </a:lnTo>
                  <a:lnTo>
                    <a:pt x="39962" y="364711"/>
                  </a:lnTo>
                  <a:lnTo>
                    <a:pt x="68532" y="399335"/>
                  </a:lnTo>
                  <a:lnTo>
                    <a:pt x="103156" y="427905"/>
                  </a:lnTo>
                  <a:lnTo>
                    <a:pt x="142892" y="449478"/>
                  </a:lnTo>
                  <a:lnTo>
                    <a:pt x="186799" y="463113"/>
                  </a:lnTo>
                  <a:lnTo>
                    <a:pt x="233933" y="467867"/>
                  </a:lnTo>
                  <a:lnTo>
                    <a:pt x="281068" y="463113"/>
                  </a:lnTo>
                  <a:lnTo>
                    <a:pt x="324975" y="449478"/>
                  </a:lnTo>
                  <a:lnTo>
                    <a:pt x="364711" y="427905"/>
                  </a:lnTo>
                  <a:lnTo>
                    <a:pt x="399335" y="399335"/>
                  </a:lnTo>
                  <a:lnTo>
                    <a:pt x="427905" y="364711"/>
                  </a:lnTo>
                  <a:lnTo>
                    <a:pt x="449478" y="324975"/>
                  </a:lnTo>
                  <a:lnTo>
                    <a:pt x="463113" y="281068"/>
                  </a:lnTo>
                  <a:lnTo>
                    <a:pt x="467867" y="233933"/>
                  </a:lnTo>
                  <a:lnTo>
                    <a:pt x="463113" y="186799"/>
                  </a:lnTo>
                  <a:lnTo>
                    <a:pt x="449478" y="142892"/>
                  </a:lnTo>
                  <a:lnTo>
                    <a:pt x="427905" y="103156"/>
                  </a:lnTo>
                  <a:lnTo>
                    <a:pt x="399335" y="68532"/>
                  </a:lnTo>
                  <a:lnTo>
                    <a:pt x="364711" y="39962"/>
                  </a:lnTo>
                  <a:lnTo>
                    <a:pt x="324975" y="18389"/>
                  </a:lnTo>
                  <a:lnTo>
                    <a:pt x="281068" y="4754"/>
                  </a:lnTo>
                  <a:lnTo>
                    <a:pt x="2339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object 89">
              <a:extLst>
                <a:ext uri="{FF2B5EF4-FFF2-40B4-BE49-F238E27FC236}">
                  <a16:creationId xmlns:a16="http://schemas.microsoft.com/office/drawing/2014/main" id="{AA91DBEB-B26B-D4A5-72D0-09FFA3C638A9}"/>
                </a:ext>
              </a:extLst>
            </p:cNvPr>
            <p:cNvSpPr/>
            <p:nvPr/>
          </p:nvSpPr>
          <p:spPr>
            <a:xfrm>
              <a:off x="5494781" y="899921"/>
              <a:ext cx="467995" cy="467995"/>
            </a:xfrm>
            <a:custGeom>
              <a:avLst/>
              <a:gdLst/>
              <a:ahLst/>
              <a:cxnLst/>
              <a:rect l="l" t="t" r="r" b="b"/>
              <a:pathLst>
                <a:path w="467995" h="467994">
                  <a:moveTo>
                    <a:pt x="233933" y="467867"/>
                  </a:moveTo>
                  <a:lnTo>
                    <a:pt x="186799" y="463113"/>
                  </a:lnTo>
                  <a:lnTo>
                    <a:pt x="142892" y="449478"/>
                  </a:lnTo>
                  <a:lnTo>
                    <a:pt x="103156" y="427905"/>
                  </a:lnTo>
                  <a:lnTo>
                    <a:pt x="68532" y="399335"/>
                  </a:lnTo>
                  <a:lnTo>
                    <a:pt x="39962" y="364711"/>
                  </a:lnTo>
                  <a:lnTo>
                    <a:pt x="18389" y="324975"/>
                  </a:lnTo>
                  <a:lnTo>
                    <a:pt x="4754" y="281068"/>
                  </a:lnTo>
                  <a:lnTo>
                    <a:pt x="0" y="233933"/>
                  </a:lnTo>
                  <a:lnTo>
                    <a:pt x="4754" y="186799"/>
                  </a:lnTo>
                  <a:lnTo>
                    <a:pt x="18389" y="142892"/>
                  </a:lnTo>
                  <a:lnTo>
                    <a:pt x="39962" y="103156"/>
                  </a:lnTo>
                  <a:lnTo>
                    <a:pt x="68532" y="68532"/>
                  </a:lnTo>
                  <a:lnTo>
                    <a:pt x="103156" y="39962"/>
                  </a:lnTo>
                  <a:lnTo>
                    <a:pt x="142892" y="18389"/>
                  </a:lnTo>
                  <a:lnTo>
                    <a:pt x="186799" y="4754"/>
                  </a:lnTo>
                  <a:lnTo>
                    <a:pt x="233933" y="0"/>
                  </a:lnTo>
                  <a:lnTo>
                    <a:pt x="281068" y="4754"/>
                  </a:lnTo>
                  <a:lnTo>
                    <a:pt x="324975" y="18389"/>
                  </a:lnTo>
                  <a:lnTo>
                    <a:pt x="364711" y="39962"/>
                  </a:lnTo>
                  <a:lnTo>
                    <a:pt x="399335" y="68532"/>
                  </a:lnTo>
                  <a:lnTo>
                    <a:pt x="427905" y="103156"/>
                  </a:lnTo>
                  <a:lnTo>
                    <a:pt x="449478" y="142892"/>
                  </a:lnTo>
                  <a:lnTo>
                    <a:pt x="463113" y="186799"/>
                  </a:lnTo>
                  <a:lnTo>
                    <a:pt x="467867" y="233933"/>
                  </a:lnTo>
                  <a:lnTo>
                    <a:pt x="463113" y="281068"/>
                  </a:lnTo>
                  <a:lnTo>
                    <a:pt x="449478" y="324975"/>
                  </a:lnTo>
                  <a:lnTo>
                    <a:pt x="427905" y="364711"/>
                  </a:lnTo>
                  <a:lnTo>
                    <a:pt x="399335" y="399335"/>
                  </a:lnTo>
                  <a:lnTo>
                    <a:pt x="364711" y="427905"/>
                  </a:lnTo>
                  <a:lnTo>
                    <a:pt x="324975" y="449478"/>
                  </a:lnTo>
                  <a:lnTo>
                    <a:pt x="281068" y="463113"/>
                  </a:lnTo>
                  <a:lnTo>
                    <a:pt x="233933" y="467867"/>
                  </a:lnTo>
                </a:path>
              </a:pathLst>
            </a:custGeom>
            <a:ln w="28956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C79CDB61-56F7-2D82-C6C3-FC3210050DD3}"/>
              </a:ext>
            </a:extLst>
          </p:cNvPr>
          <p:cNvSpPr txBox="1"/>
          <p:nvPr/>
        </p:nvSpPr>
        <p:spPr>
          <a:xfrm>
            <a:off x="428414" y="4905333"/>
            <a:ext cx="2764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Білім</a:t>
            </a: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беру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3CF2FAD-3A31-E84C-CB4F-8F4AD841A515}"/>
              </a:ext>
            </a:extLst>
          </p:cNvPr>
          <p:cNvSpPr txBox="1"/>
          <p:nvPr/>
        </p:nvSpPr>
        <p:spPr>
          <a:xfrm>
            <a:off x="528090" y="3863975"/>
            <a:ext cx="253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146,4 </a:t>
            </a:r>
            <a:r>
              <a:rPr lang="ru-RU" sz="1400" b="1" dirty="0">
                <a:ln w="0"/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r>
              <a:rPr lang="ru-RU" sz="1400" b="1" dirty="0">
                <a:ln w="0"/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98C0DC5E-FF44-D21B-57DA-D7CBBD3DDC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192" y="3262236"/>
            <a:ext cx="411495" cy="374054"/>
          </a:xfrm>
          <a:prstGeom prst="rect">
            <a:avLst/>
          </a:prstGeom>
        </p:spPr>
      </p:pic>
      <p:pic>
        <p:nvPicPr>
          <p:cNvPr id="111" name="Picture 5" descr="C:\Users\User\Downloads\team (1).png">
            <a:extLst>
              <a:ext uri="{FF2B5EF4-FFF2-40B4-BE49-F238E27FC236}">
                <a16:creationId xmlns:a16="http://schemas.microsoft.com/office/drawing/2014/main" id="{36217CD4-DBC2-5E35-9D16-0AEFF0ED5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58094" y="3228299"/>
            <a:ext cx="389053" cy="343627"/>
          </a:xfrm>
          <a:prstGeom prst="rect">
            <a:avLst/>
          </a:prstGeom>
          <a:noFill/>
        </p:spPr>
      </p:pic>
      <p:pic>
        <p:nvPicPr>
          <p:cNvPr id="112" name="Picture 4" descr="C:\Users\User\Downloads\running.png">
            <a:extLst>
              <a:ext uri="{FF2B5EF4-FFF2-40B4-BE49-F238E27FC236}">
                <a16:creationId xmlns:a16="http://schemas.microsoft.com/office/drawing/2014/main" id="{D45B2DBC-EA1E-1631-D7DE-DB6913607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178005" y="3236678"/>
            <a:ext cx="366778" cy="332001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76FF5B-D6E5-4D9D-7612-A9CD4088B354}"/>
              </a:ext>
            </a:extLst>
          </p:cNvPr>
          <p:cNvSpPr txBox="1"/>
          <p:nvPr/>
        </p:nvSpPr>
        <p:spPr>
          <a:xfrm>
            <a:off x="8785679" y="1185631"/>
            <a:ext cx="27871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Барлық шығыстардың</a:t>
            </a:r>
          </a:p>
          <a:p>
            <a:pPr algn="ctr"/>
            <a:r>
              <a:rPr lang="kk-KZ" sz="20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45,9</a:t>
            </a:r>
            <a:r>
              <a:rPr lang="ru-RU" sz="20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ru-RU" sz="14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cap="all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бөлігі</a:t>
            </a:r>
            <a:endParaRPr lang="ru-RU" sz="14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 descr="Книги со сплошной заливкой">
            <a:extLst>
              <a:ext uri="{FF2B5EF4-FFF2-40B4-BE49-F238E27FC236}">
                <a16:creationId xmlns:a16="http://schemas.microsoft.com/office/drawing/2014/main" id="{609751C4-C229-4188-B55B-78D4A698861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39119" y="3256298"/>
            <a:ext cx="335965" cy="37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2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10851" y="540869"/>
            <a:ext cx="9843243" cy="303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0851" y="133380"/>
            <a:ext cx="1784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Білім беру</a:t>
            </a:r>
            <a:endParaRPr lang="ru-RU" sz="20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object 3">
            <a:extLst>
              <a:ext uri="{FF2B5EF4-FFF2-40B4-BE49-F238E27FC236}">
                <a16:creationId xmlns:a16="http://schemas.microsoft.com/office/drawing/2014/main" id="{D985AA85-23EF-F830-2E74-69CE9891393E}"/>
              </a:ext>
            </a:extLst>
          </p:cNvPr>
          <p:cNvGrpSpPr/>
          <p:nvPr/>
        </p:nvGrpSpPr>
        <p:grpSpPr>
          <a:xfrm>
            <a:off x="310851" y="914054"/>
            <a:ext cx="11534519" cy="1165377"/>
            <a:chOff x="234695" y="766571"/>
            <a:chExt cx="8694421" cy="817244"/>
          </a:xfrm>
        </p:grpSpPr>
        <p:pic>
          <p:nvPicPr>
            <p:cNvPr id="3" name="object 4">
              <a:extLst>
                <a:ext uri="{FF2B5EF4-FFF2-40B4-BE49-F238E27FC236}">
                  <a16:creationId xmlns:a16="http://schemas.microsoft.com/office/drawing/2014/main" id="{5A94E4D3-E17A-BB96-29F7-F4FB746A5DB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695" y="797052"/>
              <a:ext cx="8694420" cy="763524"/>
            </a:xfrm>
            <a:prstGeom prst="rect">
              <a:avLst/>
            </a:prstGeom>
          </p:spPr>
        </p:pic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51908233-6E01-E867-F42F-B1FC15AC754C}"/>
                </a:ext>
              </a:extLst>
            </p:cNvPr>
            <p:cNvSpPr/>
            <p:nvPr/>
          </p:nvSpPr>
          <p:spPr>
            <a:xfrm>
              <a:off x="234696" y="766571"/>
              <a:ext cx="8694420" cy="817244"/>
            </a:xfrm>
            <a:custGeom>
              <a:avLst/>
              <a:gdLst/>
              <a:ahLst/>
              <a:cxnLst/>
              <a:rect l="l" t="t" r="r" b="b"/>
              <a:pathLst>
                <a:path w="8694420" h="817244">
                  <a:moveTo>
                    <a:pt x="8694420" y="784860"/>
                  </a:moveTo>
                  <a:lnTo>
                    <a:pt x="0" y="784860"/>
                  </a:lnTo>
                  <a:lnTo>
                    <a:pt x="0" y="816864"/>
                  </a:lnTo>
                  <a:lnTo>
                    <a:pt x="8694420" y="816864"/>
                  </a:lnTo>
                  <a:lnTo>
                    <a:pt x="8694420" y="784860"/>
                  </a:lnTo>
                  <a:close/>
                </a:path>
                <a:path w="8694420" h="817244">
                  <a:moveTo>
                    <a:pt x="8694420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8694420" y="32004"/>
                  </a:lnTo>
                  <a:lnTo>
                    <a:pt x="8694420" y="0"/>
                  </a:lnTo>
                  <a:close/>
                </a:path>
              </a:pathLst>
            </a:custGeom>
            <a:solidFill>
              <a:srgbClr val="FADD76"/>
            </a:solidFill>
          </p:spPr>
          <p:txBody>
            <a:bodyPr wrap="square" lIns="0" tIns="0" rIns="0" bIns="0" rtlCol="0"/>
            <a:lstStyle/>
            <a:p>
              <a:endPara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" name="object 15">
            <a:extLst>
              <a:ext uri="{FF2B5EF4-FFF2-40B4-BE49-F238E27FC236}">
                <a16:creationId xmlns:a16="http://schemas.microsoft.com/office/drawing/2014/main" id="{C9A129E3-DC55-8738-471A-804C8C64634B}"/>
              </a:ext>
            </a:extLst>
          </p:cNvPr>
          <p:cNvSpPr/>
          <p:nvPr/>
        </p:nvSpPr>
        <p:spPr>
          <a:xfrm>
            <a:off x="836725" y="1026991"/>
            <a:ext cx="957665" cy="943897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3B711A-2300-97B3-E03E-3E558E963E2B}"/>
              </a:ext>
            </a:extLst>
          </p:cNvPr>
          <p:cNvSpPr txBox="1"/>
          <p:nvPr/>
        </p:nvSpPr>
        <p:spPr>
          <a:xfrm>
            <a:off x="3141995" y="1312076"/>
            <a:ext cx="3347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Білім беру шығыстары</a:t>
            </a:r>
            <a:endParaRPr lang="ru-RU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25662C-E5C3-883F-88CD-DCD617717DC1}"/>
              </a:ext>
            </a:extLst>
          </p:cNvPr>
          <p:cNvSpPr txBox="1"/>
          <p:nvPr/>
        </p:nvSpPr>
        <p:spPr>
          <a:xfrm>
            <a:off x="7719339" y="957519"/>
            <a:ext cx="165301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146,4</a:t>
            </a:r>
            <a:endParaRPr lang="kk-KZ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endParaRPr lang="ru-RU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508988A-A0CB-57CB-3828-6254DA9C9620}"/>
              </a:ext>
            </a:extLst>
          </p:cNvPr>
          <p:cNvCxnSpPr/>
          <p:nvPr/>
        </p:nvCxnSpPr>
        <p:spPr>
          <a:xfrm>
            <a:off x="310851" y="540869"/>
            <a:ext cx="9843243" cy="303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25FD7526-86E4-4E40-6CB0-47C5296EA8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72" y="1157413"/>
            <a:ext cx="518369" cy="678658"/>
          </a:xfrm>
          <a:prstGeom prst="rect">
            <a:avLst/>
          </a:prstGeom>
        </p:spPr>
      </p:pic>
      <p:sp>
        <p:nvSpPr>
          <p:cNvPr id="148" name="object 15">
            <a:extLst>
              <a:ext uri="{FF2B5EF4-FFF2-40B4-BE49-F238E27FC236}">
                <a16:creationId xmlns:a16="http://schemas.microsoft.com/office/drawing/2014/main" id="{89621FC3-9417-1B84-DB05-1844D3E6F941}"/>
              </a:ext>
            </a:extLst>
          </p:cNvPr>
          <p:cNvSpPr/>
          <p:nvPr/>
        </p:nvSpPr>
        <p:spPr>
          <a:xfrm>
            <a:off x="477847" y="2242615"/>
            <a:ext cx="864393" cy="830997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9" name="object 15">
            <a:extLst>
              <a:ext uri="{FF2B5EF4-FFF2-40B4-BE49-F238E27FC236}">
                <a16:creationId xmlns:a16="http://schemas.microsoft.com/office/drawing/2014/main" id="{73B88C7C-3373-8713-95A2-EFB728355EB1}"/>
              </a:ext>
            </a:extLst>
          </p:cNvPr>
          <p:cNvSpPr/>
          <p:nvPr/>
        </p:nvSpPr>
        <p:spPr>
          <a:xfrm>
            <a:off x="445975" y="4271303"/>
            <a:ext cx="864393" cy="830997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0" name="object 15">
            <a:extLst>
              <a:ext uri="{FF2B5EF4-FFF2-40B4-BE49-F238E27FC236}">
                <a16:creationId xmlns:a16="http://schemas.microsoft.com/office/drawing/2014/main" id="{CDC592E6-FD00-027C-7B6D-9039E03B9377}"/>
              </a:ext>
            </a:extLst>
          </p:cNvPr>
          <p:cNvSpPr/>
          <p:nvPr/>
        </p:nvSpPr>
        <p:spPr>
          <a:xfrm>
            <a:off x="458072" y="3261941"/>
            <a:ext cx="864393" cy="830997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1" name="object 33">
            <a:extLst>
              <a:ext uri="{FF2B5EF4-FFF2-40B4-BE49-F238E27FC236}">
                <a16:creationId xmlns:a16="http://schemas.microsoft.com/office/drawing/2014/main" id="{F9FD9131-D7DB-7F2B-8881-DF1C250EB2D9}"/>
              </a:ext>
            </a:extLst>
          </p:cNvPr>
          <p:cNvSpPr/>
          <p:nvPr/>
        </p:nvSpPr>
        <p:spPr>
          <a:xfrm flipH="1">
            <a:off x="1315556" y="2200688"/>
            <a:ext cx="146156" cy="3975938"/>
          </a:xfrm>
          <a:custGeom>
            <a:avLst/>
            <a:gdLst/>
            <a:ahLst/>
            <a:cxnLst/>
            <a:rect l="l" t="t" r="r" b="b"/>
            <a:pathLst>
              <a:path h="598169">
                <a:moveTo>
                  <a:pt x="0" y="0"/>
                </a:moveTo>
                <a:lnTo>
                  <a:pt x="0" y="597916"/>
                </a:lnTo>
              </a:path>
            </a:pathLst>
          </a:custGeom>
          <a:ln w="12192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33">
            <a:extLst>
              <a:ext uri="{FF2B5EF4-FFF2-40B4-BE49-F238E27FC236}">
                <a16:creationId xmlns:a16="http://schemas.microsoft.com/office/drawing/2014/main" id="{D9FFB8E2-0AAB-F90B-C432-1554C640FCCA}"/>
              </a:ext>
            </a:extLst>
          </p:cNvPr>
          <p:cNvSpPr/>
          <p:nvPr/>
        </p:nvSpPr>
        <p:spPr>
          <a:xfrm rot="5400000" flipH="1">
            <a:off x="3583477" y="-60981"/>
            <a:ext cx="168089" cy="4367753"/>
          </a:xfrm>
          <a:custGeom>
            <a:avLst/>
            <a:gdLst/>
            <a:ahLst/>
            <a:cxnLst/>
            <a:rect l="l" t="t" r="r" b="b"/>
            <a:pathLst>
              <a:path h="598169">
                <a:moveTo>
                  <a:pt x="0" y="0"/>
                </a:moveTo>
                <a:lnTo>
                  <a:pt x="0" y="597916"/>
                </a:lnTo>
              </a:path>
            </a:pathLst>
          </a:custGeom>
          <a:ln w="12192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33">
            <a:extLst>
              <a:ext uri="{FF2B5EF4-FFF2-40B4-BE49-F238E27FC236}">
                <a16:creationId xmlns:a16="http://schemas.microsoft.com/office/drawing/2014/main" id="{FAED3097-5926-B3D8-2DD7-9E69E072CF54}"/>
              </a:ext>
            </a:extLst>
          </p:cNvPr>
          <p:cNvSpPr/>
          <p:nvPr/>
        </p:nvSpPr>
        <p:spPr>
          <a:xfrm rot="5400000" flipH="1">
            <a:off x="3567453" y="2896729"/>
            <a:ext cx="168089" cy="4367753"/>
          </a:xfrm>
          <a:custGeom>
            <a:avLst/>
            <a:gdLst/>
            <a:ahLst/>
            <a:cxnLst/>
            <a:rect l="l" t="t" r="r" b="b"/>
            <a:pathLst>
              <a:path h="598169">
                <a:moveTo>
                  <a:pt x="0" y="0"/>
                </a:moveTo>
                <a:lnTo>
                  <a:pt x="0" y="597916"/>
                </a:lnTo>
              </a:path>
            </a:pathLst>
          </a:custGeom>
          <a:ln w="12192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33">
            <a:extLst>
              <a:ext uri="{FF2B5EF4-FFF2-40B4-BE49-F238E27FC236}">
                <a16:creationId xmlns:a16="http://schemas.microsoft.com/office/drawing/2014/main" id="{E712903C-BE55-3DB5-4AEF-8944B3E3F17F}"/>
              </a:ext>
            </a:extLst>
          </p:cNvPr>
          <p:cNvSpPr/>
          <p:nvPr/>
        </p:nvSpPr>
        <p:spPr>
          <a:xfrm rot="5400000" flipH="1">
            <a:off x="3554678" y="820478"/>
            <a:ext cx="168089" cy="4367753"/>
          </a:xfrm>
          <a:custGeom>
            <a:avLst/>
            <a:gdLst/>
            <a:ahLst/>
            <a:cxnLst/>
            <a:rect l="l" t="t" r="r" b="b"/>
            <a:pathLst>
              <a:path h="598169">
                <a:moveTo>
                  <a:pt x="0" y="0"/>
                </a:moveTo>
                <a:lnTo>
                  <a:pt x="0" y="597916"/>
                </a:lnTo>
              </a:path>
            </a:pathLst>
          </a:custGeom>
          <a:ln w="12192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33">
            <a:extLst>
              <a:ext uri="{FF2B5EF4-FFF2-40B4-BE49-F238E27FC236}">
                <a16:creationId xmlns:a16="http://schemas.microsoft.com/office/drawing/2014/main" id="{BEEEB557-95D9-36FF-0DA2-6791F26536B7}"/>
              </a:ext>
            </a:extLst>
          </p:cNvPr>
          <p:cNvSpPr/>
          <p:nvPr/>
        </p:nvSpPr>
        <p:spPr>
          <a:xfrm rot="5400000" flipH="1">
            <a:off x="3579550" y="1911503"/>
            <a:ext cx="168089" cy="4367753"/>
          </a:xfrm>
          <a:custGeom>
            <a:avLst/>
            <a:gdLst/>
            <a:ahLst/>
            <a:cxnLst/>
            <a:rect l="l" t="t" r="r" b="b"/>
            <a:pathLst>
              <a:path h="598169">
                <a:moveTo>
                  <a:pt x="0" y="0"/>
                </a:moveTo>
                <a:lnTo>
                  <a:pt x="0" y="597916"/>
                </a:lnTo>
              </a:path>
            </a:pathLst>
          </a:custGeom>
          <a:ln w="12192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">
            <a:extLst>
              <a:ext uri="{FF2B5EF4-FFF2-40B4-BE49-F238E27FC236}">
                <a16:creationId xmlns:a16="http://schemas.microsoft.com/office/drawing/2014/main" id="{F81C07F3-B329-8B12-66D1-C66EC1AEEB05}"/>
              </a:ext>
            </a:extLst>
          </p:cNvPr>
          <p:cNvSpPr/>
          <p:nvPr/>
        </p:nvSpPr>
        <p:spPr>
          <a:xfrm>
            <a:off x="6422426" y="2260926"/>
            <a:ext cx="864393" cy="830997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8" name="object 15">
            <a:extLst>
              <a:ext uri="{FF2B5EF4-FFF2-40B4-BE49-F238E27FC236}">
                <a16:creationId xmlns:a16="http://schemas.microsoft.com/office/drawing/2014/main" id="{0DDF5E45-56E6-FB76-DBEB-33F5369016C0}"/>
              </a:ext>
            </a:extLst>
          </p:cNvPr>
          <p:cNvSpPr/>
          <p:nvPr/>
        </p:nvSpPr>
        <p:spPr>
          <a:xfrm>
            <a:off x="6428688" y="4249609"/>
            <a:ext cx="864393" cy="830997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9" name="object 15">
            <a:extLst>
              <a:ext uri="{FF2B5EF4-FFF2-40B4-BE49-F238E27FC236}">
                <a16:creationId xmlns:a16="http://schemas.microsoft.com/office/drawing/2014/main" id="{0F4A3931-0C62-B137-6C15-A557AB49E2BA}"/>
              </a:ext>
            </a:extLst>
          </p:cNvPr>
          <p:cNvSpPr/>
          <p:nvPr/>
        </p:nvSpPr>
        <p:spPr>
          <a:xfrm>
            <a:off x="6440785" y="3240247"/>
            <a:ext cx="864393" cy="830997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0" name="object 33">
            <a:extLst>
              <a:ext uri="{FF2B5EF4-FFF2-40B4-BE49-F238E27FC236}">
                <a16:creationId xmlns:a16="http://schemas.microsoft.com/office/drawing/2014/main" id="{990284F6-945C-22FA-E7D6-326E9C2673C1}"/>
              </a:ext>
            </a:extLst>
          </p:cNvPr>
          <p:cNvSpPr/>
          <p:nvPr/>
        </p:nvSpPr>
        <p:spPr>
          <a:xfrm flipH="1">
            <a:off x="7298269" y="2178994"/>
            <a:ext cx="146156" cy="3975938"/>
          </a:xfrm>
          <a:custGeom>
            <a:avLst/>
            <a:gdLst/>
            <a:ahLst/>
            <a:cxnLst/>
            <a:rect l="l" t="t" r="r" b="b"/>
            <a:pathLst>
              <a:path h="598169">
                <a:moveTo>
                  <a:pt x="0" y="0"/>
                </a:moveTo>
                <a:lnTo>
                  <a:pt x="0" y="597916"/>
                </a:lnTo>
              </a:path>
            </a:pathLst>
          </a:custGeom>
          <a:ln w="12192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33">
            <a:extLst>
              <a:ext uri="{FF2B5EF4-FFF2-40B4-BE49-F238E27FC236}">
                <a16:creationId xmlns:a16="http://schemas.microsoft.com/office/drawing/2014/main" id="{A17DA92B-85B7-B488-C088-DE414C7C1134}"/>
              </a:ext>
            </a:extLst>
          </p:cNvPr>
          <p:cNvSpPr/>
          <p:nvPr/>
        </p:nvSpPr>
        <p:spPr>
          <a:xfrm rot="5400000" flipH="1">
            <a:off x="9566190" y="-82675"/>
            <a:ext cx="168089" cy="4367753"/>
          </a:xfrm>
          <a:custGeom>
            <a:avLst/>
            <a:gdLst/>
            <a:ahLst/>
            <a:cxnLst/>
            <a:rect l="l" t="t" r="r" b="b"/>
            <a:pathLst>
              <a:path h="598169">
                <a:moveTo>
                  <a:pt x="0" y="0"/>
                </a:moveTo>
                <a:lnTo>
                  <a:pt x="0" y="597916"/>
                </a:lnTo>
              </a:path>
            </a:pathLst>
          </a:custGeom>
          <a:ln w="12192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33">
            <a:extLst>
              <a:ext uri="{FF2B5EF4-FFF2-40B4-BE49-F238E27FC236}">
                <a16:creationId xmlns:a16="http://schemas.microsoft.com/office/drawing/2014/main" id="{5027E947-5AF8-07B4-2A09-1A6B56643260}"/>
              </a:ext>
            </a:extLst>
          </p:cNvPr>
          <p:cNvSpPr/>
          <p:nvPr/>
        </p:nvSpPr>
        <p:spPr>
          <a:xfrm rot="5400000" flipH="1">
            <a:off x="9550166" y="2875035"/>
            <a:ext cx="168089" cy="4367753"/>
          </a:xfrm>
          <a:custGeom>
            <a:avLst/>
            <a:gdLst/>
            <a:ahLst/>
            <a:cxnLst/>
            <a:rect l="l" t="t" r="r" b="b"/>
            <a:pathLst>
              <a:path h="598169">
                <a:moveTo>
                  <a:pt x="0" y="0"/>
                </a:moveTo>
                <a:lnTo>
                  <a:pt x="0" y="597916"/>
                </a:lnTo>
              </a:path>
            </a:pathLst>
          </a:custGeom>
          <a:ln w="12192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33">
            <a:extLst>
              <a:ext uri="{FF2B5EF4-FFF2-40B4-BE49-F238E27FC236}">
                <a16:creationId xmlns:a16="http://schemas.microsoft.com/office/drawing/2014/main" id="{4BABF696-9CA9-F661-25DA-89632B63FB72}"/>
              </a:ext>
            </a:extLst>
          </p:cNvPr>
          <p:cNvSpPr/>
          <p:nvPr/>
        </p:nvSpPr>
        <p:spPr>
          <a:xfrm rot="5400000" flipH="1">
            <a:off x="9537391" y="798784"/>
            <a:ext cx="168089" cy="4367753"/>
          </a:xfrm>
          <a:custGeom>
            <a:avLst/>
            <a:gdLst/>
            <a:ahLst/>
            <a:cxnLst/>
            <a:rect l="l" t="t" r="r" b="b"/>
            <a:pathLst>
              <a:path h="598169">
                <a:moveTo>
                  <a:pt x="0" y="0"/>
                </a:moveTo>
                <a:lnTo>
                  <a:pt x="0" y="597916"/>
                </a:lnTo>
              </a:path>
            </a:pathLst>
          </a:custGeom>
          <a:ln w="12192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33">
            <a:extLst>
              <a:ext uri="{FF2B5EF4-FFF2-40B4-BE49-F238E27FC236}">
                <a16:creationId xmlns:a16="http://schemas.microsoft.com/office/drawing/2014/main" id="{A8738D64-926D-DB74-5768-58B6175F580D}"/>
              </a:ext>
            </a:extLst>
          </p:cNvPr>
          <p:cNvSpPr/>
          <p:nvPr/>
        </p:nvSpPr>
        <p:spPr>
          <a:xfrm rot="5400000" flipH="1">
            <a:off x="9562263" y="1889809"/>
            <a:ext cx="168089" cy="4367753"/>
          </a:xfrm>
          <a:custGeom>
            <a:avLst/>
            <a:gdLst/>
            <a:ahLst/>
            <a:cxnLst/>
            <a:rect l="l" t="t" r="r" b="b"/>
            <a:pathLst>
              <a:path h="598169">
                <a:moveTo>
                  <a:pt x="0" y="0"/>
                </a:moveTo>
                <a:lnTo>
                  <a:pt x="0" y="597916"/>
                </a:lnTo>
              </a:path>
            </a:pathLst>
          </a:custGeom>
          <a:ln w="12192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5ACF251C-84A7-1F40-7F31-24E2730FB40D}"/>
              </a:ext>
            </a:extLst>
          </p:cNvPr>
          <p:cNvSpPr txBox="1"/>
          <p:nvPr/>
        </p:nvSpPr>
        <p:spPr>
          <a:xfrm>
            <a:off x="1511835" y="2343525"/>
            <a:ext cx="25683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 мың оқушы</a:t>
            </a:r>
          </a:p>
          <a:p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оқулықтармен қамтылды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B73C0D39-BB82-D706-0F93-DE17420D4F71}"/>
              </a:ext>
            </a:extLst>
          </p:cNvPr>
          <p:cNvSpPr txBox="1"/>
          <p:nvPr/>
        </p:nvSpPr>
        <p:spPr>
          <a:xfrm>
            <a:off x="7585344" y="2270660"/>
            <a:ext cx="37818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42,5 млрд</a:t>
            </a:r>
          </a:p>
          <a:p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Педагогтер еңбекақысын арттыру </a:t>
            </a:r>
            <a:r>
              <a:rPr lang="kk-KZ" sz="1100" b="1" i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kk-KZ" sz="1000" b="1" i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</a:t>
            </a:r>
            <a:r>
              <a:rPr lang="ru-RU" sz="1000" b="1" i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kk-KZ" sz="1100" b="1" i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kk-KZ" sz="1200" b="1" i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 қосымша ақы төлеуге бөлінді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7B7BF2BB-5223-9FBC-83E9-39C3F6FAD1D3}"/>
              </a:ext>
            </a:extLst>
          </p:cNvPr>
          <p:cNvSpPr txBox="1"/>
          <p:nvPr/>
        </p:nvSpPr>
        <p:spPr>
          <a:xfrm>
            <a:off x="1479718" y="5371101"/>
            <a:ext cx="34403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63 мың оқушы</a:t>
            </a:r>
          </a:p>
          <a:p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Қосымша білім берумен қамтылды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5FE62C59-91DB-3463-B458-555FF2DE298C}"/>
              </a:ext>
            </a:extLst>
          </p:cNvPr>
          <p:cNvSpPr txBox="1"/>
          <p:nvPr/>
        </p:nvSpPr>
        <p:spPr>
          <a:xfrm>
            <a:off x="1511835" y="3216943"/>
            <a:ext cx="29001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 мың оқушы</a:t>
            </a:r>
          </a:p>
          <a:p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1-4 сынып ыстық</a:t>
            </a:r>
          </a:p>
          <a:p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Тамақтандырумен қамтылды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59BAE907-757E-45A3-506B-F09807289F0A}"/>
              </a:ext>
            </a:extLst>
          </p:cNvPr>
          <p:cNvSpPr txBox="1"/>
          <p:nvPr/>
        </p:nvSpPr>
        <p:spPr>
          <a:xfrm>
            <a:off x="7572915" y="3113287"/>
            <a:ext cx="36503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мың</a:t>
            </a:r>
          </a:p>
          <a:p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Орында Жекеменшік мектепке </a:t>
            </a:r>
          </a:p>
          <a:p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дейінгі Ұйымдарда мемлекеттік </a:t>
            </a:r>
          </a:p>
          <a:p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білім беру тапсырысына бағытталды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A8FA3838-AB2D-E7FF-BE1B-8DE47F8BA4FA}"/>
              </a:ext>
            </a:extLst>
          </p:cNvPr>
          <p:cNvSpPr txBox="1"/>
          <p:nvPr/>
        </p:nvSpPr>
        <p:spPr>
          <a:xfrm>
            <a:off x="7477084" y="4185661"/>
            <a:ext cx="404950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мектеп</a:t>
            </a:r>
          </a:p>
          <a:p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Пайдалануға берілді</a:t>
            </a:r>
          </a:p>
          <a:p>
            <a:r>
              <a:rPr lang="kk-KZ" sz="1100" i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(Орал қаласы №18, Бәйтерек ауданы Щапово және </a:t>
            </a:r>
          </a:p>
          <a:p>
            <a:r>
              <a:rPr lang="kk-KZ" sz="1100" i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ЖАмбыл, казталов ауданы Сарықұдық ауылдары)</a:t>
            </a:r>
            <a:endParaRPr lang="ru-RU" sz="1100" i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2" name="Рисунок 201" descr="Книги со сплошной заливкой">
            <a:extLst>
              <a:ext uri="{FF2B5EF4-FFF2-40B4-BE49-F238E27FC236}">
                <a16:creationId xmlns:a16="http://schemas.microsoft.com/office/drawing/2014/main" id="{F4A4CFE1-D65B-6E64-4E8D-C5F6DED51A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7554" y="2369728"/>
            <a:ext cx="510749" cy="581967"/>
          </a:xfrm>
          <a:prstGeom prst="rect">
            <a:avLst/>
          </a:prstGeom>
        </p:spPr>
      </p:pic>
      <p:pic>
        <p:nvPicPr>
          <p:cNvPr id="7" name="Graphic 17">
            <a:extLst>
              <a:ext uri="{FF2B5EF4-FFF2-40B4-BE49-F238E27FC236}">
                <a16:creationId xmlns:a16="http://schemas.microsoft.com/office/drawing/2014/main" id="{9A2B6D59-B89C-5AD0-741E-D795C2732C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935" y="4342549"/>
            <a:ext cx="556584" cy="5602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476DA0-C24F-F12A-3140-04DDB8415A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77940" y="3318793"/>
            <a:ext cx="596133" cy="63237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211B20A-AC96-ED75-18E0-0553A4712F6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4" b="14349"/>
          <a:stretch/>
        </p:blipFill>
        <p:spPr>
          <a:xfrm>
            <a:off x="586868" y="3439586"/>
            <a:ext cx="590246" cy="47570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2F95EE8-D7F6-F745-A01A-90AE9F0D138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1" b="11081"/>
          <a:stretch/>
        </p:blipFill>
        <p:spPr>
          <a:xfrm>
            <a:off x="583769" y="5419816"/>
            <a:ext cx="519966" cy="53807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1C00E2F-0712-0BFD-7AC3-9BD883021EB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248" y="2362301"/>
            <a:ext cx="569930" cy="565393"/>
          </a:xfrm>
          <a:prstGeom prst="rect">
            <a:avLst/>
          </a:prstGeom>
        </p:spPr>
      </p:pic>
      <p:sp>
        <p:nvSpPr>
          <p:cNvPr id="12" name="object 15">
            <a:extLst>
              <a:ext uri="{FF2B5EF4-FFF2-40B4-BE49-F238E27FC236}">
                <a16:creationId xmlns:a16="http://schemas.microsoft.com/office/drawing/2014/main" id="{509720F7-3676-69C6-140B-D16884A21592}"/>
              </a:ext>
            </a:extLst>
          </p:cNvPr>
          <p:cNvSpPr/>
          <p:nvPr/>
        </p:nvSpPr>
        <p:spPr>
          <a:xfrm>
            <a:off x="419046" y="5283795"/>
            <a:ext cx="864393" cy="830997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8FBCA18C-3FE3-83DC-6FD8-9661F03B2738}"/>
              </a:ext>
            </a:extLst>
          </p:cNvPr>
          <p:cNvSpPr/>
          <p:nvPr/>
        </p:nvSpPr>
        <p:spPr>
          <a:xfrm>
            <a:off x="6423942" y="5283795"/>
            <a:ext cx="864393" cy="830997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4CC49D-3E85-A1B7-997F-DDA130EE3345}"/>
              </a:ext>
            </a:extLst>
          </p:cNvPr>
          <p:cNvSpPr txBox="1"/>
          <p:nvPr/>
        </p:nvSpPr>
        <p:spPr>
          <a:xfrm>
            <a:off x="1511835" y="4202467"/>
            <a:ext cx="3541354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мың оқушы</a:t>
            </a:r>
          </a:p>
          <a:p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мектеп формасы және ыстық</a:t>
            </a:r>
          </a:p>
          <a:p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Тамақтандырумен қамтылды</a:t>
            </a:r>
          </a:p>
          <a:p>
            <a:r>
              <a:rPr lang="kk-KZ" sz="1100" i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(көп балалы және аз қамтылған отбасылар)</a:t>
            </a:r>
            <a:endParaRPr lang="ru-RU" sz="1100" i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5F6F5BB-AE17-13DF-ADE4-AE1E2C7BB60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4" b="14349"/>
          <a:stretch/>
        </p:blipFill>
        <p:spPr>
          <a:xfrm>
            <a:off x="563150" y="4425377"/>
            <a:ext cx="590246" cy="4757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5499982-8799-B102-596A-7DD48B296C40}"/>
              </a:ext>
            </a:extLst>
          </p:cNvPr>
          <p:cNvSpPr txBox="1"/>
          <p:nvPr/>
        </p:nvSpPr>
        <p:spPr>
          <a:xfrm>
            <a:off x="7516934" y="5228484"/>
            <a:ext cx="37834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15,5 млрд</a:t>
            </a:r>
          </a:p>
          <a:p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Мектепке дейінгі тәрбие және оқытуға</a:t>
            </a:r>
          </a:p>
          <a:p>
            <a:r>
              <a:rPr lang="kk-KZ" sz="12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бағытталды</a:t>
            </a:r>
            <a:endParaRPr lang="ru-RU" sz="1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FE0E390-24E5-E00B-53D4-9FCF08ADE40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61" y="5380033"/>
            <a:ext cx="634317" cy="573094"/>
          </a:xfrm>
          <a:prstGeom prst="rect">
            <a:avLst/>
          </a:prstGeom>
        </p:spPr>
      </p:pic>
      <p:sp>
        <p:nvSpPr>
          <p:cNvPr id="20" name="object 33">
            <a:extLst>
              <a:ext uri="{FF2B5EF4-FFF2-40B4-BE49-F238E27FC236}">
                <a16:creationId xmlns:a16="http://schemas.microsoft.com/office/drawing/2014/main" id="{CD7DF994-622F-829F-D5DB-45BE2A7D2C30}"/>
              </a:ext>
            </a:extLst>
          </p:cNvPr>
          <p:cNvSpPr/>
          <p:nvPr/>
        </p:nvSpPr>
        <p:spPr>
          <a:xfrm rot="5400000" flipH="1">
            <a:off x="3561544" y="3879509"/>
            <a:ext cx="168089" cy="4367753"/>
          </a:xfrm>
          <a:custGeom>
            <a:avLst/>
            <a:gdLst/>
            <a:ahLst/>
            <a:cxnLst/>
            <a:rect l="l" t="t" r="r" b="b"/>
            <a:pathLst>
              <a:path h="598169">
                <a:moveTo>
                  <a:pt x="0" y="0"/>
                </a:moveTo>
                <a:lnTo>
                  <a:pt x="0" y="597916"/>
                </a:lnTo>
              </a:path>
            </a:pathLst>
          </a:custGeom>
          <a:ln w="12192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3">
            <a:extLst>
              <a:ext uri="{FF2B5EF4-FFF2-40B4-BE49-F238E27FC236}">
                <a16:creationId xmlns:a16="http://schemas.microsoft.com/office/drawing/2014/main" id="{DCD8F186-E214-4C65-470B-2D017DAE4E85}"/>
              </a:ext>
            </a:extLst>
          </p:cNvPr>
          <p:cNvSpPr/>
          <p:nvPr/>
        </p:nvSpPr>
        <p:spPr>
          <a:xfrm rot="5400000" flipH="1">
            <a:off x="9544257" y="3857815"/>
            <a:ext cx="168089" cy="4367753"/>
          </a:xfrm>
          <a:custGeom>
            <a:avLst/>
            <a:gdLst/>
            <a:ahLst/>
            <a:cxnLst/>
            <a:rect l="l" t="t" r="r" b="b"/>
            <a:pathLst>
              <a:path h="598169">
                <a:moveTo>
                  <a:pt x="0" y="0"/>
                </a:moveTo>
                <a:lnTo>
                  <a:pt x="0" y="597916"/>
                </a:lnTo>
              </a:path>
            </a:pathLst>
          </a:custGeom>
          <a:ln w="12192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779E23-CF43-8A38-A72C-4776966DCC66}"/>
              </a:ext>
            </a:extLst>
          </p:cNvPr>
          <p:cNvSpPr txBox="1"/>
          <p:nvPr/>
        </p:nvSpPr>
        <p:spPr>
          <a:xfrm>
            <a:off x="1404238" y="6322227"/>
            <a:ext cx="399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Игерілмегені </a:t>
            </a:r>
            <a:r>
              <a:rPr lang="kk-KZ" sz="2400" b="1" u="sng" cap="all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768,4 млн </a:t>
            </a:r>
            <a:endParaRPr lang="kk-KZ" sz="2000" b="1" u="sng" cap="all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0E03DD-6394-08C4-E82E-80C2FC9A86A4}"/>
              </a:ext>
            </a:extLst>
          </p:cNvPr>
          <p:cNvSpPr txBox="1"/>
          <p:nvPr/>
        </p:nvSpPr>
        <p:spPr>
          <a:xfrm>
            <a:off x="5346475" y="6363467"/>
            <a:ext cx="6688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i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(білім беру нысандарын күрделі жөндеу бойынша орындалған жұмыс актілерінің ұсынылмауы)</a:t>
            </a:r>
          </a:p>
        </p:txBody>
      </p:sp>
    </p:spTree>
    <p:extLst>
      <p:ext uri="{BB962C8B-B14F-4D97-AF65-F5344CB8AC3E}">
        <p14:creationId xmlns:p14="http://schemas.microsoft.com/office/powerpoint/2010/main" val="30391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10851" y="540869"/>
            <a:ext cx="9843243" cy="303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0851" y="133380"/>
            <a:ext cx="2993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Денсаулық сақтау</a:t>
            </a:r>
            <a:endParaRPr lang="ru-RU" sz="20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508988A-A0CB-57CB-3828-6254DA9C9620}"/>
              </a:ext>
            </a:extLst>
          </p:cNvPr>
          <p:cNvCxnSpPr/>
          <p:nvPr/>
        </p:nvCxnSpPr>
        <p:spPr>
          <a:xfrm>
            <a:off x="310851" y="540869"/>
            <a:ext cx="9843243" cy="303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object 3">
            <a:extLst>
              <a:ext uri="{FF2B5EF4-FFF2-40B4-BE49-F238E27FC236}">
                <a16:creationId xmlns:a16="http://schemas.microsoft.com/office/drawing/2014/main" id="{012D8AE4-3D80-282C-0919-1D7AC4C69FE0}"/>
              </a:ext>
            </a:extLst>
          </p:cNvPr>
          <p:cNvGrpSpPr/>
          <p:nvPr/>
        </p:nvGrpSpPr>
        <p:grpSpPr>
          <a:xfrm>
            <a:off x="310851" y="914054"/>
            <a:ext cx="11534519" cy="1165377"/>
            <a:chOff x="234695" y="766571"/>
            <a:chExt cx="8694421" cy="817244"/>
          </a:xfrm>
        </p:grpSpPr>
        <p:pic>
          <p:nvPicPr>
            <p:cNvPr id="13" name="object 4">
              <a:extLst>
                <a:ext uri="{FF2B5EF4-FFF2-40B4-BE49-F238E27FC236}">
                  <a16:creationId xmlns:a16="http://schemas.microsoft.com/office/drawing/2014/main" id="{49C276E5-6DD3-F6E6-C371-9AF0C2C29E4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695" y="797052"/>
              <a:ext cx="8694420" cy="763524"/>
            </a:xfrm>
            <a:prstGeom prst="rect">
              <a:avLst/>
            </a:prstGeom>
          </p:spPr>
        </p:pic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AE99597C-9CB1-9A60-E273-81DE19611243}"/>
                </a:ext>
              </a:extLst>
            </p:cNvPr>
            <p:cNvSpPr/>
            <p:nvPr/>
          </p:nvSpPr>
          <p:spPr>
            <a:xfrm>
              <a:off x="234696" y="766571"/>
              <a:ext cx="8694420" cy="817244"/>
            </a:xfrm>
            <a:custGeom>
              <a:avLst/>
              <a:gdLst/>
              <a:ahLst/>
              <a:cxnLst/>
              <a:rect l="l" t="t" r="r" b="b"/>
              <a:pathLst>
                <a:path w="8694420" h="817244">
                  <a:moveTo>
                    <a:pt x="8694420" y="784860"/>
                  </a:moveTo>
                  <a:lnTo>
                    <a:pt x="0" y="784860"/>
                  </a:lnTo>
                  <a:lnTo>
                    <a:pt x="0" y="816864"/>
                  </a:lnTo>
                  <a:lnTo>
                    <a:pt x="8694420" y="816864"/>
                  </a:lnTo>
                  <a:lnTo>
                    <a:pt x="8694420" y="784860"/>
                  </a:lnTo>
                  <a:close/>
                </a:path>
                <a:path w="8694420" h="817244">
                  <a:moveTo>
                    <a:pt x="8694420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8694420" y="32004"/>
                  </a:lnTo>
                  <a:lnTo>
                    <a:pt x="8694420" y="0"/>
                  </a:lnTo>
                  <a:close/>
                </a:path>
              </a:pathLst>
            </a:custGeom>
            <a:solidFill>
              <a:srgbClr val="FADD76"/>
            </a:solidFill>
          </p:spPr>
          <p:txBody>
            <a:bodyPr wrap="square" lIns="0" tIns="0" rIns="0" bIns="0" rtlCol="0"/>
            <a:lstStyle/>
            <a:p>
              <a:endPara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6" name="object 15">
            <a:extLst>
              <a:ext uri="{FF2B5EF4-FFF2-40B4-BE49-F238E27FC236}">
                <a16:creationId xmlns:a16="http://schemas.microsoft.com/office/drawing/2014/main" id="{49C8DAB6-8DDD-022D-CEB6-F76874791768}"/>
              </a:ext>
            </a:extLst>
          </p:cNvPr>
          <p:cNvSpPr/>
          <p:nvPr/>
        </p:nvSpPr>
        <p:spPr>
          <a:xfrm>
            <a:off x="836725" y="1026991"/>
            <a:ext cx="957665" cy="943897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0" y="359663"/>
                </a:moveTo>
                <a:lnTo>
                  <a:pt x="3283" y="310861"/>
                </a:lnTo>
                <a:lnTo>
                  <a:pt x="12847" y="264054"/>
                </a:lnTo>
                <a:lnTo>
                  <a:pt x="28263" y="219670"/>
                </a:lnTo>
                <a:lnTo>
                  <a:pt x="49103" y="178138"/>
                </a:lnTo>
                <a:lnTo>
                  <a:pt x="74939" y="139887"/>
                </a:lnTo>
                <a:lnTo>
                  <a:pt x="105341" y="105346"/>
                </a:lnTo>
                <a:lnTo>
                  <a:pt x="139882" y="74943"/>
                </a:lnTo>
                <a:lnTo>
                  <a:pt x="178133" y="49106"/>
                </a:lnTo>
                <a:lnTo>
                  <a:pt x="219664" y="28265"/>
                </a:lnTo>
                <a:lnTo>
                  <a:pt x="264049" y="12848"/>
                </a:lnTo>
                <a:lnTo>
                  <a:pt x="310858" y="3283"/>
                </a:lnTo>
                <a:lnTo>
                  <a:pt x="359664" y="0"/>
                </a:lnTo>
                <a:lnTo>
                  <a:pt x="408469" y="3283"/>
                </a:lnTo>
                <a:lnTo>
                  <a:pt x="455278" y="12848"/>
                </a:lnTo>
                <a:lnTo>
                  <a:pt x="499663" y="28265"/>
                </a:lnTo>
                <a:lnTo>
                  <a:pt x="541194" y="49106"/>
                </a:lnTo>
                <a:lnTo>
                  <a:pt x="579445" y="74943"/>
                </a:lnTo>
                <a:lnTo>
                  <a:pt x="613986" y="105346"/>
                </a:lnTo>
                <a:lnTo>
                  <a:pt x="644388" y="139887"/>
                </a:lnTo>
                <a:lnTo>
                  <a:pt x="670224" y="178138"/>
                </a:lnTo>
                <a:lnTo>
                  <a:pt x="691064" y="219670"/>
                </a:lnTo>
                <a:lnTo>
                  <a:pt x="706480" y="264054"/>
                </a:lnTo>
                <a:lnTo>
                  <a:pt x="716044" y="310861"/>
                </a:lnTo>
                <a:lnTo>
                  <a:pt x="719328" y="359663"/>
                </a:lnTo>
                <a:lnTo>
                  <a:pt x="716044" y="408466"/>
                </a:lnTo>
                <a:lnTo>
                  <a:pt x="706480" y="455273"/>
                </a:lnTo>
                <a:lnTo>
                  <a:pt x="691064" y="499657"/>
                </a:lnTo>
                <a:lnTo>
                  <a:pt x="670224" y="541189"/>
                </a:lnTo>
                <a:lnTo>
                  <a:pt x="644388" y="579440"/>
                </a:lnTo>
                <a:lnTo>
                  <a:pt x="613986" y="613981"/>
                </a:lnTo>
                <a:lnTo>
                  <a:pt x="579445" y="644384"/>
                </a:lnTo>
                <a:lnTo>
                  <a:pt x="541194" y="670221"/>
                </a:lnTo>
                <a:lnTo>
                  <a:pt x="499663" y="691062"/>
                </a:lnTo>
                <a:lnTo>
                  <a:pt x="455278" y="706479"/>
                </a:lnTo>
                <a:lnTo>
                  <a:pt x="408469" y="716044"/>
                </a:lnTo>
                <a:lnTo>
                  <a:pt x="359664" y="719327"/>
                </a:lnTo>
                <a:lnTo>
                  <a:pt x="310858" y="716044"/>
                </a:lnTo>
                <a:lnTo>
                  <a:pt x="264049" y="706479"/>
                </a:lnTo>
                <a:lnTo>
                  <a:pt x="219664" y="691062"/>
                </a:lnTo>
                <a:lnTo>
                  <a:pt x="178133" y="670221"/>
                </a:lnTo>
                <a:lnTo>
                  <a:pt x="139882" y="644384"/>
                </a:lnTo>
                <a:lnTo>
                  <a:pt x="105341" y="613981"/>
                </a:lnTo>
                <a:lnTo>
                  <a:pt x="74939" y="579440"/>
                </a:lnTo>
                <a:lnTo>
                  <a:pt x="49103" y="541189"/>
                </a:lnTo>
                <a:lnTo>
                  <a:pt x="28263" y="499657"/>
                </a:lnTo>
                <a:lnTo>
                  <a:pt x="12847" y="455273"/>
                </a:lnTo>
                <a:lnTo>
                  <a:pt x="3283" y="408466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ACB8C9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FC2B48-1159-5CB2-E920-A5DE78F48016}"/>
              </a:ext>
            </a:extLst>
          </p:cNvPr>
          <p:cNvSpPr txBox="1"/>
          <p:nvPr/>
        </p:nvSpPr>
        <p:spPr>
          <a:xfrm>
            <a:off x="3141995" y="1312076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Денсаулық сақтау шығыстары</a:t>
            </a:r>
            <a:endParaRPr lang="ru-RU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E22E52-2E4F-FAEF-3005-1C82856BFAA8}"/>
              </a:ext>
            </a:extLst>
          </p:cNvPr>
          <p:cNvSpPr txBox="1"/>
          <p:nvPr/>
        </p:nvSpPr>
        <p:spPr>
          <a:xfrm>
            <a:off x="8046352" y="957519"/>
            <a:ext cx="99899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5,6</a:t>
            </a:r>
            <a:endParaRPr lang="kk-KZ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endParaRPr lang="ru-RU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D02CC70-E294-5018-56AC-0C8C607875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2" b="7239"/>
          <a:stretch/>
        </p:blipFill>
        <p:spPr>
          <a:xfrm>
            <a:off x="960319" y="1189181"/>
            <a:ext cx="710475" cy="618635"/>
          </a:xfrm>
          <a:prstGeom prst="rect">
            <a:avLst/>
          </a:prstGeom>
        </p:spPr>
      </p:pic>
      <p:sp>
        <p:nvSpPr>
          <p:cNvPr id="23" name="Блок-схема: альтернативный процесс 22">
            <a:extLst>
              <a:ext uri="{FF2B5EF4-FFF2-40B4-BE49-F238E27FC236}">
                <a16:creationId xmlns:a16="http://schemas.microsoft.com/office/drawing/2014/main" id="{64A897F5-A5BC-614F-059A-68AC942D61BA}"/>
              </a:ext>
            </a:extLst>
          </p:cNvPr>
          <p:cNvSpPr/>
          <p:nvPr/>
        </p:nvSpPr>
        <p:spPr>
          <a:xfrm>
            <a:off x="277503" y="3055177"/>
            <a:ext cx="1599674" cy="2672826"/>
          </a:xfrm>
          <a:prstGeom prst="flowChartAlternateProcess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4" name="Блок-схема: альтернативный процесс 23">
            <a:extLst>
              <a:ext uri="{FF2B5EF4-FFF2-40B4-BE49-F238E27FC236}">
                <a16:creationId xmlns:a16="http://schemas.microsoft.com/office/drawing/2014/main" id="{F24697BA-A28B-2ABB-E46E-97AE897B8E0F}"/>
              </a:ext>
            </a:extLst>
          </p:cNvPr>
          <p:cNvSpPr/>
          <p:nvPr/>
        </p:nvSpPr>
        <p:spPr>
          <a:xfrm>
            <a:off x="6411863" y="3030300"/>
            <a:ext cx="1599674" cy="2672826"/>
          </a:xfrm>
          <a:prstGeom prst="flowChartAlternateProcess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5" name="Блок-схема: альтернативный процесс 24">
            <a:extLst>
              <a:ext uri="{FF2B5EF4-FFF2-40B4-BE49-F238E27FC236}">
                <a16:creationId xmlns:a16="http://schemas.microsoft.com/office/drawing/2014/main" id="{08780D18-44F8-DE8D-1706-0EEDFBBA5355}"/>
              </a:ext>
            </a:extLst>
          </p:cNvPr>
          <p:cNvSpPr/>
          <p:nvPr/>
        </p:nvSpPr>
        <p:spPr>
          <a:xfrm>
            <a:off x="4433416" y="3055177"/>
            <a:ext cx="1599674" cy="2672826"/>
          </a:xfrm>
          <a:prstGeom prst="flowChartAlternateProcess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6" name="Блок-схема: альтернативный процесс 25">
            <a:extLst>
              <a:ext uri="{FF2B5EF4-FFF2-40B4-BE49-F238E27FC236}">
                <a16:creationId xmlns:a16="http://schemas.microsoft.com/office/drawing/2014/main" id="{8AADE3DE-5CBC-F804-DB18-7A850A0781D4}"/>
              </a:ext>
            </a:extLst>
          </p:cNvPr>
          <p:cNvSpPr/>
          <p:nvPr/>
        </p:nvSpPr>
        <p:spPr>
          <a:xfrm>
            <a:off x="2363147" y="3055177"/>
            <a:ext cx="1599674" cy="2672826"/>
          </a:xfrm>
          <a:prstGeom prst="flowChartAlternateProcess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7" name="Блок-схема: узел 26">
            <a:extLst>
              <a:ext uri="{FF2B5EF4-FFF2-40B4-BE49-F238E27FC236}">
                <a16:creationId xmlns:a16="http://schemas.microsoft.com/office/drawing/2014/main" id="{EAB467EC-8C6A-FB52-D831-CB052EC4D146}"/>
              </a:ext>
            </a:extLst>
          </p:cNvPr>
          <p:cNvSpPr/>
          <p:nvPr/>
        </p:nvSpPr>
        <p:spPr>
          <a:xfrm>
            <a:off x="462319" y="2336827"/>
            <a:ext cx="1192659" cy="1165378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0" name="Блок-схема: узел 29">
            <a:extLst>
              <a:ext uri="{FF2B5EF4-FFF2-40B4-BE49-F238E27FC236}">
                <a16:creationId xmlns:a16="http://schemas.microsoft.com/office/drawing/2014/main" id="{8117F164-D9A7-39E5-0A0D-C9FFC94DAEAE}"/>
              </a:ext>
            </a:extLst>
          </p:cNvPr>
          <p:cNvSpPr/>
          <p:nvPr/>
        </p:nvSpPr>
        <p:spPr>
          <a:xfrm>
            <a:off x="6616786" y="2348016"/>
            <a:ext cx="1192659" cy="1165378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1" name="Блок-схема: узел 30">
            <a:extLst>
              <a:ext uri="{FF2B5EF4-FFF2-40B4-BE49-F238E27FC236}">
                <a16:creationId xmlns:a16="http://schemas.microsoft.com/office/drawing/2014/main" id="{4CB15901-BC53-6D39-96BB-D0C7A46D380F}"/>
              </a:ext>
            </a:extLst>
          </p:cNvPr>
          <p:cNvSpPr/>
          <p:nvPr/>
        </p:nvSpPr>
        <p:spPr>
          <a:xfrm>
            <a:off x="4627084" y="2325319"/>
            <a:ext cx="1192659" cy="1165378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2" name="Блок-схема: узел 31">
            <a:extLst>
              <a:ext uri="{FF2B5EF4-FFF2-40B4-BE49-F238E27FC236}">
                <a16:creationId xmlns:a16="http://schemas.microsoft.com/office/drawing/2014/main" id="{4AD0C6FC-2798-0079-E576-EF89FC390C77}"/>
              </a:ext>
            </a:extLst>
          </p:cNvPr>
          <p:cNvSpPr/>
          <p:nvPr/>
        </p:nvSpPr>
        <p:spPr>
          <a:xfrm>
            <a:off x="2561842" y="2296961"/>
            <a:ext cx="1192659" cy="1165378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D63D98-336C-3F08-3C4C-3B72807DFF6B}"/>
              </a:ext>
            </a:extLst>
          </p:cNvPr>
          <p:cNvSpPr txBox="1"/>
          <p:nvPr/>
        </p:nvSpPr>
        <p:spPr>
          <a:xfrm>
            <a:off x="0" y="3867423"/>
            <a:ext cx="215468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275 мың адам</a:t>
            </a:r>
          </a:p>
          <a:p>
            <a:pPr algn="ctr"/>
            <a:endParaRPr lang="kk-KZ" sz="105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sz="10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Вакцинамен және иммундық препараттармен қамтылды</a:t>
            </a:r>
            <a:endParaRPr lang="ru-RU" sz="10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B8C53B-285B-DB5C-95B1-BF39B537FE7F}"/>
              </a:ext>
            </a:extLst>
          </p:cNvPr>
          <p:cNvSpPr txBox="1"/>
          <p:nvPr/>
        </p:nvSpPr>
        <p:spPr>
          <a:xfrm>
            <a:off x="2363147" y="3878391"/>
            <a:ext cx="1599674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 мың адам</a:t>
            </a:r>
          </a:p>
          <a:p>
            <a:pPr algn="ctr"/>
            <a:endParaRPr lang="kk-KZ" sz="105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0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Covid-19 </a:t>
            </a:r>
            <a:endParaRPr lang="kk-KZ" sz="10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sz="10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инфекциясына </a:t>
            </a:r>
          </a:p>
          <a:p>
            <a:pPr algn="ctr"/>
            <a:r>
              <a:rPr lang="kk-KZ" sz="10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қарсы </a:t>
            </a:r>
          </a:p>
          <a:p>
            <a:pPr algn="ctr"/>
            <a:r>
              <a:rPr lang="kk-KZ" sz="10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ревакцинация өтті</a:t>
            </a:r>
            <a:endParaRPr lang="ru-RU" sz="10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7649DF-A10F-0F60-BDB4-3D39742A7565}"/>
              </a:ext>
            </a:extLst>
          </p:cNvPr>
          <p:cNvSpPr txBox="1"/>
          <p:nvPr/>
        </p:nvSpPr>
        <p:spPr>
          <a:xfrm>
            <a:off x="4433417" y="3859804"/>
            <a:ext cx="1599674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666 бірлік</a:t>
            </a:r>
          </a:p>
          <a:p>
            <a:pPr algn="ctr"/>
            <a:endParaRPr lang="kk-KZ" sz="105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sz="10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Медициналық және медициналық емес </a:t>
            </a:r>
          </a:p>
          <a:p>
            <a:pPr algn="ctr"/>
            <a:r>
              <a:rPr lang="kk-KZ" sz="10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техника сатып алынды</a:t>
            </a:r>
            <a:endParaRPr lang="ru-RU" sz="10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4DA6EE6-E558-FFAD-7B6A-0D757F23DD7F}"/>
              </a:ext>
            </a:extLst>
          </p:cNvPr>
          <p:cNvSpPr txBox="1"/>
          <p:nvPr/>
        </p:nvSpPr>
        <p:spPr>
          <a:xfrm>
            <a:off x="6411864" y="3878391"/>
            <a:ext cx="1599674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мың адам</a:t>
            </a:r>
          </a:p>
          <a:p>
            <a:pPr algn="ctr"/>
            <a:endParaRPr lang="kk-KZ" sz="105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sz="10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Емделу үшін Тегін </a:t>
            </a:r>
          </a:p>
          <a:p>
            <a:pPr algn="ctr"/>
            <a:r>
              <a:rPr lang="kk-KZ" sz="10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 жеңілдетілген </a:t>
            </a:r>
          </a:p>
          <a:p>
            <a:pPr algn="ctr"/>
            <a:r>
              <a:rPr lang="kk-KZ" sz="10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жол жүрумен </a:t>
            </a:r>
          </a:p>
          <a:p>
            <a:pPr algn="ctr"/>
            <a:r>
              <a:rPr lang="kk-KZ" sz="10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қамтамасыз етілді</a:t>
            </a:r>
            <a:endParaRPr lang="ru-RU" sz="10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7" name="Group 69">
            <a:extLst>
              <a:ext uri="{FF2B5EF4-FFF2-40B4-BE49-F238E27FC236}">
                <a16:creationId xmlns:a16="http://schemas.microsoft.com/office/drawing/2014/main" id="{38F5BB49-85B8-BB29-25DA-AED7E13237B6}"/>
              </a:ext>
            </a:extLst>
          </p:cNvPr>
          <p:cNvGrpSpPr/>
          <p:nvPr/>
        </p:nvGrpSpPr>
        <p:grpSpPr>
          <a:xfrm rot="2133402">
            <a:off x="3036523" y="2367587"/>
            <a:ext cx="288491" cy="877141"/>
            <a:chOff x="2494620" y="284318"/>
            <a:chExt cx="1578769" cy="6133658"/>
          </a:xfrm>
        </p:grpSpPr>
        <p:sp>
          <p:nvSpPr>
            <p:cNvPr id="38" name="Rectangle: Top Corners Rounded 70">
              <a:extLst>
                <a:ext uri="{FF2B5EF4-FFF2-40B4-BE49-F238E27FC236}">
                  <a16:creationId xmlns:a16="http://schemas.microsoft.com/office/drawing/2014/main" id="{2E441094-1933-726E-BD00-DD46B6394021}"/>
                </a:ext>
              </a:extLst>
            </p:cNvPr>
            <p:cNvSpPr/>
            <p:nvPr/>
          </p:nvSpPr>
          <p:spPr>
            <a:xfrm>
              <a:off x="2772833" y="2809604"/>
              <a:ext cx="1022350" cy="295783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Top Corners Rounded 71">
              <a:extLst>
                <a:ext uri="{FF2B5EF4-FFF2-40B4-BE49-F238E27FC236}">
                  <a16:creationId xmlns:a16="http://schemas.microsoft.com/office/drawing/2014/main" id="{D15DDD55-2C7D-4D35-7931-7B9818455D06}"/>
                </a:ext>
              </a:extLst>
            </p:cNvPr>
            <p:cNvSpPr/>
            <p:nvPr/>
          </p:nvSpPr>
          <p:spPr>
            <a:xfrm>
              <a:off x="2925498" y="2997141"/>
              <a:ext cx="717020" cy="220895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Rounded Corners 72">
              <a:extLst>
                <a:ext uri="{FF2B5EF4-FFF2-40B4-BE49-F238E27FC236}">
                  <a16:creationId xmlns:a16="http://schemas.microsoft.com/office/drawing/2014/main" id="{E3DFBF62-C648-CAF4-3972-15BB38D180A9}"/>
                </a:ext>
              </a:extLst>
            </p:cNvPr>
            <p:cNvSpPr/>
            <p:nvPr/>
          </p:nvSpPr>
          <p:spPr>
            <a:xfrm>
              <a:off x="2925498" y="3896301"/>
              <a:ext cx="717020" cy="149690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73">
              <a:extLst>
                <a:ext uri="{FF2B5EF4-FFF2-40B4-BE49-F238E27FC236}">
                  <a16:creationId xmlns:a16="http://schemas.microsoft.com/office/drawing/2014/main" id="{C14A1822-6445-36EC-E20D-C5632DDE56ED}"/>
                </a:ext>
              </a:extLst>
            </p:cNvPr>
            <p:cNvSpPr/>
            <p:nvPr/>
          </p:nvSpPr>
          <p:spPr>
            <a:xfrm>
              <a:off x="2494620" y="5462634"/>
              <a:ext cx="1578769" cy="304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: Rounded Corners 74">
              <a:extLst>
                <a:ext uri="{FF2B5EF4-FFF2-40B4-BE49-F238E27FC236}">
                  <a16:creationId xmlns:a16="http://schemas.microsoft.com/office/drawing/2014/main" id="{05190826-5647-40F1-11CB-FB26AA135A57}"/>
                </a:ext>
              </a:extLst>
            </p:cNvPr>
            <p:cNvSpPr/>
            <p:nvPr/>
          </p:nvSpPr>
          <p:spPr>
            <a:xfrm rot="5400000">
              <a:off x="2840349" y="5684397"/>
              <a:ext cx="887307" cy="44239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: Rounded Corners 75">
              <a:extLst>
                <a:ext uri="{FF2B5EF4-FFF2-40B4-BE49-F238E27FC236}">
                  <a16:creationId xmlns:a16="http://schemas.microsoft.com/office/drawing/2014/main" id="{8F56C0BE-48B8-CAEF-3C88-05DC5D038A26}"/>
                </a:ext>
              </a:extLst>
            </p:cNvPr>
            <p:cNvSpPr/>
            <p:nvPr/>
          </p:nvSpPr>
          <p:spPr>
            <a:xfrm>
              <a:off x="2764355" y="6198883"/>
              <a:ext cx="1039296" cy="21909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: Top Corners Rounded 76">
              <a:extLst>
                <a:ext uri="{FF2B5EF4-FFF2-40B4-BE49-F238E27FC236}">
                  <a16:creationId xmlns:a16="http://schemas.microsoft.com/office/drawing/2014/main" id="{51AC045F-C285-760A-322B-B3A76537BC6E}"/>
                </a:ext>
              </a:extLst>
            </p:cNvPr>
            <p:cNvSpPr/>
            <p:nvPr/>
          </p:nvSpPr>
          <p:spPr>
            <a:xfrm>
              <a:off x="3045883" y="3127985"/>
              <a:ext cx="476250" cy="146720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77">
              <a:extLst>
                <a:ext uri="{FF2B5EF4-FFF2-40B4-BE49-F238E27FC236}">
                  <a16:creationId xmlns:a16="http://schemas.microsoft.com/office/drawing/2014/main" id="{53C6CCE1-E02B-8251-A3D2-AC911018F01F}"/>
                </a:ext>
              </a:extLst>
            </p:cNvPr>
            <p:cNvSpPr/>
            <p:nvPr/>
          </p:nvSpPr>
          <p:spPr>
            <a:xfrm>
              <a:off x="3045882" y="3802250"/>
              <a:ext cx="476249" cy="89206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rapezoid 78">
              <a:extLst>
                <a:ext uri="{FF2B5EF4-FFF2-40B4-BE49-F238E27FC236}">
                  <a16:creationId xmlns:a16="http://schemas.microsoft.com/office/drawing/2014/main" id="{09CA0EC6-C19E-8E83-484A-9F8BB5B97E69}"/>
                </a:ext>
              </a:extLst>
            </p:cNvPr>
            <p:cNvSpPr/>
            <p:nvPr/>
          </p:nvSpPr>
          <p:spPr>
            <a:xfrm>
              <a:off x="3045882" y="2174270"/>
              <a:ext cx="476249" cy="68845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rapezoid 79">
              <a:extLst>
                <a:ext uri="{FF2B5EF4-FFF2-40B4-BE49-F238E27FC236}">
                  <a16:creationId xmlns:a16="http://schemas.microsoft.com/office/drawing/2014/main" id="{5D6D7CDE-9A52-524F-3366-8F824F8A2479}"/>
                </a:ext>
              </a:extLst>
            </p:cNvPr>
            <p:cNvSpPr/>
            <p:nvPr/>
          </p:nvSpPr>
          <p:spPr>
            <a:xfrm>
              <a:off x="3249080" y="284318"/>
              <a:ext cx="69851" cy="2061211"/>
            </a:xfrm>
            <a:prstGeom prst="trapezoid">
              <a:avLst>
                <a:gd name="adj" fmla="val 409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116">
            <a:extLst>
              <a:ext uri="{FF2B5EF4-FFF2-40B4-BE49-F238E27FC236}">
                <a16:creationId xmlns:a16="http://schemas.microsoft.com/office/drawing/2014/main" id="{D7A74FF3-822E-8191-5872-6AAAD736993E}"/>
              </a:ext>
            </a:extLst>
          </p:cNvPr>
          <p:cNvGrpSpPr/>
          <p:nvPr/>
        </p:nvGrpSpPr>
        <p:grpSpPr>
          <a:xfrm rot="18146296">
            <a:off x="702847" y="2762396"/>
            <a:ext cx="711602" cy="239717"/>
            <a:chOff x="3263666" y="1453816"/>
            <a:chExt cx="2213109" cy="861597"/>
          </a:xfrm>
        </p:grpSpPr>
        <p:sp>
          <p:nvSpPr>
            <p:cNvPr id="49" name="Rectangle: Rounded Corners 117">
              <a:extLst>
                <a:ext uri="{FF2B5EF4-FFF2-40B4-BE49-F238E27FC236}">
                  <a16:creationId xmlns:a16="http://schemas.microsoft.com/office/drawing/2014/main" id="{435EC799-00CB-A368-6273-511B7D88AF6C}"/>
                </a:ext>
              </a:extLst>
            </p:cNvPr>
            <p:cNvSpPr/>
            <p:nvPr/>
          </p:nvSpPr>
          <p:spPr>
            <a:xfrm rot="16200000">
              <a:off x="3939422" y="778060"/>
              <a:ext cx="861597" cy="22131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: Rounded Corners 118">
              <a:extLst>
                <a:ext uri="{FF2B5EF4-FFF2-40B4-BE49-F238E27FC236}">
                  <a16:creationId xmlns:a16="http://schemas.microsoft.com/office/drawing/2014/main" id="{0F8FB2D9-0651-5BFD-212A-95ACE337B270}"/>
                </a:ext>
              </a:extLst>
            </p:cNvPr>
            <p:cNvSpPr/>
            <p:nvPr/>
          </p:nvSpPr>
          <p:spPr>
            <a:xfrm rot="16200000">
              <a:off x="4179443" y="1015483"/>
              <a:ext cx="676730" cy="173826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119">
              <a:extLst>
                <a:ext uri="{FF2B5EF4-FFF2-40B4-BE49-F238E27FC236}">
                  <a16:creationId xmlns:a16="http://schemas.microsoft.com/office/drawing/2014/main" id="{8402B347-52D7-3B4A-55DD-8E606080358F}"/>
                </a:ext>
              </a:extLst>
            </p:cNvPr>
            <p:cNvSpPr/>
            <p:nvPr/>
          </p:nvSpPr>
          <p:spPr>
            <a:xfrm rot="16200000">
              <a:off x="3523496" y="1376255"/>
              <a:ext cx="676730" cy="1016720"/>
            </a:xfrm>
            <a:custGeom>
              <a:avLst/>
              <a:gdLst>
                <a:gd name="connsiteX0" fmla="*/ 0 w 676730"/>
                <a:gd name="connsiteY0" fmla="*/ 1016720 h 1016720"/>
                <a:gd name="connsiteX1" fmla="*/ 0 w 676730"/>
                <a:gd name="connsiteY1" fmla="*/ 338365 h 1016720"/>
                <a:gd name="connsiteX2" fmla="*/ 338365 w 676730"/>
                <a:gd name="connsiteY2" fmla="*/ 0 h 1016720"/>
                <a:gd name="connsiteX3" fmla="*/ 676730 w 676730"/>
                <a:gd name="connsiteY3" fmla="*/ 338365 h 1016720"/>
                <a:gd name="connsiteX4" fmla="*/ 676730 w 676730"/>
                <a:gd name="connsiteY4" fmla="*/ 1016720 h 101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730" h="1016720">
                  <a:moveTo>
                    <a:pt x="0" y="1016720"/>
                  </a:moveTo>
                  <a:lnTo>
                    <a:pt x="0" y="338365"/>
                  </a:lnTo>
                  <a:cubicBezTo>
                    <a:pt x="0" y="151491"/>
                    <a:pt x="151491" y="0"/>
                    <a:pt x="338365" y="0"/>
                  </a:cubicBezTo>
                  <a:cubicBezTo>
                    <a:pt x="525239" y="0"/>
                    <a:pt x="676730" y="151491"/>
                    <a:pt x="676730" y="338365"/>
                  </a:cubicBezTo>
                  <a:lnTo>
                    <a:pt x="676730" y="10167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120">
              <a:extLst>
                <a:ext uri="{FF2B5EF4-FFF2-40B4-BE49-F238E27FC236}">
                  <a16:creationId xmlns:a16="http://schemas.microsoft.com/office/drawing/2014/main" id="{F19B31F0-4E12-47DC-9800-5F523AFBEED1}"/>
                </a:ext>
              </a:extLst>
            </p:cNvPr>
            <p:cNvSpPr/>
            <p:nvPr/>
          </p:nvSpPr>
          <p:spPr>
            <a:xfrm rot="16200000">
              <a:off x="3733520" y="1296550"/>
              <a:ext cx="214574" cy="883921"/>
            </a:xfrm>
            <a:custGeom>
              <a:avLst/>
              <a:gdLst>
                <a:gd name="connsiteX0" fmla="*/ 214574 w 214574"/>
                <a:gd name="connsiteY0" fmla="*/ 313373 h 883921"/>
                <a:gd name="connsiteX1" fmla="*/ 214574 w 214574"/>
                <a:gd name="connsiteY1" fmla="*/ 883921 h 883921"/>
                <a:gd name="connsiteX2" fmla="*/ 118934 w 214574"/>
                <a:gd name="connsiteY2" fmla="*/ 883921 h 883921"/>
                <a:gd name="connsiteX3" fmla="*/ 118934 w 214574"/>
                <a:gd name="connsiteY3" fmla="*/ 255621 h 883921"/>
                <a:gd name="connsiteX4" fmla="*/ 19829 w 214574"/>
                <a:gd name="connsiteY4" fmla="*/ 16361 h 883921"/>
                <a:gd name="connsiteX5" fmla="*/ 0 w 214574"/>
                <a:gd name="connsiteY5" fmla="*/ 0 h 883921"/>
                <a:gd name="connsiteX6" fmla="*/ 7916 w 214574"/>
                <a:gd name="connsiteY6" fmla="*/ 1599 h 883921"/>
                <a:gd name="connsiteX7" fmla="*/ 214574 w 214574"/>
                <a:gd name="connsiteY7" fmla="*/ 313373 h 88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574" h="883921">
                  <a:moveTo>
                    <a:pt x="214574" y="313373"/>
                  </a:moveTo>
                  <a:lnTo>
                    <a:pt x="214574" y="883921"/>
                  </a:lnTo>
                  <a:lnTo>
                    <a:pt x="118934" y="883921"/>
                  </a:lnTo>
                  <a:lnTo>
                    <a:pt x="118934" y="255621"/>
                  </a:lnTo>
                  <a:cubicBezTo>
                    <a:pt x="118934" y="162184"/>
                    <a:pt x="81061" y="77593"/>
                    <a:pt x="19829" y="16361"/>
                  </a:cubicBezTo>
                  <a:lnTo>
                    <a:pt x="0" y="0"/>
                  </a:lnTo>
                  <a:lnTo>
                    <a:pt x="7916" y="1599"/>
                  </a:lnTo>
                  <a:cubicBezTo>
                    <a:pt x="129360" y="52965"/>
                    <a:pt x="214574" y="173218"/>
                    <a:pt x="214574" y="3133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058AA25-7079-FC83-F085-6471B9D5E5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09" y="2599383"/>
            <a:ext cx="599271" cy="55074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72A1DAE-DC5A-D779-4FFB-781645444B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923" y="2555851"/>
            <a:ext cx="647897" cy="739210"/>
          </a:xfrm>
          <a:prstGeom prst="rect">
            <a:avLst/>
          </a:prstGeom>
        </p:spPr>
      </p:pic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id="{CECD17D3-7DE7-3373-A1E4-2A1915876902}"/>
              </a:ext>
            </a:extLst>
          </p:cNvPr>
          <p:cNvSpPr/>
          <p:nvPr/>
        </p:nvSpPr>
        <p:spPr>
          <a:xfrm>
            <a:off x="8425383" y="3030300"/>
            <a:ext cx="1599674" cy="2672826"/>
          </a:xfrm>
          <a:prstGeom prst="flowChartAlternateProcess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" name="Блок-схема: узел 2">
            <a:extLst>
              <a:ext uri="{FF2B5EF4-FFF2-40B4-BE49-F238E27FC236}">
                <a16:creationId xmlns:a16="http://schemas.microsoft.com/office/drawing/2014/main" id="{02423EA0-77DA-14B6-39B3-32B5929587FF}"/>
              </a:ext>
            </a:extLst>
          </p:cNvPr>
          <p:cNvSpPr/>
          <p:nvPr/>
        </p:nvSpPr>
        <p:spPr>
          <a:xfrm>
            <a:off x="8630306" y="2348016"/>
            <a:ext cx="1192659" cy="1165378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950852-F339-E9AA-9D35-751D2F68D110}"/>
              </a:ext>
            </a:extLst>
          </p:cNvPr>
          <p:cNvSpPr txBox="1"/>
          <p:nvPr/>
        </p:nvSpPr>
        <p:spPr>
          <a:xfrm>
            <a:off x="8425384" y="3878391"/>
            <a:ext cx="1599674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535 адам</a:t>
            </a:r>
          </a:p>
          <a:p>
            <a:pPr algn="ctr"/>
            <a:endParaRPr lang="kk-KZ" sz="105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000" b="1" cap="all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Медициналық</a:t>
            </a:r>
            <a:r>
              <a:rPr lang="ru-RU" sz="10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колледж </a:t>
            </a:r>
            <a:r>
              <a:rPr lang="ru-RU" sz="1000" b="1" cap="all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базасында</a:t>
            </a:r>
            <a:r>
              <a:rPr lang="ru-RU" sz="10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cap="all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оқытылған</a:t>
            </a:r>
            <a:r>
              <a:rPr lang="ru-RU" sz="10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медицина </a:t>
            </a:r>
            <a:r>
              <a:rPr lang="ru-RU" sz="1000" b="1" cap="all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0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фармацевтика </a:t>
            </a:r>
            <a:r>
              <a:rPr lang="ru-RU" sz="1000" b="1" cap="all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кадрларының</a:t>
            </a:r>
            <a:r>
              <a:rPr lang="ru-RU" sz="10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саны </a:t>
            </a:r>
          </a:p>
        </p:txBody>
      </p:sp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52F61ECF-9823-B907-379F-49C683D3906F}"/>
              </a:ext>
            </a:extLst>
          </p:cNvPr>
          <p:cNvSpPr/>
          <p:nvPr/>
        </p:nvSpPr>
        <p:spPr>
          <a:xfrm>
            <a:off x="10355561" y="3007603"/>
            <a:ext cx="1599674" cy="2672826"/>
          </a:xfrm>
          <a:prstGeom prst="flowChartAlternateProcess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Блок-схема: узел 5">
            <a:extLst>
              <a:ext uri="{FF2B5EF4-FFF2-40B4-BE49-F238E27FC236}">
                <a16:creationId xmlns:a16="http://schemas.microsoft.com/office/drawing/2014/main" id="{BD699042-36C8-995C-1825-68C76466F240}"/>
              </a:ext>
            </a:extLst>
          </p:cNvPr>
          <p:cNvSpPr/>
          <p:nvPr/>
        </p:nvSpPr>
        <p:spPr>
          <a:xfrm>
            <a:off x="10560484" y="2325319"/>
            <a:ext cx="1192659" cy="1165378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DF7EB1-D766-30C6-7DB1-1306F39C8C4A}"/>
              </a:ext>
            </a:extLst>
          </p:cNvPr>
          <p:cNvSpPr txBox="1"/>
          <p:nvPr/>
        </p:nvSpPr>
        <p:spPr>
          <a:xfrm>
            <a:off x="10355562" y="3855694"/>
            <a:ext cx="1599674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935 адам</a:t>
            </a:r>
          </a:p>
          <a:p>
            <a:pPr algn="ctr"/>
            <a:endParaRPr lang="kk-KZ" sz="105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KZ" sz="1000" b="1" cap="all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Техникалық</a:t>
            </a:r>
            <a:r>
              <a:rPr lang="ru-KZ" sz="10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KZ" sz="1000" b="1" cap="all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KZ" sz="10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KZ" sz="1000" b="1" cap="all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кәсіптік</a:t>
            </a:r>
            <a:r>
              <a:rPr lang="ru-KZ" sz="10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орта </a:t>
            </a:r>
            <a:r>
              <a:rPr lang="ru-KZ" sz="1000" b="1" cap="all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білімнен</a:t>
            </a:r>
            <a:r>
              <a:rPr lang="ru-KZ" sz="10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KZ" sz="1000" b="1" cap="all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кейінгі</a:t>
            </a:r>
            <a:r>
              <a:rPr lang="ru-KZ" sz="10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KZ" sz="1000" b="1" cap="all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білім</a:t>
            </a:r>
            <a:r>
              <a:rPr lang="ru-KZ" sz="10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беру </a:t>
            </a:r>
            <a:r>
              <a:rPr lang="ru-KZ" sz="1000" b="1" cap="all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ұйымдарында</a:t>
            </a:r>
            <a:endParaRPr lang="kk-KZ" sz="10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sz="10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Білім алушылар</a:t>
            </a:r>
          </a:p>
          <a:p>
            <a:pPr algn="ctr"/>
            <a:r>
              <a:rPr lang="kk-KZ" sz="10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контингенті</a:t>
            </a:r>
            <a:endParaRPr lang="ru-RU" sz="10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13B7D5-833B-04A0-11EF-184D8E579B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517" y="2575011"/>
            <a:ext cx="733840" cy="72336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746DD7-1EB1-28BE-E8F1-F6E3088103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478" y="2523465"/>
            <a:ext cx="733840" cy="7233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79EEC5-AAD7-E7C5-79F9-03A2B51D2C5F}"/>
              </a:ext>
            </a:extLst>
          </p:cNvPr>
          <p:cNvSpPr txBox="1"/>
          <p:nvPr/>
        </p:nvSpPr>
        <p:spPr>
          <a:xfrm>
            <a:off x="1176792" y="6077938"/>
            <a:ext cx="399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Игерілмегені </a:t>
            </a:r>
            <a:r>
              <a:rPr lang="kk-KZ" sz="2400" b="1" u="sng" cap="all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219,2 млн </a:t>
            </a:r>
            <a:endParaRPr lang="kk-KZ" sz="2000" b="1" u="sng" cap="all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C22347-984E-5FC4-6D54-46A852E1E213}"/>
              </a:ext>
            </a:extLst>
          </p:cNvPr>
          <p:cNvSpPr txBox="1"/>
          <p:nvPr/>
        </p:nvSpPr>
        <p:spPr>
          <a:xfrm>
            <a:off x="5119029" y="6119178"/>
            <a:ext cx="6688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i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(медициналық құрылғыларды сатып алу бойынша мемлекеттік сатып алу конкурстарына қатысушылардың түспеуі)</a:t>
            </a:r>
          </a:p>
        </p:txBody>
      </p:sp>
    </p:spTree>
    <p:extLst>
      <p:ext uri="{BB962C8B-B14F-4D97-AF65-F5344CB8AC3E}">
        <p14:creationId xmlns:p14="http://schemas.microsoft.com/office/powerpoint/2010/main" val="44314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10851" y="540869"/>
            <a:ext cx="9843243" cy="303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0851" y="133380"/>
            <a:ext cx="4511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Әлеуметтік қамсыздандыру</a:t>
            </a:r>
            <a:endParaRPr lang="ru-RU" sz="20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6" name="object 2">
            <a:extLst>
              <a:ext uri="{FF2B5EF4-FFF2-40B4-BE49-F238E27FC236}">
                <a16:creationId xmlns:a16="http://schemas.microsoft.com/office/drawing/2014/main" id="{8FED5432-3ADC-6428-ABD8-09C3333463E4}"/>
              </a:ext>
            </a:extLst>
          </p:cNvPr>
          <p:cNvGrpSpPr/>
          <p:nvPr/>
        </p:nvGrpSpPr>
        <p:grpSpPr>
          <a:xfrm>
            <a:off x="5151120" y="696961"/>
            <a:ext cx="6903720" cy="4994228"/>
            <a:chOff x="4367784" y="723900"/>
            <a:chExt cx="4415155" cy="4285615"/>
          </a:xfrm>
        </p:grpSpPr>
        <p:pic>
          <p:nvPicPr>
            <p:cNvPr id="37" name="object 3">
              <a:extLst>
                <a:ext uri="{FF2B5EF4-FFF2-40B4-BE49-F238E27FC236}">
                  <a16:creationId xmlns:a16="http://schemas.microsoft.com/office/drawing/2014/main" id="{9A3AD836-9F1C-04F6-73A4-E2F0874CBFF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67784" y="743711"/>
              <a:ext cx="4415027" cy="4247388"/>
            </a:xfrm>
            <a:prstGeom prst="rect">
              <a:avLst/>
            </a:prstGeom>
          </p:spPr>
        </p:pic>
        <p:sp>
          <p:nvSpPr>
            <p:cNvPr id="38" name="object 4">
              <a:extLst>
                <a:ext uri="{FF2B5EF4-FFF2-40B4-BE49-F238E27FC236}">
                  <a16:creationId xmlns:a16="http://schemas.microsoft.com/office/drawing/2014/main" id="{B6C607FA-7DA5-BE2E-4492-8DAC424F1A42}"/>
                </a:ext>
              </a:extLst>
            </p:cNvPr>
            <p:cNvSpPr/>
            <p:nvPr/>
          </p:nvSpPr>
          <p:spPr>
            <a:xfrm>
              <a:off x="4367784" y="723899"/>
              <a:ext cx="4415155" cy="4285615"/>
            </a:xfrm>
            <a:custGeom>
              <a:avLst/>
              <a:gdLst/>
              <a:ahLst/>
              <a:cxnLst/>
              <a:rect l="l" t="t" r="r" b="b"/>
              <a:pathLst>
                <a:path w="4415155" h="4285615">
                  <a:moveTo>
                    <a:pt x="4415028" y="4251960"/>
                  </a:moveTo>
                  <a:lnTo>
                    <a:pt x="0" y="4251960"/>
                  </a:lnTo>
                  <a:lnTo>
                    <a:pt x="0" y="4285488"/>
                  </a:lnTo>
                  <a:lnTo>
                    <a:pt x="4415028" y="4285488"/>
                  </a:lnTo>
                  <a:lnTo>
                    <a:pt x="4415028" y="4251960"/>
                  </a:lnTo>
                  <a:close/>
                </a:path>
                <a:path w="4415155" h="4285615">
                  <a:moveTo>
                    <a:pt x="4415028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4415028" y="33528"/>
                  </a:lnTo>
                  <a:lnTo>
                    <a:pt x="4415028" y="0"/>
                  </a:lnTo>
                  <a:close/>
                </a:path>
              </a:pathLst>
            </a:custGeom>
            <a:solidFill>
              <a:srgbClr val="FAD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5">
            <a:extLst>
              <a:ext uri="{FF2B5EF4-FFF2-40B4-BE49-F238E27FC236}">
                <a16:creationId xmlns:a16="http://schemas.microsoft.com/office/drawing/2014/main" id="{73FD135E-0307-02E9-5B16-31F299A0F128}"/>
              </a:ext>
            </a:extLst>
          </p:cNvPr>
          <p:cNvGrpSpPr/>
          <p:nvPr/>
        </p:nvGrpSpPr>
        <p:grpSpPr>
          <a:xfrm>
            <a:off x="1112520" y="2080260"/>
            <a:ext cx="2619905" cy="4777740"/>
            <a:chOff x="1499552" y="1892447"/>
            <a:chExt cx="1778635" cy="3251200"/>
          </a:xfrm>
        </p:grpSpPr>
        <p:sp>
          <p:nvSpPr>
            <p:cNvPr id="43" name="object 6">
              <a:extLst>
                <a:ext uri="{FF2B5EF4-FFF2-40B4-BE49-F238E27FC236}">
                  <a16:creationId xmlns:a16="http://schemas.microsoft.com/office/drawing/2014/main" id="{26EBF3D7-65EA-0EBF-9E36-FC5D454C0B25}"/>
                </a:ext>
              </a:extLst>
            </p:cNvPr>
            <p:cNvSpPr/>
            <p:nvPr/>
          </p:nvSpPr>
          <p:spPr>
            <a:xfrm>
              <a:off x="2136647" y="2513075"/>
              <a:ext cx="425450" cy="2630805"/>
            </a:xfrm>
            <a:custGeom>
              <a:avLst/>
              <a:gdLst/>
              <a:ahLst/>
              <a:cxnLst/>
              <a:rect l="l" t="t" r="r" b="b"/>
              <a:pathLst>
                <a:path w="425450" h="2630804">
                  <a:moveTo>
                    <a:pt x="425195" y="0"/>
                  </a:moveTo>
                  <a:lnTo>
                    <a:pt x="0" y="0"/>
                  </a:lnTo>
                  <a:lnTo>
                    <a:pt x="0" y="2630424"/>
                  </a:lnTo>
                  <a:lnTo>
                    <a:pt x="425195" y="2630424"/>
                  </a:lnTo>
                  <a:lnTo>
                    <a:pt x="42519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7">
              <a:extLst>
                <a:ext uri="{FF2B5EF4-FFF2-40B4-BE49-F238E27FC236}">
                  <a16:creationId xmlns:a16="http://schemas.microsoft.com/office/drawing/2014/main" id="{8B04F45C-5171-9DB9-4487-15625A67FBAC}"/>
                </a:ext>
              </a:extLst>
            </p:cNvPr>
            <p:cNvSpPr/>
            <p:nvPr/>
          </p:nvSpPr>
          <p:spPr>
            <a:xfrm>
              <a:off x="1775459" y="1892447"/>
              <a:ext cx="1148080" cy="1240155"/>
            </a:xfrm>
            <a:custGeom>
              <a:avLst/>
              <a:gdLst/>
              <a:ahLst/>
              <a:cxnLst/>
              <a:rect l="l" t="t" r="r" b="b"/>
              <a:pathLst>
                <a:path w="1148080" h="1240155">
                  <a:moveTo>
                    <a:pt x="601566" y="0"/>
                  </a:moveTo>
                  <a:lnTo>
                    <a:pt x="546005" y="0"/>
                  </a:lnTo>
                  <a:lnTo>
                    <a:pt x="492596" y="9814"/>
                  </a:lnTo>
                  <a:lnTo>
                    <a:pt x="445642" y="29443"/>
                  </a:lnTo>
                  <a:lnTo>
                    <a:pt x="128142" y="213339"/>
                  </a:lnTo>
                  <a:lnTo>
                    <a:pt x="87749" y="244293"/>
                  </a:lnTo>
                  <a:lnTo>
                    <a:pt x="52587" y="285737"/>
                  </a:lnTo>
                  <a:lnTo>
                    <a:pt x="24806" y="333930"/>
                  </a:lnTo>
                  <a:lnTo>
                    <a:pt x="6560" y="385129"/>
                  </a:lnTo>
                  <a:lnTo>
                    <a:pt x="0" y="435589"/>
                  </a:lnTo>
                  <a:lnTo>
                    <a:pt x="0" y="804143"/>
                  </a:lnTo>
                  <a:lnTo>
                    <a:pt x="6560" y="854592"/>
                  </a:lnTo>
                  <a:lnTo>
                    <a:pt x="24806" y="905766"/>
                  </a:lnTo>
                  <a:lnTo>
                    <a:pt x="52587" y="953940"/>
                  </a:lnTo>
                  <a:lnTo>
                    <a:pt x="87749" y="995391"/>
                  </a:lnTo>
                  <a:lnTo>
                    <a:pt x="128142" y="1026393"/>
                  </a:lnTo>
                  <a:lnTo>
                    <a:pt x="445642" y="1210289"/>
                  </a:lnTo>
                  <a:lnTo>
                    <a:pt x="492596" y="1229857"/>
                  </a:lnTo>
                  <a:lnTo>
                    <a:pt x="546005" y="1239641"/>
                  </a:lnTo>
                  <a:lnTo>
                    <a:pt x="601566" y="1239641"/>
                  </a:lnTo>
                  <a:lnTo>
                    <a:pt x="654975" y="1229857"/>
                  </a:lnTo>
                  <a:lnTo>
                    <a:pt x="701928" y="1210289"/>
                  </a:lnTo>
                  <a:lnTo>
                    <a:pt x="1019428" y="1026393"/>
                  </a:lnTo>
                  <a:lnTo>
                    <a:pt x="1059822" y="995391"/>
                  </a:lnTo>
                  <a:lnTo>
                    <a:pt x="1094984" y="953940"/>
                  </a:lnTo>
                  <a:lnTo>
                    <a:pt x="1122765" y="905766"/>
                  </a:lnTo>
                  <a:lnTo>
                    <a:pt x="1141011" y="854592"/>
                  </a:lnTo>
                  <a:lnTo>
                    <a:pt x="1147571" y="804143"/>
                  </a:lnTo>
                  <a:lnTo>
                    <a:pt x="1147571" y="435589"/>
                  </a:lnTo>
                  <a:lnTo>
                    <a:pt x="1141011" y="385129"/>
                  </a:lnTo>
                  <a:lnTo>
                    <a:pt x="1122765" y="333930"/>
                  </a:lnTo>
                  <a:lnTo>
                    <a:pt x="1094984" y="285737"/>
                  </a:lnTo>
                  <a:lnTo>
                    <a:pt x="1059822" y="244293"/>
                  </a:lnTo>
                  <a:lnTo>
                    <a:pt x="1019428" y="213339"/>
                  </a:lnTo>
                  <a:lnTo>
                    <a:pt x="701928" y="29443"/>
                  </a:lnTo>
                  <a:lnTo>
                    <a:pt x="654975" y="9814"/>
                  </a:lnTo>
                  <a:lnTo>
                    <a:pt x="60156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8">
              <a:extLst>
                <a:ext uri="{FF2B5EF4-FFF2-40B4-BE49-F238E27FC236}">
                  <a16:creationId xmlns:a16="http://schemas.microsoft.com/office/drawing/2014/main" id="{30466466-AA63-3E81-2EA8-B471E7AFB14E}"/>
                </a:ext>
              </a:extLst>
            </p:cNvPr>
            <p:cNvSpPr/>
            <p:nvPr/>
          </p:nvSpPr>
          <p:spPr>
            <a:xfrm>
              <a:off x="1550670" y="2066518"/>
              <a:ext cx="1676400" cy="2582545"/>
            </a:xfrm>
            <a:custGeom>
              <a:avLst/>
              <a:gdLst/>
              <a:ahLst/>
              <a:cxnLst/>
              <a:rect l="l" t="t" r="r" b="b"/>
              <a:pathLst>
                <a:path w="1676400" h="2582545">
                  <a:moveTo>
                    <a:pt x="1210818" y="313969"/>
                  </a:moveTo>
                  <a:lnTo>
                    <a:pt x="1203553" y="268490"/>
                  </a:lnTo>
                  <a:lnTo>
                    <a:pt x="1183779" y="223189"/>
                  </a:lnTo>
                  <a:lnTo>
                    <a:pt x="1154506" y="183337"/>
                  </a:lnTo>
                  <a:lnTo>
                    <a:pt x="1118743" y="154203"/>
                  </a:lnTo>
                  <a:lnTo>
                    <a:pt x="890651" y="21996"/>
                  </a:lnTo>
                  <a:lnTo>
                    <a:pt x="847623" y="5499"/>
                  </a:lnTo>
                  <a:lnTo>
                    <a:pt x="798576" y="0"/>
                  </a:lnTo>
                  <a:lnTo>
                    <a:pt x="749515" y="5499"/>
                  </a:lnTo>
                  <a:lnTo>
                    <a:pt x="706501" y="21996"/>
                  </a:lnTo>
                  <a:lnTo>
                    <a:pt x="478409" y="154203"/>
                  </a:lnTo>
                  <a:lnTo>
                    <a:pt x="442633" y="183337"/>
                  </a:lnTo>
                  <a:lnTo>
                    <a:pt x="413359" y="223189"/>
                  </a:lnTo>
                  <a:lnTo>
                    <a:pt x="393585" y="268490"/>
                  </a:lnTo>
                  <a:lnTo>
                    <a:pt x="386334" y="313969"/>
                  </a:lnTo>
                  <a:lnTo>
                    <a:pt x="386334" y="579018"/>
                  </a:lnTo>
                  <a:lnTo>
                    <a:pt x="393585" y="624560"/>
                  </a:lnTo>
                  <a:lnTo>
                    <a:pt x="413359" y="669861"/>
                  </a:lnTo>
                  <a:lnTo>
                    <a:pt x="442633" y="709688"/>
                  </a:lnTo>
                  <a:lnTo>
                    <a:pt x="478409" y="738784"/>
                  </a:lnTo>
                  <a:lnTo>
                    <a:pt x="706501" y="871118"/>
                  </a:lnTo>
                  <a:lnTo>
                    <a:pt x="749515" y="887628"/>
                  </a:lnTo>
                  <a:lnTo>
                    <a:pt x="798576" y="893127"/>
                  </a:lnTo>
                  <a:lnTo>
                    <a:pt x="847623" y="887628"/>
                  </a:lnTo>
                  <a:lnTo>
                    <a:pt x="890651" y="871118"/>
                  </a:lnTo>
                  <a:lnTo>
                    <a:pt x="1118743" y="738784"/>
                  </a:lnTo>
                  <a:lnTo>
                    <a:pt x="1154506" y="709688"/>
                  </a:lnTo>
                  <a:lnTo>
                    <a:pt x="1183779" y="669861"/>
                  </a:lnTo>
                  <a:lnTo>
                    <a:pt x="1203553" y="624560"/>
                  </a:lnTo>
                  <a:lnTo>
                    <a:pt x="1210818" y="579018"/>
                  </a:lnTo>
                  <a:lnTo>
                    <a:pt x="1210818" y="313969"/>
                  </a:lnTo>
                  <a:close/>
                </a:path>
                <a:path w="1676400" h="2582545">
                  <a:moveTo>
                    <a:pt x="1676400" y="1609623"/>
                  </a:moveTo>
                  <a:lnTo>
                    <a:pt x="1671256" y="1565021"/>
                  </a:lnTo>
                  <a:lnTo>
                    <a:pt x="1656613" y="1524076"/>
                  </a:lnTo>
                  <a:lnTo>
                    <a:pt x="1633651" y="1487944"/>
                  </a:lnTo>
                  <a:lnTo>
                    <a:pt x="1603514" y="1457807"/>
                  </a:lnTo>
                  <a:lnTo>
                    <a:pt x="1567383" y="1434846"/>
                  </a:lnTo>
                  <a:lnTo>
                    <a:pt x="1526438" y="1420202"/>
                  </a:lnTo>
                  <a:lnTo>
                    <a:pt x="1481836" y="1415059"/>
                  </a:lnTo>
                  <a:lnTo>
                    <a:pt x="194564" y="1415059"/>
                  </a:lnTo>
                  <a:lnTo>
                    <a:pt x="149948" y="1420202"/>
                  </a:lnTo>
                  <a:lnTo>
                    <a:pt x="109004" y="1434846"/>
                  </a:lnTo>
                  <a:lnTo>
                    <a:pt x="72872" y="1457807"/>
                  </a:lnTo>
                  <a:lnTo>
                    <a:pt x="42735" y="1487944"/>
                  </a:lnTo>
                  <a:lnTo>
                    <a:pt x="19773" y="1524076"/>
                  </a:lnTo>
                  <a:lnTo>
                    <a:pt x="5130" y="1565021"/>
                  </a:lnTo>
                  <a:lnTo>
                    <a:pt x="0" y="1609623"/>
                  </a:lnTo>
                  <a:lnTo>
                    <a:pt x="0" y="2387879"/>
                  </a:lnTo>
                  <a:lnTo>
                    <a:pt x="5130" y="2432494"/>
                  </a:lnTo>
                  <a:lnTo>
                    <a:pt x="19773" y="2473452"/>
                  </a:lnTo>
                  <a:lnTo>
                    <a:pt x="42735" y="2509570"/>
                  </a:lnTo>
                  <a:lnTo>
                    <a:pt x="72872" y="2539708"/>
                  </a:lnTo>
                  <a:lnTo>
                    <a:pt x="109004" y="2562669"/>
                  </a:lnTo>
                  <a:lnTo>
                    <a:pt x="149948" y="2577312"/>
                  </a:lnTo>
                  <a:lnTo>
                    <a:pt x="194564" y="2582443"/>
                  </a:lnTo>
                  <a:lnTo>
                    <a:pt x="1481836" y="2582443"/>
                  </a:lnTo>
                  <a:lnTo>
                    <a:pt x="1526438" y="2577312"/>
                  </a:lnTo>
                  <a:lnTo>
                    <a:pt x="1567383" y="2562669"/>
                  </a:lnTo>
                  <a:lnTo>
                    <a:pt x="1603514" y="2539708"/>
                  </a:lnTo>
                  <a:lnTo>
                    <a:pt x="1633651" y="2509570"/>
                  </a:lnTo>
                  <a:lnTo>
                    <a:pt x="1656613" y="2473452"/>
                  </a:lnTo>
                  <a:lnTo>
                    <a:pt x="1671256" y="2432494"/>
                  </a:lnTo>
                  <a:lnTo>
                    <a:pt x="1676400" y="2387879"/>
                  </a:lnTo>
                  <a:lnTo>
                    <a:pt x="1676400" y="16096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9">
              <a:extLst>
                <a:ext uri="{FF2B5EF4-FFF2-40B4-BE49-F238E27FC236}">
                  <a16:creationId xmlns:a16="http://schemas.microsoft.com/office/drawing/2014/main" id="{D8A9A4B7-2300-F4C7-29D1-2F7A0C19D76B}"/>
                </a:ext>
              </a:extLst>
            </p:cNvPr>
            <p:cNvSpPr/>
            <p:nvPr/>
          </p:nvSpPr>
          <p:spPr>
            <a:xfrm>
              <a:off x="1550669" y="3481577"/>
              <a:ext cx="1676400" cy="1167765"/>
            </a:xfrm>
            <a:custGeom>
              <a:avLst/>
              <a:gdLst/>
              <a:ahLst/>
              <a:cxnLst/>
              <a:rect l="l" t="t" r="r" b="b"/>
              <a:pathLst>
                <a:path w="1676400" h="1167764">
                  <a:moveTo>
                    <a:pt x="0" y="194564"/>
                  </a:moveTo>
                  <a:lnTo>
                    <a:pt x="5139" y="149956"/>
                  </a:lnTo>
                  <a:lnTo>
                    <a:pt x="19777" y="109005"/>
                  </a:lnTo>
                  <a:lnTo>
                    <a:pt x="42747" y="72879"/>
                  </a:lnTo>
                  <a:lnTo>
                    <a:pt x="72879" y="42747"/>
                  </a:lnTo>
                  <a:lnTo>
                    <a:pt x="109005" y="19777"/>
                  </a:lnTo>
                  <a:lnTo>
                    <a:pt x="149956" y="5139"/>
                  </a:lnTo>
                  <a:lnTo>
                    <a:pt x="194563" y="0"/>
                  </a:lnTo>
                  <a:lnTo>
                    <a:pt x="1481836" y="0"/>
                  </a:lnTo>
                  <a:lnTo>
                    <a:pt x="1526443" y="5139"/>
                  </a:lnTo>
                  <a:lnTo>
                    <a:pt x="1567394" y="19777"/>
                  </a:lnTo>
                  <a:lnTo>
                    <a:pt x="1603520" y="42747"/>
                  </a:lnTo>
                  <a:lnTo>
                    <a:pt x="1633652" y="72879"/>
                  </a:lnTo>
                  <a:lnTo>
                    <a:pt x="1656622" y="109005"/>
                  </a:lnTo>
                  <a:lnTo>
                    <a:pt x="1671260" y="149956"/>
                  </a:lnTo>
                  <a:lnTo>
                    <a:pt x="1676400" y="194564"/>
                  </a:lnTo>
                  <a:lnTo>
                    <a:pt x="1676400" y="972820"/>
                  </a:lnTo>
                  <a:lnTo>
                    <a:pt x="1671260" y="1017431"/>
                  </a:lnTo>
                  <a:lnTo>
                    <a:pt x="1656622" y="1058384"/>
                  </a:lnTo>
                  <a:lnTo>
                    <a:pt x="1633652" y="1094509"/>
                  </a:lnTo>
                  <a:lnTo>
                    <a:pt x="1603520" y="1124640"/>
                  </a:lnTo>
                  <a:lnTo>
                    <a:pt x="1567394" y="1147608"/>
                  </a:lnTo>
                  <a:lnTo>
                    <a:pt x="1526443" y="1162245"/>
                  </a:lnTo>
                  <a:lnTo>
                    <a:pt x="1481836" y="1167384"/>
                  </a:lnTo>
                  <a:lnTo>
                    <a:pt x="194563" y="1167384"/>
                  </a:lnTo>
                  <a:lnTo>
                    <a:pt x="149956" y="1162245"/>
                  </a:lnTo>
                  <a:lnTo>
                    <a:pt x="109005" y="1147608"/>
                  </a:lnTo>
                  <a:lnTo>
                    <a:pt x="72879" y="1124640"/>
                  </a:lnTo>
                  <a:lnTo>
                    <a:pt x="42747" y="1094509"/>
                  </a:lnTo>
                  <a:lnTo>
                    <a:pt x="19777" y="1058384"/>
                  </a:lnTo>
                  <a:lnTo>
                    <a:pt x="5139" y="1017431"/>
                  </a:lnTo>
                  <a:lnTo>
                    <a:pt x="0" y="972820"/>
                  </a:lnTo>
                  <a:lnTo>
                    <a:pt x="0" y="194564"/>
                  </a:lnTo>
                  <a:close/>
                </a:path>
              </a:pathLst>
            </a:custGeom>
            <a:ln w="102107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10">
            <a:extLst>
              <a:ext uri="{FF2B5EF4-FFF2-40B4-BE49-F238E27FC236}">
                <a16:creationId xmlns:a16="http://schemas.microsoft.com/office/drawing/2014/main" id="{424785B1-613A-FB0B-3950-538232CBB3A8}"/>
              </a:ext>
            </a:extLst>
          </p:cNvPr>
          <p:cNvSpPr txBox="1"/>
          <p:nvPr/>
        </p:nvSpPr>
        <p:spPr>
          <a:xfrm>
            <a:off x="513860" y="905145"/>
            <a:ext cx="43036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k-KZ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Әлеуметтік қамсыздандыру шығыстары</a:t>
            </a:r>
            <a:endParaRPr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object 11">
            <a:extLst>
              <a:ext uri="{FF2B5EF4-FFF2-40B4-BE49-F238E27FC236}">
                <a16:creationId xmlns:a16="http://schemas.microsoft.com/office/drawing/2014/main" id="{4C993B6D-8942-4A1E-0269-5033C4B633FB}"/>
              </a:ext>
            </a:extLst>
          </p:cNvPr>
          <p:cNvSpPr/>
          <p:nvPr/>
        </p:nvSpPr>
        <p:spPr>
          <a:xfrm>
            <a:off x="513860" y="1537252"/>
            <a:ext cx="4362940" cy="45719"/>
          </a:xfrm>
          <a:custGeom>
            <a:avLst/>
            <a:gdLst/>
            <a:ahLst/>
            <a:cxnLst/>
            <a:rect l="l" t="t" r="r" b="b"/>
            <a:pathLst>
              <a:path w="3648075" h="29210">
                <a:moveTo>
                  <a:pt x="3648075" y="0"/>
                </a:moveTo>
                <a:lnTo>
                  <a:pt x="0" y="0"/>
                </a:lnTo>
                <a:lnTo>
                  <a:pt x="0" y="28955"/>
                </a:lnTo>
                <a:lnTo>
                  <a:pt x="3648075" y="28955"/>
                </a:lnTo>
                <a:lnTo>
                  <a:pt x="364807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12">
            <a:extLst>
              <a:ext uri="{FF2B5EF4-FFF2-40B4-BE49-F238E27FC236}">
                <a16:creationId xmlns:a16="http://schemas.microsoft.com/office/drawing/2014/main" id="{DF56DCD9-9D49-3945-4BFD-836F71C37961}"/>
              </a:ext>
            </a:extLst>
          </p:cNvPr>
          <p:cNvSpPr/>
          <p:nvPr/>
        </p:nvSpPr>
        <p:spPr>
          <a:xfrm>
            <a:off x="513860" y="1643932"/>
            <a:ext cx="3539980" cy="45719"/>
          </a:xfrm>
          <a:custGeom>
            <a:avLst/>
            <a:gdLst/>
            <a:ahLst/>
            <a:cxnLst/>
            <a:rect l="l" t="t" r="r" b="b"/>
            <a:pathLst>
              <a:path w="3014980" h="29210">
                <a:moveTo>
                  <a:pt x="3014980" y="0"/>
                </a:moveTo>
                <a:lnTo>
                  <a:pt x="0" y="0"/>
                </a:lnTo>
                <a:lnTo>
                  <a:pt x="0" y="28955"/>
                </a:lnTo>
                <a:lnTo>
                  <a:pt x="3014980" y="28955"/>
                </a:lnTo>
                <a:lnTo>
                  <a:pt x="301498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60B2043-B86C-637A-4CD8-1A509437E491}"/>
              </a:ext>
            </a:extLst>
          </p:cNvPr>
          <p:cNvSpPr txBox="1"/>
          <p:nvPr/>
        </p:nvSpPr>
        <p:spPr>
          <a:xfrm>
            <a:off x="1725806" y="4654071"/>
            <a:ext cx="139333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14,2</a:t>
            </a:r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kk-KZ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</a:t>
            </a:r>
            <a:endParaRPr lang="ru-RU" b="1" cap="all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BB9F5821-8033-1079-AF0A-C67E066DE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52" y="2485061"/>
            <a:ext cx="972185" cy="8562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537F42-1B57-C417-F20B-4595A33FEF58}"/>
              </a:ext>
            </a:extLst>
          </p:cNvPr>
          <p:cNvSpPr txBox="1"/>
          <p:nvPr/>
        </p:nvSpPr>
        <p:spPr>
          <a:xfrm>
            <a:off x="5374967" y="756220"/>
            <a:ext cx="64541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млрд</a:t>
            </a:r>
          </a:p>
          <a:p>
            <a:r>
              <a:rPr lang="kk-KZ" sz="11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Қарттар мен мүгедектерге арналған </a:t>
            </a:r>
            <a:r>
              <a:rPr lang="en-US" sz="11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</a:t>
            </a:r>
            <a:r>
              <a:rPr lang="kk-KZ" sz="11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арнаулы мекемелердің қызметін қамтамасыз ету</a:t>
            </a:r>
            <a:endParaRPr lang="ru-RU" sz="11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C1539F-BDCC-864B-4B7F-2F7AFE993130}"/>
              </a:ext>
            </a:extLst>
          </p:cNvPr>
          <p:cNvSpPr txBox="1"/>
          <p:nvPr/>
        </p:nvSpPr>
        <p:spPr>
          <a:xfrm>
            <a:off x="5374960" y="1438445"/>
            <a:ext cx="6454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 мың адам</a:t>
            </a:r>
          </a:p>
          <a:p>
            <a:r>
              <a:rPr lang="kk-KZ" sz="11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Атаулы әлеуметтік көмек алушылар саны</a:t>
            </a:r>
            <a:endParaRPr lang="ru-RU" sz="11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D159C7-68A7-ADA5-3AA9-73326ECFB573}"/>
              </a:ext>
            </a:extLst>
          </p:cNvPr>
          <p:cNvSpPr txBox="1"/>
          <p:nvPr/>
        </p:nvSpPr>
        <p:spPr>
          <a:xfrm>
            <a:off x="5374959" y="1989526"/>
            <a:ext cx="64541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4268 </a:t>
            </a:r>
            <a:r>
              <a:rPr lang="kk-KZ" sz="16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мүгедектігі бар адамдар</a:t>
            </a:r>
          </a:p>
          <a:p>
            <a:r>
              <a:rPr lang="kk-KZ" sz="11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Техникалық көмекші, сурдотехникалық және тифлотехникалық құралдармен қамтылды</a:t>
            </a:r>
            <a:endParaRPr lang="ru-RU" sz="11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398AC5-B811-A2C9-E613-110CE61E3A38}"/>
              </a:ext>
            </a:extLst>
          </p:cNvPr>
          <p:cNvSpPr txBox="1"/>
          <p:nvPr/>
        </p:nvSpPr>
        <p:spPr>
          <a:xfrm>
            <a:off x="5374959" y="3408119"/>
            <a:ext cx="6454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1258 адам</a:t>
            </a:r>
          </a:p>
          <a:p>
            <a:r>
              <a:rPr lang="kk-KZ" sz="11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Жастар практикасына жолданды</a:t>
            </a:r>
            <a:endParaRPr lang="ru-RU" sz="11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19D0A7-6074-F6C0-B4BA-3C623CF33314}"/>
              </a:ext>
            </a:extLst>
          </p:cNvPr>
          <p:cNvSpPr txBox="1"/>
          <p:nvPr/>
        </p:nvSpPr>
        <p:spPr>
          <a:xfrm>
            <a:off x="5374959" y="3958132"/>
            <a:ext cx="6454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694 адам</a:t>
            </a:r>
          </a:p>
          <a:p>
            <a:r>
              <a:rPr lang="kk-KZ" sz="11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Әлеуметтік жұмыс орындарына жолданды</a:t>
            </a:r>
            <a:endParaRPr lang="ru-RU" sz="11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320FFD-522B-BDC0-41C0-025048D2CD80}"/>
              </a:ext>
            </a:extLst>
          </p:cNvPr>
          <p:cNvSpPr txBox="1"/>
          <p:nvPr/>
        </p:nvSpPr>
        <p:spPr>
          <a:xfrm>
            <a:off x="5374959" y="4508145"/>
            <a:ext cx="6454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3747 адам</a:t>
            </a:r>
          </a:p>
          <a:p>
            <a:r>
              <a:rPr lang="kk-KZ" sz="11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қоғамдық жұмыстарға жолданды</a:t>
            </a:r>
            <a:endParaRPr lang="ru-RU" sz="11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C12C2D-A212-8C30-55F3-4C51109C5899}"/>
              </a:ext>
            </a:extLst>
          </p:cNvPr>
          <p:cNvSpPr txBox="1"/>
          <p:nvPr/>
        </p:nvSpPr>
        <p:spPr>
          <a:xfrm>
            <a:off x="5374959" y="2694495"/>
            <a:ext cx="64541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3782 </a:t>
            </a:r>
            <a:r>
              <a:rPr lang="kk-KZ" sz="16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мүгедектігі бар адамдар</a:t>
            </a:r>
          </a:p>
          <a:p>
            <a:r>
              <a:rPr lang="kk-KZ" sz="11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Гигиеналық құралдармен, санаторийлік-курорттық еммен, </a:t>
            </a:r>
          </a:p>
          <a:p>
            <a:r>
              <a:rPr lang="kk-KZ" sz="11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арнайы ымдау тілі мамандарымен қамтылды</a:t>
            </a:r>
            <a:endParaRPr lang="ru-RU" sz="11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F45B5A-9DC4-54D0-6C0B-C171C5710C66}"/>
              </a:ext>
            </a:extLst>
          </p:cNvPr>
          <p:cNvSpPr txBox="1"/>
          <p:nvPr/>
        </p:nvSpPr>
        <p:spPr>
          <a:xfrm>
            <a:off x="5374959" y="5053044"/>
            <a:ext cx="6454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cap="all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172 адам</a:t>
            </a:r>
          </a:p>
          <a:p>
            <a:r>
              <a:rPr lang="kk-KZ" sz="11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«бірінші жұмыс орны» аясында жұмысқа орналастырылды</a:t>
            </a:r>
            <a:endParaRPr lang="ru-RU" sz="11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93FAF6-AC66-1584-E077-EBB3668807EE}"/>
              </a:ext>
            </a:extLst>
          </p:cNvPr>
          <p:cNvSpPr txBox="1"/>
          <p:nvPr/>
        </p:nvSpPr>
        <p:spPr>
          <a:xfrm>
            <a:off x="6325488" y="5764261"/>
            <a:ext cx="399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Игерілмегені </a:t>
            </a:r>
            <a:r>
              <a:rPr lang="kk-KZ" sz="2400" b="1" u="sng" cap="all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41,9 млн </a:t>
            </a:r>
            <a:endParaRPr lang="kk-KZ" sz="2000" b="1" u="sng" cap="all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22BE91-0D0D-0DFD-2826-81210BD661CC}"/>
              </a:ext>
            </a:extLst>
          </p:cNvPr>
          <p:cNvSpPr txBox="1"/>
          <p:nvPr/>
        </p:nvSpPr>
        <p:spPr>
          <a:xfrm>
            <a:off x="5257922" y="6216918"/>
            <a:ext cx="6934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i="1" cap="all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(орал қаласының жұмыспен қамту орталығын күрделі жөндеу бойынша орындалған жұмыс актілерінің ұсынылмауы)</a:t>
            </a:r>
          </a:p>
        </p:txBody>
      </p:sp>
    </p:spTree>
    <p:extLst>
      <p:ext uri="{BB962C8B-B14F-4D97-AF65-F5344CB8AC3E}">
        <p14:creationId xmlns:p14="http://schemas.microsoft.com/office/powerpoint/2010/main" val="37810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6281</TotalTime>
  <Words>1175</Words>
  <Application>Microsoft Office PowerPoint</Application>
  <PresentationFormat>Широкоэкранный</PresentationFormat>
  <Paragraphs>381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Microsoft Sans Serif</vt:lpstr>
      <vt:lpstr>Tahoma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Temirgali</dc:creator>
  <cp:lastModifiedBy>Азамат Кадыров</cp:lastModifiedBy>
  <cp:revision>567</cp:revision>
  <dcterms:created xsi:type="dcterms:W3CDTF">2018-05-21T08:44:14Z</dcterms:created>
  <dcterms:modified xsi:type="dcterms:W3CDTF">2023-05-24T09:09:05Z</dcterms:modified>
</cp:coreProperties>
</file>