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59" r:id="rId2"/>
    <p:sldId id="358" r:id="rId3"/>
  </p:sldIdLst>
  <p:sldSz cx="12192000" cy="6858000"/>
  <p:notesSz cx="6797675" cy="992505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2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F95C5-4786-49B6-A8B1-6B05418342FB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5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76E45-6E23-478A-971E-9CA73CD7E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5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7004BE-67B6-4A3C-90AC-D954AA35A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A47E27C-A138-4DB4-AE03-8DD636C12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268086-E5DB-47CD-9A5F-B66D4796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C7B717-06C1-43CA-B4FC-953BDDDD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32D733C-9FB7-43E2-B676-A1E69D97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2604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AD0995-79DB-487A-BF8B-EFD082813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ABE4838-A6A8-410C-B2F3-33031CF02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EB1208-7CAE-46DC-A2A7-CD7D7C0B3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465E51-BD2D-495E-BFD4-33DBBE178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296311-4F1E-40DB-95FD-27F4899E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4444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846B803-4535-4A5F-90A4-DA0916FDC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AFE8B8C-BCE5-4D15-8687-5063BE960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91D2B58-B64F-431E-B7C8-7C24AAE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AA93CF-F4C2-4EAA-BC45-20CFE24C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0688B3-AF47-43DB-A39D-BDA16299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483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CCE017-4879-481C-83D0-3B2DD16A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F8EED1-367F-4B9F-8730-22AF233CE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70B649-CBB5-4CB5-AFAB-29223BD8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781D2A-45CF-402E-A8D4-2359689D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F70481-DF20-4D33-AEDD-258C4E63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6623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209A84-5D9E-4913-AB3D-3033CC78A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E4B05B-5D80-47B0-91B9-511C63D75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CCF1CF-C4C9-431A-80B3-E5A2902D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B53A85-23F3-4576-8C07-DF4406A6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AD3AB8-EBF5-455A-99B9-B95BADDE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107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19ED16-E811-4897-A90E-19368FA4C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2B0B17-22FB-45CD-B2CC-B00943337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29479AA-08CD-4150-A7E7-42B5A82F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B37FE6C-AA37-419D-91DF-716A7143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F218DB6-8FD3-47E6-A378-49EFE9A7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5A14C2-9216-477A-AC9A-1B5E8619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9110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835E4-47A1-4D17-AD92-696E4A73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7A2B2B4-ED7F-46E3-812C-1A2A2289F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BCF3E2-635C-41B8-ADF3-84E1E244D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98BF7FD-CE50-4CAE-8B38-826BD5251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3489922-56FF-4E67-85BB-3FDA06FDF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B1BDBF6-824D-4BE1-AAF5-250562AE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C8D895E-A15B-407F-AAA9-90A18B47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B543666-DAE8-4229-8100-18507F1B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482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F815F5-4E53-4626-975D-9C0E2C63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DE31B83-4E4E-4C27-9347-9261C459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F55E84-20ED-4976-82B2-304CBED6A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137925F-461E-491E-B408-87DFD687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065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E03668B-D27C-4493-99D4-852ED831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42EE3E5-DFE6-405B-AA64-9BE19460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BB959F-C650-4C05-80C9-0A7FD251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61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27FF81-417B-486C-95DE-160CB66C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0AA198-6A5A-4E80-857B-4AC7B17A9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034AF5F-C1D3-4D2C-8C5A-A6F5C80B0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86BA498-1367-4E8C-8A72-FDB0CB2F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A63411E-D42C-4065-9AE3-9AF802D9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D0BFFFA-831C-4CF0-88AE-526F7487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991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327E2E-B892-458C-B7EE-B0161388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DE25E85-6602-436F-8102-578EDF585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894922-3AD7-4FC7-A97E-C21001B8C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59F19C-4003-491B-977C-B4EEFF7E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D0E01CC-1942-4D89-A71C-28E0B3E9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81C8445-9F0C-4B02-A7A1-4F095254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4440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97658D-07F6-4D87-9A45-5FC87C11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D6BAE68-D461-4194-9760-180790720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B6D0BCF-B88D-442C-BB9F-B0BAB9089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7172-5848-4CCB-BC17-8A77C8691568}" type="datetimeFigureOut">
              <a:rPr lang="x-none" smtClean="0"/>
              <a:t>31.05.2023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853EDE-C759-4985-BA37-9F5BA8E78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50F4959-6DB9-46E3-A567-BC3736331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6215-5667-4E06-8B21-7FE1A85B1C4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2416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s://cabinet.ktga.kz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jpe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sv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26128" y="466341"/>
            <a:ext cx="8019875" cy="232912"/>
          </a:xfrm>
          <a:prstGeom prst="roundRect">
            <a:avLst>
              <a:gd name="adj" fmla="val 12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ГАЗҒА ҚОСЫЛҒАН КЕЗДЕ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ТҰРМЫСТЫҚ ТҰТЫНУШЫҒА АРНАЛҒАН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" y="-2232"/>
            <a:ext cx="6379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51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" y="717435"/>
            <a:ext cx="6379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51" fontAlgn="base">
              <a:spcBef>
                <a:spcPct val="0"/>
              </a:spcBef>
              <a:spcAft>
                <a:spcPct val="0"/>
              </a:spcAft>
              <a:tabLst>
                <a:tab pos="539737" algn="l"/>
              </a:tabLst>
            </a:pPr>
            <a:endParaRPr lang="ru-RU"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xmlns="" id="{65099EA9-7750-43B4-AFE8-4A8B9BA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ECB-39F6-4F52-B174-011A5D3E9C2B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5BC0FA9A-4CBB-4209-B97E-BFE4E3CB8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704" y="60788"/>
            <a:ext cx="637995" cy="58686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2D05668-D6C7-42EC-9D67-6A01410CE2E5}"/>
              </a:ext>
            </a:extLst>
          </p:cNvPr>
          <p:cNvSpPr txBox="1"/>
          <p:nvPr/>
        </p:nvSpPr>
        <p:spPr>
          <a:xfrm>
            <a:off x="172319" y="756763"/>
            <a:ext cx="8209453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09625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Жобалауға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техникалық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шарттар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b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газ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тарату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желілеріне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12700" algn="just"/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Тұтынушы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сенімді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адамы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жүгінуі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керек: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12700" algn="just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ҚазТрансГаз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Аймақ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АҚ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филиалына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12700" algn="just"/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кабинетке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https://cabinet.ktga.kz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809625" indent="-12700" algn="just"/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ХҚКО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тұрғылықты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жері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12700" algn="just"/>
            <a:r>
              <a:rPr lang="ru-RU" sz="14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Дайындау</a:t>
            </a:r>
            <a:r>
              <a:rPr lang="ru-RU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мерзімі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Бағасы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Тегін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33AE9D8F-29A0-479C-8C16-F3185770E438}"/>
              </a:ext>
            </a:extLst>
          </p:cNvPr>
          <p:cNvCxnSpPr>
            <a:cxnSpLocks/>
          </p:cNvCxnSpPr>
          <p:nvPr/>
        </p:nvCxnSpPr>
        <p:spPr>
          <a:xfrm>
            <a:off x="0" y="717435"/>
            <a:ext cx="12216291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AE6795D-CCBD-4713-851A-F0173042CF7B}"/>
              </a:ext>
            </a:extLst>
          </p:cNvPr>
          <p:cNvSpPr/>
          <p:nvPr/>
        </p:nvSpPr>
        <p:spPr>
          <a:xfrm>
            <a:off x="220144" y="2203760"/>
            <a:ext cx="79553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ЭТАП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B9A110AB-E6D5-46A2-8FDE-7E835FB81CE3}"/>
              </a:ext>
            </a:extLst>
          </p:cNvPr>
          <p:cNvSpPr/>
          <p:nvPr/>
        </p:nvSpPr>
        <p:spPr>
          <a:xfrm>
            <a:off x="252150" y="3679060"/>
            <a:ext cx="7836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r>
              <a:rPr lang="ru-RU" sz="1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ЭТАП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CB422CB-EF35-4612-B407-2EC0D46FACAF}"/>
              </a:ext>
            </a:extLst>
          </p:cNvPr>
          <p:cNvSpPr txBox="1"/>
          <p:nvPr/>
        </p:nvSpPr>
        <p:spPr>
          <a:xfrm>
            <a:off x="172318" y="2170625"/>
            <a:ext cx="8209453" cy="16004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08038" algn="just"/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Жобалау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құрылыс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-монтаж 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жұмыстарына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жобалау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ұйымымен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жасасу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8038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мерзімі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шартқа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қойылған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сәттен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бастап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60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ішінде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(абонент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құжаттардың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топтамасын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ұсынған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төлеген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808038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Ұсынылатын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баға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құбырын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төсеу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–1п.м-7000 </a:t>
            </a:r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808038" algn="just"/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Желдету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каналын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құрастыру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орнату-15-20 </a:t>
            </a:r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808038" algn="just"/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Фланецті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қосылыс-5-25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808038" algn="just"/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Тірек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тіректері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биіктігі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12-30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C975F1A-F777-44A3-AA1E-1E9198950017}"/>
              </a:ext>
            </a:extLst>
          </p:cNvPr>
          <p:cNvSpPr txBox="1"/>
          <p:nvPr/>
        </p:nvSpPr>
        <p:spPr>
          <a:xfrm>
            <a:off x="172319" y="3771064"/>
            <a:ext cx="8209451" cy="22467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08038" indent="-12700" algn="just" defTabSz="985838"/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жабдығын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қазандық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құрамдас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бөліктері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газды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есепке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аспабын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сатып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8038" indent="-12700" algn="just" defTabSz="985838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Ұсынылатын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баға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қазандығы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150-450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қазандықтың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бағасы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тұрғын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үйдің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квадратурасына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сипаттамаларына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өзгереді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808038" indent="-12700" algn="just" defTabSz="985838"/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Есептегіш-12-28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808038" indent="-12700" algn="just" defTabSz="985838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плитасы-60-300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құны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өндірушінің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брендіне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пештің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сипаттамасына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808038" indent="-12700" algn="just" defTabSz="985838"/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СГК СО+СН4 КЗЭУГ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клапаны бар </a:t>
            </a:r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Газдану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сигнализаторы –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DN20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мм (1 дана) –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DN15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мм (1 дана) –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10-32 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808038" indent="-12700" algn="just" defTabSz="985838"/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Жиынтықтауыштар-қазандыққа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байланысты-20-120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F464129-2661-4CA0-A76A-F181E4197408}"/>
              </a:ext>
            </a:extLst>
          </p:cNvPr>
          <p:cNvSpPr txBox="1"/>
          <p:nvPr/>
        </p:nvSpPr>
        <p:spPr>
          <a:xfrm>
            <a:off x="-191948" y="35290"/>
            <a:ext cx="1093103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708" indent="-357708" algn="ctr" defTabSz="914354">
              <a:lnSpc>
                <a:spcPct val="90000"/>
              </a:lnSpc>
              <a:buSzPts val="2800"/>
              <a:defRPr/>
            </a:pPr>
            <a:r>
              <a:rPr lang="ru-RU" altLang="ru-RU" sz="1600" b="1" dirty="0">
                <a:solidFill>
                  <a:srgbClr val="203864"/>
                </a:solidFill>
                <a:latin typeface="Times New Roman" panose="02020603050405020304" pitchFamily="18" charset="0"/>
                <a:ea typeface="Barlow Condensed"/>
                <a:cs typeface="Times New Roman" panose="02020603050405020304" pitchFamily="18" charset="0"/>
                <a:sym typeface="Barlow Condensed"/>
              </a:rPr>
              <a:t>ҚАЗАҚСТАН РЕСПУБЛИКАСЫНЫҢ БӘСЕКЕЛЕСТІКТІ ҚОРҒАУ ЖӘНЕ ДАМЫТУ АГЕНТТІГІНІҢ </a:t>
            </a:r>
          </a:p>
          <a:p>
            <a:pPr marL="357708" indent="-357708" algn="ctr" defTabSz="914354">
              <a:lnSpc>
                <a:spcPct val="90000"/>
              </a:lnSpc>
              <a:buSzPts val="2800"/>
              <a:defRPr/>
            </a:pPr>
            <a:r>
              <a:rPr lang="ru-RU" altLang="ru-RU" sz="1600" b="1" dirty="0" smtClean="0">
                <a:solidFill>
                  <a:srgbClr val="203864"/>
                </a:solidFill>
                <a:latin typeface="Times New Roman" panose="02020603050405020304" pitchFamily="18" charset="0"/>
                <a:ea typeface="Barlow Condensed"/>
                <a:cs typeface="Times New Roman" panose="02020603050405020304" pitchFamily="18" charset="0"/>
                <a:sym typeface="Barlow Condensed"/>
              </a:rPr>
              <a:t>ҚОСТАНАЙ ОБЛЫСЫ </a:t>
            </a:r>
            <a:r>
              <a:rPr lang="ru-RU" altLang="ru-RU" sz="1600" b="1" dirty="0">
                <a:solidFill>
                  <a:srgbClr val="203864"/>
                </a:solidFill>
                <a:latin typeface="Times New Roman" panose="02020603050405020304" pitchFamily="18" charset="0"/>
                <a:ea typeface="Barlow Condensed"/>
                <a:cs typeface="Times New Roman" panose="02020603050405020304" pitchFamily="18" charset="0"/>
                <a:sym typeface="Barlow Condensed"/>
              </a:rPr>
              <a:t>БОЙЫНША ДЕПАРТАМЕНТІ</a:t>
            </a:r>
            <a:endParaRPr lang="ru-RU" altLang="ru-RU" sz="1600" b="1" dirty="0">
              <a:solidFill>
                <a:srgbClr val="00B050"/>
              </a:solidFill>
              <a:latin typeface="Times New Roman" panose="02020603050405020304" pitchFamily="18" charset="0"/>
              <a:ea typeface="Barlow Condensed"/>
              <a:cs typeface="Times New Roman" panose="02020603050405020304" pitchFamily="18" charset="0"/>
              <a:sym typeface="Barlow Condensed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CE4E230-1838-4A58-9EA7-07BD8D21DDBD}"/>
              </a:ext>
            </a:extLst>
          </p:cNvPr>
          <p:cNvSpPr txBox="1"/>
          <p:nvPr/>
        </p:nvSpPr>
        <p:spPr>
          <a:xfrm>
            <a:off x="9644232" y="792789"/>
            <a:ext cx="24294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</a:rPr>
              <a:t>БІЛУ МАҢЫЗДЫ!</a:t>
            </a:r>
            <a:endParaRPr lang="x-none" dirty="0">
              <a:solidFill>
                <a:srgbClr val="C00000"/>
              </a:solidFill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ECB058AE-4199-4B3D-8ECA-C39CC710357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8"/>
          <a:stretch/>
        </p:blipFill>
        <p:spPr>
          <a:xfrm>
            <a:off x="8779538" y="762893"/>
            <a:ext cx="781714" cy="43741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1FE5F84-A9EC-4698-8599-6F03D788E0F3}"/>
              </a:ext>
            </a:extLst>
          </p:cNvPr>
          <p:cNvSpPr txBox="1"/>
          <p:nvPr/>
        </p:nvSpPr>
        <p:spPr>
          <a:xfrm>
            <a:off x="8621479" y="1292313"/>
            <a:ext cx="3212456" cy="3539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Тұтынушы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қорытынды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газдандыруға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тиісті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рұқсат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құжаттары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бар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кез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келген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мердігер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ұйымға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жүгінуге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құқылы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Жобалау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құрылыс-монтаждау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жұмыстарына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мердігерлік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шарттар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(ҚМЖ).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Сантехникалық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жұмыстарға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келісімшарттар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Газ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жабдықтарын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сатып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алу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қазандық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құрамдас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бөліктері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x-non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14207A1-AF31-477B-AB2B-9717AE97AECD}"/>
              </a:ext>
            </a:extLst>
          </p:cNvPr>
          <p:cNvSpPr txBox="1"/>
          <p:nvPr/>
        </p:nvSpPr>
        <p:spPr>
          <a:xfrm>
            <a:off x="8574213" y="4880931"/>
            <a:ext cx="3504569" cy="1705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ҚМЖ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жеткізушіні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құқықтарыңыздың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бұзылуына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хабарласуыңызды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сұраймыз:54-18-97</a:t>
            </a:r>
            <a:endParaRPr lang="x-none" sz="1400" b="1" cap="all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7F0E4E4-0EBC-402F-AA35-CA569BE86D75}"/>
              </a:ext>
            </a:extLst>
          </p:cNvPr>
          <p:cNvSpPr/>
          <p:nvPr/>
        </p:nvSpPr>
        <p:spPr>
          <a:xfrm>
            <a:off x="240222" y="802107"/>
            <a:ext cx="7955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ЭТАП</a:t>
            </a:r>
          </a:p>
        </p:txBody>
      </p:sp>
      <p:pic>
        <p:nvPicPr>
          <p:cNvPr id="36" name="Графический объект 47" descr="Значок контрольного списка">
            <a:extLst>
              <a:ext uri="{FF2B5EF4-FFF2-40B4-BE49-F238E27FC236}">
                <a16:creationId xmlns:a16="http://schemas.microsoft.com/office/drawing/2014/main" xmlns="" id="{AD56D4CE-97E8-4BB1-A585-5F6D79EF6C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85247" y="1200306"/>
            <a:ext cx="338554" cy="36933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Графический объект 28" descr="Значок ремонта">
            <a:extLst>
              <a:ext uri="{FF2B5EF4-FFF2-40B4-BE49-F238E27FC236}">
                <a16:creationId xmlns:a16="http://schemas.microsoft.com/office/drawing/2014/main" xmlns="" id="{D2F6E6BF-63B5-4416-BFA2-BB42C41574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46868" y="2632289"/>
            <a:ext cx="393955" cy="36933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7E7A058A-C694-4EE1-9CF8-67F89209CCE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25" y="4000293"/>
            <a:ext cx="411775" cy="4652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308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" y="-2232"/>
            <a:ext cx="6379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51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" y="717435"/>
            <a:ext cx="6379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51" fontAlgn="base">
              <a:spcBef>
                <a:spcPct val="0"/>
              </a:spcBef>
              <a:spcAft>
                <a:spcPct val="0"/>
              </a:spcAft>
              <a:tabLst>
                <a:tab pos="539737" algn="l"/>
              </a:tabLst>
            </a:pPr>
            <a:endParaRPr lang="ru-RU" sz="240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xmlns="" id="{65099EA9-7750-43B4-AFE8-4A8B9BA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ECB-39F6-4F52-B174-011A5D3E9C2B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5BC0FA9A-4CBB-4209-B97E-BFE4E3CB8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091" y="82666"/>
            <a:ext cx="650188" cy="589311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33AE9D8F-29A0-479C-8C16-F3185770E438}"/>
              </a:ext>
            </a:extLst>
          </p:cNvPr>
          <p:cNvCxnSpPr>
            <a:cxnSpLocks/>
          </p:cNvCxnSpPr>
          <p:nvPr/>
        </p:nvCxnSpPr>
        <p:spPr>
          <a:xfrm>
            <a:off x="0" y="717435"/>
            <a:ext cx="12216291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2D05668-D6C7-42EC-9D67-6A01410CE2E5}"/>
              </a:ext>
            </a:extLst>
          </p:cNvPr>
          <p:cNvSpPr txBox="1"/>
          <p:nvPr/>
        </p:nvSpPr>
        <p:spPr>
          <a:xfrm>
            <a:off x="74480" y="749093"/>
            <a:ext cx="8577802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Сантехникалық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жұмыстарға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мердігерлік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жасасу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Жобалау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құрылыс-монтаждау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шарттан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бөлек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не "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кілтпен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жасалады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не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тұтынушы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жұмыстарды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алады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Ұсынылатын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баға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теңгеден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бастап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қолданыстағы</a:t>
            </a:r>
            <a:r>
              <a:rPr lang="ru-RU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жылыту</a:t>
            </a:r>
            <a:r>
              <a:rPr lang="ru-RU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жүйесіне</a:t>
            </a:r>
            <a:r>
              <a:rPr lang="ru-RU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x-none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CB422CB-EF35-4612-B407-2EC0D46FACAF}"/>
              </a:ext>
            </a:extLst>
          </p:cNvPr>
          <p:cNvSpPr txBox="1"/>
          <p:nvPr/>
        </p:nvSpPr>
        <p:spPr>
          <a:xfrm>
            <a:off x="68545" y="1716961"/>
            <a:ext cx="8577802" cy="6001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Үйішілік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газ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жабдығына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жылдық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техникалық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жасасу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(ТҚО).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мерзімі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ішінде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Ұсынылатын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баға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2000-3000 </a:t>
            </a:r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тг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айына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endParaRPr lang="x-none" sz="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C975F1A-F777-44A3-AA1E-1E9198950017}"/>
              </a:ext>
            </a:extLst>
          </p:cNvPr>
          <p:cNvSpPr txBox="1"/>
          <p:nvPr/>
        </p:nvSpPr>
        <p:spPr>
          <a:xfrm>
            <a:off x="68545" y="2324413"/>
            <a:ext cx="8577802" cy="11695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Атқарушылық-техникалық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құжаттаманы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Мердігер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ұйымның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құрылыс-монтаждау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аяқталғаннан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атқарушылық-техникалық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құжаттаманы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ұсынуы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мерзімі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жобалау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құрылыс-монтаждау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Сантехникалық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аяқталғаннан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3-5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Абоненттерге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құжаттардың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топтамасын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ұсынған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30FEAFB-715B-48CD-9675-1077A9C52DC1}"/>
              </a:ext>
            </a:extLst>
          </p:cNvPr>
          <p:cNvSpPr txBox="1"/>
          <p:nvPr/>
        </p:nvSpPr>
        <p:spPr>
          <a:xfrm>
            <a:off x="68545" y="3487233"/>
            <a:ext cx="8577802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Газдандыру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жүйесіне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қосылуға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дайындығын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тексеру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indent="-285750" algn="just">
              <a:buFontTx/>
              <a:buChar char="-"/>
            </a:pP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ҚазТрансГаз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Аймақ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АҚ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аумақтық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филиалына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атқарушылық-техникалық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жобалық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құжаттаманы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тапсыру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1088" indent="-285750" algn="just">
              <a:buFontTx/>
              <a:buChar char="-"/>
            </a:pP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ҚазТрансГаз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Аймақ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АҚ филиалы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берілген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ТШ-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орындалған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жұмыстарды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реттелетін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алуға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дайындығын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тексеруді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асырады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мерзімі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4E2A190-06CD-42D2-82C3-CF2C0D6BFA64}"/>
              </a:ext>
            </a:extLst>
          </p:cNvPr>
          <p:cNvSpPr txBox="1"/>
          <p:nvPr/>
        </p:nvSpPr>
        <p:spPr>
          <a:xfrm>
            <a:off x="68545" y="4906544"/>
            <a:ext cx="8577802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08038" indent="-12700" algn="just"/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тарату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жүйесіне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Орындалған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реттелетін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қызметке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қосуды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ҚазТрансГаз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Аймақ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 филиалы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асырады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ҚазТранГаз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Аймақ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АҚ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қосу-жөндеу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жұмыстарының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кірістіру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қосу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пломбалау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құнын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төлеу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-12700" algn="just"/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мерзімі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күні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Ұсынылатын</a:t>
            </a:r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баға</a:t>
            </a:r>
            <a:r>
              <a:rPr lang="ru-RU" sz="1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22 040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филиалға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кремнің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шешіміне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тегін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86F4C3F9-3D3D-4369-AEE0-0F2CBB3256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8"/>
          <a:stretch/>
        </p:blipFill>
        <p:spPr>
          <a:xfrm>
            <a:off x="8841685" y="762894"/>
            <a:ext cx="772838" cy="416206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28981790-0CFE-43FB-BC87-69D9EAFEEE6E}"/>
              </a:ext>
            </a:extLst>
          </p:cNvPr>
          <p:cNvSpPr/>
          <p:nvPr/>
        </p:nvSpPr>
        <p:spPr>
          <a:xfrm>
            <a:off x="120446" y="774818"/>
            <a:ext cx="7827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ЭТАП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91AAAE97-37B8-4154-AA84-FA2B405BEACD}"/>
              </a:ext>
            </a:extLst>
          </p:cNvPr>
          <p:cNvSpPr/>
          <p:nvPr/>
        </p:nvSpPr>
        <p:spPr>
          <a:xfrm>
            <a:off x="120615" y="1741180"/>
            <a:ext cx="7827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ЭТАП</a:t>
            </a:r>
          </a:p>
        </p:txBody>
      </p:sp>
      <p:pic>
        <p:nvPicPr>
          <p:cNvPr id="37" name="Графический объект 28" descr="Значок ремонта">
            <a:extLst>
              <a:ext uri="{FF2B5EF4-FFF2-40B4-BE49-F238E27FC236}">
                <a16:creationId xmlns:a16="http://schemas.microsoft.com/office/drawing/2014/main" xmlns="" id="{737140B1-B59D-462E-AB38-E937E4806A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25824" y="1151237"/>
            <a:ext cx="312172" cy="27849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D18617F9-E416-4BE8-9707-2378A8966B3F}"/>
              </a:ext>
            </a:extLst>
          </p:cNvPr>
          <p:cNvSpPr/>
          <p:nvPr/>
        </p:nvSpPr>
        <p:spPr>
          <a:xfrm>
            <a:off x="114193" y="2401451"/>
            <a:ext cx="7827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ЭТАП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D980BBA2-D2ED-4F5B-8C28-362E1C8806F4}"/>
              </a:ext>
            </a:extLst>
          </p:cNvPr>
          <p:cNvSpPr/>
          <p:nvPr/>
        </p:nvSpPr>
        <p:spPr>
          <a:xfrm>
            <a:off x="145469" y="3597972"/>
            <a:ext cx="7827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ЭТАП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53719A33-4489-4581-A500-B2E882C6E028}"/>
              </a:ext>
            </a:extLst>
          </p:cNvPr>
          <p:cNvSpPr/>
          <p:nvPr/>
        </p:nvSpPr>
        <p:spPr>
          <a:xfrm>
            <a:off x="148825" y="4955358"/>
            <a:ext cx="7955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ЭТАП</a:t>
            </a:r>
          </a:p>
        </p:txBody>
      </p:sp>
      <p:pic>
        <p:nvPicPr>
          <p:cNvPr id="41" name="Графический объект 41" descr="Значок сделки">
            <a:extLst>
              <a:ext uri="{FF2B5EF4-FFF2-40B4-BE49-F238E27FC236}">
                <a16:creationId xmlns:a16="http://schemas.microsoft.com/office/drawing/2014/main" xmlns="" id="{E0BED58B-C7EC-4761-93A2-00051DAE71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3584" y="2048900"/>
            <a:ext cx="305611" cy="26365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Графический объект 47" descr="Значок контрольного списка">
            <a:extLst>
              <a:ext uri="{FF2B5EF4-FFF2-40B4-BE49-F238E27FC236}">
                <a16:creationId xmlns:a16="http://schemas.microsoft.com/office/drawing/2014/main" xmlns="" id="{FB4E99C7-BD18-480B-BDC4-CAD511D0804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86916" y="2788086"/>
            <a:ext cx="253375" cy="2764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Picture 2" descr="газа значок в iOS7 Minimal Icons">
            <a:extLst>
              <a:ext uri="{FF2B5EF4-FFF2-40B4-BE49-F238E27FC236}">
                <a16:creationId xmlns:a16="http://schemas.microsoft.com/office/drawing/2014/main" xmlns="" id="{B32662E9-7BD2-4D10-95B8-283001D32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2" y="5356956"/>
            <a:ext cx="444544" cy="44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Рисунок 43" descr="Безопасность | Бесплатно значок">
            <a:extLst>
              <a:ext uri="{FF2B5EF4-FFF2-40B4-BE49-F238E27FC236}">
                <a16:creationId xmlns:a16="http://schemas.microsoft.com/office/drawing/2014/main" xmlns="" id="{B8BE4417-1136-4290-B286-B88014DBFDFC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80" y="4022487"/>
            <a:ext cx="3333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E7BCA61-951B-412C-AB21-57D746A721C5}"/>
              </a:ext>
            </a:extLst>
          </p:cNvPr>
          <p:cNvSpPr txBox="1"/>
          <p:nvPr/>
        </p:nvSpPr>
        <p:spPr>
          <a:xfrm>
            <a:off x="9644232" y="792789"/>
            <a:ext cx="24294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</a:rPr>
              <a:t>БІЛУ МАҢЫЗДЫ!</a:t>
            </a:r>
            <a:endParaRPr lang="x-none" dirty="0">
              <a:solidFill>
                <a:srgbClr val="C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64E016E-D746-48CF-ADE7-4F97C3C23BFC}"/>
              </a:ext>
            </a:extLst>
          </p:cNvPr>
          <p:cNvSpPr txBox="1"/>
          <p:nvPr/>
        </p:nvSpPr>
        <p:spPr>
          <a:xfrm>
            <a:off x="8786950" y="1292313"/>
            <a:ext cx="3212456" cy="3539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Тұтынушы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қорытынды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газдандыруға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тиісті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рұқсат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құжаттары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бар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кез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келген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мердігер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ұйымға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жүгінуге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құқылы</a:t>
            </a:r>
            <a:r>
              <a:rPr lang="ru-RU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Жобалау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құрылыс-монтаждау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жұмыстарына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мердігерлік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шарттар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(ҚМЖ).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Сантехникалық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жұмыстарға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келісімшарттар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Газ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жабдықтарын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сатып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алу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қазандық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құрамдас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бөліктері</a:t>
            </a: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x-non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094E236-396B-43E1-B640-E740BE2A4233}"/>
              </a:ext>
            </a:extLst>
          </p:cNvPr>
          <p:cNvSpPr txBox="1"/>
          <p:nvPr/>
        </p:nvSpPr>
        <p:spPr>
          <a:xfrm>
            <a:off x="8870307" y="4880931"/>
            <a:ext cx="3129099" cy="1690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ҚМЖ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жеткізушіні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құқықтарыңыздың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бұзылуына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хабарласуыңызды</a:t>
            </a:r>
            <a:r>
              <a:rPr lang="ru-RU" sz="1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сұраймыз:54-18-97</a:t>
            </a:r>
            <a:endParaRPr lang="x-none" sz="1400" b="1" cap="all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55018B6-E1DE-4BCE-9D7E-3546CB2DE607}"/>
              </a:ext>
            </a:extLst>
          </p:cNvPr>
          <p:cNvSpPr txBox="1"/>
          <p:nvPr/>
        </p:nvSpPr>
        <p:spPr>
          <a:xfrm>
            <a:off x="-191948" y="35290"/>
            <a:ext cx="1093103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708" indent="-357708" algn="ctr" defTabSz="914354">
              <a:lnSpc>
                <a:spcPct val="90000"/>
              </a:lnSpc>
              <a:buSzPts val="2800"/>
              <a:defRPr/>
            </a:pPr>
            <a:r>
              <a:rPr lang="ru-RU" altLang="ru-RU" sz="1600" b="1" dirty="0">
                <a:solidFill>
                  <a:srgbClr val="203864"/>
                </a:solidFill>
                <a:latin typeface="Times New Roman" panose="02020603050405020304" pitchFamily="18" charset="0"/>
                <a:ea typeface="Barlow Condensed"/>
                <a:cs typeface="Times New Roman" panose="02020603050405020304" pitchFamily="18" charset="0"/>
                <a:sym typeface="Barlow Condensed"/>
              </a:rPr>
              <a:t>ҚАЗАҚСТАН РЕСПУБЛИКАСЫНЫҢ БӘСЕКЕЛЕСТІКТІ ҚОРҒАУ ЖӘНЕ ДАМЫТУ АГЕНТТІГІНІҢ </a:t>
            </a:r>
          </a:p>
          <a:p>
            <a:pPr marL="357708" indent="-357708" algn="ctr" defTabSz="914354">
              <a:lnSpc>
                <a:spcPct val="90000"/>
              </a:lnSpc>
              <a:buSzPts val="2800"/>
              <a:defRPr/>
            </a:pPr>
            <a:r>
              <a:rPr lang="ru-RU" altLang="ru-RU" sz="1600" b="1" dirty="0" smtClean="0">
                <a:solidFill>
                  <a:srgbClr val="203864"/>
                </a:solidFill>
                <a:latin typeface="Times New Roman" panose="02020603050405020304" pitchFamily="18" charset="0"/>
                <a:ea typeface="Barlow Condensed"/>
                <a:cs typeface="Times New Roman" panose="02020603050405020304" pitchFamily="18" charset="0"/>
                <a:sym typeface="Barlow Condensed"/>
              </a:rPr>
              <a:t>ҚОСТАНАЙ </a:t>
            </a:r>
            <a:r>
              <a:rPr lang="ru-RU" altLang="ru-RU" sz="1600" b="1" dirty="0">
                <a:solidFill>
                  <a:srgbClr val="203864"/>
                </a:solidFill>
                <a:latin typeface="Times New Roman" panose="02020603050405020304" pitchFamily="18" charset="0"/>
                <a:ea typeface="Barlow Condensed"/>
                <a:cs typeface="Times New Roman" panose="02020603050405020304" pitchFamily="18" charset="0"/>
                <a:sym typeface="Barlow Condensed"/>
              </a:rPr>
              <a:t>ОБЛЫСЫ БОЙЫНША ДЕПАРТАМЕНТІ</a:t>
            </a:r>
            <a:endParaRPr lang="ru-RU" altLang="ru-RU" sz="1600" b="1" dirty="0">
              <a:solidFill>
                <a:srgbClr val="00B050"/>
              </a:solidFill>
              <a:latin typeface="Times New Roman" panose="02020603050405020304" pitchFamily="18" charset="0"/>
              <a:ea typeface="Barlow Condensed"/>
              <a:cs typeface="Times New Roman" panose="02020603050405020304" pitchFamily="18" charset="0"/>
              <a:sym typeface="Barlow Condensed"/>
            </a:endParaRPr>
          </a:p>
        </p:txBody>
      </p:sp>
      <p:sp>
        <p:nvSpPr>
          <p:cNvPr id="48" name="Скругленный прямоугольник 4">
            <a:extLst>
              <a:ext uri="{FF2B5EF4-FFF2-40B4-BE49-F238E27FC236}">
                <a16:creationId xmlns:a16="http://schemas.microsoft.com/office/drawing/2014/main" xmlns="" id="{F7A28529-1D32-4FE0-A3A8-F97AACD5D4B9}"/>
              </a:ext>
            </a:extLst>
          </p:cNvPr>
          <p:cNvSpPr/>
          <p:nvPr/>
        </p:nvSpPr>
        <p:spPr>
          <a:xfrm>
            <a:off x="1308683" y="466341"/>
            <a:ext cx="8305840" cy="232912"/>
          </a:xfrm>
          <a:prstGeom prst="roundRect">
            <a:avLst>
              <a:gd name="adj" fmla="val 12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ГАЗҒА ҚОСЫЛҒАН КЕЗДЕ ТҰРМЫСТЫҚ ТҰТЫНУШЫҒА АРНАЛҒАН ЖАДЫНАМА</a:t>
            </a: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56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595</Words>
  <Application>Microsoft Office PowerPoint</Application>
  <PresentationFormat>Произвольный</PresentationFormat>
  <Paragraphs>61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Динара Коздарбекова</dc:creator>
  <cp:lastModifiedBy>Admin</cp:lastModifiedBy>
  <cp:revision>41</cp:revision>
  <cp:lastPrinted>2023-05-31T11:13:36Z</cp:lastPrinted>
  <dcterms:created xsi:type="dcterms:W3CDTF">2023-01-27T04:04:50Z</dcterms:created>
  <dcterms:modified xsi:type="dcterms:W3CDTF">2023-05-31T11:14:55Z</dcterms:modified>
</cp:coreProperties>
</file>