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2" r:id="rId2"/>
  </p:sldIdLst>
  <p:sldSz cx="12190413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2900"/>
    <a:srgbClr val="F44F42"/>
    <a:srgbClr val="F68A8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4728" autoAdjust="0"/>
  </p:normalViewPr>
  <p:slideViewPr>
    <p:cSldViewPr>
      <p:cViewPr varScale="1">
        <p:scale>
          <a:sx n="105" d="100"/>
          <a:sy n="105" d="100"/>
        </p:scale>
        <p:origin x="138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34062078204198E-2"/>
          <c:y val="0.32650207617007687"/>
          <c:w val="0.92131875843591604"/>
          <c:h val="0.32477268468010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жылғы І тоқсан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Барлық бұзушылықтар</c:v>
                </c:pt>
                <c:pt idx="1">
                  <c:v>оның ішінде: қаржылық бұзушылықтар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8.6800000000000002E-2</c:v>
                </c:pt>
                <c:pt idx="1">
                  <c:v>1.03E-2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5-4C00-90FF-A1113353D7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жылғы І тоқсан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Барлық бұзушылықтар</c:v>
                </c:pt>
                <c:pt idx="1">
                  <c:v>оның ішінде: қаржылық бұзушылықтар</c:v>
                </c:pt>
              </c:strCache>
            </c:strRef>
          </c:cat>
          <c:val>
            <c:numRef>
              <c:f>Лист1!$C$2:$C$3</c:f>
              <c:numCache>
                <c:formatCode>0.0%</c:formatCode>
                <c:ptCount val="2"/>
                <c:pt idx="0">
                  <c:v>2.4E-2</c:v>
                </c:pt>
                <c:pt idx="1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5-4C00-90FF-A1113353D7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7319039"/>
        <c:axId val="477326527"/>
      </c:barChart>
      <c:catAx>
        <c:axId val="477319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defRPr>
            </a:pPr>
            <a:endParaRPr lang="ru-RU"/>
          </a:p>
        </c:txPr>
        <c:crossAx val="477326527"/>
        <c:crosses val="autoZero"/>
        <c:auto val="1"/>
        <c:lblAlgn val="ctr"/>
        <c:lblOffset val="100"/>
        <c:noMultiLvlLbl val="0"/>
      </c:catAx>
      <c:valAx>
        <c:axId val="477326527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77319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91179901556319"/>
          <c:y val="7.9777276918863368E-2"/>
          <c:w val="0.71008820098443681"/>
          <c:h val="0.77433709480053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Восстановлено (возмещено) средств в отчетном периоде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US" sz="1200"/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92875636611945"/>
                      <c:h val="0.110079489139705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8CC-4567-B2C1-E1600F11071C}"/>
                </c:ext>
              </c:extLst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92875636611945"/>
                      <c:h val="0.110079489139705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8CC-4567-B2C1-E1600F110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жылғы І тоқсан</c:v>
                </c:pt>
                <c:pt idx="1">
                  <c:v>2023 жылғы І тоқсан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 formatCode="0.0%">
                  <c:v>0.874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B-4479-8344-20DC1AC71A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5354240"/>
        <c:axId val="175355776"/>
      </c:barChart>
      <c:catAx>
        <c:axId val="175354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5355776"/>
        <c:crosses val="autoZero"/>
        <c:auto val="1"/>
        <c:lblAlgn val="ctr"/>
        <c:lblOffset val="100"/>
        <c:noMultiLvlLbl val="0"/>
      </c:catAx>
      <c:valAx>
        <c:axId val="17535577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175354240"/>
        <c:crosses val="autoZero"/>
        <c:crossBetween val="between"/>
      </c:valAx>
      <c:spPr>
        <a:noFill/>
        <a:ln>
          <a:noFill/>
        </a:ln>
        <a:effectLst/>
        <a:scene3d>
          <a:camera prst="orthographicFront"/>
          <a:lightRig rig="threePt" dir="t"/>
        </a:scene3d>
      </c:spPr>
    </c:plotArea>
    <c:plotVisOnly val="1"/>
    <c:dispBlanksAs val="gap"/>
    <c:showDLblsOverMax val="0"/>
  </c:chart>
  <c:spPr>
    <a:effectLst/>
  </c:spPr>
  <c:txPr>
    <a:bodyPr/>
    <a:lstStyle/>
    <a:p>
      <a:pPr>
        <a:defRPr sz="1200">
          <a:latin typeface="Cambria" panose="02040503050406030204" pitchFamily="18" charset="0"/>
          <a:ea typeface="Cambria" panose="02040503050406030204" pitchFamily="18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0E02D-B326-4106-A4EC-576489AD1A38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B6217-A1DA-4E96-A4BA-01FE10F632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6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7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2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0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09739"/>
            <a:ext cx="10514231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8946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7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126"/>
            <a:ext cx="1051423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075"/>
            <a:ext cx="51571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42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2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3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5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7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6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5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78CF91A-8982-4D55-9D3D-07FC46389E0D}"/>
              </a:ext>
            </a:extLst>
          </p:cNvPr>
          <p:cNvSpPr txBox="1">
            <a:spLocks/>
          </p:cNvSpPr>
          <p:nvPr/>
        </p:nvSpPr>
        <p:spPr>
          <a:xfrm>
            <a:off x="982638" y="201159"/>
            <a:ext cx="11207776" cy="6952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ЖОҒАРЫ АУДИТОРЛЫҚ ПАЛАТАНЫҢ 202</a:t>
            </a:r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kk-KZ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ЖЫЛҒЫ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</a:t>
            </a:r>
            <a:r>
              <a:rPr lang="kk-KZ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ТОҚСАНДАҒЫ АУДИТОРЛЫҚ </a:t>
            </a:r>
            <a:r>
              <a:rPr lang="kk-KZ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ҚЫЗМЕТІНІҢ </a:t>
            </a:r>
            <a:r>
              <a:rPr lang="kk-KZ" sz="2400" b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НЕГІЗГІ ҚОРЫТЫНДЫЛАРЫ</a:t>
            </a:r>
            <a:endParaRPr lang="ru-RU" sz="2400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3" name="Диаграмма 32">
            <a:extLst>
              <a:ext uri="{FF2B5EF4-FFF2-40B4-BE49-F238E27FC236}">
                <a16:creationId xmlns:a16="http://schemas.microsoft.com/office/drawing/2014/main" id="{0A1A092F-82CA-4C06-8D78-FB88EA8DB1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1599165"/>
              </p:ext>
            </p:extLst>
          </p:nvPr>
        </p:nvGraphicFramePr>
        <p:xfrm>
          <a:off x="4439022" y="4326731"/>
          <a:ext cx="3453436" cy="2342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9" name="Таблица 48">
            <a:extLst>
              <a:ext uri="{FF2B5EF4-FFF2-40B4-BE49-F238E27FC236}">
                <a16:creationId xmlns:a16="http://schemas.microsoft.com/office/drawing/2014/main" id="{7067BEE4-96F0-44F1-9512-A5F96F938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088781"/>
              </p:ext>
            </p:extLst>
          </p:nvPr>
        </p:nvGraphicFramePr>
        <p:xfrm>
          <a:off x="4317206" y="1335299"/>
          <a:ext cx="3514253" cy="278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14">
                  <a:extLst>
                    <a:ext uri="{9D8B030D-6E8A-4147-A177-3AD203B41FA5}">
                      <a16:colId xmlns:a16="http://schemas.microsoft.com/office/drawing/2014/main" val="503460999"/>
                    </a:ext>
                  </a:extLst>
                </a:gridCol>
                <a:gridCol w="3102939">
                  <a:extLst>
                    <a:ext uri="{9D8B030D-6E8A-4147-A177-3AD203B41FA5}">
                      <a16:colId xmlns:a16="http://schemas.microsoft.com/office/drawing/2014/main" val="3565560133"/>
                    </a:ext>
                  </a:extLst>
                </a:gridCol>
              </a:tblGrid>
              <a:tr h="981353">
                <a:tc grid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127,8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ТЕҢГЕГЕ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БҰЗУШЫЛЫҚТАР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АНЫҚТАЛДЫ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k-KZ" sz="1200" b="0" noProof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соның ішінде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39532"/>
                  </a:ext>
                </a:extLst>
              </a:tr>
              <a:tr h="583123"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9,5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МЛРД ТЕҢГЕ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ҚАРЖЫЛЫҚ БҰЗУШЫЛЫҚТАР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464667"/>
                  </a:ext>
                </a:extLst>
              </a:tr>
              <a:tr h="537852"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68,8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МЛРД ТЕҢГЕ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  <a:b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ТИІМСІЗ ЖОСПАРЛАУ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318646"/>
                  </a:ext>
                </a:extLst>
              </a:tr>
              <a:tr h="629660">
                <a:tc>
                  <a:txBody>
                    <a:bodyPr/>
                    <a:lstStyle/>
                    <a:p>
                      <a:pPr marL="342900" indent="-342900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9,5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ТЕҢГЕ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  <a:b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ТИІМСІЗ ПАЙДАЛАНУ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268714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F23C41CD-C052-4BEA-9039-EDAC46B5EC84}"/>
              </a:ext>
            </a:extLst>
          </p:cNvPr>
          <p:cNvSpPr txBox="1"/>
          <p:nvPr/>
        </p:nvSpPr>
        <p:spPr>
          <a:xfrm>
            <a:off x="526894" y="4365104"/>
            <a:ext cx="341286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spcAft>
                <a:spcPts val="1200"/>
              </a:spcAft>
              <a:defRPr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ҮКІМЕТКЕ ЖӘНЕ МЕМЛЕКЕТ</a:t>
            </a:r>
            <a:r>
              <a:rPr lang="kk-KZ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ТІК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АУДИТ ОБЪЕКТІЛЕРІНЕ:</a:t>
            </a:r>
          </a:p>
          <a:p>
            <a:pPr marL="457200" marR="0" lvl="0" indent="-45720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GB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13</a:t>
            </a: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ҰСЫНЫМ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marR="0" lvl="0" indent="-45720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GB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80</a:t>
            </a:r>
            <a:r>
              <a:rPr lang="ru-RU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ТАПСЫРМА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32645852-1A05-49F4-9E3B-8DB1D24CA396}"/>
              </a:ext>
            </a:extLst>
          </p:cNvPr>
          <p:cNvSpPr/>
          <p:nvPr/>
        </p:nvSpPr>
        <p:spPr>
          <a:xfrm>
            <a:off x="1298129" y="1671692"/>
            <a:ext cx="2573329" cy="1799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55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АУДИТ ОБЪЕКТІСІНДЕ</a:t>
            </a:r>
          </a:p>
          <a:p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АУДИТПЕН ҚАМТЫЛЫП</a:t>
            </a:r>
            <a:r>
              <a:rPr lang="kk-KZ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</a:p>
          <a:p>
            <a:endParaRPr lang="kk-KZ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kk-KZ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kk-KZ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АУДИТОРЛЫҚ ІС-ШАРА</a:t>
            </a:r>
          </a:p>
          <a:p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6" name="Диаграмма 65">
            <a:extLst>
              <a:ext uri="{FF2B5EF4-FFF2-40B4-BE49-F238E27FC236}">
                <a16:creationId xmlns:a16="http://schemas.microsoft.com/office/drawing/2014/main" id="{379F2108-A106-4F3F-A81B-985E32EA1E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64109"/>
              </p:ext>
            </p:extLst>
          </p:nvPr>
        </p:nvGraphicFramePr>
        <p:xfrm>
          <a:off x="8316446" y="4187695"/>
          <a:ext cx="3514700" cy="2193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7" name="Заголовок 1">
            <a:extLst>
              <a:ext uri="{FF2B5EF4-FFF2-40B4-BE49-F238E27FC236}">
                <a16:creationId xmlns:a16="http://schemas.microsoft.com/office/drawing/2014/main" id="{9FB8B77F-5662-46E9-9EC5-E1074D4F03C7}"/>
              </a:ext>
            </a:extLst>
          </p:cNvPr>
          <p:cNvSpPr>
            <a:spLocks noGrp="1"/>
          </p:cNvSpPr>
          <p:nvPr/>
        </p:nvSpPr>
        <p:spPr>
          <a:xfrm>
            <a:off x="8615185" y="3688433"/>
            <a:ext cx="3048334" cy="4731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ҚАЛПЫНА КЕЛТІРІЛГЕН (ӨТЕЛГЕН) ҚАРАЖАТТЫҢ ҮЛЕС САЛМАҒЫ</a:t>
            </a:r>
          </a:p>
          <a:p>
            <a:pPr algn="ctr"/>
            <a:r>
              <a:rPr lang="ru-RU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(ОРЫНДАУ МЕРЗІМДЕРІ КЕЛГЕН)</a:t>
            </a:r>
            <a:endParaRPr lang="ru-RU" sz="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8" name="Таблица 43">
            <a:extLst>
              <a:ext uri="{FF2B5EF4-FFF2-40B4-BE49-F238E27FC236}">
                <a16:creationId xmlns:a16="http://schemas.microsoft.com/office/drawing/2014/main" id="{433A4C13-3865-491E-A923-BAEB045CE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709351"/>
              </p:ext>
            </p:extLst>
          </p:nvPr>
        </p:nvGraphicFramePr>
        <p:xfrm>
          <a:off x="8255446" y="1499736"/>
          <a:ext cx="357570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700">
                  <a:extLst>
                    <a:ext uri="{9D8B030D-6E8A-4147-A177-3AD203B41FA5}">
                      <a16:colId xmlns:a16="http://schemas.microsoft.com/office/drawing/2014/main" val="3614639442"/>
                    </a:ext>
                  </a:extLst>
                </a:gridCol>
              </a:tblGrid>
              <a:tr h="97019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kk-K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GB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ТЕҢГЕ 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ЯҒНИ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(ОРЫНДАУ МЕРЗІМДЕРІ КЕЛГЕН)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ҚАЛПЫНА КЕЛТІРІЛДІ (ӨТЕЛДІ)</a:t>
                      </a:r>
                      <a:endParaRPr lang="ru-RU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253419"/>
                  </a:ext>
                </a:extLst>
              </a:tr>
            </a:tbl>
          </a:graphicData>
        </a:graphic>
      </p:graphicFrame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31A34F2E-7321-42A3-A2B8-B504565DC7B6}"/>
              </a:ext>
            </a:extLst>
          </p:cNvPr>
          <p:cNvSpPr/>
          <p:nvPr/>
        </p:nvSpPr>
        <p:spPr>
          <a:xfrm>
            <a:off x="1990750" y="3471642"/>
            <a:ext cx="1989760" cy="346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ЖҮРГІЗІЛДІ</a:t>
            </a:r>
          </a:p>
        </p:txBody>
      </p:sp>
      <p:sp>
        <p:nvSpPr>
          <p:cNvPr id="72" name="Прямоугольник: скругленные углы 71">
            <a:extLst>
              <a:ext uri="{FF2B5EF4-FFF2-40B4-BE49-F238E27FC236}">
                <a16:creationId xmlns:a16="http://schemas.microsoft.com/office/drawing/2014/main" id="{B0D93E8E-8EA4-4046-81B3-59976C876F6D}"/>
              </a:ext>
            </a:extLst>
          </p:cNvPr>
          <p:cNvSpPr/>
          <p:nvPr/>
        </p:nvSpPr>
        <p:spPr>
          <a:xfrm>
            <a:off x="343300" y="2817548"/>
            <a:ext cx="913834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CC35F129-D6FD-47E8-B076-CB1285BF10FF}"/>
              </a:ext>
            </a:extLst>
          </p:cNvPr>
          <p:cNvSpPr/>
          <p:nvPr/>
        </p:nvSpPr>
        <p:spPr>
          <a:xfrm>
            <a:off x="343300" y="2065091"/>
            <a:ext cx="913834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5,3 </a:t>
            </a:r>
            <a:r>
              <a:rPr lang="ru-RU" sz="105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трлн </a:t>
            </a:r>
            <a:r>
              <a:rPr lang="kk-KZ" sz="105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теңге</a:t>
            </a:r>
            <a:endParaRPr lang="kk-KZ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8" name="Половина рамки 77">
            <a:extLst>
              <a:ext uri="{FF2B5EF4-FFF2-40B4-BE49-F238E27FC236}">
                <a16:creationId xmlns:a16="http://schemas.microsoft.com/office/drawing/2014/main" id="{D87F9392-54C8-49BD-8E13-1EF61F2D4DD0}"/>
              </a:ext>
            </a:extLst>
          </p:cNvPr>
          <p:cNvSpPr/>
          <p:nvPr/>
        </p:nvSpPr>
        <p:spPr>
          <a:xfrm>
            <a:off x="286392" y="4221088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Половина рамки 78">
            <a:extLst>
              <a:ext uri="{FF2B5EF4-FFF2-40B4-BE49-F238E27FC236}">
                <a16:creationId xmlns:a16="http://schemas.microsoft.com/office/drawing/2014/main" id="{2F6D796A-7C1F-41AF-9F13-8A248F39F889}"/>
              </a:ext>
            </a:extLst>
          </p:cNvPr>
          <p:cNvSpPr/>
          <p:nvPr/>
        </p:nvSpPr>
        <p:spPr>
          <a:xfrm rot="10800000">
            <a:off x="2811402" y="5800485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0" name="Половина рамки 79">
            <a:extLst>
              <a:ext uri="{FF2B5EF4-FFF2-40B4-BE49-F238E27FC236}">
                <a16:creationId xmlns:a16="http://schemas.microsoft.com/office/drawing/2014/main" id="{97D9099F-8F53-42FF-AC10-F5ADC70C3710}"/>
              </a:ext>
            </a:extLst>
          </p:cNvPr>
          <p:cNvSpPr/>
          <p:nvPr/>
        </p:nvSpPr>
        <p:spPr>
          <a:xfrm rot="10800000">
            <a:off x="6810866" y="5800485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Половина рамки 81">
            <a:extLst>
              <a:ext uri="{FF2B5EF4-FFF2-40B4-BE49-F238E27FC236}">
                <a16:creationId xmlns:a16="http://schemas.microsoft.com/office/drawing/2014/main" id="{A8DC4BAC-2DBC-4B0F-8E15-1813F126500B}"/>
              </a:ext>
            </a:extLst>
          </p:cNvPr>
          <p:cNvSpPr/>
          <p:nvPr/>
        </p:nvSpPr>
        <p:spPr>
          <a:xfrm rot="10800000">
            <a:off x="10879020" y="5800485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оловина рамки 27">
            <a:extLst>
              <a:ext uri="{FF2B5EF4-FFF2-40B4-BE49-F238E27FC236}">
                <a16:creationId xmlns:a16="http://schemas.microsoft.com/office/drawing/2014/main" id="{68C7CC0C-CCB2-464C-97D6-2E3DB1CBA256}"/>
              </a:ext>
            </a:extLst>
          </p:cNvPr>
          <p:cNvSpPr/>
          <p:nvPr/>
        </p:nvSpPr>
        <p:spPr>
          <a:xfrm>
            <a:off x="8255446" y="3529464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оловина рамки 28">
            <a:extLst>
              <a:ext uri="{FF2B5EF4-FFF2-40B4-BE49-F238E27FC236}">
                <a16:creationId xmlns:a16="http://schemas.microsoft.com/office/drawing/2014/main" id="{5CA53916-1F84-4E41-AB22-025A5E21650C}"/>
              </a:ext>
            </a:extLst>
          </p:cNvPr>
          <p:cNvSpPr/>
          <p:nvPr/>
        </p:nvSpPr>
        <p:spPr>
          <a:xfrm>
            <a:off x="4367209" y="4221088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0CA918-1F98-46F1-93EF-6587AD7ACDF2}"/>
              </a:ext>
            </a:extLst>
          </p:cNvPr>
          <p:cNvSpPr txBox="1"/>
          <p:nvPr/>
        </p:nvSpPr>
        <p:spPr>
          <a:xfrm>
            <a:off x="4509318" y="4364995"/>
            <a:ext cx="30980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050" b="1" i="0" u="none" strike="noStrike" kern="1200" spc="0" baseline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defRPr>
            </a:pPr>
            <a:r>
              <a:rPr lang="ru-RU" sz="1000" b="1" dirty="0">
                <a:solidFill>
                  <a:schemeClr val="tx1"/>
                </a:solidFill>
              </a:rPr>
              <a:t>АУДИТПЕН ҚАМТЫЛҒАН ҚАРАЖАТ КӨЛЕМІНЕ ШАҚҚАНДА АНЫҚТАЛҒАН БҰЗУШЫЛЫҚТАР ҮЛЕСІ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200F4042-B0B2-4ADA-9281-E1C02C5E5ABE}"/>
              </a:ext>
            </a:extLst>
          </p:cNvPr>
          <p:cNvSpPr/>
          <p:nvPr/>
        </p:nvSpPr>
        <p:spPr>
          <a:xfrm>
            <a:off x="2475741" y="6171465"/>
            <a:ext cx="1395717" cy="346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БЕРІЛДІ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C2542F0-26E3-4A8C-8FEF-D5EC64FC2F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300" y="145696"/>
            <a:ext cx="707197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698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12835</TotalTime>
  <Words>106</Words>
  <Application>Microsoft Office PowerPoint</Application>
  <PresentationFormat>Произвольный</PresentationFormat>
  <Paragraphs>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итоги работы ревизионных комиссий за  1 квартал 2019 года</dc:title>
  <dc:creator>Махатов Самат</dc:creator>
  <cp:lastModifiedBy>Диас Мухамедгалиев</cp:lastModifiedBy>
  <cp:revision>216</cp:revision>
  <cp:lastPrinted>2022-09-06T09:45:23Z</cp:lastPrinted>
  <dcterms:created xsi:type="dcterms:W3CDTF">2019-05-14T09:37:13Z</dcterms:created>
  <dcterms:modified xsi:type="dcterms:W3CDTF">2023-06-09T11:42:10Z</dcterms:modified>
</cp:coreProperties>
</file>