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1" r:id="rId2"/>
  </p:sldIdLst>
  <p:sldSz cx="12190413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2900"/>
    <a:srgbClr val="F44F42"/>
    <a:srgbClr val="F68A8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4728" autoAdjust="0"/>
  </p:normalViewPr>
  <p:slideViewPr>
    <p:cSldViewPr>
      <p:cViewPr varScale="1">
        <p:scale>
          <a:sx n="111" d="100"/>
          <a:sy n="111" d="100"/>
        </p:scale>
        <p:origin x="10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34062078204198E-2"/>
          <c:y val="0.32650207617007687"/>
          <c:w val="0.92131875843591604"/>
          <c:h val="0.32477268468010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І квартал 2022 года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8,68%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918-499A-85B4-2E5685914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Всего нарушений</c:v>
                </c:pt>
                <c:pt idx="1">
                  <c:v>из них: финансовых нарушений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8.6800000000000002E-2</c:v>
                </c:pt>
                <c:pt idx="1">
                  <c:v>1.03E-2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5-4C00-90FF-A1113353D7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 квартал 2023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2,4%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918-499A-85B4-2E56859149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0,7%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918-499A-85B4-2E5685914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Всего нарушений</c:v>
                </c:pt>
                <c:pt idx="1">
                  <c:v>из них: финансовых нарушений</c:v>
                </c:pt>
              </c:strCache>
            </c:strRef>
          </c:cat>
          <c:val>
            <c:numRef>
              <c:f>Лист1!$C$2:$C$3</c:f>
              <c:numCache>
                <c:formatCode>0.0%</c:formatCode>
                <c:ptCount val="2"/>
                <c:pt idx="0">
                  <c:v>2.4E-2</c:v>
                </c:pt>
                <c:pt idx="1">
                  <c:v>7.0000000000000001E-3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5-4C00-90FF-A1113353D7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7319039"/>
        <c:axId val="477326527"/>
      </c:barChart>
      <c:catAx>
        <c:axId val="477319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defRPr>
            </a:pPr>
            <a:endParaRPr lang="ru-RU"/>
          </a:p>
        </c:txPr>
        <c:crossAx val="477326527"/>
        <c:crosses val="autoZero"/>
        <c:auto val="1"/>
        <c:lblAlgn val="ctr"/>
        <c:lblOffset val="100"/>
        <c:noMultiLvlLbl val="0"/>
      </c:catAx>
      <c:valAx>
        <c:axId val="477326527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477319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92968374143053"/>
          <c:y val="7.9777276918863368E-2"/>
          <c:w val="0.69807031625856941"/>
          <c:h val="0.774337094800531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Восстановлено (возмещено) средств в отчетном периоде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46440631704356"/>
                      <c:h val="0.125307948284793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FD6-4191-B5B3-D29305978AE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FD6-4191-B5B3-D29305978AE3}"/>
                </c:ext>
              </c:extLst>
            </c:dLbl>
            <c:spPr>
              <a:noFill/>
              <a:ln>
                <a:noFill/>
              </a:ln>
              <a:effectLst>
                <a:softEdge rad="50800"/>
              </a:effectLst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ru-RU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квартал 2022 года</c:v>
                </c:pt>
                <c:pt idx="1">
                  <c:v>1 квартал 2023 года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0.874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B-4479-8344-20DC1AC71A4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5354240"/>
        <c:axId val="175355776"/>
      </c:barChart>
      <c:catAx>
        <c:axId val="175354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5355776"/>
        <c:crosses val="autoZero"/>
        <c:auto val="1"/>
        <c:lblAlgn val="ctr"/>
        <c:lblOffset val="100"/>
        <c:noMultiLvlLbl val="0"/>
      </c:catAx>
      <c:valAx>
        <c:axId val="175355776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175354240"/>
        <c:crosses val="autoZero"/>
        <c:crossBetween val="between"/>
      </c:valAx>
      <c:spPr>
        <a:noFill/>
        <a:ln>
          <a:noFill/>
        </a:ln>
        <a:effectLst/>
        <a:scene3d>
          <a:camera prst="orthographicFront"/>
          <a:lightRig rig="threePt" dir="t"/>
        </a:scene3d>
      </c:spPr>
    </c:plotArea>
    <c:plotVisOnly val="1"/>
    <c:dispBlanksAs val="gap"/>
    <c:showDLblsOverMax val="0"/>
  </c:chart>
  <c:spPr>
    <a:effectLst/>
  </c:spPr>
  <c:txPr>
    <a:bodyPr/>
    <a:lstStyle/>
    <a:p>
      <a:pPr>
        <a:defRPr sz="1200">
          <a:latin typeface="Cambria" panose="02040503050406030204" pitchFamily="18" charset="0"/>
          <a:ea typeface="Cambria" panose="02040503050406030204" pitchFamily="18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0E02D-B326-4106-A4EC-576489AD1A38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B6217-A1DA-4E96-A4BA-01FE10F632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61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7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2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6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0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2" y="1709739"/>
            <a:ext cx="10514231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2" y="4589464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7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365126"/>
            <a:ext cx="1051423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79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79" y="2505075"/>
            <a:ext cx="51571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42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72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3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5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78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1" y="365126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61E7-2B07-48D5-8813-B3BB140C5F6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5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2C003-91D2-4D5C-B559-B866320EF6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3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78CF91A-8982-4D55-9D3D-07FC46389E0D}"/>
              </a:ext>
            </a:extLst>
          </p:cNvPr>
          <p:cNvSpPr txBox="1">
            <a:spLocks/>
          </p:cNvSpPr>
          <p:nvPr/>
        </p:nvSpPr>
        <p:spPr>
          <a:xfrm>
            <a:off x="1192968" y="223887"/>
            <a:ext cx="10711581" cy="6952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ОСНОВНЫЕ ИТОГИ ДЕЯТЕЛЬНОСТИ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ВЫСШЕЙ АУДИТОРСКОЙ ПАЛАТЫ  </a:t>
            </a:r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ЗА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US" sz="2400" b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КВАРТАЛ 2023 ГОДА</a:t>
            </a:r>
          </a:p>
        </p:txBody>
      </p:sp>
      <p:graphicFrame>
        <p:nvGraphicFramePr>
          <p:cNvPr id="33" name="Диаграмма 32">
            <a:extLst>
              <a:ext uri="{FF2B5EF4-FFF2-40B4-BE49-F238E27FC236}">
                <a16:creationId xmlns:a16="http://schemas.microsoft.com/office/drawing/2014/main" id="{0A1A092F-82CA-4C06-8D78-FB88EA8DB1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072559"/>
              </p:ext>
            </p:extLst>
          </p:nvPr>
        </p:nvGraphicFramePr>
        <p:xfrm>
          <a:off x="4439022" y="4257513"/>
          <a:ext cx="3453436" cy="2342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9" name="Таблица 48">
            <a:extLst>
              <a:ext uri="{FF2B5EF4-FFF2-40B4-BE49-F238E27FC236}">
                <a16:creationId xmlns:a16="http://schemas.microsoft.com/office/drawing/2014/main" id="{7067BEE4-96F0-44F1-9512-A5F96F938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80026"/>
              </p:ext>
            </p:extLst>
          </p:nvPr>
        </p:nvGraphicFramePr>
        <p:xfrm>
          <a:off x="4183646" y="1340769"/>
          <a:ext cx="3783768" cy="2977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57">
                  <a:extLst>
                    <a:ext uri="{9D8B030D-6E8A-4147-A177-3AD203B41FA5}">
                      <a16:colId xmlns:a16="http://schemas.microsoft.com/office/drawing/2014/main" val="503460999"/>
                    </a:ext>
                  </a:extLst>
                </a:gridCol>
                <a:gridCol w="3340911">
                  <a:extLst>
                    <a:ext uri="{9D8B030D-6E8A-4147-A177-3AD203B41FA5}">
                      <a16:colId xmlns:a16="http://schemas.microsoft.com/office/drawing/2014/main" val="3565560133"/>
                    </a:ext>
                  </a:extLst>
                </a:gridCol>
              </a:tblGrid>
              <a:tr h="950418">
                <a:tc gridSpan="2">
                  <a:txBody>
                    <a:bodyPr/>
                    <a:lstStyle/>
                    <a:p>
                      <a:pPr algn="l"/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ВЫЯВЛЕНО: </a:t>
                      </a:r>
                      <a:br>
                        <a:rPr lang="ru-RU" sz="14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lang="en-GB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7,</a:t>
                      </a:r>
                      <a:r>
                        <a:rPr lang="kk-KZ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ТЕНГЕ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НАРУШЕНИЙ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, в том числе: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639532"/>
                  </a:ext>
                </a:extLst>
              </a:tr>
              <a:tr h="631117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39,5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МЛРД ТЕНГЕ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ФИНАНСОВЫХ НАРУШЕНИЙ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464667"/>
                  </a:ext>
                </a:extLst>
              </a:tr>
              <a:tr h="631499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1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68,8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МЛРД ТЕНГЕ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  <a:b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НЕЭФФЕКТИВНОГО ПЛАНИРОВАНИЯ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318646"/>
                  </a:ext>
                </a:extLst>
              </a:tr>
              <a:tr h="739293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Ø"/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19,5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ТЕНГЕ 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– </a:t>
                      </a:r>
                      <a:br>
                        <a:rPr lang="ru-RU" sz="1200" b="1" dirty="0">
                          <a:solidFill>
                            <a:srgbClr val="C00000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НЕЭФФЕКТИВНОГО ИСПОЛЬЗОВАНИЯ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268714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F23C41CD-C052-4BEA-9039-EDAC46B5EC84}"/>
              </a:ext>
            </a:extLst>
          </p:cNvPr>
          <p:cNvSpPr txBox="1"/>
          <p:nvPr/>
        </p:nvSpPr>
        <p:spPr>
          <a:xfrm>
            <a:off x="566463" y="4441037"/>
            <a:ext cx="341286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ДАНЫ</a:t>
            </a:r>
          </a:p>
          <a:p>
            <a:pPr defTabSz="685800">
              <a:spcAft>
                <a:spcPts val="1200"/>
              </a:spcAft>
              <a:defRPr/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ПРАВИТЕЛЬСТВУ И ОБЪЕКТАМ ГОСУДАРСТВЕННОГО АУДИТА:</a:t>
            </a:r>
          </a:p>
          <a:p>
            <a:pPr marL="457200" marR="0" lvl="0" indent="-45720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13</a:t>
            </a:r>
            <a:r>
              <a:rPr lang="ru-RU" sz="1200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РЕКОМЕНДАЦИИ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marR="0" lvl="0" indent="-45720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sz="28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80</a:t>
            </a:r>
            <a:r>
              <a:rPr lang="ru-RU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ПОРУЧЕНИЙ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4A73267-BCF5-4890-AC94-82F0C841AD36}"/>
              </a:ext>
            </a:extLst>
          </p:cNvPr>
          <p:cNvSpPr/>
          <p:nvPr/>
        </p:nvSpPr>
        <p:spPr>
          <a:xfrm>
            <a:off x="1218160" y="2105841"/>
            <a:ext cx="2895386" cy="1641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АУДИТОРСКИХ МЕРОПРИЯТИЯ</a:t>
            </a:r>
          </a:p>
          <a:p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НА </a:t>
            </a:r>
            <a:r>
              <a:rPr lang="kk-KZ" sz="1400" b="1" dirty="0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55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ОБЪЕКТАХ АУДИТА</a:t>
            </a:r>
          </a:p>
          <a:p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ОХВАЧЕНО АУДИТОМ</a:t>
            </a:r>
          </a:p>
        </p:txBody>
      </p:sp>
      <p:graphicFrame>
        <p:nvGraphicFramePr>
          <p:cNvPr id="66" name="Диаграмма 65">
            <a:extLst>
              <a:ext uri="{FF2B5EF4-FFF2-40B4-BE49-F238E27FC236}">
                <a16:creationId xmlns:a16="http://schemas.microsoft.com/office/drawing/2014/main" id="{379F2108-A106-4F3F-A81B-985E32EA1E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872903"/>
              </p:ext>
            </p:extLst>
          </p:nvPr>
        </p:nvGraphicFramePr>
        <p:xfrm>
          <a:off x="8330402" y="4187695"/>
          <a:ext cx="3500744" cy="2337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7" name="Заголовок 1">
            <a:extLst>
              <a:ext uri="{FF2B5EF4-FFF2-40B4-BE49-F238E27FC236}">
                <a16:creationId xmlns:a16="http://schemas.microsoft.com/office/drawing/2014/main" id="{9FB8B77F-5662-46E9-9EC5-E1074D4F03C7}"/>
              </a:ext>
            </a:extLst>
          </p:cNvPr>
          <p:cNvSpPr>
            <a:spLocks noGrp="1"/>
          </p:cNvSpPr>
          <p:nvPr/>
        </p:nvSpPr>
        <p:spPr>
          <a:xfrm>
            <a:off x="8379201" y="3724934"/>
            <a:ext cx="3620662" cy="47315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УДЕЛЬНЫЙ ВЕС ВОССТАНОВЛЕННЫХ (ВОЗМЕЩЕННЫХ) СРЕДСТВ </a:t>
            </a:r>
            <a:r>
              <a:rPr lang="ru-RU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(С НАСТУПИВШИМИ СРОКАМИ)</a:t>
            </a:r>
          </a:p>
        </p:txBody>
      </p:sp>
      <p:graphicFrame>
        <p:nvGraphicFramePr>
          <p:cNvPr id="68" name="Таблица 43">
            <a:extLst>
              <a:ext uri="{FF2B5EF4-FFF2-40B4-BE49-F238E27FC236}">
                <a16:creationId xmlns:a16="http://schemas.microsoft.com/office/drawing/2014/main" id="{433A4C13-3865-491E-A923-BAEB045CE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114942"/>
              </p:ext>
            </p:extLst>
          </p:nvPr>
        </p:nvGraphicFramePr>
        <p:xfrm>
          <a:off x="8255446" y="1340768"/>
          <a:ext cx="35757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700">
                  <a:extLst>
                    <a:ext uri="{9D8B030D-6E8A-4147-A177-3AD203B41FA5}">
                      <a16:colId xmlns:a16="http://schemas.microsoft.com/office/drawing/2014/main" val="3614639442"/>
                    </a:ext>
                  </a:extLst>
                </a:gridCol>
              </a:tblGrid>
              <a:tr h="88749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ВОССТАНОВЛЕНО (ВОЗМЕЩЕНО) </a:t>
                      </a:r>
                      <a:br>
                        <a:rPr lang="ru-RU" sz="18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</a:b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0,3</a:t>
                      </a:r>
                      <a:r>
                        <a:rPr lang="ru-RU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МЛРД ТЕНГЕ 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170497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lang="ru-RU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100%</a:t>
                      </a:r>
                    </a:p>
                    <a:p>
                      <a:pPr marL="0" marR="0" lvl="0" indent="1617663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(С НАСТУПИВШИМИ СРОКАМИ)</a:t>
                      </a:r>
                      <a:endPara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253419"/>
                  </a:ext>
                </a:extLst>
              </a:tr>
            </a:tbl>
          </a:graphicData>
        </a:graphic>
      </p:graphicFrame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31A34F2E-7321-42A3-A2B8-B504565DC7B6}"/>
              </a:ext>
            </a:extLst>
          </p:cNvPr>
          <p:cNvSpPr/>
          <p:nvPr/>
        </p:nvSpPr>
        <p:spPr>
          <a:xfrm>
            <a:off x="238073" y="1354270"/>
            <a:ext cx="2040709" cy="3465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ПРОВЕДЕНО:</a:t>
            </a:r>
          </a:p>
        </p:txBody>
      </p:sp>
      <p:sp>
        <p:nvSpPr>
          <p:cNvPr id="72" name="Прямоугольник: скругленные углы 71">
            <a:extLst>
              <a:ext uri="{FF2B5EF4-FFF2-40B4-BE49-F238E27FC236}">
                <a16:creationId xmlns:a16="http://schemas.microsoft.com/office/drawing/2014/main" id="{B0D93E8E-8EA4-4046-81B3-59976C876F6D}"/>
              </a:ext>
            </a:extLst>
          </p:cNvPr>
          <p:cNvSpPr/>
          <p:nvPr/>
        </p:nvSpPr>
        <p:spPr>
          <a:xfrm>
            <a:off x="286392" y="1964079"/>
            <a:ext cx="913834" cy="61145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4" name="Прямоугольник: скругленные углы 73">
            <a:extLst>
              <a:ext uri="{FF2B5EF4-FFF2-40B4-BE49-F238E27FC236}">
                <a16:creationId xmlns:a16="http://schemas.microsoft.com/office/drawing/2014/main" id="{CC35F129-D6FD-47E8-B076-CB1285BF10FF}"/>
              </a:ext>
            </a:extLst>
          </p:cNvPr>
          <p:cNvSpPr/>
          <p:nvPr/>
        </p:nvSpPr>
        <p:spPr>
          <a:xfrm>
            <a:off x="286392" y="3237369"/>
            <a:ext cx="913834" cy="611452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5,3</a:t>
            </a:r>
            <a:r>
              <a:rPr lang="ru-RU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05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трлн тенге</a:t>
            </a:r>
            <a:endParaRPr lang="ru-RU" sz="28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8" name="Половина рамки 77">
            <a:extLst>
              <a:ext uri="{FF2B5EF4-FFF2-40B4-BE49-F238E27FC236}">
                <a16:creationId xmlns:a16="http://schemas.microsoft.com/office/drawing/2014/main" id="{D87F9392-54C8-49BD-8E13-1EF61F2D4DD0}"/>
              </a:ext>
            </a:extLst>
          </p:cNvPr>
          <p:cNvSpPr/>
          <p:nvPr/>
        </p:nvSpPr>
        <p:spPr>
          <a:xfrm>
            <a:off x="334566" y="4293096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9" name="Половина рамки 78">
            <a:extLst>
              <a:ext uri="{FF2B5EF4-FFF2-40B4-BE49-F238E27FC236}">
                <a16:creationId xmlns:a16="http://schemas.microsoft.com/office/drawing/2014/main" id="{2F6D796A-7C1F-41AF-9F13-8A248F39F889}"/>
              </a:ext>
            </a:extLst>
          </p:cNvPr>
          <p:cNvSpPr/>
          <p:nvPr/>
        </p:nvSpPr>
        <p:spPr>
          <a:xfrm rot="10800000">
            <a:off x="2811402" y="5800485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0" name="Половина рамки 79">
            <a:extLst>
              <a:ext uri="{FF2B5EF4-FFF2-40B4-BE49-F238E27FC236}">
                <a16:creationId xmlns:a16="http://schemas.microsoft.com/office/drawing/2014/main" id="{97D9099F-8F53-42FF-AC10-F5ADC70C3710}"/>
              </a:ext>
            </a:extLst>
          </p:cNvPr>
          <p:cNvSpPr/>
          <p:nvPr/>
        </p:nvSpPr>
        <p:spPr>
          <a:xfrm rot="10800000">
            <a:off x="6810866" y="5800485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Половина рамки 81">
            <a:extLst>
              <a:ext uri="{FF2B5EF4-FFF2-40B4-BE49-F238E27FC236}">
                <a16:creationId xmlns:a16="http://schemas.microsoft.com/office/drawing/2014/main" id="{A8DC4BAC-2DBC-4B0F-8E15-1813F126500B}"/>
              </a:ext>
            </a:extLst>
          </p:cNvPr>
          <p:cNvSpPr/>
          <p:nvPr/>
        </p:nvSpPr>
        <p:spPr>
          <a:xfrm rot="10800000">
            <a:off x="10819823" y="5800485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оловина рамки 27">
            <a:extLst>
              <a:ext uri="{FF2B5EF4-FFF2-40B4-BE49-F238E27FC236}">
                <a16:creationId xmlns:a16="http://schemas.microsoft.com/office/drawing/2014/main" id="{68C7CC0C-CCB2-464C-97D6-2E3DB1CBA256}"/>
              </a:ext>
            </a:extLst>
          </p:cNvPr>
          <p:cNvSpPr/>
          <p:nvPr/>
        </p:nvSpPr>
        <p:spPr>
          <a:xfrm>
            <a:off x="8255446" y="3529464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оловина рамки 28">
            <a:extLst>
              <a:ext uri="{FF2B5EF4-FFF2-40B4-BE49-F238E27FC236}">
                <a16:creationId xmlns:a16="http://schemas.microsoft.com/office/drawing/2014/main" id="{5CA53916-1F84-4E41-AB22-025A5E21650C}"/>
              </a:ext>
            </a:extLst>
          </p:cNvPr>
          <p:cNvSpPr/>
          <p:nvPr/>
        </p:nvSpPr>
        <p:spPr>
          <a:xfrm>
            <a:off x="4364066" y="4257513"/>
            <a:ext cx="1084726" cy="864096"/>
          </a:xfrm>
          <a:prstGeom prst="halfFrame">
            <a:avLst>
              <a:gd name="adj1" fmla="val 6014"/>
              <a:gd name="adj2" fmla="val 523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33FAB7-94D4-48ED-A7FD-E12E14602E2A}"/>
              </a:ext>
            </a:extLst>
          </p:cNvPr>
          <p:cNvSpPr txBox="1"/>
          <p:nvPr/>
        </p:nvSpPr>
        <p:spPr>
          <a:xfrm>
            <a:off x="4655045" y="4359651"/>
            <a:ext cx="30243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050" b="1" i="0" u="none" strike="noStrike" kern="1200" spc="0" baseline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defRPr>
            </a:pPr>
            <a:r>
              <a:rPr lang="ru-RU" sz="1000" b="1" dirty="0">
                <a:solidFill>
                  <a:schemeClr val="tx1"/>
                </a:solidFill>
              </a:rPr>
              <a:t>ДОЛЯ УСТАНОВЛЕННЫХ НАРУШЕНИЙ К ОБЪЕМУ СРЕДСТВ, ОХВАЧЕННЫХ АУДИТОМ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F7A73CC-91C7-4EB1-BF54-7C494CAB8C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166" y="151761"/>
            <a:ext cx="708285" cy="68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402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11829</TotalTime>
  <Words>119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итоги работы ревизионных комиссий за  1 квартал 2019 года</dc:title>
  <dc:creator>Махатов Самат</dc:creator>
  <cp:lastModifiedBy>Үмбет Мұрат Болатұлы</cp:lastModifiedBy>
  <cp:revision>201</cp:revision>
  <cp:lastPrinted>2022-09-06T09:45:23Z</cp:lastPrinted>
  <dcterms:created xsi:type="dcterms:W3CDTF">2019-05-14T09:37:13Z</dcterms:created>
  <dcterms:modified xsi:type="dcterms:W3CDTF">2023-06-15T04:34:28Z</dcterms:modified>
</cp:coreProperties>
</file>