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19" r:id="rId2"/>
    <p:sldMasterId id="2147483765" r:id="rId3"/>
    <p:sldMasterId id="2147490814" r:id="rId4"/>
  </p:sldMasterIdLst>
  <p:notesMasterIdLst>
    <p:notesMasterId r:id="rId11"/>
  </p:notesMasterIdLst>
  <p:sldIdLst>
    <p:sldId id="763" r:id="rId5"/>
    <p:sldId id="764" r:id="rId6"/>
    <p:sldId id="1133" r:id="rId7"/>
    <p:sldId id="1140" r:id="rId8"/>
    <p:sldId id="1141" r:id="rId9"/>
    <p:sldId id="1142" r:id="rId10"/>
  </p:sldIdLst>
  <p:sldSz cx="12192000" cy="6858000"/>
  <p:notesSz cx="6808788" cy="9940925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AAE1"/>
    <a:srgbClr val="81A9B3"/>
    <a:srgbClr val="78898B"/>
    <a:srgbClr val="74BBA5"/>
    <a:srgbClr val="56B3BD"/>
    <a:srgbClr val="3291B7"/>
    <a:srgbClr val="D5F2FC"/>
    <a:srgbClr val="8AC6DE"/>
    <a:srgbClr val="4BACC6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6796" autoAdjust="0"/>
  </p:normalViewPr>
  <p:slideViewPr>
    <p:cSldViewPr>
      <p:cViewPr varScale="1">
        <p:scale>
          <a:sx n="110" d="100"/>
          <a:sy n="110" d="100"/>
        </p:scale>
        <p:origin x="49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EDBCBD9-5D6F-4D8F-9A9C-12BB81D942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5" y="3"/>
            <a:ext cx="2950583" cy="498823"/>
          </a:xfrm>
          <a:prstGeom prst="rect">
            <a:avLst/>
          </a:prstGeom>
        </p:spPr>
        <p:txBody>
          <a:bodyPr vert="horz" lIns="93197" tIns="46598" rIns="93197" bIns="46598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3669613-F5CB-4113-B9D8-7F5836DE28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583" y="3"/>
            <a:ext cx="2950583" cy="498823"/>
          </a:xfrm>
          <a:prstGeom prst="rect">
            <a:avLst/>
          </a:prstGeom>
        </p:spPr>
        <p:txBody>
          <a:bodyPr vert="horz" lIns="93197" tIns="46598" rIns="93197" bIns="46598" rtlCol="0"/>
          <a:lstStyle>
            <a:lvl1pPr algn="r">
              <a:defRPr sz="1200"/>
            </a:lvl1pPr>
          </a:lstStyle>
          <a:p>
            <a:pPr>
              <a:defRPr/>
            </a:pPr>
            <a:fld id="{BB3C08CA-4D7A-407E-91E8-A5F3C76970F0}" type="datetimeFigureOut">
              <a:rPr lang="ru-RU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F672132E-BB64-4868-B74A-0E7E3E4F69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97" tIns="46598" rIns="93197" bIns="4659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0B26C364-6074-4BE4-B35E-6AF52FD38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533" y="4784820"/>
            <a:ext cx="5445729" cy="3913089"/>
          </a:xfrm>
          <a:prstGeom prst="rect">
            <a:avLst/>
          </a:prstGeom>
        </p:spPr>
        <p:txBody>
          <a:bodyPr vert="horz" lIns="93197" tIns="46598" rIns="93197" bIns="46598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9612FB-A9D3-4F13-8ACD-8102EB2FB3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5" y="9442107"/>
            <a:ext cx="2950583" cy="498822"/>
          </a:xfrm>
          <a:prstGeom prst="rect">
            <a:avLst/>
          </a:prstGeom>
        </p:spPr>
        <p:txBody>
          <a:bodyPr vert="horz" lIns="93197" tIns="46598" rIns="93197" bIns="4659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4FACD0-D811-427F-B922-B2073202B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583" y="9442107"/>
            <a:ext cx="2950583" cy="498822"/>
          </a:xfrm>
          <a:prstGeom prst="rect">
            <a:avLst/>
          </a:prstGeom>
        </p:spPr>
        <p:txBody>
          <a:bodyPr vert="horz" lIns="93197" tIns="46598" rIns="93197" bIns="46598" rtlCol="0" anchor="b"/>
          <a:lstStyle>
            <a:lvl1pPr algn="r">
              <a:defRPr sz="1200"/>
            </a:lvl1pPr>
          </a:lstStyle>
          <a:p>
            <a:pPr>
              <a:defRPr/>
            </a:pPr>
            <a:fld id="{7DCE20E5-4CE1-4446-A8EA-2324F0DDD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456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9738" y="1270000"/>
            <a:ext cx="6094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81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37897" eaLnBrk="1" hangingPunct="1">
              <a:defRPr/>
            </a:pPr>
            <a:fld id="{9B38CDCB-91F1-47A3-A901-535821CE4D41}" type="slidenum">
              <a:rPr lang="ru-RU" altLang="ru-RU">
                <a:solidFill>
                  <a:srgbClr val="000000"/>
                </a:solidFill>
                <a:latin typeface="Calibri" pitchFamily="34" charset="0"/>
                <a:cs typeface="+mn-cs"/>
              </a:rPr>
              <a:pPr defTabSz="937897" eaLnBrk="1" hangingPunct="1">
                <a:defRPr/>
              </a:pPr>
              <a:t>1</a:t>
            </a:fld>
            <a:endParaRPr lang="ru-RU" altLang="ru-RU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398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E20E5-4CE1-4446-A8EA-2324F0DDD0E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26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CE20E5-4CE1-4446-A8EA-2324F0DDD0E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2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C99328-39A2-4316-8F74-825FEB0456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2F9B07-920C-4BA0-9BE2-014A87D96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8AB1C0-360E-4315-B1DA-45CC52B1A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0C2CD-E866-48EA-93E1-B3EE9171CD7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6642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E65631-2F60-427A-B52F-8A30960C4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7E3521-E980-4E3D-8715-F61A24D021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D50992-6FD9-478D-8506-9300DD4BA5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EC041-8558-4DA8-A676-617390675FA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3181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B9A5C7-3737-4C06-A787-38DD9F3CB4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63755E-4BB5-4FD0-B32E-ABBB5AA3C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758E99-B216-4456-BBFD-16CE762214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E92EC-698D-43D0-A29E-EDB5B5786A8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1285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5"/>
          <a:stretch>
            <a:fillRect/>
          </a:stretch>
        </p:blipFill>
        <p:spPr bwMode="auto">
          <a:xfrm>
            <a:off x="0" y="0"/>
            <a:ext cx="12192000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6390FF59-8A99-4B18-9411-B9E074FC5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3138" y="6381750"/>
            <a:ext cx="3263900" cy="287338"/>
          </a:xfrm>
          <a:prstGeom prst="rect">
            <a:avLst/>
          </a:prstGeom>
          <a:solidFill>
            <a:srgbClr val="DDDDDD"/>
          </a:solidFill>
          <a:ln w="9525">
            <a:solidFill>
              <a:srgbClr val="C0C0C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/>
              <a:t>LOGO</a:t>
            </a:r>
            <a:endParaRPr lang="ru-RU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27051" y="4437066"/>
            <a:ext cx="10363200" cy="966787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zh-CN" noProof="0"/>
              <a:t>Образец заголовка</a:t>
            </a:r>
            <a:endParaRPr lang="zh-CN" noProof="0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27051" y="5445128"/>
            <a:ext cx="8534400" cy="600075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/>
              <a:t>Образец подзаголовка</a:t>
            </a:r>
            <a:endParaRPr lang="zh-CN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16A468-2C05-47D8-84CB-C6B19DF234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B7ADA1-0C45-44B4-AD2F-F22678491B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894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6890D2-007D-4260-A22C-78AE930E4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8D80E41-6690-4900-8028-475CE11FC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82D4C53-4D99-4A30-B94A-C24F99E9D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80DA7-A644-430F-AE49-3C82EFF0FD34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1048527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6890D2-007D-4260-A22C-78AE930E4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8D80E41-6690-4900-8028-475CE11FC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82D4C53-4D99-4A30-B94A-C24F99E9D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8C179-9F67-4F2A-89A5-7FA003DF9215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266723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9667" y="1123950"/>
            <a:ext cx="5384800" cy="45275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7667" y="1123950"/>
            <a:ext cx="5384800" cy="45275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6890D2-007D-4260-A22C-78AE930E4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D80E41-6690-4900-8028-475CE11FC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82D4C53-4D99-4A30-B94A-C24F99E9D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925DF-C677-482D-88A9-D0AE2BDBA300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4113783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D6890D2-007D-4260-A22C-78AE930E4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8D80E41-6690-4900-8028-475CE11FC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82D4C53-4D99-4A30-B94A-C24F99E9D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172C4-22EB-4E8B-A322-9B8CA76AAFD8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56089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D6890D2-007D-4260-A22C-78AE930E4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8D80E41-6690-4900-8028-475CE11FC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82D4C53-4D99-4A30-B94A-C24F99E9D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04B82-B380-47F4-B57E-2F663C5A91ED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548590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D6890D2-007D-4260-A22C-78AE930E4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8D80E41-6690-4900-8028-475CE11FC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82D4C53-4D99-4A30-B94A-C24F99E9D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ACAA9-014A-4E28-9C3B-F1CFC219ADD6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050791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6890D2-007D-4260-A22C-78AE930E4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D80E41-6690-4900-8028-475CE11FC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82D4C53-4D99-4A30-B94A-C24F99E9D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0907F-6B07-409A-9292-01E0EB865010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50684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CF8F8B-3A45-4B9D-88C2-886F3B85FC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B09BF9-B934-40C8-8EBE-4CAD65A24D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3F56C2-4FB7-4EF0-B894-A8E46623E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ACA08-4668-4CF0-B505-3AA7D47C224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32064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6890D2-007D-4260-A22C-78AE930E4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D80E41-6690-4900-8028-475CE11FC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82D4C53-4D99-4A30-B94A-C24F99E9D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DADF5-FC76-4745-BB46-08058CBEF18D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541051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6890D2-007D-4260-A22C-78AE930E4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8D80E41-6690-4900-8028-475CE11FC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82D4C53-4D99-4A30-B94A-C24F99E9D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E579A-1EB7-46A3-9B0E-E54507311382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192566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49267" y="117478"/>
            <a:ext cx="2743200" cy="55340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9667" y="117478"/>
            <a:ext cx="8026400" cy="55340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6890D2-007D-4260-A22C-78AE930E4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8D80E41-6690-4900-8028-475CE11FC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82D4C53-4D99-4A30-B94A-C24F99E9D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7069A-91CD-4E1C-9904-5CA38607B620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385202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1D19D7-131E-4397-8EC7-E9F590F309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935C4E-96A1-40B2-B9FB-F812A5924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C99FC3-10FB-413E-90DC-D8A2CD5432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5ACA9-05DF-413B-8F51-519BDFDC471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42296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02B6B5-C4DE-4641-9DE3-FEEEA0775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0DD85D-9F67-44F7-B03D-6FF52744E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AEA7AC-61DE-4CB3-B70E-EEB654A91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42018-33C9-4338-AA18-BCB7303A1F73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037408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02B6B5-C4DE-4641-9DE3-FEEEA0775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0DD85D-9F67-44F7-B03D-6FF52744E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AEA7AC-61DE-4CB3-B70E-EEB654A91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85C4E-58A6-4921-99C6-089B4FE6DAE4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078522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02B6B5-C4DE-4641-9DE3-FEEEA0775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0DD85D-9F67-44F7-B03D-6FF52744E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EA7AC-61DE-4CB3-B70E-EEB654A91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C0527-F3A4-4EAC-BB0E-F4176B5F84C5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1551708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002B6B5-C4DE-4641-9DE3-FEEEA0775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70DD85D-9F67-44F7-B03D-6FF52744E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2AEA7AC-61DE-4CB3-B70E-EEB654A91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C7AA0-14BB-452A-807B-8AF85EDCA9F2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610602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02B6B5-C4DE-4641-9DE3-FEEEA0775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0DD85D-9F67-44F7-B03D-6FF52744E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AEA7AC-61DE-4CB3-B70E-EEB654A91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2EF65-EBE2-40D1-8F38-E9A719297561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659469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002B6B5-C4DE-4641-9DE3-FEEEA0775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70DD85D-9F67-44F7-B03D-6FF52744E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AEA7AC-61DE-4CB3-B70E-EEB654A91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934E4-10CC-46BB-B278-86F45AC8AF41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86620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7CA677-894B-4173-B91E-04F463C374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9E421D-5036-4FB4-8AF8-99D5D3DAD3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FD11C8-7557-4576-A7F8-093FD3DAE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0CE8-17DE-4B9E-93FC-F044CA20840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137955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02B6B5-C4DE-4641-9DE3-FEEEA0775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0DD85D-9F67-44F7-B03D-6FF52744E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EA7AC-61DE-4CB3-B70E-EEB654A91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C03B3-FBC9-46BC-9FCD-8396B9A0E793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1963559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02B6B5-C4DE-4641-9DE3-FEEEA0775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0DD85D-9F67-44F7-B03D-6FF52744E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EA7AC-61DE-4CB3-B70E-EEB654A91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14A32-3748-43BC-A921-37E3EE12CFB8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523820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02B6B5-C4DE-4641-9DE3-FEEEA0775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0DD85D-9F67-44F7-B03D-6FF52744E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AEA7AC-61DE-4CB3-B70E-EEB654A91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2727C-87DA-4E41-BE5F-A018DF61FF41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912361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02B6B5-C4DE-4641-9DE3-FEEEA0775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0DD85D-9F67-44F7-B03D-6FF52744E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AEA7AC-61DE-4CB3-B70E-EEB654A91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8A3F9-0932-437E-A84D-26146C6C7CE1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148188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2192000" cy="338667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489701"/>
            <a:ext cx="12192000" cy="3683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" y="2697819"/>
            <a:ext cx="12191999" cy="14318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23"/>
            </a:lvl1pPr>
            <a:lvl2pPr marL="385005" indent="0" algn="ctr">
              <a:buNone/>
              <a:defRPr sz="1684"/>
            </a:lvl2pPr>
            <a:lvl3pPr marL="770007" indent="0" algn="ctr">
              <a:buNone/>
              <a:defRPr sz="1515"/>
            </a:lvl3pPr>
            <a:lvl4pPr marL="1155012" indent="0" algn="ctr">
              <a:buNone/>
              <a:defRPr sz="1348"/>
            </a:lvl4pPr>
            <a:lvl5pPr marL="1540017" indent="0" algn="ctr">
              <a:buNone/>
              <a:defRPr sz="1348"/>
            </a:lvl5pPr>
            <a:lvl6pPr marL="1925019" indent="0" algn="ctr">
              <a:buNone/>
              <a:defRPr sz="1348"/>
            </a:lvl6pPr>
            <a:lvl7pPr marL="2310024" indent="0" algn="ctr">
              <a:buNone/>
              <a:defRPr sz="1348"/>
            </a:lvl7pPr>
            <a:lvl8pPr marL="2695027" indent="0" algn="ctr">
              <a:buNone/>
              <a:defRPr sz="1348"/>
            </a:lvl8pPr>
            <a:lvl9pPr marL="3080030" indent="0" algn="ctr">
              <a:buNone/>
              <a:defRPr sz="1348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8986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6642101"/>
            <a:ext cx="12192000" cy="2159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745067"/>
            <a:ext cx="12192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328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73880C-F3DF-4C46-9E2B-3D23C2BB36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057198-4022-4A7D-850C-2D78C244F8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668594-B7D5-4C4A-82EB-6618FB99D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2FF6A-34A5-4F9A-B463-8A2EF3DC082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8046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6CAEC11-E0D0-4B47-8854-5E08E7A6C7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5002DAA-1092-47B2-875B-6DACF5AEEE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01EC31-F5B9-42D8-A707-A13F8DD4F8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158E0-1B40-431E-98F3-302756702B4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5218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447BD7C-97AF-4A02-8A24-B1703DF7C9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8A73613-AF47-422A-8173-F007B00455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42A5E9-5F0F-46C1-BA16-333EE1FC98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A9D82-297F-4525-9DB5-E6C8CD40B5C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7802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4CD0DAA-26A5-4034-8392-9B1C4F60E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1BA7DAB-E2D1-4BC9-BE20-FD10C91550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71A9F0E-4E7C-4F7C-AEE4-868591378C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24317-B415-4A51-8A68-49ED8E11E5F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3128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0D2D69-E71E-4BF6-AEAB-7DFC7CF90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CD1496-ED18-4006-8CC5-38A4D7EF70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EC8AA1-C4CA-4EA0-A449-204FB63640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A819E-20F3-4DEF-BE2F-A45CCE03F5B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1258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D0E652-0738-4E99-BBFE-137A005249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0D5B1A-441F-400E-BA12-6EE3D99635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8B59D-CA97-4FA0-9C30-1185EA358F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17486-1C8D-4F8C-9394-45A33E65E71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5631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6999274-E7D2-4F48-9AC0-2D9B05D9A4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1DCDB09-B4C4-4173-A668-320983901A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FA1BC09-66D5-4880-936A-3B53DDB5A6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72E59A9-3C10-4FB5-A2AE-12F2FC4992F0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790" r:id="rId1"/>
    <p:sldLayoutId id="2147490791" r:id="rId2"/>
    <p:sldLayoutId id="2147490792" r:id="rId3"/>
    <p:sldLayoutId id="2147490793" r:id="rId4"/>
    <p:sldLayoutId id="2147490794" r:id="rId5"/>
    <p:sldLayoutId id="2147490795" r:id="rId6"/>
    <p:sldLayoutId id="2147490796" r:id="rId7"/>
    <p:sldLayoutId id="2147490797" r:id="rId8"/>
    <p:sldLayoutId id="2147490798" r:id="rId9"/>
    <p:sldLayoutId id="2147490799" r:id="rId10"/>
    <p:sldLayoutId id="21474908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" r="2284"/>
          <a:stretch>
            <a:fillRect/>
          </a:stretch>
        </p:blipFill>
        <p:spPr bwMode="auto">
          <a:xfrm>
            <a:off x="0" y="0"/>
            <a:ext cx="12225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14388" y="117475"/>
            <a:ext cx="107680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123950"/>
            <a:ext cx="10972800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D6890D2-007D-4260-A22C-78AE930E46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ea typeface="宋体" charset="-122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8D80E41-6690-4900-8028-475CE11FC6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ea typeface="宋体" charset="-122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D82D4C53-4D99-4A30-B94A-C24F99E9DC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>
              <a:defRPr/>
            </a:pPr>
            <a:fld id="{8DB1D8F9-0C4E-4086-B2F7-9921A72D3750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01" r:id="rId1"/>
    <p:sldLayoutId id="2147490759" r:id="rId2"/>
    <p:sldLayoutId id="2147490760" r:id="rId3"/>
    <p:sldLayoutId id="2147490761" r:id="rId4"/>
    <p:sldLayoutId id="2147490762" r:id="rId5"/>
    <p:sldLayoutId id="2147490763" r:id="rId6"/>
    <p:sldLayoutId id="2147490764" r:id="rId7"/>
    <p:sldLayoutId id="2147490765" r:id="rId8"/>
    <p:sldLayoutId id="2147490766" r:id="rId9"/>
    <p:sldLayoutId id="2147490767" r:id="rId10"/>
    <p:sldLayoutId id="2147490768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+mj-lt"/>
          <a:ea typeface="Microsoft YaHei" pitchFamily="34" charset="-122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Microsoft YaHei" pitchFamily="34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Microsoft YaHei" pitchFamily="34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Microsoft YaHei" pitchFamily="34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Microsoft YaHei" pitchFamily="34" charset="-122"/>
        </a:defRPr>
      </a:lvl5pPr>
      <a:lvl6pPr marL="342900"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微软雅黑" charset="-122"/>
        </a:defRPr>
      </a:lvl6pPr>
      <a:lvl7pPr marL="685800"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微软雅黑" charset="-122"/>
        </a:defRPr>
      </a:lvl7pPr>
      <a:lvl8pPr marL="1028700"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微软雅黑" charset="-122"/>
        </a:defRPr>
      </a:lvl8pPr>
      <a:lvl9pPr marL="1371600"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微软雅黑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Microsoft YaHei" pitchFamily="34" charset="-122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icrosoft YaHei" pitchFamily="34" charset="-122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Microsoft YaHei" pitchFamily="34" charset="-122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icrosoft YaHei" pitchFamily="34" charset="-122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icrosoft YaHei" pitchFamily="34" charset="-122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002B6B5-C4DE-4641-9DE3-FEEEA0775E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70DD85D-9F67-44F7-B03D-6FF52744E7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2AEA7AC-61DE-4CB3-B70E-EEB654A91A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C6A6608-8465-4FDF-A86B-6BDF15FE2603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02" r:id="rId1"/>
    <p:sldLayoutId id="2147490769" r:id="rId2"/>
    <p:sldLayoutId id="2147490770" r:id="rId3"/>
    <p:sldLayoutId id="2147490771" r:id="rId4"/>
    <p:sldLayoutId id="2147490772" r:id="rId5"/>
    <p:sldLayoutId id="2147490773" r:id="rId6"/>
    <p:sldLayoutId id="2147490774" r:id="rId7"/>
    <p:sldLayoutId id="2147490775" r:id="rId8"/>
    <p:sldLayoutId id="2147490776" r:id="rId9"/>
    <p:sldLayoutId id="2147490777" r:id="rId10"/>
    <p:sldLayoutId id="21474907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21673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21673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6CEA743-3F81-4A3D-828E-A5A7E8341F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001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815" r:id="rId1"/>
    <p:sldLayoutId id="2147490816" r:id="rId2"/>
  </p:sldLayoutIdLst>
  <p:hf hdr="0" dt="0"/>
  <p:txStyles>
    <p:titleStyle>
      <a:lvl1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4" indent="-228594" algn="l" defTabSz="914377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4682067" y="6129867"/>
            <a:ext cx="4095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20728" eaLnBrk="1" hangingPunct="1"/>
            <a: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Астана, март 2023 года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628133" y="2582518"/>
            <a:ext cx="9940475" cy="169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20728" eaLnBrk="1" hangingPunct="1">
              <a:defRPr/>
            </a:pPr>
            <a:r>
              <a:rPr lang="ru-RU" altLang="ru-RU" sz="3467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 уточнении бюджета  Министерства финансов РК</a:t>
            </a:r>
            <a:br>
              <a:rPr lang="ru-RU" altLang="ru-RU" sz="3467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3467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2023 год</a:t>
            </a:r>
          </a:p>
        </p:txBody>
      </p:sp>
      <p:grpSp>
        <p:nvGrpSpPr>
          <p:cNvPr id="9221" name="Группа 21"/>
          <p:cNvGrpSpPr>
            <a:grpSpLocks/>
          </p:cNvGrpSpPr>
          <p:nvPr/>
        </p:nvGrpSpPr>
        <p:grpSpPr bwMode="auto">
          <a:xfrm>
            <a:off x="618067" y="3930652"/>
            <a:ext cx="1295400" cy="2468033"/>
            <a:chOff x="464265" y="2731224"/>
            <a:chExt cx="970344" cy="1850030"/>
          </a:xfrm>
        </p:grpSpPr>
        <p:sp>
          <p:nvSpPr>
            <p:cNvPr id="6" name="Graphic 1">
              <a:extLst>
                <a:ext uri="{FF2B5EF4-FFF2-40B4-BE49-F238E27FC236}">
                  <a16:creationId xmlns:a16="http://schemas.microsoft.com/office/drawing/2014/main" id="{CDAC25EF-AFEA-4439-A9DB-1FDCE9105BD0}"/>
                </a:ext>
              </a:extLst>
            </p:cNvPr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7" name="Graphic 1">
              <a:extLst>
                <a:ext uri="{FF2B5EF4-FFF2-40B4-BE49-F238E27FC236}">
                  <a16:creationId xmlns:a16="http://schemas.microsoft.com/office/drawing/2014/main" id="{D7287174-A699-43D7-BF52-983F2C87A585}"/>
                </a:ext>
              </a:extLst>
            </p:cNvPr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8" name="Graphic 1">
              <a:extLst>
                <a:ext uri="{FF2B5EF4-FFF2-40B4-BE49-F238E27FC236}">
                  <a16:creationId xmlns:a16="http://schemas.microsoft.com/office/drawing/2014/main" id="{39DC19A3-2CA9-466B-9E56-5CB1315CDC62}"/>
                </a:ext>
              </a:extLst>
            </p:cNvPr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9" name="Graphic 1">
              <a:extLst>
                <a:ext uri="{FF2B5EF4-FFF2-40B4-BE49-F238E27FC236}">
                  <a16:creationId xmlns:a16="http://schemas.microsoft.com/office/drawing/2014/main" id="{43A6C331-DAB7-4EF7-8CD1-6D5C0CBEFD88}"/>
                </a:ext>
              </a:extLst>
            </p:cNvPr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0" name="Graphic 1">
              <a:extLst>
                <a:ext uri="{FF2B5EF4-FFF2-40B4-BE49-F238E27FC236}">
                  <a16:creationId xmlns:a16="http://schemas.microsoft.com/office/drawing/2014/main" id="{9CB97DE5-C22F-4254-84F1-ABC3F0984C2F}"/>
                </a:ext>
              </a:extLst>
            </p:cNvPr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1" name="Graphic 1">
              <a:extLst>
                <a:ext uri="{FF2B5EF4-FFF2-40B4-BE49-F238E27FC236}">
                  <a16:creationId xmlns:a16="http://schemas.microsoft.com/office/drawing/2014/main" id="{F71A59EC-7D40-411C-B49E-5A2FD5BA283D}"/>
                </a:ext>
              </a:extLst>
            </p:cNvPr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2" name="Graphic 1">
              <a:extLst>
                <a:ext uri="{FF2B5EF4-FFF2-40B4-BE49-F238E27FC236}">
                  <a16:creationId xmlns:a16="http://schemas.microsoft.com/office/drawing/2014/main" id="{9FD6EF18-D52A-4935-9D27-8F881CD42963}"/>
                </a:ext>
              </a:extLst>
            </p:cNvPr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3" name="Graphic 1">
              <a:extLst>
                <a:ext uri="{FF2B5EF4-FFF2-40B4-BE49-F238E27FC236}">
                  <a16:creationId xmlns:a16="http://schemas.microsoft.com/office/drawing/2014/main" id="{6933ADBB-F65B-498E-B689-1582A5779D00}"/>
                </a:ext>
              </a:extLst>
            </p:cNvPr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</p:grpSp>
      <p:pic>
        <p:nvPicPr>
          <p:cNvPr id="5" name="Picture 744" descr="ÐÐ°ÑÑÐ¸Ð½ÐºÐ¸ Ð¿Ð¾ Ð·Ð°Ð¿ÑÐ¾ÑÑ Ð³ÐµÑÐ± ÐºÐ°Ð·Ð°ÑÑÑÐ°Ð½Ð° png">
            <a:extLst>
              <a:ext uri="{FF2B5EF4-FFF2-40B4-BE49-F238E27FC236}">
                <a16:creationId xmlns:a16="http://schemas.microsoft.com/office/drawing/2014/main" id="{251BE105-D96A-49BA-8048-7182F1D03118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100" y="2436285"/>
            <a:ext cx="1439333" cy="144144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3" name="Группа 29"/>
          <p:cNvGrpSpPr>
            <a:grpSpLocks/>
          </p:cNvGrpSpPr>
          <p:nvPr/>
        </p:nvGrpSpPr>
        <p:grpSpPr bwMode="auto">
          <a:xfrm>
            <a:off x="618067" y="421218"/>
            <a:ext cx="1295400" cy="1856316"/>
            <a:chOff x="464265" y="499361"/>
            <a:chExt cx="970344" cy="1391523"/>
          </a:xfrm>
        </p:grpSpPr>
        <p:sp>
          <p:nvSpPr>
            <p:cNvPr id="38" name="Graphic 1">
              <a:extLst>
                <a:ext uri="{FF2B5EF4-FFF2-40B4-BE49-F238E27FC236}">
                  <a16:creationId xmlns:a16="http://schemas.microsoft.com/office/drawing/2014/main" id="{39DC19A3-2CA9-466B-9E56-5CB1315CDC62}"/>
                </a:ext>
              </a:extLst>
            </p:cNvPr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39" name="Graphic 1">
              <a:extLst>
                <a:ext uri="{FF2B5EF4-FFF2-40B4-BE49-F238E27FC236}">
                  <a16:creationId xmlns:a16="http://schemas.microsoft.com/office/drawing/2014/main" id="{43A6C331-DAB7-4EF7-8CD1-6D5C0CBEFD88}"/>
                </a:ext>
              </a:extLst>
            </p:cNvPr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0" name="Graphic 1">
              <a:extLst>
                <a:ext uri="{FF2B5EF4-FFF2-40B4-BE49-F238E27FC236}">
                  <a16:creationId xmlns:a16="http://schemas.microsoft.com/office/drawing/2014/main" id="{9CB97DE5-C22F-4254-84F1-ABC3F0984C2F}"/>
                </a:ext>
              </a:extLst>
            </p:cNvPr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1" name="Graphic 1">
              <a:extLst>
                <a:ext uri="{FF2B5EF4-FFF2-40B4-BE49-F238E27FC236}">
                  <a16:creationId xmlns:a16="http://schemas.microsoft.com/office/drawing/2014/main" id="{F71A59EC-7D40-411C-B49E-5A2FD5BA283D}"/>
                </a:ext>
              </a:extLst>
            </p:cNvPr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2" name="Graphic 1">
              <a:extLst>
                <a:ext uri="{FF2B5EF4-FFF2-40B4-BE49-F238E27FC236}">
                  <a16:creationId xmlns:a16="http://schemas.microsoft.com/office/drawing/2014/main" id="{9FD6EF18-D52A-4935-9D27-8F881CD42963}"/>
                </a:ext>
              </a:extLst>
            </p:cNvPr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3" name="Graphic 1">
              <a:extLst>
                <a:ext uri="{FF2B5EF4-FFF2-40B4-BE49-F238E27FC236}">
                  <a16:creationId xmlns:a16="http://schemas.microsoft.com/office/drawing/2014/main" id="{6933ADBB-F65B-498E-B689-1582A5779D00}"/>
                </a:ext>
              </a:extLst>
            </p:cNvPr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</p:grp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1457356" y="471049"/>
            <a:ext cx="10059811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20728" eaLnBrk="1" hangingPunct="1">
              <a:defRPr/>
            </a:pPr>
            <a:r>
              <a:rPr lang="ru-RU" altLang="ru-RU" sz="2133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финансов Республики Казахстан</a:t>
            </a:r>
          </a:p>
        </p:txBody>
      </p:sp>
    </p:spTree>
    <p:extLst>
      <p:ext uri="{BB962C8B-B14F-4D97-AF65-F5344CB8AC3E}">
        <p14:creationId xmlns:p14="http://schemas.microsoft.com/office/powerpoint/2010/main" val="64669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F00750F5-49E5-43D7-8EB9-A4A1F9C1F6D5}"/>
              </a:ext>
            </a:extLst>
          </p:cNvPr>
          <p:cNvSpPr txBox="1"/>
          <p:nvPr/>
        </p:nvSpPr>
        <p:spPr>
          <a:xfrm>
            <a:off x="11550317" y="6580457"/>
            <a:ext cx="637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x-none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62AFF9E-DD90-4E19-A1C3-D9B06AE88ED2}"/>
              </a:ext>
            </a:extLst>
          </p:cNvPr>
          <p:cNvSpPr/>
          <p:nvPr/>
        </p:nvSpPr>
        <p:spPr>
          <a:xfrm>
            <a:off x="0" y="2"/>
            <a:ext cx="12192000" cy="759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7061" defTabSz="1193770">
              <a:buClr>
                <a:srgbClr val="002060"/>
              </a:buClr>
              <a:buSzPct val="100000"/>
              <a:defRPr/>
            </a:pPr>
            <a:r>
              <a:rPr lang="ru-RU" sz="2400" b="1" cap="sm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Стратегические цели Министерства финансов на 2023-2025гг. </a:t>
            </a: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06184262-48D6-4F9E-8E8E-807B57E01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494765"/>
              </p:ext>
            </p:extLst>
          </p:nvPr>
        </p:nvGraphicFramePr>
        <p:xfrm>
          <a:off x="243270" y="2712885"/>
          <a:ext cx="11757386" cy="3648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717">
                  <a:extLst>
                    <a:ext uri="{9D8B030D-6E8A-4147-A177-3AD203B41FA5}">
                      <a16:colId xmlns:a16="http://schemas.microsoft.com/office/drawing/2014/main" val="331368905"/>
                    </a:ext>
                  </a:extLst>
                </a:gridCol>
                <a:gridCol w="2910717">
                  <a:extLst>
                    <a:ext uri="{9D8B030D-6E8A-4147-A177-3AD203B41FA5}">
                      <a16:colId xmlns:a16="http://schemas.microsoft.com/office/drawing/2014/main" val="2852527800"/>
                    </a:ext>
                  </a:extLst>
                </a:gridCol>
                <a:gridCol w="2910717">
                  <a:extLst>
                    <a:ext uri="{9D8B030D-6E8A-4147-A177-3AD203B41FA5}">
                      <a16:colId xmlns:a16="http://schemas.microsoft.com/office/drawing/2014/main" val="2508163505"/>
                    </a:ext>
                  </a:extLst>
                </a:gridCol>
                <a:gridCol w="3025235">
                  <a:extLst>
                    <a:ext uri="{9D8B030D-6E8A-4147-A177-3AD203B41FA5}">
                      <a16:colId xmlns:a16="http://schemas.microsoft.com/office/drawing/2014/main" val="1484637930"/>
                    </a:ext>
                  </a:extLst>
                </a:gridCol>
              </a:tblGrid>
              <a:tr h="465724">
                <a:tc gridSpan="4">
                  <a:txBody>
                    <a:bodyPr/>
                    <a:lstStyle/>
                    <a:p>
                      <a:pPr algn="ctr"/>
                      <a:r>
                        <a:rPr lang="kk-KZ" sz="2400" b="1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Цели:</a:t>
                      </a:r>
                      <a:endParaRPr lang="ru-RU" sz="2400" b="1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479705"/>
                  </a:ext>
                </a:extLst>
              </a:tr>
              <a:tr h="326007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Цель 1.1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Цель 1.2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Цель 2.1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Цель 2.2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204416"/>
                  </a:ext>
                </a:extLst>
              </a:tr>
              <a:tr h="136612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Обеспечение сбалансированности </a:t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бюджета и повышения эффективности использования  государственных средств </a:t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200" b="0" i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(013, 030)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Обеспечение своевременного исполнения финансовых обязательств государства </a:t>
                      </a:r>
                      <a:br>
                        <a:rPr lang="ru-RU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200" b="0" i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(002, 006, 044, 120, 207)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овышение эффективности управления государственными активами </a:t>
                      </a:r>
                      <a:br>
                        <a:rPr lang="ru-RU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200" b="0" i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(094)</a:t>
                      </a:r>
                      <a:endParaRPr lang="x-none" sz="1200" b="0" i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Создание благоприятной </a:t>
                      </a:r>
                      <a:br>
                        <a:rPr lang="ru-RU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бизнес-среды и снижение административных барьеров для бизнеса и населения </a:t>
                      </a:r>
                      <a:br>
                        <a:rPr lang="ru-RU" sz="1400" b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200" b="0" i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(205)</a:t>
                      </a:r>
                      <a:endParaRPr lang="x-none" sz="1200" b="0" i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726400"/>
                  </a:ext>
                </a:extLst>
              </a:tr>
              <a:tr h="465724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Финансовые ресурсы: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408270"/>
                  </a:ext>
                </a:extLst>
              </a:tr>
              <a:tr h="1024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2023г. – 1 843 млрд. тенге;</a:t>
                      </a:r>
                    </a:p>
                    <a:p>
                      <a:pPr marL="0" algn="l" rtl="0" eaLnBrk="1" latinLnBrk="0" hangingPunct="1"/>
                      <a:r>
                        <a:rPr lang="ru-RU" sz="1500" b="0" kern="12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2024г. – 1 965,4 </a:t>
                      </a:r>
                      <a:r>
                        <a:rPr lang="ru-RU" sz="1500" b="0" kern="1200" noProof="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млрд. тенге;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2025г. – 2 164,8 </a:t>
                      </a:r>
                      <a:r>
                        <a:rPr lang="ru-RU" sz="1500" b="0" kern="1200" noProof="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млрд. тенге.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kern="12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0" kern="12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2023г. – 166,6 млрд. тенге;</a:t>
                      </a:r>
                      <a:br>
                        <a:rPr lang="ru-RU" sz="1500" b="0" kern="12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500" b="0" kern="12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2024г. – 93,2 </a:t>
                      </a: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млрд. тенге;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2025г. – 30 </a:t>
                      </a: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млрд. тенге.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2023г. – 718,7 млн. тенге;</a:t>
                      </a:r>
                    </a:p>
                    <a:p>
                      <a:pPr marL="88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2024г. – 452,6 млн. тенге;</a:t>
                      </a:r>
                    </a:p>
                    <a:p>
                      <a:pPr marL="88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2025г. – 451,7 млн. тенге.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2023г. </a:t>
                      </a:r>
                      <a:r>
                        <a:rPr lang="ru-RU" sz="1500" b="0" kern="12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45,2 млрд. тенге;</a:t>
                      </a:r>
                    </a:p>
                    <a:p>
                      <a:pPr marL="88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2024г. </a:t>
                      </a:r>
                      <a:r>
                        <a:rPr lang="ru-RU" sz="1500" b="0" kern="12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31,6 млрд. тенге; </a:t>
                      </a:r>
                      <a:b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80242"/>
                  </a:ext>
                </a:extLst>
              </a:tr>
            </a:tbl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C60DDF5-07A4-4113-BDAB-4D829EDCB71D}"/>
              </a:ext>
            </a:extLst>
          </p:cNvPr>
          <p:cNvGrpSpPr/>
          <p:nvPr/>
        </p:nvGrpSpPr>
        <p:grpSpPr>
          <a:xfrm rot="5400000">
            <a:off x="5800401" y="1480992"/>
            <a:ext cx="591363" cy="1535922"/>
            <a:chOff x="4102373" y="1907101"/>
            <a:chExt cx="425450" cy="517525"/>
          </a:xfrm>
        </p:grpSpPr>
        <p:sp>
          <p:nvSpPr>
            <p:cNvPr id="9" name="Chevron2">
              <a:extLst>
                <a:ext uri="{FF2B5EF4-FFF2-40B4-BE49-F238E27FC236}">
                  <a16:creationId xmlns:a16="http://schemas.microsoft.com/office/drawing/2014/main" id="{7241CE3D-A687-42B9-97D1-3EA4C9022EC1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102373" y="1938850"/>
              <a:ext cx="225425" cy="4540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10" name="Chevron2">
              <a:extLst>
                <a:ext uri="{FF2B5EF4-FFF2-40B4-BE49-F238E27FC236}">
                  <a16:creationId xmlns:a16="http://schemas.microsoft.com/office/drawing/2014/main" id="{5EF786BA-9865-4263-9609-8393D730E468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270648" y="1907101"/>
              <a:ext cx="257175" cy="5175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</p:grpSp>
      <p:sp>
        <p:nvSpPr>
          <p:cNvPr id="11" name="Прямоугольник: усеченные противолежащие углы 47">
            <a:extLst>
              <a:ext uri="{FF2B5EF4-FFF2-40B4-BE49-F238E27FC236}">
                <a16:creationId xmlns:a16="http://schemas.microsoft.com/office/drawing/2014/main" id="{D8229BA8-B082-46CE-89DC-61A851984BB7}"/>
              </a:ext>
            </a:extLst>
          </p:cNvPr>
          <p:cNvSpPr/>
          <p:nvPr/>
        </p:nvSpPr>
        <p:spPr>
          <a:xfrm>
            <a:off x="270095" y="1647751"/>
            <a:ext cx="5033817" cy="820882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2683C6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Содействие устойчивости финансовой системы</a:t>
            </a:r>
          </a:p>
        </p:txBody>
      </p:sp>
      <p:sp>
        <p:nvSpPr>
          <p:cNvPr id="12" name="Прямоугольник: усеченные противолежащие углы 47">
            <a:extLst>
              <a:ext uri="{FF2B5EF4-FFF2-40B4-BE49-F238E27FC236}">
                <a16:creationId xmlns:a16="http://schemas.microsoft.com/office/drawing/2014/main" id="{9CE7041B-C650-4BCB-BE78-82619EBFEE2B}"/>
              </a:ext>
            </a:extLst>
          </p:cNvPr>
          <p:cNvSpPr/>
          <p:nvPr/>
        </p:nvSpPr>
        <p:spPr>
          <a:xfrm>
            <a:off x="6897315" y="1628800"/>
            <a:ext cx="5089532" cy="839834"/>
          </a:xfrm>
          <a:prstGeom prst="snip2DiagRect">
            <a:avLst>
              <a:gd name="adj1" fmla="val 0"/>
              <a:gd name="adj2" fmla="val 1616"/>
            </a:avLst>
          </a:prstGeom>
          <a:solidFill>
            <a:srgbClr val="2683C6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Модернизация системы администрирования государственных активов и финансов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DF17550-71A7-473B-94E0-788D3119FFBE}"/>
              </a:ext>
            </a:extLst>
          </p:cNvPr>
          <p:cNvSpPr/>
          <p:nvPr/>
        </p:nvSpPr>
        <p:spPr>
          <a:xfrm>
            <a:off x="0" y="833755"/>
            <a:ext cx="12188220" cy="651030"/>
          </a:xfrm>
          <a:prstGeom prst="rect">
            <a:avLst/>
          </a:prstGeom>
          <a:pattFill prst="dkUpDiag">
            <a:fgClr>
              <a:srgbClr val="D5F2FC"/>
            </a:fgClr>
            <a:bgClr>
              <a:schemeClr val="bg1"/>
            </a:bgClr>
          </a:pattFill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kk-KZ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Стратегические направления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стратегические цели, 2 </a:t>
            </a:r>
            <a:r>
              <a:rPr lang="ru-RU" sz="14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макроиндикатора</a:t>
            </a:r>
            <a:r>
              <a:rPr lang="ru-RU" sz="14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23 целевых индикатора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7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05F7B0-CEAF-484B-BA0E-1D702DEFA407}"/>
              </a:ext>
            </a:extLst>
          </p:cNvPr>
          <p:cNvSpPr/>
          <p:nvPr/>
        </p:nvSpPr>
        <p:spPr>
          <a:xfrm>
            <a:off x="0" y="12701"/>
            <a:ext cx="12192000" cy="719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7055" defTabSz="920705">
              <a:defRPr/>
            </a:pPr>
            <a:r>
              <a:rPr lang="ru-RU" sz="2400" b="1" cap="sm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 Министерства финансов на 2023 год                              </a:t>
            </a:r>
            <a:r>
              <a:rPr lang="ru-RU" sz="1400" i="1" cap="sm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(млн. тенге)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CC90CD-A81C-4816-AB8D-6D33B61859FE}"/>
              </a:ext>
            </a:extLst>
          </p:cNvPr>
          <p:cNvSpPr txBox="1"/>
          <p:nvPr/>
        </p:nvSpPr>
        <p:spPr>
          <a:xfrm>
            <a:off x="11550317" y="6580457"/>
            <a:ext cx="637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0728"/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x-none" sz="1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0" name="Объект 4">
            <a:extLst>
              <a:ext uri="{FF2B5EF4-FFF2-40B4-BE49-F238E27FC236}">
                <a16:creationId xmlns:a16="http://schemas.microsoft.com/office/drawing/2014/main" id="{D0E030C4-14D9-4A92-BFCD-DBE58FDCEB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33078"/>
              </p:ext>
            </p:extLst>
          </p:nvPr>
        </p:nvGraphicFramePr>
        <p:xfrm>
          <a:off x="248905" y="800564"/>
          <a:ext cx="11607735" cy="5619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1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71940544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528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БП</a:t>
                      </a:r>
                    </a:p>
                  </a:txBody>
                  <a:tcPr marL="79770" marR="79770" marT="39885" marB="398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</a:p>
                  </a:txBody>
                  <a:tcPr marL="8309" marR="8309" marT="83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Уточненный</a:t>
                      </a:r>
                    </a:p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(скорректированный)</a:t>
                      </a:r>
                    </a:p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бюджет </a:t>
                      </a:r>
                    </a:p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год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309" marR="8309" marT="83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год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309" marR="8309" marT="83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9" marR="8309" marT="8309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Проект уточненного бюджета </a:t>
                      </a:r>
                    </a:p>
                    <a:p>
                      <a:pPr marL="0" algn="ctr" defTabSz="457200" rtl="0" eaLnBrk="1" fontAlgn="t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год</a:t>
                      </a:r>
                    </a:p>
                  </a:txBody>
                  <a:tcPr marL="8309" marR="8309" marT="83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52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70" marR="79770" marT="39885" marB="39885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9" marR="8309" marT="8309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Увеличение +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309" marR="8309" marT="83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Уменьшение -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309" marR="8309" marT="83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9" marR="8309" marT="8309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80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 расходы АБП, в том числе</a:t>
                      </a:r>
                    </a:p>
                  </a:txBody>
                  <a:tcPr marL="79770" marR="79770" marT="39885" marB="398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7 962 809,6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87 769,3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609 229,8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7 441 349,1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32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общегосударственные</a:t>
                      </a:r>
                    </a:p>
                  </a:txBody>
                  <a:tcPr marL="79770" marR="79770" marT="39885" marB="398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7 801 328,4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83 707,5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609 229,8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7 275 806,1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32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обеспечение функционирования 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161 481,2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4 061,8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kumimoji="0" lang="ru-RU" sz="1200" b="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165 543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521282"/>
                  </a:ext>
                </a:extLst>
              </a:tr>
              <a:tr h="372401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5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Услуги по обеспечению бюджетного планирования, исполнения и контроля за исполнением госбюджета </a:t>
                      </a:r>
                    </a:p>
                  </a:txBody>
                  <a:tcPr marL="21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115 540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3 787,1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kumimoji="0" lang="ru-RU" sz="1200" b="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119 327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922094"/>
                  </a:ext>
                </a:extLst>
              </a:tr>
              <a:tr h="2485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Осуществление аудита инвестиционных проектов, финансируемых МФО</a:t>
                      </a:r>
                    </a:p>
                  </a:txBody>
                  <a:tcPr marL="216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kumimoji="0" lang="ru-RU" sz="1200" b="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kumimoji="0" lang="ru-RU" sz="1200" b="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0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Приобретение акций МФО</a:t>
                      </a:r>
                    </a:p>
                  </a:txBody>
                  <a:tcPr marL="216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kumimoji="0" lang="ru-RU" sz="1200" b="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kumimoji="0" lang="ru-RU" sz="1200" b="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0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Резерв Правительства Республики Казахстан</a:t>
                      </a:r>
                    </a:p>
                  </a:txBody>
                  <a:tcPr marL="216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617 646,7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kumimoji="0" lang="ru-RU" sz="1200" b="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368 478,8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249 167,9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0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Резерв на инициативы Президента Республики Казахстан</a:t>
                      </a:r>
                    </a:p>
                  </a:txBody>
                  <a:tcPr marL="216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215 751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kumimoji="0" lang="ru-RU" sz="1200" b="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215 751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kumimoji="0" lang="ru-RU" sz="1200" b="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425017"/>
                  </a:ext>
                </a:extLst>
              </a:tr>
              <a:tr h="2300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Обслуживание правительственного долга</a:t>
                      </a:r>
                    </a:p>
                  </a:txBody>
                  <a:tcPr marL="216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1 759 017,7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83 707,5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kumimoji="0" lang="ru-RU" sz="1200" b="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1 842 725,2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464744"/>
                  </a:ext>
                </a:extLst>
              </a:tr>
              <a:tr h="2814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Создание и развитие информационных систем Министерства финансов Республики Казахстан</a:t>
                      </a:r>
                    </a:p>
                  </a:txBody>
                  <a:tcPr marL="216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276,6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kumimoji="0" lang="ru-RU" sz="1200" b="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kumimoji="0" lang="ru-RU" sz="1200" b="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276,6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8370659"/>
                  </a:ext>
                </a:extLst>
              </a:tr>
              <a:tr h="2300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Погашение простых векселей</a:t>
                      </a:r>
                    </a:p>
                  </a:txBody>
                  <a:tcPr marL="216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4 375,5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kumimoji="0" lang="ru-RU" sz="1200" b="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kumimoji="0" lang="ru-RU" sz="1200" b="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4 375,5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64192"/>
                  </a:ext>
                </a:extLst>
              </a:tr>
              <a:tr h="2300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Финансирование политических партий</a:t>
                      </a:r>
                    </a:p>
                  </a:txBody>
                  <a:tcPr marL="216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11 879,9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kumimoji="0" lang="ru-RU" sz="1200" b="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kumimoji="0" lang="ru-RU" sz="1200" b="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11 879,9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106857"/>
                  </a:ext>
                </a:extLst>
              </a:tr>
              <a:tr h="2300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госактивами</a:t>
                      </a:r>
                    </a:p>
                  </a:txBody>
                  <a:tcPr marL="216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444,0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274,7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kumimoji="0" lang="ru-RU" sz="1200" b="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718,7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990015"/>
                  </a:ext>
                </a:extLst>
              </a:tr>
              <a:tr h="2485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Целевое перечисление в АО «Администрация «МФЦА»</a:t>
                      </a:r>
                    </a:p>
                  </a:txBody>
                  <a:tcPr marL="216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10 395,6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kumimoji="0" lang="ru-RU" sz="1200" b="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kumimoji="0" lang="ru-RU" sz="1200" b="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10 395,6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128917"/>
                  </a:ext>
                </a:extLst>
              </a:tr>
              <a:tr h="2300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ru-RU" sz="105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Выполнение государственных обязательств по проектам ГЧП</a:t>
                      </a:r>
                    </a:p>
                  </a:txBody>
                  <a:tcPr marL="216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3 346,5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kumimoji="0" lang="ru-RU" sz="1200" b="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kumimoji="0" lang="ru-RU" sz="1200" b="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3 346,5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677933"/>
                  </a:ext>
                </a:extLst>
              </a:tr>
              <a:tr h="2485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ru-RU" sz="105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Модернизация и техническое дооснащение пунктов пропуска</a:t>
                      </a:r>
                    </a:p>
                  </a:txBody>
                  <a:tcPr marL="216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45 220,7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kumimoji="0" lang="ru-RU" sz="1200" b="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kumimoji="0" lang="ru-RU" sz="1200" b="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45 220,7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790122"/>
                  </a:ext>
                </a:extLst>
              </a:tr>
              <a:tr h="2300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ru-RU" sz="105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Выплата компенсации (премии) по депозитам физических лиц, размещенным в национальной валюте (тенге), путем целевого перечисления в АО "Фонд проблемных кредитов" за счет целевого трансферта из Национального фонда Республики Казахстан</a:t>
                      </a:r>
                    </a:p>
                  </a:txBody>
                  <a:tcPr marL="216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183 702,4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kumimoji="0" lang="ru-RU" sz="1200" b="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25 000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158 702,4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090708"/>
                  </a:ext>
                </a:extLst>
              </a:tr>
              <a:tr h="2300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ru-RU" sz="105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Субвенции областным бюджетам</a:t>
                      </a:r>
                    </a:p>
                  </a:txBody>
                  <a:tcPr marL="216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4 995 054,8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kumimoji="0" lang="ru-RU" sz="1200" b="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kumimoji="0" lang="ru-RU" sz="1200" b="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4 995 054,8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56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05F7B0-CEAF-484B-BA0E-1D702DEFA407}"/>
              </a:ext>
            </a:extLst>
          </p:cNvPr>
          <p:cNvSpPr/>
          <p:nvPr/>
        </p:nvSpPr>
        <p:spPr>
          <a:xfrm>
            <a:off x="0" y="12701"/>
            <a:ext cx="12192000" cy="719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7055" defTabSz="920705">
              <a:defRPr/>
            </a:pPr>
            <a:r>
              <a:rPr lang="ru-RU" altLang="ru-RU" sz="2400" b="1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Стратегические цели и бюджетные программы на 2023-2027 годы </a:t>
            </a:r>
            <a:endParaRPr lang="ru-RU" sz="2400" b="1" cap="small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CC90CD-A81C-4816-AB8D-6D33B61859FE}"/>
              </a:ext>
            </a:extLst>
          </p:cNvPr>
          <p:cNvSpPr txBox="1"/>
          <p:nvPr/>
        </p:nvSpPr>
        <p:spPr>
          <a:xfrm>
            <a:off x="11550317" y="6580457"/>
            <a:ext cx="637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0728"/>
            <a:r>
              <a:rPr lang="kk-KZ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x-none" sz="1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Содержимое 3">
            <a:extLst>
              <a:ext uri="{FF2B5EF4-FFF2-40B4-BE49-F238E27FC236}">
                <a16:creationId xmlns:a16="http://schemas.microsoft.com/office/drawing/2014/main" id="{7B9C913D-6DB0-4652-B005-73146455A2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422964"/>
              </p:ext>
            </p:extLst>
          </p:nvPr>
        </p:nvGraphicFramePr>
        <p:xfrm>
          <a:off x="107503" y="1518767"/>
          <a:ext cx="11829978" cy="5150593"/>
        </p:xfrm>
        <a:graphic>
          <a:graphicData uri="http://schemas.openxmlformats.org/drawingml/2006/table">
            <a:tbl>
              <a:tblPr/>
              <a:tblGrid>
                <a:gridCol w="264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8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val="169744703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49954614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54313908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15286988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732871881"/>
                    </a:ext>
                  </a:extLst>
                </a:gridCol>
                <a:gridCol w="872931">
                  <a:extLst>
                    <a:ext uri="{9D8B030D-6E8A-4147-A177-3AD203B41FA5}">
                      <a16:colId xmlns:a16="http://schemas.microsoft.com/office/drawing/2014/main" val="1955097637"/>
                    </a:ext>
                  </a:extLst>
                </a:gridCol>
                <a:gridCol w="711245">
                  <a:extLst>
                    <a:ext uri="{9D8B030D-6E8A-4147-A177-3AD203B41FA5}">
                      <a16:colId xmlns:a16="http://schemas.microsoft.com/office/drawing/2014/main" val="1117823863"/>
                    </a:ext>
                  </a:extLst>
                </a:gridCol>
                <a:gridCol w="872929">
                  <a:extLst>
                    <a:ext uri="{9D8B030D-6E8A-4147-A177-3AD203B41FA5}">
                      <a16:colId xmlns:a16="http://schemas.microsoft.com/office/drawing/2014/main" val="446316301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Макроиндикаторы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Ед.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Изм.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5" marR="91445" marT="45709" marB="45709" anchor="ctr" horzOverflow="overflow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Факт 20</a:t>
                      </a: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  <a:r>
                        <a:rPr kumimoji="0" lang="kk-KZ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</a:t>
                      </a: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kk-KZ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 2022г</a:t>
                      </a:r>
                      <a:endParaRPr lang="ru-RU" dirty="0"/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0" lang="kk-KZ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Плановый период</a:t>
                      </a:r>
                      <a:endParaRPr lang="ru-RU" dirty="0"/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471341"/>
                  </a:ext>
                </a:extLst>
              </a:tr>
              <a:tr h="0">
                <a:tc gridSpan="2"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Макроиндикаторы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Ед.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Изм.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</a:t>
                      </a:r>
                      <a:endParaRPr lang="ru-RU" dirty="0"/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</a:t>
                      </a:r>
                      <a:endParaRPr lang="ru-RU" dirty="0"/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2026 </a:t>
                      </a:r>
                      <a:endParaRPr lang="ru-RU" dirty="0"/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altLang="ru-RU" sz="10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2027</a:t>
                      </a:r>
                      <a:endParaRPr lang="ru-RU"/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68582" marR="68582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 налоговых поступлений консолидированного бюджета в ВВП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90" marR="6859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16,6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17,5</a:t>
                      </a:r>
                      <a:endParaRPr lang="ru-RU" dirty="0"/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19,2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19,3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19,4</a:t>
                      </a:r>
                      <a:endParaRPr lang="ru-RU" dirty="0"/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ru-RU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,5</a:t>
                      </a:r>
                      <a:endParaRPr lang="ru-RU" sz="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19,6</a:t>
                      </a:r>
                      <a:endParaRPr lang="ru-RU" dirty="0"/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2" marR="68582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Индекс открытости бюджета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90" marR="6859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балл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ru-RU" dirty="0"/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  <a:endParaRPr lang="ru-RU" dirty="0"/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  <a:endParaRPr lang="ru-RU" dirty="0"/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ru-RU" sz="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</a:t>
                      </a:r>
                      <a:endParaRPr lang="ru-RU" dirty="0"/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287">
                <a:tc gridSpan="10"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Целевые индикаторы</a:t>
                      </a: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Целевые индикаторы </a:t>
                      </a: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972352"/>
                  </a:ext>
                </a:extLst>
              </a:tr>
              <a:tr h="222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Темп роста налоговых поступлений от </a:t>
                      </a:r>
                      <a:r>
                        <a:rPr kumimoji="0" lang="ru-RU" altLang="ru-RU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ненефтяного</a:t>
                      </a: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сектора</a:t>
                      </a:r>
                    </a:p>
                  </a:txBody>
                  <a:tcPr marL="68590" marR="68590" marT="0" marB="0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122,5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107,7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124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108,4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108,5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108,7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109,0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Коэффициент изъятия таможенных платежей и налогов к объему импорта</a:t>
                      </a:r>
                    </a:p>
                  </a:txBody>
                  <a:tcPr marL="68590" marR="68590" marT="0" marB="0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0">
                        <a:spcAft>
                          <a:spcPts val="0"/>
                        </a:spcAft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12,3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17,2</a:t>
                      </a:r>
                      <a:endParaRPr kumimoji="0" lang="ru-RU" sz="9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17,3</a:t>
                      </a:r>
                      <a:endParaRPr kumimoji="0" lang="ru-RU" sz="9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17,4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17,5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17,6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17,7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7698045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 деклараций на товары, по которым  подтверждены риски, от общего количества деклараций на товары, на которые сработала СУР</a:t>
                      </a:r>
                    </a:p>
                  </a:txBody>
                  <a:tcPr marL="68590" marR="68590" marT="0" marB="0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выявленных нарушений к общему количеству таможенных досмотров</a:t>
                      </a:r>
                    </a:p>
                  </a:txBody>
                  <a:tcPr marL="68590" marR="68590" marT="0" marB="0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kumimoji="0" lang="ru-RU" sz="9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</a:t>
                      </a:r>
                      <a:endParaRPr kumimoji="0" lang="ru-RU" sz="9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 подтвержденных сумм выявленных органами государственных доходов по результатам камерального контроля</a:t>
                      </a:r>
                    </a:p>
                  </a:txBody>
                  <a:tcPr marL="68590" marR="68590" marT="0" marB="0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48,5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53,5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56,5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58,5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</a:t>
                      </a:r>
                      <a:endParaRPr lang="ru-RU" dirty="0"/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766146"/>
                  </a:ext>
                </a:extLst>
              </a:tr>
              <a:tr h="23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Отношение правительственного долга к ВВП</a:t>
                      </a:r>
                    </a:p>
                  </a:txBody>
                  <a:tcPr marL="68590" marR="68590" marT="0" marB="0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2,3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kumimoji="0" lang="ru-RU" sz="9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0,8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kumimoji="0" lang="ru-RU" sz="9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1,1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1,8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kumimoji="0" lang="ru-RU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2,4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22,6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522111"/>
                  </a:ext>
                </a:extLst>
              </a:tr>
              <a:tr h="368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Обеспечение устранения финансовых нарушений, выявленных по результатам государственного аудита</a:t>
                      </a:r>
                    </a:p>
                  </a:txBody>
                  <a:tcPr marL="68590" marR="68590" marT="0" marB="0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9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Обеспечение консолидации средств 4-х </a:t>
                      </a:r>
                      <a:r>
                        <a:rPr kumimoji="0" lang="ru-RU" altLang="ru-RU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уровнего</a:t>
                      </a: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государственного бюджета на Едином казначейском счете</a:t>
                      </a:r>
                    </a:p>
                  </a:txBody>
                  <a:tcPr marL="68590" marR="68590" marT="0" marB="0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1,1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1,4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1,7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2,3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2,6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2,9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Оздоровление проблемных активов ФПК и вовлечение их в экономический оборот страны</a:t>
                      </a:r>
                    </a:p>
                  </a:txBody>
                  <a:tcPr marL="68590" marR="68590" marT="0" marB="0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33,3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9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Сокращение расхождений с таможенной статистикой Китая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90" marR="68590" marT="0" marB="0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6000"/>
                        </a:lnSpc>
                      </a:pP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-83185" 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40,5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-83185" 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-83185" 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-84455" 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-86995" algn="ctr"/>
                      <a:r>
                        <a:rPr kumimoji="0" lang="ru-RU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-86995" 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349136"/>
                  </a:ext>
                </a:extLst>
              </a:tr>
              <a:tr h="2157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Охват всеобщим декларированием доходов и расходов физических лиц</a:t>
                      </a:r>
                      <a:endParaRPr kumimoji="0" lang="ru-RU" altLang="ru-RU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90" marR="68590" marT="0" marB="0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6000"/>
                        </a:lnSpc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3,8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3,9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11,9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31,3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-67310" algn="ctr"/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/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/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10">
                <a:tc gridSpan="10"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Бюджетные программы </a:t>
                      </a:r>
                      <a:endParaRPr kumimoji="0" lang="ru-RU" altLang="ru-RU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Целевые индикаторы1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90" marR="68590" marT="0" marB="0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lnSpc>
                          <a:spcPct val="106000"/>
                        </a:lnSpc>
                      </a:pP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-68580" algn="ctr"/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-68580" algn="ctr"/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-68580" algn="ctr"/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-68580" algn="ctr"/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-67310" algn="ctr"/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indent="-68580" algn="ctr"/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178215"/>
                  </a:ext>
                </a:extLst>
              </a:tr>
              <a:tr h="25210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013 «Обслуживание правительственного долга»</a:t>
                      </a:r>
                    </a:p>
                  </a:txBody>
                  <a:tcPr marL="91443" marR="91443" marT="45703" marB="45703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3" marR="68583" marT="9524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млн.тг</a:t>
                      </a:r>
                      <a:endParaRPr kumimoji="0" lang="ru-RU" alt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35996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977 714,7</a:t>
                      </a:r>
                    </a:p>
                  </a:txBody>
                  <a:tcPr marL="0" marR="35996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1 297 405,8</a:t>
                      </a:r>
                    </a:p>
                  </a:txBody>
                  <a:tcPr marL="0" marR="35996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1 842 725,2</a:t>
                      </a:r>
                    </a:p>
                  </a:txBody>
                  <a:tcPr marL="68583" marR="35996" marT="9524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1 965 417,7</a:t>
                      </a:r>
                    </a:p>
                  </a:txBody>
                  <a:tcPr marL="68583" marR="35996" marT="9524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2 164 811,2</a:t>
                      </a:r>
                    </a:p>
                  </a:txBody>
                  <a:tcPr marL="0" marR="35996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3" marR="35996" marT="45695" marB="45695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3" marR="35996" marT="45695" marB="45695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519459"/>
                  </a:ext>
                </a:extLst>
              </a:tr>
              <a:tr h="288032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030 «Создание и развитие информационных систем Министерства финансов Республики Казахстан»</a:t>
                      </a:r>
                    </a:p>
                  </a:txBody>
                  <a:tcPr marL="91443" marR="91443" marT="45703" marB="45703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3" marR="68583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млн.тг</a:t>
                      </a:r>
                      <a:endParaRPr kumimoji="0" lang="ru-RU" alt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35996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482,4</a:t>
                      </a:r>
                    </a:p>
                  </a:txBody>
                  <a:tcPr marL="0" marR="35996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235,3</a:t>
                      </a:r>
                    </a:p>
                  </a:txBody>
                  <a:tcPr marL="0" marR="35996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276,6</a:t>
                      </a:r>
                    </a:p>
                  </a:txBody>
                  <a:tcPr marL="68583" marR="35996" marT="9524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3" marR="35996" marT="9524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35996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3" marR="35996" marT="45695" marB="45695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3" marR="35996" marT="45695" marB="45695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857995"/>
                  </a:ext>
                </a:extLst>
              </a:tr>
              <a:tr h="30594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 расходов на реализацию стратегической цели</a:t>
                      </a:r>
                    </a:p>
                  </a:txBody>
                  <a:tcPr marL="91443" marR="91443" marT="45703" marB="45703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4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978 197,1</a:t>
                      </a:r>
                    </a:p>
                  </a:txBody>
                  <a:tcPr marL="0" marR="35996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1 297 641,1</a:t>
                      </a:r>
                    </a:p>
                  </a:txBody>
                  <a:tcPr marL="0" marR="35996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1 843 001,8</a:t>
                      </a:r>
                    </a:p>
                  </a:txBody>
                  <a:tcPr marL="68583" marR="35996" marT="9524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1 965 417,7</a:t>
                      </a:r>
                    </a:p>
                  </a:txBody>
                  <a:tcPr marL="68583" marR="35996" marT="9524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2 164 811,2</a:t>
                      </a:r>
                    </a:p>
                  </a:txBody>
                  <a:tcPr marL="0" marR="35996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3" marR="35996" marT="45695" marB="45695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3" marR="35996" marT="45695" marB="45695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16382"/>
                  </a:ext>
                </a:extLst>
              </a:tr>
            </a:tbl>
          </a:graphicData>
        </a:graphic>
      </p:graphicFrame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7D47F1E-AB19-44ED-9D03-269399F284D0}"/>
              </a:ext>
            </a:extLst>
          </p:cNvPr>
          <p:cNvSpPr txBox="1">
            <a:spLocks/>
          </p:cNvSpPr>
          <p:nvPr/>
        </p:nvSpPr>
        <p:spPr>
          <a:xfrm>
            <a:off x="107503" y="1160760"/>
            <a:ext cx="11821143" cy="309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Стратегическая цель 1.1.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«Обеспечение сбалансированности и исполнения бюджета»</a:t>
            </a: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450828-47F8-40FD-A405-61B39411D208}"/>
              </a:ext>
            </a:extLst>
          </p:cNvPr>
          <p:cNvSpPr/>
          <p:nvPr/>
        </p:nvSpPr>
        <p:spPr>
          <a:xfrm>
            <a:off x="107503" y="791428"/>
            <a:ext cx="11821144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Стратегическое направление 1 «Содействие устойчивости финансовой системы»</a:t>
            </a:r>
          </a:p>
        </p:txBody>
      </p:sp>
    </p:spTree>
    <p:extLst>
      <p:ext uri="{BB962C8B-B14F-4D97-AF65-F5344CB8AC3E}">
        <p14:creationId xmlns:p14="http://schemas.microsoft.com/office/powerpoint/2010/main" val="792732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05F7B0-CEAF-484B-BA0E-1D702DEFA407}"/>
              </a:ext>
            </a:extLst>
          </p:cNvPr>
          <p:cNvSpPr/>
          <p:nvPr/>
        </p:nvSpPr>
        <p:spPr>
          <a:xfrm>
            <a:off x="0" y="12701"/>
            <a:ext cx="12192000" cy="719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7055" defTabSz="920705">
              <a:defRPr/>
            </a:pPr>
            <a:r>
              <a:rPr lang="ru-RU" altLang="ru-RU" sz="2400" b="1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Стратегические цели и бюджетные программы на 2023-2027 годы </a:t>
            </a:r>
            <a:endParaRPr lang="ru-RU" sz="2400" b="1" cap="small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CC90CD-A81C-4816-AB8D-6D33B61859FE}"/>
              </a:ext>
            </a:extLst>
          </p:cNvPr>
          <p:cNvSpPr txBox="1"/>
          <p:nvPr/>
        </p:nvSpPr>
        <p:spPr>
          <a:xfrm>
            <a:off x="11550317" y="6580457"/>
            <a:ext cx="637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0728"/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x-none" sz="1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Содержимое 3">
            <a:extLst>
              <a:ext uri="{FF2B5EF4-FFF2-40B4-BE49-F238E27FC236}">
                <a16:creationId xmlns:a16="http://schemas.microsoft.com/office/drawing/2014/main" id="{7B9C913D-6DB0-4652-B005-73146455A2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0820523"/>
              </p:ext>
            </p:extLst>
          </p:nvPr>
        </p:nvGraphicFramePr>
        <p:xfrm>
          <a:off x="98668" y="1925341"/>
          <a:ext cx="11829978" cy="4473415"/>
        </p:xfrm>
        <a:graphic>
          <a:graphicData uri="http://schemas.openxmlformats.org/drawingml/2006/table">
            <a:tbl>
              <a:tblPr/>
              <a:tblGrid>
                <a:gridCol w="264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8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val="169744703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49954614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54313908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15286988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73287188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95509763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717688331"/>
                    </a:ext>
                  </a:extLst>
                </a:gridCol>
                <a:gridCol w="872929">
                  <a:extLst>
                    <a:ext uri="{9D8B030D-6E8A-4147-A177-3AD203B41FA5}">
                      <a16:colId xmlns:a16="http://schemas.microsoft.com/office/drawing/2014/main" val="446316301"/>
                    </a:ext>
                  </a:extLst>
                </a:gridCol>
              </a:tblGrid>
              <a:tr h="185818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Целевые индикаторы</a:t>
                      </a:r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Ед.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Изм.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5" marR="91445" marT="45709" marB="45709" anchor="ctr" horzOverflow="overflow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Факт 20</a:t>
                      </a: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  <a:r>
                        <a:rPr kumimoji="0" lang="kk-KZ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</a:t>
                      </a: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kk-KZ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 2022г</a:t>
                      </a:r>
                      <a:endParaRPr lang="ru-RU" dirty="0"/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0" lang="kk-KZ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Плановый период</a:t>
                      </a:r>
                      <a:endParaRPr lang="ru-RU" dirty="0"/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471341"/>
                  </a:ext>
                </a:extLst>
              </a:tr>
              <a:tr h="140899">
                <a:tc gridSpan="2"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Макроиндикаторы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Ед.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Изм.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</a:t>
                      </a:r>
                      <a:endParaRPr lang="ru-RU" dirty="0"/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</a:t>
                      </a:r>
                      <a:endParaRPr lang="ru-RU" dirty="0"/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2026 </a:t>
                      </a:r>
                      <a:endParaRPr lang="ru-RU" dirty="0"/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altLang="ru-RU" sz="10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2027</a:t>
                      </a:r>
                      <a:endParaRPr lang="ru-RU"/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68582" marR="68582" marT="0" marB="0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 исполненных обязательств в рамках членства РК  в международных финансовых организациях</a:t>
                      </a:r>
                    </a:p>
                  </a:txBody>
                  <a:tcPr marL="68582" marR="68582" marT="0" marB="0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68582" marR="68582" marT="0" marB="0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 выплаченных финансовых обязательств по векселям </a:t>
                      </a:r>
                    </a:p>
                  </a:txBody>
                  <a:tcPr marL="68590" marR="68590" marT="0" marB="0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6,2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9,5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</a:p>
                  </a:txBody>
                  <a:tcPr marL="68582" marR="68582" marT="0" marB="0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 инвестиционных проектов, прошедших аудит </a:t>
                      </a:r>
                    </a:p>
                  </a:txBody>
                  <a:tcPr marL="68582" marR="68582" marT="0" marB="0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6" marR="68586" marT="0" marB="0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</a:p>
                  </a:txBody>
                  <a:tcPr marL="68586" marR="68586" marT="0" marB="0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</a:p>
                  </a:txBody>
                  <a:tcPr marL="68586" marR="68586" marT="0" marB="0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</a:p>
                  </a:txBody>
                  <a:tcPr marL="68586" marR="68586" marT="0" marB="0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659972"/>
                  </a:ext>
                </a:extLst>
              </a:tr>
              <a:tr h="183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68582" marR="68582" marT="0" marB="0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 исполненных государственных обязательств по проектам государственно-частного партнерства</a:t>
                      </a:r>
                    </a:p>
                  </a:txBody>
                  <a:tcPr marL="68590" marR="68590" marT="0" marB="0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0">
                        <a:spcAft>
                          <a:spcPts val="0"/>
                        </a:spcAft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41,4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53,9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66,4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78,9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91,4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53354"/>
                  </a:ext>
                </a:extLst>
              </a:tr>
              <a:tr h="183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68582" marR="68582" marT="0" marB="0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Осуществление целевого перечисления в АО «Фонд проблемных кредитов» для сохранения ликвидности банковского сектора</a:t>
                      </a:r>
                    </a:p>
                  </a:txBody>
                  <a:tcPr marL="68590" marR="68590" marT="0" marB="0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0">
                        <a:spcAft>
                          <a:spcPts val="0"/>
                        </a:spcAft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3565344"/>
                  </a:ext>
                </a:extLst>
              </a:tr>
              <a:tr h="379901">
                <a:tc gridSpan="10"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Бюджетные программы </a:t>
                      </a:r>
                      <a:endParaRPr kumimoji="0" lang="ru-RU" altLang="ru-RU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Целевые индикаторы </a:t>
                      </a: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972352"/>
                  </a:ext>
                </a:extLst>
              </a:tr>
              <a:tr h="243936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002 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«Осуществление аудита инвестиционных проектов, финансируемых международными финансовыми организациями»</a:t>
                      </a:r>
                    </a:p>
                  </a:txBody>
                  <a:tcPr marL="91443" marR="91443" marT="45703" marB="45703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3" marR="68583" marT="9524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млн.тг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35996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22,6</a:t>
                      </a:r>
                    </a:p>
                  </a:txBody>
                  <a:tcPr marL="0" marR="35996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19,4</a:t>
                      </a:r>
                    </a:p>
                  </a:txBody>
                  <a:tcPr marL="0" marR="35996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16,1</a:t>
                      </a:r>
                    </a:p>
                  </a:txBody>
                  <a:tcPr marL="68583" marR="35996" marT="9524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14,5</a:t>
                      </a:r>
                    </a:p>
                  </a:txBody>
                  <a:tcPr marL="68583" marR="35996" marT="9524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4,9</a:t>
                      </a:r>
                    </a:p>
                  </a:txBody>
                  <a:tcPr marL="0" marR="35996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3" marR="35996" marT="45695" marB="45695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476">
                <a:tc gridSpan="2">
                  <a:txBody>
                    <a:bodyPr/>
                    <a:lstStyle/>
                    <a:p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006 «Приобретение акций международных финансовых организаций»</a:t>
                      </a:r>
                    </a:p>
                  </a:txBody>
                  <a:tcPr marL="91443" marR="91443" marT="45703" marB="45703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3" marR="68583" marT="9524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млн.тг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35996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136,3</a:t>
                      </a:r>
                    </a:p>
                  </a:txBody>
                  <a:tcPr marL="0" marR="35996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135,2</a:t>
                      </a:r>
                    </a:p>
                  </a:txBody>
                  <a:tcPr marL="0" marR="35996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142,2</a:t>
                      </a:r>
                    </a:p>
                  </a:txBody>
                  <a:tcPr marL="68583" marR="35996" marT="9524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142,2</a:t>
                      </a:r>
                    </a:p>
                  </a:txBody>
                  <a:tcPr marL="68583" marR="35996" marT="9524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142,2</a:t>
                      </a:r>
                    </a:p>
                  </a:txBody>
                  <a:tcPr marL="0" marR="35996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3" marR="35996" marT="45695" marB="45695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7698045"/>
                  </a:ext>
                </a:extLst>
              </a:tr>
              <a:tr h="28112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044 «Погашение простых векселей»</a:t>
                      </a:r>
                    </a:p>
                  </a:txBody>
                  <a:tcPr marL="91443" marR="91443" marT="45703" marB="45703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3" marR="68583" marT="9524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млн.тг</a:t>
                      </a:r>
                      <a:endParaRPr kumimoji="0" lang="ru-RU" alt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35996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3 953,8</a:t>
                      </a:r>
                    </a:p>
                  </a:txBody>
                  <a:tcPr marL="0" marR="35996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4 187,2</a:t>
                      </a:r>
                    </a:p>
                  </a:txBody>
                  <a:tcPr marL="0" marR="35996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4 375,5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89 659,5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26 541,1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3" marR="35996" marT="45695" marB="45695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972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 «Выполнение государственных обязательств по проектам государственно-частного партнерства»</a:t>
                      </a:r>
                    </a:p>
                  </a:txBody>
                  <a:tcPr marL="91443" marR="91443" marT="45703" marB="45703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3" marR="68583" marT="9524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млн.тг</a:t>
                      </a:r>
                      <a:endParaRPr kumimoji="0" lang="ru-RU" alt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35996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3 346,5</a:t>
                      </a:r>
                    </a:p>
                  </a:txBody>
                  <a:tcPr marL="0" marR="35996" marT="0" marB="0" anchor="ctr" horzOverflow="overflow">
                    <a:lnL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3 346,5</a:t>
                      </a:r>
                    </a:p>
                  </a:txBody>
                  <a:tcPr marL="0" marR="35996" marT="0" marB="0" anchor="ctr" horzOverflow="overflow">
                    <a:lnL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3 346,5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3 346,5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3 346,5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3" marR="35996" marT="45695" marB="45695" anchor="ctr" horzOverflow="overflow">
                    <a:lnL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73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207 «Осуществление целевого перечисления в АО «Фонд проблемных кредитов» для сохранения ликвидности банковского сектора»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3" marR="91443" marT="45703" marB="45703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млн.тг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4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KZ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KZ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158 702,4</a:t>
                      </a:r>
                      <a:endParaRPr kumimoji="0" lang="ru-KZ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KZ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KZ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3" marR="35996" marT="45695" marB="45695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3" marR="35996" marT="45695" marB="45695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853422"/>
                  </a:ext>
                </a:extLst>
              </a:tr>
              <a:tr h="28873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 расходов на реализацию стратегической цели</a:t>
                      </a:r>
                    </a:p>
                  </a:txBody>
                  <a:tcPr marL="91443" marR="91443" marT="45703" marB="45703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млн.тг</a:t>
                      </a:r>
                      <a:endParaRPr kumimoji="0" lang="ru-RU" alt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4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459,2</a:t>
                      </a:r>
                      <a:endParaRPr lang="ru-KZ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688,3</a:t>
                      </a:r>
                      <a:endParaRPr lang="ru-KZ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166 582,7</a:t>
                      </a:r>
                      <a:endParaRPr lang="ru-KZ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93 162,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  <a:endParaRPr lang="ru-KZ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30 034,7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3" marR="35996" marT="45695" marB="45695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3" marR="35996" marT="45695" marB="45695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857995"/>
                  </a:ext>
                </a:extLst>
              </a:tr>
            </a:tbl>
          </a:graphicData>
        </a:graphic>
      </p:graphicFrame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7D47F1E-AB19-44ED-9D03-269399F284D0}"/>
              </a:ext>
            </a:extLst>
          </p:cNvPr>
          <p:cNvSpPr txBox="1">
            <a:spLocks/>
          </p:cNvSpPr>
          <p:nvPr/>
        </p:nvSpPr>
        <p:spPr>
          <a:xfrm>
            <a:off x="107503" y="1349733"/>
            <a:ext cx="11821143" cy="309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Стратегическая цель 1.2.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«Обеспечение своевременного исполнения финансовых обязательств государства»</a:t>
            </a: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450828-47F8-40FD-A405-61B39411D208}"/>
              </a:ext>
            </a:extLst>
          </p:cNvPr>
          <p:cNvSpPr/>
          <p:nvPr/>
        </p:nvSpPr>
        <p:spPr>
          <a:xfrm>
            <a:off x="107503" y="908720"/>
            <a:ext cx="11821144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Стратегическое направление 1 «Содействие устойчивости финансовой системы»</a:t>
            </a:r>
          </a:p>
        </p:txBody>
      </p:sp>
    </p:spTree>
    <p:extLst>
      <p:ext uri="{BB962C8B-B14F-4D97-AF65-F5344CB8AC3E}">
        <p14:creationId xmlns:p14="http://schemas.microsoft.com/office/powerpoint/2010/main" val="67038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05F7B0-CEAF-484B-BA0E-1D702DEFA407}"/>
              </a:ext>
            </a:extLst>
          </p:cNvPr>
          <p:cNvSpPr/>
          <p:nvPr/>
        </p:nvSpPr>
        <p:spPr>
          <a:xfrm>
            <a:off x="0" y="12701"/>
            <a:ext cx="12192000" cy="719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7055" defTabSz="920705">
              <a:defRPr/>
            </a:pPr>
            <a:r>
              <a:rPr lang="ru-RU" altLang="ru-RU" sz="2400" b="1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Стратегические цели и бюджетные программы на 2023-2027 годы </a:t>
            </a:r>
            <a:endParaRPr lang="ru-RU" sz="2400" b="1" cap="small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CC90CD-A81C-4816-AB8D-6D33B61859FE}"/>
              </a:ext>
            </a:extLst>
          </p:cNvPr>
          <p:cNvSpPr txBox="1"/>
          <p:nvPr/>
        </p:nvSpPr>
        <p:spPr>
          <a:xfrm>
            <a:off x="11550317" y="6580457"/>
            <a:ext cx="637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0728"/>
            <a:r>
              <a:rPr lang="kk-KZ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x-none" sz="1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Содержимое 3">
            <a:extLst>
              <a:ext uri="{FF2B5EF4-FFF2-40B4-BE49-F238E27FC236}">
                <a16:creationId xmlns:a16="http://schemas.microsoft.com/office/drawing/2014/main" id="{7B9C913D-6DB0-4652-B005-73146455A2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617708"/>
              </p:ext>
            </p:extLst>
          </p:nvPr>
        </p:nvGraphicFramePr>
        <p:xfrm>
          <a:off x="89833" y="1939779"/>
          <a:ext cx="11829978" cy="4678193"/>
        </p:xfrm>
        <a:graphic>
          <a:graphicData uri="http://schemas.openxmlformats.org/drawingml/2006/table">
            <a:tbl>
              <a:tblPr/>
              <a:tblGrid>
                <a:gridCol w="264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8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val="169744703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49954614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54313908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15286988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73287188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95509763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717688331"/>
                    </a:ext>
                  </a:extLst>
                </a:gridCol>
                <a:gridCol w="872929">
                  <a:extLst>
                    <a:ext uri="{9D8B030D-6E8A-4147-A177-3AD203B41FA5}">
                      <a16:colId xmlns:a16="http://schemas.microsoft.com/office/drawing/2014/main" val="446316301"/>
                    </a:ext>
                  </a:extLst>
                </a:gridCol>
              </a:tblGrid>
              <a:tr h="193761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Целевые индикаторы</a:t>
                      </a:r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Ед.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Изм.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5" marR="91445" marT="45709" marB="45709" anchor="ctr" horzOverflow="overflow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Факт 20</a:t>
                      </a: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  <a:r>
                        <a:rPr kumimoji="0" lang="kk-KZ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</a:t>
                      </a: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kk-KZ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 2022г</a:t>
                      </a:r>
                      <a:endParaRPr lang="ru-RU" dirty="0"/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0" lang="kk-KZ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Планируемый период</a:t>
                      </a:r>
                      <a:endParaRPr lang="ru-RU" dirty="0"/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471341"/>
                  </a:ext>
                </a:extLst>
              </a:tr>
              <a:tr h="154908">
                <a:tc gridSpan="2"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Макроиндикаторы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Ед.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Изм.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</a:t>
                      </a:r>
                      <a:endParaRPr lang="ru-RU" dirty="0"/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alt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</a:t>
                      </a:r>
                      <a:endParaRPr lang="ru-RU" dirty="0"/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2026 </a:t>
                      </a:r>
                      <a:endParaRPr lang="ru-RU" dirty="0"/>
                    </a:p>
                  </a:txBody>
                  <a:tcPr marL="91445" marR="91445" marT="45709" marB="45709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altLang="ru-RU" sz="10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2027</a:t>
                      </a:r>
                      <a:endParaRPr lang="ru-RU"/>
                    </a:p>
                  </a:txBody>
                  <a:tcPr marL="91445" marR="91445" marT="45709" marB="45709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2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</a:p>
                  </a:txBody>
                  <a:tcPr marL="68582" marR="68582" marT="0" marB="0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9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 реализованных объектов республиканской собственности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2" marR="68582" marT="0" marB="0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98,4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93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050">
                <a:tc gridSpan="10"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Бюджетные программы </a:t>
                      </a:r>
                      <a:endParaRPr lang="ru-RU" alt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2" marR="68582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90" marR="6859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648193"/>
                  </a:ext>
                </a:extLst>
              </a:tr>
              <a:tr h="20519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094 «Управление государственными активами»</a:t>
                      </a:r>
                    </a:p>
                  </a:txBody>
                  <a:tcPr marL="68582" marR="68582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0" marR="68590" marT="0" marB="0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млн.тг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1 512,3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379,5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718,7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452,6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451,7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19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 расходов на реализацию стратегической цели</a:t>
                      </a:r>
                    </a:p>
                  </a:txBody>
                  <a:tcPr marL="91443" marR="91443" marT="45703" marB="45703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млн.тг</a:t>
                      </a:r>
                      <a:endParaRPr kumimoji="0" lang="ru-RU" alt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4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1 512,3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379,5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718,7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452,6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451,7</a:t>
                      </a: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3" marR="35996" marT="45695" marB="45695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3" marR="35996" marT="45695" marB="45695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67413"/>
                  </a:ext>
                </a:extLst>
              </a:tr>
              <a:tr h="127677">
                <a:tc gridSpan="10"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Стратегическая ц</a:t>
                      </a:r>
                      <a:r>
                        <a:rPr lang="ru-RU" altLang="ru-RU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ель 2.2. </a:t>
                      </a:r>
                      <a:r>
                        <a:rPr lang="ru-RU" altLang="ru-RU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ru-RU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Создание благоприятной бизнес – среды и снижение административных барьеров для бизнеса и населения</a:t>
                      </a:r>
                      <a:r>
                        <a:rPr lang="kk-KZ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700491"/>
                  </a:ext>
                </a:extLst>
              </a:tr>
              <a:tr h="225390">
                <a:tc gridSpan="10"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Целевые индикаторы</a:t>
                      </a: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Целевые индикаторы </a:t>
                      </a: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972352"/>
                  </a:ext>
                </a:extLst>
              </a:tr>
              <a:tr h="211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</a:p>
                  </a:txBody>
                  <a:tcPr marL="68582" marR="68582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Сокращение времени проведения  таможенных операций в автомобильных пунктах пропуска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мин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67945" algn="ctr" hangingPunct="1">
                        <a:lnSpc>
                          <a:spcPct val="106000"/>
                        </a:lnSpc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6000"/>
                        </a:lnSpc>
                        <a:tabLst>
                          <a:tab pos="344805" algn="l"/>
                        </a:tabLs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6000"/>
                        </a:lnSpc>
                        <a:tabLst>
                          <a:tab pos="344805" algn="l"/>
                        </a:tabLs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</a:p>
                  </a:txBody>
                  <a:tcPr marL="68582" marR="68582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Удовлетворение требований кредиторов в ходе проведения процедур реабилитации, банкротства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7430" marT="743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0,7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1,8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2,2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2,4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2,6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2,8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7698045"/>
                  </a:ext>
                </a:extLst>
              </a:tr>
              <a:tr h="267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</a:p>
                  </a:txBody>
                  <a:tcPr marL="68582" marR="68582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Удельный вес должников, восстановивших платежеспособность в реабилитационной процедуре</a:t>
                      </a:r>
                    </a:p>
                  </a:txBody>
                  <a:tcPr marL="36000" marR="7430" marT="743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-15748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450170"/>
                  </a:ext>
                </a:extLst>
              </a:tr>
              <a:tr h="267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</a:p>
                  </a:txBody>
                  <a:tcPr marL="68582" marR="68582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 государственных услуг, доступных в мобильных приложениях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7430" marT="743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-15748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</a:p>
                  </a:txBody>
                  <a:tcPr marL="68582" marR="68582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 удовлетворенных пользователей процессом государственных закупок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7430" marT="743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</a:p>
                  </a:txBody>
                  <a:tcPr marL="68582" marR="68582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Удовлетворенность пользователей Депозитария финансовой отчетности стандартами МСФО, МСА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7430" marT="743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-1009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87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522111"/>
                  </a:ext>
                </a:extLst>
              </a:tr>
              <a:tr h="202663">
                <a:tc gridSpan="10"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Бюджетные программы </a:t>
                      </a:r>
                      <a:endParaRPr kumimoji="0" lang="ru-RU" altLang="ru-RU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Целевые индикаторы1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90" marR="68590" marT="0" marB="0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lnSpc>
                          <a:spcPct val="106000"/>
                        </a:lnSpc>
                      </a:pP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-68580" algn="ctr"/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-68580" algn="ctr"/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-68580" algn="ctr"/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-68580" algn="ctr"/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-67310" algn="ctr"/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-68580" algn="ctr"/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-68580" algn="ctr"/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178215"/>
                  </a:ext>
                </a:extLst>
              </a:tr>
              <a:tr h="22617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205 «Модернизация и техническое дооснащение пунктов пропуска»</a:t>
                      </a:r>
                    </a:p>
                  </a:txBody>
                  <a:tcPr marL="91443" marR="91443" marT="45703" marB="45703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9517" marB="0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млн.тг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35996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30 142,6</a:t>
                      </a:r>
                    </a:p>
                  </a:txBody>
                  <a:tcPr marL="0" marR="35996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15 629,7</a:t>
                      </a:r>
                    </a:p>
                  </a:txBody>
                  <a:tcPr marL="68583" marR="35996" marT="9524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45 220,7</a:t>
                      </a:r>
                    </a:p>
                  </a:txBody>
                  <a:tcPr marL="68583" marR="35996" marT="9524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31 636</a:t>
                      </a:r>
                    </a:p>
                  </a:txBody>
                  <a:tcPr marL="0" marR="35996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35996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3" marR="35996" marT="45695" marB="45695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3" marR="35996" marT="45695" marB="45695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828111"/>
                  </a:ext>
                </a:extLst>
              </a:tr>
              <a:tr h="2136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 расходов на реализацию стратегической цели</a:t>
                      </a:r>
                    </a:p>
                  </a:txBody>
                  <a:tcPr marL="91443" marR="91443" marT="45703" marB="45703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млн.тг</a:t>
                      </a:r>
                      <a:endParaRPr kumimoji="0" lang="ru-RU" alt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4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30 142,6</a:t>
                      </a:r>
                    </a:p>
                  </a:txBody>
                  <a:tcPr marL="0" marR="35996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15 629,7</a:t>
                      </a:r>
                    </a:p>
                  </a:txBody>
                  <a:tcPr marL="68583" marR="35996" marT="9524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45 220,7</a:t>
                      </a:r>
                    </a:p>
                  </a:txBody>
                  <a:tcPr marL="68583" marR="35996" marT="9524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31 636</a:t>
                      </a:r>
                    </a:p>
                  </a:txBody>
                  <a:tcPr marL="0" marR="35996" marT="0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3" marR="35996" marT="45695" marB="45695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3" marR="35996" marT="45695" marB="45695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038193"/>
                  </a:ext>
                </a:extLst>
              </a:tr>
              <a:tr h="34738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Бюджетные программы, направленные на решение иных задач, определенных положением государственного органа (001, 010,067, 099,206, 400)</a:t>
                      </a:r>
                    </a:p>
                  </a:txBody>
                  <a:tcPr marL="91443" marR="91443" marT="45703" marB="45703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млн.тг</a:t>
                      </a:r>
                      <a:endParaRPr kumimoji="0" lang="ru-RU" alt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4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2 217 867,9</a:t>
                      </a:r>
                    </a:p>
                  </a:txBody>
                  <a:tcPr marL="9525" marR="9525" marT="9524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2 241 421,3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4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5 385 825,2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6 028 047,3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6 656 215,9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3" marR="35996" marT="45695" marB="45695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3" marR="35996" marT="45695" marB="45695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502431"/>
                  </a:ext>
                </a:extLst>
              </a:tr>
            </a:tbl>
          </a:graphicData>
        </a:graphic>
      </p:graphicFrame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7D47F1E-AB19-44ED-9D03-269399F284D0}"/>
              </a:ext>
            </a:extLst>
          </p:cNvPr>
          <p:cNvSpPr txBox="1">
            <a:spLocks/>
          </p:cNvSpPr>
          <p:nvPr/>
        </p:nvSpPr>
        <p:spPr>
          <a:xfrm>
            <a:off x="98668" y="1496255"/>
            <a:ext cx="11821143" cy="3844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Стратегическая цель 2.1.</a:t>
            </a:r>
            <a:r>
              <a:rPr lang="ru-RU" sz="1600" b="1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«Повышение эффективности управления государственными активами»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450828-47F8-40FD-A405-61B39411D208}"/>
              </a:ext>
            </a:extLst>
          </p:cNvPr>
          <p:cNvSpPr/>
          <p:nvPr/>
        </p:nvSpPr>
        <p:spPr>
          <a:xfrm>
            <a:off x="98668" y="804377"/>
            <a:ext cx="11821144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Стратегическое направление 2 «Модернизация системы администрирования государственных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активов и финансов» </a:t>
            </a:r>
          </a:p>
        </p:txBody>
      </p:sp>
    </p:spTree>
    <p:extLst>
      <p:ext uri="{BB962C8B-B14F-4D97-AF65-F5344CB8AC3E}">
        <p14:creationId xmlns:p14="http://schemas.microsoft.com/office/powerpoint/2010/main" val="250252265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86FA8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326498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875A8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326998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16378</TotalTime>
  <Words>1395</Words>
  <Application>Microsoft Office PowerPoint</Application>
  <PresentationFormat>Широкоэкранный</PresentationFormat>
  <Paragraphs>506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Segoe UI Light</vt:lpstr>
      <vt:lpstr>Tahoma</vt:lpstr>
      <vt:lpstr>Diseño predeterminado</vt:lpstr>
      <vt:lpstr>1_默认设计模板</vt:lpstr>
      <vt:lpstr>1_Diseño predeterminado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Жулдыз Амиркенова</cp:lastModifiedBy>
  <cp:revision>2696</cp:revision>
  <cp:lastPrinted>2022-09-12T10:22:31Z</cp:lastPrinted>
  <dcterms:created xsi:type="dcterms:W3CDTF">2010-05-23T14:28:12Z</dcterms:created>
  <dcterms:modified xsi:type="dcterms:W3CDTF">2023-04-10T04:32:07Z</dcterms:modified>
</cp:coreProperties>
</file>