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71" r:id="rId4"/>
    <p:sldId id="264" r:id="rId5"/>
    <p:sldId id="266" r:id="rId6"/>
    <p:sldId id="267" r:id="rId7"/>
    <p:sldId id="265" r:id="rId8"/>
    <p:sldId id="268" r:id="rId9"/>
    <p:sldId id="269" r:id="rId10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4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1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90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98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61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0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8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3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5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3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8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7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500"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8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microsoft.com/office/2007/relationships/hdphoto" Target="../media/hdphoto4.wdp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9.png"/><Relationship Id="rId15" Type="http://schemas.microsoft.com/office/2007/relationships/hdphoto" Target="../media/hdphoto5.wdp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microsoft.com/office/2007/relationships/hdphoto" Target="../media/hdphoto2.wdp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733112" y="3505373"/>
            <a:ext cx="910213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5339" marR="5080" indent="-2073275" algn="ctr">
              <a:lnSpc>
                <a:spcPct val="100000"/>
              </a:lnSpc>
              <a:spcBef>
                <a:spcPts val="100"/>
              </a:spcBef>
              <a:tabLst>
                <a:tab pos="1687195" algn="l"/>
                <a:tab pos="2269490" algn="l"/>
                <a:tab pos="3564890" algn="l"/>
                <a:tab pos="3947795" algn="l"/>
                <a:tab pos="4025265" algn="l"/>
                <a:tab pos="5605780" algn="l"/>
              </a:tabLst>
            </a:pPr>
            <a:r>
              <a:rPr lang="kk-KZ" sz="2400" b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Экономиканың түрлі салаларында бәсекелестікті қамтамасыз ету үшін қабылданатын шаралар</a:t>
            </a:r>
            <a:endParaRPr lang="kk-KZ" sz="24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45601" y="6651535"/>
            <a:ext cx="50264" cy="38735"/>
          </a:xfrm>
          <a:custGeom>
            <a:avLst/>
            <a:gdLst/>
            <a:ahLst/>
            <a:cxnLst/>
            <a:rect l="l" t="t" r="r" b="b"/>
            <a:pathLst>
              <a:path w="41909" h="38734">
                <a:moveTo>
                  <a:pt x="33274" y="0"/>
                </a:moveTo>
                <a:lnTo>
                  <a:pt x="11683" y="0"/>
                </a:lnTo>
                <a:lnTo>
                  <a:pt x="8381" y="0"/>
                </a:lnTo>
                <a:lnTo>
                  <a:pt x="5715" y="1117"/>
                </a:lnTo>
                <a:lnTo>
                  <a:pt x="1143" y="5562"/>
                </a:lnTo>
                <a:lnTo>
                  <a:pt x="0" y="8254"/>
                </a:lnTo>
                <a:lnTo>
                  <a:pt x="0" y="30403"/>
                </a:lnTo>
                <a:lnTo>
                  <a:pt x="1143" y="33083"/>
                </a:lnTo>
                <a:lnTo>
                  <a:pt x="5460" y="37604"/>
                </a:lnTo>
                <a:lnTo>
                  <a:pt x="8254" y="38734"/>
                </a:lnTo>
                <a:lnTo>
                  <a:pt x="33400" y="38734"/>
                </a:lnTo>
                <a:lnTo>
                  <a:pt x="36195" y="37579"/>
                </a:lnTo>
                <a:lnTo>
                  <a:pt x="38353" y="35267"/>
                </a:lnTo>
                <a:lnTo>
                  <a:pt x="40640" y="32956"/>
                </a:lnTo>
                <a:lnTo>
                  <a:pt x="41782" y="30225"/>
                </a:lnTo>
                <a:lnTo>
                  <a:pt x="41782" y="8305"/>
                </a:lnTo>
                <a:lnTo>
                  <a:pt x="40640" y="5626"/>
                </a:lnTo>
                <a:lnTo>
                  <a:pt x="36068" y="1117"/>
                </a:lnTo>
                <a:lnTo>
                  <a:pt x="33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B402E30-6732-4B26-AC7D-FB17067A7C8A}"/>
              </a:ext>
            </a:extLst>
          </p:cNvPr>
          <p:cNvSpPr txBox="1"/>
          <p:nvPr/>
        </p:nvSpPr>
        <p:spPr>
          <a:xfrm>
            <a:off x="9079454" y="5763412"/>
            <a:ext cx="31126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5339" marR="5080" indent="-2073275" algn="ctr">
              <a:lnSpc>
                <a:spcPct val="100000"/>
              </a:lnSpc>
              <a:spcBef>
                <a:spcPts val="100"/>
              </a:spcBef>
              <a:tabLst>
                <a:tab pos="1687195" algn="l"/>
                <a:tab pos="2269490" algn="l"/>
                <a:tab pos="3564890" algn="l"/>
                <a:tab pos="3947795" algn="l"/>
                <a:tab pos="4025265" algn="l"/>
                <a:tab pos="5605780" algn="l"/>
              </a:tabLst>
            </a:pP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Астана қ., </a:t>
            </a:r>
            <a:r>
              <a:rPr lang="kk-KZ" sz="1400" b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наурыз 2023 жыл</a:t>
            </a:r>
            <a:endParaRPr lang="kk-KZ" sz="14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D2442C-2FA1-4BFA-A9FF-23F6BB87A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59" y="1874375"/>
            <a:ext cx="4924482" cy="12468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7">
            <a:extLst>
              <a:ext uri="{FF2B5EF4-FFF2-40B4-BE49-F238E27FC236}">
                <a16:creationId xmlns:a16="http://schemas.microsoft.com/office/drawing/2014/main" id="{87443256-0583-4434-8CF7-BFE691FAB5D9}"/>
              </a:ext>
            </a:extLst>
          </p:cNvPr>
          <p:cNvSpPr txBox="1"/>
          <p:nvPr/>
        </p:nvSpPr>
        <p:spPr>
          <a:xfrm>
            <a:off x="1255877" y="330453"/>
            <a:ext cx="1025685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5" dirty="0" err="1">
                <a:solidFill>
                  <a:schemeClr val="bg1"/>
                </a:solidFill>
                <a:latin typeface="Century Gothic" panose="020B0502020202020204" pitchFamily="34" charset="0"/>
                <a:cs typeface="Microsoft YaHei"/>
              </a:rPr>
              <a:t>Тұжырымдама</a:t>
            </a:r>
            <a:r>
              <a:rPr lang="ru-RU" sz="2400" b="1" spc="-5" dirty="0">
                <a:solidFill>
                  <a:schemeClr val="bg1"/>
                </a:solidFill>
                <a:latin typeface="Century Gothic" panose="020B0502020202020204" pitchFamily="34" charset="0"/>
                <a:cs typeface="Microsoft YaHei"/>
              </a:rPr>
              <a:t> </a:t>
            </a:r>
            <a:r>
              <a:rPr lang="ru-RU" sz="2400" b="1" spc="-5" dirty="0" err="1">
                <a:solidFill>
                  <a:schemeClr val="bg1"/>
                </a:solidFill>
                <a:latin typeface="Century Gothic" panose="020B0502020202020204" pitchFamily="34" charset="0"/>
                <a:cs typeface="Microsoft YaHei"/>
              </a:rPr>
              <a:t>және</a:t>
            </a:r>
            <a:r>
              <a:rPr lang="ru-RU" sz="2400" b="1" spc="-5" dirty="0">
                <a:solidFill>
                  <a:schemeClr val="bg1"/>
                </a:solidFill>
                <a:latin typeface="Century Gothic" panose="020B0502020202020204" pitchFamily="34" charset="0"/>
                <a:cs typeface="Microsoft YaHei"/>
              </a:rPr>
              <a:t> </a:t>
            </a:r>
            <a:r>
              <a:rPr lang="ru-RU" sz="2400" b="1" spc="-5" dirty="0" err="1">
                <a:solidFill>
                  <a:schemeClr val="bg1"/>
                </a:solidFill>
                <a:latin typeface="Century Gothic" panose="020B0502020202020204" pitchFamily="34" charset="0"/>
                <a:cs typeface="Microsoft YaHei"/>
              </a:rPr>
              <a:t>жол</a:t>
            </a:r>
            <a:r>
              <a:rPr lang="ru-RU" sz="2400" b="1" spc="-5" dirty="0">
                <a:solidFill>
                  <a:schemeClr val="bg1"/>
                </a:solidFill>
                <a:latin typeface="Century Gothic" panose="020B0502020202020204" pitchFamily="34" charset="0"/>
                <a:cs typeface="Microsoft YaHei"/>
              </a:rPr>
              <a:t> </a:t>
            </a:r>
            <a:r>
              <a:rPr lang="ru-RU" sz="2400" b="1" spc="-5" dirty="0" err="1">
                <a:solidFill>
                  <a:schemeClr val="bg1"/>
                </a:solidFill>
                <a:latin typeface="Century Gothic" panose="020B0502020202020204" pitchFamily="34" charset="0"/>
                <a:cs typeface="Microsoft YaHei"/>
              </a:rPr>
              <a:t>карталары</a:t>
            </a:r>
            <a:r>
              <a:rPr lang="ru-RU" sz="2400" b="1" spc="-5" dirty="0">
                <a:solidFill>
                  <a:schemeClr val="bg1"/>
                </a:solidFill>
                <a:latin typeface="Century Gothic" panose="020B0502020202020204" pitchFamily="34" charset="0"/>
                <a:cs typeface="Microsoft YaHei"/>
              </a:rPr>
              <a:t> </a:t>
            </a:r>
            <a:r>
              <a:rPr lang="ru-RU" sz="2400" b="1" spc="-5" dirty="0" err="1">
                <a:solidFill>
                  <a:schemeClr val="bg1"/>
                </a:solidFill>
                <a:latin typeface="Century Gothic" panose="020B0502020202020204" pitchFamily="34" charset="0"/>
                <a:cs typeface="Microsoft YaHei"/>
              </a:rPr>
              <a:t>туралы</a:t>
            </a:r>
            <a:endParaRPr sz="2400" dirty="0">
              <a:solidFill>
                <a:schemeClr val="bg1"/>
              </a:solidFill>
              <a:latin typeface="Century Gothic" panose="020B0502020202020204" pitchFamily="34" charset="0"/>
              <a:cs typeface="Microsoft YaHei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B0E17B91-587E-4B1D-A924-10B1D105D44D}"/>
              </a:ext>
            </a:extLst>
          </p:cNvPr>
          <p:cNvSpPr txBox="1"/>
          <p:nvPr/>
        </p:nvSpPr>
        <p:spPr>
          <a:xfrm>
            <a:off x="6270813" y="1116505"/>
            <a:ext cx="5779348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600" b="1" spc="-1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Бәсекелестікті</a:t>
            </a:r>
            <a:r>
              <a:rPr lang="ru-RU" sz="16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600" b="1" spc="-1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қорғау</a:t>
            </a:r>
            <a:r>
              <a:rPr lang="ru-RU" sz="16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600" b="1" spc="-1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және</a:t>
            </a:r>
            <a:r>
              <a:rPr lang="ru-RU" sz="16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600" b="1" spc="-1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дамыту</a:t>
            </a:r>
            <a:r>
              <a:rPr lang="ru-RU" sz="16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600" b="1" spc="-1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жөніндегі</a:t>
            </a:r>
            <a:r>
              <a:rPr lang="ru-RU" sz="16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2022-2026 </a:t>
            </a:r>
            <a:r>
              <a:rPr lang="ru-RU" sz="1600" b="1" spc="-1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жылдарға</a:t>
            </a:r>
            <a:r>
              <a:rPr lang="ru-RU" sz="16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600" b="1" spc="-1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арналған</a:t>
            </a:r>
            <a:r>
              <a:rPr lang="ru-RU" sz="16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600" b="1" spc="-1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Тұжырымдама</a:t>
            </a:r>
            <a:r>
              <a:rPr lang="ru-RU" sz="16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9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(</a:t>
            </a:r>
            <a:r>
              <a:rPr lang="ru-RU" sz="900" b="1" spc="-1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Қазақстан</a:t>
            </a:r>
            <a:r>
              <a:rPr lang="ru-RU" sz="9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900" b="1" spc="-1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Республикасы</a:t>
            </a:r>
            <a:r>
              <a:rPr lang="ru-RU" sz="9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900" b="1" spc="-1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Президентінің</a:t>
            </a:r>
            <a:r>
              <a:rPr lang="ru-RU" sz="9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2022 </a:t>
            </a:r>
            <a:r>
              <a:rPr lang="ru-RU" sz="900" b="1" spc="-1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жылғы</a:t>
            </a:r>
            <a:r>
              <a:rPr lang="ru-RU" sz="9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22 </a:t>
            </a:r>
            <a:r>
              <a:rPr lang="ru-RU" sz="900" b="1" spc="-1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маусымдағы</a:t>
            </a:r>
            <a:r>
              <a:rPr lang="ru-RU" sz="9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№ 938 </a:t>
            </a:r>
            <a:r>
              <a:rPr lang="ru-RU" sz="900" b="1" spc="-1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Жарлығы</a:t>
            </a:r>
            <a:r>
              <a:rPr lang="ru-RU" sz="9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) </a:t>
            </a:r>
            <a:r>
              <a:rPr lang="ru-RU" sz="900" b="1" spc="-1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бекітілді</a:t>
            </a:r>
            <a:r>
              <a:rPr lang="ru-RU" sz="9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, </a:t>
            </a:r>
            <a:r>
              <a:rPr lang="ru-RU" sz="900" b="1" spc="-1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онда</a:t>
            </a:r>
            <a:r>
              <a:rPr lang="ru-RU" sz="9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900" b="1" spc="-1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мынадай</a:t>
            </a:r>
            <a:r>
              <a:rPr lang="ru-RU" sz="9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900" b="1" spc="-1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бағыттар</a:t>
            </a:r>
            <a:r>
              <a:rPr lang="ru-RU" sz="9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900" b="1" spc="-1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қамтылады</a:t>
            </a:r>
            <a:r>
              <a:rPr lang="ru-RU" sz="9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:</a:t>
            </a:r>
            <a:endParaRPr lang="ru-RU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1)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негізгі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қуатқа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қол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жеткізу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;  </a:t>
            </a:r>
          </a:p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2)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тауар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нарықтарына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кірудің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әкімшілік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және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экономикалық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кедергілерін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қысқарту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;      </a:t>
            </a:r>
            <a:b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3)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субъектілердің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;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кәсіпкерліктің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мемлекеттік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қолдау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шараларына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тең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қолжетімділігін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қамтамасыз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ету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;      </a:t>
            </a:r>
            <a:b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4)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мемлекет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қатысатын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нарық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субъектілерінің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үлесін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қысқарту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(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экономиканы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мемлекет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иелігінен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алу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);      </a:t>
            </a:r>
            <a:b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5)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бәсекелестікті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қорғау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және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дамыту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тетіктерін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жетілдіру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;      </a:t>
            </a:r>
            <a:b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6)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ауыстыру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шығындары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мен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кедергілерін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жою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grpSp>
        <p:nvGrpSpPr>
          <p:cNvPr id="27" name="object 13">
            <a:extLst>
              <a:ext uri="{FF2B5EF4-FFF2-40B4-BE49-F238E27FC236}">
                <a16:creationId xmlns:a16="http://schemas.microsoft.com/office/drawing/2014/main" id="{35531158-DE04-4026-BC4C-68E8720D8019}"/>
              </a:ext>
            </a:extLst>
          </p:cNvPr>
          <p:cNvGrpSpPr/>
          <p:nvPr/>
        </p:nvGrpSpPr>
        <p:grpSpPr>
          <a:xfrm>
            <a:off x="6084405" y="4717795"/>
            <a:ext cx="5965756" cy="1023700"/>
            <a:chOff x="265175" y="4636008"/>
            <a:chExt cx="5631180" cy="455930"/>
          </a:xfrm>
        </p:grpSpPr>
        <p:sp>
          <p:nvSpPr>
            <p:cNvPr id="28" name="object 14">
              <a:extLst>
                <a:ext uri="{FF2B5EF4-FFF2-40B4-BE49-F238E27FC236}">
                  <a16:creationId xmlns:a16="http://schemas.microsoft.com/office/drawing/2014/main" id="{9535E21E-58A5-4817-81BF-BFBD762C1249}"/>
                </a:ext>
              </a:extLst>
            </p:cNvPr>
            <p:cNvSpPr/>
            <p:nvPr/>
          </p:nvSpPr>
          <p:spPr>
            <a:xfrm>
              <a:off x="271271" y="4642104"/>
              <a:ext cx="5619115" cy="443865"/>
            </a:xfrm>
            <a:custGeom>
              <a:avLst/>
              <a:gdLst/>
              <a:ahLst/>
              <a:cxnLst/>
              <a:rect l="l" t="t" r="r" b="b"/>
              <a:pathLst>
                <a:path w="5619115" h="443864">
                  <a:moveTo>
                    <a:pt x="5545074" y="0"/>
                  </a:moveTo>
                  <a:lnTo>
                    <a:pt x="73914" y="0"/>
                  </a:lnTo>
                  <a:lnTo>
                    <a:pt x="45144" y="5816"/>
                  </a:lnTo>
                  <a:lnTo>
                    <a:pt x="21650" y="21669"/>
                  </a:lnTo>
                  <a:lnTo>
                    <a:pt x="5809" y="45166"/>
                  </a:lnTo>
                  <a:lnTo>
                    <a:pt x="0" y="73914"/>
                  </a:lnTo>
                  <a:lnTo>
                    <a:pt x="0" y="369570"/>
                  </a:lnTo>
                  <a:lnTo>
                    <a:pt x="5809" y="398317"/>
                  </a:lnTo>
                  <a:lnTo>
                    <a:pt x="21650" y="421814"/>
                  </a:lnTo>
                  <a:lnTo>
                    <a:pt x="45144" y="437667"/>
                  </a:lnTo>
                  <a:lnTo>
                    <a:pt x="73914" y="443484"/>
                  </a:lnTo>
                  <a:lnTo>
                    <a:pt x="5545074" y="443484"/>
                  </a:lnTo>
                  <a:lnTo>
                    <a:pt x="5573821" y="437667"/>
                  </a:lnTo>
                  <a:lnTo>
                    <a:pt x="5597318" y="421814"/>
                  </a:lnTo>
                  <a:lnTo>
                    <a:pt x="5613171" y="398317"/>
                  </a:lnTo>
                  <a:lnTo>
                    <a:pt x="5618988" y="369570"/>
                  </a:lnTo>
                  <a:lnTo>
                    <a:pt x="5618988" y="73914"/>
                  </a:lnTo>
                  <a:lnTo>
                    <a:pt x="5613171" y="45166"/>
                  </a:lnTo>
                  <a:lnTo>
                    <a:pt x="5597318" y="21669"/>
                  </a:lnTo>
                  <a:lnTo>
                    <a:pt x="5573821" y="5816"/>
                  </a:lnTo>
                  <a:lnTo>
                    <a:pt x="5545074" y="0"/>
                  </a:lnTo>
                  <a:close/>
                </a:path>
              </a:pathLst>
            </a:custGeom>
            <a:solidFill>
              <a:srgbClr val="C7C7DF"/>
            </a:solidFill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96EB3601-819C-41D2-B0BE-AA18A7F6351A}"/>
                </a:ext>
              </a:extLst>
            </p:cNvPr>
            <p:cNvSpPr/>
            <p:nvPr/>
          </p:nvSpPr>
          <p:spPr>
            <a:xfrm>
              <a:off x="271271" y="4642104"/>
              <a:ext cx="5619115" cy="443865"/>
            </a:xfrm>
            <a:custGeom>
              <a:avLst/>
              <a:gdLst/>
              <a:ahLst/>
              <a:cxnLst/>
              <a:rect l="l" t="t" r="r" b="b"/>
              <a:pathLst>
                <a:path w="5619115" h="443864">
                  <a:moveTo>
                    <a:pt x="0" y="73914"/>
                  </a:moveTo>
                  <a:lnTo>
                    <a:pt x="5809" y="45166"/>
                  </a:lnTo>
                  <a:lnTo>
                    <a:pt x="21650" y="21669"/>
                  </a:lnTo>
                  <a:lnTo>
                    <a:pt x="45144" y="5816"/>
                  </a:lnTo>
                  <a:lnTo>
                    <a:pt x="73914" y="0"/>
                  </a:lnTo>
                  <a:lnTo>
                    <a:pt x="5545074" y="0"/>
                  </a:lnTo>
                  <a:lnTo>
                    <a:pt x="5573821" y="5816"/>
                  </a:lnTo>
                  <a:lnTo>
                    <a:pt x="5597318" y="21669"/>
                  </a:lnTo>
                  <a:lnTo>
                    <a:pt x="5613171" y="45166"/>
                  </a:lnTo>
                  <a:lnTo>
                    <a:pt x="5618988" y="73914"/>
                  </a:lnTo>
                  <a:lnTo>
                    <a:pt x="5618988" y="369570"/>
                  </a:lnTo>
                  <a:lnTo>
                    <a:pt x="5613171" y="398317"/>
                  </a:lnTo>
                  <a:lnTo>
                    <a:pt x="5597318" y="421814"/>
                  </a:lnTo>
                  <a:lnTo>
                    <a:pt x="5573821" y="437667"/>
                  </a:lnTo>
                  <a:lnTo>
                    <a:pt x="5545074" y="443484"/>
                  </a:lnTo>
                  <a:lnTo>
                    <a:pt x="73914" y="443484"/>
                  </a:lnTo>
                  <a:lnTo>
                    <a:pt x="45144" y="437667"/>
                  </a:lnTo>
                  <a:lnTo>
                    <a:pt x="21650" y="421814"/>
                  </a:lnTo>
                  <a:lnTo>
                    <a:pt x="5809" y="398317"/>
                  </a:lnTo>
                  <a:lnTo>
                    <a:pt x="0" y="369570"/>
                  </a:lnTo>
                  <a:lnTo>
                    <a:pt x="0" y="73914"/>
                  </a:lnTo>
                  <a:close/>
                </a:path>
              </a:pathLst>
            </a:custGeom>
            <a:ln w="12192">
              <a:solidFill>
                <a:srgbClr val="2B426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</p:grpSp>
      <p:sp>
        <p:nvSpPr>
          <p:cNvPr id="30" name="object 16">
            <a:extLst>
              <a:ext uri="{FF2B5EF4-FFF2-40B4-BE49-F238E27FC236}">
                <a16:creationId xmlns:a16="http://schemas.microsoft.com/office/drawing/2014/main" id="{8A47867B-8B7C-494D-9440-CDC9F3AF4314}"/>
              </a:ext>
            </a:extLst>
          </p:cNvPr>
          <p:cNvSpPr txBox="1"/>
          <p:nvPr/>
        </p:nvSpPr>
        <p:spPr>
          <a:xfrm>
            <a:off x="6278045" y="4856666"/>
            <a:ext cx="557861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95"/>
              </a:lnSpc>
              <a:spcBef>
                <a:spcPts val="105"/>
              </a:spcBef>
            </a:pPr>
            <a:r>
              <a:rPr lang="ru-RU" sz="1400" b="1" spc="-5" dirty="0" err="1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Тұжырымдаманы</a:t>
            </a:r>
            <a:r>
              <a:rPr lang="ru-RU" sz="1400" b="1" spc="-5" dirty="0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5" dirty="0" err="1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іске</a:t>
            </a:r>
            <a:r>
              <a:rPr lang="ru-RU" sz="1400" b="1" spc="-5" dirty="0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5" dirty="0" err="1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асыру</a:t>
            </a:r>
            <a:r>
              <a:rPr lang="ru-RU" sz="1400" b="1" spc="-5" dirty="0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5" dirty="0" err="1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шеңберінде</a:t>
            </a:r>
            <a:r>
              <a:rPr lang="ru-RU" sz="1400" b="1" spc="-5" dirty="0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5" dirty="0" err="1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орталық</a:t>
            </a:r>
            <a:r>
              <a:rPr lang="ru-RU" sz="1400" b="1" spc="-5" dirty="0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5" dirty="0" err="1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мемлекеттік</a:t>
            </a:r>
            <a:r>
              <a:rPr lang="ru-RU" sz="1400" b="1" spc="-5" dirty="0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5" dirty="0" err="1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органдар</a:t>
            </a:r>
            <a:r>
              <a:rPr lang="ru-RU" sz="1400" b="1" spc="-5" dirty="0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5" dirty="0" err="1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Агенттікпен</a:t>
            </a:r>
            <a:r>
              <a:rPr lang="ru-RU" sz="1400" b="1" spc="-5" dirty="0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5" dirty="0" err="1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бірлесіп</a:t>
            </a:r>
            <a:r>
              <a:rPr lang="ru-RU" sz="1400" b="1" spc="-5" dirty="0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5" dirty="0" err="1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бәсекелестікті</a:t>
            </a:r>
            <a:r>
              <a:rPr lang="ru-RU" sz="1400" b="1" spc="-5" dirty="0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5" dirty="0" err="1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дамыту</a:t>
            </a:r>
            <a:r>
              <a:rPr lang="ru-RU" sz="1400" b="1" spc="-5" dirty="0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5" dirty="0" err="1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жөніндегі</a:t>
            </a:r>
            <a:r>
              <a:rPr lang="ru-RU" sz="1400" b="1" spc="-5" dirty="0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 8 </a:t>
            </a:r>
            <a:r>
              <a:rPr lang="ru-RU" sz="1400" b="1" spc="-5" dirty="0" err="1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жол</a:t>
            </a:r>
            <a:r>
              <a:rPr lang="ru-RU" sz="1400" b="1" spc="-5" dirty="0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5" dirty="0" err="1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картасын</a:t>
            </a:r>
            <a:r>
              <a:rPr lang="ru-RU" sz="1400" b="1" spc="-5" dirty="0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5" dirty="0" err="1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бекітті</a:t>
            </a:r>
            <a:endParaRPr sz="14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2" name="object 21">
            <a:extLst>
              <a:ext uri="{FF2B5EF4-FFF2-40B4-BE49-F238E27FC236}">
                <a16:creationId xmlns:a16="http://schemas.microsoft.com/office/drawing/2014/main" id="{4A89B11D-9854-400F-BD3A-15CA49301C8A}"/>
              </a:ext>
            </a:extLst>
          </p:cNvPr>
          <p:cNvSpPr/>
          <p:nvPr/>
        </p:nvSpPr>
        <p:spPr>
          <a:xfrm>
            <a:off x="8613117" y="4381049"/>
            <a:ext cx="547370" cy="201295"/>
          </a:xfrm>
          <a:custGeom>
            <a:avLst/>
            <a:gdLst/>
            <a:ahLst/>
            <a:cxnLst/>
            <a:rect l="l" t="t" r="r" b="b"/>
            <a:pathLst>
              <a:path w="547370" h="201295">
                <a:moveTo>
                  <a:pt x="547115" y="0"/>
                </a:moveTo>
                <a:lnTo>
                  <a:pt x="0" y="0"/>
                </a:lnTo>
                <a:lnTo>
                  <a:pt x="273557" y="201168"/>
                </a:lnTo>
                <a:lnTo>
                  <a:pt x="547115" y="0"/>
                </a:lnTo>
                <a:close/>
              </a:path>
            </a:pathLst>
          </a:custGeom>
          <a:solidFill>
            <a:srgbClr val="C7C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B7D1BC71-E89F-4194-B5B4-B4682F64F510}"/>
              </a:ext>
            </a:extLst>
          </p:cNvPr>
          <p:cNvSpPr/>
          <p:nvPr/>
        </p:nvSpPr>
        <p:spPr>
          <a:xfrm>
            <a:off x="11827764" y="5872294"/>
            <a:ext cx="341630" cy="287953"/>
          </a:xfrm>
          <a:custGeom>
            <a:avLst/>
            <a:gdLst/>
            <a:ahLst/>
            <a:cxnLst/>
            <a:rect l="l" t="t" r="r" b="b"/>
            <a:pathLst>
              <a:path w="341629" h="166370">
                <a:moveTo>
                  <a:pt x="341375" y="0"/>
                </a:moveTo>
                <a:lnTo>
                  <a:pt x="0" y="0"/>
                </a:lnTo>
                <a:lnTo>
                  <a:pt x="0" y="166116"/>
                </a:lnTo>
                <a:lnTo>
                  <a:pt x="341375" y="166116"/>
                </a:lnTo>
                <a:lnTo>
                  <a:pt x="341375" y="0"/>
                </a:lnTo>
                <a:close/>
              </a:path>
            </a:pathLst>
          </a:custGeom>
          <a:solidFill>
            <a:srgbClr val="1E4589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3" name="object 23">
            <a:extLst>
              <a:ext uri="{FF2B5EF4-FFF2-40B4-BE49-F238E27FC236}">
                <a16:creationId xmlns:a16="http://schemas.microsoft.com/office/drawing/2014/main" id="{65C6EFE5-23E3-45EF-899A-8937EAA64FA7}"/>
              </a:ext>
            </a:extLst>
          </p:cNvPr>
          <p:cNvSpPr/>
          <p:nvPr/>
        </p:nvSpPr>
        <p:spPr>
          <a:xfrm>
            <a:off x="309893" y="3661241"/>
            <a:ext cx="651540" cy="615826"/>
          </a:xfrm>
          <a:custGeom>
            <a:avLst/>
            <a:gdLst/>
            <a:ahLst/>
            <a:cxnLst/>
            <a:rect l="l" t="t" r="r" b="b"/>
            <a:pathLst>
              <a:path w="638810" h="620395">
                <a:moveTo>
                  <a:pt x="319277" y="0"/>
                </a:moveTo>
                <a:lnTo>
                  <a:pt x="272110" y="3361"/>
                </a:lnTo>
                <a:lnTo>
                  <a:pt x="227086" y="13127"/>
                </a:lnTo>
                <a:lnTo>
                  <a:pt x="184702" y="28818"/>
                </a:lnTo>
                <a:lnTo>
                  <a:pt x="145452" y="49954"/>
                </a:lnTo>
                <a:lnTo>
                  <a:pt x="109831" y="76056"/>
                </a:lnTo>
                <a:lnTo>
                  <a:pt x="78332" y="106646"/>
                </a:lnTo>
                <a:lnTo>
                  <a:pt x="51451" y="141244"/>
                </a:lnTo>
                <a:lnTo>
                  <a:pt x="29683" y="179371"/>
                </a:lnTo>
                <a:lnTo>
                  <a:pt x="13522" y="220548"/>
                </a:lnTo>
                <a:lnTo>
                  <a:pt x="3463" y="264295"/>
                </a:lnTo>
                <a:lnTo>
                  <a:pt x="0" y="310134"/>
                </a:lnTo>
                <a:lnTo>
                  <a:pt x="3463" y="355972"/>
                </a:lnTo>
                <a:lnTo>
                  <a:pt x="13522" y="399719"/>
                </a:lnTo>
                <a:lnTo>
                  <a:pt x="29683" y="440896"/>
                </a:lnTo>
                <a:lnTo>
                  <a:pt x="51451" y="479023"/>
                </a:lnTo>
                <a:lnTo>
                  <a:pt x="78332" y="513621"/>
                </a:lnTo>
                <a:lnTo>
                  <a:pt x="109831" y="544211"/>
                </a:lnTo>
                <a:lnTo>
                  <a:pt x="145452" y="570313"/>
                </a:lnTo>
                <a:lnTo>
                  <a:pt x="184702" y="591449"/>
                </a:lnTo>
                <a:lnTo>
                  <a:pt x="227086" y="607140"/>
                </a:lnTo>
                <a:lnTo>
                  <a:pt x="272110" y="616906"/>
                </a:lnTo>
                <a:lnTo>
                  <a:pt x="319277" y="620268"/>
                </a:lnTo>
                <a:lnTo>
                  <a:pt x="366445" y="616906"/>
                </a:lnTo>
                <a:lnTo>
                  <a:pt x="411469" y="607140"/>
                </a:lnTo>
                <a:lnTo>
                  <a:pt x="453853" y="591449"/>
                </a:lnTo>
                <a:lnTo>
                  <a:pt x="493103" y="570313"/>
                </a:lnTo>
                <a:lnTo>
                  <a:pt x="528724" y="544211"/>
                </a:lnTo>
                <a:lnTo>
                  <a:pt x="560223" y="513621"/>
                </a:lnTo>
                <a:lnTo>
                  <a:pt x="587104" y="479023"/>
                </a:lnTo>
                <a:lnTo>
                  <a:pt x="608872" y="440896"/>
                </a:lnTo>
                <a:lnTo>
                  <a:pt x="625033" y="399719"/>
                </a:lnTo>
                <a:lnTo>
                  <a:pt x="635092" y="355972"/>
                </a:lnTo>
                <a:lnTo>
                  <a:pt x="638555" y="310134"/>
                </a:lnTo>
                <a:lnTo>
                  <a:pt x="635092" y="264295"/>
                </a:lnTo>
                <a:lnTo>
                  <a:pt x="625033" y="220548"/>
                </a:lnTo>
                <a:lnTo>
                  <a:pt x="608872" y="179371"/>
                </a:lnTo>
                <a:lnTo>
                  <a:pt x="587104" y="141244"/>
                </a:lnTo>
                <a:lnTo>
                  <a:pt x="560223" y="106646"/>
                </a:lnTo>
                <a:lnTo>
                  <a:pt x="528724" y="76056"/>
                </a:lnTo>
                <a:lnTo>
                  <a:pt x="493103" y="49954"/>
                </a:lnTo>
                <a:lnTo>
                  <a:pt x="453853" y="28818"/>
                </a:lnTo>
                <a:lnTo>
                  <a:pt x="411469" y="13127"/>
                </a:lnTo>
                <a:lnTo>
                  <a:pt x="366445" y="3361"/>
                </a:lnTo>
                <a:lnTo>
                  <a:pt x="31927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2000">
              <a:latin typeface="Century Gothic" panose="020B0502020202020204" pitchFamily="34" charset="0"/>
            </a:endParaRPr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2D7EA379-D20B-4910-B918-9B6DBE2CF894}"/>
              </a:ext>
            </a:extLst>
          </p:cNvPr>
          <p:cNvSpPr txBox="1"/>
          <p:nvPr/>
        </p:nvSpPr>
        <p:spPr>
          <a:xfrm>
            <a:off x="1065395" y="2254890"/>
            <a:ext cx="4200381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5085" algn="l"/>
                <a:tab pos="1671955" algn="l"/>
                <a:tab pos="2767965" algn="l"/>
                <a:tab pos="4031615" algn="l"/>
              </a:tabLst>
            </a:pP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«</a:t>
            </a:r>
            <a:r>
              <a:rPr lang="ru-RU" sz="1400" spc="-3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негізгі</a:t>
            </a: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3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қуатқа</a:t>
            </a: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» </a:t>
            </a:r>
            <a:r>
              <a:rPr lang="ru-RU" sz="1400" spc="-3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шектеулі</a:t>
            </a: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3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қол</a:t>
            </a: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3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жетімділік</a:t>
            </a: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(</a:t>
            </a:r>
            <a:r>
              <a:rPr lang="ru-RU" sz="1400" spc="-3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ресурстар</a:t>
            </a: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мен </a:t>
            </a:r>
            <a:r>
              <a:rPr lang="ru-RU" sz="1400" spc="-3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инфрақұрылымға</a:t>
            </a: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3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қол</a:t>
            </a: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3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жеткізу</a:t>
            </a: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5085" algn="l"/>
                <a:tab pos="1671955" algn="l"/>
                <a:tab pos="2767965" algn="l"/>
                <a:tab pos="4031615" algn="l"/>
              </a:tabLst>
            </a:pP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5" name="object 31">
            <a:extLst>
              <a:ext uri="{FF2B5EF4-FFF2-40B4-BE49-F238E27FC236}">
                <a16:creationId xmlns:a16="http://schemas.microsoft.com/office/drawing/2014/main" id="{01D49390-0E43-4CE1-A32C-945183FAEA33}"/>
              </a:ext>
            </a:extLst>
          </p:cNvPr>
          <p:cNvSpPr txBox="1"/>
          <p:nvPr/>
        </p:nvSpPr>
        <p:spPr>
          <a:xfrm>
            <a:off x="1045815" y="4430848"/>
            <a:ext cx="3842552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5085" algn="l"/>
                <a:tab pos="1671955" algn="l"/>
                <a:tab pos="2767965" algn="l"/>
                <a:tab pos="4031615" algn="l"/>
              </a:tabLst>
            </a:pPr>
            <a:r>
              <a:rPr lang="ru-RU" sz="1400" spc="-3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бағаны</a:t>
            </a: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3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бұрмалау</a:t>
            </a: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(</a:t>
            </a:r>
            <a:r>
              <a:rPr lang="ru-RU" sz="1400" spc="-3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мемлекеттік</a:t>
            </a: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3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бағаны</a:t>
            </a: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3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реттеу</a:t>
            </a: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)</a:t>
            </a:r>
            <a:endParaRPr sz="12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6" name="object 31">
            <a:extLst>
              <a:ext uri="{FF2B5EF4-FFF2-40B4-BE49-F238E27FC236}">
                <a16:creationId xmlns:a16="http://schemas.microsoft.com/office/drawing/2014/main" id="{9D842FD1-DFBA-4AAB-8267-1951448369E7}"/>
              </a:ext>
            </a:extLst>
          </p:cNvPr>
          <p:cNvSpPr txBox="1"/>
          <p:nvPr/>
        </p:nvSpPr>
        <p:spPr>
          <a:xfrm>
            <a:off x="1065395" y="1559958"/>
            <a:ext cx="426160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5085" algn="l"/>
                <a:tab pos="1671955" algn="l"/>
                <a:tab pos="2767965" algn="l"/>
                <a:tab pos="4031615" algn="l"/>
              </a:tabLst>
            </a:pP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фаворитизм (</a:t>
            </a:r>
            <a:r>
              <a:rPr lang="ru-RU" sz="1400" spc="-3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мемлекеттік</a:t>
            </a: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3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және</a:t>
            </a: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3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жеке</a:t>
            </a: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3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операторлар</a:t>
            </a: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)</a:t>
            </a:r>
            <a:endParaRPr lang="ru-RU" sz="12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id="{DC8FAA69-4AA7-4D9D-8D0A-A65B9998D737}"/>
              </a:ext>
            </a:extLst>
          </p:cNvPr>
          <p:cNvSpPr txBox="1"/>
          <p:nvPr/>
        </p:nvSpPr>
        <p:spPr>
          <a:xfrm>
            <a:off x="1065395" y="2958494"/>
            <a:ext cx="3168607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0" defTabSz="457200">
              <a:defRPr/>
            </a:pPr>
            <a:r>
              <a:rPr lang="ru-RU" altLang="ru-RU" sz="1400" spc="-10" dirty="0" err="1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  <a:cs typeface="Arial" panose="020B0604020202020204" pitchFamily="34" charset="0"/>
                <a:sym typeface="Barlow Condensed"/>
              </a:rPr>
              <a:t>мемлекеттік</a:t>
            </a:r>
            <a:r>
              <a:rPr lang="ru-RU" altLang="ru-RU" sz="1400" spc="-10" dirty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  <a:cs typeface="Arial" panose="020B0604020202020204" pitchFamily="34" charset="0"/>
                <a:sym typeface="Barlow Condensed"/>
              </a:rPr>
              <a:t> </a:t>
            </a:r>
            <a:r>
              <a:rPr lang="ru-RU" altLang="ru-RU" sz="1400" spc="-10" dirty="0" err="1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  <a:cs typeface="Arial" panose="020B0604020202020204" pitchFamily="34" charset="0"/>
                <a:sym typeface="Barlow Condensed"/>
              </a:rPr>
              <a:t>реттеу</a:t>
            </a:r>
            <a:r>
              <a:rPr lang="ru-RU" altLang="ru-RU" sz="1400" spc="-10" dirty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  <a:cs typeface="Arial" panose="020B0604020202020204" pitchFamily="34" charset="0"/>
                <a:sym typeface="Barlow Condensed"/>
              </a:rPr>
              <a:t> (</a:t>
            </a:r>
            <a:r>
              <a:rPr lang="ru-RU" altLang="ru-RU" sz="1400" spc="-10" dirty="0" err="1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  <a:cs typeface="Arial" panose="020B0604020202020204" pitchFamily="34" charset="0"/>
                <a:sym typeface="Barlow Condensed"/>
              </a:rPr>
              <a:t>әкімшілік</a:t>
            </a:r>
            <a:r>
              <a:rPr lang="ru-RU" altLang="ru-RU" sz="1400" spc="-10" dirty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  <a:cs typeface="Arial" panose="020B0604020202020204" pitchFamily="34" charset="0"/>
                <a:sym typeface="Barlow Condensed"/>
              </a:rPr>
              <a:t> </a:t>
            </a:r>
            <a:r>
              <a:rPr lang="ru-RU" altLang="ru-RU" sz="1400" spc="-10" dirty="0" err="1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  <a:cs typeface="Arial" panose="020B0604020202020204" pitchFamily="34" charset="0"/>
                <a:sym typeface="Barlow Condensed"/>
              </a:rPr>
              <a:t>кедергілер</a:t>
            </a:r>
            <a:r>
              <a:rPr lang="ru-RU" altLang="ru-RU" sz="1400" spc="-10" dirty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  <a:cs typeface="Arial" panose="020B0604020202020204" pitchFamily="34" charset="0"/>
                <a:sym typeface="Barlow Condensed"/>
              </a:rPr>
              <a:t>)</a:t>
            </a:r>
            <a:endParaRPr lang="ru-RU" altLang="ru-RU" sz="1200" spc="-10" dirty="0">
              <a:solidFill>
                <a:schemeClr val="bg1"/>
              </a:solidFill>
              <a:latin typeface="Century Gothic" panose="020B0502020202020204" pitchFamily="34" charset="0"/>
              <a:ea typeface="微软雅黑"/>
              <a:cs typeface="Arial" panose="020B0604020202020204" pitchFamily="34" charset="0"/>
              <a:sym typeface="Barlow Condensed"/>
            </a:endParaRPr>
          </a:p>
        </p:txBody>
      </p:sp>
      <p:pic>
        <p:nvPicPr>
          <p:cNvPr id="38" name="object 4">
            <a:extLst>
              <a:ext uri="{FF2B5EF4-FFF2-40B4-BE49-F238E27FC236}">
                <a16:creationId xmlns:a16="http://schemas.microsoft.com/office/drawing/2014/main" id="{FF262260-9B59-47E1-8712-6F33684EFC7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653" y="2343101"/>
            <a:ext cx="651539" cy="456539"/>
          </a:xfrm>
          <a:prstGeom prst="rect">
            <a:avLst/>
          </a:prstGeom>
        </p:spPr>
      </p:pic>
      <p:pic>
        <p:nvPicPr>
          <p:cNvPr id="39" name="object 59">
            <a:extLst>
              <a:ext uri="{FF2B5EF4-FFF2-40B4-BE49-F238E27FC236}">
                <a16:creationId xmlns:a16="http://schemas.microsoft.com/office/drawing/2014/main" id="{10611D71-798D-46B4-8A46-D28586583E7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654" y="4432483"/>
            <a:ext cx="623780" cy="534657"/>
          </a:xfrm>
          <a:prstGeom prst="rect">
            <a:avLst/>
          </a:prstGeom>
        </p:spPr>
      </p:pic>
      <p:pic>
        <p:nvPicPr>
          <p:cNvPr id="40" name="object 6">
            <a:extLst>
              <a:ext uri="{FF2B5EF4-FFF2-40B4-BE49-F238E27FC236}">
                <a16:creationId xmlns:a16="http://schemas.microsoft.com/office/drawing/2014/main" id="{404F37B7-3E79-4CF5-A08A-5BD512ABE31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7653" y="1512868"/>
            <a:ext cx="631938" cy="580907"/>
          </a:xfrm>
          <a:prstGeom prst="rect">
            <a:avLst/>
          </a:prstGeom>
        </p:spPr>
      </p:pic>
      <p:pic>
        <p:nvPicPr>
          <p:cNvPr id="41" name="object 28">
            <a:extLst>
              <a:ext uri="{FF2B5EF4-FFF2-40B4-BE49-F238E27FC236}">
                <a16:creationId xmlns:a16="http://schemas.microsoft.com/office/drawing/2014/main" id="{177DB6A4-6D31-4A64-9CFA-B8C48BE2FDB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4943" y="3814019"/>
            <a:ext cx="520111" cy="305042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E197DDE-0B2C-4FB3-BDF3-845B865E9F4B}"/>
              </a:ext>
            </a:extLst>
          </p:cNvPr>
          <p:cNvSpPr/>
          <p:nvPr/>
        </p:nvSpPr>
        <p:spPr>
          <a:xfrm>
            <a:off x="1045815" y="3783660"/>
            <a:ext cx="29065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экономикаға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мемлекеттің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қатысуы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BF779E4-9B1A-4C7D-A02D-EB9FD86C4BC5}"/>
              </a:ext>
            </a:extLst>
          </p:cNvPr>
          <p:cNvSpPr/>
          <p:nvPr/>
        </p:nvSpPr>
        <p:spPr>
          <a:xfrm>
            <a:off x="1065395" y="5073474"/>
            <a:ext cx="39066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мемлекеттік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қолдау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және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Мемлекеттік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сатып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алу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(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оның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ішінде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квазимемлекеттік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сектордың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сатып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алуы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4" name="object 42">
            <a:extLst>
              <a:ext uri="{FF2B5EF4-FFF2-40B4-BE49-F238E27FC236}">
                <a16:creationId xmlns:a16="http://schemas.microsoft.com/office/drawing/2014/main" id="{E94726CF-7086-46D8-8206-3771DB00B13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1762" y="3096793"/>
            <a:ext cx="595883" cy="330707"/>
          </a:xfrm>
          <a:prstGeom prst="rect">
            <a:avLst/>
          </a:prstGeom>
        </p:spPr>
      </p:pic>
      <p:pic>
        <p:nvPicPr>
          <p:cNvPr id="45" name="object 65">
            <a:extLst>
              <a:ext uri="{FF2B5EF4-FFF2-40B4-BE49-F238E27FC236}">
                <a16:creationId xmlns:a16="http://schemas.microsoft.com/office/drawing/2014/main" id="{41C8759B-60FC-4950-86B6-2CABB7D47FF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4249" y="5133441"/>
            <a:ext cx="811146" cy="559030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28A30BB-02E2-401F-8787-D026CC5A3BBA}"/>
              </a:ext>
            </a:extLst>
          </p:cNvPr>
          <p:cNvSpPr/>
          <p:nvPr/>
        </p:nvSpPr>
        <p:spPr>
          <a:xfrm>
            <a:off x="1196986" y="1114437"/>
            <a:ext cx="4068790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ЖҮЙЕЛІК МӘСЕЛЕЛЕР:</a:t>
            </a:r>
          </a:p>
        </p:txBody>
      </p:sp>
    </p:spTree>
    <p:extLst>
      <p:ext uri="{BB962C8B-B14F-4D97-AF65-F5344CB8AC3E}">
        <p14:creationId xmlns:p14="http://schemas.microsoft.com/office/powerpoint/2010/main" val="362076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37066"/>
            <a:ext cx="5014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Денсаулық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сақтау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саласы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9241" y="1506995"/>
            <a:ext cx="4139684" cy="279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Дәрілік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заттардың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ассортиментін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қысқарту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5340" y="1815279"/>
            <a:ext cx="3618306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Медициналық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қызметтер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нарығында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тең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қолжетімділіктің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болмауы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5477" y="2357797"/>
            <a:ext cx="3618306" cy="279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тартымдылықтың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болмауы</a:t>
            </a:r>
            <a:endParaRPr lang="ru-RU" sz="12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8817" y="937455"/>
            <a:ext cx="4068790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СИСТЕМНЫЕ ПРОБЛЕМЫ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7966984">
            <a:off x="5041196" y="1772881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оловина рамки 12"/>
          <p:cNvSpPr/>
          <p:nvPr/>
        </p:nvSpPr>
        <p:spPr>
          <a:xfrm rot="7966984">
            <a:off x="5046845" y="3221754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оловина рамки 13"/>
          <p:cNvSpPr/>
          <p:nvPr/>
        </p:nvSpPr>
        <p:spPr>
          <a:xfrm rot="7966984">
            <a:off x="5059966" y="4304262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58925" y="832674"/>
            <a:ext cx="7141904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Денсаулық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сақтау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бәсекелестікті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дамыту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ДЗ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ДҚ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сақтау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тасымалдау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қызметіне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арналған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Жол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карталары</a:t>
            </a:r>
            <a:endParaRPr lang="ru-RU" sz="12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38552" y="1940725"/>
            <a:ext cx="5136514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ТМККК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ММС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жүйесінде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дәрілік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заттарды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сатып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алуға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жеткізу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67845" y="1468809"/>
            <a:ext cx="4972099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Коммерциялық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сегментте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дәрілік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заттарға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артық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баға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реттеуді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төмендету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67844" y="2433715"/>
            <a:ext cx="4972099" cy="47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Денсаулық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сақтау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мемлекеттің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қатысуын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төмендету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42365" y="3476601"/>
            <a:ext cx="5142451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Дәрілік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заттардың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нарыққа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кіруінің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бизнес-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процестерін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оңтайландыру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цифрландыру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интеграциялау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67844" y="2958627"/>
            <a:ext cx="5298259" cy="279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Медициналық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қызметтер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әкімшілік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кедергілерді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жою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E25E301-8608-4368-9B63-DA9C097B7683}"/>
              </a:ext>
            </a:extLst>
          </p:cNvPr>
          <p:cNvSpPr/>
          <p:nvPr/>
        </p:nvSpPr>
        <p:spPr>
          <a:xfrm>
            <a:off x="1085340" y="2743462"/>
            <a:ext cx="3618306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Дәрілік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заттардың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нарыққа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ұзақ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кіруі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бюрократия</a:t>
            </a:r>
          </a:p>
        </p:txBody>
      </p:sp>
      <p:pic>
        <p:nvPicPr>
          <p:cNvPr id="1026" name="Picture 2" descr="Drop Down Money Icon Simple Illustration Stock Vector (Royalty Free)  1709604547 | Shutterstock">
            <a:extLst>
              <a:ext uri="{FF2B5EF4-FFF2-40B4-BE49-F238E27FC236}">
                <a16:creationId xmlns:a16="http://schemas.microsoft.com/office/drawing/2014/main" id="{894CCD3F-8E76-4B6F-B9BD-CCF6490FE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4" b="17084"/>
          <a:stretch/>
        </p:blipFill>
        <p:spPr bwMode="auto">
          <a:xfrm>
            <a:off x="398734" y="2772993"/>
            <a:ext cx="659774" cy="47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7,093 Taking Medicine Icon Images, Stock Photos &amp; Vectors | Shutterstock">
            <a:extLst>
              <a:ext uri="{FF2B5EF4-FFF2-40B4-BE49-F238E27FC236}">
                <a16:creationId xmlns:a16="http://schemas.microsoft.com/office/drawing/2014/main" id="{7154DA31-74F9-4038-9B37-976ED2193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8" b="13790"/>
          <a:stretch/>
        </p:blipFill>
        <p:spPr bwMode="auto">
          <a:xfrm>
            <a:off x="401287" y="1373614"/>
            <a:ext cx="657222" cy="43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8,876 No Investment Icon Images, Stock Photos &amp; Vectors | Shutterstock">
            <a:extLst>
              <a:ext uri="{FF2B5EF4-FFF2-40B4-BE49-F238E27FC236}">
                <a16:creationId xmlns:a16="http://schemas.microsoft.com/office/drawing/2014/main" id="{656526BE-ACBC-4051-B841-97AC50D99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13736" r="12456" b="19278"/>
          <a:stretch/>
        </p:blipFill>
        <p:spPr bwMode="auto">
          <a:xfrm>
            <a:off x="401287" y="2296940"/>
            <a:ext cx="657221" cy="46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ax Regulation Icon Graphic by aimagenarium · Creative Fabrica">
            <a:extLst>
              <a:ext uri="{FF2B5EF4-FFF2-40B4-BE49-F238E27FC236}">
                <a16:creationId xmlns:a16="http://schemas.microsoft.com/office/drawing/2014/main" id="{F55C58F1-813E-4D9C-A743-5902832CB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9" t="11397" r="19621" b="22894"/>
          <a:stretch/>
        </p:blipFill>
        <p:spPr bwMode="auto">
          <a:xfrm>
            <a:off x="6036745" y="1524483"/>
            <a:ext cx="690436" cy="4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261,206 Unlock Icon Images, Stock Photos &amp; Vectors | Shutterstock">
            <a:extLst>
              <a:ext uri="{FF2B5EF4-FFF2-40B4-BE49-F238E27FC236}">
                <a16:creationId xmlns:a16="http://schemas.microsoft.com/office/drawing/2014/main" id="{5260BFC1-AD73-4CEF-B541-464E926A9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t="5773" r="9629" b="17084"/>
          <a:stretch/>
        </p:blipFill>
        <p:spPr bwMode="auto">
          <a:xfrm>
            <a:off x="6035890" y="1946917"/>
            <a:ext cx="690436" cy="44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octor icon | Stock Photo and Image Collection by TukTuk Design |  Shutterstock | Health icon, Male doctor, Stock illustration">
            <a:extLst>
              <a:ext uri="{FF2B5EF4-FFF2-40B4-BE49-F238E27FC236}">
                <a16:creationId xmlns:a16="http://schemas.microsoft.com/office/drawing/2014/main" id="{CCF2B299-C314-4264-B78E-DCDA634BB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t="3943" r="11108" b="9111"/>
          <a:stretch/>
        </p:blipFill>
        <p:spPr bwMode="auto">
          <a:xfrm>
            <a:off x="6043000" y="2389916"/>
            <a:ext cx="690436" cy="46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onnect Free Photos, Icons, Vectors &amp; Videos | Freestock">
            <a:extLst>
              <a:ext uri="{FF2B5EF4-FFF2-40B4-BE49-F238E27FC236}">
                <a16:creationId xmlns:a16="http://schemas.microsoft.com/office/drawing/2014/main" id="{42E62F7F-2244-4E7A-8E06-7E6B9B653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00" y="3441938"/>
            <a:ext cx="684968" cy="57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Exclamation Mark Sign Warning About An Emergency Stock Illustration -  Download Image Now - Warning Sign, Icon, Danger - iStock">
            <a:extLst>
              <a:ext uri="{FF2B5EF4-FFF2-40B4-BE49-F238E27FC236}">
                <a16:creationId xmlns:a16="http://schemas.microsoft.com/office/drawing/2014/main" id="{3D51117E-B19A-4A5F-ABAE-4F4F915B9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90" y="2852860"/>
            <a:ext cx="690436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urchase order icon linear Royalty Free Vector Image">
            <a:extLst>
              <a:ext uri="{FF2B5EF4-FFF2-40B4-BE49-F238E27FC236}">
                <a16:creationId xmlns:a16="http://schemas.microsoft.com/office/drawing/2014/main" id="{720458F6-3EB5-4801-8CA5-3D0D674C1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4" t="21284" r="21949" b="30518"/>
          <a:stretch/>
        </p:blipFill>
        <p:spPr bwMode="auto">
          <a:xfrm>
            <a:off x="398734" y="3265747"/>
            <a:ext cx="658498" cy="5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88C7C46-FA7A-49F1-9E2B-605C85462619}"/>
              </a:ext>
            </a:extLst>
          </p:cNvPr>
          <p:cNvSpPr/>
          <p:nvPr/>
        </p:nvSpPr>
        <p:spPr>
          <a:xfrm>
            <a:off x="1021070" y="3250839"/>
            <a:ext cx="4058741" cy="67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"ДЗ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ДҚ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сақтау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тасымалдау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қызметтері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нарығындағы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Олигополия,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сатып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кезінде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бәсекелестіктің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болмауы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Warehouse Icon Vector Art, Icons, and Graphics for Free Download">
            <a:extLst>
              <a:ext uri="{FF2B5EF4-FFF2-40B4-BE49-F238E27FC236}">
                <a16:creationId xmlns:a16="http://schemas.microsoft.com/office/drawing/2014/main" id="{DD87C06E-969E-4B15-A36E-0989E7655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8" y="3869967"/>
            <a:ext cx="652742" cy="6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1E606AB-6D9F-4430-8EB2-FC72BEDE5B0C}"/>
              </a:ext>
            </a:extLst>
          </p:cNvPr>
          <p:cNvSpPr/>
          <p:nvPr/>
        </p:nvSpPr>
        <p:spPr>
          <a:xfrm>
            <a:off x="6733436" y="4067200"/>
            <a:ext cx="5052916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Республика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өңірлерінде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жаңа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тарату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орталықтары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операциялық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қоймалар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салу</a:t>
            </a:r>
          </a:p>
        </p:txBody>
      </p:sp>
      <p:pic>
        <p:nvPicPr>
          <p:cNvPr id="1030" name="Picture 6" descr="Split arrow left right contour icon Royalty Free Vector">
            <a:extLst>
              <a:ext uri="{FF2B5EF4-FFF2-40B4-BE49-F238E27FC236}">
                <a16:creationId xmlns:a16="http://schemas.microsoft.com/office/drawing/2014/main" id="{1D4D3D9D-87AA-44BE-B4F7-75A951BA5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4" b="11804"/>
          <a:stretch/>
        </p:blipFill>
        <p:spPr bwMode="auto">
          <a:xfrm flipH="1">
            <a:off x="412759" y="4470180"/>
            <a:ext cx="652742" cy="58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3C9990A-BC5A-4932-A51B-DC8B856853A7}"/>
              </a:ext>
            </a:extLst>
          </p:cNvPr>
          <p:cNvSpPr/>
          <p:nvPr/>
        </p:nvSpPr>
        <p:spPr>
          <a:xfrm>
            <a:off x="1100184" y="4502605"/>
            <a:ext cx="4058741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"ДЗ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МИ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сақтау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тасымалдау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қызметіне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лоттарды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нығайту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34,900+ Equal Opportunity Icon Illustrations, Royalty-Free Vector Graphics  &amp; Clip Art - iStock">
            <a:extLst>
              <a:ext uri="{FF2B5EF4-FFF2-40B4-BE49-F238E27FC236}">
                <a16:creationId xmlns:a16="http://schemas.microsoft.com/office/drawing/2014/main" id="{580D9A6C-20C3-4B96-80E3-B5173A00A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7" y="1829441"/>
            <a:ext cx="657221" cy="45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2BDCB00-0CE6-46FD-9591-55E14FADC99D}"/>
              </a:ext>
            </a:extLst>
          </p:cNvPr>
          <p:cNvSpPr/>
          <p:nvPr/>
        </p:nvSpPr>
        <p:spPr>
          <a:xfrm>
            <a:off x="1053016" y="3940232"/>
            <a:ext cx="4058741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Республика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өңірлерінде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тарату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орталықтары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операциялық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қоймалардың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жетіспеушілігі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 descr="Black Line Icon for Department, Division and Transport Stock Vector -  Illustration of vector, logo: 143115186">
            <a:extLst>
              <a:ext uri="{FF2B5EF4-FFF2-40B4-BE49-F238E27FC236}">
                <a16:creationId xmlns:a16="http://schemas.microsoft.com/office/drawing/2014/main" id="{350FC419-748F-4DCA-B96A-BF4689A8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3000" y="4027687"/>
            <a:ext cx="683325" cy="6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Vetores de Concorrência Concorrentes Parceria Icon e mais imagens de  Competição - Competição, Cooperação, Dar as Mãos - iStock">
            <a:extLst>
              <a:ext uri="{FF2B5EF4-FFF2-40B4-BE49-F238E27FC236}">
                <a16:creationId xmlns:a16="http://schemas.microsoft.com/office/drawing/2014/main" id="{A6A9C76C-161E-42D9-BB6F-6510341EB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01" y="4661531"/>
            <a:ext cx="690435" cy="48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38F0935-0E94-4D32-8108-E99FFD51AAB3}"/>
              </a:ext>
            </a:extLst>
          </p:cNvPr>
          <p:cNvSpPr/>
          <p:nvPr/>
        </p:nvSpPr>
        <p:spPr>
          <a:xfrm>
            <a:off x="6705884" y="4644757"/>
            <a:ext cx="5078396" cy="47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Лоттарды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«ДЗ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МИ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сақтау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«ДЗ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МИ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тасымалдау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» 2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бөлек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қызметке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бөлу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AFEA57-C4DF-4531-AC91-2F7B7DFD4136}"/>
              </a:ext>
            </a:extLst>
          </p:cNvPr>
          <p:cNvSpPr txBox="1"/>
          <p:nvPr/>
        </p:nvSpPr>
        <p:spPr>
          <a:xfrm>
            <a:off x="212473" y="5221473"/>
            <a:ext cx="11767053" cy="670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Күтілетін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нәтиже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дәрілік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заттардың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ассортиментін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кеңейту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шетелдік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инвестицияларды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тарту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дәрілік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препараттар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нарығына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кіру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мерзімдерін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қысқарту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жеке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медицинаны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Big Pharma "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релокациясы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",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жаңа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орындарын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құру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бағасы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төмен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жаңа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инновациялық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препараттардың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пайда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болуы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43F43DA-4AF3-467F-AD9E-83929D7CE537}"/>
              </a:ext>
            </a:extLst>
          </p:cNvPr>
          <p:cNvSpPr/>
          <p:nvPr/>
        </p:nvSpPr>
        <p:spPr>
          <a:xfrm>
            <a:off x="6818614" y="1259809"/>
            <a:ext cx="4972099" cy="27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БАРЛЫҒЫ 33 ІС ШАРА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AE9F9AB-58ED-43FD-961E-4C58ADB0C4EC}"/>
              </a:ext>
            </a:extLst>
          </p:cNvPr>
          <p:cNvSpPr/>
          <p:nvPr/>
        </p:nvSpPr>
        <p:spPr>
          <a:xfrm>
            <a:off x="3611364" y="5849634"/>
            <a:ext cx="4431295" cy="34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Аяқталу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мерзімі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2025 </a:t>
            </a:r>
            <a:r>
              <a:rPr lang="ru-RU" sz="16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2">
            <a:extLst>
              <a:ext uri="{FF2B5EF4-FFF2-40B4-BE49-F238E27FC236}">
                <a16:creationId xmlns:a16="http://schemas.microsoft.com/office/drawing/2014/main" id="{1E1A8416-4558-47D4-9A05-C39A995594B6}"/>
              </a:ext>
            </a:extLst>
          </p:cNvPr>
          <p:cNvSpPr/>
          <p:nvPr/>
        </p:nvSpPr>
        <p:spPr>
          <a:xfrm>
            <a:off x="11827764" y="5872294"/>
            <a:ext cx="341630" cy="287953"/>
          </a:xfrm>
          <a:custGeom>
            <a:avLst/>
            <a:gdLst/>
            <a:ahLst/>
            <a:cxnLst/>
            <a:rect l="l" t="t" r="r" b="b"/>
            <a:pathLst>
              <a:path w="341629" h="166370">
                <a:moveTo>
                  <a:pt x="341375" y="0"/>
                </a:moveTo>
                <a:lnTo>
                  <a:pt x="0" y="0"/>
                </a:lnTo>
                <a:lnTo>
                  <a:pt x="0" y="166116"/>
                </a:lnTo>
                <a:lnTo>
                  <a:pt x="341375" y="166116"/>
                </a:lnTo>
                <a:lnTo>
                  <a:pt x="341375" y="0"/>
                </a:lnTo>
                <a:close/>
              </a:path>
            </a:pathLst>
          </a:custGeom>
          <a:solidFill>
            <a:srgbClr val="1E4589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6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37066"/>
            <a:ext cx="4511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Агроөнеркәсіптік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кешен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423" y="1571712"/>
            <a:ext cx="4068790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Кедергілер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6603" y="985436"/>
            <a:ext cx="11337489" cy="34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АӨК САЛАСЫНДАҒЫ БӘСЕКЕЛЕСТІКТІ ДАМЫТУДЫҢ ЖОЛ КАРТАСЫ: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315102" y="2851376"/>
            <a:ext cx="4657556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бағаны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реттеуді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тұжырымдамалық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қарау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15102" y="2020132"/>
            <a:ext cx="4759134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Ауыл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шаруашылығы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өндірушілерін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ынталандыру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субсидиялаудың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тәсілдері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291008" y="3565756"/>
            <a:ext cx="4267341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Ауыл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шаруашылығы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өнімдерінің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бөлшек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саудасы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биржалық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саудасын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дамыту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6EA4E53-83AA-4263-894E-A3D266AEAFD2}"/>
              </a:ext>
            </a:extLst>
          </p:cNvPr>
          <p:cNvSpPr/>
          <p:nvPr/>
        </p:nvSpPr>
        <p:spPr>
          <a:xfrm>
            <a:off x="1068224" y="2095990"/>
            <a:ext cx="5811750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Субсидиялар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жоғары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шекті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мәндерді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белгілеу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қолжетімділікті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шектеу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5842777-6D94-46EE-AA04-3382807AC6BA}"/>
              </a:ext>
            </a:extLst>
          </p:cNvPr>
          <p:cNvSpPr/>
          <p:nvPr/>
        </p:nvSpPr>
        <p:spPr>
          <a:xfrm>
            <a:off x="1024714" y="2893317"/>
            <a:ext cx="5975129" cy="311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Баға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белгілеуді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реттеудің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тиімсіз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механизмі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D65BF0A-A62B-4AF4-ADBE-169AC4944D16}"/>
              </a:ext>
            </a:extLst>
          </p:cNvPr>
          <p:cNvSpPr/>
          <p:nvPr/>
        </p:nvSpPr>
        <p:spPr>
          <a:xfrm>
            <a:off x="1061240" y="3602745"/>
            <a:ext cx="5674369" cy="311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Инфрақұрылым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ресурстарға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жеткізуді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шектеу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оловина рамки 43">
            <a:extLst>
              <a:ext uri="{FF2B5EF4-FFF2-40B4-BE49-F238E27FC236}">
                <a16:creationId xmlns:a16="http://schemas.microsoft.com/office/drawing/2014/main" id="{CE924C68-F3FB-46ED-85C4-0FE61BA4531E}"/>
              </a:ext>
            </a:extLst>
          </p:cNvPr>
          <p:cNvSpPr/>
          <p:nvPr/>
        </p:nvSpPr>
        <p:spPr>
          <a:xfrm rot="7966984">
            <a:off x="6658566" y="2119950"/>
            <a:ext cx="501394" cy="409793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оловина рамки 44">
            <a:extLst>
              <a:ext uri="{FF2B5EF4-FFF2-40B4-BE49-F238E27FC236}">
                <a16:creationId xmlns:a16="http://schemas.microsoft.com/office/drawing/2014/main" id="{6EBF15D8-87F0-4FC9-844E-DBA87BC0A66F}"/>
              </a:ext>
            </a:extLst>
          </p:cNvPr>
          <p:cNvSpPr/>
          <p:nvPr/>
        </p:nvSpPr>
        <p:spPr>
          <a:xfrm rot="7966984">
            <a:off x="6668042" y="2873613"/>
            <a:ext cx="442640" cy="409645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оловина рамки 45">
            <a:extLst>
              <a:ext uri="{FF2B5EF4-FFF2-40B4-BE49-F238E27FC236}">
                <a16:creationId xmlns:a16="http://schemas.microsoft.com/office/drawing/2014/main" id="{9503FE58-B436-49A2-8F67-B1B3C291DA1C}"/>
              </a:ext>
            </a:extLst>
          </p:cNvPr>
          <p:cNvSpPr/>
          <p:nvPr/>
        </p:nvSpPr>
        <p:spPr>
          <a:xfrm rot="7966984">
            <a:off x="6641515" y="3585193"/>
            <a:ext cx="495697" cy="415951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1A4E5D-BAE0-4C5E-BD06-C72ED3AADDBA}"/>
              </a:ext>
            </a:extLst>
          </p:cNvPr>
          <p:cNvSpPr txBox="1"/>
          <p:nvPr/>
        </p:nvSpPr>
        <p:spPr>
          <a:xfrm>
            <a:off x="6843549" y="1525457"/>
            <a:ext cx="6241774" cy="34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базалық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бағыт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іс-шаралар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4ED14D5-0A89-4AF1-9280-3C44681A14DA}"/>
              </a:ext>
            </a:extLst>
          </p:cNvPr>
          <p:cNvSpPr txBox="1"/>
          <p:nvPr/>
        </p:nvSpPr>
        <p:spPr>
          <a:xfrm>
            <a:off x="6786221" y="1398573"/>
            <a:ext cx="1027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17</a:t>
            </a:r>
            <a:endParaRPr lang="LID4096" sz="3600" b="1" dirty="0">
              <a:latin typeface="Century Gothic" panose="020B0502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89DCA2-D975-4658-BFE1-F9519A71E26F}"/>
              </a:ext>
            </a:extLst>
          </p:cNvPr>
          <p:cNvSpPr txBox="1"/>
          <p:nvPr/>
        </p:nvSpPr>
        <p:spPr>
          <a:xfrm>
            <a:off x="430634" y="4325147"/>
            <a:ext cx="11683069" cy="1389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Күтілетін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нәтиже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проблемалық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тауар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нарықтарына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бағдарлана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АӨК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субсидиялау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тетігін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жаңғырту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;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реттеуді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кезең-кезеңімен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жою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;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ауыл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шаруашылығы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өндірушілерінің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өнімдерін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сауда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желілері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/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объектілері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тұтынушыларға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жылжытудағы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кедергілерді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жою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;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отандық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өндіруші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мен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азық-түлік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тауарларының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сауда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ұйымдары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мүдделерінің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теңгерімін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ету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;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ауыл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шаруашылығы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өнімдерінің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биржалық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саудасын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DCC68AA-7CAE-4AFD-A39C-BF6EA81D8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9657" y="1567507"/>
            <a:ext cx="6393494" cy="30060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CA50F4B-EE83-488E-8861-CD2583E2C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563" y="2371518"/>
            <a:ext cx="6198980" cy="29009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B57CF3A-7010-4F0D-BABC-1A404A0F4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384" y="523506"/>
            <a:ext cx="6209578" cy="3470142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2704984-0809-4AF3-8E3B-FB1F97BA7880}"/>
              </a:ext>
            </a:extLst>
          </p:cNvPr>
          <p:cNvSpPr/>
          <p:nvPr/>
        </p:nvSpPr>
        <p:spPr>
          <a:xfrm>
            <a:off x="3611364" y="5704039"/>
            <a:ext cx="4431295" cy="34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Аяқталу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мерзімі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2025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5E064205-0069-4B38-8E94-253125C746FD}"/>
              </a:ext>
            </a:extLst>
          </p:cNvPr>
          <p:cNvSpPr/>
          <p:nvPr/>
        </p:nvSpPr>
        <p:spPr>
          <a:xfrm>
            <a:off x="11827764" y="5872294"/>
            <a:ext cx="341630" cy="287953"/>
          </a:xfrm>
          <a:custGeom>
            <a:avLst/>
            <a:gdLst/>
            <a:ahLst/>
            <a:cxnLst/>
            <a:rect l="l" t="t" r="r" b="b"/>
            <a:pathLst>
              <a:path w="341629" h="166370">
                <a:moveTo>
                  <a:pt x="341375" y="0"/>
                </a:moveTo>
                <a:lnTo>
                  <a:pt x="0" y="0"/>
                </a:lnTo>
                <a:lnTo>
                  <a:pt x="0" y="166116"/>
                </a:lnTo>
                <a:lnTo>
                  <a:pt x="341375" y="166116"/>
                </a:lnTo>
                <a:lnTo>
                  <a:pt x="341375" y="0"/>
                </a:lnTo>
                <a:close/>
              </a:path>
            </a:pathLst>
          </a:custGeom>
          <a:solidFill>
            <a:srgbClr val="1E4589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6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2403" y="800040"/>
            <a:ext cx="6753772" cy="310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КӨМІР САТУ НАРЫҒЫНДАҒЫ БӘСЕКЕЛЕСТІКТІ ДАМЫТУДЫҢ ЖОЛ КАРТАСЫ: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7212" y="1067361"/>
            <a:ext cx="1940337" cy="310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Мәселелер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92379" y="1337451"/>
            <a:ext cx="5298560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Делдалдарды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жою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92377" y="3091822"/>
            <a:ext cx="8764094" cy="1266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Ішкі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нарықтағы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сұранысты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уақтылы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толық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қамту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тауар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биржасында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өңірлік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операторлар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сатып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алған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коммуналдық-тұрмыстық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көмірді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тасымалдауға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жылжымалы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құраммен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басым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етукоммуналдық-тұрмыстық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көмірді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жеткізудің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өңірлік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негіздері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тетігін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өңірлер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сауда-саттықты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бөле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отырып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FCA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шарттарын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400" i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6EA4E53-83AA-4263-894E-A3D266AEAFD2}"/>
              </a:ext>
            </a:extLst>
          </p:cNvPr>
          <p:cNvSpPr/>
          <p:nvPr/>
        </p:nvSpPr>
        <p:spPr>
          <a:xfrm>
            <a:off x="652987" y="1574666"/>
            <a:ext cx="2067781" cy="311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Өнімсіз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Медиация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5842777-6D94-46EE-AA04-3382807AC6BA}"/>
              </a:ext>
            </a:extLst>
          </p:cNvPr>
          <p:cNvSpPr/>
          <p:nvPr/>
        </p:nvSpPr>
        <p:spPr>
          <a:xfrm>
            <a:off x="805357" y="2612976"/>
            <a:ext cx="2093214" cy="54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Нарықтағы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жоғары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шоғырлану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89DCA2-D975-4658-BFE1-F9519A71E26F}"/>
              </a:ext>
            </a:extLst>
          </p:cNvPr>
          <p:cNvSpPr txBox="1"/>
          <p:nvPr/>
        </p:nvSpPr>
        <p:spPr>
          <a:xfrm>
            <a:off x="70539" y="4985888"/>
            <a:ext cx="11956473" cy="796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Күтілетін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нәтиже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көмірдің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құбылмалылығын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төмендету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бағасын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белгілеу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қосымша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инвестициялар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тарту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бюджетті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толықтыру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нарықтың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монополиялануы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мен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шоғырлануын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төмендету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әр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өңірдің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қажеттіліктерін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100%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қанағаттандыру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жылу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энергиясы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тарифтерін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тұрақтандыру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B357FEB-4573-4CEE-8DED-3929B8AC1837}"/>
              </a:ext>
            </a:extLst>
          </p:cNvPr>
          <p:cNvSpPr/>
          <p:nvPr/>
        </p:nvSpPr>
        <p:spPr>
          <a:xfrm>
            <a:off x="818207" y="3685419"/>
            <a:ext cx="1902563" cy="100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Ішкі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нарықтағы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сұранысты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уақтылы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толық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қамтымау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3524EA6-92E9-4D9A-863F-8D19A086E836}"/>
              </a:ext>
            </a:extLst>
          </p:cNvPr>
          <p:cNvSpPr/>
          <p:nvPr/>
        </p:nvSpPr>
        <p:spPr>
          <a:xfrm>
            <a:off x="3192379" y="2350724"/>
            <a:ext cx="8999621" cy="740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Нарықтағы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шоғырланудың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төмендеуі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ірі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көмір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кен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орындарын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мәжбүрлеп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бөлісу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sharing)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экономикалық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шоғырлану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мәніне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көмір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өндіруге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жер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қойнауын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пайдалану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беру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мәмілелерді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келісу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175822-DC43-486F-8AD3-8205F59377A1}"/>
              </a:ext>
            </a:extLst>
          </p:cNvPr>
          <p:cNvSpPr txBox="1"/>
          <p:nvPr/>
        </p:nvSpPr>
        <p:spPr>
          <a:xfrm>
            <a:off x="3192379" y="1559395"/>
            <a:ext cx="89996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ru-RU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сақтау</a:t>
            </a: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инфрақұрылымының</a:t>
            </a: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болуы</a:t>
            </a: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көмірді</a:t>
            </a: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көтерме</a:t>
            </a: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және</a:t>
            </a: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бөлшек</a:t>
            </a: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жеткізушілерге</a:t>
            </a: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қойылатын</a:t>
            </a: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талаптарды</a:t>
            </a: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белгілеутауар</a:t>
            </a: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биржалары</a:t>
            </a: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арқылы</a:t>
            </a: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коммуналдық-тұрмыстық</a:t>
            </a: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көмірдің</a:t>
            </a: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50% </a:t>
            </a:r>
            <a:r>
              <a:rPr lang="ru-RU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үлесін</a:t>
            </a: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өткізу</a:t>
            </a: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арақатынасын</a:t>
            </a: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регламенттеу</a:t>
            </a:r>
            <a:endParaRPr lang="ru-RU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A64C661-838A-40B5-8016-71A382988A3C}"/>
              </a:ext>
            </a:extLst>
          </p:cNvPr>
          <p:cNvSpPr/>
          <p:nvPr/>
        </p:nvSpPr>
        <p:spPr>
          <a:xfrm>
            <a:off x="3192377" y="4299465"/>
            <a:ext cx="8534400" cy="805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реттеу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энергия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өндіруші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ұйымдардың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мұқтаждары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көмірді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өткізудің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бастапқы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көтерме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сауда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нарығын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қоғамдық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маңызы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бар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нарыққа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жатқызу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мәніне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талдау</a:t>
            </a:r>
            <a:endParaRPr lang="ru-RU" sz="1400" i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0027FC2-69C5-4AFA-9EBB-17773C989C15}"/>
              </a:ext>
            </a:extLst>
          </p:cNvPr>
          <p:cNvCxnSpPr>
            <a:cxnSpLocks/>
          </p:cNvCxnSpPr>
          <p:nvPr/>
        </p:nvCxnSpPr>
        <p:spPr>
          <a:xfrm>
            <a:off x="2898572" y="1434325"/>
            <a:ext cx="0" cy="3330622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988215-4693-45DF-BCB3-6DCC106D5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050" y="1574666"/>
            <a:ext cx="559415" cy="5594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3CF293-A583-4D74-B7B3-294B9DBAB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" y="2721040"/>
            <a:ext cx="634695" cy="63469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E5D6292-9669-4476-8FCA-488B170102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" y="3842370"/>
            <a:ext cx="711560" cy="7115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3E7A68-5798-439B-BC07-A3FC835BC3DD}"/>
              </a:ext>
            </a:extLst>
          </p:cNvPr>
          <p:cNvSpPr/>
          <p:nvPr/>
        </p:nvSpPr>
        <p:spPr>
          <a:xfrm>
            <a:off x="2078368" y="259241"/>
            <a:ext cx="3374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Отын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-энергетика </a:t>
            </a:r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кешені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A48EE32-FCFF-4A68-8693-AADD0616C926}"/>
              </a:ext>
            </a:extLst>
          </p:cNvPr>
          <p:cNvSpPr/>
          <p:nvPr/>
        </p:nvSpPr>
        <p:spPr>
          <a:xfrm>
            <a:off x="3518840" y="1089368"/>
            <a:ext cx="4972099" cy="27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БАРЛЫҒЫ 7 ІС ШАРА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08188CA-72F0-4B61-95C7-4FA933E07081}"/>
              </a:ext>
            </a:extLst>
          </p:cNvPr>
          <p:cNvSpPr/>
          <p:nvPr/>
        </p:nvSpPr>
        <p:spPr>
          <a:xfrm>
            <a:off x="2737549" y="5754420"/>
            <a:ext cx="4431295" cy="34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Аяқталу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мерзімі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2024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D664738E-1415-470F-B2BE-17D09AF5AC28}"/>
              </a:ext>
            </a:extLst>
          </p:cNvPr>
          <p:cNvSpPr/>
          <p:nvPr/>
        </p:nvSpPr>
        <p:spPr>
          <a:xfrm>
            <a:off x="11827764" y="5872294"/>
            <a:ext cx="341630" cy="287953"/>
          </a:xfrm>
          <a:custGeom>
            <a:avLst/>
            <a:gdLst/>
            <a:ahLst/>
            <a:cxnLst/>
            <a:rect l="l" t="t" r="r" b="b"/>
            <a:pathLst>
              <a:path w="341629" h="166370">
                <a:moveTo>
                  <a:pt x="341375" y="0"/>
                </a:moveTo>
                <a:lnTo>
                  <a:pt x="0" y="0"/>
                </a:lnTo>
                <a:lnTo>
                  <a:pt x="0" y="166116"/>
                </a:lnTo>
                <a:lnTo>
                  <a:pt x="341375" y="166116"/>
                </a:lnTo>
                <a:lnTo>
                  <a:pt x="341375" y="0"/>
                </a:lnTo>
                <a:close/>
              </a:path>
            </a:pathLst>
          </a:custGeom>
          <a:solidFill>
            <a:srgbClr val="1E4589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7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F4DBB7D-63D8-4AC5-88A2-8527406C7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144" y="2357757"/>
            <a:ext cx="4814989" cy="3336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6383" y="237368"/>
            <a:ext cx="4655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Отын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-энергетика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кешені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137" y="1244101"/>
            <a:ext cx="4068790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Кедергілер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17721" y="874151"/>
            <a:ext cx="5506371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Мұнай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мұнай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өнімдері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бәсекелестікті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дамытудың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жол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картасы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91748" y="2704052"/>
            <a:ext cx="6902167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мұнай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өнімдерін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көтерме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саудада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өткізудің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негізгі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қуатына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тең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жеткізу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қағидаларын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бекіту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03778" y="1960799"/>
            <a:ext cx="6241774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мұнай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өнімдерінің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биржалық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сауда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саттығын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оларды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ұлғайту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тұрғысынан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талдау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383449" y="3498627"/>
            <a:ext cx="6443932" cy="54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авиаотынды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өткізу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қызметті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"ҚМГ-Аэро"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монополияға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комплаенс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актісімен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келісу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бөлшек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саудада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өткізу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6EA4E53-83AA-4263-894E-A3D266AEAFD2}"/>
              </a:ext>
            </a:extLst>
          </p:cNvPr>
          <p:cNvSpPr/>
          <p:nvPr/>
        </p:nvSpPr>
        <p:spPr>
          <a:xfrm>
            <a:off x="970913" y="2095712"/>
            <a:ext cx="2913146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Мұнай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өнімдерінің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көлеміне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тең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емес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қолжетімділік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5842777-6D94-46EE-AA04-3382807AC6BA}"/>
              </a:ext>
            </a:extLst>
          </p:cNvPr>
          <p:cNvSpPr/>
          <p:nvPr/>
        </p:nvSpPr>
        <p:spPr>
          <a:xfrm>
            <a:off x="988295" y="2767866"/>
            <a:ext cx="2913146" cy="54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Авиаотынды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өткізу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нарығына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мемлекеттің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қатысуы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D65BF0A-A62B-4AF4-ADBE-169AC4944D16}"/>
              </a:ext>
            </a:extLst>
          </p:cNvPr>
          <p:cNvSpPr/>
          <p:nvPr/>
        </p:nvSpPr>
        <p:spPr>
          <a:xfrm>
            <a:off x="931917" y="3612601"/>
            <a:ext cx="2913146" cy="767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ЖЖМ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бөлшек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сауда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бағаларын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реттеу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диспаритет</a:t>
            </a:r>
          </a:p>
        </p:txBody>
      </p:sp>
      <p:sp>
        <p:nvSpPr>
          <p:cNvPr id="44" name="Половина рамки 43">
            <a:extLst>
              <a:ext uri="{FF2B5EF4-FFF2-40B4-BE49-F238E27FC236}">
                <a16:creationId xmlns:a16="http://schemas.microsoft.com/office/drawing/2014/main" id="{CE924C68-F3FB-46ED-85C4-0FE61BA4531E}"/>
              </a:ext>
            </a:extLst>
          </p:cNvPr>
          <p:cNvSpPr/>
          <p:nvPr/>
        </p:nvSpPr>
        <p:spPr>
          <a:xfrm rot="7966984">
            <a:off x="4716147" y="2083647"/>
            <a:ext cx="471232" cy="439686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оловина рамки 44">
            <a:extLst>
              <a:ext uri="{FF2B5EF4-FFF2-40B4-BE49-F238E27FC236}">
                <a16:creationId xmlns:a16="http://schemas.microsoft.com/office/drawing/2014/main" id="{6EBF15D8-87F0-4FC9-844E-DBA87BC0A66F}"/>
              </a:ext>
            </a:extLst>
          </p:cNvPr>
          <p:cNvSpPr/>
          <p:nvPr/>
        </p:nvSpPr>
        <p:spPr>
          <a:xfrm rot="7966984">
            <a:off x="4694280" y="2852992"/>
            <a:ext cx="500163" cy="46743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оловина рамки 45">
            <a:extLst>
              <a:ext uri="{FF2B5EF4-FFF2-40B4-BE49-F238E27FC236}">
                <a16:creationId xmlns:a16="http://schemas.microsoft.com/office/drawing/2014/main" id="{9503FE58-B436-49A2-8F67-B1B3C291DA1C}"/>
              </a:ext>
            </a:extLst>
          </p:cNvPr>
          <p:cNvSpPr/>
          <p:nvPr/>
        </p:nvSpPr>
        <p:spPr>
          <a:xfrm rot="7966984">
            <a:off x="4699373" y="3564472"/>
            <a:ext cx="513346" cy="453195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1A4E5D-BAE0-4C5E-BD06-C72ED3AADDBA}"/>
              </a:ext>
            </a:extLst>
          </p:cNvPr>
          <p:cNvSpPr txBox="1"/>
          <p:nvPr/>
        </p:nvSpPr>
        <p:spPr>
          <a:xfrm>
            <a:off x="5772580" y="1403910"/>
            <a:ext cx="6241774" cy="34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базалық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бағыт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4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іс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-шара: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89DCA2-D975-4658-BFE1-F9519A71E26F}"/>
              </a:ext>
            </a:extLst>
          </p:cNvPr>
          <p:cNvSpPr txBox="1"/>
          <p:nvPr/>
        </p:nvSpPr>
        <p:spPr>
          <a:xfrm>
            <a:off x="194894" y="4710181"/>
            <a:ext cx="119564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Күтілетін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нәтиже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buAutoNum type="arabicPeriod"/>
            </a:pP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Мұнай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өнімдерінің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көлеміне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тең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қол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жеткізу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Іске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асыру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қағидаларын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белгілеу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ҚМГ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әуежайы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Бағаны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теңгерімді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реттеу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кейіннен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ЖЖМ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бөлшек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сауда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нарығын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реттеу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овина рамки 19">
            <a:extLst>
              <a:ext uri="{FF2B5EF4-FFF2-40B4-BE49-F238E27FC236}">
                <a16:creationId xmlns:a16="http://schemas.microsoft.com/office/drawing/2014/main" id="{27D34FC0-CB90-4383-B876-878927D840EE}"/>
              </a:ext>
            </a:extLst>
          </p:cNvPr>
          <p:cNvSpPr/>
          <p:nvPr/>
        </p:nvSpPr>
        <p:spPr>
          <a:xfrm rot="7966984">
            <a:off x="4781706" y="4307760"/>
            <a:ext cx="405729" cy="444462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0B3BD74-EA12-4A63-BA06-B5A8B6E678C7}"/>
              </a:ext>
            </a:extLst>
          </p:cNvPr>
          <p:cNvSpPr/>
          <p:nvPr/>
        </p:nvSpPr>
        <p:spPr>
          <a:xfrm>
            <a:off x="5391748" y="4232262"/>
            <a:ext cx="6435632" cy="54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ЕАЭО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ЖЖМ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құнын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2025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жылға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жақындату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болжамды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жоспарды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әзірлеу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теңгерімді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баға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реттеу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тетігі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5" name="object 4">
            <a:extLst>
              <a:ext uri="{FF2B5EF4-FFF2-40B4-BE49-F238E27FC236}">
                <a16:creationId xmlns:a16="http://schemas.microsoft.com/office/drawing/2014/main" id="{EA7A8802-B1D5-44D0-86D1-865A658CB37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806" y="2219419"/>
            <a:ext cx="651539" cy="456539"/>
          </a:xfrm>
          <a:prstGeom prst="rect">
            <a:avLst/>
          </a:prstGeom>
        </p:spPr>
      </p:pic>
      <p:sp>
        <p:nvSpPr>
          <p:cNvPr id="26" name="object 23">
            <a:extLst>
              <a:ext uri="{FF2B5EF4-FFF2-40B4-BE49-F238E27FC236}">
                <a16:creationId xmlns:a16="http://schemas.microsoft.com/office/drawing/2014/main" id="{4E16B83B-8726-46D7-93D0-31E83385575C}"/>
              </a:ext>
            </a:extLst>
          </p:cNvPr>
          <p:cNvSpPr/>
          <p:nvPr/>
        </p:nvSpPr>
        <p:spPr>
          <a:xfrm>
            <a:off x="336756" y="2906535"/>
            <a:ext cx="651540" cy="615826"/>
          </a:xfrm>
          <a:custGeom>
            <a:avLst/>
            <a:gdLst/>
            <a:ahLst/>
            <a:cxnLst/>
            <a:rect l="l" t="t" r="r" b="b"/>
            <a:pathLst>
              <a:path w="638810" h="620395">
                <a:moveTo>
                  <a:pt x="319277" y="0"/>
                </a:moveTo>
                <a:lnTo>
                  <a:pt x="272110" y="3361"/>
                </a:lnTo>
                <a:lnTo>
                  <a:pt x="227086" y="13127"/>
                </a:lnTo>
                <a:lnTo>
                  <a:pt x="184702" y="28818"/>
                </a:lnTo>
                <a:lnTo>
                  <a:pt x="145452" y="49954"/>
                </a:lnTo>
                <a:lnTo>
                  <a:pt x="109831" y="76056"/>
                </a:lnTo>
                <a:lnTo>
                  <a:pt x="78332" y="106646"/>
                </a:lnTo>
                <a:lnTo>
                  <a:pt x="51451" y="141244"/>
                </a:lnTo>
                <a:lnTo>
                  <a:pt x="29683" y="179371"/>
                </a:lnTo>
                <a:lnTo>
                  <a:pt x="13522" y="220548"/>
                </a:lnTo>
                <a:lnTo>
                  <a:pt x="3463" y="264295"/>
                </a:lnTo>
                <a:lnTo>
                  <a:pt x="0" y="310134"/>
                </a:lnTo>
                <a:lnTo>
                  <a:pt x="3463" y="355972"/>
                </a:lnTo>
                <a:lnTo>
                  <a:pt x="13522" y="399719"/>
                </a:lnTo>
                <a:lnTo>
                  <a:pt x="29683" y="440896"/>
                </a:lnTo>
                <a:lnTo>
                  <a:pt x="51451" y="479023"/>
                </a:lnTo>
                <a:lnTo>
                  <a:pt x="78332" y="513621"/>
                </a:lnTo>
                <a:lnTo>
                  <a:pt x="109831" y="544211"/>
                </a:lnTo>
                <a:lnTo>
                  <a:pt x="145452" y="570313"/>
                </a:lnTo>
                <a:lnTo>
                  <a:pt x="184702" y="591449"/>
                </a:lnTo>
                <a:lnTo>
                  <a:pt x="227086" y="607140"/>
                </a:lnTo>
                <a:lnTo>
                  <a:pt x="272110" y="616906"/>
                </a:lnTo>
                <a:lnTo>
                  <a:pt x="319277" y="620268"/>
                </a:lnTo>
                <a:lnTo>
                  <a:pt x="366445" y="616906"/>
                </a:lnTo>
                <a:lnTo>
                  <a:pt x="411469" y="607140"/>
                </a:lnTo>
                <a:lnTo>
                  <a:pt x="453853" y="591449"/>
                </a:lnTo>
                <a:lnTo>
                  <a:pt x="493103" y="570313"/>
                </a:lnTo>
                <a:lnTo>
                  <a:pt x="528724" y="544211"/>
                </a:lnTo>
                <a:lnTo>
                  <a:pt x="560223" y="513621"/>
                </a:lnTo>
                <a:lnTo>
                  <a:pt x="587104" y="479023"/>
                </a:lnTo>
                <a:lnTo>
                  <a:pt x="608872" y="440896"/>
                </a:lnTo>
                <a:lnTo>
                  <a:pt x="625033" y="399719"/>
                </a:lnTo>
                <a:lnTo>
                  <a:pt x="635092" y="355972"/>
                </a:lnTo>
                <a:lnTo>
                  <a:pt x="638555" y="310134"/>
                </a:lnTo>
                <a:lnTo>
                  <a:pt x="635092" y="264295"/>
                </a:lnTo>
                <a:lnTo>
                  <a:pt x="625033" y="220548"/>
                </a:lnTo>
                <a:lnTo>
                  <a:pt x="608872" y="179371"/>
                </a:lnTo>
                <a:lnTo>
                  <a:pt x="587104" y="141244"/>
                </a:lnTo>
                <a:lnTo>
                  <a:pt x="560223" y="106646"/>
                </a:lnTo>
                <a:lnTo>
                  <a:pt x="528724" y="76056"/>
                </a:lnTo>
                <a:lnTo>
                  <a:pt x="493103" y="49954"/>
                </a:lnTo>
                <a:lnTo>
                  <a:pt x="453853" y="28818"/>
                </a:lnTo>
                <a:lnTo>
                  <a:pt x="411469" y="13127"/>
                </a:lnTo>
                <a:lnTo>
                  <a:pt x="366445" y="3361"/>
                </a:lnTo>
                <a:lnTo>
                  <a:pt x="31927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2000">
              <a:latin typeface="Century Gothic" panose="020B0502020202020204" pitchFamily="34" charset="0"/>
            </a:endParaRPr>
          </a:p>
        </p:txBody>
      </p:sp>
      <p:pic>
        <p:nvPicPr>
          <p:cNvPr id="27" name="object 28">
            <a:extLst>
              <a:ext uri="{FF2B5EF4-FFF2-40B4-BE49-F238E27FC236}">
                <a16:creationId xmlns:a16="http://schemas.microsoft.com/office/drawing/2014/main" id="{69C07E2E-5F69-4360-873D-73640EC2D09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806" y="3059313"/>
            <a:ext cx="520111" cy="305042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9D805E3-DA7E-468E-A338-17A0AB70F62C}"/>
              </a:ext>
            </a:extLst>
          </p:cNvPr>
          <p:cNvSpPr/>
          <p:nvPr/>
        </p:nvSpPr>
        <p:spPr>
          <a:xfrm>
            <a:off x="3611364" y="5806590"/>
            <a:ext cx="4431295" cy="34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Аяқталу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мерзімі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2024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90D82C0E-FD4C-4D35-AD76-B30A365BCB8A}"/>
              </a:ext>
            </a:extLst>
          </p:cNvPr>
          <p:cNvSpPr/>
          <p:nvPr/>
        </p:nvSpPr>
        <p:spPr>
          <a:xfrm>
            <a:off x="11827764" y="5872294"/>
            <a:ext cx="341630" cy="287953"/>
          </a:xfrm>
          <a:custGeom>
            <a:avLst/>
            <a:gdLst/>
            <a:ahLst/>
            <a:cxnLst/>
            <a:rect l="l" t="t" r="r" b="b"/>
            <a:pathLst>
              <a:path w="341629" h="166370">
                <a:moveTo>
                  <a:pt x="341375" y="0"/>
                </a:moveTo>
                <a:lnTo>
                  <a:pt x="0" y="0"/>
                </a:lnTo>
                <a:lnTo>
                  <a:pt x="0" y="166116"/>
                </a:lnTo>
                <a:lnTo>
                  <a:pt x="341375" y="166116"/>
                </a:lnTo>
                <a:lnTo>
                  <a:pt x="341375" y="0"/>
                </a:lnTo>
                <a:close/>
              </a:path>
            </a:pathLst>
          </a:custGeom>
          <a:solidFill>
            <a:srgbClr val="1E4589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endParaRPr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8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37066"/>
            <a:ext cx="3651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Тұрғын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үй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құрылысы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9528" y="3107517"/>
            <a:ext cx="3876827" cy="47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Жер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учаскелерін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қолдау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шаралары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жеңілдіктерді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(АЭА)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ашық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бөлу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9529" y="3861195"/>
            <a:ext cx="4468497" cy="47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Үлескерлердің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қаражатын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тарту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бақылаудың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болмауы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9529" y="4341754"/>
            <a:ext cx="4250267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Құрылыс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салушыларға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қойылатын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жоғары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талаптар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оның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ішінде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"ҚЖК"АҚ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тарапынан</a:t>
            </a:r>
            <a:endParaRPr lang="ru-RU" sz="12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744" y="2689040"/>
            <a:ext cx="4068790" cy="34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ЖҮЙЕЛІК МӘСЕЛЕЛЕР: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5" y="3129150"/>
            <a:ext cx="457563" cy="457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" y="3787898"/>
            <a:ext cx="457563" cy="457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5" y="4371146"/>
            <a:ext cx="532383" cy="4581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71035" y="961749"/>
            <a:ext cx="1934805" cy="130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8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</a:t>
            </a:r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49375" y="2119688"/>
            <a:ext cx="2256465" cy="541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көлеңкелі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нарық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көлемі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(4,8 млн. ш. м.)</a:t>
            </a:r>
            <a:endParaRPr lang="ru-RU" sz="10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7966984">
            <a:off x="5316945" y="1974063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оловина рамки 12"/>
          <p:cNvSpPr/>
          <p:nvPr/>
        </p:nvSpPr>
        <p:spPr>
          <a:xfrm rot="7966984">
            <a:off x="5297964" y="2991376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оловина рамки 13"/>
          <p:cNvSpPr/>
          <p:nvPr/>
        </p:nvSpPr>
        <p:spPr>
          <a:xfrm rot="7966984">
            <a:off x="5272859" y="4008688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0061" y="909806"/>
            <a:ext cx="532884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ТҰРҒЫН ҮЙ ҚҰРЫЛЫСЫ САЛАСЫНДАҒЫ БӘСЕКЕЛЕСТІКТІ ДАМЫТУДЫҢ ЖОЛ КАРТАСЫ: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93440" y="2470821"/>
            <a:ext cx="4179042" cy="47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ЖАО-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ның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бос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жер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учаскелері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туралы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ақпаратты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орналастырмағаны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жауапкершілігі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93440" y="1945833"/>
            <a:ext cx="4834657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АЭА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ӘКК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арқылы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жер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учаскелерін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конкурстан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тыс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беру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мәселесін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заңнамалық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реттеу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93440" y="3035267"/>
            <a:ext cx="4179042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Үлескерлердің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қаражатын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тарту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бақылауды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93440" y="4203532"/>
            <a:ext cx="4705469" cy="279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Бірыңғай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оператор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ашықтығын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ету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93440" y="3567467"/>
            <a:ext cx="4705469" cy="47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Құрылыс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басталған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сәттен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бастап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түпкілікті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іске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асыруға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тұрғын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үй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сатып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процесін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толық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цифрландыру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750" y="2515273"/>
            <a:ext cx="419654" cy="41965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85" y="1959923"/>
            <a:ext cx="453985" cy="4539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08" y="3076502"/>
            <a:ext cx="405098" cy="4050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15" y="3611880"/>
            <a:ext cx="390148" cy="39014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01" y="4070615"/>
            <a:ext cx="402305" cy="402305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EBE0D1D-2719-4AFF-94E8-E747E5FC9708}"/>
              </a:ext>
            </a:extLst>
          </p:cNvPr>
          <p:cNvSpPr/>
          <p:nvPr/>
        </p:nvSpPr>
        <p:spPr>
          <a:xfrm>
            <a:off x="6359926" y="1553304"/>
            <a:ext cx="4972099" cy="27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БАРЛЫҒЫ 7 ІС ШАРА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586A8C3-FDC3-49BF-A127-0D90BD2C1DBC}"/>
              </a:ext>
            </a:extLst>
          </p:cNvPr>
          <p:cNvSpPr/>
          <p:nvPr/>
        </p:nvSpPr>
        <p:spPr>
          <a:xfrm>
            <a:off x="3567888" y="5783389"/>
            <a:ext cx="4431295" cy="34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Аяқталу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мерзімі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2023 </a:t>
            </a: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D6FC0425-6711-42C3-A07A-90F89620B668}"/>
              </a:ext>
            </a:extLst>
          </p:cNvPr>
          <p:cNvSpPr/>
          <p:nvPr/>
        </p:nvSpPr>
        <p:spPr>
          <a:xfrm>
            <a:off x="11827764" y="5872294"/>
            <a:ext cx="341630" cy="287953"/>
          </a:xfrm>
          <a:custGeom>
            <a:avLst/>
            <a:gdLst/>
            <a:ahLst/>
            <a:cxnLst/>
            <a:rect l="l" t="t" r="r" b="b"/>
            <a:pathLst>
              <a:path w="341629" h="166370">
                <a:moveTo>
                  <a:pt x="341375" y="0"/>
                </a:moveTo>
                <a:lnTo>
                  <a:pt x="0" y="0"/>
                </a:lnTo>
                <a:lnTo>
                  <a:pt x="0" y="166116"/>
                </a:lnTo>
                <a:lnTo>
                  <a:pt x="341375" y="166116"/>
                </a:lnTo>
                <a:lnTo>
                  <a:pt x="341375" y="0"/>
                </a:lnTo>
                <a:close/>
              </a:path>
            </a:pathLst>
          </a:custGeom>
          <a:solidFill>
            <a:srgbClr val="1E4589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  <a:endParaRPr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5824D7-3223-470C-85C0-2A78EDECD481}"/>
              </a:ext>
            </a:extLst>
          </p:cNvPr>
          <p:cNvSpPr/>
          <p:nvPr/>
        </p:nvSpPr>
        <p:spPr>
          <a:xfrm>
            <a:off x="578376" y="4961924"/>
            <a:ext cx="11242070" cy="1079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/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Күтілетін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нәтиже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ru-RU" sz="17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дал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бәсекелестікті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нарықтың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жаңа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қатысушыларының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пайда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болуы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үшін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жағдай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жасайды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нарыққа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кіру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үшін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әкімшілік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кедергілерді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жоюға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береді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үлестік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құрылысқа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қатысу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азаматтардың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мүдделерін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қорғауды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етеді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3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37066"/>
            <a:ext cx="4158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Азаматтық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авиация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28" y="2092448"/>
            <a:ext cx="3876827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Мемлекеттің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қатысуы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8804" y="2633027"/>
            <a:ext cx="4468497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Мерзімнің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шектелуі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сондай-ақ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ашық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аспан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режимінің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реттеуші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іс-қимылы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туралы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ақпараттың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болмауы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1207" y="3367208"/>
            <a:ext cx="4250267" cy="106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Авиациялық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отын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сатушылар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арасында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бәсекелестік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ортаның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болмауы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жоғары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бағалар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отын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көлемінің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жетіспеушілігі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әуежайларды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пайдаланушылар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тарапынан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жанармай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құю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кешендеріне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кіруге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әкімшілік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шектеулер</a:t>
            </a:r>
            <a:endParaRPr lang="ru-RU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744" y="1774639"/>
            <a:ext cx="4068790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ЖҮЙЕЛІК МӘСЕЛЕЛЕР: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5" y="2092448"/>
            <a:ext cx="457563" cy="4575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5364" y="733722"/>
            <a:ext cx="5168171" cy="113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76%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QazaqAir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AirAstana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компанияларында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акциялардың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пакетін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сатуды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жоспарлап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отыр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7966984">
            <a:off x="5316945" y="1974063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 rot="7966984">
            <a:off x="5316947" y="3394469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оловина рамки 13"/>
          <p:cNvSpPr/>
          <p:nvPr/>
        </p:nvSpPr>
        <p:spPr>
          <a:xfrm rot="7966984">
            <a:off x="5316944" y="4814874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34879" y="845931"/>
            <a:ext cx="532884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АЗАМАТТЫҚ АВИАЦИЯ САЛАСЫНДАҒЫ БӘСЕКЕЛЕСТІКТІ ДАМЫТУДЫҢ ЖОЛ КАРТАСЫ: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985974" y="2573093"/>
            <a:ext cx="4179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7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icrosoft Sans Serif"/>
              </a:rPr>
              <a:t>Шетелдік</a:t>
            </a:r>
            <a:r>
              <a:rPr kumimoji="0" lang="ru-RU" sz="1200" b="0" i="0" u="none" strike="noStrike" kern="1200" cap="none" spc="-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1200" cap="none" spc="-7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icrosoft Sans Serif"/>
              </a:rPr>
              <a:t>тасымалдаушыларды</a:t>
            </a:r>
            <a:r>
              <a:rPr kumimoji="0" lang="ru-RU" sz="1200" b="0" i="0" u="none" strike="noStrike" kern="1200" cap="none" spc="-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1200" cap="none" spc="-7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icrosoft Sans Serif"/>
              </a:rPr>
              <a:t>тарту</a:t>
            </a:r>
            <a:r>
              <a:rPr kumimoji="0" lang="ru-RU" sz="1200" b="0" i="0" u="none" strike="noStrike" kern="1200" cap="none" spc="-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1200" cap="none" spc="-7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icrosoft Sans Serif"/>
              </a:rPr>
              <a:t>үшін</a:t>
            </a:r>
            <a:r>
              <a:rPr kumimoji="0" lang="ru-RU" sz="1200" b="0" i="0" u="none" strike="noStrike" kern="1200" cap="none" spc="-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icrosoft Sans Serif"/>
              </a:rPr>
              <a:t> "</a:t>
            </a:r>
            <a:r>
              <a:rPr kumimoji="0" lang="ru-RU" sz="1200" b="0" i="0" u="none" strike="noStrike" kern="1200" cap="none" spc="-7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icrosoft Sans Serif"/>
              </a:rPr>
              <a:t>ашық</a:t>
            </a:r>
            <a:r>
              <a:rPr kumimoji="0" lang="ru-RU" sz="1200" b="0" i="0" u="none" strike="noStrike" kern="1200" cap="none" spc="-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1200" cap="none" spc="-7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icrosoft Sans Serif"/>
              </a:rPr>
              <a:t>аспан</a:t>
            </a:r>
            <a:r>
              <a:rPr kumimoji="0" lang="ru-RU" sz="1200" b="0" i="0" u="none" strike="noStrike" kern="1200" cap="none" spc="-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icrosoft Sans Serif"/>
              </a:rPr>
              <a:t>" </a:t>
            </a:r>
            <a:r>
              <a:rPr kumimoji="0" lang="ru-RU" sz="1200" b="0" i="0" u="none" strike="noStrike" kern="1200" cap="none" spc="-7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icrosoft Sans Serif"/>
              </a:rPr>
              <a:t>режимінің</a:t>
            </a:r>
            <a:r>
              <a:rPr kumimoji="0" lang="ru-RU" sz="1200" b="0" i="0" u="none" strike="noStrike" kern="1200" cap="none" spc="-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1200" cap="none" spc="-7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icrosoft Sans Serif"/>
              </a:rPr>
              <a:t>мерзімін</a:t>
            </a:r>
            <a:r>
              <a:rPr kumimoji="0" lang="ru-RU" sz="1200" b="0" i="0" u="none" strike="noStrike" kern="1200" cap="none" spc="-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icrosoft Sans Serif"/>
              </a:rPr>
              <a:t> 2028 </a:t>
            </a:r>
            <a:r>
              <a:rPr kumimoji="0" lang="ru-RU" sz="1200" b="0" i="0" u="none" strike="noStrike" kern="1200" cap="none" spc="-7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icrosoft Sans Serif"/>
              </a:rPr>
              <a:t>жылға</a:t>
            </a:r>
            <a:r>
              <a:rPr kumimoji="0" lang="ru-RU" sz="1200" b="0" i="0" u="none" strike="noStrike" kern="1200" cap="none" spc="-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1200" cap="none" spc="-7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icrosoft Sans Serif"/>
              </a:rPr>
              <a:t>дейін</a:t>
            </a:r>
            <a:r>
              <a:rPr kumimoji="0" lang="ru-RU" sz="1200" b="0" i="0" u="none" strike="noStrike" kern="1200" cap="none" spc="-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1200" cap="none" spc="-7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icrosoft Sans Serif"/>
              </a:rPr>
              <a:t>ұлғайту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Microsoft Sans Serif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93440" y="1945833"/>
            <a:ext cx="4834657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Нарықты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монополиясыздандыру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93440" y="3286937"/>
            <a:ext cx="4179042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Авиаотын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сатушылар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әуежайлар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арасындағы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бәсекелестік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ортаны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дамыту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93440" y="4486211"/>
            <a:ext cx="4705469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ҚР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әуежайларында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баламалы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отын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құю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кешендерін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салу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мәселелерді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пысықтау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93440" y="3911416"/>
            <a:ext cx="4705469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Кредиттер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сондай-ақ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лизинг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сыйақы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мөлшерлемесін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субсидиялау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мәселелерді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пысықтау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85" y="1959923"/>
            <a:ext cx="453985" cy="453985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75E1707-82F2-4F12-9F55-280A7E244D44}"/>
              </a:ext>
            </a:extLst>
          </p:cNvPr>
          <p:cNvSpPr/>
          <p:nvPr/>
        </p:nvSpPr>
        <p:spPr>
          <a:xfrm>
            <a:off x="6893439" y="5021263"/>
            <a:ext cx="4705469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Кемсітусіз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қолжетімділікті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ету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тарихи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слот"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ұғымын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қарау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бөлігінде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НҚА-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өзгерістер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8DE5D55-1DB5-4605-AA36-D5FEBA9832A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17" y="2524938"/>
            <a:ext cx="638743" cy="63874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EE9415B-7688-418E-BF0C-6F6C82A77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81" y="3272347"/>
            <a:ext cx="520525" cy="51361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422DB77-FE15-4E77-94BD-92132FDC8B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17" y="3921162"/>
            <a:ext cx="492086" cy="46807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67463F4-6037-429A-B7A5-D4E92A3B8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02" y="4543440"/>
            <a:ext cx="520526" cy="46807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C50A4F-1B22-4E9C-B1D7-8C87E706EC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2" y="2590819"/>
            <a:ext cx="520526" cy="5613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EBABBB9-9881-4DE6-81F5-A70722D495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2" y="3555051"/>
            <a:ext cx="520526" cy="5205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7062E07-86C2-406F-8EB3-BC75EC1D6C6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02" y="5122470"/>
            <a:ext cx="540104" cy="513612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7EE1E3C-16A7-460B-B8DA-7542F6C06953}"/>
              </a:ext>
            </a:extLst>
          </p:cNvPr>
          <p:cNvSpPr/>
          <p:nvPr/>
        </p:nvSpPr>
        <p:spPr>
          <a:xfrm>
            <a:off x="6313253" y="1546227"/>
            <a:ext cx="4972099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БАРЛЫҒЫ 9 ІС-ШАРА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09665C9-C8E2-4EFA-A4D9-0D445FC18078}"/>
              </a:ext>
            </a:extLst>
          </p:cNvPr>
          <p:cNvSpPr/>
          <p:nvPr/>
        </p:nvSpPr>
        <p:spPr>
          <a:xfrm>
            <a:off x="3567888" y="5783389"/>
            <a:ext cx="4431295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Аяқталу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мерзімі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2025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68FCFD3E-99A0-4B0D-A39E-B2FE65FEC476}"/>
              </a:ext>
            </a:extLst>
          </p:cNvPr>
          <p:cNvSpPr/>
          <p:nvPr/>
        </p:nvSpPr>
        <p:spPr>
          <a:xfrm>
            <a:off x="11827764" y="5872294"/>
            <a:ext cx="341630" cy="287953"/>
          </a:xfrm>
          <a:custGeom>
            <a:avLst/>
            <a:gdLst/>
            <a:ahLst/>
            <a:cxnLst/>
            <a:rect l="l" t="t" r="r" b="b"/>
            <a:pathLst>
              <a:path w="341629" h="166370">
                <a:moveTo>
                  <a:pt x="341375" y="0"/>
                </a:moveTo>
                <a:lnTo>
                  <a:pt x="0" y="0"/>
                </a:lnTo>
                <a:lnTo>
                  <a:pt x="0" y="166116"/>
                </a:lnTo>
                <a:lnTo>
                  <a:pt x="341375" y="166116"/>
                </a:lnTo>
                <a:lnTo>
                  <a:pt x="341375" y="0"/>
                </a:lnTo>
                <a:close/>
              </a:path>
            </a:pathLst>
          </a:custGeom>
          <a:solidFill>
            <a:srgbClr val="1E4589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7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43FF6D-BEBE-4E51-B690-56BC4EBA5BF0}"/>
              </a:ext>
            </a:extLst>
          </p:cNvPr>
          <p:cNvSpPr txBox="1"/>
          <p:nvPr/>
        </p:nvSpPr>
        <p:spPr>
          <a:xfrm>
            <a:off x="151002" y="4543440"/>
            <a:ext cx="531939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Күтілетін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нәтиже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28600" indent="-228600" algn="just">
              <a:buAutoNum type="arabicPeriod"/>
            </a:pP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нарық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шоғырлануының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төмендеуі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Жолаушыларды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әуе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көлігімен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тасымалдау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нарығында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бәсекелестікті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Әкімшілік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кедергілерді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жою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Шетелдік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авиакомпанияларды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тарту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жағдайлар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4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37066"/>
            <a:ext cx="4211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Телекоммуникация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6001" y="2186175"/>
            <a:ext cx="4139684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монополияланған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нарық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мемлекеттің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қатысуымен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нарықтың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жоғары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шоғырлануы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CR-2) ;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8296" y="3192364"/>
            <a:ext cx="3618306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Нарықтың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әлеуетті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қатысушылары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бос РЖС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болмауы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8297" y="4031232"/>
            <a:ext cx="3618306" cy="67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РЖС,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кабельдік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кәріз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телекоммуникациялық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инфрақұрылымға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тең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қолжетімділік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мәселелері</a:t>
            </a:r>
            <a:endParaRPr lang="ru-RU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3603" y="1471311"/>
            <a:ext cx="4068790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ЖҮЙЕЛІК МӘСЕЛЕЛЕР: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0" y="4106435"/>
            <a:ext cx="526930" cy="457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84" y="4609066"/>
            <a:ext cx="532383" cy="458177"/>
          </a:xfrm>
          <a:prstGeom prst="rect">
            <a:avLst/>
          </a:prstGeom>
        </p:spPr>
      </p:pic>
      <p:sp>
        <p:nvSpPr>
          <p:cNvPr id="12" name="Половина рамки 11"/>
          <p:cNvSpPr/>
          <p:nvPr/>
        </p:nvSpPr>
        <p:spPr>
          <a:xfrm rot="7966984">
            <a:off x="5316945" y="1974063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 rot="7966984">
            <a:off x="5316337" y="2930061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оловина рамки 13"/>
          <p:cNvSpPr/>
          <p:nvPr/>
        </p:nvSpPr>
        <p:spPr>
          <a:xfrm rot="7966984">
            <a:off x="5338869" y="3953040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90460" y="873044"/>
            <a:ext cx="532884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ТЕЛЕКОММУНИКАЦИЯ САЛАСЫНДАҒЫ БӘСЕКЕЛЕСТІКТІ ДАМЫТУДЫҢ ЖОЛ КАРТАСЫ: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93439" y="2579878"/>
            <a:ext cx="4425869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РЖС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бөлу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аукциондарды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өткізу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тәртібін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93440" y="1945833"/>
            <a:ext cx="4322641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нарығына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мемлекеттің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қатысуын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төмендетуге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НҚА-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өзгерістер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толықтырулар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93440" y="3286937"/>
            <a:ext cx="4425868" cy="67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Еншілес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компанияларды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ұялы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операторларын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сату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арқылы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Қазақтелеком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АҚ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компаниялар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тобын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монополиясыздандыру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93440" y="4566582"/>
            <a:ext cx="4549144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уәкілетті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органның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РЖС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бөлу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құзыретін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белгілеу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93438" y="3974639"/>
            <a:ext cx="4705469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РЖС,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инфрақұрылымды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міндетті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түрде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бөлісу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sharing)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89" y="2614616"/>
            <a:ext cx="405098" cy="40509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0BE90B7-450D-4EAB-8F31-4296D0EFFE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5" y="2286140"/>
            <a:ext cx="385237" cy="45483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0B4219A-3802-4926-AC64-0CC375B389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3" y="3219172"/>
            <a:ext cx="385237" cy="4196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9DFD9A5-07C7-4BCD-A4D7-7E8DE93043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2189" y="1959923"/>
            <a:ext cx="336775" cy="39561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D889570-92E2-4350-9AC2-74896DD647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4800" y="3344257"/>
            <a:ext cx="402306" cy="3427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10C480-7EB2-4CA0-8205-4C8727CCAC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4800" y="4041133"/>
            <a:ext cx="414564" cy="35359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C30E769-8A29-488D-872D-728C5CDB7C79}"/>
              </a:ext>
            </a:extLst>
          </p:cNvPr>
          <p:cNvSpPr/>
          <p:nvPr/>
        </p:nvSpPr>
        <p:spPr>
          <a:xfrm>
            <a:off x="6817106" y="1538640"/>
            <a:ext cx="4972099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БАРЛЫҒЫ 8 ІС ШАРА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87B3250-DEC1-4E62-A2B3-405E28885238}"/>
              </a:ext>
            </a:extLst>
          </p:cNvPr>
          <p:cNvSpPr/>
          <p:nvPr/>
        </p:nvSpPr>
        <p:spPr>
          <a:xfrm>
            <a:off x="3576277" y="5857462"/>
            <a:ext cx="4431295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Аяқталу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мерзімі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2023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27">
            <a:extLst>
              <a:ext uri="{FF2B5EF4-FFF2-40B4-BE49-F238E27FC236}">
                <a16:creationId xmlns:a16="http://schemas.microsoft.com/office/drawing/2014/main" id="{A36567DE-8C48-4714-9A2E-67F5ED18C5AA}"/>
              </a:ext>
            </a:extLst>
          </p:cNvPr>
          <p:cNvSpPr txBox="1"/>
          <p:nvPr/>
        </p:nvSpPr>
        <p:spPr>
          <a:xfrm>
            <a:off x="117763" y="4937924"/>
            <a:ext cx="1195647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just"/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Күтілетін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нәтиже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indent="450215" algn="just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нарық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шоғырлануының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төмендеуі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РЖС,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инфрақұрылымға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жеткізу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Шектеулі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ресурсты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(РЖС)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75477B88-6094-4216-9A6A-589AEAFEC0C6}"/>
              </a:ext>
            </a:extLst>
          </p:cNvPr>
          <p:cNvSpPr/>
          <p:nvPr/>
        </p:nvSpPr>
        <p:spPr>
          <a:xfrm>
            <a:off x="11827764" y="5872294"/>
            <a:ext cx="341630" cy="287953"/>
          </a:xfrm>
          <a:custGeom>
            <a:avLst/>
            <a:gdLst/>
            <a:ahLst/>
            <a:cxnLst/>
            <a:rect l="l" t="t" r="r" b="b"/>
            <a:pathLst>
              <a:path w="341629" h="166370">
                <a:moveTo>
                  <a:pt x="341375" y="0"/>
                </a:moveTo>
                <a:lnTo>
                  <a:pt x="0" y="0"/>
                </a:lnTo>
                <a:lnTo>
                  <a:pt x="0" y="166116"/>
                </a:lnTo>
                <a:lnTo>
                  <a:pt x="341375" y="166116"/>
                </a:lnTo>
                <a:lnTo>
                  <a:pt x="341375" y="0"/>
                </a:lnTo>
                <a:close/>
              </a:path>
            </a:pathLst>
          </a:custGeom>
          <a:solidFill>
            <a:srgbClr val="1E4589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8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71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1288</Words>
  <Application>Microsoft Office PowerPoint</Application>
  <PresentationFormat>Широкоэкранный</PresentationFormat>
  <Paragraphs>141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Александровна Бухарина</dc:creator>
  <cp:lastModifiedBy>Нуржан Садирбаев</cp:lastModifiedBy>
  <cp:revision>56</cp:revision>
  <cp:lastPrinted>2023-03-28T04:05:27Z</cp:lastPrinted>
  <dcterms:created xsi:type="dcterms:W3CDTF">2022-02-14T06:03:05Z</dcterms:created>
  <dcterms:modified xsi:type="dcterms:W3CDTF">2023-03-30T13:00:24Z</dcterms:modified>
</cp:coreProperties>
</file>