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8"/>
  </p:notesMasterIdLst>
  <p:sldIdLst>
    <p:sldId id="297" r:id="rId2"/>
    <p:sldId id="304" r:id="rId3"/>
    <p:sldId id="305" r:id="rId4"/>
    <p:sldId id="302" r:id="rId5"/>
    <p:sldId id="303" r:id="rId6"/>
    <p:sldId id="306" r:id="rId7"/>
    <p:sldId id="307" r:id="rId8"/>
    <p:sldId id="343" r:id="rId9"/>
    <p:sldId id="346" r:id="rId10"/>
    <p:sldId id="309" r:id="rId11"/>
    <p:sldId id="338" r:id="rId12"/>
    <p:sldId id="328" r:id="rId13"/>
    <p:sldId id="310" r:id="rId14"/>
    <p:sldId id="330" r:id="rId15"/>
    <p:sldId id="331" r:id="rId16"/>
    <p:sldId id="332" r:id="rId17"/>
    <p:sldId id="337" r:id="rId18"/>
    <p:sldId id="311" r:id="rId19"/>
    <p:sldId id="312" r:id="rId20"/>
    <p:sldId id="339" r:id="rId21"/>
    <p:sldId id="344" r:id="rId22"/>
    <p:sldId id="345" r:id="rId23"/>
    <p:sldId id="350" r:id="rId24"/>
    <p:sldId id="347" r:id="rId25"/>
    <p:sldId id="349" r:id="rId26"/>
    <p:sldId id="341" r:id="rId27"/>
  </p:sldIdLst>
  <p:sldSz cx="12192000" cy="6858000"/>
  <p:notesSz cx="6735763" cy="98663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Назым Бауыржанкызы Маман" initials="НБМ" lastIdx="1" clrIdx="0">
    <p:extLst>
      <p:ext uri="{19B8F6BF-5375-455C-9EA6-DF929625EA0E}">
        <p15:presenceInfo xmlns:p15="http://schemas.microsoft.com/office/powerpoint/2012/main" userId="S-1-5-21-3132570165-2898613162-186165057-222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CC"/>
    <a:srgbClr val="CCECFF"/>
    <a:srgbClr val="004F8A"/>
    <a:srgbClr val="CC3300"/>
    <a:srgbClr val="FF3300"/>
    <a:srgbClr val="CDE6FF"/>
    <a:srgbClr val="AFDDFF"/>
    <a:srgbClr val="DCBABA"/>
    <a:srgbClr val="CCFFFF"/>
    <a:srgbClr val="D5FF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532" autoAdjust="0"/>
    <p:restoredTop sz="94660"/>
  </p:normalViewPr>
  <p:slideViewPr>
    <p:cSldViewPr snapToGrid="0">
      <p:cViewPr>
        <p:scale>
          <a:sx n="86" d="100"/>
          <a:sy n="86" d="100"/>
        </p:scale>
        <p:origin x="1554" y="6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4" y="7"/>
            <a:ext cx="2918830" cy="495029"/>
          </a:xfrm>
          <a:prstGeom prst="rect">
            <a:avLst/>
          </a:prstGeom>
        </p:spPr>
        <p:txBody>
          <a:bodyPr vert="horz" lIns="90581" tIns="45292" rIns="90581" bIns="45292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5378" y="7"/>
            <a:ext cx="2918830" cy="495029"/>
          </a:xfrm>
          <a:prstGeom prst="rect">
            <a:avLst/>
          </a:prstGeom>
        </p:spPr>
        <p:txBody>
          <a:bodyPr vert="horz" lIns="90581" tIns="45292" rIns="90581" bIns="45292" rtlCol="0"/>
          <a:lstStyle>
            <a:lvl1pPr algn="r">
              <a:defRPr sz="1200"/>
            </a:lvl1pPr>
          </a:lstStyle>
          <a:p>
            <a:fld id="{767ED45D-A506-4B7E-AB1F-8DC6FC8A7DB2}" type="datetimeFigureOut">
              <a:rPr lang="ru-RU" smtClean="0"/>
              <a:t>27.01.2023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581" tIns="45292" rIns="90581" bIns="45292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577" y="4748168"/>
            <a:ext cx="5388610" cy="3884861"/>
          </a:xfrm>
          <a:prstGeom prst="rect">
            <a:avLst/>
          </a:prstGeom>
        </p:spPr>
        <p:txBody>
          <a:bodyPr vert="horz" lIns="90581" tIns="45292" rIns="90581" bIns="45292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4" y="9371287"/>
            <a:ext cx="2918830" cy="495028"/>
          </a:xfrm>
          <a:prstGeom prst="rect">
            <a:avLst/>
          </a:prstGeom>
        </p:spPr>
        <p:txBody>
          <a:bodyPr vert="horz" lIns="90581" tIns="45292" rIns="90581" bIns="45292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5378" y="9371287"/>
            <a:ext cx="2918830" cy="495028"/>
          </a:xfrm>
          <a:prstGeom prst="rect">
            <a:avLst/>
          </a:prstGeom>
        </p:spPr>
        <p:txBody>
          <a:bodyPr vert="horz" lIns="90581" tIns="45292" rIns="90581" bIns="45292" rtlCol="0" anchor="b"/>
          <a:lstStyle>
            <a:lvl1pPr algn="r">
              <a:defRPr sz="1200"/>
            </a:lvl1pPr>
          </a:lstStyle>
          <a:p>
            <a:fld id="{8E597147-8026-4338-9AF5-EDDB7D519B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97123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C79C7-506C-448D-97F7-F8600ECA5F63}" type="datetime1">
              <a:rPr lang="ru-RU" smtClean="0"/>
              <a:t>27.01.2023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77F2A-2C27-4D70-B810-54F6CFB5CD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96643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130DB-16BF-489B-8523-4CDA45C62172}" type="datetime1">
              <a:rPr lang="ru-RU" smtClean="0"/>
              <a:t>27.01.2023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77F2A-2C27-4D70-B810-54F6CFB5CD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35620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B3B19-EFE0-4E91-9EE4-A1D9E518DD87}" type="datetime1">
              <a:rPr lang="ru-RU" smtClean="0"/>
              <a:t>27.01.2023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77F2A-2C27-4D70-B810-54F6CFB5CD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0472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46642-BC70-4985-8E05-9DE80C5C69F8}" type="datetime1">
              <a:rPr lang="ru-RU" smtClean="0"/>
              <a:t>27.01.2023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77F2A-2C27-4D70-B810-54F6CFB5CD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05381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8C956-DB64-4429-A65A-1DBE740B68A6}" type="datetime1">
              <a:rPr lang="ru-RU" smtClean="0"/>
              <a:t>27.01.2023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77F2A-2C27-4D70-B810-54F6CFB5CD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67010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61D8A-0CBD-4A8E-A719-C6A52D40B547}" type="datetime1">
              <a:rPr lang="ru-RU" smtClean="0"/>
              <a:t>27.01.2023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77F2A-2C27-4D70-B810-54F6CFB5CD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51718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8E803-2366-4EE4-BED4-9A24AD918DF0}" type="datetime1">
              <a:rPr lang="ru-RU" smtClean="0"/>
              <a:t>27.01.2023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77F2A-2C27-4D70-B810-54F6CFB5CD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37572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6539E-B567-4FDD-985E-2C481DE363B0}" type="datetime1">
              <a:rPr lang="ru-RU" smtClean="0"/>
              <a:t>27.01.2023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77F2A-2C27-4D70-B810-54F6CFB5CD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61378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65EA1-605B-4444-AA00-69A32766E14C}" type="datetime1">
              <a:rPr lang="ru-RU" smtClean="0"/>
              <a:t>27.01.2023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77F2A-2C27-4D70-B810-54F6CFB5CD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24005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1E28D-B1B1-4973-B5B1-7B2CC94CA025}" type="datetime1">
              <a:rPr lang="ru-RU" smtClean="0"/>
              <a:t>27.01.2023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77F2A-2C27-4D70-B810-54F6CFB5CD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95276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ACDFC-CADC-4A13-BE7B-8A7B27823244}" type="datetime1">
              <a:rPr lang="ru-RU" smtClean="0"/>
              <a:t>27.01.2023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77F2A-2C27-4D70-B810-54F6CFB5CD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62437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939255-A86E-4601-BD5A-84ADE5BF4902}" type="datetime1">
              <a:rPr lang="ru-RU" smtClean="0"/>
              <a:t>27.01.2023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077F2A-2C27-4D70-B810-54F6CFB5CD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7548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19E8608A-3A17-4E94-A345-93413C9269EC}"/>
              </a:ext>
            </a:extLst>
          </p:cNvPr>
          <p:cNvSpPr/>
          <p:nvPr/>
        </p:nvSpPr>
        <p:spPr>
          <a:xfrm>
            <a:off x="5190308" y="6409189"/>
            <a:ext cx="7000063" cy="431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Астана қ., </a:t>
            </a:r>
            <a:r>
              <a:rPr lang="ru-RU" b="1" dirty="0">
                <a:solidFill>
                  <a:schemeClr val="tx1"/>
                </a:solidFill>
                <a:latin typeface="Arial Narrow" panose="020B0606020202030204" pitchFamily="34" charset="0"/>
              </a:rPr>
              <a:t>20</a:t>
            </a:r>
            <a:r>
              <a:rPr lang="en-US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2</a:t>
            </a:r>
            <a:r>
              <a:rPr lang="ru-RU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3 </a:t>
            </a:r>
            <a:r>
              <a:rPr lang="ru-RU" b="1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жыл</a:t>
            </a:r>
            <a:endParaRPr lang="ru-RU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Равнобедренный треугольник 4"/>
          <p:cNvSpPr/>
          <p:nvPr/>
        </p:nvSpPr>
        <p:spPr>
          <a:xfrm rot="10800000">
            <a:off x="-1" y="-1"/>
            <a:ext cx="5342467" cy="2226733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2403354">
            <a:off x="-170660" y="3313382"/>
            <a:ext cx="6244422" cy="173566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1489166" y="1637214"/>
            <a:ext cx="4410660" cy="3657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278674" y="418011"/>
            <a:ext cx="2046515" cy="17155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19E8608A-3A17-4E94-A345-93413C9269EC}"/>
              </a:ext>
            </a:extLst>
          </p:cNvPr>
          <p:cNvSpPr/>
          <p:nvPr/>
        </p:nvSpPr>
        <p:spPr>
          <a:xfrm>
            <a:off x="3535681" y="1960981"/>
            <a:ext cx="8654691" cy="8344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АЗАМАТТЫҚ БЮДЖЕТ</a:t>
            </a:r>
            <a:endParaRPr lang="ru-RU" sz="6000" b="1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xmlns="" id="{19E8608A-3A17-4E94-A345-93413C9269EC}"/>
              </a:ext>
            </a:extLst>
          </p:cNvPr>
          <p:cNvSpPr/>
          <p:nvPr/>
        </p:nvSpPr>
        <p:spPr>
          <a:xfrm>
            <a:off x="3646449" y="3179122"/>
            <a:ext cx="8545551" cy="431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2023-2025 </a:t>
            </a:r>
            <a:r>
              <a:rPr lang="ru-RU" sz="2400" b="1" dirty="0" err="1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жылдарға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ru-RU" sz="2400" b="1" dirty="0" err="1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арналған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ru-RU" sz="2400" b="1" dirty="0" err="1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республикалық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 бюджет </a:t>
            </a:r>
            <a:r>
              <a:rPr lang="ru-RU" sz="2400" b="1" dirty="0" err="1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бойынша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xmlns="" id="{19E8608A-3A17-4E94-A345-93413C9269EC}"/>
              </a:ext>
            </a:extLst>
          </p:cNvPr>
          <p:cNvSpPr/>
          <p:nvPr/>
        </p:nvSpPr>
        <p:spPr>
          <a:xfrm>
            <a:off x="5190309" y="-5771"/>
            <a:ext cx="7000062" cy="6905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Қазақстан</a:t>
            </a:r>
            <a:r>
              <a:rPr lang="ru-RU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ru-RU" b="1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Республикасы</a:t>
            </a:r>
            <a:r>
              <a:rPr lang="ru-RU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ru-RU" b="1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Қаржы</a:t>
            </a:r>
            <a:r>
              <a:rPr lang="ru-RU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ru-RU" b="1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Министрлігі</a:t>
            </a:r>
            <a:r>
              <a:rPr lang="ru-RU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</a:p>
          <a:p>
            <a:pPr algn="ctr"/>
            <a:r>
              <a:rPr lang="ru-RU" b="1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Бюджеттік</a:t>
            </a:r>
            <a:r>
              <a:rPr lang="ru-RU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ru-RU" b="1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жоспарлау</a:t>
            </a:r>
            <a:r>
              <a:rPr lang="ru-RU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ru-RU" b="1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департаменті</a:t>
            </a:r>
            <a:endParaRPr lang="ru-RU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23" name="Равнобедренный треугольник 22"/>
          <p:cNvSpPr/>
          <p:nvPr/>
        </p:nvSpPr>
        <p:spPr>
          <a:xfrm rot="21238436">
            <a:off x="-104459" y="4824167"/>
            <a:ext cx="3535682" cy="1844293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12126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6662057"/>
            <a:ext cx="12191999" cy="19594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8316C824-DE02-4D6E-93DE-D42F9B8D8F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62196" y="6445758"/>
            <a:ext cx="1312025" cy="365125"/>
          </a:xfrm>
        </p:spPr>
        <p:txBody>
          <a:bodyPr vert="horz" lIns="91440" tIns="45720" rIns="91440" bIns="45720" rtlCol="0" anchor="ctr"/>
          <a:lstStyle/>
          <a:p>
            <a:fld id="{4B077F2A-2C27-4D70-B810-54F6CFB5CD3C}" type="slidenum">
              <a:rPr lang="ru-RU" sz="3600" b="1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pPr/>
              <a:t>10</a:t>
            </a:fld>
            <a:endParaRPr lang="ru-RU" sz="3600" b="1" dirty="0">
              <a:solidFill>
                <a:schemeClr val="tx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xmlns="" id="{56D776B9-6E96-4F88-AD67-A7C05914172F}"/>
              </a:ext>
            </a:extLst>
          </p:cNvPr>
          <p:cNvSpPr txBox="1">
            <a:spLocks/>
          </p:cNvSpPr>
          <p:nvPr/>
        </p:nvSpPr>
        <p:spPr>
          <a:xfrm>
            <a:off x="0" y="-465"/>
            <a:ext cx="12191998" cy="490788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</a:pPr>
            <a:r>
              <a:rPr lang="ru-RU" sz="3000" b="1" dirty="0" err="1">
                <a:solidFill>
                  <a:schemeClr val="tx1"/>
                </a:solidFill>
                <a:latin typeface="Arial Narrow" panose="020B0606020202030204" pitchFamily="34" charset="0"/>
              </a:rPr>
              <a:t>Денсаулық</a:t>
            </a:r>
            <a:r>
              <a:rPr lang="ru-RU" sz="3000" b="1" dirty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ru-RU" sz="3000" b="1" dirty="0" err="1">
                <a:solidFill>
                  <a:schemeClr val="tx1"/>
                </a:solidFill>
                <a:latin typeface="Arial Narrow" panose="020B0606020202030204" pitchFamily="34" charset="0"/>
              </a:rPr>
              <a:t>сақтауды</a:t>
            </a:r>
            <a:r>
              <a:rPr lang="ru-RU" sz="3000" b="1" dirty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ru-RU" sz="3000" b="1" dirty="0" err="1">
                <a:solidFill>
                  <a:schemeClr val="tx1"/>
                </a:solidFill>
                <a:latin typeface="Arial Narrow" panose="020B0606020202030204" pitchFamily="34" charset="0"/>
              </a:rPr>
              <a:t>дамыту</a:t>
            </a:r>
            <a:endParaRPr lang="ru-RU" sz="30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6" name="Содержимое 6">
            <a:extLst>
              <a:ext uri="{FF2B5EF4-FFF2-40B4-BE49-F238E27FC236}">
                <a16:creationId xmlns:a16="http://schemas.microsoft.com/office/drawing/2014/main" xmlns="" id="{C7BCAF63-E9C4-4844-A222-6C22E1F9528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83220851"/>
              </p:ext>
            </p:extLst>
          </p:nvPr>
        </p:nvGraphicFramePr>
        <p:xfrm>
          <a:off x="223705" y="837578"/>
          <a:ext cx="11744589" cy="54023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3050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60736"/>
                <a:gridCol w="1060736"/>
                <a:gridCol w="106073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3650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8496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1040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254893">
                <a:tc rowSpan="2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kern="12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Атауы</a:t>
                      </a:r>
                      <a:endParaRPr lang="ru-RU" sz="1200" b="0" i="0" u="none" strike="noStrike" kern="1200" dirty="0" smtClean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6628" marR="6628" marT="6628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b="0" i="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2020 </a:t>
                      </a:r>
                      <a:r>
                        <a:rPr lang="ru-RU" sz="1200" b="0" i="0" u="none" strike="noStrike" kern="12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жылғы</a:t>
                      </a:r>
                      <a:r>
                        <a:rPr lang="ru-RU" sz="1200" b="0" i="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b="0" i="0" u="none" strike="noStrike" kern="12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түзетілген</a:t>
                      </a:r>
                      <a:r>
                        <a:rPr lang="ru-RU" sz="1200" b="0" i="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</a:t>
                      </a:r>
                      <a:endParaRPr lang="ru-RU" sz="1200" b="0" i="0" u="none" strike="noStrike" kern="1200" dirty="0" smtClean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b="0" i="0" u="none" strike="noStrike" kern="12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жоспар</a:t>
                      </a:r>
                      <a:endParaRPr lang="ru-RU" sz="1200" b="0" i="0" u="none" strike="noStrike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b="0" i="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2021 </a:t>
                      </a:r>
                      <a:r>
                        <a:rPr lang="ru-RU" sz="1200" b="0" i="0" u="none" strike="noStrike" kern="12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жылғы</a:t>
                      </a:r>
                      <a:r>
                        <a:rPr lang="ru-RU" sz="1200" b="0" i="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b="0" i="0" u="none" strike="noStrike" kern="12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түзетілген</a:t>
                      </a:r>
                      <a:r>
                        <a:rPr lang="ru-RU" sz="1200" b="0" i="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</a:t>
                      </a:r>
                      <a:endParaRPr lang="ru-RU" sz="1200" b="0" i="0" u="none" strike="noStrike" kern="1200" dirty="0" smtClean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b="0" i="0" u="none" strike="noStrike" kern="12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жоспар</a:t>
                      </a:r>
                      <a:r>
                        <a:rPr lang="ru-RU" sz="1200" b="0" i="0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</a:t>
                      </a:r>
                      <a:endParaRPr lang="ru-RU" sz="1200" b="0" i="0" u="none" strike="noStrike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b="0" i="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2022 </a:t>
                      </a:r>
                      <a:r>
                        <a:rPr lang="ru-RU" sz="1200" b="0" i="0" u="none" strike="noStrike" kern="12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жылғы</a:t>
                      </a:r>
                      <a:r>
                        <a:rPr lang="ru-RU" sz="1200" b="0" i="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b="0" i="0" u="none" strike="noStrike" kern="12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түзетілген</a:t>
                      </a:r>
                      <a:r>
                        <a:rPr lang="ru-RU" sz="1200" b="0" i="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</a:t>
                      </a:r>
                      <a:endParaRPr lang="ru-RU" sz="1200" b="0" i="0" u="none" strike="noStrike" kern="1200" dirty="0" smtClean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b="0" i="0" u="none" strike="noStrike" kern="12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жоспар</a:t>
                      </a:r>
                      <a:endParaRPr lang="ru-RU" sz="1200" b="0" i="0" u="none" strike="noStrike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kern="12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Бекітілген</a:t>
                      </a:r>
                      <a:r>
                        <a:rPr lang="ru-RU" sz="1200" b="0" i="0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бюджет</a:t>
                      </a:r>
                    </a:p>
                  </a:txBody>
                  <a:tcPr marL="5032" marR="5032" marT="5032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9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032" marR="5032" marT="5032" marB="0" anchor="ctr"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9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032" marR="5032" marT="5032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2703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2023 </a:t>
                      </a:r>
                      <a:r>
                        <a:rPr lang="ru-RU" sz="1200" b="0" i="0" u="none" strike="noStrike" kern="12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жыл</a:t>
                      </a:r>
                      <a:endParaRPr lang="ru-RU" sz="1200" b="0" i="0" u="none" strike="noStrike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5032" marR="5032" marT="5032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2024 </a:t>
                      </a:r>
                      <a:r>
                        <a:rPr lang="ru-RU" sz="1200" b="0" i="0" u="none" strike="noStrike" kern="12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жыл</a:t>
                      </a:r>
                      <a:endParaRPr lang="ru-RU" sz="1200" b="0" i="0" u="none" strike="noStrike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5032" marR="5032" marT="5032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2025 </a:t>
                      </a:r>
                      <a:r>
                        <a:rPr lang="ru-RU" sz="1200" b="0" i="0" u="none" strike="noStrike" kern="12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жыл</a:t>
                      </a:r>
                      <a:endParaRPr lang="ru-RU" sz="1200" b="0" i="0" u="none" strike="noStrike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5032" marR="5032" marT="5032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61818">
                <a:tc>
                  <a:txBody>
                    <a:bodyPr/>
                    <a:lstStyle/>
                    <a:p>
                      <a:pPr algn="just" rtl="0" fontAlgn="ctr"/>
                      <a:r>
                        <a:rPr lang="ru-RU" sz="2400" b="1" i="0" u="none" strike="noStrike" dirty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</a:rPr>
                        <a:t>БАРЛЫҒЫ, оның ішінде: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</a:t>
                      </a:r>
                      <a:r>
                        <a:rPr lang="ru-RU" sz="2400" b="1" i="0" u="none" strike="noStrike" kern="1200" baseline="0" dirty="0" smtClean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612</a:t>
                      </a:r>
                      <a:endParaRPr lang="ru-RU" sz="2400" b="1" i="0" u="none" strike="noStrike" kern="1200" dirty="0">
                        <a:solidFill>
                          <a:srgbClr val="0070C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kk-KZ" sz="2400" b="1" i="0" u="none" strike="noStrike" kern="1200" dirty="0" smtClean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1 995</a:t>
                      </a:r>
                      <a:endParaRPr lang="ru-RU" sz="2400" b="1" i="0" u="none" strike="noStrike" kern="1200" dirty="0">
                        <a:solidFill>
                          <a:srgbClr val="0070C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kk-KZ" sz="2400" b="1" i="0" u="none" strike="noStrike" kern="1200" dirty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1 992</a:t>
                      </a:r>
                      <a:endParaRPr lang="ru-RU" sz="2400" b="1" i="0" u="none" strike="noStrike" kern="1200" dirty="0">
                        <a:solidFill>
                          <a:srgbClr val="0070C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k-KZ" sz="2400" b="1" i="0" u="none" strike="noStrike" dirty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</a:rPr>
                        <a:t>2 111</a:t>
                      </a:r>
                      <a:endParaRPr lang="ru-RU" sz="2400" b="1" i="0" u="none" strike="noStrike" dirty="0">
                        <a:solidFill>
                          <a:srgbClr val="0070C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k-KZ" sz="2400" b="1" i="0" u="none" strike="noStrike" dirty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</a:rPr>
                        <a:t>2 240</a:t>
                      </a:r>
                      <a:endParaRPr lang="ru-RU" sz="2400" b="1" i="0" u="none" strike="noStrike" dirty="0">
                        <a:solidFill>
                          <a:srgbClr val="0070C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k-KZ" sz="2400" b="1" i="0" u="none" strike="noStrike" dirty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</a:rPr>
                        <a:t>2 374</a:t>
                      </a:r>
                      <a:endParaRPr lang="ru-RU" sz="2400" b="1" i="0" u="none" strike="noStrike" dirty="0">
                        <a:solidFill>
                          <a:srgbClr val="0070C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13410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0" u="none" strike="noStrike" kern="1200" baseline="0" dirty="0">
                          <a:solidFill>
                            <a:schemeClr val="accent5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Республикалық бюджет, оның ішінде:</a:t>
                      </a:r>
                    </a:p>
                  </a:txBody>
                  <a:tcPr marL="7200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0" u="none" strike="noStrike" kern="1200" baseline="0" dirty="0" smtClean="0">
                          <a:solidFill>
                            <a:schemeClr val="accent5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1 612</a:t>
                      </a:r>
                      <a:endParaRPr lang="ru-RU" sz="1800" b="1" i="0" u="none" strike="noStrike" kern="1200" baseline="0" dirty="0">
                        <a:solidFill>
                          <a:schemeClr val="accent5">
                            <a:lumMod val="75000"/>
                            <a:lumOff val="25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800" b="1" i="0" u="none" strike="noStrike" kern="1200" baseline="0" dirty="0" smtClean="0">
                          <a:solidFill>
                            <a:schemeClr val="accent5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1 995</a:t>
                      </a:r>
                      <a:endParaRPr lang="ru-RU" sz="1800" b="1" i="0" u="none" strike="noStrike" kern="1200" baseline="0" dirty="0">
                        <a:solidFill>
                          <a:schemeClr val="accent5">
                            <a:lumMod val="75000"/>
                            <a:lumOff val="25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0" u="none" strike="noStrike" kern="1200" baseline="0" dirty="0">
                          <a:solidFill>
                            <a:schemeClr val="accent5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1 992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0" u="none" strike="noStrike" kern="1200" baseline="0" dirty="0">
                          <a:solidFill>
                            <a:schemeClr val="accent5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2 009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0" u="none" strike="noStrike" kern="1200" baseline="0" dirty="0">
                          <a:solidFill>
                            <a:schemeClr val="accent5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2 136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0" u="none" strike="noStrike" kern="1200" baseline="0" dirty="0">
                          <a:solidFill>
                            <a:schemeClr val="accent5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2 270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943564232"/>
                  </a:ext>
                </a:extLst>
              </a:tr>
              <a:tr h="313410">
                <a:tc>
                  <a:txBody>
                    <a:bodyPr/>
                    <a:lstStyle/>
                    <a:p>
                      <a:pPr algn="just" rtl="0" fontAlgn="t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Медициналық көмек көрсету, оның ішінде:</a:t>
                      </a:r>
                    </a:p>
                  </a:txBody>
                  <a:tcPr marL="10800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1 490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kk-KZ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1 851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1 813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1 856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1 985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2 131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34259">
                <a:tc>
                  <a:txBody>
                    <a:bodyPr/>
                    <a:lstStyle/>
                    <a:p>
                      <a:pPr algn="just" rtl="0" fontAlgn="t"/>
                      <a:r>
                        <a:rPr lang="ru-RU" sz="1400" b="0" i="1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тегін медициналық көмектің кепілдік берілген көлемі</a:t>
                      </a:r>
                    </a:p>
                  </a:txBody>
                  <a:tcPr marL="28800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0" i="1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1 158</a:t>
                      </a:r>
                      <a:endParaRPr lang="ru-RU" sz="1400" b="0" i="1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kk-KZ" sz="1400" b="0" i="1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838</a:t>
                      </a:r>
                      <a:endParaRPr lang="ru-RU" sz="1400" b="0" i="1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0" i="1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1 331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0" i="1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1 456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0" i="1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1 510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0" i="1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1 567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516544155"/>
                  </a:ext>
                </a:extLst>
              </a:tr>
              <a:tr h="234259">
                <a:tc>
                  <a:txBody>
                    <a:bodyPr/>
                    <a:lstStyle/>
                    <a:p>
                      <a:pPr algn="just" rtl="0" fontAlgn="t"/>
                      <a:r>
                        <a:rPr lang="ru-RU" sz="1400" b="0" i="1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міндетті әлеуметтік медициналық сақтандыру</a:t>
                      </a:r>
                    </a:p>
                  </a:txBody>
                  <a:tcPr marL="28800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0" i="1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300</a:t>
                      </a:r>
                      <a:endParaRPr lang="ru-RU" sz="1400" b="0" i="1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kk-KZ" sz="1400" b="0" i="1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352</a:t>
                      </a:r>
                      <a:endParaRPr lang="ru-RU" sz="1400" b="0" i="1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0" i="1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425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0" i="1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400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0" i="1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475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0" i="1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564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876254464"/>
                  </a:ext>
                </a:extLst>
              </a:tr>
              <a:tr h="234571">
                <a:tc>
                  <a:txBody>
                    <a:bodyPr/>
                    <a:lstStyle/>
                    <a:p>
                      <a:pPr algn="just" rtl="0" fontAlgn="t"/>
                      <a:r>
                        <a:rPr lang="ru-RU" sz="1400" b="0" i="1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Қоғамдық денсаулық сақтау</a:t>
                      </a:r>
                    </a:p>
                  </a:txBody>
                  <a:tcPr marL="28800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0" i="1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32</a:t>
                      </a:r>
                      <a:endParaRPr lang="ru-RU" sz="1400" b="0" i="1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kk-KZ" sz="1400" b="0" i="1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33</a:t>
                      </a:r>
                      <a:endParaRPr lang="ru-RU" sz="1400" b="0" i="1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0" i="1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57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0" i="1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0,3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0" i="1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0,4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0" i="1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0,4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4223019"/>
                  </a:ext>
                </a:extLst>
              </a:tr>
              <a:tr h="551471">
                <a:tc>
                  <a:txBody>
                    <a:bodyPr/>
                    <a:lstStyle/>
                    <a:p>
                      <a:pPr algn="just" rtl="0" fontAlgn="t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Медицина қызметкерлерін даярлау және біліктілігін арттыру, қолданбалы ғылыми зерттеулер</a:t>
                      </a:r>
                    </a:p>
                  </a:txBody>
                  <a:tcPr marL="108000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32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kk-KZ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35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37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40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43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47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04740">
                <a:tc>
                  <a:txBody>
                    <a:bodyPr/>
                    <a:lstStyle/>
                    <a:p>
                      <a:pPr algn="just" rtl="0" fontAlgn="t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Денсаулық сақтау объектілерін салу, реконструкциялау</a:t>
                      </a:r>
                    </a:p>
                  </a:txBody>
                  <a:tcPr marL="10800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26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kk-KZ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7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13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15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16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56982">
                <a:tc>
                  <a:txBody>
                    <a:bodyPr/>
                    <a:lstStyle/>
                    <a:p>
                      <a:pPr algn="just" rtl="0" fontAlgn="t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Республикалық денсаулық сақтау ұйымдарын салу</a:t>
                      </a:r>
                    </a:p>
                  </a:txBody>
                  <a:tcPr marL="10800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6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kk-KZ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21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42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29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16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endParaRPr lang="ru-RU" sz="16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551471">
                <a:tc>
                  <a:txBody>
                    <a:bodyPr/>
                    <a:lstStyle/>
                    <a:p>
                      <a:pPr algn="just" rtl="0" fontAlgn="t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Халықтың санитарлық-эпидемиологиялық салауаттылығын қамтамасыз ету</a:t>
                      </a:r>
                    </a:p>
                  </a:txBody>
                  <a:tcPr marL="10800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18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kk-KZ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21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25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29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30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32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551471">
                <a:tc>
                  <a:txBody>
                    <a:bodyPr/>
                    <a:lstStyle/>
                    <a:p>
                      <a:pPr algn="just" rtl="0" fontAlgn="t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Денсаулық сақтау министрлігін және оның аумақтық органдарын ұстау</a:t>
                      </a:r>
                    </a:p>
                  </a:txBody>
                  <a:tcPr marL="108000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22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kk-KZ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30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10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11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48900">
                <a:tc>
                  <a:txBody>
                    <a:bodyPr/>
                    <a:lstStyle/>
                    <a:p>
                      <a:pPr algn="just" rtl="0" fontAlgn="t"/>
                      <a:r>
                        <a:rPr lang="ru-RU" sz="1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Өзге де шығыстар</a:t>
                      </a:r>
                    </a:p>
                  </a:txBody>
                  <a:tcPr marL="10800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kk-KZ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12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0,8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0,8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659553715"/>
                  </a:ext>
                </a:extLst>
              </a:tr>
              <a:tr h="363669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0" u="none" strike="noStrike" kern="1200" baseline="0" dirty="0" smtClean="0">
                          <a:solidFill>
                            <a:schemeClr val="accent5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* </a:t>
                      </a:r>
                      <a:r>
                        <a:rPr lang="ru-RU" sz="1800" b="1" i="0" u="none" strike="noStrike" kern="1200" baseline="0" dirty="0" err="1" smtClean="0">
                          <a:solidFill>
                            <a:schemeClr val="accent5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Жергілікті</a:t>
                      </a:r>
                      <a:r>
                        <a:rPr lang="ru-RU" sz="1800" b="1" i="0" u="none" strike="noStrike" kern="1200" baseline="0" dirty="0" smtClean="0">
                          <a:solidFill>
                            <a:schemeClr val="accent5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i="0" u="none" strike="noStrike" kern="1200" baseline="0" dirty="0">
                          <a:solidFill>
                            <a:schemeClr val="accent5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бюджеттер базасына берілген шығыстар:</a:t>
                      </a:r>
                    </a:p>
                  </a:txBody>
                  <a:tcPr marL="1080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i="0" u="none" strike="noStrike" kern="1200" baseline="0" dirty="0">
                        <a:solidFill>
                          <a:schemeClr val="accent5">
                            <a:lumMod val="75000"/>
                            <a:lumOff val="25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i="0" u="none" strike="noStrike" kern="1200" baseline="0" dirty="0">
                        <a:solidFill>
                          <a:schemeClr val="accent5">
                            <a:lumMod val="75000"/>
                            <a:lumOff val="25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i="0" u="none" strike="noStrike" kern="1200" baseline="0" dirty="0">
                        <a:solidFill>
                          <a:schemeClr val="accent5">
                            <a:lumMod val="75000"/>
                            <a:lumOff val="25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0" u="none" strike="noStrike" kern="1200" baseline="0" dirty="0">
                          <a:solidFill>
                            <a:schemeClr val="accent5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102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0" u="none" strike="noStrike" kern="1200" baseline="0" dirty="0">
                          <a:solidFill>
                            <a:schemeClr val="accent5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104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0" u="none" strike="noStrike" kern="1200" baseline="0" dirty="0">
                          <a:solidFill>
                            <a:schemeClr val="accent5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104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</a:tbl>
          </a:graphicData>
        </a:graphic>
      </p:graphicFrame>
      <p:cxnSp>
        <p:nvCxnSpPr>
          <p:cNvPr id="10" name="Прямая соединительная линия 9"/>
          <p:cNvCxnSpPr/>
          <p:nvPr/>
        </p:nvCxnSpPr>
        <p:spPr>
          <a:xfrm>
            <a:off x="322217" y="574767"/>
            <a:ext cx="11521440" cy="174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1">
            <a:extLst>
              <a:ext uri="{FF2B5EF4-FFF2-40B4-BE49-F238E27FC236}">
                <a16:creationId xmlns:a16="http://schemas.microsoft.com/office/drawing/2014/main" xmlns="" id="{3C93DDA6-7742-4812-925C-DA6889C95B7F}"/>
              </a:ext>
            </a:extLst>
          </p:cNvPr>
          <p:cNvSpPr txBox="1">
            <a:spLocks/>
          </p:cNvSpPr>
          <p:nvPr/>
        </p:nvSpPr>
        <p:spPr>
          <a:xfrm>
            <a:off x="96255" y="6584109"/>
            <a:ext cx="11458436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1200" i="1" dirty="0">
                <a:latin typeface="Arial Narrow" panose="020B0606020202030204" pitchFamily="34" charset="0"/>
                <a:cs typeface="Arial" panose="020B0604020202020204" pitchFamily="34" charset="0"/>
              </a:rPr>
              <a:t>* 2023 </a:t>
            </a:r>
            <a:r>
              <a:rPr lang="ru-RU" sz="1200" i="1" dirty="0" err="1">
                <a:latin typeface="Arial Narrow" panose="020B0606020202030204" pitchFamily="34" charset="0"/>
                <a:cs typeface="Arial" panose="020B0604020202020204" pitchFamily="34" charset="0"/>
              </a:rPr>
              <a:t>жылдан</a:t>
            </a:r>
            <a:r>
              <a:rPr lang="ru-RU" sz="1200" i="1" dirty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ru-RU" sz="1200" i="1" dirty="0" err="1">
                <a:latin typeface="Arial Narrow" panose="020B0606020202030204" pitchFamily="34" charset="0"/>
                <a:cs typeface="Arial" panose="020B0604020202020204" pitchFamily="34" charset="0"/>
              </a:rPr>
              <a:t>бастап</a:t>
            </a:r>
            <a:r>
              <a:rPr lang="ru-RU" sz="1200" i="1" dirty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ru-RU" sz="1200" i="1" dirty="0" err="1">
                <a:latin typeface="Arial Narrow" panose="020B0606020202030204" pitchFamily="34" charset="0"/>
                <a:cs typeface="Arial" panose="020B0604020202020204" pitchFamily="34" charset="0"/>
              </a:rPr>
              <a:t>жергілікті</a:t>
            </a:r>
            <a:r>
              <a:rPr lang="ru-RU" sz="1200" i="1" dirty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ru-RU" sz="1200" i="1" dirty="0" err="1">
                <a:latin typeface="Arial Narrow" panose="020B0606020202030204" pitchFamily="34" charset="0"/>
                <a:cs typeface="Arial" panose="020B0604020202020204" pitchFamily="34" charset="0"/>
              </a:rPr>
              <a:t>бюджеттер</a:t>
            </a:r>
            <a:r>
              <a:rPr lang="ru-RU" sz="1200" i="1" dirty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ru-RU" sz="1200" i="1" dirty="0" err="1">
                <a:latin typeface="Arial Narrow" panose="020B0606020202030204" pitchFamily="34" charset="0"/>
                <a:cs typeface="Arial" panose="020B0604020202020204" pitchFamily="34" charset="0"/>
              </a:rPr>
              <a:t>базасына</a:t>
            </a:r>
            <a:r>
              <a:rPr lang="ru-RU" sz="1200" i="1" dirty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ru-RU" sz="1200" i="1" dirty="0" err="1">
                <a:latin typeface="Arial Narrow" panose="020B0606020202030204" pitchFamily="34" charset="0"/>
                <a:cs typeface="Arial" panose="020B0604020202020204" pitchFamily="34" charset="0"/>
              </a:rPr>
              <a:t>беріледі</a:t>
            </a:r>
            <a:endParaRPr lang="ru-RU" sz="1200" i="1" dirty="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Заголовок 1">
            <a:extLst>
              <a:ext uri="{FF2B5EF4-FFF2-40B4-BE49-F238E27FC236}">
                <a16:creationId xmlns:a16="http://schemas.microsoft.com/office/drawing/2014/main" xmlns="" id="{3A1346A5-45D0-45DF-B5BD-7592F1102510}"/>
              </a:ext>
            </a:extLst>
          </p:cNvPr>
          <p:cNvSpPr txBox="1">
            <a:spLocks/>
          </p:cNvSpPr>
          <p:nvPr/>
        </p:nvSpPr>
        <p:spPr>
          <a:xfrm>
            <a:off x="10238509" y="559425"/>
            <a:ext cx="1662545" cy="3359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1200" b="1" dirty="0">
                <a:latin typeface="Arial Narrow" panose="020B0606020202030204" pitchFamily="34" charset="0"/>
                <a:ea typeface="+mn-ea"/>
                <a:cs typeface="+mn-cs"/>
              </a:rPr>
              <a:t>млрд. </a:t>
            </a:r>
            <a:r>
              <a:rPr lang="ru-RU" sz="1200" b="1" dirty="0" err="1" smtClean="0">
                <a:latin typeface="Arial Narrow" panose="020B0606020202030204" pitchFamily="34" charset="0"/>
                <a:ea typeface="+mn-ea"/>
                <a:cs typeface="+mn-cs"/>
              </a:rPr>
              <a:t>теңге</a:t>
            </a:r>
            <a:endParaRPr lang="ru-RU" sz="1200" b="1" dirty="0">
              <a:latin typeface="Arial Narrow" panose="020B0606020202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99292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6662057"/>
            <a:ext cx="12191999" cy="19594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EBCA4222-1D5A-4324-8484-FDBFB1382B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89691" y="6426229"/>
            <a:ext cx="1312025" cy="365125"/>
          </a:xfrm>
        </p:spPr>
        <p:txBody>
          <a:bodyPr vert="horz" lIns="91440" tIns="45720" rIns="91440" bIns="45720" rtlCol="0" anchor="ctr"/>
          <a:lstStyle/>
          <a:p>
            <a:fld id="{4B077F2A-2C27-4D70-B810-54F6CFB5CD3C}" type="slidenum">
              <a:rPr lang="ru-RU" sz="3600" b="1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pPr/>
              <a:t>11</a:t>
            </a:fld>
            <a:endParaRPr lang="ru-RU" sz="3600" b="1" dirty="0">
              <a:solidFill>
                <a:schemeClr val="tx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xmlns="" id="{9CE2A9A3-6BAA-441D-92A2-9C85FF530279}"/>
              </a:ext>
            </a:extLst>
          </p:cNvPr>
          <p:cNvSpPr txBox="1">
            <a:spLocks/>
          </p:cNvSpPr>
          <p:nvPr/>
        </p:nvSpPr>
        <p:spPr>
          <a:xfrm>
            <a:off x="0" y="64804"/>
            <a:ext cx="12192000" cy="490788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</a:pPr>
            <a:r>
              <a:rPr lang="ru-RU" sz="3000" b="1" dirty="0" err="1">
                <a:solidFill>
                  <a:schemeClr val="tx1"/>
                </a:solidFill>
                <a:latin typeface="Arial Narrow" panose="020B0606020202030204" pitchFamily="34" charset="0"/>
              </a:rPr>
              <a:t>Мәдениет</a:t>
            </a:r>
            <a:r>
              <a:rPr lang="ru-RU" sz="3000" b="1" dirty="0">
                <a:solidFill>
                  <a:schemeClr val="tx1"/>
                </a:solidFill>
                <a:latin typeface="Arial Narrow" panose="020B0606020202030204" pitchFamily="34" charset="0"/>
              </a:rPr>
              <a:t> пен </a:t>
            </a:r>
            <a:r>
              <a:rPr lang="ru-RU" sz="3000" b="1" dirty="0" err="1">
                <a:solidFill>
                  <a:schemeClr val="tx1"/>
                </a:solidFill>
                <a:latin typeface="Arial Narrow" panose="020B0606020202030204" pitchFamily="34" charset="0"/>
              </a:rPr>
              <a:t>спортты</a:t>
            </a:r>
            <a:r>
              <a:rPr lang="ru-RU" sz="3000" b="1" dirty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ru-RU" sz="3000" b="1" dirty="0" err="1">
                <a:solidFill>
                  <a:schemeClr val="tx1"/>
                </a:solidFill>
                <a:latin typeface="Arial Narrow" panose="020B0606020202030204" pitchFamily="34" charset="0"/>
              </a:rPr>
              <a:t>дамыту</a:t>
            </a:r>
            <a:endParaRPr lang="ru-RU" sz="30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xmlns="" id="{DD7106E8-F648-4A4B-883D-302E3261FF84}"/>
              </a:ext>
            </a:extLst>
          </p:cNvPr>
          <p:cNvSpPr txBox="1">
            <a:spLocks/>
          </p:cNvSpPr>
          <p:nvPr/>
        </p:nvSpPr>
        <p:spPr>
          <a:xfrm>
            <a:off x="10789691" y="465384"/>
            <a:ext cx="1098881" cy="4352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10000"/>
              </a:lnSpc>
            </a:pPr>
            <a:r>
              <a:rPr lang="ru-RU" sz="1200" b="1" dirty="0">
                <a:latin typeface="Arial Narrow" panose="020B0606020202030204" pitchFamily="34" charset="0"/>
              </a:rPr>
              <a:t>млрд. </a:t>
            </a:r>
            <a:r>
              <a:rPr lang="ru-RU" sz="1200" b="1" dirty="0" err="1" smtClean="0">
                <a:latin typeface="Arial Narrow" panose="020B0606020202030204" pitchFamily="34" charset="0"/>
              </a:rPr>
              <a:t>теңге</a:t>
            </a:r>
            <a:endParaRPr lang="ru-RU" sz="1200" b="1" dirty="0">
              <a:latin typeface="Arial Narrow" panose="020B0606020202030204" pitchFamily="34" charset="0"/>
            </a:endParaRPr>
          </a:p>
        </p:txBody>
      </p:sp>
      <p:graphicFrame>
        <p:nvGraphicFramePr>
          <p:cNvPr id="7" name="Содержимое 6">
            <a:extLst>
              <a:ext uri="{FF2B5EF4-FFF2-40B4-BE49-F238E27FC236}">
                <a16:creationId xmlns:a16="http://schemas.microsoft.com/office/drawing/2014/main" xmlns="" id="{6D7B8CF3-67FF-4A97-91B6-4ACE012372A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36350203"/>
              </p:ext>
            </p:extLst>
          </p:nvPr>
        </p:nvGraphicFramePr>
        <p:xfrm>
          <a:off x="116053" y="787403"/>
          <a:ext cx="11923549" cy="55959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1977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67645"/>
                <a:gridCol w="1167645"/>
                <a:gridCol w="116764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12273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7782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00281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297738">
                <a:tc rowSpan="2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kern="12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Іс-шаралар</a:t>
                      </a:r>
                      <a:r>
                        <a:rPr lang="ru-RU" sz="1200" b="0" i="0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b="0" i="0" u="none" strike="noStrike" kern="12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атауы</a:t>
                      </a:r>
                      <a:endParaRPr lang="ru-RU" sz="1200" b="0" i="0" u="none" strike="noStrike" kern="1200" dirty="0" smtClean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6628" marR="6628" marT="6628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b="0" i="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2020 </a:t>
                      </a:r>
                      <a:r>
                        <a:rPr lang="ru-RU" sz="1200" b="0" i="0" u="none" strike="noStrike" kern="12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жылғы</a:t>
                      </a:r>
                      <a:r>
                        <a:rPr lang="ru-RU" sz="1200" b="0" i="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b="0" i="0" u="none" strike="noStrike" kern="12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түзетілген</a:t>
                      </a:r>
                      <a:r>
                        <a:rPr lang="ru-RU" sz="1200" b="0" i="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</a:t>
                      </a:r>
                      <a:endParaRPr lang="ru-RU" sz="1200" b="0" i="0" u="none" strike="noStrike" kern="1200" dirty="0" smtClean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b="0" i="0" u="none" strike="noStrike" kern="12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жоспар</a:t>
                      </a:r>
                      <a:endParaRPr lang="ru-RU" sz="1200" b="0" i="0" u="none" strike="noStrike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b="0" i="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2021 </a:t>
                      </a:r>
                      <a:r>
                        <a:rPr lang="ru-RU" sz="1200" b="0" i="0" u="none" strike="noStrike" kern="12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жылғы</a:t>
                      </a:r>
                      <a:r>
                        <a:rPr lang="ru-RU" sz="1200" b="0" i="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b="0" i="0" u="none" strike="noStrike" kern="12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түзетілген</a:t>
                      </a:r>
                      <a:r>
                        <a:rPr lang="ru-RU" sz="1200" b="0" i="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</a:t>
                      </a:r>
                      <a:endParaRPr lang="ru-RU" sz="1200" b="0" i="0" u="none" strike="noStrike" kern="1200" dirty="0" smtClean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b="0" i="0" u="none" strike="noStrike" kern="12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жоспар</a:t>
                      </a:r>
                      <a:r>
                        <a:rPr lang="ru-RU" sz="1200" b="0" i="0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</a:t>
                      </a:r>
                      <a:endParaRPr lang="ru-RU" sz="1200" b="0" i="0" u="none" strike="noStrike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b="0" i="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2022 </a:t>
                      </a:r>
                      <a:r>
                        <a:rPr lang="ru-RU" sz="1200" b="0" i="0" u="none" strike="noStrike" kern="12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жылғы</a:t>
                      </a:r>
                      <a:r>
                        <a:rPr lang="ru-RU" sz="1200" b="0" i="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b="0" i="0" u="none" strike="noStrike" kern="12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түзетілген</a:t>
                      </a:r>
                      <a:r>
                        <a:rPr lang="ru-RU" sz="1200" b="0" i="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</a:t>
                      </a:r>
                      <a:endParaRPr lang="ru-RU" sz="1200" b="0" i="0" u="none" strike="noStrike" kern="1200" dirty="0" smtClean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b="0" i="0" u="none" strike="noStrike" kern="12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жоспар</a:t>
                      </a:r>
                      <a:endParaRPr lang="ru-RU" sz="1200" b="0" i="0" u="none" strike="noStrike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kern="12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Бекітілген</a:t>
                      </a:r>
                      <a:r>
                        <a:rPr lang="ru-RU" sz="1200" b="0" i="0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бюджет</a:t>
                      </a:r>
                    </a:p>
                  </a:txBody>
                  <a:tcPr marL="5032" marR="5032" marT="5032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9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032" marR="5032" marT="5032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9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032" marR="5032" marT="5032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5505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175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2023 </a:t>
                      </a:r>
                      <a:r>
                        <a:rPr lang="ru-RU" sz="1200" b="0" i="0" u="none" strike="noStrike" kern="12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жыл</a:t>
                      </a:r>
                      <a:endParaRPr lang="ru-RU" sz="1200" b="0" i="0" u="none" strike="noStrike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5032" marR="5032" marT="5032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2024 </a:t>
                      </a:r>
                      <a:r>
                        <a:rPr lang="ru-RU" sz="1200" b="0" i="0" u="none" strike="noStrike" kern="12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жыл</a:t>
                      </a:r>
                      <a:endParaRPr lang="ru-RU" sz="1200" b="0" i="0" u="none" strike="noStrike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5032" marR="5032" marT="5032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2025 </a:t>
                      </a:r>
                      <a:r>
                        <a:rPr lang="ru-RU" sz="1200" b="0" i="0" u="none" strike="noStrike" kern="12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жыл</a:t>
                      </a:r>
                      <a:endParaRPr lang="ru-RU" sz="1200" b="0" i="0" u="none" strike="noStrike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5032" marR="5032" marT="5032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101100680"/>
                  </a:ext>
                </a:extLst>
              </a:tr>
              <a:tr h="368140">
                <a:tc>
                  <a:txBody>
                    <a:bodyPr/>
                    <a:lstStyle/>
                    <a:p>
                      <a:pPr algn="just" rtl="0" fontAlgn="ctr"/>
                      <a:r>
                        <a:rPr lang="ru-RU" sz="2200" b="1" i="0" u="none" strike="noStrike" dirty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</a:rPr>
                        <a:t>БАРЛЫҒЫ, оның ішінде: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200" b="1" i="0" u="none" strike="noStrike" kern="1200" dirty="0" smtClean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108</a:t>
                      </a:r>
                      <a:endParaRPr lang="ru-RU" sz="2200" b="1" i="0" u="none" strike="noStrike" kern="1200" dirty="0">
                        <a:solidFill>
                          <a:srgbClr val="0070C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kk-KZ" sz="2200" b="1" i="0" u="none" strike="noStrike" kern="1200" dirty="0" smtClean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161</a:t>
                      </a:r>
                      <a:endParaRPr lang="ru-RU" sz="2200" b="1" i="0" u="none" strike="noStrike" kern="1200" dirty="0">
                        <a:solidFill>
                          <a:srgbClr val="0070C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kk-KZ" sz="2200" b="1" i="0" u="none" strike="noStrike" kern="1200" dirty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218</a:t>
                      </a:r>
                      <a:endParaRPr lang="ru-RU" sz="2200" b="1" i="0" u="none" strike="noStrike" kern="1200" dirty="0">
                        <a:solidFill>
                          <a:srgbClr val="0070C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kk-KZ" sz="2200" b="1" i="0" u="none" strike="noStrike" kern="1200" dirty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204</a:t>
                      </a:r>
                      <a:endParaRPr lang="ru-RU" sz="2200" b="1" i="0" u="none" strike="noStrike" kern="1200" dirty="0">
                        <a:solidFill>
                          <a:srgbClr val="0070C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kk-KZ" sz="2200" b="1" i="0" u="none" strike="noStrike" kern="1200" dirty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182</a:t>
                      </a:r>
                      <a:endParaRPr lang="ru-RU" sz="2200" b="1" i="0" u="none" strike="noStrike" kern="1200" dirty="0">
                        <a:solidFill>
                          <a:srgbClr val="0070C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kk-KZ" sz="2200" b="1" i="0" u="none" strike="noStrike" kern="1200" dirty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192</a:t>
                      </a:r>
                      <a:endParaRPr lang="ru-RU" sz="2200" b="1" i="0" u="none" strike="noStrike" kern="1200" dirty="0">
                        <a:solidFill>
                          <a:srgbClr val="0070C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25264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u="none" strike="noStrike" kern="1200" baseline="0" dirty="0">
                          <a:solidFill>
                            <a:schemeClr val="accent5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Республикалық бюджет, оның ішінде:</a:t>
                      </a:r>
                    </a:p>
                  </a:txBody>
                  <a:tcPr marL="7200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u="none" strike="noStrike" kern="1200" baseline="0" dirty="0" smtClean="0">
                          <a:solidFill>
                            <a:schemeClr val="accent5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108</a:t>
                      </a:r>
                      <a:endParaRPr lang="ru-RU" sz="1600" b="1" i="0" u="none" strike="noStrike" kern="1200" baseline="0" dirty="0">
                        <a:solidFill>
                          <a:schemeClr val="accent5">
                            <a:lumMod val="75000"/>
                            <a:lumOff val="25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600" b="1" i="0" u="none" strike="noStrike" kern="1200" baseline="0" dirty="0" smtClean="0">
                          <a:solidFill>
                            <a:schemeClr val="accent5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161</a:t>
                      </a:r>
                      <a:endParaRPr lang="ru-RU" sz="1600" b="1" i="0" u="none" strike="noStrike" kern="1200" baseline="0" dirty="0">
                        <a:solidFill>
                          <a:schemeClr val="accent5">
                            <a:lumMod val="75000"/>
                            <a:lumOff val="25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u="none" strike="noStrike" kern="1200" baseline="0" dirty="0">
                          <a:solidFill>
                            <a:schemeClr val="accent5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218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u="none" strike="noStrike" kern="1200" baseline="0" dirty="0">
                          <a:solidFill>
                            <a:schemeClr val="accent5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160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u="none" strike="noStrike" kern="1200" baseline="0" dirty="0">
                          <a:solidFill>
                            <a:schemeClr val="accent5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138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u="none" strike="noStrike" kern="1200" baseline="0" dirty="0">
                          <a:solidFill>
                            <a:schemeClr val="accent5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148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665234356"/>
                  </a:ext>
                </a:extLst>
              </a:tr>
              <a:tr h="550333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600" kern="1200" dirty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Мәдениет, спорт, архив және туристік қызмет саласындағы саясатты қалыптастыру</a:t>
                      </a:r>
                    </a:p>
                  </a:txBody>
                  <a:tcPr marL="14400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k-KZ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k-KZ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</a:t>
                      </a:r>
                      <a:endParaRPr lang="ru-RU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9525" marR="9525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</a:p>
                  </a:txBody>
                  <a:tcPr marL="7620" marR="762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41867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600" kern="1200" dirty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Мәдениет және архив ісі ұйымдарының жұмыс істеуін қамтамасыз ету</a:t>
                      </a:r>
                    </a:p>
                  </a:txBody>
                  <a:tcPr marL="14400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19</a:t>
                      </a:r>
                      <a:endParaRPr lang="ru-RU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k-KZ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20</a:t>
                      </a:r>
                      <a:endParaRPr lang="ru-RU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63</a:t>
                      </a:r>
                    </a:p>
                  </a:txBody>
                  <a:tcPr marL="9525" marR="9525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47</a:t>
                      </a:r>
                    </a:p>
                  </a:txBody>
                  <a:tcPr marL="9525" marR="9525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52</a:t>
                      </a:r>
                    </a:p>
                  </a:txBody>
                  <a:tcPr marL="9525" marR="9525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55</a:t>
                      </a:r>
                    </a:p>
                  </a:txBody>
                  <a:tcPr marL="7620" marR="762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38666">
                <a:tc>
                  <a:txBody>
                    <a:bodyPr/>
                    <a:lstStyle/>
                    <a:p>
                      <a:pPr marL="0" marR="0" indent="0" algn="just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Туризм, мәдениет және өнер саласында кадрлар даярлау</a:t>
                      </a:r>
                    </a:p>
                  </a:txBody>
                  <a:tcPr marL="14400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24</a:t>
                      </a:r>
                      <a:endParaRPr lang="ru-RU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k-KZ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24</a:t>
                      </a:r>
                      <a:endParaRPr lang="ru-RU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19</a:t>
                      </a:r>
                    </a:p>
                  </a:txBody>
                  <a:tcPr marL="9525" marR="952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21</a:t>
                      </a:r>
                    </a:p>
                  </a:txBody>
                  <a:tcPr marL="9525" marR="9525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23</a:t>
                      </a:r>
                    </a:p>
                  </a:txBody>
                  <a:tcPr marL="9525" marR="9525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24</a:t>
                      </a:r>
                    </a:p>
                  </a:txBody>
                  <a:tcPr marL="7620" marR="762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119198458"/>
                  </a:ext>
                </a:extLst>
              </a:tr>
              <a:tr h="355600">
                <a:tc>
                  <a:txBody>
                    <a:bodyPr/>
                    <a:lstStyle/>
                    <a:p>
                      <a:pPr marL="0" marR="0" indent="0" algn="just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Жоғары жетістіктер спортын дамыту</a:t>
                      </a:r>
                    </a:p>
                  </a:txBody>
                  <a:tcPr marL="144000" marR="952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30</a:t>
                      </a:r>
                    </a:p>
                  </a:txBody>
                  <a:tcPr marL="9525" marR="952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k-KZ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47</a:t>
                      </a:r>
                      <a:endParaRPr lang="ru-RU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79</a:t>
                      </a:r>
                    </a:p>
                  </a:txBody>
                  <a:tcPr marL="9525" marR="952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70</a:t>
                      </a:r>
                    </a:p>
                  </a:txBody>
                  <a:tcPr marL="9525" marR="952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44</a:t>
                      </a:r>
                    </a:p>
                  </a:txBody>
                  <a:tcPr marL="9525" marR="952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49</a:t>
                      </a:r>
                    </a:p>
                  </a:txBody>
                  <a:tcPr marL="7620" marR="762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485925">
                <a:tc>
                  <a:txBody>
                    <a:bodyPr/>
                    <a:lstStyle/>
                    <a:p>
                      <a:pPr algn="just"/>
                      <a:r>
                        <a:rPr lang="ru-RU" sz="1600" kern="1200" dirty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Мәдениеттегі, өнердегі және спорттағы дарынды балаларды оқыту және тәрбиелеу</a:t>
                      </a:r>
                    </a:p>
                  </a:txBody>
                  <a:tcPr marL="144000" marR="952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11</a:t>
                      </a:r>
                      <a:endParaRPr lang="ru-RU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8</a:t>
                      </a:r>
                      <a:endParaRPr lang="ru-RU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9525" marR="9525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11</a:t>
                      </a:r>
                    </a:p>
                  </a:txBody>
                  <a:tcPr marL="9525" marR="9525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11</a:t>
                      </a:r>
                    </a:p>
                  </a:txBody>
                  <a:tcPr marL="9525" marR="9525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11</a:t>
                      </a:r>
                    </a:p>
                  </a:txBody>
                  <a:tcPr marL="7620" marR="762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60270504"/>
                  </a:ext>
                </a:extLst>
              </a:tr>
              <a:tr h="444943">
                <a:tc>
                  <a:txBody>
                    <a:bodyPr/>
                    <a:lstStyle/>
                    <a:p>
                      <a:pPr marL="0" marR="0" indent="0" algn="just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Бұқаралық спортты және спорттың ұлттық түрлерін дамытуды қолдау</a:t>
                      </a:r>
                    </a:p>
                  </a:txBody>
                  <a:tcPr marL="14400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0,4</a:t>
                      </a:r>
                      <a:endParaRPr lang="ru-RU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k-KZ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</a:t>
                      </a:r>
                      <a:endParaRPr lang="ru-RU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</a:p>
                  </a:txBody>
                  <a:tcPr marL="7620" marR="762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531707">
                <a:tc>
                  <a:txBody>
                    <a:bodyPr/>
                    <a:lstStyle/>
                    <a:p>
                      <a:pPr marL="0" marR="0" indent="0" algn="just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Ұлттық туристік өнімді қалыптастыру және оны халықаралық және ішкі нарықта ілгерілету</a:t>
                      </a:r>
                    </a:p>
                  </a:txBody>
                  <a:tcPr marL="14400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kk-KZ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</a:t>
                      </a:r>
                    </a:p>
                  </a:txBody>
                  <a:tcPr marL="9525" marR="9525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</a:p>
                  </a:txBody>
                  <a:tcPr marL="9525" marR="9525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</a:p>
                  </a:txBody>
                  <a:tcPr marL="9525" marR="9525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</a:p>
                  </a:txBody>
                  <a:tcPr marL="7620" marR="762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524933">
                <a:tc>
                  <a:txBody>
                    <a:bodyPr/>
                    <a:lstStyle/>
                    <a:p>
                      <a:pPr marL="0" marR="0" indent="0" algn="just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Мәдениет және өнер саласында білім алушыларға мамандар даярлау және әлеуметтік қолдау көрсету</a:t>
                      </a:r>
                    </a:p>
                  </a:txBody>
                  <a:tcPr marL="14400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</a:p>
                  </a:txBody>
                  <a:tcPr marL="9525" marR="9525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</a:t>
                      </a:r>
                    </a:p>
                  </a:txBody>
                  <a:tcPr marL="9525" marR="9525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</a:t>
                      </a:r>
                    </a:p>
                  </a:txBody>
                  <a:tcPr marL="9525" marR="9525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</a:t>
                      </a:r>
                    </a:p>
                  </a:txBody>
                  <a:tcPr marL="7620" marR="762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25"/>
                  </a:ext>
                </a:extLst>
              </a:tr>
              <a:tr h="431323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u="none" strike="noStrike" kern="1200" baseline="0" dirty="0" smtClean="0">
                          <a:solidFill>
                            <a:schemeClr val="accent5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* </a:t>
                      </a:r>
                      <a:r>
                        <a:rPr lang="ru-RU" sz="1600" b="1" i="0" u="none" strike="noStrike" kern="1200" baseline="0" dirty="0" err="1" smtClean="0">
                          <a:solidFill>
                            <a:schemeClr val="accent5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Жергілікті</a:t>
                      </a:r>
                      <a:r>
                        <a:rPr lang="ru-RU" sz="1600" b="1" i="0" u="none" strike="noStrike" kern="1200" baseline="0" dirty="0" smtClean="0">
                          <a:solidFill>
                            <a:schemeClr val="accent5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1" i="0" u="none" strike="noStrike" kern="1200" baseline="0" dirty="0">
                          <a:solidFill>
                            <a:schemeClr val="accent5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бюджеттер базасына берілген шығыстар</a:t>
                      </a:r>
                    </a:p>
                  </a:txBody>
                  <a:tcPr marL="10800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i="0" u="none" strike="noStrike" kern="1200" baseline="0" dirty="0">
                        <a:solidFill>
                          <a:schemeClr val="accent5">
                            <a:lumMod val="75000"/>
                            <a:lumOff val="25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i="0" u="none" strike="noStrike" kern="1200" baseline="0" dirty="0">
                        <a:solidFill>
                          <a:schemeClr val="accent5">
                            <a:lumMod val="75000"/>
                            <a:lumOff val="25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i="0" u="none" strike="noStrike" kern="1200" baseline="0" dirty="0">
                        <a:solidFill>
                          <a:schemeClr val="accent5">
                            <a:lumMod val="75000"/>
                            <a:lumOff val="25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u="none" strike="noStrike" kern="1200" baseline="0" dirty="0">
                          <a:solidFill>
                            <a:schemeClr val="accent5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44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u="none" strike="noStrike" kern="1200" baseline="0" dirty="0">
                          <a:solidFill>
                            <a:schemeClr val="accent5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44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u="none" strike="noStrike" kern="1200" baseline="0" dirty="0">
                          <a:solidFill>
                            <a:schemeClr val="accent5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44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28"/>
                  </a:ext>
                </a:extLst>
              </a:tr>
            </a:tbl>
          </a:graphicData>
        </a:graphic>
      </p:graphicFrame>
      <p:cxnSp>
        <p:nvCxnSpPr>
          <p:cNvPr id="8" name="Прямая соединительная линия 7"/>
          <p:cNvCxnSpPr/>
          <p:nvPr/>
        </p:nvCxnSpPr>
        <p:spPr>
          <a:xfrm>
            <a:off x="322217" y="574767"/>
            <a:ext cx="11521440" cy="174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Заголовок 1">
            <a:extLst>
              <a:ext uri="{FF2B5EF4-FFF2-40B4-BE49-F238E27FC236}">
                <a16:creationId xmlns:a16="http://schemas.microsoft.com/office/drawing/2014/main" xmlns="" id="{3C93DDA6-7742-4812-925C-DA6889C95B7F}"/>
              </a:ext>
            </a:extLst>
          </p:cNvPr>
          <p:cNvSpPr txBox="1">
            <a:spLocks/>
          </p:cNvSpPr>
          <p:nvPr/>
        </p:nvSpPr>
        <p:spPr>
          <a:xfrm>
            <a:off x="0" y="6583390"/>
            <a:ext cx="11458436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1200" i="1" dirty="0">
                <a:latin typeface="Arial Narrow" panose="020B0606020202030204" pitchFamily="34" charset="0"/>
                <a:cs typeface="Arial" panose="020B0604020202020204" pitchFamily="34" charset="0"/>
              </a:rPr>
              <a:t>* 2023 </a:t>
            </a:r>
            <a:r>
              <a:rPr lang="ru-RU" sz="1200" i="1" dirty="0" err="1">
                <a:latin typeface="Arial Narrow" panose="020B0606020202030204" pitchFamily="34" charset="0"/>
                <a:cs typeface="Arial" panose="020B0604020202020204" pitchFamily="34" charset="0"/>
              </a:rPr>
              <a:t>жылдан</a:t>
            </a:r>
            <a:r>
              <a:rPr lang="ru-RU" sz="1200" i="1" dirty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ru-RU" sz="1200" i="1" dirty="0" err="1">
                <a:latin typeface="Arial Narrow" panose="020B0606020202030204" pitchFamily="34" charset="0"/>
                <a:cs typeface="Arial" panose="020B0604020202020204" pitchFamily="34" charset="0"/>
              </a:rPr>
              <a:t>бастап</a:t>
            </a:r>
            <a:r>
              <a:rPr lang="ru-RU" sz="1200" i="1" dirty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ru-RU" sz="1200" i="1" dirty="0" err="1">
                <a:latin typeface="Arial Narrow" panose="020B0606020202030204" pitchFamily="34" charset="0"/>
                <a:cs typeface="Arial" panose="020B0604020202020204" pitchFamily="34" charset="0"/>
              </a:rPr>
              <a:t>жергілікті</a:t>
            </a:r>
            <a:r>
              <a:rPr lang="ru-RU" sz="1200" i="1" dirty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ru-RU" sz="1200" i="1" dirty="0" err="1">
                <a:latin typeface="Arial Narrow" panose="020B0606020202030204" pitchFamily="34" charset="0"/>
                <a:cs typeface="Arial" panose="020B0604020202020204" pitchFamily="34" charset="0"/>
              </a:rPr>
              <a:t>бюджеттер</a:t>
            </a:r>
            <a:r>
              <a:rPr lang="ru-RU" sz="1200" i="1" dirty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ru-RU" sz="1200" i="1" dirty="0" err="1">
                <a:latin typeface="Arial Narrow" panose="020B0606020202030204" pitchFamily="34" charset="0"/>
                <a:cs typeface="Arial" panose="020B0604020202020204" pitchFamily="34" charset="0"/>
              </a:rPr>
              <a:t>базасына</a:t>
            </a:r>
            <a:r>
              <a:rPr lang="ru-RU" sz="1200" i="1" dirty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ru-RU" sz="1200" i="1" dirty="0" err="1">
                <a:latin typeface="Arial Narrow" panose="020B0606020202030204" pitchFamily="34" charset="0"/>
                <a:cs typeface="Arial" panose="020B0604020202020204" pitchFamily="34" charset="0"/>
              </a:rPr>
              <a:t>беріледі</a:t>
            </a:r>
            <a:endParaRPr lang="ru-RU" sz="1200" i="1" dirty="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18418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0" y="6662057"/>
            <a:ext cx="12191999" cy="19594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EBCA4222-1D5A-4324-8484-FDBFB1382B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89691" y="6426229"/>
            <a:ext cx="1312025" cy="365125"/>
          </a:xfrm>
        </p:spPr>
        <p:txBody>
          <a:bodyPr vert="horz" lIns="91440" tIns="45720" rIns="91440" bIns="45720" rtlCol="0" anchor="ctr"/>
          <a:lstStyle/>
          <a:p>
            <a:fld id="{4B077F2A-2C27-4D70-B810-54F6CFB5CD3C}" type="slidenum">
              <a:rPr lang="ru-RU" sz="3600" b="1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pPr/>
              <a:t>12</a:t>
            </a:fld>
            <a:endParaRPr lang="ru-RU" sz="3600" b="1" dirty="0">
              <a:solidFill>
                <a:schemeClr val="tx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xmlns="" id="{FCF12B8D-CCA8-42FD-B1AA-F4A7AB20D422}"/>
              </a:ext>
            </a:extLst>
          </p:cNvPr>
          <p:cNvSpPr txBox="1">
            <a:spLocks/>
          </p:cNvSpPr>
          <p:nvPr/>
        </p:nvSpPr>
        <p:spPr>
          <a:xfrm>
            <a:off x="110067" y="60558"/>
            <a:ext cx="11991649" cy="490788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</a:pPr>
            <a:r>
              <a:rPr lang="ru-RU" sz="3000" b="1" dirty="0" err="1">
                <a:solidFill>
                  <a:schemeClr val="tx1"/>
                </a:solidFill>
                <a:latin typeface="Arial Narrow" panose="020B0606020202030204" pitchFamily="34" charset="0"/>
              </a:rPr>
              <a:t>Ақпарат</a:t>
            </a:r>
            <a:r>
              <a:rPr lang="ru-RU" sz="3000" b="1" dirty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ru-RU" sz="3000" b="1" dirty="0" err="1">
                <a:solidFill>
                  <a:schemeClr val="tx1"/>
                </a:solidFill>
                <a:latin typeface="Arial Narrow" panose="020B0606020202030204" pitchFamily="34" charset="0"/>
              </a:rPr>
              <a:t>және</a:t>
            </a:r>
            <a:r>
              <a:rPr lang="ru-RU" sz="3000" b="1" dirty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ru-RU" sz="3000" b="1" dirty="0" err="1">
                <a:solidFill>
                  <a:schemeClr val="tx1"/>
                </a:solidFill>
                <a:latin typeface="Arial Narrow" panose="020B0606020202030204" pitchFamily="34" charset="0"/>
              </a:rPr>
              <a:t>қоғамдық</a:t>
            </a:r>
            <a:r>
              <a:rPr lang="ru-RU" sz="3000" b="1" dirty="0">
                <a:solidFill>
                  <a:schemeClr val="tx1"/>
                </a:solidFill>
                <a:latin typeface="Arial Narrow" panose="020B0606020202030204" pitchFamily="34" charset="0"/>
              </a:rPr>
              <a:t> даму</a:t>
            </a:r>
          </a:p>
        </p:txBody>
      </p:sp>
      <p:graphicFrame>
        <p:nvGraphicFramePr>
          <p:cNvPr id="8" name="Содержимое 6">
            <a:extLst>
              <a:ext uri="{FF2B5EF4-FFF2-40B4-BE49-F238E27FC236}">
                <a16:creationId xmlns:a16="http://schemas.microsoft.com/office/drawing/2014/main" xmlns="" id="{22B07008-28D9-4772-9FA5-B5D2776F483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55355265"/>
              </p:ext>
            </p:extLst>
          </p:nvPr>
        </p:nvGraphicFramePr>
        <p:xfrm>
          <a:off x="194733" y="835816"/>
          <a:ext cx="11811000" cy="54058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4148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64929"/>
                <a:gridCol w="1264929"/>
                <a:gridCol w="126492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14559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6946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5967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309815">
                <a:tc rowSpan="2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kern="12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Іс-шаралар</a:t>
                      </a:r>
                      <a:r>
                        <a:rPr lang="ru-RU" sz="1200" b="0" i="0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b="0" i="0" u="none" strike="noStrike" kern="12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атауы</a:t>
                      </a:r>
                      <a:endParaRPr lang="ru-RU" sz="1200" b="0" i="0" u="none" strike="noStrike" kern="1200" dirty="0" smtClean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6628" marR="6628" marT="6628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b="0" i="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2020 </a:t>
                      </a:r>
                      <a:r>
                        <a:rPr lang="ru-RU" sz="1200" b="0" i="0" u="none" strike="noStrike" kern="12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жылғы</a:t>
                      </a:r>
                      <a:r>
                        <a:rPr lang="ru-RU" sz="1200" b="0" i="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b="0" i="0" u="none" strike="noStrike" kern="12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түзетілген</a:t>
                      </a:r>
                      <a:r>
                        <a:rPr lang="ru-RU" sz="1200" b="0" i="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</a:t>
                      </a:r>
                      <a:endParaRPr lang="ru-RU" sz="1200" b="0" i="0" u="none" strike="noStrike" kern="1200" dirty="0" smtClean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b="0" i="0" u="none" strike="noStrike" kern="12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жоспар</a:t>
                      </a:r>
                      <a:endParaRPr lang="ru-RU" sz="1200" b="0" i="0" u="none" strike="noStrike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b="0" i="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2021 </a:t>
                      </a:r>
                      <a:r>
                        <a:rPr lang="ru-RU" sz="1200" b="0" i="0" u="none" strike="noStrike" kern="12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жылғы</a:t>
                      </a:r>
                      <a:r>
                        <a:rPr lang="ru-RU" sz="1200" b="0" i="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b="0" i="0" u="none" strike="noStrike" kern="12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түзетілген</a:t>
                      </a:r>
                      <a:r>
                        <a:rPr lang="ru-RU" sz="1200" b="0" i="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</a:t>
                      </a:r>
                      <a:endParaRPr lang="ru-RU" sz="1200" b="0" i="0" u="none" strike="noStrike" kern="1200" dirty="0" smtClean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b="0" i="0" u="none" strike="noStrike" kern="12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жоспар</a:t>
                      </a:r>
                      <a:r>
                        <a:rPr lang="ru-RU" sz="1200" b="0" i="0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</a:t>
                      </a:r>
                      <a:endParaRPr lang="ru-RU" sz="1200" b="0" i="0" u="none" strike="noStrike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b="0" i="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2022 </a:t>
                      </a:r>
                      <a:r>
                        <a:rPr lang="ru-RU" sz="1200" b="0" i="0" u="none" strike="noStrike" kern="12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жылғы</a:t>
                      </a:r>
                      <a:r>
                        <a:rPr lang="ru-RU" sz="1200" b="0" i="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b="0" i="0" u="none" strike="noStrike" kern="12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түзетілген</a:t>
                      </a:r>
                      <a:r>
                        <a:rPr lang="ru-RU" sz="1200" b="0" i="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</a:t>
                      </a:r>
                      <a:endParaRPr lang="ru-RU" sz="1200" b="0" i="0" u="none" strike="noStrike" kern="1200" dirty="0" smtClean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b="0" i="0" u="none" strike="noStrike" kern="12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жоспар</a:t>
                      </a:r>
                      <a:endParaRPr lang="ru-RU" sz="1200" b="0" i="0" u="none" strike="noStrike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kern="12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Бекітілген</a:t>
                      </a:r>
                      <a:r>
                        <a:rPr lang="ru-RU" sz="1200" b="0" i="0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бюджет</a:t>
                      </a:r>
                    </a:p>
                  </a:txBody>
                  <a:tcPr marL="5032" marR="5032" marT="5032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9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032" marR="5032" marT="5032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9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032" marR="5032" marT="5032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6946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175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2023 </a:t>
                      </a:r>
                      <a:r>
                        <a:rPr lang="ru-RU" sz="1200" b="0" i="0" u="none" strike="noStrike" kern="12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жыл</a:t>
                      </a:r>
                      <a:endParaRPr lang="ru-RU" sz="1200" b="0" i="0" u="none" strike="noStrike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5032" marR="5032" marT="5032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2024 </a:t>
                      </a:r>
                      <a:r>
                        <a:rPr lang="ru-RU" sz="1200" b="0" i="0" u="none" strike="noStrike" kern="12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жыл</a:t>
                      </a:r>
                      <a:endParaRPr lang="ru-RU" sz="1200" b="0" i="0" u="none" strike="noStrike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5032" marR="5032" marT="5032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2025 </a:t>
                      </a:r>
                      <a:r>
                        <a:rPr lang="ru-RU" sz="1200" b="0" i="0" u="none" strike="noStrike" kern="12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жыл</a:t>
                      </a:r>
                      <a:endParaRPr lang="ru-RU" sz="1200" b="0" i="0" u="none" strike="noStrike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5032" marR="5032" marT="5032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101100680"/>
                  </a:ext>
                </a:extLst>
              </a:tr>
              <a:tr h="474576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БАРЛЫҒЫ, </a:t>
                      </a:r>
                      <a:r>
                        <a:rPr lang="ru-RU" sz="2400" b="1" i="0" u="none" strike="noStrike" kern="1200" dirty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оның ішінде: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66</a:t>
                      </a:r>
                      <a:endParaRPr lang="ru-RU" sz="2400" b="1" i="0" u="none" strike="noStrike" kern="1200" dirty="0">
                        <a:solidFill>
                          <a:srgbClr val="0070C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kk-KZ" sz="2400" b="1" i="0" u="none" strike="noStrike" kern="1200" dirty="0" smtClean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71</a:t>
                      </a:r>
                      <a:endParaRPr lang="ru-RU" sz="2400" b="1" i="0" u="none" strike="noStrike" kern="1200" dirty="0">
                        <a:solidFill>
                          <a:srgbClr val="0070C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kk-KZ" sz="2400" b="1" i="0" u="none" strike="noStrike" kern="1200" dirty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72</a:t>
                      </a:r>
                      <a:endParaRPr lang="ru-RU" sz="2400" b="1" i="0" u="none" strike="noStrike" kern="1200" dirty="0">
                        <a:solidFill>
                          <a:srgbClr val="0070C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kk-KZ" sz="2400" b="1" i="0" u="none" strike="noStrike" kern="1200" dirty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68</a:t>
                      </a:r>
                      <a:endParaRPr lang="ru-RU" sz="2400" b="1" i="0" u="none" strike="noStrike" kern="1200" dirty="0">
                        <a:solidFill>
                          <a:srgbClr val="0070C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kk-KZ" sz="2400" b="1" i="0" u="none" strike="noStrike" kern="1200" dirty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65</a:t>
                      </a:r>
                      <a:endParaRPr lang="ru-RU" sz="2400" b="1" i="0" u="none" strike="noStrike" kern="1200" dirty="0">
                        <a:solidFill>
                          <a:srgbClr val="0070C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kk-KZ" sz="2400" b="1" i="0" u="none" strike="noStrike" kern="1200" dirty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65</a:t>
                      </a:r>
                      <a:endParaRPr lang="ru-RU" sz="2400" b="1" i="0" u="none" strike="noStrike" kern="1200" dirty="0">
                        <a:solidFill>
                          <a:srgbClr val="0070C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39020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Мемлекеттік ақпараттық саясатты жүргізу, оның ішінде:</a:t>
                      </a:r>
                    </a:p>
                  </a:txBody>
                  <a:tcPr marL="108000" marR="762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57</a:t>
                      </a:r>
                      <a:endParaRPr lang="aa-ET" sz="18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620" marR="762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k-KZ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59</a:t>
                      </a:r>
                      <a:endParaRPr lang="aa-ET" sz="18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620" marR="762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54</a:t>
                      </a:r>
                      <a:endParaRPr lang="aa-ET" sz="18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56</a:t>
                      </a:r>
                      <a:endParaRPr lang="aa-ET" sz="18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aa-E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54</a:t>
                      </a: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aa-E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55</a:t>
                      </a: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750831966"/>
                  </a:ext>
                </a:extLst>
              </a:tr>
              <a:tr h="449737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Мемлекеттік ақпараттық тапсырысты орналастыру</a:t>
                      </a:r>
                    </a:p>
                  </a:txBody>
                  <a:tcPr marL="180000" marR="762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k-KZ" sz="16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54</a:t>
                      </a:r>
                      <a:endParaRPr lang="aa-ET" sz="1600" b="0" i="1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620" marR="762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k-KZ" sz="16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56</a:t>
                      </a:r>
                      <a:endParaRPr lang="aa-ET" sz="1600" b="0" i="1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620" marR="762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600" b="0" i="1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52</a:t>
                      </a:r>
                      <a:endParaRPr lang="aa-ET" sz="1600" b="0" i="1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aa-ET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</a:t>
                      </a:r>
                      <a:r>
                        <a:rPr lang="ru-RU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</a:t>
                      </a:r>
                      <a:endParaRPr lang="aa-ET" sz="1600" b="0" i="1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aa-ET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</a:t>
                      </a:r>
                      <a:r>
                        <a:rPr lang="ru-RU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  <a:endParaRPr lang="aa-ET" sz="1600" b="0" i="1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aa-ET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53</a:t>
                      </a: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530120048"/>
                  </a:ext>
                </a:extLst>
              </a:tr>
              <a:tr h="608965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Телерадио хабарларын таратудың ұлттық операторының ақпарат таратуын қамтамасыз ету</a:t>
                      </a:r>
                    </a:p>
                  </a:txBody>
                  <a:tcPr marL="180000" marR="762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k-KZ" sz="16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</a:t>
                      </a:r>
                      <a:endParaRPr lang="aa-ET" sz="1600" b="0" i="1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620" marR="762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k-KZ" sz="16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  <a:endParaRPr lang="aa-ET" sz="1600" b="0" i="1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620" marR="762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aa-ET" sz="1600" b="0" i="1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7620" marR="762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aa-ET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aa-ET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  <a:endParaRPr lang="aa-ET" sz="1600" b="0" i="1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738204569"/>
                  </a:ext>
                </a:extLst>
              </a:tr>
              <a:tr h="446859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Ақпарат және қоғамдық даму саласындағы мемлекеттік саясатты қалыптастыру</a:t>
                      </a:r>
                    </a:p>
                  </a:txBody>
                  <a:tcPr marL="108000" marR="7620" marT="762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k-KZ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</a:t>
                      </a:r>
                      <a:endParaRPr lang="aa-ET" sz="18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620" marR="7620" marT="762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k-KZ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  <a:endParaRPr lang="aa-ET" sz="18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620" marR="7620" marT="762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aa-ET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7620" marR="7620" marT="762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</a:t>
                      </a:r>
                      <a:endParaRPr lang="aa-ET" sz="18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aa-E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</a:t>
                      </a: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</a:t>
                      </a:r>
                      <a:endParaRPr lang="aa-ET" sz="18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46859">
                <a:tc>
                  <a:txBody>
                    <a:bodyPr/>
                    <a:lstStyle/>
                    <a:p>
                      <a:pPr marL="0" marR="0" lvl="0" indent="0" algn="just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Қоғамдық келісім саласындағы мемлекеттік саясатты іске асыру</a:t>
                      </a:r>
                    </a:p>
                  </a:txBody>
                  <a:tcPr marL="108000" marR="7620" marT="762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k-KZ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  <a:endParaRPr lang="aa-ET" sz="18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620" marR="7620" marT="762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k-KZ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  <a:endParaRPr lang="aa-ET" sz="18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620" marR="7620" marT="762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3</a:t>
                      </a:r>
                      <a:endParaRPr lang="aa-ET" sz="18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aa-ET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3</a:t>
                      </a: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aa-ET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3</a:t>
                      </a: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3</a:t>
                      </a:r>
                      <a:endParaRPr lang="aa-ET" sz="18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20"/>
                  </a:ext>
                </a:extLst>
              </a:tr>
              <a:tr h="439020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Азаматтық қоғам институттары мен мемлекеттің өзара қарым-қатынасын нығайтуды қамтамасыз ету</a:t>
                      </a:r>
                    </a:p>
                  </a:txBody>
                  <a:tcPr marL="108000" marR="762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k-KZ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  <a:endParaRPr lang="aa-ET" sz="18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620" marR="762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k-KZ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  <a:endParaRPr lang="aa-ET" sz="18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620" marR="762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</a:t>
                      </a:r>
                      <a:endParaRPr lang="aa-ET" sz="18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aa-E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</a:t>
                      </a: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aa-E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</a:t>
                      </a: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aa-E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</a:t>
                      </a: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580601436"/>
                  </a:ext>
                </a:extLst>
              </a:tr>
              <a:tr h="439020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Мемлекеттік жастар және отбасы саясатын іске асыру</a:t>
                      </a:r>
                    </a:p>
                  </a:txBody>
                  <a:tcPr marL="108000" marR="762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k-KZ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0,7</a:t>
                      </a:r>
                      <a:endParaRPr lang="aa-ET" sz="18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620" marR="762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k-KZ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  <a:endParaRPr lang="aa-ET" sz="18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620" marR="762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</a:t>
                      </a:r>
                      <a:endParaRPr lang="aa-ET" sz="18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aa-E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  <a:endParaRPr lang="aa-ET" sz="18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aa-E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</a:tbl>
          </a:graphicData>
        </a:graphic>
      </p:graphicFrame>
      <p:cxnSp>
        <p:nvCxnSpPr>
          <p:cNvPr id="7" name="Прямая соединительная линия 6"/>
          <p:cNvCxnSpPr/>
          <p:nvPr/>
        </p:nvCxnSpPr>
        <p:spPr>
          <a:xfrm>
            <a:off x="322217" y="574767"/>
            <a:ext cx="11521440" cy="174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Заголовок 1">
            <a:extLst>
              <a:ext uri="{FF2B5EF4-FFF2-40B4-BE49-F238E27FC236}">
                <a16:creationId xmlns:a16="http://schemas.microsoft.com/office/drawing/2014/main" xmlns="" id="{3A1346A5-45D0-45DF-B5BD-7592F1102510}"/>
              </a:ext>
            </a:extLst>
          </p:cNvPr>
          <p:cNvSpPr txBox="1">
            <a:spLocks/>
          </p:cNvSpPr>
          <p:nvPr/>
        </p:nvSpPr>
        <p:spPr>
          <a:xfrm>
            <a:off x="10238509" y="559425"/>
            <a:ext cx="1662545" cy="3359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1200" b="1" dirty="0">
                <a:latin typeface="Arial Narrow" panose="020B0606020202030204" pitchFamily="34" charset="0"/>
                <a:ea typeface="+mn-ea"/>
                <a:cs typeface="+mn-cs"/>
              </a:rPr>
              <a:t>млрд. </a:t>
            </a:r>
            <a:r>
              <a:rPr lang="ru-RU" sz="1200" b="1" dirty="0" err="1" smtClean="0">
                <a:latin typeface="Arial Narrow" panose="020B0606020202030204" pitchFamily="34" charset="0"/>
                <a:ea typeface="+mn-ea"/>
                <a:cs typeface="+mn-cs"/>
              </a:rPr>
              <a:t>теңге</a:t>
            </a:r>
            <a:endParaRPr lang="ru-RU" sz="1200" b="1" dirty="0">
              <a:latin typeface="Arial Narrow" panose="020B0606020202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43459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6662057"/>
            <a:ext cx="12191999" cy="19594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91CDCEEF-94A5-413D-840F-4BBD173377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97412" y="6454147"/>
            <a:ext cx="1312025" cy="365125"/>
          </a:xfrm>
        </p:spPr>
        <p:txBody>
          <a:bodyPr vert="horz" lIns="91440" tIns="45720" rIns="91440" bIns="45720" rtlCol="0" anchor="ctr"/>
          <a:lstStyle/>
          <a:p>
            <a:fld id="{4B077F2A-2C27-4D70-B810-54F6CFB5CD3C}" type="slidenum">
              <a:rPr lang="ru-RU" sz="3600" b="1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pPr/>
              <a:t>13</a:t>
            </a:fld>
            <a:endParaRPr lang="ru-RU" sz="3600" b="1" dirty="0">
              <a:solidFill>
                <a:schemeClr val="tx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xmlns="" id="{06E376D6-4BE3-410D-9C4F-84201D569F74}"/>
              </a:ext>
            </a:extLst>
          </p:cNvPr>
          <p:cNvSpPr txBox="1">
            <a:spLocks/>
          </p:cNvSpPr>
          <p:nvPr/>
        </p:nvSpPr>
        <p:spPr>
          <a:xfrm>
            <a:off x="0" y="16312"/>
            <a:ext cx="12191998" cy="561911"/>
          </a:xfrm>
          <a:prstGeom prst="rect">
            <a:avLst/>
          </a:prstGeom>
        </p:spPr>
        <p:txBody>
          <a:bodyPr anchor="ctr">
            <a:noAutofit/>
          </a:bodyPr>
          <a:lstStyle>
            <a:defPPr>
              <a:defRPr lang="en-US"/>
            </a:defPPr>
            <a:lvl1pPr algn="ctr" defTabSz="914400">
              <a:lnSpc>
                <a:spcPct val="110000"/>
              </a:lnSpc>
              <a:spcBef>
                <a:spcPct val="0"/>
              </a:spcBef>
              <a:buNone/>
              <a:defRPr sz="3000" b="1" spc="-50" baseline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r>
              <a:rPr lang="ru-RU" dirty="0" err="1">
                <a:solidFill>
                  <a:schemeClr val="tx1"/>
                </a:solidFill>
              </a:rPr>
              <a:t>Экономиканың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нақты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секторын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дамытуды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қолдауға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арналған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шығыстар</a:t>
            </a:r>
            <a:endParaRPr lang="ru-RU" dirty="0">
              <a:solidFill>
                <a:schemeClr val="tx1"/>
              </a:solidFill>
            </a:endParaRPr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xmlns="" id="{C245A7D2-4A0D-4DE1-8660-0982F1C1A7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6275328"/>
              </p:ext>
            </p:extLst>
          </p:nvPr>
        </p:nvGraphicFramePr>
        <p:xfrm>
          <a:off x="98095" y="833965"/>
          <a:ext cx="11755238" cy="538734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31303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51467"/>
                <a:gridCol w="1219200"/>
                <a:gridCol w="128693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938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31233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278466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365955">
                <a:tc rowSpan="2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kern="12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Атауы</a:t>
                      </a:r>
                      <a:endParaRPr lang="ru-RU" sz="1200" b="0" i="0" u="none" strike="noStrike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5032" marR="5032" marT="5032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kern="12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Түзетілген</a:t>
                      </a:r>
                      <a:r>
                        <a:rPr lang="ru-RU" sz="1200" b="0" i="0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kern="12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жоспар</a:t>
                      </a:r>
                      <a:endParaRPr lang="ru-RU" sz="1200" b="0" i="0" u="none" strike="noStrike" kern="1200" dirty="0" smtClean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5032" marR="5032" marT="5032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kern="12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Түзетілген</a:t>
                      </a:r>
                      <a:r>
                        <a:rPr lang="ru-RU" sz="1200" b="0" i="0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kern="12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жоспар</a:t>
                      </a:r>
                      <a:endParaRPr lang="ru-RU" sz="1200" b="0" i="0" u="none" strike="noStrike" kern="1200" dirty="0" smtClean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5032" marR="5032" marT="5032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kern="12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Түзетілген</a:t>
                      </a:r>
                      <a:r>
                        <a:rPr lang="ru-RU" sz="1200" b="0" i="0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kern="12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жоспар</a:t>
                      </a:r>
                      <a:endParaRPr lang="ru-RU" sz="1200" b="0" i="0" u="none" strike="noStrike" kern="1200" dirty="0" smtClean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5032" marR="5032" marT="5032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kern="12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Бекітілген</a:t>
                      </a:r>
                      <a:r>
                        <a:rPr lang="ru-RU" sz="1200" b="0" i="0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бюджет</a:t>
                      </a:r>
                    </a:p>
                  </a:txBody>
                  <a:tcPr marL="5032" marR="5032" marT="5032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9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032" marR="5032" marT="5032" marB="0" anchor="ctr">
                    <a:lnL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9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032" marR="5032" marT="5032" marB="0" anchor="ctr">
                    <a:lnL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67879">
                <a:tc vMerge="1">
                  <a:txBody>
                    <a:bodyPr/>
                    <a:lstStyle/>
                    <a:p>
                      <a:pPr algn="ctr" fontAlgn="ctr"/>
                      <a:endParaRPr lang="ru-RU" sz="9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032" marR="5032" marT="503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2020 </a:t>
                      </a:r>
                      <a:r>
                        <a:rPr lang="ru-RU" sz="1200" b="0" i="0" u="none" strike="noStrike" kern="12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жыл</a:t>
                      </a:r>
                      <a:endParaRPr lang="ru-RU" sz="1200" b="0" i="0" u="none" strike="noStrike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5032" marR="5032" marT="5032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2021 </a:t>
                      </a:r>
                      <a:r>
                        <a:rPr lang="ru-RU" sz="1200" b="0" i="0" u="none" strike="noStrike" kern="12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жыл</a:t>
                      </a:r>
                      <a:endParaRPr lang="ru-RU" sz="1200" b="0" i="0" u="none" strike="noStrike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5032" marR="5032" marT="5032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2022 </a:t>
                      </a:r>
                      <a:r>
                        <a:rPr lang="ru-RU" sz="1200" b="0" i="0" u="none" strike="noStrike" kern="12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жыл</a:t>
                      </a:r>
                      <a:endParaRPr lang="ru-RU" sz="1200" b="0" i="0" u="none" strike="noStrike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5032" marR="5032" marT="5032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2023 </a:t>
                      </a:r>
                      <a:r>
                        <a:rPr lang="ru-RU" sz="1200" b="0" i="0" u="none" strike="noStrike" kern="12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жыл</a:t>
                      </a:r>
                      <a:endParaRPr lang="ru-RU" sz="1200" b="0" i="0" u="none" strike="noStrike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5032" marR="5032" marT="5032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2024 </a:t>
                      </a:r>
                      <a:r>
                        <a:rPr lang="ru-RU" sz="1200" b="0" i="0" u="none" strike="noStrike" kern="12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жыл</a:t>
                      </a:r>
                      <a:endParaRPr lang="ru-RU" sz="1200" b="0" i="0" u="none" strike="noStrike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5032" marR="5032" marT="5032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2025 </a:t>
                      </a:r>
                      <a:r>
                        <a:rPr lang="ru-RU" sz="1200" b="0" i="0" u="none" strike="noStrike" kern="12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жыл</a:t>
                      </a:r>
                      <a:endParaRPr lang="ru-RU" sz="1200" b="0" i="0" u="none" strike="noStrike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5032" marR="5032" marT="5032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30829">
                <a:tc>
                  <a:txBody>
                    <a:bodyPr/>
                    <a:lstStyle/>
                    <a:p>
                      <a:pPr algn="just" rtl="0" fontAlgn="ctr"/>
                      <a:r>
                        <a:rPr lang="ru-RU" sz="2200" b="1" i="0" u="none" strike="noStrike" kern="1200" dirty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БАРЛЫҒЫ, оның ішінде: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200" b="1" i="0" u="none" strike="noStrike" kern="1200" dirty="0" smtClean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2 442</a:t>
                      </a:r>
                      <a:endParaRPr lang="ru-RU" sz="2200" b="1" i="0" u="none" strike="noStrike" kern="1200" dirty="0">
                        <a:solidFill>
                          <a:srgbClr val="0070C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kk-KZ" sz="2200" b="1" i="0" u="none" strike="noStrike" kern="1200" dirty="0" smtClean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2 403</a:t>
                      </a:r>
                      <a:endParaRPr lang="ru-RU" sz="2200" b="1" i="0" u="none" strike="noStrike" kern="1200" dirty="0">
                        <a:solidFill>
                          <a:srgbClr val="0070C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kk-KZ" sz="2200" b="1" i="0" u="none" strike="noStrike" kern="1200" dirty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3 324</a:t>
                      </a:r>
                      <a:endParaRPr lang="ru-RU" sz="2200" b="1" i="0" u="none" strike="noStrike" kern="1200" dirty="0">
                        <a:solidFill>
                          <a:srgbClr val="0070C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b="1" i="0" u="none" strike="noStrike" kern="1200" dirty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2 511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b="1" i="0" u="none" strike="noStrike" kern="1200" dirty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1 904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b="1" i="0" u="none" strike="noStrike" kern="1200" dirty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1 717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41069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0" u="none" strike="noStrike" kern="1200" baseline="0" dirty="0">
                          <a:solidFill>
                            <a:schemeClr val="accent5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Республикалық бюджет, оның ішінде:</a:t>
                      </a:r>
                    </a:p>
                  </a:txBody>
                  <a:tcPr marL="10800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0" u="none" strike="noStrike" kern="1200" baseline="0" dirty="0" smtClean="0">
                          <a:solidFill>
                            <a:schemeClr val="accent5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2 442</a:t>
                      </a:r>
                      <a:endParaRPr lang="ru-RU" sz="1800" b="1" i="0" u="none" strike="noStrike" kern="1200" baseline="0" dirty="0">
                        <a:solidFill>
                          <a:schemeClr val="accent5">
                            <a:lumMod val="75000"/>
                            <a:lumOff val="25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800" b="1" i="0" u="none" strike="noStrike" kern="1200" baseline="0" dirty="0" smtClean="0">
                          <a:solidFill>
                            <a:schemeClr val="accent5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2 403</a:t>
                      </a:r>
                      <a:endParaRPr lang="ru-RU" sz="1800" b="1" i="0" u="none" strike="noStrike" kern="1200" baseline="0" dirty="0">
                        <a:solidFill>
                          <a:schemeClr val="accent5">
                            <a:lumMod val="75000"/>
                            <a:lumOff val="25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0" u="none" strike="noStrike" kern="1200" baseline="0" dirty="0">
                          <a:solidFill>
                            <a:schemeClr val="accent5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3 365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0" u="none" strike="noStrike" kern="1200" baseline="0" dirty="0">
                          <a:solidFill>
                            <a:schemeClr val="accent5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2 173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0" u="none" strike="noStrike" kern="1200" baseline="0" dirty="0">
                          <a:solidFill>
                            <a:schemeClr val="accent5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1 563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0" u="none" strike="noStrike" kern="1200" baseline="0" dirty="0">
                          <a:solidFill>
                            <a:schemeClr val="accent5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1 376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020939832"/>
                  </a:ext>
                </a:extLst>
              </a:tr>
              <a:tr h="54148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Экология, геология және табиғи ресурстар министрлігі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18000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107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k-KZ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129</a:t>
                      </a:r>
                      <a:r>
                        <a:rPr lang="kk-KZ" sz="1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k-KZ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180</a:t>
                      </a:r>
                      <a:endParaRPr lang="ru-RU" sz="18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k-K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135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k-K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144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k-K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116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4106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Сауда және интеграция министрлігі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18000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79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k-KZ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74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k-KZ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82</a:t>
                      </a:r>
                      <a:endParaRPr lang="ru-RU" sz="18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k-K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24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k-K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29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k-K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25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8337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Ауыл шаруашылығы министрлігі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18000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407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k-KZ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390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k-KZ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555</a:t>
                      </a:r>
                      <a:endParaRPr lang="ru-RU" sz="18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k-K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291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k-K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283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k-K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261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5805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Цифрлық даму, инновациялар және аэроғарыш өнеркәсібі министрлігі</a:t>
                      </a:r>
                    </a:p>
                  </a:txBody>
                  <a:tcPr marL="18000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105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k-KZ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136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k-KZ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161</a:t>
                      </a:r>
                      <a:endParaRPr lang="ru-RU" sz="18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k-K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173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k-K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98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k-K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80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4106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Ұлттық экономика министрлігі</a:t>
                      </a:r>
                    </a:p>
                  </a:txBody>
                  <a:tcPr marL="18000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531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k-KZ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392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k-KZ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473</a:t>
                      </a:r>
                      <a:endParaRPr lang="ru-RU" sz="18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k-K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331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k-K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232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k-K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222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54148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Индустрия және инфрақұрылымдық даму министрлігі</a:t>
                      </a:r>
                    </a:p>
                  </a:txBody>
                  <a:tcPr marL="18000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1 138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k-KZ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1 192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k-KZ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1 728</a:t>
                      </a:r>
                      <a:endParaRPr lang="ru-RU" sz="18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k-K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1 117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k-K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731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k-K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639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40729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Энергетика министрлігі</a:t>
                      </a:r>
                    </a:p>
                  </a:txBody>
                  <a:tcPr marL="18000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76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k-KZ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90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k-KZ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145</a:t>
                      </a:r>
                      <a:endParaRPr lang="ru-RU" sz="18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k-K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102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k-K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48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k-K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33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541483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0" u="none" strike="noStrike" kern="1200" baseline="0" dirty="0" smtClean="0">
                          <a:solidFill>
                            <a:schemeClr val="accent5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* </a:t>
                      </a:r>
                      <a:r>
                        <a:rPr lang="ru-RU" sz="1800" b="1" i="0" u="none" strike="noStrike" kern="1200" baseline="0" dirty="0" err="1" smtClean="0">
                          <a:solidFill>
                            <a:schemeClr val="accent5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Жергілікті</a:t>
                      </a:r>
                      <a:r>
                        <a:rPr lang="ru-RU" sz="1800" b="1" i="0" u="none" strike="noStrike" kern="1200" baseline="0" dirty="0" smtClean="0">
                          <a:solidFill>
                            <a:schemeClr val="accent5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i="0" u="none" strike="noStrike" kern="1200" baseline="0" dirty="0">
                          <a:solidFill>
                            <a:schemeClr val="accent5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бюджеттер базасына берілген шығыстар</a:t>
                      </a:r>
                    </a:p>
                  </a:txBody>
                  <a:tcPr marL="10800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i="0" u="none" strike="noStrike" kern="1200" baseline="0" dirty="0">
                        <a:solidFill>
                          <a:schemeClr val="accent5">
                            <a:lumMod val="75000"/>
                            <a:lumOff val="25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i="0" u="none" strike="noStrike" kern="1200" baseline="0" dirty="0">
                        <a:solidFill>
                          <a:schemeClr val="accent5">
                            <a:lumMod val="75000"/>
                            <a:lumOff val="25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i="0" u="none" strike="noStrike" kern="1200" baseline="0" dirty="0">
                        <a:solidFill>
                          <a:schemeClr val="accent5">
                            <a:lumMod val="75000"/>
                            <a:lumOff val="25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0" u="none" strike="noStrike" kern="1200" baseline="0" dirty="0">
                          <a:solidFill>
                            <a:schemeClr val="accent5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338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0" u="none" strike="noStrike" kern="1200" baseline="0" dirty="0">
                          <a:solidFill>
                            <a:schemeClr val="accent5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341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0" u="none" strike="noStrike" kern="1200" baseline="0" dirty="0">
                          <a:solidFill>
                            <a:schemeClr val="accent5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341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07484711"/>
                  </a:ext>
                </a:extLst>
              </a:tr>
            </a:tbl>
          </a:graphicData>
        </a:graphic>
      </p:graphicFrame>
      <p:sp>
        <p:nvSpPr>
          <p:cNvPr id="7" name="Заголовок 1">
            <a:extLst>
              <a:ext uri="{FF2B5EF4-FFF2-40B4-BE49-F238E27FC236}">
                <a16:creationId xmlns:a16="http://schemas.microsoft.com/office/drawing/2014/main" xmlns="" id="{3C93DDA6-7742-4812-925C-DA6889C95B7F}"/>
              </a:ext>
            </a:extLst>
          </p:cNvPr>
          <p:cNvSpPr txBox="1">
            <a:spLocks/>
          </p:cNvSpPr>
          <p:nvPr/>
        </p:nvSpPr>
        <p:spPr>
          <a:xfrm>
            <a:off x="0" y="6577465"/>
            <a:ext cx="11458436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1200" i="1" dirty="0">
                <a:latin typeface="Arial Narrow" panose="020B0606020202030204" pitchFamily="34" charset="0"/>
                <a:cs typeface="Arial" panose="020B0604020202020204" pitchFamily="34" charset="0"/>
              </a:rPr>
              <a:t>* 2023 </a:t>
            </a:r>
            <a:r>
              <a:rPr lang="ru-RU" sz="1200" i="1" dirty="0" err="1">
                <a:latin typeface="Arial Narrow" panose="020B0606020202030204" pitchFamily="34" charset="0"/>
                <a:cs typeface="Arial" panose="020B0604020202020204" pitchFamily="34" charset="0"/>
              </a:rPr>
              <a:t>жылдан</a:t>
            </a:r>
            <a:r>
              <a:rPr lang="ru-RU" sz="1200" i="1" dirty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ru-RU" sz="1200" i="1" dirty="0" err="1">
                <a:latin typeface="Arial Narrow" panose="020B0606020202030204" pitchFamily="34" charset="0"/>
                <a:cs typeface="Arial" panose="020B0604020202020204" pitchFamily="34" charset="0"/>
              </a:rPr>
              <a:t>бастап</a:t>
            </a:r>
            <a:r>
              <a:rPr lang="ru-RU" sz="1200" i="1" dirty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ru-RU" sz="1200" i="1" dirty="0" err="1">
                <a:latin typeface="Arial Narrow" panose="020B0606020202030204" pitchFamily="34" charset="0"/>
                <a:cs typeface="Arial" panose="020B0604020202020204" pitchFamily="34" charset="0"/>
              </a:rPr>
              <a:t>жергілікті</a:t>
            </a:r>
            <a:r>
              <a:rPr lang="ru-RU" sz="1200" i="1" dirty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ru-RU" sz="1200" i="1" dirty="0" err="1">
                <a:latin typeface="Arial Narrow" panose="020B0606020202030204" pitchFamily="34" charset="0"/>
                <a:cs typeface="Arial" panose="020B0604020202020204" pitchFamily="34" charset="0"/>
              </a:rPr>
              <a:t>бюджеттер</a:t>
            </a:r>
            <a:r>
              <a:rPr lang="ru-RU" sz="1200" i="1" dirty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ru-RU" sz="1200" i="1" dirty="0" err="1">
                <a:latin typeface="Arial Narrow" panose="020B0606020202030204" pitchFamily="34" charset="0"/>
                <a:cs typeface="Arial" panose="020B0604020202020204" pitchFamily="34" charset="0"/>
              </a:rPr>
              <a:t>базасына</a:t>
            </a:r>
            <a:r>
              <a:rPr lang="ru-RU" sz="1200" i="1" dirty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ru-RU" sz="1200" i="1" dirty="0" err="1">
                <a:latin typeface="Arial Narrow" panose="020B0606020202030204" pitchFamily="34" charset="0"/>
                <a:cs typeface="Arial" panose="020B0604020202020204" pitchFamily="34" charset="0"/>
              </a:rPr>
              <a:t>беріледі</a:t>
            </a:r>
            <a:endParaRPr lang="ru-RU" sz="1200" i="1" dirty="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322217" y="574767"/>
            <a:ext cx="11521440" cy="174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Заголовок 1">
            <a:extLst>
              <a:ext uri="{FF2B5EF4-FFF2-40B4-BE49-F238E27FC236}">
                <a16:creationId xmlns:a16="http://schemas.microsoft.com/office/drawing/2014/main" xmlns="" id="{3A1346A5-45D0-45DF-B5BD-7592F1102510}"/>
              </a:ext>
            </a:extLst>
          </p:cNvPr>
          <p:cNvSpPr txBox="1">
            <a:spLocks/>
          </p:cNvSpPr>
          <p:nvPr/>
        </p:nvSpPr>
        <p:spPr>
          <a:xfrm>
            <a:off x="10238509" y="559425"/>
            <a:ext cx="1662545" cy="3359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1200" b="1" dirty="0">
                <a:latin typeface="Arial Narrow" panose="020B0606020202030204" pitchFamily="34" charset="0"/>
                <a:ea typeface="+mn-ea"/>
                <a:cs typeface="+mn-cs"/>
              </a:rPr>
              <a:t>млрд. </a:t>
            </a:r>
            <a:r>
              <a:rPr lang="ru-RU" sz="1200" b="1" dirty="0" err="1" smtClean="0">
                <a:latin typeface="Arial Narrow" panose="020B0606020202030204" pitchFamily="34" charset="0"/>
                <a:ea typeface="+mn-ea"/>
                <a:cs typeface="+mn-cs"/>
              </a:rPr>
              <a:t>теңге</a:t>
            </a:r>
            <a:endParaRPr lang="ru-RU" sz="1200" b="1" dirty="0">
              <a:latin typeface="Arial Narrow" panose="020B0606020202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90459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6662057"/>
            <a:ext cx="12191999" cy="19594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E37A54C2-9255-4F75-85DD-57DF2454F8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06469" y="6443007"/>
            <a:ext cx="1312025" cy="365125"/>
          </a:xfrm>
        </p:spPr>
        <p:txBody>
          <a:bodyPr vert="horz" lIns="91440" tIns="45720" rIns="91440" bIns="45720" rtlCol="0" anchor="ctr"/>
          <a:lstStyle/>
          <a:p>
            <a:fld id="{4B077F2A-2C27-4D70-B810-54F6CFB5CD3C}" type="slidenum">
              <a:rPr lang="ru-RU" sz="3600" b="1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pPr/>
              <a:t>14</a:t>
            </a:fld>
            <a:endParaRPr lang="ru-RU" sz="3600" b="1" dirty="0">
              <a:solidFill>
                <a:schemeClr val="tx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xmlns="" id="{CE893B35-88AF-4518-848B-5020754CF381}"/>
              </a:ext>
            </a:extLst>
          </p:cNvPr>
          <p:cNvSpPr txBox="1">
            <a:spLocks/>
          </p:cNvSpPr>
          <p:nvPr/>
        </p:nvSpPr>
        <p:spPr>
          <a:xfrm>
            <a:off x="2" y="49868"/>
            <a:ext cx="12191998" cy="438494"/>
          </a:xfrm>
          <a:prstGeom prst="rect">
            <a:avLst/>
          </a:prstGeom>
        </p:spPr>
        <p:txBody>
          <a:bodyPr anchor="ctr">
            <a:noAutofit/>
          </a:bodyPr>
          <a:lstStyle>
            <a:defPPr>
              <a:defRPr lang="en-US"/>
            </a:defPPr>
            <a:lvl1pPr algn="ctr" defTabSz="914400">
              <a:lnSpc>
                <a:spcPct val="110000"/>
              </a:lnSpc>
              <a:spcBef>
                <a:spcPct val="0"/>
              </a:spcBef>
              <a:buNone/>
              <a:defRPr sz="3000" b="1" spc="-50" baseline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r>
              <a:rPr lang="ru-RU" dirty="0" err="1">
                <a:solidFill>
                  <a:schemeClr val="tx1"/>
                </a:solidFill>
              </a:rPr>
              <a:t>Ауыл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шаруашылығы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министрлігінің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шығыстары</a:t>
            </a:r>
            <a:endParaRPr lang="ru-RU" dirty="0">
              <a:solidFill>
                <a:schemeClr val="tx1"/>
              </a:solidFill>
            </a:endParaRPr>
          </a:p>
        </p:txBody>
      </p:sp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xmlns="" id="{A731BEEF-DE56-4D94-86CF-A557565E66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7532060"/>
              </p:ext>
            </p:extLst>
          </p:nvPr>
        </p:nvGraphicFramePr>
        <p:xfrm>
          <a:off x="194422" y="671735"/>
          <a:ext cx="11803154" cy="57242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6415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05500"/>
                <a:gridCol w="1205500"/>
                <a:gridCol w="12055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6010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2371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23868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34334">
                <a:tc rowSpan="2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kern="12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Іс-шаралар</a:t>
                      </a:r>
                      <a:r>
                        <a:rPr lang="ru-RU" sz="1200" b="0" i="0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b="0" i="0" u="none" strike="noStrike" kern="12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атауы</a:t>
                      </a:r>
                      <a:endParaRPr lang="ru-RU" sz="1200" b="0" i="0" u="none" strike="noStrike" kern="1200" dirty="0" smtClean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6628" marR="6628" marT="6628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b="0" i="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2020 </a:t>
                      </a:r>
                      <a:r>
                        <a:rPr lang="ru-RU" sz="1200" b="0" i="0" u="none" strike="noStrike" kern="12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жылғы</a:t>
                      </a:r>
                      <a:r>
                        <a:rPr lang="ru-RU" sz="1200" b="0" i="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b="0" i="0" u="none" strike="noStrike" kern="12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түзетілген</a:t>
                      </a:r>
                      <a:r>
                        <a:rPr lang="ru-RU" sz="1200" b="0" i="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</a:t>
                      </a:r>
                      <a:endParaRPr lang="ru-RU" sz="1200" b="0" i="0" u="none" strike="noStrike" kern="1200" dirty="0" smtClean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b="0" i="0" u="none" strike="noStrike" kern="12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жоспар</a:t>
                      </a:r>
                      <a:endParaRPr lang="ru-RU" sz="1200" b="0" i="0" u="none" strike="noStrike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b="0" i="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2021 </a:t>
                      </a:r>
                      <a:r>
                        <a:rPr lang="ru-RU" sz="1200" b="0" i="0" u="none" strike="noStrike" kern="12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жылғы</a:t>
                      </a:r>
                      <a:r>
                        <a:rPr lang="ru-RU" sz="1200" b="0" i="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b="0" i="0" u="none" strike="noStrike" kern="12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түзетілген</a:t>
                      </a:r>
                      <a:r>
                        <a:rPr lang="ru-RU" sz="1200" b="0" i="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</a:t>
                      </a:r>
                      <a:endParaRPr lang="ru-RU" sz="1200" b="0" i="0" u="none" strike="noStrike" kern="1200" dirty="0" smtClean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b="0" i="0" u="none" strike="noStrike" kern="12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жоспар</a:t>
                      </a:r>
                      <a:r>
                        <a:rPr lang="ru-RU" sz="1200" b="0" i="0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</a:t>
                      </a:r>
                      <a:endParaRPr lang="ru-RU" sz="1200" b="0" i="0" u="none" strike="noStrike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b="0" i="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2022 </a:t>
                      </a:r>
                      <a:r>
                        <a:rPr lang="ru-RU" sz="1200" b="0" i="0" u="none" strike="noStrike" kern="12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жылғы</a:t>
                      </a:r>
                      <a:r>
                        <a:rPr lang="ru-RU" sz="1200" b="0" i="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b="0" i="0" u="none" strike="noStrike" kern="12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түзетілген</a:t>
                      </a:r>
                      <a:r>
                        <a:rPr lang="ru-RU" sz="1200" b="0" i="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</a:t>
                      </a:r>
                      <a:endParaRPr lang="ru-RU" sz="1200" b="0" i="0" u="none" strike="noStrike" kern="1200" dirty="0" smtClean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b="0" i="0" u="none" strike="noStrike" kern="12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жоспар</a:t>
                      </a:r>
                      <a:endParaRPr lang="ru-RU" sz="1200" b="0" i="0" u="none" strike="noStrike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kern="12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Бекітілген</a:t>
                      </a:r>
                      <a:r>
                        <a:rPr lang="ru-RU" sz="1200" b="0" i="0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бюджет</a:t>
                      </a:r>
                    </a:p>
                  </a:txBody>
                  <a:tcPr marL="5032" marR="5032" marT="5032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9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032" marR="5032" marT="5032" marB="0" anchor="ctr"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9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032" marR="5032" marT="5032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6486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2023 </a:t>
                      </a:r>
                      <a:r>
                        <a:rPr lang="ru-RU" sz="1200" b="0" i="0" u="none" strike="noStrike" kern="12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жыл</a:t>
                      </a:r>
                      <a:endParaRPr lang="ru-RU" sz="1200" b="0" i="0" u="none" strike="noStrike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5032" marR="5032" marT="5032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2024 </a:t>
                      </a:r>
                      <a:r>
                        <a:rPr lang="ru-RU" sz="1200" b="0" i="0" u="none" strike="noStrike" kern="12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жыл</a:t>
                      </a:r>
                      <a:endParaRPr lang="ru-RU" sz="1200" b="0" i="0" u="none" strike="noStrike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5032" marR="5032" marT="5032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2025 </a:t>
                      </a:r>
                      <a:r>
                        <a:rPr lang="ru-RU" sz="1200" b="0" i="0" u="none" strike="noStrike" kern="12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жыл</a:t>
                      </a:r>
                      <a:endParaRPr lang="ru-RU" sz="1200" b="0" i="0" u="none" strike="noStrike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5032" marR="5032" marT="5032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1892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БАРЛЫҒЫ, </a:t>
                      </a:r>
                      <a:r>
                        <a:rPr kumimoji="0" lang="ru-RU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cs typeface="Arial" charset="0"/>
                        </a:rPr>
                        <a:t>оның</a:t>
                      </a:r>
                      <a:r>
                        <a:rPr kumimoji="0" 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cs typeface="Arial" charset="0"/>
                        </a:rPr>
                        <a:t>ішінде</a:t>
                      </a:r>
                      <a:r>
                        <a:rPr kumimoji="0" 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:</a:t>
                      </a:r>
                    </a:p>
                  </a:txBody>
                  <a:tcPr marL="0" marR="9525" marT="9525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i="0" u="none" strike="noStrike" kern="1200" dirty="0" smtClean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407</a:t>
                      </a:r>
                      <a:endParaRPr lang="x-none" sz="2400" b="1" i="0" u="none" strike="noStrike" kern="1200" dirty="0">
                        <a:solidFill>
                          <a:srgbClr val="0070C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2400" b="1" i="0" u="none" strike="noStrike" kern="1200" dirty="0" smtClean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390</a:t>
                      </a:r>
                      <a:endParaRPr lang="x-none" sz="2400" b="1" i="0" u="none" strike="noStrike" kern="1200" dirty="0">
                        <a:solidFill>
                          <a:srgbClr val="0070C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 u="none" strike="noStrike" kern="1200" dirty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55</a:t>
                      </a:r>
                      <a:r>
                        <a:rPr lang="kk-KZ" sz="2400" b="1" i="0" u="none" strike="noStrike" kern="1200" dirty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5</a:t>
                      </a:r>
                      <a:endParaRPr lang="x-none" sz="2400" b="1" i="0" u="none" strike="noStrike" kern="1200" dirty="0">
                        <a:solidFill>
                          <a:srgbClr val="0070C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i="0" u="none" strike="noStrike" kern="1200" dirty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4</a:t>
                      </a:r>
                      <a:r>
                        <a:rPr lang="en-US" sz="2400" b="1" i="0" u="none" strike="noStrike" kern="1200" dirty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9</a:t>
                      </a:r>
                      <a:r>
                        <a:rPr lang="kk-KZ" sz="2400" b="1" i="0" u="none" strike="noStrike" kern="1200" dirty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</a:t>
                      </a:r>
                      <a:endParaRPr lang="x-none" sz="2400" b="1" i="0" u="none" strike="noStrike" kern="1200" dirty="0">
                        <a:solidFill>
                          <a:srgbClr val="0070C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i="0" u="none" strike="noStrike" kern="1200" dirty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488</a:t>
                      </a:r>
                      <a:endParaRPr lang="x-none" sz="2400" b="1" i="0" u="none" strike="noStrike" kern="1200" dirty="0">
                        <a:solidFill>
                          <a:srgbClr val="0070C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i="0" u="none" strike="noStrike" kern="1200" dirty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466</a:t>
                      </a:r>
                      <a:endParaRPr lang="x-none" sz="2400" b="1" i="0" u="none" strike="noStrike" kern="1200" dirty="0">
                        <a:solidFill>
                          <a:srgbClr val="0070C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98771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600" b="1" i="0" u="none" strike="noStrike" kern="1200" baseline="0" dirty="0" err="1">
                          <a:solidFill>
                            <a:schemeClr val="accent5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Республикалық</a:t>
                      </a:r>
                      <a:r>
                        <a:rPr lang="ru-RU" sz="1600" b="1" i="0" u="none" strike="noStrike" kern="1200" baseline="0" dirty="0">
                          <a:solidFill>
                            <a:schemeClr val="accent5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бюджет, оның </a:t>
                      </a:r>
                      <a:r>
                        <a:rPr lang="ru-RU" sz="1600" b="1" i="0" u="none" strike="noStrike" kern="1200" baseline="0" dirty="0" err="1">
                          <a:solidFill>
                            <a:schemeClr val="accent5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ішінде</a:t>
                      </a:r>
                      <a:r>
                        <a:rPr lang="ru-RU" sz="1600" b="1" i="0" u="none" strike="noStrike" kern="1200" baseline="0" dirty="0">
                          <a:solidFill>
                            <a:schemeClr val="accent5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:</a:t>
                      </a:r>
                    </a:p>
                  </a:txBody>
                  <a:tcPr marL="72000" marR="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u="none" strike="noStrike" kern="1200" baseline="0" dirty="0" smtClean="0">
                          <a:solidFill>
                            <a:schemeClr val="accent5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407</a:t>
                      </a:r>
                      <a:endParaRPr lang="x-none" sz="1600" b="1" i="0" u="none" strike="noStrike" kern="1200" baseline="0" dirty="0">
                        <a:solidFill>
                          <a:schemeClr val="accent5">
                            <a:lumMod val="75000"/>
                            <a:lumOff val="25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762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600" b="1" i="0" u="none" strike="noStrike" kern="1200" baseline="0" dirty="0" smtClean="0">
                          <a:solidFill>
                            <a:schemeClr val="accent5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390</a:t>
                      </a:r>
                      <a:endParaRPr lang="x-none" sz="1600" b="1" i="0" u="none" strike="noStrike" kern="1200" baseline="0" dirty="0">
                        <a:solidFill>
                          <a:schemeClr val="accent5">
                            <a:lumMod val="75000"/>
                            <a:lumOff val="25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762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0" u="none" strike="noStrike" kern="1200" baseline="0" dirty="0">
                          <a:solidFill>
                            <a:schemeClr val="accent5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555</a:t>
                      </a:r>
                      <a:endParaRPr lang="x-none" sz="1800" b="1" i="0" u="none" strike="noStrike" kern="1200" baseline="0" dirty="0">
                        <a:solidFill>
                          <a:schemeClr val="accent5">
                            <a:lumMod val="75000"/>
                            <a:lumOff val="25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762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u="none" strike="noStrike" kern="1200" baseline="0" dirty="0">
                          <a:solidFill>
                            <a:schemeClr val="accent5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291</a:t>
                      </a:r>
                      <a:endParaRPr lang="x-none" sz="1600" b="1" i="0" u="none" strike="noStrike" kern="1200" baseline="0" dirty="0">
                        <a:solidFill>
                          <a:schemeClr val="accent5">
                            <a:lumMod val="75000"/>
                            <a:lumOff val="25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762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u="none" strike="noStrike" kern="1200" baseline="0" dirty="0">
                          <a:solidFill>
                            <a:schemeClr val="accent5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283</a:t>
                      </a:r>
                      <a:endParaRPr lang="x-none" sz="1600" b="1" i="0" u="none" strike="noStrike" kern="1200" baseline="0" dirty="0">
                        <a:solidFill>
                          <a:schemeClr val="accent5">
                            <a:lumMod val="75000"/>
                            <a:lumOff val="25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762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u="none" strike="noStrike" kern="1200" baseline="0" dirty="0">
                          <a:solidFill>
                            <a:schemeClr val="accent5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261</a:t>
                      </a:r>
                      <a:endParaRPr lang="x-none" sz="1600" b="1" i="0" u="none" strike="noStrike" kern="1200" baseline="0" dirty="0">
                        <a:solidFill>
                          <a:schemeClr val="accent5">
                            <a:lumMod val="75000"/>
                            <a:lumOff val="25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762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33669218"/>
                  </a:ext>
                </a:extLst>
              </a:tr>
              <a:tr h="29877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Clr>
                          <a:schemeClr val="accent1"/>
                        </a:buClr>
                        <a:buSzPct val="100000"/>
                        <a:buFont typeface="Calibri" pitchFamily="34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charset="0"/>
                        </a:rPr>
                        <a:t>Өсімдік</a:t>
                      </a: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charset="0"/>
                        </a:rPr>
                        <a:t>шаруашылығын</a:t>
                      </a: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charset="0"/>
                        </a:rPr>
                        <a:t>дамыту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charset="0"/>
                      </a:endParaRPr>
                    </a:p>
                  </a:txBody>
                  <a:tcPr marL="144000" marR="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21" rtl="0" eaLnBrk="1" fontAlgn="ctr" latinLnBrk="0" hangingPunct="1"/>
                      <a:r>
                        <a:rPr lang="ru-RU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5</a:t>
                      </a:r>
                      <a:endParaRPr lang="x-none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762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21" rtl="0" eaLnBrk="1" fontAlgn="ctr" latinLnBrk="0" hangingPunct="1"/>
                      <a:r>
                        <a:rPr lang="kk-KZ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6</a:t>
                      </a:r>
                      <a:endParaRPr lang="x-none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762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21" rtl="0" eaLnBrk="1" fontAlgn="ctr" latinLnBrk="0" hangingPunct="1"/>
                      <a:r>
                        <a:rPr lang="kk-KZ" sz="15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8</a:t>
                      </a:r>
                      <a:endParaRPr lang="x-none" sz="15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762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21" rtl="0" eaLnBrk="1" fontAlgn="ctr" latinLnBrk="0" hangingPunct="1"/>
                      <a:r>
                        <a:rPr lang="kk-KZ" sz="15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13</a:t>
                      </a:r>
                      <a:endParaRPr lang="x-none" sz="15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762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21" rtl="0" eaLnBrk="1" fontAlgn="ctr" latinLnBrk="0" hangingPunct="1"/>
                      <a:r>
                        <a:rPr lang="kk-KZ" sz="15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13</a:t>
                      </a:r>
                      <a:endParaRPr lang="x-none" sz="15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762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21" rtl="0" eaLnBrk="1" fontAlgn="ctr" latinLnBrk="0" hangingPunct="1"/>
                      <a:r>
                        <a:rPr lang="kk-KZ" sz="15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14</a:t>
                      </a:r>
                      <a:endParaRPr lang="x-none" sz="15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762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6574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Clr>
                          <a:schemeClr val="accent1"/>
                        </a:buClr>
                        <a:buSzPct val="100000"/>
                        <a:buFont typeface="Calibri" pitchFamily="34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charset="0"/>
                        </a:rPr>
                        <a:t>Ветеринарияны</a:t>
                      </a: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charset="0"/>
                        </a:rPr>
                        <a:t>дамыту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charset="0"/>
                      </a:endParaRPr>
                    </a:p>
                  </a:txBody>
                  <a:tcPr marL="144000" marR="762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23</a:t>
                      </a:r>
                      <a:endParaRPr lang="x-none" sz="14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620" marR="762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k-KZ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23</a:t>
                      </a:r>
                      <a:endParaRPr lang="x-none" sz="14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620" marR="762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25</a:t>
                      </a:r>
                    </a:p>
                  </a:txBody>
                  <a:tcPr marL="7620" marR="762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32</a:t>
                      </a:r>
                    </a:p>
                  </a:txBody>
                  <a:tcPr marL="7620" marR="762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k-KZ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34</a:t>
                      </a:r>
                      <a:endParaRPr lang="x-none" sz="15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620" marR="762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k-KZ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34</a:t>
                      </a:r>
                      <a:endParaRPr lang="x-none" sz="15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620" marR="762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41571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charset="0"/>
                        </a:rPr>
                        <a:t>Астық</a:t>
                      </a: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charset="0"/>
                        </a:rPr>
                        <a:t>қорын</a:t>
                      </a: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charset="0"/>
                        </a:rPr>
                        <a:t>сақтау</a:t>
                      </a: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charset="0"/>
                        </a:rPr>
                        <a:t>бойынша</a:t>
                      </a: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charset="0"/>
                        </a:rPr>
                        <a:t> «</a:t>
                      </a:r>
                      <a:r>
                        <a:rPr kumimoji="0" lang="ru-RU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charset="0"/>
                        </a:rPr>
                        <a:t>Азық-түлік</a:t>
                      </a: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charset="0"/>
                        </a:rPr>
                        <a:t>корпорациясы</a:t>
                      </a: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charset="0"/>
                        </a:rPr>
                        <a:t>» ҰК» АҚ </a:t>
                      </a:r>
                      <a:r>
                        <a:rPr kumimoji="0" lang="ru-RU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charset="0"/>
                        </a:rPr>
                        <a:t>шығыстарын</a:t>
                      </a: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charset="0"/>
                        </a:rPr>
                        <a:t>өтеу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charset="0"/>
                      </a:endParaRPr>
                    </a:p>
                  </a:txBody>
                  <a:tcPr marL="144000" marR="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14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62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14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62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k-KZ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  <a:endParaRPr lang="x-none" sz="15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62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k-KZ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  <a:endParaRPr lang="x-none" sz="15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62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k-KZ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  <a:endParaRPr lang="x-none" sz="15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62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k-KZ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  <a:endParaRPr lang="x-none" sz="15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62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81376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charset="0"/>
                        </a:rPr>
                        <a:t>Жер</a:t>
                      </a: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charset="0"/>
                        </a:rPr>
                        <a:t>ресурстарын</a:t>
                      </a: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charset="0"/>
                        </a:rPr>
                        <a:t>басқару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charset="0"/>
                      </a:endParaRPr>
                    </a:p>
                  </a:txBody>
                  <a:tcPr marL="144000" marR="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9</a:t>
                      </a:r>
                      <a:endParaRPr lang="x-none" sz="14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62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k-KZ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9</a:t>
                      </a:r>
                      <a:endParaRPr lang="x-none" sz="14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62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k-KZ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8</a:t>
                      </a:r>
                      <a:endParaRPr lang="x-none" sz="15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62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k-KZ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12</a:t>
                      </a:r>
                      <a:endParaRPr lang="x-none" sz="15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62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k-KZ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12</a:t>
                      </a:r>
                      <a:endParaRPr lang="x-none" sz="15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62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11</a:t>
                      </a:r>
                      <a:endParaRPr lang="x-none" sz="15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62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81376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charset="0"/>
                        </a:rPr>
                        <a:t>Ғылыми</a:t>
                      </a: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charset="0"/>
                        </a:rPr>
                        <a:t>зерттеулер</a:t>
                      </a: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charset="0"/>
                        </a:rPr>
                        <a:t>және</a:t>
                      </a: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charset="0"/>
                        </a:rPr>
                        <a:t>білімге</a:t>
                      </a: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charset="0"/>
                        </a:rPr>
                        <a:t>қолжетімділікті</a:t>
                      </a: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charset="0"/>
                        </a:rPr>
                        <a:t>арттыру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charset="0"/>
                      </a:endParaRPr>
                    </a:p>
                  </a:txBody>
                  <a:tcPr marL="144000" marR="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7</a:t>
                      </a:r>
                      <a:endParaRPr lang="x-none" sz="14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62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k-KZ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8</a:t>
                      </a:r>
                      <a:endParaRPr lang="x-none" sz="14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62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k-KZ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9</a:t>
                      </a:r>
                      <a:endParaRPr lang="x-none" sz="15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62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k-KZ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8</a:t>
                      </a:r>
                      <a:endParaRPr lang="x-none" sz="15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62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k-KZ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9</a:t>
                      </a:r>
                      <a:endParaRPr lang="x-none" sz="15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62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k-KZ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9</a:t>
                      </a:r>
                      <a:endParaRPr lang="x-none" sz="15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62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1571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Масштабирование проекта по повышению доходов сельского населения</a:t>
                      </a:r>
                    </a:p>
                  </a:txBody>
                  <a:tcPr marL="144000" marR="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14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62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14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62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15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62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52</a:t>
                      </a:r>
                      <a:endParaRPr lang="x-none" sz="15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762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43</a:t>
                      </a:r>
                      <a:endParaRPr lang="x-none" sz="15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762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22</a:t>
                      </a:r>
                      <a:endParaRPr lang="x-none" sz="15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762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943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Clr>
                          <a:schemeClr val="accent1"/>
                        </a:buClr>
                        <a:buSzPct val="100000"/>
                        <a:buFont typeface="Calibri" pitchFamily="34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charset="0"/>
                        </a:rPr>
                        <a:t>АӨК </a:t>
                      </a:r>
                      <a:r>
                        <a:rPr kumimoji="0" lang="ru-RU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charset="0"/>
                        </a:rPr>
                        <a:t>субсидиялау</a:t>
                      </a: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charset="0"/>
                        </a:rPr>
                        <a:t> </a:t>
                      </a:r>
                    </a:p>
                  </a:txBody>
                  <a:tcPr marL="144000" marR="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203</a:t>
                      </a:r>
                      <a:endParaRPr lang="x-none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k-KZ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203</a:t>
                      </a:r>
                      <a:endParaRPr lang="x-none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k-KZ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20</a:t>
                      </a:r>
                      <a:endParaRPr lang="x-none" sz="15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62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k-KZ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29</a:t>
                      </a:r>
                      <a:endParaRPr lang="x-none" sz="15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62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k-KZ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29</a:t>
                      </a:r>
                      <a:endParaRPr lang="x-none" sz="15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62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k-KZ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29</a:t>
                      </a:r>
                      <a:endParaRPr lang="x-none" sz="15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62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91739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charset="0"/>
                        </a:rPr>
                        <a:t>Көктемгі</a:t>
                      </a: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charset="0"/>
                        </a:rPr>
                        <a:t>егіс</a:t>
                      </a: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charset="0"/>
                        </a:rPr>
                        <a:t>және</a:t>
                      </a: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charset="0"/>
                        </a:rPr>
                        <a:t>егін</a:t>
                      </a: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charset="0"/>
                        </a:rPr>
                        <a:t>жинау</a:t>
                      </a: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charset="0"/>
                        </a:rPr>
                        <a:t>жұмыстарына</a:t>
                      </a: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charset="0"/>
                        </a:rPr>
                        <a:t> кредит беру</a:t>
                      </a:r>
                    </a:p>
                  </a:txBody>
                  <a:tcPr marL="144000" marR="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70</a:t>
                      </a:r>
                      <a:endParaRPr lang="x-none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762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k-KZ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70</a:t>
                      </a:r>
                      <a:endParaRPr lang="x-none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762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15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260</a:t>
                      </a:r>
                    </a:p>
                  </a:txBody>
                  <a:tcPr marL="7620" marR="762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5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</a:t>
                      </a:r>
                      <a:endParaRPr lang="x-none" sz="15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sz="1500" b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sz="1500" b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1571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charset="0"/>
                        </a:rPr>
                        <a:t>Ауылдық</a:t>
                      </a: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charset="0"/>
                        </a:rPr>
                        <a:t>елді</a:t>
                      </a: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charset="0"/>
                        </a:rPr>
                        <a:t>мекендерде</a:t>
                      </a: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charset="0"/>
                        </a:rPr>
                        <a:t>және</a:t>
                      </a: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charset="0"/>
                        </a:rPr>
                        <a:t>шағын</a:t>
                      </a: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charset="0"/>
                        </a:rPr>
                        <a:t>қалаларда</a:t>
                      </a: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charset="0"/>
                        </a:rPr>
                        <a:t>шағын</a:t>
                      </a: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charset="0"/>
                        </a:rPr>
                        <a:t> кредит беру</a:t>
                      </a:r>
                    </a:p>
                  </a:txBody>
                  <a:tcPr marL="144000" marR="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43</a:t>
                      </a:r>
                      <a:endParaRPr lang="x-none" sz="14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62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k-KZ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35</a:t>
                      </a:r>
                      <a:endParaRPr lang="x-none" sz="14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62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15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140</a:t>
                      </a:r>
                    </a:p>
                  </a:txBody>
                  <a:tcPr marL="762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14</a:t>
                      </a:r>
                      <a:r>
                        <a:rPr lang="x-none" sz="15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140</a:t>
                      </a:r>
                      <a:endParaRPr lang="x-none" sz="1500" b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140</a:t>
                      </a:r>
                      <a:endParaRPr lang="x-none" sz="1500" b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89191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charset="0"/>
                        </a:rPr>
                        <a:t>Ирригациялық</a:t>
                      </a: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charset="0"/>
                        </a:rPr>
                        <a:t>жүйелерге</a:t>
                      </a: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charset="0"/>
                        </a:rPr>
                        <a:t> кредит беру</a:t>
                      </a:r>
                    </a:p>
                  </a:txBody>
                  <a:tcPr marL="144000" marR="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14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62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14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62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40</a:t>
                      </a:r>
                    </a:p>
                  </a:txBody>
                  <a:tcPr marL="762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sz="1500" b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sz="1500" b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sz="1500" b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535970460"/>
                  </a:ext>
                </a:extLst>
              </a:tr>
              <a:tr h="253859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charset="0"/>
                        </a:rPr>
                        <a:t>«</a:t>
                      </a:r>
                      <a:r>
                        <a:rPr kumimoji="0" lang="ru-RU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charset="0"/>
                        </a:rPr>
                        <a:t>Солтүстік</a:t>
                      </a: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charset="0"/>
                        </a:rPr>
                        <a:t> ӘКК» АҚ </a:t>
                      </a:r>
                      <a:r>
                        <a:rPr kumimoji="0" lang="ru-RU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charset="0"/>
                        </a:rPr>
                        <a:t>жарғылық</a:t>
                      </a: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charset="0"/>
                        </a:rPr>
                        <a:t>капиталын</a:t>
                      </a: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charset="0"/>
                        </a:rPr>
                        <a:t>ұлғайту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charset="0"/>
                      </a:endParaRPr>
                    </a:p>
                  </a:txBody>
                  <a:tcPr marL="144000" marR="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14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62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k-KZ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15</a:t>
                      </a:r>
                      <a:endParaRPr lang="x-none" sz="14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62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k-KZ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5</a:t>
                      </a:r>
                      <a:endParaRPr lang="x-none" sz="15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62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sz="1500" b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sz="1500" b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sz="1500" b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253531803"/>
                  </a:ext>
                </a:extLst>
              </a:tr>
              <a:tr h="304823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charset="0"/>
                        </a:rPr>
                        <a:t>«</a:t>
                      </a:r>
                      <a:r>
                        <a:rPr kumimoji="0" lang="ru-RU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charset="0"/>
                        </a:rPr>
                        <a:t>Азық-түлік</a:t>
                      </a: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charset="0"/>
                        </a:rPr>
                        <a:t>корпорациясы</a:t>
                      </a: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charset="0"/>
                        </a:rPr>
                        <a:t> ҰК» АҚ </a:t>
                      </a:r>
                      <a:r>
                        <a:rPr kumimoji="0" lang="ru-RU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charset="0"/>
                        </a:rPr>
                        <a:t>жемдік</a:t>
                      </a: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charset="0"/>
                        </a:rPr>
                        <a:t>астығын</a:t>
                      </a: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charset="0"/>
                        </a:rPr>
                        <a:t>сатып</a:t>
                      </a: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charset="0"/>
                        </a:rPr>
                        <a:t>алуға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charset="0"/>
                      </a:endParaRPr>
                    </a:p>
                  </a:txBody>
                  <a:tcPr marL="144000" marR="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14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62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14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62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20</a:t>
                      </a:r>
                    </a:p>
                  </a:txBody>
                  <a:tcPr marL="762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sz="1500" b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sz="1500" b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sz="1500" b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3048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Clr>
                          <a:schemeClr val="accent1"/>
                        </a:buClr>
                        <a:buSzPct val="100000"/>
                        <a:buFont typeface="Calibri" pitchFamily="34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charset="0"/>
                        </a:rPr>
                        <a:t>Басқа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charset="0"/>
                        </a:rPr>
                        <a:t> да 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charset="0"/>
                        </a:rPr>
                        <a:t>ағымдағы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charset="0"/>
                        </a:rPr>
                        <a:t>шығыстар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charset="0"/>
                      </a:endParaRPr>
                    </a:p>
                  </a:txBody>
                  <a:tcPr marL="14400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13</a:t>
                      </a:r>
                      <a:endParaRPr lang="x-none" sz="14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62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k-KZ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18</a:t>
                      </a:r>
                      <a:endParaRPr lang="x-none" sz="14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62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20</a:t>
                      </a:r>
                    </a:p>
                  </a:txBody>
                  <a:tcPr marL="762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sz="1500" b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sz="1500" b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sz="1500" b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04822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u="none" strike="noStrike" kern="1200" baseline="0" dirty="0" smtClean="0">
                          <a:solidFill>
                            <a:schemeClr val="accent5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* </a:t>
                      </a:r>
                      <a:r>
                        <a:rPr lang="ru-RU" sz="1600" b="1" i="0" u="none" strike="noStrike" kern="1200" baseline="0" dirty="0" err="1" smtClean="0">
                          <a:solidFill>
                            <a:schemeClr val="accent5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Жергілікті</a:t>
                      </a:r>
                      <a:r>
                        <a:rPr lang="ru-RU" sz="1600" b="1" i="0" u="none" strike="noStrike" kern="1200" baseline="0" dirty="0" smtClean="0">
                          <a:solidFill>
                            <a:schemeClr val="accent5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1" i="0" u="none" strike="noStrike" kern="1200" baseline="0" dirty="0" err="1" smtClean="0">
                          <a:solidFill>
                            <a:schemeClr val="accent5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бюджеттер</a:t>
                      </a:r>
                      <a:r>
                        <a:rPr lang="ru-RU" sz="1600" b="1" i="0" u="none" strike="noStrike" kern="1200" baseline="0" dirty="0" smtClean="0">
                          <a:solidFill>
                            <a:schemeClr val="accent5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1" i="0" u="none" strike="noStrike" kern="1200" baseline="0" dirty="0" err="1" smtClean="0">
                          <a:solidFill>
                            <a:schemeClr val="accent5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базасына</a:t>
                      </a:r>
                      <a:r>
                        <a:rPr lang="ru-RU" sz="1600" b="1" i="0" u="none" strike="noStrike" kern="1200" baseline="0" dirty="0" smtClean="0">
                          <a:solidFill>
                            <a:schemeClr val="accent5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1" i="0" u="none" strike="noStrike" kern="1200" baseline="0" dirty="0" err="1" smtClean="0">
                          <a:solidFill>
                            <a:schemeClr val="accent5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берілген</a:t>
                      </a:r>
                      <a:r>
                        <a:rPr lang="ru-RU" sz="1600" b="1" i="0" u="none" strike="noStrike" kern="1200" baseline="0" dirty="0" smtClean="0">
                          <a:solidFill>
                            <a:schemeClr val="accent5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1" i="0" u="none" strike="noStrike" kern="1200" baseline="0" dirty="0" err="1" smtClean="0">
                          <a:solidFill>
                            <a:schemeClr val="accent5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шығыстар</a:t>
                      </a:r>
                      <a:endParaRPr lang="ru-RU" sz="1600" b="1" i="0" u="none" strike="noStrike" kern="1200" baseline="0" dirty="0">
                        <a:solidFill>
                          <a:schemeClr val="accent5">
                            <a:lumMod val="75000"/>
                            <a:lumOff val="25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7200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x-none" sz="1600" b="1" i="0" u="none" strike="noStrike" kern="1200" baseline="0" dirty="0">
                        <a:solidFill>
                          <a:schemeClr val="accent5">
                            <a:lumMod val="75000"/>
                            <a:lumOff val="25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762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x-none" sz="1600" b="1" i="0" u="none" strike="noStrike" kern="1200" baseline="0" dirty="0">
                        <a:solidFill>
                          <a:schemeClr val="accent5">
                            <a:lumMod val="75000"/>
                            <a:lumOff val="25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762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x-none" sz="1600" b="1" i="0" u="none" strike="noStrike" kern="1200" baseline="0" dirty="0">
                        <a:solidFill>
                          <a:schemeClr val="accent5">
                            <a:lumMod val="75000"/>
                            <a:lumOff val="25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762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600" b="1" i="0" u="none" strike="noStrike" kern="1200" baseline="0" dirty="0">
                          <a:solidFill>
                            <a:schemeClr val="accent5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200</a:t>
                      </a:r>
                      <a:endParaRPr lang="x-none" sz="1600" b="1" i="0" u="none" strike="noStrike" kern="1200" baseline="0" dirty="0">
                        <a:solidFill>
                          <a:schemeClr val="accent5">
                            <a:lumMod val="75000"/>
                            <a:lumOff val="25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600" b="1" i="0" u="none" strike="noStrike" kern="1200" baseline="0" dirty="0">
                          <a:solidFill>
                            <a:schemeClr val="accent5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205</a:t>
                      </a:r>
                      <a:endParaRPr lang="x-none" sz="1600" b="1" i="0" u="none" strike="noStrike" kern="1200" baseline="0" dirty="0">
                        <a:solidFill>
                          <a:schemeClr val="accent5">
                            <a:lumMod val="75000"/>
                            <a:lumOff val="25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600" b="1" i="0" u="none" strike="noStrike" kern="1200" baseline="0" dirty="0">
                          <a:solidFill>
                            <a:schemeClr val="accent5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205</a:t>
                      </a:r>
                      <a:endParaRPr lang="x-none" sz="1600" b="1" i="0" u="none" strike="noStrike" kern="1200" baseline="0" dirty="0">
                        <a:solidFill>
                          <a:schemeClr val="accent5">
                            <a:lumMod val="75000"/>
                            <a:lumOff val="25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</a:tbl>
          </a:graphicData>
        </a:graphic>
      </p:graphicFrame>
      <p:sp>
        <p:nvSpPr>
          <p:cNvPr id="7" name="Заголовок 1">
            <a:extLst>
              <a:ext uri="{FF2B5EF4-FFF2-40B4-BE49-F238E27FC236}">
                <a16:creationId xmlns:a16="http://schemas.microsoft.com/office/drawing/2014/main" xmlns="" id="{3C93DDA6-7742-4812-925C-DA6889C95B7F}"/>
              </a:ext>
            </a:extLst>
          </p:cNvPr>
          <p:cNvSpPr txBox="1">
            <a:spLocks/>
          </p:cNvSpPr>
          <p:nvPr/>
        </p:nvSpPr>
        <p:spPr>
          <a:xfrm>
            <a:off x="4045" y="6575884"/>
            <a:ext cx="11458436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1300" i="1" dirty="0">
                <a:latin typeface="Arial Narrow" panose="020B0606020202030204" pitchFamily="34" charset="0"/>
                <a:cs typeface="Arial" panose="020B0604020202020204" pitchFamily="34" charset="0"/>
              </a:rPr>
              <a:t>* 2023 </a:t>
            </a:r>
            <a:r>
              <a:rPr lang="ru-RU" sz="1300" i="1" dirty="0" err="1">
                <a:latin typeface="Arial Narrow" panose="020B0606020202030204" pitchFamily="34" charset="0"/>
                <a:cs typeface="Arial" panose="020B0604020202020204" pitchFamily="34" charset="0"/>
              </a:rPr>
              <a:t>жылдан</a:t>
            </a:r>
            <a:r>
              <a:rPr lang="ru-RU" sz="1300" i="1" dirty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ru-RU" sz="1300" i="1" dirty="0" err="1">
                <a:latin typeface="Arial Narrow" panose="020B0606020202030204" pitchFamily="34" charset="0"/>
                <a:cs typeface="Arial" panose="020B0604020202020204" pitchFamily="34" charset="0"/>
              </a:rPr>
              <a:t>бастап</a:t>
            </a:r>
            <a:r>
              <a:rPr lang="ru-RU" sz="1300" i="1" dirty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ru-RU" sz="1300" i="1" dirty="0" err="1">
                <a:latin typeface="Arial Narrow" panose="020B0606020202030204" pitchFamily="34" charset="0"/>
                <a:cs typeface="Arial" panose="020B0604020202020204" pitchFamily="34" charset="0"/>
              </a:rPr>
              <a:t>жергілікті</a:t>
            </a:r>
            <a:r>
              <a:rPr lang="ru-RU" sz="1300" i="1" dirty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ru-RU" sz="1300" i="1" dirty="0" err="1">
                <a:latin typeface="Arial Narrow" panose="020B0606020202030204" pitchFamily="34" charset="0"/>
                <a:cs typeface="Arial" panose="020B0604020202020204" pitchFamily="34" charset="0"/>
              </a:rPr>
              <a:t>бюджеттер</a:t>
            </a:r>
            <a:r>
              <a:rPr lang="ru-RU" sz="1300" i="1" dirty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ru-RU" sz="1300" i="1" dirty="0" err="1">
                <a:latin typeface="Arial Narrow" panose="020B0606020202030204" pitchFamily="34" charset="0"/>
                <a:cs typeface="Arial" panose="020B0604020202020204" pitchFamily="34" charset="0"/>
              </a:rPr>
              <a:t>базасына</a:t>
            </a:r>
            <a:r>
              <a:rPr lang="ru-RU" sz="1300" i="1" dirty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ru-RU" sz="1300" i="1" dirty="0" err="1">
                <a:latin typeface="Arial Narrow" panose="020B0606020202030204" pitchFamily="34" charset="0"/>
                <a:cs typeface="Arial" panose="020B0604020202020204" pitchFamily="34" charset="0"/>
              </a:rPr>
              <a:t>беріледі</a:t>
            </a:r>
            <a:endParaRPr lang="ru-RU" sz="1300" i="1" dirty="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322217" y="574767"/>
            <a:ext cx="11521440" cy="174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Заголовок 1">
            <a:extLst>
              <a:ext uri="{FF2B5EF4-FFF2-40B4-BE49-F238E27FC236}">
                <a16:creationId xmlns:a16="http://schemas.microsoft.com/office/drawing/2014/main" xmlns="" id="{3A1346A5-45D0-45DF-B5BD-7592F1102510}"/>
              </a:ext>
            </a:extLst>
          </p:cNvPr>
          <p:cNvSpPr txBox="1">
            <a:spLocks/>
          </p:cNvSpPr>
          <p:nvPr/>
        </p:nvSpPr>
        <p:spPr>
          <a:xfrm>
            <a:off x="10335031" y="340952"/>
            <a:ext cx="1662545" cy="3359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1200" b="1" dirty="0">
                <a:latin typeface="Arial Narrow" panose="020B0606020202030204" pitchFamily="34" charset="0"/>
                <a:ea typeface="+mn-ea"/>
                <a:cs typeface="+mn-cs"/>
              </a:rPr>
              <a:t>млрд. </a:t>
            </a:r>
            <a:r>
              <a:rPr lang="ru-RU" sz="1200" b="1" dirty="0" err="1" smtClean="0">
                <a:latin typeface="Arial Narrow" panose="020B0606020202030204" pitchFamily="34" charset="0"/>
                <a:ea typeface="+mn-ea"/>
                <a:cs typeface="+mn-cs"/>
              </a:rPr>
              <a:t>теңге</a:t>
            </a:r>
            <a:endParaRPr lang="ru-RU" sz="1200" b="1" dirty="0">
              <a:latin typeface="Arial Narrow" panose="020B0606020202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60513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6662057"/>
            <a:ext cx="12191999" cy="19594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31F3115D-5FE8-4D62-9741-286013661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79975" y="6443007"/>
            <a:ext cx="1312025" cy="365125"/>
          </a:xfrm>
        </p:spPr>
        <p:txBody>
          <a:bodyPr vert="horz" lIns="91440" tIns="45720" rIns="91440" bIns="45720" rtlCol="0" anchor="ctr"/>
          <a:lstStyle/>
          <a:p>
            <a:fld id="{4B077F2A-2C27-4D70-B810-54F6CFB5CD3C}" type="slidenum">
              <a:rPr lang="ru-RU" sz="3600" b="1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pPr/>
              <a:t>15</a:t>
            </a:fld>
            <a:endParaRPr lang="ru-RU" sz="3600" b="1" dirty="0">
              <a:solidFill>
                <a:schemeClr val="tx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xmlns="" id="{7C2C69E6-D47A-499F-839A-CEC1778EF59F}"/>
              </a:ext>
            </a:extLst>
          </p:cNvPr>
          <p:cNvSpPr txBox="1">
            <a:spLocks/>
          </p:cNvSpPr>
          <p:nvPr/>
        </p:nvSpPr>
        <p:spPr>
          <a:xfrm>
            <a:off x="-2" y="7549"/>
            <a:ext cx="12191998" cy="446806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</a:pPr>
            <a:r>
              <a:rPr lang="ru-RU" sz="3000" b="1" dirty="0" err="1">
                <a:solidFill>
                  <a:schemeClr val="tx1"/>
                </a:solidFill>
                <a:latin typeface="Arial Narrow" panose="020B0606020202030204" pitchFamily="34" charset="0"/>
              </a:rPr>
              <a:t>Көлік</a:t>
            </a:r>
            <a:r>
              <a:rPr lang="ru-RU" sz="3000" b="1" dirty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ru-RU" sz="3000" b="1" dirty="0" err="1">
                <a:solidFill>
                  <a:schemeClr val="tx1"/>
                </a:solidFill>
                <a:latin typeface="Arial Narrow" panose="020B0606020202030204" pitchFamily="34" charset="0"/>
              </a:rPr>
              <a:t>инфрақұрылымын</a:t>
            </a:r>
            <a:r>
              <a:rPr lang="ru-RU" sz="3000" b="1" dirty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ru-RU" sz="3000" b="1" dirty="0" err="1">
                <a:solidFill>
                  <a:schemeClr val="tx1"/>
                </a:solidFill>
                <a:latin typeface="Arial Narrow" panose="020B0606020202030204" pitchFamily="34" charset="0"/>
              </a:rPr>
              <a:t>дамыту</a:t>
            </a:r>
            <a:endParaRPr lang="ru-RU" sz="30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xmlns="" id="{D268D45B-FF13-49D3-BC6C-7C22D81F3FC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3521917"/>
              </p:ext>
            </p:extLst>
          </p:nvPr>
        </p:nvGraphicFramePr>
        <p:xfrm>
          <a:off x="115547" y="831615"/>
          <a:ext cx="11906726" cy="57492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9732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61544"/>
                <a:gridCol w="1061544"/>
                <a:gridCol w="106154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8925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1090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2461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295593">
                <a:tc rowSpan="2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kern="12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Іс-шаралар</a:t>
                      </a:r>
                      <a:r>
                        <a:rPr lang="ru-RU" sz="1200" b="0" i="0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b="0" i="0" u="none" strike="noStrike" kern="12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атауы</a:t>
                      </a:r>
                      <a:endParaRPr lang="ru-RU" sz="1200" b="0" i="0" u="none" strike="noStrike" kern="1200" dirty="0" smtClean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6628" marR="6628" marT="6628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b="0" i="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2020 </a:t>
                      </a:r>
                      <a:r>
                        <a:rPr lang="ru-RU" sz="1200" b="0" i="0" u="none" strike="noStrike" kern="12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жылғы</a:t>
                      </a:r>
                      <a:r>
                        <a:rPr lang="ru-RU" sz="1200" b="0" i="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b="0" i="0" u="none" strike="noStrike" kern="12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түзетілген</a:t>
                      </a:r>
                      <a:r>
                        <a:rPr lang="ru-RU" sz="1200" b="0" i="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</a:t>
                      </a:r>
                      <a:endParaRPr lang="ru-RU" sz="1200" b="0" i="0" u="none" strike="noStrike" kern="1200" dirty="0" smtClean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b="0" i="0" u="none" strike="noStrike" kern="12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жоспар</a:t>
                      </a:r>
                      <a:endParaRPr lang="ru-RU" sz="1200" b="0" i="0" u="none" strike="noStrike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b="0" i="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2021 </a:t>
                      </a:r>
                      <a:r>
                        <a:rPr lang="ru-RU" sz="1200" b="0" i="0" u="none" strike="noStrike" kern="12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жылғы</a:t>
                      </a:r>
                      <a:r>
                        <a:rPr lang="ru-RU" sz="1200" b="0" i="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b="0" i="0" u="none" strike="noStrike" kern="12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түзетілген</a:t>
                      </a:r>
                      <a:r>
                        <a:rPr lang="ru-RU" sz="1200" b="0" i="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</a:t>
                      </a:r>
                      <a:endParaRPr lang="ru-RU" sz="1200" b="0" i="0" u="none" strike="noStrike" kern="1200" dirty="0" smtClean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b="0" i="0" u="none" strike="noStrike" kern="12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жоспар</a:t>
                      </a:r>
                      <a:r>
                        <a:rPr lang="ru-RU" sz="1200" b="0" i="0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</a:t>
                      </a:r>
                      <a:endParaRPr lang="ru-RU" sz="1200" b="0" i="0" u="none" strike="noStrike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b="0" i="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2022 </a:t>
                      </a:r>
                      <a:r>
                        <a:rPr lang="ru-RU" sz="1200" b="0" i="0" u="none" strike="noStrike" kern="12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жылғы</a:t>
                      </a:r>
                      <a:r>
                        <a:rPr lang="ru-RU" sz="1200" b="0" i="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b="0" i="0" u="none" strike="noStrike" kern="12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түзетілген</a:t>
                      </a:r>
                      <a:r>
                        <a:rPr lang="ru-RU" sz="1200" b="0" i="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</a:t>
                      </a:r>
                      <a:endParaRPr lang="ru-RU" sz="1200" b="0" i="0" u="none" strike="noStrike" kern="1200" dirty="0" smtClean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b="0" i="0" u="none" strike="noStrike" kern="12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жоспар</a:t>
                      </a:r>
                      <a:endParaRPr lang="ru-RU" sz="1200" b="0" i="0" u="none" strike="noStrike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kern="12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Бекітілген</a:t>
                      </a:r>
                      <a:r>
                        <a:rPr lang="ru-RU" sz="1200" b="0" i="0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бюджет</a:t>
                      </a:r>
                    </a:p>
                  </a:txBody>
                  <a:tcPr marL="5032" marR="5032" marT="5032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9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032" marR="5032" marT="5032" marB="0" anchor="ctr"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9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032" marR="5032" marT="5032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2637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2023 </a:t>
                      </a:r>
                      <a:r>
                        <a:rPr lang="ru-RU" sz="1200" b="0" i="0" u="none" strike="noStrike" kern="12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жыл</a:t>
                      </a:r>
                      <a:endParaRPr lang="ru-RU" sz="1200" b="0" i="0" u="none" strike="noStrike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5032" marR="5032" marT="5032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2024 </a:t>
                      </a:r>
                      <a:r>
                        <a:rPr lang="ru-RU" sz="1200" b="0" i="0" u="none" strike="noStrike" kern="12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жыл</a:t>
                      </a:r>
                      <a:endParaRPr lang="ru-RU" sz="1200" b="0" i="0" u="none" strike="noStrike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5032" marR="5032" marT="5032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2025 </a:t>
                      </a:r>
                      <a:r>
                        <a:rPr lang="ru-RU" sz="1200" b="0" i="0" u="none" strike="noStrike" kern="12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жыл</a:t>
                      </a:r>
                      <a:endParaRPr lang="ru-RU" sz="1200" b="0" i="0" u="none" strike="noStrike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5032" marR="5032" marT="5032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25441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БАРЛЫҒЫ, </a:t>
                      </a:r>
                      <a:r>
                        <a:rPr kumimoji="0" lang="ru-RU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cs typeface="Arial" charset="0"/>
                        </a:rPr>
                        <a:t>оның</a:t>
                      </a:r>
                      <a:r>
                        <a:rPr kumimoji="0" 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cs typeface="Arial" charset="0"/>
                        </a:rPr>
                        <a:t>ішінде</a:t>
                      </a:r>
                      <a:r>
                        <a:rPr kumimoji="0" 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: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400" b="1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</a:rPr>
                        <a:t>432</a:t>
                      </a:r>
                      <a:endParaRPr lang="ru-RU" sz="2400" b="1" i="0" u="none" strike="noStrike" dirty="0">
                        <a:solidFill>
                          <a:srgbClr val="0070C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k-KZ" sz="2400" b="1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</a:rPr>
                        <a:t>452</a:t>
                      </a:r>
                      <a:endParaRPr lang="ru-RU" sz="2400" b="1" i="0" u="none" strike="noStrike" dirty="0">
                        <a:solidFill>
                          <a:srgbClr val="0070C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400" b="1" i="0" u="none" strike="noStrike" dirty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</a:rPr>
                        <a:t>654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400" b="1" i="0" u="none" strike="noStrike" dirty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</a:rPr>
                        <a:t>488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400" b="1" i="0" u="none" strike="noStrike" dirty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</a:rPr>
                        <a:t>512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400" b="1" i="0" u="none" strike="noStrike" dirty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</a:rPr>
                        <a:t>456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4599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Clr>
                          <a:schemeClr val="accent1"/>
                        </a:buClr>
                        <a:buSzPct val="100000"/>
                        <a:buFont typeface="Calibri" pitchFamily="34" charset="0"/>
                        <a:buNone/>
                        <a:tabLst/>
                      </a:pPr>
                      <a:r>
                        <a:rPr kumimoji="0" lang="kk-KZ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Автожол саласы, оның ішінде: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cs typeface="Times New Roman" pitchFamily="18" charset="0"/>
                      </a:endParaRPr>
                    </a:p>
                  </a:txBody>
                  <a:tcPr marL="108000" marR="9525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6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407</a:t>
                      </a:r>
                      <a:endParaRPr lang="ru-RU" sz="1600" b="1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kk-KZ" sz="16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416</a:t>
                      </a:r>
                      <a:endParaRPr lang="ru-RU" sz="1600" b="1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589</a:t>
                      </a:r>
                    </a:p>
                  </a:txBody>
                  <a:tcPr marL="7620" marR="762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6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434</a:t>
                      </a:r>
                    </a:p>
                  </a:txBody>
                  <a:tcPr marL="9525" marR="952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468</a:t>
                      </a:r>
                    </a:p>
                  </a:txBody>
                  <a:tcPr marL="7620" marR="762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435</a:t>
                      </a:r>
                    </a:p>
                  </a:txBody>
                  <a:tcPr marL="7620" marR="762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8679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Clr>
                          <a:schemeClr val="accent1"/>
                        </a:buClr>
                        <a:buSzPct val="100000"/>
                        <a:buFont typeface="Calibri" pitchFamily="34" charset="0"/>
                        <a:buNone/>
                        <a:tabLst/>
                      </a:pPr>
                      <a:r>
                        <a:rPr kumimoji="0" lang="kk-KZ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Республикалық деңгейде автомобиль жолдарын реконструкциялау және салу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Times New Roman" pitchFamily="18" charset="0"/>
                      </a:endParaRPr>
                    </a:p>
                  </a:txBody>
                  <a:tcPr marL="180000" marR="9525" marT="0" marB="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112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0" marR="952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kk-KZ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117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0" marR="952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96</a:t>
                      </a:r>
                    </a:p>
                  </a:txBody>
                  <a:tcPr marL="0" marR="952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81</a:t>
                      </a:r>
                    </a:p>
                  </a:txBody>
                  <a:tcPr marL="0" marR="952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145</a:t>
                      </a:r>
                    </a:p>
                  </a:txBody>
                  <a:tcPr marL="0" marR="952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76</a:t>
                      </a:r>
                    </a:p>
                  </a:txBody>
                  <a:tcPr marL="0" marR="952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328314761"/>
                  </a:ext>
                </a:extLst>
              </a:tr>
              <a:tr h="45892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Clr>
                          <a:schemeClr val="accent1"/>
                        </a:buClr>
                        <a:buSzPct val="100000"/>
                        <a:buFont typeface="Calibri" pitchFamily="34" charset="0"/>
                        <a:buNone/>
                        <a:tabLst/>
                      </a:pPr>
                      <a:r>
                        <a:rPr kumimoji="0" lang="kk-KZ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Республикалық маңызы бар автомобиль жолдарын күрделі, орташа және ағымдағы жөндеу, күтіп-ұстау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Times New Roman" pitchFamily="18" charset="0"/>
                      </a:endParaRPr>
                    </a:p>
                  </a:txBody>
                  <a:tcPr marL="180000" marR="9525" marT="0" marB="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94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0" marR="952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kk-KZ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96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0" marR="952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114</a:t>
                      </a:r>
                    </a:p>
                  </a:txBody>
                  <a:tcPr marL="0" marR="952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131</a:t>
                      </a:r>
                    </a:p>
                  </a:txBody>
                  <a:tcPr marL="0" marR="952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119</a:t>
                      </a:r>
                    </a:p>
                  </a:txBody>
                  <a:tcPr marL="0" marR="952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160</a:t>
                      </a:r>
                    </a:p>
                  </a:txBody>
                  <a:tcPr marL="0" marR="952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512648774"/>
                  </a:ext>
                </a:extLst>
              </a:tr>
              <a:tr h="45892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Clr>
                          <a:schemeClr val="accent1"/>
                        </a:buClr>
                        <a:buSzPct val="100000"/>
                        <a:buFont typeface="Calibri" pitchFamily="34" charset="0"/>
                        <a:buNone/>
                        <a:tabLst/>
                      </a:pPr>
                      <a:r>
                        <a:rPr kumimoji="0" lang="kk-KZ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Мемлекеттік кепілдікпен автожол жобаларын іске асыру шеңберінде «ҚазАвтоЖол» АҚ міндеттемелерін орындау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Times New Roman" pitchFamily="18" charset="0"/>
                      </a:endParaRPr>
                    </a:p>
                  </a:txBody>
                  <a:tcPr marL="180000" marR="9525" marT="0" marB="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42</a:t>
                      </a:r>
                      <a:endParaRPr lang="ru-RU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0" marR="952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kk-KZ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37</a:t>
                      </a:r>
                      <a:endParaRPr lang="ru-RU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0" marR="952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94</a:t>
                      </a:r>
                    </a:p>
                  </a:txBody>
                  <a:tcPr marL="0" marR="952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130</a:t>
                      </a:r>
                    </a:p>
                  </a:txBody>
                  <a:tcPr marL="0" marR="952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151</a:t>
                      </a:r>
                    </a:p>
                  </a:txBody>
                  <a:tcPr marL="0" marR="952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180</a:t>
                      </a:r>
                    </a:p>
                  </a:txBody>
                  <a:tcPr marL="7620" marR="762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145916077"/>
                  </a:ext>
                </a:extLst>
              </a:tr>
              <a:tr h="2733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Clr>
                          <a:schemeClr val="accent1"/>
                        </a:buClr>
                        <a:buSzPct val="100000"/>
                        <a:buFont typeface="Calibri" pitchFamily="34" charset="0"/>
                        <a:buNone/>
                        <a:tabLst/>
                      </a:pPr>
                      <a:r>
                        <a:rPr kumimoji="0" lang="kk-KZ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Өңірлерге көлік инфрақұрылымын дамытуға арналған трансферттер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Times New Roman" pitchFamily="18" charset="0"/>
                      </a:endParaRPr>
                    </a:p>
                  </a:txBody>
                  <a:tcPr marL="180000" marR="9525" marT="0" marB="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68</a:t>
                      </a:r>
                      <a:endParaRPr lang="ru-RU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0" marR="952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kk-KZ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88</a:t>
                      </a:r>
                      <a:endParaRPr lang="ru-RU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0" marR="952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158</a:t>
                      </a:r>
                    </a:p>
                  </a:txBody>
                  <a:tcPr marL="0" marR="952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88</a:t>
                      </a:r>
                    </a:p>
                  </a:txBody>
                  <a:tcPr marL="0" marR="952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kk-KZ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48</a:t>
                      </a:r>
                      <a:endParaRPr lang="ru-RU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0" marR="952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14</a:t>
                      </a:r>
                    </a:p>
                  </a:txBody>
                  <a:tcPr marL="7620" marR="762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58926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charset="0"/>
                        </a:rPr>
                        <a:t>Көлік инфрақұрылымының басым жобаларын қаржыландыруға өңірлерге трансферттер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charset="0"/>
                      </a:endParaRPr>
                    </a:p>
                  </a:txBody>
                  <a:tcPr marL="180000" marR="9525" marT="0" marB="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79</a:t>
                      </a:r>
                      <a:endParaRPr lang="ru-RU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0" marR="952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kk-KZ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63</a:t>
                      </a:r>
                      <a:endParaRPr lang="ru-RU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0" marR="952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113</a:t>
                      </a:r>
                    </a:p>
                  </a:txBody>
                  <a:tcPr marL="0" marR="952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0" marR="952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endParaRPr lang="ru-RU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0" marR="952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620" marR="762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61124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charset="0"/>
                        </a:rPr>
                        <a:t>Автомобиль жолдарын күтіп ұстау бойынша қызметтер көрсету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charset="0"/>
                      </a:endParaRPr>
                    </a:p>
                  </a:txBody>
                  <a:tcPr marL="180000" marR="9525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3</a:t>
                      </a:r>
                      <a:endParaRPr lang="ru-RU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0" marR="952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kk-KZ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3</a:t>
                      </a:r>
                      <a:endParaRPr lang="ru-RU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0" marR="952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0" marR="952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0" marR="952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0" marR="952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3</a:t>
                      </a:r>
                    </a:p>
                  </a:txBody>
                  <a:tcPr marL="7620" marR="762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29776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charset="0"/>
                        </a:rPr>
                        <a:t>Жол-құрылыс және жөндеу жұмыстарын орындау сапасын қамтамасыз ету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charset="0"/>
                      </a:endParaRPr>
                    </a:p>
                  </a:txBody>
                  <a:tcPr marL="180000" marR="9525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0" marR="952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kk-KZ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0" marR="952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0" marR="952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0" marR="952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0" marR="952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</a:t>
                      </a:r>
                    </a:p>
                  </a:txBody>
                  <a:tcPr marL="7620" marR="762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69641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charset="0"/>
                        </a:rPr>
                        <a:t>Су көлігі, оның ішінде: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charset="0"/>
                      </a:endParaRPr>
                    </a:p>
                  </a:txBody>
                  <a:tcPr marL="108000" marR="9525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6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5</a:t>
                      </a:r>
                      <a:endParaRPr lang="ru-RU" sz="1600" b="1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kk-KZ" sz="16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5</a:t>
                      </a:r>
                      <a:endParaRPr lang="ru-RU" sz="1600" b="1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9525" marR="952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9525" marR="952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9525" marR="952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7620" marR="762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71673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charset="0"/>
                        </a:rPr>
                        <a:t>Техникалық флот кемелерін жаңарту және жаңғырту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charset="0"/>
                      </a:endParaRPr>
                    </a:p>
                  </a:txBody>
                  <a:tcPr marL="180000" marR="9525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5</a:t>
                      </a:r>
                      <a:endParaRPr lang="ru-RU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kk-KZ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5</a:t>
                      </a:r>
                      <a:endParaRPr lang="ru-RU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9525" marR="952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9525" marR="952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9525" marR="952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</a:t>
                      </a:r>
                    </a:p>
                  </a:txBody>
                  <a:tcPr marL="7620" marR="762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71673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charset="0"/>
                        </a:rPr>
                        <a:t>Шекара бөлімшелерін жобалау және салу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charset="0"/>
                      </a:endParaRPr>
                    </a:p>
                  </a:txBody>
                  <a:tcPr marL="108000" marR="9525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9525" marR="952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22</a:t>
                      </a:r>
                    </a:p>
                  </a:txBody>
                  <a:tcPr marL="9525" marR="952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24</a:t>
                      </a:r>
                      <a:endParaRPr lang="ru-RU" sz="1600" b="1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271673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charset="0"/>
                        </a:rPr>
                        <a:t>Су </a:t>
                      </a:r>
                      <a:r>
                        <a:rPr kumimoji="0" lang="ru-RU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charset="0"/>
                        </a:rPr>
                        <a:t>көлігі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charset="0"/>
                      </a:endParaRPr>
                    </a:p>
                  </a:txBody>
                  <a:tcPr marL="108000" marR="9525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9</a:t>
                      </a:r>
                      <a:endParaRPr lang="ru-RU" sz="1600" b="1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6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9</a:t>
                      </a:r>
                      <a:endParaRPr lang="ru-RU" sz="1600" b="1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9525" marR="952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13</a:t>
                      </a:r>
                    </a:p>
                  </a:txBody>
                  <a:tcPr marL="9525" marR="952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14</a:t>
                      </a:r>
                    </a:p>
                  </a:txBody>
                  <a:tcPr marL="9525" marR="952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15</a:t>
                      </a:r>
                    </a:p>
                  </a:txBody>
                  <a:tcPr marL="7620" marR="762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591157045"/>
                  </a:ext>
                </a:extLst>
              </a:tr>
              <a:tr h="271673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charset="0"/>
                        </a:rPr>
                        <a:t>Азаматтық авиация мен әуе көлігін дамыту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charset="0"/>
                      </a:endParaRPr>
                    </a:p>
                  </a:txBody>
                  <a:tcPr marL="108000" marR="9525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6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10</a:t>
                      </a:r>
                      <a:endParaRPr lang="ru-RU" sz="1600" b="1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9525" marR="952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271673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charset="0"/>
                        </a:rPr>
                        <a:t>Метрополитен құрылысы</a:t>
                      </a: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charset="0"/>
                        </a:rPr>
                        <a:t> </a:t>
                      </a:r>
                    </a:p>
                  </a:txBody>
                  <a:tcPr marL="108000" marR="9525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7</a:t>
                      </a:r>
                      <a:endParaRPr lang="ru-RU" sz="1600" b="1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6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12</a:t>
                      </a:r>
                      <a:endParaRPr lang="ru-RU" sz="1600" b="1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33</a:t>
                      </a:r>
                    </a:p>
                  </a:txBody>
                  <a:tcPr marL="9525" marR="952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12</a:t>
                      </a:r>
                      <a:endParaRPr lang="ru-RU" sz="1600" b="1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90281323"/>
                  </a:ext>
                </a:extLst>
              </a:tr>
            </a:tbl>
          </a:graphicData>
        </a:graphic>
      </p:graphicFrame>
      <p:cxnSp>
        <p:nvCxnSpPr>
          <p:cNvPr id="6" name="Прямая соединительная линия 5"/>
          <p:cNvCxnSpPr/>
          <p:nvPr/>
        </p:nvCxnSpPr>
        <p:spPr>
          <a:xfrm>
            <a:off x="322217" y="574767"/>
            <a:ext cx="11521440" cy="174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1">
            <a:extLst>
              <a:ext uri="{FF2B5EF4-FFF2-40B4-BE49-F238E27FC236}">
                <a16:creationId xmlns:a16="http://schemas.microsoft.com/office/drawing/2014/main" xmlns="" id="{3A1346A5-45D0-45DF-B5BD-7592F1102510}"/>
              </a:ext>
            </a:extLst>
          </p:cNvPr>
          <p:cNvSpPr txBox="1">
            <a:spLocks/>
          </p:cNvSpPr>
          <p:nvPr/>
        </p:nvSpPr>
        <p:spPr>
          <a:xfrm>
            <a:off x="10238509" y="559425"/>
            <a:ext cx="1662545" cy="3359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1200" b="1" dirty="0">
                <a:latin typeface="Arial Narrow" panose="020B0606020202030204" pitchFamily="34" charset="0"/>
                <a:ea typeface="+mn-ea"/>
                <a:cs typeface="+mn-cs"/>
              </a:rPr>
              <a:t>млрд. </a:t>
            </a:r>
            <a:r>
              <a:rPr lang="ru-RU" sz="1200" b="1" dirty="0" err="1" smtClean="0">
                <a:latin typeface="Arial Narrow" panose="020B0606020202030204" pitchFamily="34" charset="0"/>
                <a:ea typeface="+mn-ea"/>
                <a:cs typeface="+mn-cs"/>
              </a:rPr>
              <a:t>теңге</a:t>
            </a:r>
            <a:endParaRPr lang="ru-RU" sz="1200" b="1" dirty="0">
              <a:latin typeface="Arial Narrow" panose="020B0606020202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77415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6662057"/>
            <a:ext cx="12191999" cy="19594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A4C35D56-0DFA-4457-B55A-45D22CD6A4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23247" y="6434618"/>
            <a:ext cx="1312025" cy="365125"/>
          </a:xfrm>
        </p:spPr>
        <p:txBody>
          <a:bodyPr vert="horz" lIns="91440" tIns="45720" rIns="91440" bIns="45720" rtlCol="0" anchor="ctr"/>
          <a:lstStyle/>
          <a:p>
            <a:fld id="{4B077F2A-2C27-4D70-B810-54F6CFB5CD3C}" type="slidenum">
              <a:rPr lang="ru-RU" sz="3600" b="1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pPr/>
              <a:t>16</a:t>
            </a:fld>
            <a:endParaRPr lang="ru-RU" sz="3600" b="1" dirty="0">
              <a:solidFill>
                <a:schemeClr val="tx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xmlns="" id="{EA8419C9-40AA-4500-8274-5177F177FEEC}"/>
              </a:ext>
            </a:extLst>
          </p:cNvPr>
          <p:cNvSpPr txBox="1">
            <a:spLocks/>
          </p:cNvSpPr>
          <p:nvPr/>
        </p:nvSpPr>
        <p:spPr>
          <a:xfrm>
            <a:off x="0" y="-26589"/>
            <a:ext cx="12191998" cy="593953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</a:pPr>
            <a:r>
              <a:rPr lang="ru-RU" sz="3000" b="1" dirty="0" err="1">
                <a:solidFill>
                  <a:schemeClr val="tx1"/>
                </a:solidFill>
                <a:latin typeface="Arial Narrow" panose="020B0606020202030204" pitchFamily="34" charset="0"/>
              </a:rPr>
              <a:t>Бизнестің</a:t>
            </a:r>
            <a:r>
              <a:rPr lang="ru-RU" sz="3000" b="1" dirty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ru-RU" sz="3000" b="1" dirty="0" err="1">
                <a:solidFill>
                  <a:schemeClr val="tx1"/>
                </a:solidFill>
                <a:latin typeface="Arial Narrow" panose="020B0606020202030204" pitchFamily="34" charset="0"/>
              </a:rPr>
              <a:t>жол</a:t>
            </a:r>
            <a:r>
              <a:rPr lang="ru-RU" sz="3000" b="1" dirty="0">
                <a:solidFill>
                  <a:schemeClr val="tx1"/>
                </a:solidFill>
                <a:latin typeface="Arial Narrow" panose="020B0606020202030204" pitchFamily="34" charset="0"/>
              </a:rPr>
              <a:t> картасы-2025</a:t>
            </a:r>
          </a:p>
        </p:txBody>
      </p:sp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xmlns="" id="{15B9B962-F699-40D0-A123-E9BF53BC123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7839585"/>
              </p:ext>
            </p:extLst>
          </p:nvPr>
        </p:nvGraphicFramePr>
        <p:xfrm>
          <a:off x="171035" y="856626"/>
          <a:ext cx="11849929" cy="5083251"/>
        </p:xfrm>
        <a:graphic>
          <a:graphicData uri="http://schemas.openxmlformats.org/drawingml/2006/table">
            <a:tbl>
              <a:tblPr/>
              <a:tblGrid>
                <a:gridCol w="529898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48926"/>
                <a:gridCol w="1148926"/>
                <a:gridCol w="114892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18742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042711">
                  <a:extLst>
                    <a:ext uri="{9D8B030D-6E8A-4147-A177-3AD203B41FA5}">
                      <a16:colId xmlns:a16="http://schemas.microsoft.com/office/drawing/2014/main" xmlns="" val="3960298230"/>
                    </a:ext>
                  </a:extLst>
                </a:gridCol>
                <a:gridCol w="1042711">
                  <a:extLst>
                    <a:ext uri="{9D8B030D-6E8A-4147-A177-3AD203B41FA5}">
                      <a16:colId xmlns:a16="http://schemas.microsoft.com/office/drawing/2014/main" xmlns="" val="1200910938"/>
                    </a:ext>
                  </a:extLst>
                </a:gridCol>
              </a:tblGrid>
              <a:tr h="387972">
                <a:tc rowSpan="2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kern="12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Іс-шаралар</a:t>
                      </a:r>
                      <a:r>
                        <a:rPr lang="ru-RU" sz="1200" b="0" i="0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b="0" i="0" u="none" strike="noStrike" kern="12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атауы</a:t>
                      </a:r>
                      <a:endParaRPr lang="ru-RU" sz="1200" b="0" i="0" u="none" strike="noStrike" kern="1200" dirty="0" smtClean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6628" marR="6628" marT="6628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b="0" i="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2020 </a:t>
                      </a:r>
                      <a:r>
                        <a:rPr lang="ru-RU" sz="1200" b="0" i="0" u="none" strike="noStrike" kern="12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жылғы</a:t>
                      </a:r>
                      <a:r>
                        <a:rPr lang="ru-RU" sz="1200" b="0" i="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b="0" i="0" u="none" strike="noStrike" kern="12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түзетілген</a:t>
                      </a:r>
                      <a:r>
                        <a:rPr lang="ru-RU" sz="1200" b="0" i="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b="0" i="0" u="none" strike="noStrike" kern="12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жоспар</a:t>
                      </a:r>
                      <a:endParaRPr lang="ru-RU" sz="1200" b="0" i="0" u="none" strike="noStrike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b="0" i="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2021 </a:t>
                      </a:r>
                      <a:r>
                        <a:rPr lang="ru-RU" sz="1200" b="0" i="0" u="none" strike="noStrike" kern="12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жылғы</a:t>
                      </a:r>
                      <a:r>
                        <a:rPr lang="ru-RU" sz="1200" b="0" i="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b="0" i="0" u="none" strike="noStrike" kern="12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түзетілген</a:t>
                      </a:r>
                      <a:r>
                        <a:rPr lang="ru-RU" sz="1200" b="0" i="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b="0" i="0" u="none" strike="noStrike" kern="12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жоспар</a:t>
                      </a:r>
                      <a:r>
                        <a:rPr lang="ru-RU" sz="1200" b="0" i="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b="0" i="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2022 </a:t>
                      </a:r>
                      <a:r>
                        <a:rPr lang="ru-RU" sz="1200" b="0" i="0" u="none" strike="noStrike" kern="12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жылғы</a:t>
                      </a:r>
                      <a:r>
                        <a:rPr lang="ru-RU" sz="1200" b="0" i="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b="0" i="0" u="none" strike="noStrike" kern="12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түзетілген</a:t>
                      </a:r>
                      <a:r>
                        <a:rPr lang="ru-RU" sz="1200" b="0" i="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b="0" i="0" u="none" strike="noStrike" kern="12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жоспар</a:t>
                      </a:r>
                      <a:endParaRPr lang="ru-RU" sz="1200" b="0" i="0" u="none" strike="noStrike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kern="12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Бекітілген</a:t>
                      </a:r>
                      <a:r>
                        <a:rPr lang="ru-RU" sz="1200" b="0" i="0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бюджет</a:t>
                      </a:r>
                    </a:p>
                  </a:txBody>
                  <a:tcPr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8322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2023 </a:t>
                      </a:r>
                      <a:r>
                        <a:rPr lang="ru-RU" sz="1200" b="0" i="0" u="none" strike="noStrike" kern="12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жыл</a:t>
                      </a:r>
                      <a:endParaRPr lang="ru-RU" sz="1200" b="0" i="0" u="none" strike="noStrike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2024 </a:t>
                      </a:r>
                      <a:r>
                        <a:rPr lang="ru-RU" sz="1200" b="0" i="0" u="none" strike="noStrike" kern="12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жыл</a:t>
                      </a:r>
                      <a:endParaRPr lang="ru-RU" sz="1200" b="0" i="0" u="none" strike="noStrike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2025 год</a:t>
                      </a:r>
                    </a:p>
                  </a:txBody>
                  <a:tcPr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111558901"/>
                  </a:ext>
                </a:extLst>
              </a:tr>
              <a:tr h="545284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БАРЛЫҒЫ, оның </a:t>
                      </a:r>
                      <a:r>
                        <a:rPr kumimoji="0" lang="ru-RU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cs typeface="Arial" charset="0"/>
                        </a:rPr>
                        <a:t>ішінде</a:t>
                      </a:r>
                      <a:r>
                        <a:rPr kumimoji="0" 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:</a:t>
                      </a: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2400" b="1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</a:rPr>
                        <a:t>110</a:t>
                      </a:r>
                      <a:endParaRPr lang="ru-RU" sz="2400" b="1" i="0" u="none" strike="noStrike" dirty="0">
                        <a:solidFill>
                          <a:srgbClr val="0070C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kk-KZ" sz="2400" b="1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</a:rPr>
                        <a:t>144</a:t>
                      </a:r>
                      <a:endParaRPr lang="ru-RU" sz="2400" b="1" i="0" u="none" strike="noStrike" dirty="0">
                        <a:solidFill>
                          <a:srgbClr val="0070C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kk-KZ" sz="2400" b="1" i="0" u="none" strike="noStrike" dirty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</a:rPr>
                        <a:t>195</a:t>
                      </a:r>
                      <a:endParaRPr lang="ru-RU" sz="2400" b="1" i="0" u="none" strike="noStrike" dirty="0">
                        <a:solidFill>
                          <a:srgbClr val="0070C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kk-KZ" sz="2400" b="1" i="0" u="none" strike="noStrike" dirty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</a:rPr>
                        <a:t>186</a:t>
                      </a:r>
                      <a:endParaRPr lang="ru-RU" sz="2400" b="1" i="0" u="none" strike="noStrike" dirty="0">
                        <a:solidFill>
                          <a:srgbClr val="0070C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kk-KZ" sz="2400" b="1" i="0" u="none" strike="noStrike" dirty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</a:rPr>
                        <a:t>113</a:t>
                      </a:r>
                      <a:endParaRPr lang="ru-RU" sz="2400" b="1" i="0" u="none" strike="noStrike" dirty="0">
                        <a:solidFill>
                          <a:srgbClr val="0070C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kk-KZ" sz="2400" b="1" i="0" u="none" strike="noStrike" dirty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</a:rPr>
                        <a:t>142</a:t>
                      </a:r>
                      <a:endParaRPr lang="ru-RU" sz="2400" b="1" i="0" u="none" strike="noStrike" dirty="0">
                        <a:solidFill>
                          <a:srgbClr val="0070C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45396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kk-KZ" sz="2000" b="1" i="0" u="none" strike="noStrike" kern="1200" baseline="0" dirty="0">
                          <a:solidFill>
                            <a:schemeClr val="accent5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Республикалық бюджет, оның ішінде:</a:t>
                      </a:r>
                      <a:endParaRPr lang="ru-RU" sz="2000" b="1" i="0" u="none" strike="noStrike" kern="1200" baseline="0" dirty="0">
                        <a:solidFill>
                          <a:schemeClr val="accent5">
                            <a:lumMod val="75000"/>
                            <a:lumOff val="25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144000" marR="9525" marT="0" marB="0" anchor="ctr"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i="0" u="none" strike="noStrike" kern="1200" baseline="0" dirty="0" smtClean="0">
                          <a:solidFill>
                            <a:schemeClr val="accent5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71</a:t>
                      </a:r>
                      <a:endParaRPr lang="ru-RU" sz="2000" b="1" i="0" u="none" strike="noStrike" kern="1200" baseline="0" dirty="0">
                        <a:solidFill>
                          <a:schemeClr val="accent5">
                            <a:lumMod val="75000"/>
                            <a:lumOff val="25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2000" b="1" i="0" u="none" strike="noStrike" kern="1200" baseline="0" dirty="0" smtClean="0">
                          <a:solidFill>
                            <a:schemeClr val="accent5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87</a:t>
                      </a:r>
                      <a:endParaRPr lang="ru-RU" sz="2000" b="1" i="0" u="none" strike="noStrike" kern="1200" baseline="0" dirty="0">
                        <a:solidFill>
                          <a:schemeClr val="accent5">
                            <a:lumMod val="75000"/>
                            <a:lumOff val="25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i="0" u="none" strike="noStrike" kern="1200" baseline="0" dirty="0">
                          <a:solidFill>
                            <a:schemeClr val="accent5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195</a:t>
                      </a:r>
                    </a:p>
                  </a:txBody>
                  <a:tcPr marL="9525" marR="952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i="0" u="none" strike="noStrike" kern="1200" baseline="0" dirty="0">
                          <a:solidFill>
                            <a:schemeClr val="accent5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185</a:t>
                      </a:r>
                    </a:p>
                  </a:txBody>
                  <a:tcPr marL="9525" marR="952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i="0" u="none" strike="noStrike" kern="1200" baseline="0" dirty="0">
                          <a:solidFill>
                            <a:schemeClr val="accent5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112</a:t>
                      </a:r>
                    </a:p>
                  </a:txBody>
                  <a:tcPr marL="9525" marR="952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i="0" u="none" strike="noStrike" kern="1200" baseline="0" dirty="0">
                          <a:solidFill>
                            <a:schemeClr val="accent5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141</a:t>
                      </a:r>
                    </a:p>
                  </a:txBody>
                  <a:tcPr marL="9525" marR="952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877483159"/>
                  </a:ext>
                </a:extLst>
              </a:tr>
              <a:tr h="528087">
                <a:tc>
                  <a:txBody>
                    <a:bodyPr/>
                    <a:lstStyle/>
                    <a:p>
                      <a:pPr marL="0" marR="0" lvl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charset="0"/>
                        </a:rPr>
                        <a:t>Жеке кәсіпкерлік субъектілерінің кредиттері бойынша сыйақы мөлшерлемесінің бір бөлігін субсидиялау және кепілдік беру</a:t>
                      </a:r>
                      <a:endParaRPr kumimoji="0" lang="ru-RU" sz="1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charset="0"/>
                      </a:endParaRPr>
                    </a:p>
                  </a:txBody>
                  <a:tcPr marL="252000" marR="9525" marT="0" marB="0"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9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59</a:t>
                      </a:r>
                      <a:endParaRPr lang="ru-RU" sz="19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kk-KZ" sz="19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107</a:t>
                      </a:r>
                      <a:endParaRPr lang="ru-RU" sz="19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kk-KZ" sz="19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171</a:t>
                      </a:r>
                      <a:endParaRPr lang="ru-RU" sz="19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kk-KZ" sz="19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173</a:t>
                      </a:r>
                      <a:endParaRPr lang="ru-RU" sz="19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kk-KZ" sz="19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108</a:t>
                      </a:r>
                      <a:endParaRPr lang="ru-RU" sz="19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kk-KZ" sz="19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137</a:t>
                      </a:r>
                      <a:endParaRPr lang="ru-RU" sz="19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997183451"/>
                  </a:ext>
                </a:extLst>
              </a:tr>
              <a:tr h="415810">
                <a:tc>
                  <a:txBody>
                    <a:bodyPr/>
                    <a:lstStyle/>
                    <a:p>
                      <a:pPr marL="0" marR="0" lvl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charset="0"/>
                        </a:rPr>
                        <a:t>Кәсіпкерлік әлеуетті сауықтыру және күшейту</a:t>
                      </a:r>
                      <a:endParaRPr kumimoji="0" lang="ru-RU" sz="1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charset="0"/>
                      </a:endParaRPr>
                    </a:p>
                  </a:txBody>
                  <a:tcPr marL="252000" marR="9525" marT="0" marB="0" anchor="ctr"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9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9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9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0,6</a:t>
                      </a:r>
                      <a:endParaRPr lang="ru-RU" sz="19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k-KZ" sz="1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</a:t>
                      </a:r>
                      <a:endParaRPr kumimoji="0" lang="ru-RU" sz="1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k-KZ" sz="1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0,6</a:t>
                      </a:r>
                      <a:endParaRPr kumimoji="0" lang="ru-RU" sz="1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k-KZ" sz="1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0,6</a:t>
                      </a:r>
                      <a:endParaRPr kumimoji="0" lang="ru-RU" sz="1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450937">
                <a:tc>
                  <a:txBody>
                    <a:bodyPr/>
                    <a:lstStyle/>
                    <a:p>
                      <a:pPr marL="0" marR="0" lvl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charset="0"/>
                        </a:rPr>
                        <a:t>Кәсіпкерлерді ақпараттық қамтамасыз ету</a:t>
                      </a:r>
                      <a:endParaRPr kumimoji="0" lang="ru-RU" sz="1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charset="0"/>
                      </a:endParaRPr>
                    </a:p>
                  </a:txBody>
                  <a:tcPr marL="252000" marR="9525" marT="0" marB="0" anchor="ctr"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9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0,5</a:t>
                      </a:r>
                      <a:endParaRPr lang="ru-RU" sz="19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kk-KZ" sz="19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0,5</a:t>
                      </a:r>
                      <a:endParaRPr lang="ru-RU" sz="19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kk-KZ" sz="19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0,5</a:t>
                      </a:r>
                      <a:endParaRPr lang="ru-RU" sz="19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k-KZ" sz="1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0,6</a:t>
                      </a:r>
                      <a:endParaRPr kumimoji="0" lang="ru-RU" sz="1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k-KZ" sz="1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0,6</a:t>
                      </a:r>
                      <a:endParaRPr kumimoji="0" lang="ru-RU" sz="1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k-KZ" sz="1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0,6</a:t>
                      </a:r>
                      <a:endParaRPr kumimoji="0" lang="ru-RU" sz="1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97223">
                <a:tc>
                  <a:txBody>
                    <a:bodyPr/>
                    <a:lstStyle/>
                    <a:p>
                      <a:pPr marL="0" marR="0" lvl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charset="0"/>
                        </a:rPr>
                        <a:t>Өндірістік (индустриялық) инфрақұрылымды жеткізу</a:t>
                      </a:r>
                      <a:endParaRPr kumimoji="0" lang="ru-RU" sz="1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charset="0"/>
                      </a:endParaRPr>
                    </a:p>
                  </a:txBody>
                  <a:tcPr marL="252000" marR="9525" marT="0" marB="0"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9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7</a:t>
                      </a:r>
                      <a:endParaRPr lang="ru-RU" sz="19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kk-KZ" sz="19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25</a:t>
                      </a:r>
                      <a:endParaRPr lang="ru-RU" sz="19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9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22</a:t>
                      </a:r>
                    </a:p>
                  </a:txBody>
                  <a:tcPr marL="9525" marR="952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9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10</a:t>
                      </a:r>
                    </a:p>
                  </a:txBody>
                  <a:tcPr marL="9525" marR="952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9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3</a:t>
                      </a:r>
                    </a:p>
                  </a:txBody>
                  <a:tcPr marL="9525" marR="952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9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3</a:t>
                      </a:r>
                    </a:p>
                  </a:txBody>
                  <a:tcPr marL="9525" marR="952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68301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kk-KZ" sz="2000" b="1" i="0" u="none" strike="noStrike" kern="1200" baseline="0" dirty="0">
                          <a:solidFill>
                            <a:schemeClr val="accent5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Жергілікті бюджеттер базасына берілген шығыстар</a:t>
                      </a:r>
                      <a:endParaRPr lang="ru-RU" sz="2000" b="1" i="0" u="none" strike="noStrike" kern="1200" baseline="0" dirty="0">
                        <a:solidFill>
                          <a:schemeClr val="accent5">
                            <a:lumMod val="75000"/>
                            <a:lumOff val="25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144000" marR="9525" marT="0" marB="0"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i="0" u="none" strike="noStrike" kern="1200" baseline="0" dirty="0" smtClean="0">
                          <a:solidFill>
                            <a:schemeClr val="accent5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40</a:t>
                      </a:r>
                      <a:endParaRPr lang="ru-RU" sz="2000" b="1" i="0" u="none" strike="noStrike" kern="1200" baseline="0" dirty="0">
                        <a:solidFill>
                          <a:schemeClr val="accent5">
                            <a:lumMod val="75000"/>
                            <a:lumOff val="25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2000" b="1" i="0" u="none" strike="noStrike" kern="1200" baseline="0" dirty="0" smtClean="0">
                          <a:solidFill>
                            <a:schemeClr val="accent5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40</a:t>
                      </a:r>
                      <a:endParaRPr lang="ru-RU" sz="2000" b="1" i="0" u="none" strike="noStrike" kern="1200" baseline="0" dirty="0">
                        <a:solidFill>
                          <a:schemeClr val="accent5">
                            <a:lumMod val="75000"/>
                            <a:lumOff val="25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2000" b="1" i="0" u="none" strike="noStrike" kern="1200" baseline="0" dirty="0">
                          <a:solidFill>
                            <a:schemeClr val="accent5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0,6</a:t>
                      </a:r>
                      <a:endParaRPr lang="ru-RU" sz="2000" b="1" i="0" u="none" strike="noStrike" kern="1200" baseline="0" dirty="0">
                        <a:solidFill>
                          <a:schemeClr val="accent5">
                            <a:lumMod val="75000"/>
                            <a:lumOff val="25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2000" b="1" i="0" u="none" strike="noStrike" kern="1200" baseline="0" dirty="0">
                          <a:solidFill>
                            <a:schemeClr val="accent5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0,6</a:t>
                      </a:r>
                      <a:endParaRPr lang="ru-RU" sz="2000" b="1" i="0" u="none" strike="noStrike" kern="1200" baseline="0" dirty="0">
                        <a:solidFill>
                          <a:schemeClr val="accent5">
                            <a:lumMod val="75000"/>
                            <a:lumOff val="25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2000" b="1" i="0" u="none" strike="noStrike" kern="1200" baseline="0" dirty="0">
                          <a:solidFill>
                            <a:schemeClr val="accent5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0,6</a:t>
                      </a:r>
                      <a:endParaRPr lang="ru-RU" sz="2000" b="1" i="0" u="none" strike="noStrike" kern="1200" baseline="0" dirty="0">
                        <a:solidFill>
                          <a:schemeClr val="accent5">
                            <a:lumMod val="75000"/>
                            <a:lumOff val="25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2000" b="1" i="0" u="none" strike="noStrike" kern="1200" baseline="0" dirty="0">
                          <a:solidFill>
                            <a:schemeClr val="accent5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0,6</a:t>
                      </a:r>
                      <a:endParaRPr lang="ru-RU" sz="2000" b="1" i="0" u="none" strike="noStrike" kern="1200" baseline="0" dirty="0">
                        <a:solidFill>
                          <a:schemeClr val="accent5">
                            <a:lumMod val="75000"/>
                            <a:lumOff val="25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562279">
                <a:tc>
                  <a:txBody>
                    <a:bodyPr/>
                    <a:lstStyle/>
                    <a:p>
                      <a:pPr marL="0" marR="0" lvl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charset="0"/>
                        </a:rPr>
                        <a:t>Жаңа бизнес идеяларды іске асыру үшін жас кәсіпкерлерге мемлекеттік гранттар</a:t>
                      </a:r>
                      <a:r>
                        <a:rPr kumimoji="0" lang="ru-RU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charset="0"/>
                        </a:rPr>
                        <a:t> </a:t>
                      </a:r>
                    </a:p>
                  </a:txBody>
                  <a:tcPr marL="252000" marR="9525" marT="0" marB="0"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19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19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kk-KZ" sz="19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0,6</a:t>
                      </a:r>
                      <a:endParaRPr lang="ru-RU" sz="19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k-KZ" sz="1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0,6</a:t>
                      </a:r>
                      <a:endParaRPr kumimoji="0" lang="ru-RU" sz="1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k-KZ" sz="1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0,6</a:t>
                      </a:r>
                      <a:endParaRPr kumimoji="0" lang="ru-RU" sz="1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k-KZ" sz="1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0,6</a:t>
                      </a:r>
                      <a:endParaRPr kumimoji="0" lang="ru-RU" sz="1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254542083"/>
                  </a:ext>
                </a:extLst>
              </a:tr>
            </a:tbl>
          </a:graphicData>
        </a:graphic>
      </p:graphicFrame>
      <p:cxnSp>
        <p:nvCxnSpPr>
          <p:cNvPr id="7" name="Прямая соединительная линия 6"/>
          <p:cNvCxnSpPr/>
          <p:nvPr/>
        </p:nvCxnSpPr>
        <p:spPr>
          <a:xfrm>
            <a:off x="322217" y="574767"/>
            <a:ext cx="11521440" cy="174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1">
            <a:extLst>
              <a:ext uri="{FF2B5EF4-FFF2-40B4-BE49-F238E27FC236}">
                <a16:creationId xmlns:a16="http://schemas.microsoft.com/office/drawing/2014/main" xmlns="" id="{3A1346A5-45D0-45DF-B5BD-7592F1102510}"/>
              </a:ext>
            </a:extLst>
          </p:cNvPr>
          <p:cNvSpPr txBox="1">
            <a:spLocks/>
          </p:cNvSpPr>
          <p:nvPr/>
        </p:nvSpPr>
        <p:spPr>
          <a:xfrm>
            <a:off x="10238509" y="559425"/>
            <a:ext cx="1662545" cy="3359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1200" b="1" dirty="0">
                <a:latin typeface="Arial Narrow" panose="020B0606020202030204" pitchFamily="34" charset="0"/>
                <a:ea typeface="+mn-ea"/>
                <a:cs typeface="+mn-cs"/>
              </a:rPr>
              <a:t>млрд. </a:t>
            </a:r>
            <a:r>
              <a:rPr lang="ru-RU" sz="1200" b="1" dirty="0" smtClean="0">
                <a:latin typeface="Arial Narrow" panose="020B0606020202030204" pitchFamily="34" charset="0"/>
                <a:ea typeface="+mn-ea"/>
                <a:cs typeface="+mn-cs"/>
              </a:rPr>
              <a:t>те</a:t>
            </a:r>
            <a:r>
              <a:rPr lang="kk-KZ" sz="1200" b="1" dirty="0" smtClean="0">
                <a:latin typeface="Arial Narrow" panose="020B0606020202030204" pitchFamily="34" charset="0"/>
                <a:ea typeface="+mn-ea"/>
                <a:cs typeface="+mn-cs"/>
              </a:rPr>
              <a:t>ң</a:t>
            </a:r>
            <a:r>
              <a:rPr lang="ru-RU" sz="1200" b="1" dirty="0" err="1" smtClean="0">
                <a:latin typeface="Arial Narrow" panose="020B0606020202030204" pitchFamily="34" charset="0"/>
                <a:ea typeface="+mn-ea"/>
                <a:cs typeface="+mn-cs"/>
              </a:rPr>
              <a:t>ге</a:t>
            </a:r>
            <a:endParaRPr lang="ru-RU" sz="1200" b="1" dirty="0">
              <a:latin typeface="Arial Narrow" panose="020B0606020202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09532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6662057"/>
            <a:ext cx="12191999" cy="19594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864934AA-7136-4220-8E4D-BCFE0E1104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56135" y="6417840"/>
            <a:ext cx="1312025" cy="365125"/>
          </a:xfrm>
        </p:spPr>
        <p:txBody>
          <a:bodyPr vert="horz" lIns="91440" tIns="45720" rIns="91440" bIns="45720" rtlCol="0" anchor="ctr"/>
          <a:lstStyle/>
          <a:p>
            <a:fld id="{4B077F2A-2C27-4D70-B810-54F6CFB5CD3C}" type="slidenum">
              <a:rPr lang="ru-RU" sz="3600" b="1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pPr/>
              <a:t>17</a:t>
            </a:fld>
            <a:endParaRPr lang="ru-RU" sz="3600" b="1" dirty="0">
              <a:solidFill>
                <a:schemeClr val="tx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xmlns="" id="{C73AECF1-C5F3-4350-9A9C-9EA437673CB7}"/>
              </a:ext>
            </a:extLst>
          </p:cNvPr>
          <p:cNvSpPr txBox="1">
            <a:spLocks/>
          </p:cNvSpPr>
          <p:nvPr/>
        </p:nvSpPr>
        <p:spPr>
          <a:xfrm>
            <a:off x="0" y="-7197"/>
            <a:ext cx="12191998" cy="516963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</a:pPr>
            <a:r>
              <a:rPr lang="ru-RU" sz="3000" b="1" dirty="0" err="1">
                <a:solidFill>
                  <a:schemeClr val="tx1"/>
                </a:solidFill>
                <a:latin typeface="Arial Narrow" panose="020B0606020202030204" pitchFamily="34" charset="0"/>
              </a:rPr>
              <a:t>Аймақтарды</a:t>
            </a:r>
            <a:r>
              <a:rPr lang="ru-RU" sz="3000" b="1" dirty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ru-RU" sz="3000" b="1" dirty="0" err="1">
                <a:solidFill>
                  <a:schemeClr val="tx1"/>
                </a:solidFill>
                <a:latin typeface="Arial Narrow" panose="020B0606020202030204" pitchFamily="34" charset="0"/>
              </a:rPr>
              <a:t>газдандыру</a:t>
            </a:r>
            <a:endParaRPr lang="ru-RU" sz="30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6" name="Group 192">
            <a:extLst>
              <a:ext uri="{FF2B5EF4-FFF2-40B4-BE49-F238E27FC236}">
                <a16:creationId xmlns:a16="http://schemas.microsoft.com/office/drawing/2014/main" xmlns="" id="{82AD2E29-7A15-4723-8AD3-D2FD70B3099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340946"/>
              </p:ext>
            </p:extLst>
          </p:nvPr>
        </p:nvGraphicFramePr>
        <p:xfrm>
          <a:off x="125998" y="683720"/>
          <a:ext cx="11942166" cy="5711712"/>
        </p:xfrm>
        <a:graphic>
          <a:graphicData uri="http://schemas.openxmlformats.org/drawingml/2006/table">
            <a:tbl>
              <a:tblPr/>
              <a:tblGrid>
                <a:gridCol w="308286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63600"/>
                <a:gridCol w="787400"/>
                <a:gridCol w="745066"/>
                <a:gridCol w="753534"/>
                <a:gridCol w="76869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12976">
                  <a:extLst>
                    <a:ext uri="{9D8B030D-6E8A-4147-A177-3AD203B41FA5}">
                      <a16:colId xmlns:a16="http://schemas.microsoft.com/office/drawing/2014/main" xmlns="" val="3787380337"/>
                    </a:ext>
                  </a:extLst>
                </a:gridCol>
                <a:gridCol w="78888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35113">
                  <a:extLst>
                    <a:ext uri="{9D8B030D-6E8A-4147-A177-3AD203B41FA5}">
                      <a16:colId xmlns:a16="http://schemas.microsoft.com/office/drawing/2014/main" xmlns="" val="348600841"/>
                    </a:ext>
                  </a:extLst>
                </a:gridCol>
                <a:gridCol w="664788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706812">
                  <a:extLst>
                    <a:ext uri="{9D8B030D-6E8A-4147-A177-3AD203B41FA5}">
                      <a16:colId xmlns:a16="http://schemas.microsoft.com/office/drawing/2014/main" xmlns="" val="2704104353"/>
                    </a:ext>
                  </a:extLst>
                </a:gridCol>
                <a:gridCol w="635000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697431">
                  <a:extLst>
                    <a:ext uri="{9D8B030D-6E8A-4147-A177-3AD203B41FA5}">
                      <a16:colId xmlns:a16="http://schemas.microsoft.com/office/drawing/2014/main" xmlns="" val="3270639531"/>
                    </a:ext>
                  </a:extLst>
                </a:gridCol>
              </a:tblGrid>
              <a:tr h="273534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b="0" i="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 </a:t>
                      </a:r>
                      <a:r>
                        <a:rPr lang="ru-RU" sz="1200" b="0" i="0" u="none" strike="noStrike" kern="12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Облыстар</a:t>
                      </a:r>
                      <a:endParaRPr lang="ru-RU" sz="1200" b="0" i="0" u="none" strike="noStrike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6631" marR="6631" marT="6631" marB="0" anchor="ctr" horzOverflow="overflow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b="0" i="1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2020 </a:t>
                      </a:r>
                      <a:r>
                        <a:rPr lang="ru-RU" sz="1200" b="0" i="1" u="none" strike="noStrike" kern="12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жыл</a:t>
                      </a:r>
                      <a:endParaRPr lang="ru-RU" sz="1200" b="0" i="1" u="none" strike="noStrike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b="0" i="0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2021 </a:t>
                      </a:r>
                      <a:r>
                        <a:rPr lang="ru-RU" sz="1200" b="0" i="0" u="none" strike="noStrike" kern="12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жыл</a:t>
                      </a:r>
                      <a:endParaRPr lang="ru-RU" sz="1200" b="0" i="0" u="none" strike="noStrike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ru-RU" sz="1100" b="0" i="0" u="none" strike="noStrike" kern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6631" marR="6631" marT="6631" marB="0" anchor="ctr" horzOverflow="overflow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b="0" i="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2022 </a:t>
                      </a:r>
                      <a:r>
                        <a:rPr lang="ru-RU" sz="1200" b="0" i="0" u="none" strike="noStrike" kern="12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жыл</a:t>
                      </a:r>
                      <a:endParaRPr lang="ru-RU" sz="1200" b="0" i="0" u="none" strike="noStrike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ru-RU" sz="1100" b="0" i="0" u="none" strike="noStrike" kern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6631" marR="6631" marT="6631" marB="0" anchor="ctr" horzOverflow="overflow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b="0" i="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2023 </a:t>
                      </a:r>
                      <a:r>
                        <a:rPr lang="ru-RU" sz="1200" b="0" i="0" u="none" strike="noStrike" kern="12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жыл</a:t>
                      </a:r>
                      <a:endParaRPr lang="ru-RU" sz="1200" b="0" i="0" u="none" strike="noStrike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ru-RU" sz="1100" b="0" i="0" u="none" strike="noStrike" kern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6631" marR="6631" marT="6631" marB="0" anchor="ctr" horzOverflow="overflow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b="0" i="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2024 </a:t>
                      </a:r>
                      <a:r>
                        <a:rPr lang="ru-RU" sz="1200" b="0" i="0" u="none" strike="noStrike" kern="12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жыл</a:t>
                      </a:r>
                      <a:endParaRPr lang="ru-RU" sz="1200" b="0" i="0" u="none" strike="noStrike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ru-RU" sz="1100" b="0" i="0" u="none" strike="noStrike" kern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6631" marR="6631" marT="6631" marB="0" anchor="ctr" horzOverflow="overflow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b="0" i="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2025 </a:t>
                      </a:r>
                      <a:r>
                        <a:rPr lang="ru-RU" sz="1200" b="0" i="0" u="none" strike="noStrike" kern="12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жыл</a:t>
                      </a:r>
                      <a:endParaRPr lang="ru-RU" sz="1200" b="0" i="0" u="none" strike="noStrike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6631" marR="6631" marT="6631" marB="0" anchor="ctr" horzOverflow="overflow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ru-RU" sz="1100" b="0" i="0" u="none" strike="noStrike" kern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6631" marR="6631" marT="6631" marB="0" anchor="ctr" horzOverflow="overflow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687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b="0" i="1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млрд.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b="0" i="1" u="none" strike="noStrike" kern="12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теңге</a:t>
                      </a:r>
                      <a:endParaRPr lang="ru-RU" sz="1200" b="0" i="1" u="none" strike="noStrike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6631" marR="6631" marT="6631" marB="0" anchor="ctr" horzOverflow="overflow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b="0" i="1" u="none" strike="noStrike" kern="12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Жобалар</a:t>
                      </a:r>
                      <a:r>
                        <a:rPr lang="ru-RU" sz="1200" b="0" i="1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саны</a:t>
                      </a:r>
                    </a:p>
                  </a:txBody>
                  <a:tcPr marL="6631" marR="6631" marT="6631" marB="0" anchor="ctr" horzOverflow="overflow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b="0" i="1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млрд.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b="0" i="1" u="none" strike="noStrike" kern="12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теңге</a:t>
                      </a:r>
                      <a:endParaRPr lang="ru-RU" sz="1200" b="0" i="1" u="none" strike="noStrike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6631" marR="6631" marT="6631" marB="0" anchor="ctr" horzOverflow="overflow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b="0" i="1" u="none" strike="noStrike" kern="12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Жобалар</a:t>
                      </a:r>
                      <a:r>
                        <a:rPr lang="ru-RU" sz="1200" b="0" i="1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саны</a:t>
                      </a:r>
                    </a:p>
                  </a:txBody>
                  <a:tcPr marL="6631" marR="6631" marT="6631" marB="0" anchor="ctr" horzOverflow="overflow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b="0" i="1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млрд.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b="0" i="1" u="none" strike="noStrike" kern="12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теңге</a:t>
                      </a:r>
                      <a:endParaRPr lang="ru-RU" sz="1200" b="0" i="1" u="none" strike="noStrike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6631" marR="6631" marT="6631" marB="0" anchor="ctr" horzOverflow="overflow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b="0" i="1" u="none" strike="noStrike" kern="12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Жобалар</a:t>
                      </a:r>
                      <a:r>
                        <a:rPr lang="ru-RU" sz="1200" b="0" i="1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саны</a:t>
                      </a:r>
                    </a:p>
                  </a:txBody>
                  <a:tcPr marL="6631" marR="6631" marT="6631" marB="0" anchor="ctr" horzOverflow="overflow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b="0" i="1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млрд.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b="0" i="1" u="none" strike="noStrike" kern="12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теңге</a:t>
                      </a:r>
                      <a:endParaRPr lang="ru-RU" sz="1200" b="0" i="1" u="none" strike="noStrike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6631" marR="6631" marT="6631" marB="0" anchor="ctr" horzOverflow="overflow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b="0" i="1" u="none" strike="noStrike" kern="12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Жобалар</a:t>
                      </a:r>
                      <a:r>
                        <a:rPr lang="ru-RU" sz="1200" b="0" i="1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саны</a:t>
                      </a:r>
                    </a:p>
                  </a:txBody>
                  <a:tcPr marL="6631" marR="6631" marT="6631" marB="0" anchor="ctr" horzOverflow="overflow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b="0" i="1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млрд.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b="0" i="1" u="none" strike="noStrike" kern="12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теңге</a:t>
                      </a:r>
                      <a:endParaRPr lang="ru-RU" sz="1200" b="0" i="1" u="none" strike="noStrike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6631" marR="6631" marT="6631" marB="0" anchor="ctr" horzOverflow="overflow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b="0" i="1" u="none" strike="noStrike" kern="12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Жобалар</a:t>
                      </a:r>
                      <a:r>
                        <a:rPr lang="ru-RU" sz="1200" b="0" i="1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саны</a:t>
                      </a:r>
                    </a:p>
                  </a:txBody>
                  <a:tcPr marL="6631" marR="6631" marT="6631" marB="0" anchor="ctr" horzOverflow="overflow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b="0" i="1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млрд.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b="0" i="1" u="none" strike="noStrike" kern="12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теңге</a:t>
                      </a:r>
                      <a:endParaRPr lang="ru-RU" sz="1200" b="0" i="1" u="none" strike="noStrike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6631" marR="6631" marT="6631" marB="0" anchor="ctr" horzOverflow="overflow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b="0" i="1" u="none" strike="noStrike" kern="12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Жобалар</a:t>
                      </a:r>
                      <a:r>
                        <a:rPr lang="ru-RU" sz="1200" b="0" i="1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саны</a:t>
                      </a:r>
                    </a:p>
                  </a:txBody>
                  <a:tcPr marL="6631" marR="6631" marT="6631" marB="0" anchor="ctr" horzOverflow="overflow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51587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БАРЛЫҒЫ, </a:t>
                      </a:r>
                      <a:r>
                        <a:rPr kumimoji="0" lang="ru-RU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cs typeface="Arial" charset="0"/>
                        </a:rPr>
                        <a:t>оның</a:t>
                      </a:r>
                      <a:r>
                        <a:rPr kumimoji="0" 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cs typeface="Arial" charset="0"/>
                        </a:rPr>
                        <a:t>ішінде</a:t>
                      </a:r>
                      <a:r>
                        <a:rPr kumimoji="0" 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: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 Narrow" pitchFamily="34" charset="0"/>
                        <a:cs typeface="Arial" charset="0"/>
                      </a:endParaRPr>
                    </a:p>
                  </a:txBody>
                  <a:tcPr marL="6631" marR="6631" marT="6631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2400" b="1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</a:rPr>
                        <a:t>39</a:t>
                      </a:r>
                      <a:endParaRPr lang="ru-RU" sz="2400" b="1" i="0" u="none" strike="noStrike" dirty="0">
                        <a:solidFill>
                          <a:srgbClr val="0070C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2200" b="1" i="1" u="none" strike="noStrike" dirty="0" smtClean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</a:rPr>
                        <a:t>51</a:t>
                      </a:r>
                      <a:endParaRPr lang="ru-RU" sz="2200" b="1" i="1" u="none" strike="noStrike" dirty="0">
                        <a:solidFill>
                          <a:srgbClr val="0070C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kk-KZ" sz="2400" b="1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</a:rPr>
                        <a:t>51</a:t>
                      </a:r>
                      <a:endParaRPr lang="ru-RU" sz="2400" b="1" i="0" u="none" strike="noStrike" dirty="0">
                        <a:solidFill>
                          <a:srgbClr val="0070C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kk-KZ" sz="2400" b="1" i="1" u="none" strike="noStrike" dirty="0" smtClean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</a:rPr>
                        <a:t>146</a:t>
                      </a:r>
                      <a:endParaRPr lang="ru-RU" sz="2400" b="1" i="1" u="none" strike="noStrike" dirty="0">
                        <a:solidFill>
                          <a:srgbClr val="0070C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kk-KZ" sz="2400" b="1" i="0" u="none" strike="noStrike" kern="1200" dirty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96,</a:t>
                      </a:r>
                      <a:r>
                        <a:rPr lang="en-US" sz="2400" b="1" i="0" u="none" strike="noStrike" kern="1200" dirty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3</a:t>
                      </a:r>
                      <a:endParaRPr lang="ru-RU" sz="2400" b="1" i="0" u="none" strike="noStrike" kern="1200" dirty="0">
                        <a:solidFill>
                          <a:srgbClr val="0070C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400" b="1" i="1" u="none" strike="noStrike" kern="1200" dirty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142</a:t>
                      </a:r>
                      <a:endParaRPr lang="ru-RU" sz="2400" b="1" i="1" u="none" strike="noStrike" kern="1200" dirty="0">
                        <a:solidFill>
                          <a:srgbClr val="0070C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6631" marR="6631" marT="6631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kk-KZ" sz="2400" b="1" i="0" u="none" strike="noStrike" kern="1200" dirty="0" smtClean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74</a:t>
                      </a:r>
                      <a:endParaRPr lang="ru-RU" sz="2400" b="1" i="0" u="none" strike="noStrike" kern="1200" dirty="0">
                        <a:solidFill>
                          <a:srgbClr val="0070C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kk-KZ" sz="2200" b="1" i="1" u="none" strike="noStrike" kern="1200" dirty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86</a:t>
                      </a:r>
                      <a:endParaRPr lang="ru-RU" sz="2200" b="1" i="1" u="none" strike="noStrike" kern="1200" dirty="0">
                        <a:solidFill>
                          <a:srgbClr val="0070C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6631" marR="6631" marT="6631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kk-KZ" sz="2400" b="1" i="0" u="none" strike="noStrike" kern="1200" dirty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33,6</a:t>
                      </a:r>
                      <a:endParaRPr lang="ru-RU" sz="2400" b="1" i="0" u="none" strike="noStrike" kern="1200" dirty="0">
                        <a:solidFill>
                          <a:srgbClr val="0070C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kk-KZ" sz="2200" b="1" i="1" u="none" strike="noStrike" kern="1200" dirty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23</a:t>
                      </a:r>
                      <a:endParaRPr lang="ru-RU" sz="2200" b="1" i="1" u="none" strike="noStrike" kern="1200" dirty="0">
                        <a:solidFill>
                          <a:srgbClr val="0070C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6631" marR="6631" marT="6631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kk-KZ" sz="2400" b="1" i="0" u="none" strike="noStrike" kern="1200" dirty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21,9</a:t>
                      </a:r>
                      <a:endParaRPr lang="ru-RU" sz="2400" b="1" i="0" u="none" strike="noStrike" kern="1200" dirty="0">
                        <a:solidFill>
                          <a:srgbClr val="0070C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kk-KZ" sz="2200" b="1" i="1" u="none" strike="noStrike" kern="1200" dirty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11</a:t>
                      </a:r>
                      <a:endParaRPr lang="ru-RU" sz="2200" b="1" i="1" u="none" strike="noStrike" kern="1200" dirty="0">
                        <a:solidFill>
                          <a:srgbClr val="0070C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6631" marR="6631" marT="6631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85174">
                <a:tc>
                  <a:txBody>
                    <a:bodyPr/>
                    <a:lstStyle/>
                    <a:p>
                      <a:pPr marL="0" marR="0" lvl="0" indent="0" algn="just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Ақтөбе</a:t>
                      </a:r>
                      <a:r>
                        <a:rPr kumimoji="0" lang="ru-RU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5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облысы</a:t>
                      </a:r>
                      <a:endParaRPr kumimoji="0" lang="ru-RU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108000" marR="9104" marT="6828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0,2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b="0" i="1" u="none" strike="noStrike" kern="1200" dirty="0" smtClean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</a:t>
                      </a:r>
                      <a:endParaRPr lang="ru-RU" sz="1400" b="0" i="1" u="none" strike="noStrike" kern="1200" dirty="0">
                        <a:solidFill>
                          <a:srgbClr val="0070C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k-KZ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kk-KZ" sz="1400" b="0" i="1" u="none" strike="noStrike" kern="1200" dirty="0" smtClean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14</a:t>
                      </a:r>
                      <a:endParaRPr lang="ru-RU" sz="1400" b="0" i="1" u="none" strike="noStrike" kern="1200" dirty="0">
                        <a:solidFill>
                          <a:srgbClr val="0070C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kk-KZ" sz="15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6</a:t>
                      </a:r>
                      <a:endParaRPr lang="ru-RU" sz="15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kk-KZ" sz="1400" b="0" i="1" u="none" strike="noStrike" kern="1200" dirty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16</a:t>
                      </a:r>
                      <a:endParaRPr lang="ru-RU" sz="1400" b="0" i="1" u="none" strike="noStrike" kern="1200" dirty="0">
                        <a:solidFill>
                          <a:srgbClr val="0070C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6631" marR="6631" marT="6631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k-KZ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</a:t>
                      </a:r>
                      <a:endParaRPr lang="kk-KZ" sz="15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kk-KZ" sz="1400" b="0" i="1" u="none" strike="noStrike" kern="1200" dirty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7</a:t>
                      </a:r>
                      <a:endParaRPr lang="ru-RU" sz="1400" b="0" i="1" u="none" strike="noStrike" kern="1200" dirty="0">
                        <a:solidFill>
                          <a:srgbClr val="0070C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6631" marR="6631" marT="6631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kk-KZ" sz="15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6</a:t>
                      </a:r>
                      <a:endParaRPr lang="ru-RU" sz="15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kk-KZ" sz="1400" b="0" i="1" u="none" strike="noStrike" kern="1200" dirty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3</a:t>
                      </a:r>
                      <a:endParaRPr lang="ru-RU" sz="1400" b="0" i="1" u="none" strike="noStrike" kern="1200" dirty="0">
                        <a:solidFill>
                          <a:srgbClr val="0070C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6631" marR="6631" marT="6631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kk-KZ" sz="15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4</a:t>
                      </a:r>
                      <a:endParaRPr lang="ru-RU" sz="15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kk-KZ" sz="1400" b="0" i="1" u="none" strike="noStrike" kern="1200" dirty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</a:t>
                      </a:r>
                      <a:endParaRPr lang="ru-RU" sz="1400" b="0" i="1" u="none" strike="noStrike" kern="1200" dirty="0">
                        <a:solidFill>
                          <a:srgbClr val="0070C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6631" marR="6631" marT="6631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08527">
                <a:tc>
                  <a:txBody>
                    <a:bodyPr/>
                    <a:lstStyle/>
                    <a:p>
                      <a:pPr marL="0" marR="0" lvl="0" indent="0" algn="just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Алматы </a:t>
                      </a:r>
                      <a:r>
                        <a:rPr kumimoji="0" lang="ru-RU" sz="15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облысы</a:t>
                      </a:r>
                      <a:endParaRPr kumimoji="0" lang="ru-RU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108000" marR="9104" marT="6828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0,2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b="0" i="1" u="none" strike="noStrike" kern="1200" dirty="0" smtClean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</a:t>
                      </a:r>
                      <a:endParaRPr lang="ru-RU" sz="1400" b="0" i="1" u="none" strike="noStrike" kern="1200" dirty="0">
                        <a:solidFill>
                          <a:srgbClr val="0070C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k-KZ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kk-KZ" sz="1400" b="0" i="1" u="none" strike="noStrike" kern="1200" dirty="0" smtClean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9</a:t>
                      </a:r>
                      <a:endParaRPr lang="ru-RU" sz="1400" b="0" i="1" u="none" strike="noStrike" kern="1200" dirty="0">
                        <a:solidFill>
                          <a:srgbClr val="0070C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5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3</a:t>
                      </a:r>
                      <a:endParaRPr lang="ru-RU" sz="15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400" b="0" i="1" u="none" strike="noStrike" kern="1200" dirty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9</a:t>
                      </a:r>
                      <a:endParaRPr lang="ru-RU" sz="1400" b="0" i="1" u="none" strike="noStrike" kern="1200" dirty="0">
                        <a:solidFill>
                          <a:srgbClr val="0070C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6631" marR="6631" marT="6631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kk-KZ" sz="15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</a:t>
                      </a:r>
                      <a:endParaRPr lang="ru-RU" sz="15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kk-KZ" sz="1400" b="0" i="1" u="none" strike="noStrike" kern="1200" dirty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3</a:t>
                      </a:r>
                      <a:endParaRPr lang="ru-RU" sz="1400" b="0" i="1" u="none" strike="noStrike" kern="1200" dirty="0">
                        <a:solidFill>
                          <a:srgbClr val="0070C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6631" marR="6631" marT="6631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15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ru-RU" sz="1400" b="0" i="1" u="none" strike="noStrike" kern="1200" dirty="0">
                        <a:solidFill>
                          <a:srgbClr val="0070C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6631" marR="6631" marT="6631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15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ru-RU" sz="1400" b="0" i="1" u="none" strike="noStrike" kern="1200" dirty="0">
                        <a:solidFill>
                          <a:srgbClr val="0070C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6631" marR="6631" marT="6631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89941">
                <a:tc>
                  <a:txBody>
                    <a:bodyPr/>
                    <a:lstStyle/>
                    <a:p>
                      <a:pPr marL="0" marR="0" lvl="0" indent="0" algn="just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Жетісу </a:t>
                      </a:r>
                      <a:r>
                        <a:rPr kumimoji="0" lang="ru-RU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облысы</a:t>
                      </a:r>
                    </a:p>
                  </a:txBody>
                  <a:tcPr marL="108000" marR="9104" marT="6828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ru-RU" sz="1400" b="0" i="1" u="none" strike="noStrike" kern="1200" dirty="0">
                        <a:solidFill>
                          <a:srgbClr val="0070C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ru-RU" sz="1400" b="0" i="1" u="none" strike="noStrike" kern="1200" dirty="0">
                        <a:solidFill>
                          <a:srgbClr val="0070C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5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6</a:t>
                      </a:r>
                      <a:endParaRPr lang="ru-RU" sz="15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400" b="0" i="1" u="none" strike="noStrike" kern="1200" dirty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14</a:t>
                      </a:r>
                      <a:endParaRPr lang="ru-RU" sz="1400" b="0" i="1" u="none" strike="noStrike" kern="1200" dirty="0">
                        <a:solidFill>
                          <a:srgbClr val="0070C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6631" marR="6631" marT="6631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kk-KZ" sz="15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5</a:t>
                      </a:r>
                      <a:endParaRPr lang="ru-RU" sz="15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kk-KZ" sz="1400" b="0" i="1" u="none" strike="noStrike" kern="1200" dirty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6</a:t>
                      </a:r>
                      <a:endParaRPr lang="ru-RU" sz="1400" b="0" i="1" u="none" strike="noStrike" kern="1200" dirty="0">
                        <a:solidFill>
                          <a:srgbClr val="0070C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6631" marR="6631" marT="6631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kk-KZ" sz="15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</a:t>
                      </a:r>
                      <a:endParaRPr lang="ru-RU" sz="15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kk-KZ" sz="1400" b="0" i="1" u="none" strike="noStrike" kern="1200" dirty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</a:t>
                      </a:r>
                      <a:endParaRPr lang="ru-RU" sz="1400" b="0" i="1" u="none" strike="noStrike" kern="1200" dirty="0">
                        <a:solidFill>
                          <a:srgbClr val="0070C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6631" marR="6631" marT="6631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kk-KZ" sz="15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</a:t>
                      </a:r>
                      <a:endParaRPr lang="ru-RU" sz="15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kk-KZ" sz="1400" b="0" i="1" u="none" strike="noStrike" kern="1200" dirty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</a:t>
                      </a:r>
                      <a:endParaRPr lang="ru-RU" sz="1400" b="0" i="1" u="none" strike="noStrike" kern="1200" dirty="0">
                        <a:solidFill>
                          <a:srgbClr val="0070C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6631" marR="6631" marT="6631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306831">
                <a:tc>
                  <a:txBody>
                    <a:bodyPr/>
                    <a:lstStyle/>
                    <a:p>
                      <a:pPr marL="0" marR="0" lvl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Ақмола</a:t>
                      </a:r>
                      <a:r>
                        <a:rPr kumimoji="0" lang="ru-RU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5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облысы</a:t>
                      </a:r>
                      <a:endParaRPr kumimoji="0" lang="ru-RU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108000" marR="9104" marT="6828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5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0,2</a:t>
                      </a:r>
                      <a:endParaRPr lang="ru-RU" sz="15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b="0" i="1" u="none" strike="noStrike" kern="1200" dirty="0" smtClean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</a:t>
                      </a:r>
                      <a:endParaRPr lang="ru-RU" sz="1400" b="0" i="1" u="none" strike="noStrike" kern="1200" dirty="0">
                        <a:solidFill>
                          <a:srgbClr val="0070C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kk-KZ" sz="15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5</a:t>
                      </a:r>
                      <a:endParaRPr lang="ru-RU" sz="15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kk-KZ" sz="1400" b="0" i="1" u="none" strike="noStrike" kern="1200" dirty="0" smtClean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13</a:t>
                      </a:r>
                      <a:endParaRPr lang="ru-RU" sz="1400" b="0" i="1" u="none" strike="noStrike" kern="1200" dirty="0">
                        <a:solidFill>
                          <a:srgbClr val="0070C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5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3</a:t>
                      </a:r>
                      <a:endParaRPr lang="ru-RU" sz="15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kk-KZ" sz="1400" b="0" i="1" u="none" strike="noStrike" kern="1200" dirty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5</a:t>
                      </a:r>
                      <a:endParaRPr lang="ru-RU" sz="1400" b="0" i="1" u="none" strike="noStrike" kern="1200" dirty="0">
                        <a:solidFill>
                          <a:srgbClr val="0070C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6631" marR="6631" marT="6631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kk-KZ" sz="15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5</a:t>
                      </a:r>
                      <a:endParaRPr lang="ru-RU" sz="15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kk-KZ" sz="1400" b="0" i="1" u="none" strike="noStrike" kern="1200" dirty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</a:t>
                      </a:r>
                      <a:endParaRPr lang="ru-RU" sz="1400" b="0" i="1" u="none" strike="noStrike" kern="1200" dirty="0">
                        <a:solidFill>
                          <a:srgbClr val="0070C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6631" marR="6631" marT="6631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15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ru-RU" sz="1400" b="0" i="1" u="none" strike="noStrike" kern="1200" dirty="0">
                        <a:solidFill>
                          <a:srgbClr val="0070C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6631" marR="6631" marT="6631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15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ru-RU" sz="1400" b="0" i="1" u="none" strike="noStrike" kern="1200" dirty="0">
                        <a:solidFill>
                          <a:srgbClr val="0070C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6631" marR="6631" marT="6631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85778">
                <a:tc>
                  <a:txBody>
                    <a:bodyPr/>
                    <a:lstStyle/>
                    <a:p>
                      <a:pPr marL="0" marR="0" lvl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Атырау облысы</a:t>
                      </a:r>
                    </a:p>
                  </a:txBody>
                  <a:tcPr marL="108000" marR="9104" marT="6828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15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ru-RU" sz="1400" b="0" i="1" u="none" strike="noStrike" kern="1200" dirty="0">
                        <a:solidFill>
                          <a:srgbClr val="0070C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kk-KZ" sz="15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</a:t>
                      </a:r>
                      <a:endParaRPr lang="ru-RU" sz="15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kk-KZ" sz="1400" b="0" i="1" u="none" strike="noStrike" kern="1200" dirty="0" smtClean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4</a:t>
                      </a:r>
                      <a:endParaRPr lang="ru-RU" sz="1400" b="0" i="1" u="none" strike="noStrike" kern="1200" dirty="0">
                        <a:solidFill>
                          <a:srgbClr val="0070C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5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</a:t>
                      </a:r>
                      <a:endParaRPr lang="ru-RU" sz="15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kk-KZ" sz="1400" b="0" i="1" u="none" strike="noStrike" kern="1200" dirty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3</a:t>
                      </a:r>
                      <a:endParaRPr lang="ru-RU" sz="1400" b="0" i="1" u="none" strike="noStrike" kern="1200" dirty="0">
                        <a:solidFill>
                          <a:srgbClr val="0070C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6631" marR="6631" marT="6631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kk-KZ" sz="15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</a:t>
                      </a:r>
                      <a:endParaRPr lang="ru-RU" sz="15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kk-KZ" sz="1400" b="0" i="1" u="none" strike="noStrike" kern="1200" dirty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3</a:t>
                      </a:r>
                      <a:endParaRPr lang="ru-RU" sz="1400" b="0" i="1" u="none" strike="noStrike" kern="1200" dirty="0">
                        <a:solidFill>
                          <a:srgbClr val="0070C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6631" marR="6631" marT="6631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15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ru-RU" sz="1400" b="0" i="1" u="none" strike="noStrike" kern="1200" dirty="0">
                        <a:solidFill>
                          <a:srgbClr val="0070C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6631" marR="6631" marT="6631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15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ru-RU" sz="1400" b="0" i="1" u="none" strike="noStrike" kern="1200" dirty="0">
                        <a:solidFill>
                          <a:srgbClr val="0070C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6631" marR="6631" marT="6631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238610714"/>
                  </a:ext>
                </a:extLst>
              </a:tr>
              <a:tr h="281253">
                <a:tc>
                  <a:txBody>
                    <a:bodyPr/>
                    <a:lstStyle/>
                    <a:p>
                      <a:pPr marL="0" marR="0" lvl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Шығыс Қазақстан </a:t>
                      </a:r>
                      <a:r>
                        <a:rPr kumimoji="0" lang="ru-RU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облысы</a:t>
                      </a:r>
                      <a:endParaRPr kumimoji="0" lang="ru-RU" sz="15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  <a:cs typeface="Arial" charset="0"/>
                      </a:endParaRPr>
                    </a:p>
                  </a:txBody>
                  <a:tcPr marL="108000" marR="9104" marT="6828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5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0,6</a:t>
                      </a:r>
                      <a:endParaRPr lang="ru-RU" sz="15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b="0" i="1" u="none" strike="noStrike" kern="1200" dirty="0" smtClean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</a:t>
                      </a:r>
                      <a:endParaRPr lang="ru-RU" sz="1400" b="0" i="1" u="none" strike="noStrike" kern="1200" dirty="0">
                        <a:solidFill>
                          <a:srgbClr val="0070C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15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ru-RU" sz="1400" b="0" i="1" u="none" strike="noStrike" kern="1200" dirty="0">
                        <a:solidFill>
                          <a:srgbClr val="0070C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kk-KZ" sz="15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0,</a:t>
                      </a:r>
                      <a:r>
                        <a:rPr lang="en-US" sz="15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4</a:t>
                      </a:r>
                      <a:endParaRPr lang="ru-RU" sz="15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400" b="0" i="1" u="none" strike="noStrike" kern="1200" dirty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</a:t>
                      </a:r>
                      <a:endParaRPr lang="ru-RU" sz="1400" b="0" i="1" u="none" strike="noStrike" kern="1200" dirty="0">
                        <a:solidFill>
                          <a:srgbClr val="0070C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6631" marR="6631" marT="6631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kk-KZ" sz="15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</a:t>
                      </a:r>
                      <a:endParaRPr lang="ru-RU" sz="15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kk-KZ" sz="1400" b="0" i="1" u="none" strike="noStrike" kern="1200" dirty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</a:t>
                      </a:r>
                      <a:endParaRPr lang="ru-RU" sz="1400" b="0" i="1" u="none" strike="noStrike" kern="1200" dirty="0">
                        <a:solidFill>
                          <a:srgbClr val="0070C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6631" marR="6631" marT="6631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15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ru-RU" sz="1400" b="0" i="1" u="none" strike="noStrike" kern="1200" dirty="0">
                        <a:solidFill>
                          <a:srgbClr val="0070C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6631" marR="6631" marT="6631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15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ru-RU" sz="1400" b="0" i="1" u="none" strike="noStrike" kern="1200" dirty="0">
                        <a:solidFill>
                          <a:srgbClr val="0070C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6631" marR="6631" marT="6631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04690">
                <a:tc>
                  <a:txBody>
                    <a:bodyPr/>
                    <a:lstStyle/>
                    <a:p>
                      <a:pPr marL="0" marR="0" lvl="0" indent="0" algn="just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Жамбыл </a:t>
                      </a:r>
                      <a:r>
                        <a:rPr kumimoji="0" lang="ru-RU" sz="15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облысы</a:t>
                      </a:r>
                      <a:endParaRPr kumimoji="0" lang="ru-RU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108000" marR="9104" marT="6828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b="0" i="1" u="none" strike="noStrike" kern="1200" dirty="0" smtClean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7</a:t>
                      </a:r>
                      <a:endParaRPr lang="ru-RU" sz="1400" b="0" i="1" u="none" strike="noStrike" kern="1200" dirty="0">
                        <a:solidFill>
                          <a:srgbClr val="0070C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k-KZ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8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kk-KZ" sz="1400" b="0" i="1" u="none" strike="noStrike" kern="1200" dirty="0" smtClean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14</a:t>
                      </a:r>
                      <a:endParaRPr lang="ru-RU" sz="1400" b="0" i="1" u="none" strike="noStrike" kern="1200" dirty="0">
                        <a:solidFill>
                          <a:srgbClr val="0070C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kk-KZ" sz="15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10</a:t>
                      </a:r>
                      <a:endParaRPr lang="ru-RU" sz="15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400" b="0" i="1" u="none" strike="noStrike" kern="1200" dirty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10</a:t>
                      </a:r>
                      <a:endParaRPr lang="ru-RU" sz="1400" b="0" i="1" u="none" strike="noStrike" kern="1200" dirty="0">
                        <a:solidFill>
                          <a:srgbClr val="0070C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6631" marR="6631" marT="6631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kk-KZ" sz="15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6</a:t>
                      </a:r>
                      <a:endParaRPr lang="ru-RU" sz="15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kk-KZ" sz="1400" b="0" i="1" u="none" strike="noStrike" kern="1200" dirty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10</a:t>
                      </a:r>
                      <a:endParaRPr lang="ru-RU" sz="1400" b="0" i="1" u="none" strike="noStrike" kern="1200" dirty="0">
                        <a:solidFill>
                          <a:srgbClr val="0070C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6631" marR="6631" marT="6631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kk-KZ" sz="15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</a:t>
                      </a:r>
                      <a:endParaRPr lang="ru-RU" sz="15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kk-KZ" sz="1400" b="0" i="1" u="none" strike="noStrike" kern="1200" dirty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3</a:t>
                      </a:r>
                      <a:endParaRPr lang="ru-RU" sz="1400" b="0" i="1" u="none" strike="noStrike" kern="1200" dirty="0">
                        <a:solidFill>
                          <a:srgbClr val="0070C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6631" marR="6631" marT="6631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kk-KZ" sz="15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0,04</a:t>
                      </a:r>
                      <a:endParaRPr lang="ru-RU" sz="15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kk-KZ" sz="1400" b="0" i="1" u="none" strike="noStrike" kern="1200" dirty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</a:t>
                      </a:r>
                      <a:endParaRPr lang="ru-RU" sz="1400" b="0" i="1" u="none" strike="noStrike" kern="1200" dirty="0">
                        <a:solidFill>
                          <a:srgbClr val="0070C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6631" marR="6631" marT="6631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76313">
                <a:tc>
                  <a:txBody>
                    <a:bodyPr/>
                    <a:lstStyle/>
                    <a:p>
                      <a:pPr marL="0" marR="0" lvl="0" indent="0" algn="just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Батыс</a:t>
                      </a:r>
                      <a:r>
                        <a:rPr kumimoji="0" lang="ru-RU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5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Қазақстан</a:t>
                      </a:r>
                      <a:r>
                        <a:rPr kumimoji="0" lang="ru-RU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5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облысы</a:t>
                      </a:r>
                      <a:endParaRPr kumimoji="0" lang="ru-RU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108000" marR="9104" marT="6828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0,2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b="0" i="1" u="none" strike="noStrike" kern="1200" dirty="0" smtClean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</a:t>
                      </a:r>
                      <a:endParaRPr lang="ru-RU" sz="1400" b="0" i="1" u="none" strike="noStrike" kern="1200" dirty="0">
                        <a:solidFill>
                          <a:srgbClr val="0070C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k-KZ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0,9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kk-KZ" sz="1400" b="0" i="1" u="none" strike="noStrike" kern="1200" dirty="0" smtClean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12</a:t>
                      </a:r>
                      <a:endParaRPr lang="ru-RU" sz="1400" b="0" i="1" u="none" strike="noStrike" kern="1200" dirty="0">
                        <a:solidFill>
                          <a:srgbClr val="0070C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kk-KZ" sz="15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0,5</a:t>
                      </a:r>
                      <a:endParaRPr lang="ru-RU" sz="15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kk-KZ" sz="1400" b="0" i="1" u="none" strike="noStrike" kern="1200" dirty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5</a:t>
                      </a:r>
                      <a:endParaRPr lang="ru-RU" sz="1400" b="0" i="1" u="none" strike="noStrike" kern="1200" dirty="0">
                        <a:solidFill>
                          <a:srgbClr val="0070C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6631" marR="6631" marT="6631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15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ru-RU" sz="1400" b="0" i="1" u="none" strike="noStrike" kern="1200" dirty="0">
                        <a:solidFill>
                          <a:srgbClr val="0070C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6631" marR="6631" marT="6631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15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ru-RU" sz="1400" b="0" i="1" u="none" strike="noStrike" kern="1200" dirty="0">
                        <a:solidFill>
                          <a:srgbClr val="0070C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6631" marR="6631" marT="6631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15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ru-RU" sz="1400" b="0" i="1" u="none" strike="noStrike" kern="1200" dirty="0">
                        <a:solidFill>
                          <a:srgbClr val="0070C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6631" marR="6631" marT="6631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81253">
                <a:tc>
                  <a:txBody>
                    <a:bodyPr/>
                    <a:lstStyle/>
                    <a:p>
                      <a:pPr marL="0" marR="0" lvl="0" indent="0" algn="just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Қызылорда</a:t>
                      </a:r>
                      <a:r>
                        <a:rPr kumimoji="0" lang="ru-RU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5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облысы</a:t>
                      </a:r>
                      <a:endParaRPr kumimoji="0" lang="ru-RU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108000" marR="9104" marT="6828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b="0" i="1" u="none" strike="noStrike" kern="1200" dirty="0" smtClean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6</a:t>
                      </a:r>
                      <a:endParaRPr lang="ru-RU" sz="1400" b="0" i="1" u="none" strike="noStrike" kern="1200" dirty="0">
                        <a:solidFill>
                          <a:srgbClr val="0070C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k-KZ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kk-KZ" sz="1400" b="0" i="1" u="none" strike="noStrike" kern="1200" dirty="0" smtClean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4</a:t>
                      </a:r>
                      <a:endParaRPr lang="ru-RU" sz="1400" b="0" i="1" u="none" strike="noStrike" kern="1200" dirty="0">
                        <a:solidFill>
                          <a:srgbClr val="0070C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5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7</a:t>
                      </a:r>
                      <a:endParaRPr lang="ru-RU" sz="15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kk-KZ" sz="1400" b="0" i="1" u="none" strike="noStrike" kern="1200" dirty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7</a:t>
                      </a:r>
                      <a:endParaRPr lang="ru-RU" sz="1400" b="0" i="1" u="none" strike="noStrike" kern="1200" dirty="0">
                        <a:solidFill>
                          <a:srgbClr val="0070C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6631" marR="6631" marT="6631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kk-KZ" sz="15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7</a:t>
                      </a:r>
                      <a:endParaRPr lang="ru-RU" sz="15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kk-KZ" sz="1400" b="0" i="1" u="none" strike="noStrike" kern="1200" dirty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13</a:t>
                      </a:r>
                      <a:endParaRPr lang="ru-RU" sz="1400" b="0" i="1" u="none" strike="noStrike" kern="1200" dirty="0">
                        <a:solidFill>
                          <a:srgbClr val="0070C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6631" marR="6631" marT="6631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kk-KZ" sz="15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</a:t>
                      </a:r>
                      <a:endParaRPr lang="ru-RU" sz="15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kk-KZ" sz="1400" b="0" i="1" u="none" strike="noStrike" kern="1200" dirty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</a:t>
                      </a:r>
                      <a:endParaRPr lang="ru-RU" sz="1400" b="0" i="1" u="none" strike="noStrike" kern="1200" dirty="0">
                        <a:solidFill>
                          <a:srgbClr val="0070C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6631" marR="6631" marT="6631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15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ru-RU" sz="1400" b="0" i="1" u="none" strike="noStrike" kern="1200" dirty="0">
                        <a:solidFill>
                          <a:srgbClr val="0070C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6631" marR="6631" marT="6631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66561">
                <a:tc>
                  <a:txBody>
                    <a:bodyPr/>
                    <a:lstStyle/>
                    <a:p>
                      <a:pPr marL="0" marR="0" lvl="0" indent="0" algn="just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Қостанай облысы</a:t>
                      </a:r>
                    </a:p>
                  </a:txBody>
                  <a:tcPr marL="108000" marR="9104" marT="6828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b="0" i="1" u="none" strike="noStrike" kern="1200" dirty="0" smtClean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3</a:t>
                      </a:r>
                      <a:endParaRPr lang="ru-RU" sz="1400" b="0" i="1" u="none" strike="noStrike" kern="1200" dirty="0">
                        <a:solidFill>
                          <a:srgbClr val="0070C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k-KZ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kk-KZ" sz="1400" b="0" i="1" u="none" strike="noStrike" kern="1200" dirty="0" smtClean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3</a:t>
                      </a:r>
                      <a:endParaRPr lang="ru-RU" sz="1400" b="0" i="1" u="none" strike="noStrike" kern="1200" dirty="0">
                        <a:solidFill>
                          <a:srgbClr val="0070C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kk-KZ" sz="15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4</a:t>
                      </a:r>
                      <a:endParaRPr lang="ru-RU" sz="15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kk-KZ" sz="1400" b="0" i="1" u="none" strike="noStrike" kern="1200" dirty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3</a:t>
                      </a:r>
                      <a:endParaRPr lang="ru-RU" sz="1400" b="0" i="1" u="none" strike="noStrike" kern="1200" dirty="0">
                        <a:solidFill>
                          <a:srgbClr val="0070C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6631" marR="6631" marT="6631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kk-KZ" sz="15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</a:t>
                      </a:r>
                      <a:endParaRPr lang="ru-RU" sz="15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kk-KZ" sz="1400" b="0" i="1" u="none" strike="noStrike" kern="1200" dirty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</a:t>
                      </a:r>
                      <a:endParaRPr lang="ru-RU" sz="1400" b="0" i="1" u="none" strike="noStrike" kern="1200" dirty="0">
                        <a:solidFill>
                          <a:srgbClr val="0070C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6631" marR="6631" marT="6631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kk-KZ" sz="15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</a:t>
                      </a:r>
                      <a:endParaRPr lang="ru-RU" sz="15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kk-KZ" sz="1400" b="0" i="1" u="none" strike="noStrike" kern="1200" dirty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</a:t>
                      </a:r>
                      <a:endParaRPr lang="ru-RU" sz="1400" b="0" i="1" u="none" strike="noStrike" kern="1200" dirty="0">
                        <a:solidFill>
                          <a:srgbClr val="0070C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6631" marR="6631" marT="6631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15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ru-RU" sz="1400" b="0" i="1" u="none" strike="noStrike" kern="1200" dirty="0">
                        <a:solidFill>
                          <a:srgbClr val="0070C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6631" marR="6631" marT="6631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20728">
                <a:tc>
                  <a:txBody>
                    <a:bodyPr/>
                    <a:lstStyle/>
                    <a:p>
                      <a:pPr marL="0" marR="0" lvl="0" indent="0" algn="just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Қарағанды</a:t>
                      </a:r>
                      <a:r>
                        <a:rPr kumimoji="0" lang="ru-RU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5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облысы</a:t>
                      </a:r>
                      <a:endParaRPr kumimoji="0" lang="ru-RU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108000" marR="9104" marT="6828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b="0" i="1" u="none" strike="noStrike" kern="1200" dirty="0" smtClean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3</a:t>
                      </a:r>
                      <a:endParaRPr lang="ru-RU" sz="1400" b="0" i="1" u="none" strike="noStrike" kern="1200" dirty="0">
                        <a:solidFill>
                          <a:srgbClr val="0070C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k-KZ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8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kk-KZ" sz="1400" b="0" i="1" u="none" strike="noStrike" kern="1200" dirty="0" smtClean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3</a:t>
                      </a:r>
                      <a:endParaRPr lang="ru-RU" sz="1400" b="0" i="1" u="none" strike="noStrike" kern="1200" dirty="0">
                        <a:solidFill>
                          <a:srgbClr val="0070C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5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5</a:t>
                      </a:r>
                      <a:endParaRPr lang="ru-RU" sz="15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400" b="0" i="1" u="none" strike="noStrike" kern="1200" dirty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3</a:t>
                      </a:r>
                      <a:endParaRPr lang="ru-RU" sz="1400" b="0" i="1" u="none" strike="noStrike" kern="1200" dirty="0">
                        <a:solidFill>
                          <a:srgbClr val="0070C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6631" marR="6631" marT="6631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kk-KZ" sz="15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6</a:t>
                      </a:r>
                      <a:endParaRPr lang="ru-RU" sz="15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kk-KZ" sz="1400" b="0" i="1" u="none" strike="noStrike" kern="1200" dirty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3</a:t>
                      </a:r>
                      <a:endParaRPr lang="ru-RU" sz="1400" b="0" i="1" u="none" strike="noStrike" kern="1200" dirty="0">
                        <a:solidFill>
                          <a:srgbClr val="0070C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6631" marR="6631" marT="6631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kk-KZ" sz="15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4</a:t>
                      </a:r>
                      <a:endParaRPr lang="ru-RU" sz="15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kk-KZ" sz="1400" b="0" i="1" u="none" strike="noStrike" kern="1200" dirty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</a:t>
                      </a:r>
                      <a:endParaRPr lang="ru-RU" sz="1400" b="0" i="1" u="none" strike="noStrike" kern="1200" dirty="0">
                        <a:solidFill>
                          <a:srgbClr val="0070C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6631" marR="6631" marT="6631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kk-KZ" sz="15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5</a:t>
                      </a:r>
                      <a:endParaRPr lang="ru-RU" sz="15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kk-KZ" sz="1400" b="0" i="1" u="none" strike="noStrike" kern="1200" dirty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</a:t>
                      </a:r>
                      <a:endParaRPr lang="ru-RU" sz="1400" b="0" i="1" u="none" strike="noStrike" kern="1200" dirty="0">
                        <a:solidFill>
                          <a:srgbClr val="0070C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6631" marR="6631" marT="6631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83857">
                <a:tc>
                  <a:txBody>
                    <a:bodyPr/>
                    <a:lstStyle/>
                    <a:p>
                      <a:pPr marL="0" marR="0" lvl="0" indent="0" algn="just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Ұлытау </a:t>
                      </a:r>
                      <a:r>
                        <a:rPr kumimoji="0" lang="ru-RU" sz="15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облысы</a:t>
                      </a:r>
                      <a:endParaRPr kumimoji="0" lang="ru-RU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108000" marR="9104" marT="6828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ru-RU" sz="1400" b="0" i="1" u="none" strike="noStrike" kern="1200" dirty="0">
                        <a:solidFill>
                          <a:srgbClr val="0070C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ru-RU" sz="1400" b="0" i="1" u="none" strike="noStrike" kern="1200" dirty="0">
                        <a:solidFill>
                          <a:srgbClr val="0070C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5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3</a:t>
                      </a:r>
                      <a:endParaRPr lang="ru-RU" sz="15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400" b="0" i="1" u="none" strike="noStrike" kern="1200" dirty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</a:t>
                      </a:r>
                      <a:endParaRPr lang="ru-RU" sz="1400" b="0" i="1" u="none" strike="noStrike" kern="1200" dirty="0">
                        <a:solidFill>
                          <a:srgbClr val="0070C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6631" marR="6631" marT="6631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kk-KZ" sz="15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3</a:t>
                      </a:r>
                      <a:endParaRPr lang="ru-RU" sz="15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kk-KZ" sz="1400" b="0" i="1" u="none" strike="noStrike" kern="1200" dirty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</a:t>
                      </a:r>
                      <a:endParaRPr lang="ru-RU" sz="1400" b="0" i="1" u="none" strike="noStrike" kern="1200" dirty="0">
                        <a:solidFill>
                          <a:srgbClr val="0070C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6631" marR="6631" marT="6631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kk-KZ" sz="15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5</a:t>
                      </a:r>
                      <a:endParaRPr lang="ru-RU" sz="15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kk-KZ" sz="1400" b="0" i="1" u="none" strike="noStrike" kern="1200" dirty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</a:t>
                      </a:r>
                      <a:endParaRPr lang="ru-RU" sz="1400" b="0" i="1" u="none" strike="noStrike" kern="1200" dirty="0">
                        <a:solidFill>
                          <a:srgbClr val="0070C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6631" marR="6631" marT="6631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kk-KZ" sz="15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</a:t>
                      </a:r>
                      <a:endParaRPr lang="ru-RU" sz="15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kk-KZ" sz="1400" b="0" i="1" u="none" strike="noStrike" kern="1200" dirty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</a:t>
                      </a:r>
                      <a:endParaRPr lang="ru-RU" sz="1400" b="0" i="1" u="none" strike="noStrike" kern="1200" dirty="0">
                        <a:solidFill>
                          <a:srgbClr val="0070C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6631" marR="6631" marT="6631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273720">
                <a:tc>
                  <a:txBody>
                    <a:bodyPr/>
                    <a:lstStyle/>
                    <a:p>
                      <a:pPr marL="0" marR="0" lvl="0" indent="0" algn="just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Маңғыстау</a:t>
                      </a:r>
                      <a:r>
                        <a:rPr kumimoji="0" lang="ru-RU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5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облысы</a:t>
                      </a:r>
                      <a:endParaRPr kumimoji="0" lang="ru-RU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108000" marR="9104" marT="6828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ru-RU" sz="1400" b="0" i="1" u="none" strike="noStrike" kern="1200" dirty="0">
                        <a:solidFill>
                          <a:srgbClr val="0070C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k-KZ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0,6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kk-KZ" sz="1400" b="0" i="1" u="none" strike="noStrike" kern="1200" dirty="0" smtClean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</a:t>
                      </a:r>
                      <a:endParaRPr lang="ru-RU" sz="1400" b="0" i="1" u="none" strike="noStrike" kern="1200" dirty="0">
                        <a:solidFill>
                          <a:srgbClr val="0070C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kk-KZ" sz="15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4</a:t>
                      </a:r>
                      <a:endParaRPr lang="ru-RU" sz="15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kk-KZ" sz="1400" b="0" i="1" u="none" strike="noStrike" kern="1200" dirty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</a:t>
                      </a:r>
                      <a:endParaRPr lang="ru-RU" sz="1400" b="0" i="1" u="none" strike="noStrike" kern="1200" dirty="0">
                        <a:solidFill>
                          <a:srgbClr val="0070C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6631" marR="6631" marT="6631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15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ru-RU" sz="1400" b="0" i="1" u="none" strike="noStrike" kern="1200" dirty="0">
                        <a:solidFill>
                          <a:srgbClr val="0070C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6631" marR="6631" marT="6631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15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ru-RU" sz="1400" b="0" i="1" u="none" strike="noStrike" kern="1200" dirty="0">
                        <a:solidFill>
                          <a:srgbClr val="0070C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6631" marR="6631" marT="6631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15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ru-RU" sz="1400" b="0" i="1" u="none" strike="noStrike" kern="1200" dirty="0">
                        <a:solidFill>
                          <a:srgbClr val="0070C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6631" marR="6631" marT="6631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77381761"/>
                  </a:ext>
                </a:extLst>
              </a:tr>
              <a:tr h="278224">
                <a:tc>
                  <a:txBody>
                    <a:bodyPr/>
                    <a:lstStyle/>
                    <a:p>
                      <a:pPr marL="0" marR="0" lvl="0" indent="0" algn="just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Түркістан</a:t>
                      </a:r>
                      <a:r>
                        <a:rPr kumimoji="0" lang="ru-RU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5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облысы</a:t>
                      </a:r>
                      <a:endParaRPr kumimoji="0" lang="ru-RU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108000" marR="9104" marT="6828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12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b="0" i="1" u="none" strike="noStrike" kern="1200" dirty="0" smtClean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20</a:t>
                      </a:r>
                      <a:endParaRPr lang="ru-RU" sz="1400" b="0" i="1" u="none" strike="noStrike" kern="1200" dirty="0">
                        <a:solidFill>
                          <a:srgbClr val="0070C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k-KZ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8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kk-KZ" sz="1400" b="0" i="1" u="none" strike="noStrike" kern="1200" dirty="0" smtClean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55</a:t>
                      </a:r>
                      <a:endParaRPr lang="ru-RU" sz="1400" b="0" i="1" u="none" strike="noStrike" kern="1200" dirty="0">
                        <a:solidFill>
                          <a:srgbClr val="0070C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5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20</a:t>
                      </a:r>
                      <a:endParaRPr lang="ru-RU" sz="15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400" b="0" i="1" u="none" strike="noStrike" kern="1200" dirty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49</a:t>
                      </a:r>
                      <a:endParaRPr lang="ru-RU" sz="1400" b="0" i="1" u="none" strike="noStrike" kern="1200" dirty="0">
                        <a:solidFill>
                          <a:srgbClr val="0070C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6631" marR="6631" marT="6631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kk-KZ" sz="15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9</a:t>
                      </a:r>
                      <a:endParaRPr lang="ru-RU" sz="15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kk-KZ" sz="1400" b="0" i="1" u="none" strike="noStrike" kern="1200" dirty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28</a:t>
                      </a:r>
                      <a:endParaRPr lang="ru-RU" sz="1400" b="0" i="1" u="none" strike="noStrike" kern="1200" dirty="0">
                        <a:solidFill>
                          <a:srgbClr val="0070C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6631" marR="6631" marT="6631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kk-KZ" sz="15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</a:t>
                      </a:r>
                      <a:endParaRPr lang="ru-RU" sz="15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kk-KZ" sz="1400" b="0" i="1" u="none" strike="noStrike" kern="1200" dirty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4</a:t>
                      </a:r>
                      <a:endParaRPr lang="ru-RU" sz="1400" b="0" i="1" u="none" strike="noStrike" kern="1200" dirty="0">
                        <a:solidFill>
                          <a:srgbClr val="0070C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6631" marR="6631" marT="6631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15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ru-RU" sz="1400" b="0" i="1" u="none" strike="noStrike" kern="1200" dirty="0">
                        <a:solidFill>
                          <a:srgbClr val="0070C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6631" marR="6631" marT="6631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68086">
                <a:tc>
                  <a:txBody>
                    <a:bodyPr/>
                    <a:lstStyle/>
                    <a:p>
                      <a:pPr marL="0" marR="0" lvl="0" indent="0" algn="just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Нұр-Сұлтан</a:t>
                      </a:r>
                      <a:r>
                        <a:rPr kumimoji="0" lang="ru-RU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5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қаласы</a:t>
                      </a:r>
                      <a:endParaRPr kumimoji="0" lang="ru-RU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108000" marR="9104" marT="6828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b="0" i="1" u="none" strike="noStrike" kern="1200" dirty="0" smtClean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3</a:t>
                      </a:r>
                      <a:endParaRPr lang="ru-RU" sz="1400" b="0" i="1" u="none" strike="noStrike" kern="1200" dirty="0">
                        <a:solidFill>
                          <a:srgbClr val="0070C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k-KZ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kk-KZ" sz="1400" b="0" i="1" u="none" strike="noStrike" kern="1200" dirty="0" smtClean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</a:t>
                      </a:r>
                      <a:endParaRPr lang="ru-RU" sz="1400" b="0" i="1" u="none" strike="noStrike" kern="1200" dirty="0">
                        <a:solidFill>
                          <a:srgbClr val="0070C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5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</a:t>
                      </a:r>
                      <a:r>
                        <a:rPr lang="ru-RU" sz="15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9</a:t>
                      </a:r>
                      <a:endParaRPr lang="ru-RU" sz="15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kk-KZ" sz="1400" b="0" i="1" u="none" strike="noStrike" kern="1200" dirty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</a:t>
                      </a:r>
                      <a:endParaRPr lang="ru-RU" sz="1400" b="0" i="1" u="none" strike="noStrike" kern="1200" dirty="0">
                        <a:solidFill>
                          <a:srgbClr val="0070C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6631" marR="6631" marT="6631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kk-KZ" sz="15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18</a:t>
                      </a:r>
                      <a:endParaRPr lang="ru-RU" sz="15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kk-KZ" sz="1400" b="0" i="1" u="none" strike="noStrike" kern="1200" dirty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</a:t>
                      </a:r>
                      <a:endParaRPr lang="ru-RU" sz="1400" b="0" i="1" u="none" strike="noStrike" kern="1200" dirty="0">
                        <a:solidFill>
                          <a:srgbClr val="0070C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6631" marR="6631" marT="6631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kk-KZ" sz="15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7</a:t>
                      </a:r>
                      <a:endParaRPr lang="ru-RU" sz="15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kk-KZ" sz="1400" b="0" i="1" u="none" strike="noStrike" kern="1200" dirty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</a:t>
                      </a:r>
                      <a:endParaRPr lang="ru-RU" sz="1400" b="0" i="1" u="none" strike="noStrike" kern="1200" dirty="0">
                        <a:solidFill>
                          <a:srgbClr val="0070C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6631" marR="6631" marT="6631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kk-KZ" sz="15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8</a:t>
                      </a:r>
                      <a:endParaRPr lang="ru-RU" sz="15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kk-KZ" sz="1400" b="0" i="1" u="none" strike="noStrike" kern="1200" dirty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</a:t>
                      </a:r>
                      <a:endParaRPr lang="ru-RU" sz="1400" b="0" i="1" u="none" strike="noStrike" kern="1200" dirty="0">
                        <a:solidFill>
                          <a:srgbClr val="0070C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6631" marR="6631" marT="6631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97995">
                <a:tc>
                  <a:txBody>
                    <a:bodyPr/>
                    <a:lstStyle/>
                    <a:p>
                      <a:pPr marL="0" marR="0" lvl="0" indent="0" algn="just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Шымкент </a:t>
                      </a:r>
                      <a:r>
                        <a:rPr kumimoji="0" lang="ru-RU" sz="15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қаласы</a:t>
                      </a:r>
                      <a:endParaRPr kumimoji="0" lang="ru-RU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108000" marR="9104" marT="6828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b="0" i="1" u="none" strike="noStrike" kern="1200" dirty="0" smtClean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</a:t>
                      </a:r>
                      <a:endParaRPr lang="ru-RU" sz="1400" b="0" i="1" u="none" strike="noStrike" kern="1200" dirty="0">
                        <a:solidFill>
                          <a:srgbClr val="0070C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k-KZ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kk-KZ" sz="1400" b="0" i="1" u="none" strike="noStrike" kern="1200" dirty="0" smtClean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11</a:t>
                      </a:r>
                      <a:endParaRPr lang="ru-RU" sz="1400" b="0" i="1" u="none" strike="noStrike" kern="1200" dirty="0">
                        <a:solidFill>
                          <a:srgbClr val="0070C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5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4</a:t>
                      </a:r>
                      <a:endParaRPr lang="ru-RU" sz="15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kk-KZ" sz="1400" b="0" i="1" u="none" strike="noStrike" kern="1200" dirty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</a:t>
                      </a:r>
                      <a:r>
                        <a:rPr lang="en-US" sz="1400" b="0" i="1" u="none" strike="noStrike" kern="1200" dirty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</a:t>
                      </a:r>
                      <a:endParaRPr lang="ru-RU" sz="1400" b="0" i="1" u="none" strike="noStrike" kern="1200" dirty="0">
                        <a:solidFill>
                          <a:srgbClr val="0070C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6631" marR="6631" marT="6631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kk-KZ" sz="15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4</a:t>
                      </a:r>
                      <a:endParaRPr lang="ru-RU" sz="15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kk-KZ" sz="1400" b="0" i="1" u="none" strike="noStrike" kern="1200" dirty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3</a:t>
                      </a:r>
                      <a:endParaRPr lang="ru-RU" sz="1400" b="0" i="1" u="none" strike="noStrike" kern="1200" dirty="0">
                        <a:solidFill>
                          <a:srgbClr val="0070C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6631" marR="6631" marT="6631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kk-KZ" sz="15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4</a:t>
                      </a:r>
                      <a:endParaRPr lang="ru-RU" sz="15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kk-KZ" sz="1400" b="0" i="1" u="none" strike="noStrike" kern="1200" dirty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</a:t>
                      </a:r>
                      <a:endParaRPr lang="ru-RU" sz="1400" b="0" i="1" u="none" strike="noStrike" kern="1200" dirty="0">
                        <a:solidFill>
                          <a:srgbClr val="0070C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6631" marR="6631" marT="6631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k-KZ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kk-KZ" sz="1400" b="0" i="1" u="none" strike="noStrike" kern="1200" dirty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</a:t>
                      </a:r>
                      <a:endParaRPr lang="ru-RU" sz="1400" b="0" i="1" u="none" strike="noStrike" kern="1200" dirty="0">
                        <a:solidFill>
                          <a:srgbClr val="0070C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6631" marR="6631" marT="6631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</a:tbl>
          </a:graphicData>
        </a:graphic>
      </p:graphicFrame>
      <p:cxnSp>
        <p:nvCxnSpPr>
          <p:cNvPr id="5" name="Прямая соединительная линия 4"/>
          <p:cNvCxnSpPr/>
          <p:nvPr/>
        </p:nvCxnSpPr>
        <p:spPr>
          <a:xfrm>
            <a:off x="322217" y="574767"/>
            <a:ext cx="11521440" cy="174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34675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6662057"/>
            <a:ext cx="12191999" cy="19594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E41E06E6-976F-4673-AD1F-45EBBF8EAD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45418" y="6443763"/>
            <a:ext cx="1312025" cy="365125"/>
          </a:xfrm>
        </p:spPr>
        <p:txBody>
          <a:bodyPr vert="horz" lIns="91440" tIns="45720" rIns="91440" bIns="45720" rtlCol="0" anchor="ctr"/>
          <a:lstStyle/>
          <a:p>
            <a:fld id="{4B077F2A-2C27-4D70-B810-54F6CFB5CD3C}" type="slidenum">
              <a:rPr lang="ru-RU" sz="3600" b="1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pPr/>
              <a:t>18</a:t>
            </a:fld>
            <a:endParaRPr lang="ru-RU" sz="3600" b="1" dirty="0">
              <a:solidFill>
                <a:schemeClr val="tx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xmlns="" id="{BA4CD6E9-9AE0-45A1-AB30-9B85EDE9BB2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187110"/>
              </p:ext>
            </p:extLst>
          </p:nvPr>
        </p:nvGraphicFramePr>
        <p:xfrm>
          <a:off x="249097" y="823758"/>
          <a:ext cx="11679295" cy="505543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5403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05467"/>
                <a:gridCol w="1354667"/>
                <a:gridCol w="136313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253067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277325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366603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kern="12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Атауы</a:t>
                      </a:r>
                      <a:endParaRPr lang="ru-RU" sz="1200" b="0" i="0" u="none" strike="noStrike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5032" marR="5032" marT="5032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kern="12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Түзетілген</a:t>
                      </a:r>
                      <a:r>
                        <a:rPr lang="ru-RU" sz="1200" b="0" i="0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b="0" i="0" u="none" strike="noStrike" kern="12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жоспар</a:t>
                      </a:r>
                      <a:endParaRPr lang="ru-RU" sz="1200" b="0" i="0" u="none" strike="noStrike" kern="1200" dirty="0" smtClean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2020 </a:t>
                      </a:r>
                      <a:r>
                        <a:rPr lang="ru-RU" sz="1200" b="0" i="0" u="none" strike="noStrike" kern="12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жыл</a:t>
                      </a:r>
                      <a:endParaRPr lang="ru-RU" sz="1200" b="0" i="0" u="none" strike="noStrike" kern="1200" dirty="0" smtClean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5032" marR="5032" marT="5032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kern="12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Түзетілген</a:t>
                      </a:r>
                      <a:r>
                        <a:rPr lang="ru-RU" sz="1200" b="0" i="0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b="0" i="0" u="none" strike="noStrike" kern="12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жоспар</a:t>
                      </a:r>
                      <a:endParaRPr lang="ru-RU" sz="1200" b="0" i="0" u="none" strike="noStrike" kern="1200" dirty="0" smtClean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2021 </a:t>
                      </a:r>
                      <a:r>
                        <a:rPr lang="ru-RU" sz="1200" b="0" i="0" u="none" strike="noStrike" kern="12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жыл</a:t>
                      </a:r>
                      <a:endParaRPr lang="ru-RU" sz="1200" b="0" i="0" u="none" strike="noStrike" kern="1200" dirty="0" smtClean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5032" marR="5032" marT="5032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kern="12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Түзетілген</a:t>
                      </a:r>
                      <a:r>
                        <a:rPr lang="ru-RU" sz="1200" b="0" i="0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b="0" i="0" u="none" strike="noStrike" kern="12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жоспар</a:t>
                      </a:r>
                      <a:endParaRPr lang="ru-RU" sz="1200" b="0" i="0" u="none" strike="noStrike" kern="1200" dirty="0" smtClean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2022 </a:t>
                      </a:r>
                      <a:r>
                        <a:rPr lang="ru-RU" sz="1200" b="0" i="0" u="none" strike="noStrike" kern="12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жыл</a:t>
                      </a:r>
                      <a:endParaRPr lang="ru-RU" sz="1200" b="0" i="0" u="none" strike="noStrike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5032" marR="5032" marT="5032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kern="12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Бекітілген</a:t>
                      </a:r>
                      <a:r>
                        <a:rPr lang="ru-RU" sz="1200" b="0" i="0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бюджет</a:t>
                      </a:r>
                    </a:p>
                  </a:txBody>
                  <a:tcPr marL="5032" marR="5032" marT="5032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9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032" marR="5032" marT="5032" marB="0" anchor="ctr">
                    <a:lnL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9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032" marR="5032" marT="5032" marB="0" anchor="ctr">
                    <a:lnL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92908">
                <a:tc vMerge="1">
                  <a:txBody>
                    <a:bodyPr/>
                    <a:lstStyle/>
                    <a:p>
                      <a:pPr algn="ctr" fontAlgn="ctr"/>
                      <a:endParaRPr lang="ru-RU" sz="9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032" marR="5032" marT="503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i="0" u="none" strike="noStrike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5032" marR="5032" marT="5032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2023 </a:t>
                      </a:r>
                      <a:r>
                        <a:rPr lang="ru-RU" sz="1200" b="0" i="0" u="none" strike="noStrike" kern="12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жыл</a:t>
                      </a:r>
                      <a:endParaRPr lang="ru-RU" sz="1200" b="0" i="0" u="none" strike="noStrike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5032" marR="5032" marT="5032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2024 </a:t>
                      </a:r>
                      <a:r>
                        <a:rPr lang="ru-RU" sz="1200" b="0" i="0" u="none" strike="noStrike" kern="12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жыл</a:t>
                      </a:r>
                      <a:endParaRPr lang="ru-RU" sz="1200" b="0" i="0" u="none" strike="noStrike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5032" marR="5032" marT="5032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2025 </a:t>
                      </a:r>
                      <a:r>
                        <a:rPr lang="ru-RU" sz="1200" b="0" i="0" u="none" strike="noStrike" kern="12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жыл</a:t>
                      </a:r>
                      <a:endParaRPr lang="ru-RU" sz="1200" b="0" i="0" u="none" strike="noStrike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5032" marR="5032" marT="5032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40774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БАРЛЫҒЫ, </a:t>
                      </a:r>
                      <a:r>
                        <a:rPr kumimoji="0" lang="ru-RU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оның</a:t>
                      </a:r>
                      <a:r>
                        <a:rPr kumimoji="0" 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ішінде</a:t>
                      </a:r>
                      <a:r>
                        <a:rPr kumimoji="0" 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:</a:t>
                      </a:r>
                    </a:p>
                  </a:txBody>
                  <a:tcPr marL="0" marR="0" marT="0" marB="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400" b="1" i="0" u="none" strike="noStrike" kern="1200" dirty="0" smtClean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</a:t>
                      </a:r>
                      <a:r>
                        <a:rPr lang="ru-RU" sz="2400" b="1" i="0" u="none" strike="noStrike" kern="1200" baseline="0" dirty="0" smtClean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483</a:t>
                      </a:r>
                      <a:endParaRPr lang="ru-RU" sz="2400" b="1" i="0" u="none" strike="noStrike" kern="1200" dirty="0">
                        <a:solidFill>
                          <a:srgbClr val="0070C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k-KZ" sz="2400" b="1" i="0" u="none" strike="noStrike" kern="1200" dirty="0" smtClean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1 572</a:t>
                      </a:r>
                      <a:endParaRPr lang="ru-RU" sz="2400" b="1" i="0" u="none" strike="noStrike" kern="1200" dirty="0">
                        <a:solidFill>
                          <a:srgbClr val="0070C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k-KZ" sz="2400" b="1" i="0" u="none" strike="noStrike" kern="1200" dirty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2 242</a:t>
                      </a:r>
                      <a:endParaRPr lang="ru-RU" sz="2400" b="1" i="0" u="none" strike="noStrike" kern="1200" dirty="0">
                        <a:solidFill>
                          <a:srgbClr val="0070C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2400" b="1" i="0" u="none" strike="noStrike" kern="1200" dirty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2 257</a:t>
                      </a:r>
                      <a:endParaRPr lang="ru-RU" sz="2400" b="1" i="0" u="none" strike="noStrike" kern="1200" dirty="0">
                        <a:solidFill>
                          <a:srgbClr val="0070C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2400" b="1" i="0" u="none" strike="noStrike" kern="1200" dirty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2 209</a:t>
                      </a:r>
                      <a:endParaRPr lang="ru-RU" sz="2400" b="1" i="0" u="none" strike="noStrike" kern="1200" dirty="0">
                        <a:solidFill>
                          <a:srgbClr val="0070C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2400" b="1" i="0" u="none" strike="noStrike" kern="1200" dirty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2 076</a:t>
                      </a:r>
                      <a:endParaRPr lang="ru-RU" sz="2400" b="1" i="0" u="none" strike="noStrike" kern="1200" dirty="0">
                        <a:solidFill>
                          <a:srgbClr val="0070C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01335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2000" b="1" i="0" u="none" strike="noStrike" kern="1200" baseline="0" dirty="0" err="1">
                          <a:solidFill>
                            <a:schemeClr val="accent5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Республикалық</a:t>
                      </a:r>
                      <a:r>
                        <a:rPr lang="ru-RU" sz="2000" b="1" i="0" u="none" strike="noStrike" kern="1200" baseline="0" dirty="0">
                          <a:solidFill>
                            <a:schemeClr val="accent5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бюджет, </a:t>
                      </a:r>
                      <a:r>
                        <a:rPr lang="ru-RU" sz="2000" b="1" i="0" u="none" strike="noStrike" kern="1200" baseline="0" dirty="0" err="1">
                          <a:solidFill>
                            <a:schemeClr val="accent5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оның</a:t>
                      </a:r>
                      <a:r>
                        <a:rPr lang="ru-RU" sz="2000" b="1" i="0" u="none" strike="noStrike" kern="1200" baseline="0" dirty="0">
                          <a:solidFill>
                            <a:schemeClr val="accent5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000" b="1" i="0" u="none" strike="noStrike" kern="1200" baseline="0" dirty="0" err="1">
                          <a:solidFill>
                            <a:schemeClr val="accent5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ішінде</a:t>
                      </a:r>
                      <a:r>
                        <a:rPr lang="ru-RU" sz="2000" b="1" i="0" u="none" strike="noStrike" kern="1200" baseline="0" dirty="0">
                          <a:solidFill>
                            <a:schemeClr val="accent5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:</a:t>
                      </a:r>
                    </a:p>
                  </a:txBody>
                  <a:tcPr marL="144000" marR="9525" marT="0" marB="0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i="0" u="none" strike="noStrike" kern="1200" baseline="0" dirty="0" smtClean="0">
                          <a:solidFill>
                            <a:schemeClr val="accent5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1 483</a:t>
                      </a:r>
                      <a:endParaRPr lang="ru-RU" sz="2000" b="1" i="0" u="none" strike="noStrike" kern="1200" baseline="0" dirty="0">
                        <a:solidFill>
                          <a:schemeClr val="accent5">
                            <a:lumMod val="75000"/>
                            <a:lumOff val="25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0" marB="0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2000" b="1" i="0" u="none" strike="noStrike" kern="1200" baseline="0" dirty="0" smtClean="0">
                          <a:solidFill>
                            <a:schemeClr val="accent5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1 572</a:t>
                      </a:r>
                      <a:endParaRPr lang="ru-RU" sz="2000" b="1" i="0" u="none" strike="noStrike" kern="1200" baseline="0" dirty="0">
                        <a:solidFill>
                          <a:schemeClr val="accent5">
                            <a:lumMod val="75000"/>
                            <a:lumOff val="25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0" marB="0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i="0" u="none" strike="noStrike" kern="1200" baseline="0" dirty="0">
                          <a:solidFill>
                            <a:schemeClr val="accent5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2 242</a:t>
                      </a:r>
                    </a:p>
                  </a:txBody>
                  <a:tcPr marL="9525" marR="9525" marT="0" marB="0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i="0" u="none" strike="noStrike" kern="1200" baseline="0" dirty="0">
                          <a:solidFill>
                            <a:schemeClr val="accent5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2 217</a:t>
                      </a:r>
                    </a:p>
                  </a:txBody>
                  <a:tcPr marL="9525" marR="9525" marT="0" marB="0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i="0" u="none" strike="noStrike" kern="1200" baseline="0" dirty="0">
                          <a:solidFill>
                            <a:schemeClr val="accent5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2 171</a:t>
                      </a:r>
                    </a:p>
                  </a:txBody>
                  <a:tcPr marL="9525" marR="9525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i="0" u="none" strike="noStrike" kern="1200" baseline="0" dirty="0">
                          <a:solidFill>
                            <a:schemeClr val="accent5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2 038</a:t>
                      </a:r>
                    </a:p>
                  </a:txBody>
                  <a:tcPr marL="9525" marR="9525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674824164"/>
                  </a:ext>
                </a:extLst>
              </a:tr>
              <a:tr h="466703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charset="0"/>
                        </a:rPr>
                        <a:t>I</a:t>
                      </a:r>
                      <a:r>
                        <a:rPr kumimoji="0" lang="ru-RU" sz="19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charset="0"/>
                        </a:rPr>
                        <a:t>шк</a:t>
                      </a:r>
                      <a:r>
                        <a:rPr kumimoji="0" lang="en-US" sz="19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charset="0"/>
                        </a:rPr>
                        <a:t>i</a:t>
                      </a:r>
                      <a:r>
                        <a:rPr kumimoji="0" lang="en-US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19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charset="0"/>
                        </a:rPr>
                        <a:t>i</a:t>
                      </a:r>
                      <a:r>
                        <a:rPr kumimoji="0" lang="ru-RU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charset="0"/>
                        </a:rPr>
                        <a:t>стер </a:t>
                      </a:r>
                      <a:r>
                        <a:rPr kumimoji="0" lang="ru-RU" sz="19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charset="0"/>
                        </a:rPr>
                        <a:t>министрл</a:t>
                      </a:r>
                      <a:r>
                        <a:rPr kumimoji="0" lang="en-US" sz="19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charset="0"/>
                        </a:rPr>
                        <a:t>i</a:t>
                      </a:r>
                      <a:r>
                        <a:rPr kumimoji="0" lang="ru-RU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charset="0"/>
                        </a:rPr>
                        <a:t>г</a:t>
                      </a:r>
                      <a:r>
                        <a:rPr kumimoji="0" lang="en-US" sz="19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charset="0"/>
                        </a:rPr>
                        <a:t>i</a:t>
                      </a:r>
                      <a:endParaRPr kumimoji="0" lang="en-US" sz="1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charset="0"/>
                      </a:endParaRPr>
                    </a:p>
                  </a:txBody>
                  <a:tcPr marL="216000" marR="0" marT="0" marB="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302</a:t>
                      </a:r>
                      <a:endParaRPr lang="ru-RU" sz="19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k-KZ" sz="1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337</a:t>
                      </a:r>
                      <a:endParaRPr lang="ru-RU" sz="19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k-KZ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517</a:t>
                      </a:r>
                      <a:endParaRPr lang="ru-RU" sz="19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k-KZ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554</a:t>
                      </a:r>
                      <a:endParaRPr lang="ru-RU" sz="19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k-KZ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535</a:t>
                      </a:r>
                      <a:endParaRPr lang="ru-RU" sz="19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k-KZ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501</a:t>
                      </a:r>
                      <a:endParaRPr lang="ru-RU" sz="19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05687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charset="0"/>
                        </a:rPr>
                        <a:t>Қорғаныс министрл</a:t>
                      </a:r>
                      <a:r>
                        <a:rPr kumimoji="0" lang="en-US" sz="19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charset="0"/>
                        </a:rPr>
                        <a:t>i</a:t>
                      </a:r>
                      <a:r>
                        <a:rPr kumimoji="0" lang="kk-KZ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charset="0"/>
                        </a:rPr>
                        <a:t>г</a:t>
                      </a:r>
                      <a:r>
                        <a:rPr kumimoji="0" lang="en-US" sz="19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charset="0"/>
                        </a:rPr>
                        <a:t>i</a:t>
                      </a:r>
                      <a:endParaRPr kumimoji="0" lang="en-US" sz="1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charset="0"/>
                      </a:endParaRPr>
                    </a:p>
                  </a:txBody>
                  <a:tcPr marL="216000" marR="0" marT="0" marB="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339</a:t>
                      </a:r>
                      <a:endParaRPr lang="ru-RU" sz="19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k-KZ" sz="1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369</a:t>
                      </a:r>
                      <a:endParaRPr lang="ru-RU" sz="19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k-KZ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568</a:t>
                      </a:r>
                      <a:endParaRPr lang="ru-RU" sz="19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k-KZ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546</a:t>
                      </a:r>
                      <a:endParaRPr lang="ru-RU" sz="19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k-KZ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550</a:t>
                      </a:r>
                      <a:endParaRPr lang="ru-RU" sz="19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k-KZ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537</a:t>
                      </a:r>
                      <a:endParaRPr lang="ru-RU" sz="19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459313951"/>
                  </a:ext>
                </a:extLst>
              </a:tr>
              <a:tr h="401781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9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Арнаулы</a:t>
                      </a:r>
                      <a:r>
                        <a:rPr kumimoji="0" lang="ru-RU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9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мемлекеттік</a:t>
                      </a:r>
                      <a:r>
                        <a:rPr kumimoji="0" lang="ru-RU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9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органдар</a:t>
                      </a:r>
                      <a:endParaRPr kumimoji="0" lang="ru-RU" sz="1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Times New Roman" pitchFamily="18" charset="0"/>
                      </a:endParaRPr>
                    </a:p>
                  </a:txBody>
                  <a:tcPr marL="216000" marR="0" marT="0" marB="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449</a:t>
                      </a:r>
                      <a:endParaRPr lang="ru-RU" sz="19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k-KZ" sz="1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394</a:t>
                      </a:r>
                      <a:endParaRPr lang="ru-RU" sz="19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k-KZ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488</a:t>
                      </a:r>
                      <a:endParaRPr lang="ru-RU" sz="19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k-KZ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476</a:t>
                      </a:r>
                      <a:endParaRPr lang="ru-RU" sz="19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k-KZ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476</a:t>
                      </a:r>
                      <a:endParaRPr lang="ru-RU" sz="19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k-KZ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465</a:t>
                      </a:r>
                      <a:endParaRPr lang="ru-RU" sz="19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348827340"/>
                  </a:ext>
                </a:extLst>
              </a:tr>
              <a:tr h="401782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charset="0"/>
                        </a:rPr>
                        <a:t>Мемлекеттік қорғаныстық тапсырыс </a:t>
                      </a:r>
                    </a:p>
                  </a:txBody>
                  <a:tcPr marL="216000" marR="0" marT="0" marB="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196</a:t>
                      </a:r>
                      <a:endParaRPr lang="ru-RU" sz="19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k-KZ" sz="1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235</a:t>
                      </a:r>
                      <a:endParaRPr lang="ru-RU" sz="19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k-KZ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341</a:t>
                      </a:r>
                      <a:endParaRPr lang="ru-RU" sz="19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k-KZ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327</a:t>
                      </a:r>
                      <a:endParaRPr lang="ru-RU" sz="19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k-KZ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338</a:t>
                      </a:r>
                      <a:endParaRPr lang="ru-RU" sz="19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k-KZ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324</a:t>
                      </a:r>
                      <a:endParaRPr lang="ru-RU" sz="19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991377432"/>
                  </a:ext>
                </a:extLst>
              </a:tr>
              <a:tr h="466703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9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charset="0"/>
                        </a:rPr>
                        <a:t>Төтенше</a:t>
                      </a:r>
                      <a:r>
                        <a:rPr kumimoji="0" lang="ru-RU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19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charset="0"/>
                        </a:rPr>
                        <a:t>жағдайлар</a:t>
                      </a:r>
                      <a:r>
                        <a:rPr kumimoji="0" lang="ru-RU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19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charset="0"/>
                        </a:rPr>
                        <a:t>министрлігі</a:t>
                      </a:r>
                      <a:endParaRPr kumimoji="0" lang="ru-RU" sz="1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charset="0"/>
                      </a:endParaRPr>
                    </a:p>
                  </a:txBody>
                  <a:tcPr marL="216000" marR="0" marT="0" marB="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123</a:t>
                      </a:r>
                      <a:endParaRPr lang="ru-RU" sz="19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k-KZ" sz="1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150</a:t>
                      </a:r>
                      <a:endParaRPr lang="ru-RU" sz="19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215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k-KZ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201</a:t>
                      </a:r>
                      <a:endParaRPr lang="ru-RU" sz="19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k-KZ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176</a:t>
                      </a:r>
                      <a:endParaRPr lang="ru-RU" sz="19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k-KZ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119</a:t>
                      </a:r>
                      <a:endParaRPr lang="ru-RU" sz="19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920317787"/>
                  </a:ext>
                </a:extLst>
              </a:tr>
              <a:tr h="393291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charset="0"/>
                        </a:rPr>
                        <a:t>Бас прокуратура</a:t>
                      </a:r>
                    </a:p>
                  </a:txBody>
                  <a:tcPr marL="216000" marR="0" marT="0" marB="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40</a:t>
                      </a:r>
                      <a:endParaRPr lang="ru-RU" sz="19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k-KZ" sz="1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41</a:t>
                      </a:r>
                      <a:endParaRPr lang="ru-RU" sz="19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k-KZ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54</a:t>
                      </a:r>
                      <a:endParaRPr lang="ru-RU" sz="19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k-KZ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59</a:t>
                      </a:r>
                      <a:endParaRPr lang="ru-RU" sz="19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k-KZ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45</a:t>
                      </a:r>
                      <a:endParaRPr lang="ru-RU" sz="19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k-KZ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40</a:t>
                      </a:r>
                      <a:endParaRPr lang="ru-RU" sz="19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11278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2000" b="1" i="0" u="none" strike="noStrike" kern="1200" baseline="0" dirty="0" smtClean="0">
                          <a:solidFill>
                            <a:schemeClr val="accent5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* </a:t>
                      </a:r>
                      <a:r>
                        <a:rPr lang="ru-RU" sz="2000" b="1" i="0" u="none" strike="noStrike" kern="1200" baseline="0" dirty="0" err="1" smtClean="0">
                          <a:solidFill>
                            <a:schemeClr val="accent5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Жергілікті</a:t>
                      </a:r>
                      <a:r>
                        <a:rPr lang="ru-RU" sz="2000" b="1" i="0" u="none" strike="noStrike" kern="1200" baseline="0" dirty="0" smtClean="0">
                          <a:solidFill>
                            <a:schemeClr val="accent5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000" b="1" i="0" u="none" strike="noStrike" kern="1200" baseline="0" dirty="0" err="1">
                          <a:solidFill>
                            <a:schemeClr val="accent5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бюджеттердің</a:t>
                      </a:r>
                      <a:r>
                        <a:rPr lang="ru-RU" sz="2000" b="1" i="0" u="none" strike="noStrike" kern="1200" baseline="0" dirty="0">
                          <a:solidFill>
                            <a:schemeClr val="accent5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000" b="1" i="0" u="none" strike="noStrike" kern="1200" baseline="0" dirty="0" err="1">
                          <a:solidFill>
                            <a:schemeClr val="accent5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базасына</a:t>
                      </a:r>
                      <a:r>
                        <a:rPr lang="ru-RU" sz="2000" b="1" i="0" u="none" strike="noStrike" kern="1200" baseline="0" dirty="0">
                          <a:solidFill>
                            <a:schemeClr val="accent5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000" b="1" i="0" u="none" strike="noStrike" kern="1200" baseline="0" dirty="0" err="1">
                          <a:solidFill>
                            <a:schemeClr val="accent5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аударылған</a:t>
                      </a:r>
                      <a:r>
                        <a:rPr lang="ru-RU" sz="2000" b="1" i="0" u="none" strike="noStrike" kern="1200" baseline="0" dirty="0">
                          <a:solidFill>
                            <a:schemeClr val="accent5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000" b="1" i="0" u="none" strike="noStrike" kern="1200" baseline="0" dirty="0" err="1">
                          <a:solidFill>
                            <a:schemeClr val="accent5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шығыстар</a:t>
                      </a:r>
                      <a:endParaRPr lang="ru-RU" sz="2000" b="1" i="0" u="none" strike="noStrike" kern="1200" baseline="0" dirty="0">
                        <a:solidFill>
                          <a:schemeClr val="accent5">
                            <a:lumMod val="75000"/>
                            <a:lumOff val="25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144000" marR="9525" marT="0" marB="0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b="1" i="0" u="none" strike="noStrike" kern="1200" baseline="0" dirty="0">
                        <a:solidFill>
                          <a:schemeClr val="accent5">
                            <a:lumMod val="75000"/>
                            <a:lumOff val="25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0" marB="0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b="1" i="0" u="none" strike="noStrike" kern="1200" baseline="0" dirty="0">
                        <a:solidFill>
                          <a:schemeClr val="accent5">
                            <a:lumMod val="75000"/>
                            <a:lumOff val="25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0" marB="0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b="1" i="0" u="none" strike="noStrike" kern="1200" baseline="0" dirty="0">
                        <a:solidFill>
                          <a:schemeClr val="accent5">
                            <a:lumMod val="75000"/>
                            <a:lumOff val="25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0" marB="0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i="0" u="none" strike="noStrike" kern="1200" baseline="0" dirty="0">
                          <a:solidFill>
                            <a:schemeClr val="accent5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40</a:t>
                      </a:r>
                    </a:p>
                  </a:txBody>
                  <a:tcPr marL="9525" marR="9525" marT="0" marB="0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i="0" u="none" strike="noStrike" kern="1200" baseline="0" dirty="0">
                          <a:solidFill>
                            <a:schemeClr val="accent5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38</a:t>
                      </a:r>
                    </a:p>
                  </a:txBody>
                  <a:tcPr marL="9525" marR="9525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i="0" u="none" strike="noStrike" kern="1200" baseline="0" dirty="0">
                          <a:solidFill>
                            <a:schemeClr val="accent5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38</a:t>
                      </a:r>
                    </a:p>
                  </a:txBody>
                  <a:tcPr marL="9525" marR="9525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259846909"/>
                  </a:ext>
                </a:extLst>
              </a:tr>
            </a:tbl>
          </a:graphicData>
        </a:graphic>
      </p:graphicFrame>
      <p:sp>
        <p:nvSpPr>
          <p:cNvPr id="4" name="Заголовок 1">
            <a:extLst>
              <a:ext uri="{FF2B5EF4-FFF2-40B4-BE49-F238E27FC236}">
                <a16:creationId xmlns:a16="http://schemas.microsoft.com/office/drawing/2014/main" xmlns="" id="{8AF9F483-2C59-455A-B4D8-4F02DE5FCD1E}"/>
              </a:ext>
            </a:extLst>
          </p:cNvPr>
          <p:cNvSpPr txBox="1">
            <a:spLocks/>
          </p:cNvSpPr>
          <p:nvPr/>
        </p:nvSpPr>
        <p:spPr>
          <a:xfrm>
            <a:off x="0" y="16313"/>
            <a:ext cx="12191998" cy="479020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</a:pPr>
            <a:r>
              <a:rPr lang="ru-RU" sz="3000" b="1" dirty="0" err="1">
                <a:solidFill>
                  <a:schemeClr val="tx1"/>
                </a:solidFill>
                <a:latin typeface="Arial Narrow" panose="020B0606020202030204" pitchFamily="34" charset="0"/>
              </a:rPr>
              <a:t>Күш</a:t>
            </a:r>
            <a:r>
              <a:rPr lang="ru-RU" sz="3000" b="1" dirty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ru-RU" sz="3000" b="1" dirty="0" err="1">
                <a:solidFill>
                  <a:schemeClr val="tx1"/>
                </a:solidFill>
                <a:latin typeface="Arial Narrow" panose="020B0606020202030204" pitchFamily="34" charset="0"/>
              </a:rPr>
              <a:t>құрылымдарға</a:t>
            </a:r>
            <a:r>
              <a:rPr lang="ru-RU" sz="3000" b="1" dirty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ru-RU" sz="3000" b="1" dirty="0" err="1">
                <a:solidFill>
                  <a:schemeClr val="tx1"/>
                </a:solidFill>
                <a:latin typeface="Arial Narrow" panose="020B0606020202030204" pitchFamily="34" charset="0"/>
              </a:rPr>
              <a:t>арналған</a:t>
            </a:r>
            <a:r>
              <a:rPr lang="ru-RU" sz="3000" b="1" dirty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ru-RU" sz="3000" b="1" dirty="0" err="1">
                <a:solidFill>
                  <a:schemeClr val="tx1"/>
                </a:solidFill>
                <a:latin typeface="Arial Narrow" panose="020B0606020202030204" pitchFamily="34" charset="0"/>
              </a:rPr>
              <a:t>шығыстар</a:t>
            </a:r>
            <a:endParaRPr lang="ru-RU" sz="30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xmlns="" id="{3C93DDA6-7742-4812-925C-DA6889C95B7F}"/>
              </a:ext>
            </a:extLst>
          </p:cNvPr>
          <p:cNvSpPr txBox="1">
            <a:spLocks/>
          </p:cNvSpPr>
          <p:nvPr/>
        </p:nvSpPr>
        <p:spPr>
          <a:xfrm>
            <a:off x="0" y="6577465"/>
            <a:ext cx="11458436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1200" i="1" dirty="0">
                <a:latin typeface="Arial Narrow" panose="020B0606020202030204" pitchFamily="34" charset="0"/>
                <a:cs typeface="Arial" panose="020B0604020202020204" pitchFamily="34" charset="0"/>
              </a:rPr>
              <a:t>* 2023 </a:t>
            </a:r>
            <a:r>
              <a:rPr lang="ru-RU" sz="1200" i="1" dirty="0" err="1">
                <a:latin typeface="Arial Narrow" panose="020B0606020202030204" pitchFamily="34" charset="0"/>
                <a:cs typeface="Arial" panose="020B0604020202020204" pitchFamily="34" charset="0"/>
              </a:rPr>
              <a:t>жылдан</a:t>
            </a:r>
            <a:r>
              <a:rPr lang="ru-RU" sz="1200" i="1" dirty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ru-RU" sz="1200" i="1" dirty="0" err="1">
                <a:latin typeface="Arial Narrow" panose="020B0606020202030204" pitchFamily="34" charset="0"/>
                <a:cs typeface="Arial" panose="020B0604020202020204" pitchFamily="34" charset="0"/>
              </a:rPr>
              <a:t>бастап</a:t>
            </a:r>
            <a:r>
              <a:rPr lang="ru-RU" sz="1200" i="1" dirty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ru-RU" sz="1200" i="1" dirty="0" err="1">
                <a:latin typeface="Arial Narrow" panose="020B0606020202030204" pitchFamily="34" charset="0"/>
                <a:cs typeface="Arial" panose="020B0604020202020204" pitchFamily="34" charset="0"/>
              </a:rPr>
              <a:t>жергілікті</a:t>
            </a:r>
            <a:r>
              <a:rPr lang="ru-RU" sz="1200" i="1" dirty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ru-RU" sz="1200" i="1" dirty="0" err="1">
                <a:latin typeface="Arial Narrow" panose="020B0606020202030204" pitchFamily="34" charset="0"/>
                <a:cs typeface="Arial" panose="020B0604020202020204" pitchFamily="34" charset="0"/>
              </a:rPr>
              <a:t>бюджеттер</a:t>
            </a:r>
            <a:r>
              <a:rPr lang="ru-RU" sz="1200" i="1" dirty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ru-RU" sz="1200" i="1" dirty="0" err="1">
                <a:latin typeface="Arial Narrow" panose="020B0606020202030204" pitchFamily="34" charset="0"/>
                <a:cs typeface="Arial" panose="020B0604020202020204" pitchFamily="34" charset="0"/>
              </a:rPr>
              <a:t>базасына</a:t>
            </a:r>
            <a:r>
              <a:rPr lang="ru-RU" sz="1200" i="1" dirty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ru-RU" sz="1200" i="1" dirty="0" err="1">
                <a:latin typeface="Arial Narrow" panose="020B0606020202030204" pitchFamily="34" charset="0"/>
                <a:cs typeface="Arial" panose="020B0604020202020204" pitchFamily="34" charset="0"/>
              </a:rPr>
              <a:t>беріледі</a:t>
            </a:r>
            <a:endParaRPr lang="ru-RU" sz="1200" i="1" dirty="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322217" y="574767"/>
            <a:ext cx="11521440" cy="174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1">
            <a:extLst>
              <a:ext uri="{FF2B5EF4-FFF2-40B4-BE49-F238E27FC236}">
                <a16:creationId xmlns:a16="http://schemas.microsoft.com/office/drawing/2014/main" xmlns="" id="{3A1346A5-45D0-45DF-B5BD-7592F1102510}"/>
              </a:ext>
            </a:extLst>
          </p:cNvPr>
          <p:cNvSpPr txBox="1">
            <a:spLocks/>
          </p:cNvSpPr>
          <p:nvPr/>
        </p:nvSpPr>
        <p:spPr>
          <a:xfrm>
            <a:off x="10238509" y="559425"/>
            <a:ext cx="1662545" cy="3359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1200" b="1" dirty="0">
                <a:latin typeface="Arial Narrow" panose="020B0606020202030204" pitchFamily="34" charset="0"/>
                <a:ea typeface="+mn-ea"/>
                <a:cs typeface="+mn-cs"/>
              </a:rPr>
              <a:t>млрд. </a:t>
            </a:r>
            <a:r>
              <a:rPr lang="ru-RU" sz="1200" b="1" dirty="0" err="1" smtClean="0">
                <a:latin typeface="Arial Narrow" panose="020B0606020202030204" pitchFamily="34" charset="0"/>
                <a:ea typeface="+mn-ea"/>
                <a:cs typeface="+mn-cs"/>
              </a:rPr>
              <a:t>теңге</a:t>
            </a:r>
            <a:endParaRPr lang="ru-RU" sz="1200" b="1" dirty="0">
              <a:latin typeface="Arial Narrow" panose="020B0606020202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08916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6662057"/>
            <a:ext cx="12191999" cy="19594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7EC1BCBA-6982-48D6-BAE5-C5CF92859E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45418" y="6443763"/>
            <a:ext cx="1312025" cy="365125"/>
          </a:xfrm>
        </p:spPr>
        <p:txBody>
          <a:bodyPr vert="horz" lIns="91440" tIns="45720" rIns="91440" bIns="45720" rtlCol="0" anchor="ctr"/>
          <a:lstStyle/>
          <a:p>
            <a:fld id="{4B077F2A-2C27-4D70-B810-54F6CFB5CD3C}" type="slidenum">
              <a:rPr lang="ru-RU" sz="3600" b="1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pPr/>
              <a:t>19</a:t>
            </a:fld>
            <a:endParaRPr lang="ru-RU" sz="3600" b="1" dirty="0">
              <a:solidFill>
                <a:schemeClr val="tx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xmlns="" id="{3F65C095-550F-465D-9016-F6D5254F34FB}"/>
              </a:ext>
            </a:extLst>
          </p:cNvPr>
          <p:cNvSpPr txBox="1">
            <a:spLocks/>
          </p:cNvSpPr>
          <p:nvPr/>
        </p:nvSpPr>
        <p:spPr>
          <a:xfrm>
            <a:off x="0" y="16313"/>
            <a:ext cx="12191998" cy="479020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</a:pPr>
            <a:r>
              <a:rPr lang="ru-RU" sz="3000" b="1" dirty="0" err="1">
                <a:solidFill>
                  <a:schemeClr val="tx1"/>
                </a:solidFill>
                <a:latin typeface="Arial Narrow" panose="020B0606020202030204" pitchFamily="34" charset="0"/>
              </a:rPr>
              <a:t>Жалпымемлекеттік</a:t>
            </a:r>
            <a:r>
              <a:rPr lang="ru-RU" sz="3000" b="1" dirty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ru-RU" sz="3000" b="1" dirty="0" err="1">
                <a:solidFill>
                  <a:schemeClr val="tx1"/>
                </a:solidFill>
                <a:latin typeface="Arial Narrow" panose="020B0606020202030204" pitchFamily="34" charset="0"/>
              </a:rPr>
              <a:t>шығыстар</a:t>
            </a:r>
            <a:endParaRPr lang="ru-RU" sz="30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xmlns="" id="{3BA130BA-40AC-40B7-93F6-9036E879CB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1278085"/>
              </p:ext>
            </p:extLst>
          </p:nvPr>
        </p:nvGraphicFramePr>
        <p:xfrm>
          <a:off x="260059" y="790889"/>
          <a:ext cx="11727816" cy="4939586"/>
        </p:xfrm>
        <a:graphic>
          <a:graphicData uri="http://schemas.openxmlformats.org/drawingml/2006/table">
            <a:tbl>
              <a:tblPr/>
              <a:tblGrid>
                <a:gridCol w="341447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22867"/>
                <a:gridCol w="635000"/>
                <a:gridCol w="863600"/>
                <a:gridCol w="641074"/>
                <a:gridCol w="84158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1523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1782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57351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88589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573519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716900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523628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</a:tblGrid>
              <a:tr h="315866">
                <a:tc rowSpan="3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kern="12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Атауы</a:t>
                      </a:r>
                      <a:endParaRPr lang="ru-RU" sz="1200" b="0" i="0" u="none" strike="noStrike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5655" marR="5655" marT="565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 gridSpan="2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2020 </a:t>
                      </a:r>
                      <a:r>
                        <a:rPr lang="ru-RU" sz="1200" b="0" i="0" u="none" strike="noStrike" kern="12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жылға</a:t>
                      </a:r>
                      <a:endParaRPr lang="ru-RU" sz="1200" b="0" i="0" u="none" strike="noStrike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kern="12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түзетілген</a:t>
                      </a:r>
                      <a:r>
                        <a:rPr lang="ru-RU" sz="1200" b="0" i="0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b="0" i="0" u="none" strike="noStrike" kern="12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жоспар</a:t>
                      </a:r>
                      <a:endParaRPr lang="ru-RU" sz="1200" b="0" i="0" u="none" strike="noStrike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5655" marR="5655" marT="565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 gridSpan="2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2021 </a:t>
                      </a:r>
                      <a:r>
                        <a:rPr lang="ru-RU" sz="1200" b="0" i="0" u="none" strike="noStrike" kern="12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жылға</a:t>
                      </a:r>
                      <a:endParaRPr lang="ru-RU" sz="1200" b="0" i="0" u="none" strike="noStrike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kern="12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түзетілген</a:t>
                      </a:r>
                      <a:r>
                        <a:rPr lang="ru-RU" sz="1200" b="0" i="0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b="0" i="0" u="none" strike="noStrike" kern="12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жоспар</a:t>
                      </a:r>
                      <a:endParaRPr lang="ru-RU" sz="1200" b="0" i="0" u="none" strike="noStrike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5655" marR="5655" marT="565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 gridSpan="2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2022 </a:t>
                      </a:r>
                      <a:r>
                        <a:rPr lang="ru-RU" sz="1200" b="0" i="0" u="none" strike="noStrike" kern="12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жылға</a:t>
                      </a:r>
                      <a:endParaRPr lang="ru-RU" sz="1200" b="0" i="0" u="none" strike="noStrike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kern="12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түзетілген</a:t>
                      </a:r>
                      <a:r>
                        <a:rPr lang="ru-RU" sz="1200" b="0" i="0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b="0" i="0" u="none" strike="noStrike" kern="12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жоспар</a:t>
                      </a:r>
                      <a:endParaRPr lang="ru-RU" sz="1200" b="0" i="0" u="none" strike="noStrike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5655" marR="5655" marT="565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kern="12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Бекітілген</a:t>
                      </a:r>
                      <a:r>
                        <a:rPr lang="ru-RU" sz="1200" b="0" i="0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бюджет</a:t>
                      </a:r>
                    </a:p>
                  </a:txBody>
                  <a:tcPr marL="5655" marR="5655" marT="565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9597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2023 </a:t>
                      </a:r>
                      <a:r>
                        <a:rPr lang="ru-RU" sz="1200" b="0" i="0" u="none" strike="noStrike" kern="12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жыл</a:t>
                      </a:r>
                      <a:endParaRPr lang="ru-RU" sz="1200" b="0" i="0" u="none" strike="noStrike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5655" marR="5655" marT="565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2024 </a:t>
                      </a:r>
                      <a:r>
                        <a:rPr lang="ru-RU" sz="1200" b="0" i="0" u="none" strike="noStrike" kern="12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жыл</a:t>
                      </a:r>
                      <a:endParaRPr lang="ru-RU" sz="1200" b="0" i="0" u="none" strike="noStrike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5655" marR="5655" marT="565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2025 </a:t>
                      </a:r>
                      <a:r>
                        <a:rPr lang="ru-RU" sz="1200" b="0" i="0" u="none" strike="noStrike" kern="12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жыл</a:t>
                      </a:r>
                      <a:endParaRPr lang="ru-RU" sz="1200" b="0" i="0" u="none" strike="noStrike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5655" marR="5655" marT="565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9437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млрд. </a:t>
                      </a:r>
                      <a:r>
                        <a:rPr lang="ru-RU" sz="1200" b="0" i="0" u="none" strike="noStrike" kern="12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теңге</a:t>
                      </a:r>
                      <a:endParaRPr lang="ru-RU" sz="1200" b="0" i="0" u="none" strike="noStrike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5655" marR="5655" marT="565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ЖІӨ-</a:t>
                      </a:r>
                      <a:r>
                        <a:rPr lang="ru-RU" sz="1200" b="0" i="0" u="none" strike="noStrike" kern="12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ге</a:t>
                      </a:r>
                      <a:r>
                        <a:rPr lang="ru-RU" sz="1200" b="0" i="0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%-пен</a:t>
                      </a:r>
                    </a:p>
                  </a:txBody>
                  <a:tcPr marL="5655" marR="5655" marT="565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млрд. </a:t>
                      </a:r>
                      <a:r>
                        <a:rPr lang="ru-RU" sz="1200" b="0" i="0" u="none" strike="noStrike" kern="12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теңге</a:t>
                      </a:r>
                      <a:endParaRPr lang="ru-RU" sz="1200" b="0" i="0" u="none" strike="noStrike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5655" marR="5655" marT="565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ЖІӨ-</a:t>
                      </a:r>
                      <a:r>
                        <a:rPr lang="ru-RU" sz="1200" b="0" i="0" u="none" strike="noStrike" kern="12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ге</a:t>
                      </a:r>
                      <a:r>
                        <a:rPr lang="ru-RU" sz="1200" b="0" i="0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%-пен</a:t>
                      </a:r>
                    </a:p>
                  </a:txBody>
                  <a:tcPr marL="5655" marR="5655" marT="565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млрд. </a:t>
                      </a:r>
                      <a:r>
                        <a:rPr lang="ru-RU" sz="1200" b="0" i="0" u="none" strike="noStrike" kern="12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теңге</a:t>
                      </a:r>
                      <a:endParaRPr lang="ru-RU" sz="1200" b="0" i="0" u="none" strike="noStrike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5655" marR="5655" marT="565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ЖІӨ-</a:t>
                      </a:r>
                      <a:r>
                        <a:rPr lang="ru-RU" sz="1200" b="0" i="0" u="none" strike="noStrike" kern="12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ге</a:t>
                      </a:r>
                      <a:r>
                        <a:rPr lang="ru-RU" sz="1200" b="0" i="0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%-пен</a:t>
                      </a:r>
                    </a:p>
                  </a:txBody>
                  <a:tcPr marL="5655" marR="5655" marT="565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млрд. </a:t>
                      </a:r>
                      <a:r>
                        <a:rPr lang="ru-RU" sz="1200" b="0" i="0" u="none" strike="noStrike" kern="12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теңге</a:t>
                      </a:r>
                      <a:endParaRPr lang="ru-RU" sz="1200" b="0" i="0" u="none" strike="noStrike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5655" marR="5655" marT="565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ЖІӨ-</a:t>
                      </a:r>
                      <a:r>
                        <a:rPr lang="ru-RU" sz="1200" b="0" i="0" u="none" strike="noStrike" kern="12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ге</a:t>
                      </a:r>
                      <a:r>
                        <a:rPr lang="ru-RU" sz="1200" b="0" i="0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%-пен</a:t>
                      </a:r>
                    </a:p>
                  </a:txBody>
                  <a:tcPr marL="5655" marR="5655" marT="565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млрд. </a:t>
                      </a:r>
                      <a:r>
                        <a:rPr lang="ru-RU" sz="1200" b="0" i="0" u="none" strike="noStrike" kern="12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теңге</a:t>
                      </a:r>
                      <a:endParaRPr lang="ru-RU" sz="1200" b="0" i="0" u="none" strike="noStrike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5655" marR="5655" marT="565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ЖІӨ-</a:t>
                      </a:r>
                      <a:r>
                        <a:rPr lang="ru-RU" sz="1200" b="0" i="0" u="none" strike="noStrike" kern="12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ге</a:t>
                      </a:r>
                      <a:r>
                        <a:rPr lang="ru-RU" sz="1200" b="0" i="0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%-пен</a:t>
                      </a:r>
                    </a:p>
                  </a:txBody>
                  <a:tcPr marL="5655" marR="5655" marT="565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млрд. </a:t>
                      </a:r>
                      <a:r>
                        <a:rPr lang="ru-RU" sz="1200" b="0" i="0" u="none" strike="noStrike" kern="12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теңге</a:t>
                      </a:r>
                      <a:endParaRPr lang="ru-RU" sz="1200" b="0" i="0" u="none" strike="noStrike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5655" marR="5655" marT="565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ЖІӨ-</a:t>
                      </a:r>
                      <a:r>
                        <a:rPr lang="ru-RU" sz="1200" b="0" i="0" u="none" strike="noStrike" kern="12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ге</a:t>
                      </a:r>
                      <a:r>
                        <a:rPr lang="ru-RU" sz="1200" b="0" i="0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%-пен</a:t>
                      </a:r>
                    </a:p>
                  </a:txBody>
                  <a:tcPr marL="5655" marR="5655" marT="565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33453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БАРЛЫҒЫ, </a:t>
                      </a:r>
                      <a:r>
                        <a:rPr kumimoji="0" lang="ru-RU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оның</a:t>
                      </a:r>
                      <a:r>
                        <a:rPr kumimoji="0" 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ішінде</a:t>
                      </a:r>
                      <a:r>
                        <a:rPr kumimoji="0" 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:</a:t>
                      </a:r>
                    </a:p>
                  </a:txBody>
                  <a:tcPr marL="5655" marR="5655" marT="5655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2400" b="1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</a:rPr>
                        <a:t>3 328</a:t>
                      </a:r>
                      <a:endParaRPr lang="ru-RU" sz="2400" b="1" i="0" u="none" strike="noStrike" dirty="0">
                        <a:solidFill>
                          <a:srgbClr val="0070C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2200" b="1" i="1" u="none" strike="noStrike" dirty="0" smtClean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</a:rPr>
                        <a:t>4,8</a:t>
                      </a:r>
                      <a:endParaRPr lang="ru-RU" sz="2200" b="1" i="1" u="none" strike="noStrike" dirty="0">
                        <a:solidFill>
                          <a:srgbClr val="0070C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kk-KZ" sz="2400" b="1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</a:rPr>
                        <a:t>3 314</a:t>
                      </a:r>
                      <a:endParaRPr lang="ru-RU" sz="2400" b="1" i="0" u="none" strike="noStrike" dirty="0">
                        <a:solidFill>
                          <a:srgbClr val="0070C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kk-KZ" sz="2200" b="1" i="1" u="none" strike="noStrike" dirty="0" smtClean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</a:rPr>
                        <a:t>4,3</a:t>
                      </a:r>
                      <a:endParaRPr lang="ru-RU" sz="2200" b="1" i="1" u="none" strike="noStrike" dirty="0">
                        <a:solidFill>
                          <a:srgbClr val="0070C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2400" b="1" i="0" u="none" strike="noStrike" dirty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</a:rPr>
                        <a:t>3 852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2200" b="1" i="1" u="none" strike="noStrike" dirty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</a:rPr>
                        <a:t>4,2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2400" b="1" i="0" u="none" strike="noStrike" dirty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</a:rPr>
                        <a:t>7 587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2200" b="1" i="1" u="none" strike="noStrike" dirty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</a:rPr>
                        <a:t>6,3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2400" b="1" i="0" u="none" strike="noStrike" dirty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</a:rPr>
                        <a:t>7 851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2200" b="1" i="1" u="none" strike="noStrike" dirty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</a:rPr>
                        <a:t>5,9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2400" b="1" i="0" u="none" strike="noStrike" dirty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</a:rPr>
                        <a:t>8 682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2200" b="1" i="1" u="none" strike="noStrike" dirty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</a:rPr>
                        <a:t>5,9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79302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Субвенция</a:t>
                      </a:r>
                    </a:p>
                  </a:txBody>
                  <a:tcPr marL="108000" marR="9525" marT="9525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2 104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20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3,0</a:t>
                      </a:r>
                      <a:endParaRPr lang="ru-RU" sz="2000" b="0" i="1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kk-KZ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2 121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kk-KZ" sz="18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2,7</a:t>
                      </a:r>
                      <a:endParaRPr lang="ru-RU" sz="1800" b="0" i="1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2 125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8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2,3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</a:t>
                      </a:r>
                      <a:r>
                        <a:rPr lang="ru-RU" sz="2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995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800" b="0" i="1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4,1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5 265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800" b="0" i="1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3,9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5 774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800" b="0" i="1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3,9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05219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Борышқа</a:t>
                      </a: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қызмет</a:t>
                      </a: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көрсету</a:t>
                      </a: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  <a:cs typeface="Arial" charset="0"/>
                      </a:endParaRPr>
                    </a:p>
                  </a:txBody>
                  <a:tcPr marL="108000" marR="9525" marT="9525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762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20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1,1</a:t>
                      </a:r>
                      <a:endParaRPr lang="ru-RU" sz="2000" b="0" i="1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kk-KZ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979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kk-KZ" sz="18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1,3</a:t>
                      </a:r>
                      <a:endParaRPr lang="ru-RU" sz="1800" b="0" i="1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1 305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8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1,4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1 759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800" b="0" i="1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1,5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1 965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800" b="0" i="1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1,5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2 165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800" b="0" i="1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1,5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62249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Үкімет</a:t>
                      </a: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резерві</a:t>
                      </a: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  <a:cs typeface="Arial" charset="0"/>
                      </a:endParaRPr>
                    </a:p>
                  </a:txBody>
                  <a:tcPr marL="108000" marR="9525" marT="9525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461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20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0,7</a:t>
                      </a:r>
                      <a:endParaRPr lang="ru-RU" sz="2000" b="0" i="1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kk-KZ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215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kk-KZ" sz="18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0,3</a:t>
                      </a:r>
                      <a:endParaRPr lang="ru-RU" sz="1800" b="0" i="1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422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8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0,5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617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800" b="0" i="1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0,5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621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800" b="0" i="1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0,5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743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800" b="0" i="1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0,5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52609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Қазақстан</a:t>
                      </a: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Республикасы</a:t>
                      </a: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Президентінің</a:t>
                      </a: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бастамаларына</a:t>
                      </a: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арналған</a:t>
                      </a: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шығыстар</a:t>
                      </a: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  <a:cs typeface="Arial" charset="0"/>
                      </a:endParaRPr>
                    </a:p>
                  </a:txBody>
                  <a:tcPr marL="108000" marR="9525" marT="9525" marB="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800" b="0" i="1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800" b="0" i="1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ru-RU" sz="2000" b="0" i="1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216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800" b="0" i="1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0,2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ru-RU" sz="2000" b="0" i="1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ru-RU" sz="2000" b="0" i="1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526093">
                <a:tc>
                  <a:txBody>
                    <a:bodyPr/>
                    <a:lstStyle/>
                    <a:p>
                      <a:pPr algn="l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10800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8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8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ru-RU" sz="2000" b="0" i="1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ru-RU" sz="1800" b="0" i="1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ru-RU" sz="1800" b="0" i="1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ru-RU" sz="1800" b="0" i="1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2609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solidFill>
                            <a:srgbClr val="0066CC"/>
                          </a:solidFill>
                          <a:effectLst/>
                          <a:latin typeface="Arial Narrow" panose="020B0606020202030204" pitchFamily="34" charset="0"/>
                        </a:rPr>
                        <a:t>ЖІӨ </a:t>
                      </a:r>
                      <a:r>
                        <a:rPr lang="ru-RU" sz="1200" b="0" i="0" u="none" strike="noStrike" dirty="0" err="1" smtClean="0">
                          <a:solidFill>
                            <a:srgbClr val="0066CC"/>
                          </a:solidFill>
                          <a:effectLst/>
                          <a:latin typeface="Arial Narrow" panose="020B0606020202030204" pitchFamily="34" charset="0"/>
                        </a:rPr>
                        <a:t>көлемі</a:t>
                      </a:r>
                      <a:r>
                        <a:rPr lang="ru-RU" sz="1200" b="0" i="0" u="none" strike="noStrike" dirty="0" smtClean="0">
                          <a:solidFill>
                            <a:srgbClr val="0066CC"/>
                          </a:solidFill>
                          <a:effectLst/>
                          <a:latin typeface="Arial Narrow" panose="020B0606020202030204" pitchFamily="34" charset="0"/>
                        </a:rPr>
                        <a:t> (млрд. </a:t>
                      </a:r>
                      <a:r>
                        <a:rPr lang="ru-RU" sz="1200" b="0" i="0" u="none" strike="noStrike" dirty="0" err="1" smtClean="0">
                          <a:solidFill>
                            <a:srgbClr val="0066CC"/>
                          </a:solidFill>
                          <a:effectLst/>
                          <a:latin typeface="Arial Narrow" panose="020B0606020202030204" pitchFamily="34" charset="0"/>
                        </a:rPr>
                        <a:t>теңге</a:t>
                      </a:r>
                      <a:r>
                        <a:rPr lang="ru-RU" sz="1200" b="0" i="0" u="none" strike="noStrike" dirty="0" smtClean="0">
                          <a:solidFill>
                            <a:srgbClr val="0066CC"/>
                          </a:solidFill>
                          <a:effectLst/>
                          <a:latin typeface="Arial Narrow" panose="020B0606020202030204" pitchFamily="34" charset="0"/>
                        </a:rPr>
                        <a:t>)</a:t>
                      </a:r>
                    </a:p>
                  </a:txBody>
                  <a:tcPr marL="10800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kern="1200" dirty="0" smtClean="0">
                          <a:solidFill>
                            <a:srgbClr val="0066CC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70 134</a:t>
                      </a:r>
                      <a:endParaRPr lang="ru-RU" sz="1200" b="0" i="0" u="none" strike="noStrike" kern="1200" dirty="0">
                        <a:solidFill>
                          <a:srgbClr val="0066CC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kern="1200" dirty="0">
                        <a:solidFill>
                          <a:srgbClr val="0066CC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kern="1200" dirty="0" smtClean="0">
                          <a:solidFill>
                            <a:srgbClr val="0066CC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81 269</a:t>
                      </a:r>
                      <a:endParaRPr lang="ru-RU" sz="1200" b="0" i="0" u="none" strike="noStrike" kern="1200" dirty="0">
                        <a:solidFill>
                          <a:srgbClr val="0066CC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kern="1200" dirty="0">
                        <a:solidFill>
                          <a:srgbClr val="0066CC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0" i="0" u="none" strike="noStrike" kern="1200" dirty="0" smtClean="0">
                          <a:solidFill>
                            <a:srgbClr val="0066CC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91 544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ru-RU" sz="1200" b="0" i="0" u="none" strike="noStrike" kern="1200" dirty="0">
                        <a:solidFill>
                          <a:srgbClr val="0066CC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kern="1200" dirty="0" smtClean="0">
                          <a:solidFill>
                            <a:srgbClr val="0066CC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120 671</a:t>
                      </a:r>
                      <a:endParaRPr lang="ru-RU" sz="1200" b="0" i="0" u="none" strike="noStrike" kern="1200" dirty="0">
                        <a:solidFill>
                          <a:srgbClr val="0066CC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ru-RU" sz="1200" b="0" i="0" u="none" strike="noStrike" kern="1200" dirty="0">
                        <a:solidFill>
                          <a:srgbClr val="0066CC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kern="1200" dirty="0" smtClean="0">
                          <a:solidFill>
                            <a:srgbClr val="0066CC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133 375</a:t>
                      </a:r>
                      <a:endParaRPr lang="ru-RU" sz="1200" b="0" i="0" u="none" strike="noStrike" kern="1200" dirty="0">
                        <a:solidFill>
                          <a:srgbClr val="0066CC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ru-RU" sz="1200" b="0" i="0" u="none" strike="noStrike" kern="1200" dirty="0">
                        <a:solidFill>
                          <a:srgbClr val="0066CC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kern="1200" dirty="0" smtClean="0">
                          <a:solidFill>
                            <a:srgbClr val="0066CC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146 517</a:t>
                      </a:r>
                      <a:endParaRPr lang="ru-RU" sz="1200" b="0" i="0" u="none" strike="noStrike" kern="1200" dirty="0">
                        <a:solidFill>
                          <a:srgbClr val="0066CC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ru-RU" sz="1200" b="0" i="0" u="none" strike="noStrike" kern="1200" dirty="0">
                        <a:solidFill>
                          <a:srgbClr val="0066CC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cxnSp>
        <p:nvCxnSpPr>
          <p:cNvPr id="6" name="Прямая соединительная линия 5"/>
          <p:cNvCxnSpPr/>
          <p:nvPr/>
        </p:nvCxnSpPr>
        <p:spPr>
          <a:xfrm>
            <a:off x="322217" y="574767"/>
            <a:ext cx="11521440" cy="174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18383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xmlns="" id="{4CAA2FE8-BC32-479E-868E-AA45BA543B9D}"/>
              </a:ext>
            </a:extLst>
          </p:cNvPr>
          <p:cNvSpPr txBox="1">
            <a:spLocks/>
          </p:cNvSpPr>
          <p:nvPr/>
        </p:nvSpPr>
        <p:spPr>
          <a:xfrm>
            <a:off x="1" y="0"/>
            <a:ext cx="12191999" cy="675124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000" b="1" dirty="0" err="1">
                <a:solidFill>
                  <a:schemeClr val="tx1"/>
                </a:solidFill>
                <a:latin typeface="Arial Narrow" panose="020B0606020202030204" pitchFamily="34" charset="0"/>
              </a:rPr>
              <a:t>Макроэкономикалық</a:t>
            </a:r>
            <a:r>
              <a:rPr lang="ru-RU" sz="3000" b="1" dirty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ru-RU" sz="3000" b="1" dirty="0" err="1">
                <a:solidFill>
                  <a:schemeClr val="tx1"/>
                </a:solidFill>
                <a:latin typeface="Arial Narrow" panose="020B0606020202030204" pitchFamily="34" charset="0"/>
              </a:rPr>
              <a:t>негіз</a:t>
            </a:r>
            <a:endParaRPr lang="ru-RU" sz="30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xmlns="" id="{25A73FED-3563-47B8-9BC6-54241DEA45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1185691"/>
              </p:ext>
            </p:extLst>
          </p:nvPr>
        </p:nvGraphicFramePr>
        <p:xfrm>
          <a:off x="229075" y="747316"/>
          <a:ext cx="11733853" cy="54045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45108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36521">
                  <a:extLst>
                    <a:ext uri="{9D8B030D-6E8A-4147-A177-3AD203B41FA5}">
                      <a16:colId xmlns:a16="http://schemas.microsoft.com/office/drawing/2014/main" xmlns="" val="4158599845"/>
                    </a:ext>
                  </a:extLst>
                </a:gridCol>
                <a:gridCol w="1236521">
                  <a:extLst>
                    <a:ext uri="{9D8B030D-6E8A-4147-A177-3AD203B41FA5}">
                      <a16:colId xmlns:a16="http://schemas.microsoft.com/office/drawing/2014/main" xmlns="" val="3337329229"/>
                    </a:ext>
                  </a:extLst>
                </a:gridCol>
                <a:gridCol w="123652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0596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0634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1609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684444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b="0" i="0" u="none" strike="noStrike" kern="12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Көрсеткіштер</a:t>
                      </a:r>
                      <a:endParaRPr lang="ru-RU" sz="1300" b="0" i="0" u="none" strike="noStrike" kern="1200" dirty="0" smtClean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b="0" i="0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2020 </a:t>
                      </a:r>
                      <a:r>
                        <a:rPr lang="ru-RU" sz="1300" b="0" i="0" u="none" strike="noStrike" kern="12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жыл</a:t>
                      </a:r>
                      <a:endParaRPr lang="ru-RU" sz="1300" b="0" i="0" u="none" strike="noStrike" kern="1200" dirty="0" smtClean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fontAlgn="ctr" latinLnBrk="0" hangingPunct="1"/>
                      <a:r>
                        <a:rPr lang="ru-RU" sz="1300" b="0" i="0" u="none" strike="noStrike" kern="12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Есеп</a:t>
                      </a:r>
                      <a:endParaRPr lang="ru-RU" sz="1300" b="0" i="0" u="none" strike="noStrike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b="0" i="0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2021 </a:t>
                      </a:r>
                      <a:r>
                        <a:rPr lang="ru-RU" sz="1300" b="0" i="0" u="none" strike="noStrike" kern="12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жыл</a:t>
                      </a:r>
                      <a:endParaRPr lang="ru-RU" sz="1300" b="0" i="0" u="none" strike="noStrike" kern="1200" dirty="0" smtClean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fontAlgn="ctr" latinLnBrk="0" hangingPunct="1"/>
                      <a:r>
                        <a:rPr lang="kk-KZ" sz="1300" b="0" i="0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Есеп</a:t>
                      </a:r>
                      <a:endParaRPr lang="ru-RU" sz="1300" b="0" i="0" u="none" strike="noStrike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b="0" i="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2022 </a:t>
                      </a:r>
                      <a:r>
                        <a:rPr lang="ru-RU" sz="1300" b="0" i="0" u="none" strike="noStrike" kern="12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жыл</a:t>
                      </a:r>
                      <a:endParaRPr lang="ru-RU" sz="1300" b="0" i="0" u="none" strike="noStrike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fontAlgn="ctr" latinLnBrk="0" hangingPunct="1"/>
                      <a:r>
                        <a:rPr lang="ru-RU" sz="1300" b="0" i="0" u="none" strike="noStrike" kern="12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Нақтыланған</a:t>
                      </a:r>
                      <a:endParaRPr lang="ru-RU" sz="1300" b="0" i="0" u="none" strike="noStrike" kern="1200" dirty="0" smtClean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fontAlgn="ctr" latinLnBrk="0" hangingPunct="1"/>
                      <a:r>
                        <a:rPr lang="ru-RU" sz="1300" b="0" i="0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бюджет</a:t>
                      </a:r>
                      <a:endParaRPr lang="ru-RU" sz="1300" b="0" i="0" u="none" strike="noStrike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0" i="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2023 </a:t>
                      </a:r>
                      <a:r>
                        <a:rPr lang="ru-RU" sz="1300" b="0" i="0" u="none" strike="noStrike" kern="12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жыл</a:t>
                      </a:r>
                      <a:endParaRPr lang="ru-RU" sz="1300" b="0" i="0" u="none" strike="noStrike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0" i="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2024 </a:t>
                      </a:r>
                      <a:r>
                        <a:rPr lang="ru-RU" sz="1300" b="0" i="0" u="none" strike="noStrike" kern="12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жыл</a:t>
                      </a:r>
                      <a:endParaRPr lang="ru-RU" sz="1300" b="0" i="0" u="none" strike="noStrike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0" i="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2025 </a:t>
                      </a:r>
                      <a:r>
                        <a:rPr lang="ru-RU" sz="1300" b="0" i="0" u="none" strike="noStrike" kern="12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жыл</a:t>
                      </a:r>
                      <a:endParaRPr lang="ru-RU" sz="1300" b="0" i="0" u="none" strike="noStrike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81264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2000" b="0" u="none" strike="noStrike" dirty="0" smtClean="0">
                          <a:effectLst/>
                          <a:latin typeface="Arial Narrow" panose="020B0606020202030204" pitchFamily="34" charset="0"/>
                        </a:rPr>
                        <a:t>ЖІӨ </a:t>
                      </a:r>
                      <a:r>
                        <a:rPr lang="ru-RU" sz="2000" b="0" u="none" strike="noStrike" dirty="0" err="1" smtClean="0">
                          <a:effectLst/>
                          <a:latin typeface="Arial Narrow" panose="020B0606020202030204" pitchFamily="34" charset="0"/>
                        </a:rPr>
                        <a:t>көлемі</a:t>
                      </a:r>
                      <a:r>
                        <a:rPr lang="ru-RU" sz="2000" b="0" u="none" strike="noStrike" dirty="0" smtClean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800" b="0" u="none" strike="noStrike" dirty="0" smtClean="0">
                          <a:effectLst/>
                          <a:latin typeface="Arial Narrow" panose="020B0606020202030204" pitchFamily="34" charset="0"/>
                        </a:rPr>
                        <a:t>(млрд. </a:t>
                      </a:r>
                      <a:r>
                        <a:rPr lang="ru-RU" sz="1800" b="0" u="none" strike="noStrike" dirty="0" err="1" smtClean="0">
                          <a:effectLst/>
                          <a:latin typeface="Arial Narrow" panose="020B0606020202030204" pitchFamily="34" charset="0"/>
                        </a:rPr>
                        <a:t>теңге</a:t>
                      </a:r>
                      <a:r>
                        <a:rPr lang="ru-RU" sz="1800" b="0" u="none" strike="noStrike" dirty="0" smtClean="0">
                          <a:effectLst/>
                          <a:latin typeface="Arial Narrow" panose="020B0606020202030204" pitchFamily="34" charset="0"/>
                        </a:rPr>
                        <a:t>)</a:t>
                      </a:r>
                      <a:endParaRPr lang="ru-RU" sz="2000" b="0" u="none" strike="noStrike" dirty="0" smtClean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400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70 134</a:t>
                      </a:r>
                      <a:endParaRPr lang="ru-RU" sz="20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81 269</a:t>
                      </a:r>
                      <a:endParaRPr lang="ru-RU" sz="20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91 544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120 671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133 375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146 517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54395">
                <a:tc>
                  <a:txBody>
                    <a:bodyPr/>
                    <a:lstStyle/>
                    <a:p>
                      <a:pPr lvl="0" algn="l" fontAlgn="ctr"/>
                      <a:r>
                        <a:rPr lang="ru-RU" sz="2000" b="1" i="0" u="none" strike="noStrike" kern="1200" dirty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ЖІӨ-</a:t>
                      </a:r>
                      <a:r>
                        <a:rPr lang="ru-RU" sz="2000" b="1" i="0" u="none" strike="noStrike" kern="1200" dirty="0" err="1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нің</a:t>
                      </a:r>
                      <a:r>
                        <a:rPr lang="ru-RU" sz="2000" b="1" i="0" u="none" strike="noStrike" kern="1200" dirty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000" b="1" i="0" u="none" strike="noStrike" kern="1200" dirty="0" err="1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нақты</a:t>
                      </a:r>
                      <a:r>
                        <a:rPr lang="ru-RU" sz="2000" b="1" i="0" u="none" strike="noStrike" kern="1200" dirty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000" b="1" i="0" u="none" strike="noStrike" kern="1200" dirty="0" err="1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өсуі</a:t>
                      </a:r>
                      <a:r>
                        <a:rPr lang="ru-RU" sz="2000" b="1" i="0" u="none" strike="noStrike" kern="1200" dirty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(%)</a:t>
                      </a:r>
                    </a:p>
                  </a:txBody>
                  <a:tcPr marL="10800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fontAlgn="ctr" latinLnBrk="0" hangingPunct="1"/>
                      <a:r>
                        <a:rPr lang="ru-RU" sz="2000" b="1" i="0" u="none" strike="noStrike" kern="1200" dirty="0" smtClean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-2,6</a:t>
                      </a:r>
                      <a:endParaRPr lang="ru-RU" sz="2000" b="1" i="0" u="none" strike="noStrike" kern="1200" dirty="0">
                        <a:solidFill>
                          <a:srgbClr val="0070C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fontAlgn="ctr" latinLnBrk="0" hangingPunct="1"/>
                      <a:r>
                        <a:rPr lang="ru-RU" sz="2000" b="1" i="0" u="none" strike="noStrike" kern="1200" dirty="0" smtClean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4,0</a:t>
                      </a:r>
                      <a:endParaRPr lang="ru-RU" sz="2000" b="1" i="0" u="none" strike="noStrike" kern="1200" dirty="0">
                        <a:solidFill>
                          <a:srgbClr val="0070C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fontAlgn="ctr" latinLnBrk="0" hangingPunct="1"/>
                      <a:r>
                        <a:rPr lang="ru-RU" sz="2000" b="1" i="0" u="none" strike="noStrike" kern="1200" dirty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2,1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fontAlgn="ctr" latinLnBrk="0" hangingPunct="1"/>
                      <a:r>
                        <a:rPr lang="ru-RU" sz="2000" b="1" i="0" u="none" strike="noStrike" kern="1200" dirty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4,0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fontAlgn="ctr" latinLnBrk="0" hangingPunct="1"/>
                      <a:r>
                        <a:rPr lang="ru-RU" sz="2000" b="1" i="0" u="none" strike="noStrike" kern="1200" dirty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4,0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fontAlgn="ctr" latinLnBrk="0" hangingPunct="1"/>
                      <a:r>
                        <a:rPr lang="ru-RU" sz="2000" b="1" i="0" u="none" strike="noStrike" kern="1200" dirty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4,1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05326"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b="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Инфляцияның</a:t>
                      </a:r>
                      <a:r>
                        <a:rPr lang="ru-RU" sz="20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000" b="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орташа</a:t>
                      </a:r>
                      <a:r>
                        <a:rPr lang="ru-RU" sz="20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000" b="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жылдық</a:t>
                      </a:r>
                      <a:r>
                        <a:rPr lang="ru-RU" sz="20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000" b="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деңгейі</a:t>
                      </a:r>
                      <a:r>
                        <a:rPr lang="ru-RU" sz="20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(%)</a:t>
                      </a:r>
                    </a:p>
                  </a:txBody>
                  <a:tcPr marL="5400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7,5</a:t>
                      </a:r>
                      <a:endParaRPr lang="ru-RU" sz="20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8,4</a:t>
                      </a:r>
                      <a:endParaRPr lang="ru-RU" sz="20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8-10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7,5-9,5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4-5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3-4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64601">
                <a:tc>
                  <a:txBody>
                    <a:bodyPr/>
                    <a:lstStyle/>
                    <a:p>
                      <a:pPr marL="0" marR="0" lvl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Теңгенің</a:t>
                      </a:r>
                      <a:r>
                        <a:rPr lang="ru-RU" sz="20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АҚШ </a:t>
                      </a:r>
                      <a:r>
                        <a:rPr lang="ru-RU" sz="2000" b="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долларына</a:t>
                      </a:r>
                      <a:r>
                        <a:rPr lang="ru-RU" sz="20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000" b="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шаққандағы</a:t>
                      </a:r>
                      <a:r>
                        <a:rPr lang="ru-RU" sz="20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000" b="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орташа</a:t>
                      </a:r>
                      <a:r>
                        <a:rPr lang="ru-RU" sz="20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000" b="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жылдық</a:t>
                      </a:r>
                      <a:r>
                        <a:rPr lang="ru-RU" sz="20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000" b="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бағамы</a:t>
                      </a:r>
                      <a:r>
                        <a:rPr lang="ru-RU" sz="20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(т/$) </a:t>
                      </a:r>
                    </a:p>
                  </a:txBody>
                  <a:tcPr marL="5400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415</a:t>
                      </a:r>
                      <a:endParaRPr lang="ru-RU" sz="20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426</a:t>
                      </a:r>
                      <a:endParaRPr lang="ru-RU" sz="20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460</a:t>
                      </a: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470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470</a:t>
                      </a: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470</a:t>
                      </a: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83079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2000" b="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Мұнайдың</a:t>
                      </a:r>
                      <a:r>
                        <a:rPr lang="ru-RU" sz="20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000" b="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әлемдік</a:t>
                      </a:r>
                      <a:r>
                        <a:rPr lang="ru-RU" sz="20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000" b="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бағасы</a:t>
                      </a:r>
                      <a:r>
                        <a:rPr lang="ru-RU" sz="20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, (</a:t>
                      </a:r>
                      <a:r>
                        <a:rPr lang="en-US" sz="20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Brent </a:t>
                      </a:r>
                      <a:r>
                        <a:rPr lang="ru-RU" sz="2000" b="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қоспасы</a:t>
                      </a:r>
                      <a:r>
                        <a:rPr lang="ru-RU" sz="20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), </a:t>
                      </a:r>
                      <a:r>
                        <a:rPr lang="ru-RU" sz="2000" b="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барреліне</a:t>
                      </a:r>
                      <a:r>
                        <a:rPr lang="ru-RU" sz="20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АҚШ долл.</a:t>
                      </a:r>
                    </a:p>
                  </a:txBody>
                  <a:tcPr marL="5400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42</a:t>
                      </a:r>
                      <a:endParaRPr lang="ru-RU" sz="20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71</a:t>
                      </a:r>
                      <a:endParaRPr lang="ru-RU" sz="20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90</a:t>
                      </a: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85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85</a:t>
                      </a: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85</a:t>
                      </a: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80643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2000" b="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Мұнай</a:t>
                      </a:r>
                      <a:r>
                        <a:rPr lang="ru-RU" sz="20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000" b="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өндіру</a:t>
                      </a:r>
                      <a:r>
                        <a:rPr lang="ru-RU" sz="20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2000" b="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оның</a:t>
                      </a:r>
                      <a:r>
                        <a:rPr lang="ru-RU" sz="20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000" b="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ішінде</a:t>
                      </a:r>
                      <a:r>
                        <a:rPr lang="ru-RU" sz="20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газ </a:t>
                      </a:r>
                      <a:r>
                        <a:rPr lang="ru-RU" sz="2000" b="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конденсатын</a:t>
                      </a:r>
                      <a:r>
                        <a:rPr lang="ru-RU" sz="20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000" b="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қоса</a:t>
                      </a:r>
                      <a:r>
                        <a:rPr lang="ru-RU" sz="20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000" b="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алғанда</a:t>
                      </a:r>
                      <a:r>
                        <a:rPr lang="ru-RU" sz="20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(млн. тонн) </a:t>
                      </a:r>
                    </a:p>
                  </a:txBody>
                  <a:tcPr marL="5400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85,7</a:t>
                      </a:r>
                      <a:endParaRPr lang="ru-RU" sz="20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85,9</a:t>
                      </a:r>
                      <a:endParaRPr lang="ru-RU" sz="20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86</a:t>
                      </a: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9</a:t>
                      </a:r>
                      <a:r>
                        <a:rPr lang="en-US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2,6</a:t>
                      </a:r>
                      <a:endParaRPr lang="ru-RU" sz="20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98</a:t>
                      </a:r>
                      <a:r>
                        <a:rPr lang="en-US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,1</a:t>
                      </a:r>
                      <a:endParaRPr lang="ru-RU" sz="20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103</a:t>
                      </a:r>
                      <a:r>
                        <a:rPr lang="en-US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,2</a:t>
                      </a:r>
                      <a:endParaRPr lang="ru-RU" sz="20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39619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2000" b="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Тауар</a:t>
                      </a:r>
                      <a:r>
                        <a:rPr lang="ru-RU" sz="20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экспорты, млн. АҚШ долл.</a:t>
                      </a:r>
                    </a:p>
                  </a:txBody>
                  <a:tcPr marL="5400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46,7</a:t>
                      </a:r>
                      <a:endParaRPr lang="ru-RU" sz="20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60,3</a:t>
                      </a:r>
                      <a:endParaRPr lang="ru-RU" sz="20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72,2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80,9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80,7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85,0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81262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2000" b="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Тауар</a:t>
                      </a:r>
                      <a:r>
                        <a:rPr lang="ru-RU" sz="20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импорты, млн. АҚШ долл.</a:t>
                      </a:r>
                    </a:p>
                  </a:txBody>
                  <a:tcPr marL="5400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36,2</a:t>
                      </a:r>
                      <a:endParaRPr lang="ru-RU" sz="20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39,7</a:t>
                      </a:r>
                      <a:endParaRPr lang="ru-RU" sz="20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40,2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45,7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47,8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49,9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529390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2000" b="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Сауда</a:t>
                      </a:r>
                      <a:r>
                        <a:rPr lang="ru-RU" sz="20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балансы, млн. АҚШ долл.</a:t>
                      </a:r>
                    </a:p>
                  </a:txBody>
                  <a:tcPr marL="5400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10,5</a:t>
                      </a:r>
                      <a:endParaRPr lang="ru-RU" sz="20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20,7</a:t>
                      </a:r>
                      <a:endParaRPr lang="ru-RU" sz="20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32,0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35,2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32,8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35,2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  <p:cxnSp>
        <p:nvCxnSpPr>
          <p:cNvPr id="5" name="Прямая соединительная линия 4"/>
          <p:cNvCxnSpPr/>
          <p:nvPr/>
        </p:nvCxnSpPr>
        <p:spPr>
          <a:xfrm>
            <a:off x="322217" y="574767"/>
            <a:ext cx="11521440" cy="174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0" y="6662057"/>
            <a:ext cx="12191999" cy="19594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112958CE-60BB-47DF-9F04-6693B6DE38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11325" y="6454554"/>
            <a:ext cx="1312025" cy="365125"/>
          </a:xfrm>
        </p:spPr>
        <p:txBody>
          <a:bodyPr vert="horz" lIns="91440" tIns="45720" rIns="91440" bIns="45720" rtlCol="0" anchor="ctr"/>
          <a:lstStyle/>
          <a:p>
            <a:fld id="{4B077F2A-2C27-4D70-B810-54F6CFB5CD3C}" type="slidenum">
              <a:rPr lang="ru-RU" sz="3600" b="1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pPr/>
              <a:t>2</a:t>
            </a:fld>
            <a:endParaRPr lang="ru-RU" sz="3600" b="1" dirty="0">
              <a:solidFill>
                <a:schemeClr val="tx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75093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6662057"/>
            <a:ext cx="12191999" cy="19594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7EC1BCBA-6982-48D6-BAE5-C5CF92859E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45418" y="6443763"/>
            <a:ext cx="1312025" cy="365125"/>
          </a:xfrm>
        </p:spPr>
        <p:txBody>
          <a:bodyPr vert="horz" lIns="91440" tIns="45720" rIns="91440" bIns="45720" rtlCol="0" anchor="ctr"/>
          <a:lstStyle/>
          <a:p>
            <a:fld id="{4B077F2A-2C27-4D70-B810-54F6CFB5CD3C}" type="slidenum">
              <a:rPr lang="ru-RU" sz="3600" b="1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pPr/>
              <a:t>20</a:t>
            </a:fld>
            <a:endParaRPr lang="ru-RU" sz="3600" b="1" dirty="0">
              <a:solidFill>
                <a:schemeClr val="tx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xmlns="" id="{3F65C095-550F-465D-9016-F6D5254F34FB}"/>
              </a:ext>
            </a:extLst>
          </p:cNvPr>
          <p:cNvSpPr txBox="1">
            <a:spLocks/>
          </p:cNvSpPr>
          <p:nvPr/>
        </p:nvSpPr>
        <p:spPr>
          <a:xfrm>
            <a:off x="0" y="16313"/>
            <a:ext cx="12191998" cy="479020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</a:pPr>
            <a:r>
              <a:rPr lang="ru-RU" sz="3000" b="1" dirty="0" err="1">
                <a:solidFill>
                  <a:schemeClr val="tx1"/>
                </a:solidFill>
                <a:latin typeface="Arial Narrow" panose="020B0606020202030204" pitchFamily="34" charset="0"/>
              </a:rPr>
              <a:t>Бюжет</a:t>
            </a:r>
            <a:r>
              <a:rPr lang="ru-RU" sz="3000" b="1" dirty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ru-RU" sz="3000" b="1" dirty="0" err="1">
                <a:solidFill>
                  <a:schemeClr val="tx1"/>
                </a:solidFill>
                <a:latin typeface="Arial Narrow" panose="020B0606020202030204" pitchFamily="34" charset="0"/>
              </a:rPr>
              <a:t>тапшылығын</a:t>
            </a:r>
            <a:r>
              <a:rPr lang="ru-RU" sz="3000" b="1" dirty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ru-RU" sz="3000" b="1" dirty="0" err="1">
                <a:solidFill>
                  <a:schemeClr val="tx1"/>
                </a:solidFill>
                <a:latin typeface="Arial Narrow" panose="020B0606020202030204" pitchFamily="34" charset="0"/>
              </a:rPr>
              <a:t>қаржыландыру</a:t>
            </a:r>
            <a:endParaRPr lang="ru-RU" sz="30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xmlns="" id="{3BA130BA-40AC-40B7-93F6-9036E879CB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8284599"/>
              </p:ext>
            </p:extLst>
          </p:nvPr>
        </p:nvGraphicFramePr>
        <p:xfrm>
          <a:off x="260059" y="858624"/>
          <a:ext cx="11797385" cy="4718512"/>
        </p:xfrm>
        <a:graphic>
          <a:graphicData uri="http://schemas.openxmlformats.org/drawingml/2006/table">
            <a:tbl>
              <a:tblPr/>
              <a:tblGrid>
                <a:gridCol w="490848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41471"/>
                <a:gridCol w="1241471"/>
                <a:gridCol w="120982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3191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133639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030582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315866">
                <a:tc rowSpan="2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kern="12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Атауы</a:t>
                      </a:r>
                      <a:endParaRPr lang="ru-RU" sz="1200" b="0" i="0" u="none" strike="noStrike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5655" marR="5655" marT="565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2020 </a:t>
                      </a:r>
                      <a:r>
                        <a:rPr lang="ru-RU" sz="1200" b="0" i="0" u="none" strike="noStrike" kern="12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жыл</a:t>
                      </a:r>
                      <a:endParaRPr lang="ru-RU" sz="1200" b="0" i="0" u="none" strike="noStrike" kern="1200" dirty="0" smtClean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kern="12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Есеп</a:t>
                      </a:r>
                      <a:endParaRPr lang="ru-RU" sz="1200" b="0" i="0" u="none" strike="noStrike" kern="1200" dirty="0" smtClean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5655" marR="5655" marT="565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2021 </a:t>
                      </a:r>
                      <a:r>
                        <a:rPr lang="ru-RU" sz="1200" b="0" i="0" u="none" strike="noStrike" kern="12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жыл</a:t>
                      </a:r>
                      <a:endParaRPr lang="ru-RU" sz="1200" b="0" i="0" u="none" strike="noStrike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kern="12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Нақтыланған</a:t>
                      </a:r>
                      <a:endParaRPr lang="ru-RU" sz="1200" b="0" i="0" u="none" strike="noStrike" kern="1200" dirty="0" smtClean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бюджет</a:t>
                      </a:r>
                    </a:p>
                  </a:txBody>
                  <a:tcPr marL="5655" marR="5655" marT="565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2022 </a:t>
                      </a:r>
                      <a:r>
                        <a:rPr lang="ru-RU" sz="1200" b="0" i="0" u="none" strike="noStrike" kern="12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жыл</a:t>
                      </a:r>
                      <a:endParaRPr lang="ru-RU" sz="1200" b="0" i="0" u="none" strike="noStrike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kern="12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Нақтыланған</a:t>
                      </a:r>
                      <a:endParaRPr lang="ru-RU" sz="1200" b="0" i="0" u="none" strike="noStrike" kern="1200" dirty="0" smtClean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бюджет</a:t>
                      </a:r>
                      <a:endParaRPr lang="ru-RU" sz="1200" b="0" i="0" u="none" strike="noStrike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5655" marR="5655" marT="565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kern="12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Бекітілген</a:t>
                      </a:r>
                      <a:r>
                        <a:rPr lang="ru-RU" sz="1200" b="0" i="0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бюджет</a:t>
                      </a:r>
                    </a:p>
                  </a:txBody>
                  <a:tcPr marL="5655" marR="5655" marT="565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9597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2023 </a:t>
                      </a:r>
                      <a:r>
                        <a:rPr lang="ru-RU" sz="1200" b="0" i="0" u="none" strike="noStrike" kern="12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жыл</a:t>
                      </a:r>
                      <a:endParaRPr lang="ru-RU" sz="1200" b="0" i="0" u="none" strike="noStrike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5655" marR="5655" marT="565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2024 </a:t>
                      </a:r>
                      <a:r>
                        <a:rPr lang="ru-RU" sz="1200" b="0" i="0" u="none" strike="noStrike" kern="12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жыл</a:t>
                      </a:r>
                      <a:endParaRPr lang="ru-RU" sz="1200" b="0" i="0" u="none" strike="noStrike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5655" marR="5655" marT="565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2025 </a:t>
                      </a:r>
                      <a:r>
                        <a:rPr lang="ru-RU" sz="1200" b="0" i="0" u="none" strike="noStrike" kern="12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жыл</a:t>
                      </a:r>
                      <a:endParaRPr lang="ru-RU" sz="1200" b="0" i="0" u="none" strike="noStrike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5655" marR="5655" marT="565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3345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400" b="1" dirty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Бюжет тапшылығын қаржыландыру</a:t>
                      </a:r>
                      <a:endParaRPr lang="ru-RU" sz="24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2400" b="1" kern="1200" dirty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2 185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kk-KZ" sz="2400" b="1" kern="1200" dirty="0" smtClean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2 760</a:t>
                      </a:r>
                      <a:endParaRPr lang="ru-RU" sz="2400" b="1" kern="1200" dirty="0">
                        <a:solidFill>
                          <a:srgbClr val="0070C0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2 </a:t>
                      </a:r>
                      <a:r>
                        <a:rPr lang="ru-RU" sz="2400" b="1" dirty="0" smtClean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978</a:t>
                      </a:r>
                      <a:endParaRPr lang="ru-RU" sz="24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 </a:t>
                      </a:r>
                      <a:r>
                        <a:rPr lang="ru-RU" sz="2400" b="1" dirty="0" smtClean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200</a:t>
                      </a:r>
                      <a:endParaRPr lang="ru-RU" sz="24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3 </a:t>
                      </a:r>
                      <a:r>
                        <a:rPr lang="ru-RU" sz="2400" b="1" dirty="0" smtClean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489</a:t>
                      </a:r>
                      <a:endParaRPr lang="ru-RU" sz="24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3 </a:t>
                      </a:r>
                      <a:r>
                        <a:rPr lang="ru-RU" sz="2400" b="1" dirty="0" smtClean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685</a:t>
                      </a:r>
                      <a:endParaRPr lang="ru-RU" sz="24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3345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000" b="1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Ішкі қаржыландыру</a:t>
                      </a:r>
                      <a:endParaRPr lang="ru-RU" sz="20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2 469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000" b="1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1 316</a:t>
                      </a:r>
                      <a:endParaRPr lang="ru-RU" sz="2000" b="1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2 </a:t>
                      </a:r>
                      <a:r>
                        <a:rPr lang="ru-RU" sz="2000" b="1" dirty="0" smtClean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735</a:t>
                      </a:r>
                      <a:endParaRPr lang="ru-RU" sz="20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3 </a:t>
                      </a:r>
                      <a:r>
                        <a:rPr lang="ru-RU" sz="2000" b="1" dirty="0" smtClean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113</a:t>
                      </a:r>
                      <a:endParaRPr lang="ru-RU" sz="20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4 </a:t>
                      </a:r>
                      <a:r>
                        <a:rPr lang="ru-RU" sz="2000" b="1" dirty="0" smtClean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249</a:t>
                      </a:r>
                      <a:endParaRPr lang="ru-RU" sz="20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5 </a:t>
                      </a:r>
                      <a:r>
                        <a:rPr lang="ru-RU" sz="2000" b="1" dirty="0" smtClean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277</a:t>
                      </a:r>
                      <a:endParaRPr lang="ru-RU" sz="20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33453">
                <a:tc>
                  <a:txBody>
                    <a:bodyPr/>
                    <a:lstStyle/>
                    <a:p>
                      <a:pPr marL="44958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түсімдер</a:t>
                      </a:r>
                      <a:endParaRPr lang="ru-RU" sz="18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2 771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2 227</a:t>
                      </a:r>
                      <a:endParaRPr lang="ru-RU" sz="1800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4 </a:t>
                      </a:r>
                      <a:r>
                        <a:rPr lang="ru-RU" sz="1800" dirty="0" smtClean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101</a:t>
                      </a:r>
                      <a:endParaRPr lang="ru-RU" sz="18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4 </a:t>
                      </a:r>
                      <a:r>
                        <a:rPr lang="ru-RU" sz="1800" dirty="0" smtClean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898</a:t>
                      </a:r>
                      <a:endParaRPr lang="ru-RU" sz="18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5 </a:t>
                      </a:r>
                      <a:r>
                        <a:rPr lang="ru-RU" sz="1800" dirty="0" smtClean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582</a:t>
                      </a:r>
                      <a:endParaRPr lang="ru-RU" sz="18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6 </a:t>
                      </a:r>
                      <a:r>
                        <a:rPr lang="ru-RU" sz="1800" dirty="0" smtClean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694</a:t>
                      </a:r>
                      <a:endParaRPr lang="ru-RU" sz="18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33453">
                <a:tc>
                  <a:txBody>
                    <a:bodyPr/>
                    <a:lstStyle/>
                    <a:p>
                      <a:pPr marL="44958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өтеу</a:t>
                      </a:r>
                      <a:endParaRPr lang="ru-RU" sz="18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302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911</a:t>
                      </a:r>
                      <a:endParaRPr lang="ru-RU" sz="1800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1 </a:t>
                      </a:r>
                      <a:r>
                        <a:rPr lang="ru-RU" sz="1800" dirty="0" smtClean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366</a:t>
                      </a:r>
                      <a:endParaRPr lang="ru-RU" sz="18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1 </a:t>
                      </a:r>
                      <a:r>
                        <a:rPr lang="ru-RU" sz="1800" dirty="0" smtClean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785 </a:t>
                      </a:r>
                      <a:endParaRPr lang="ru-RU" sz="18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</a:t>
                      </a:r>
                      <a:r>
                        <a:rPr lang="ru-RU" sz="1800" dirty="0" smtClean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332</a:t>
                      </a:r>
                      <a:endParaRPr lang="ru-RU" sz="18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1 </a:t>
                      </a:r>
                      <a:r>
                        <a:rPr lang="ru-RU" sz="1800" dirty="0" smtClean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417</a:t>
                      </a:r>
                      <a:endParaRPr lang="ru-RU" sz="18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7930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000" b="1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Сыртқы қаржыландыру</a:t>
                      </a:r>
                      <a:endParaRPr lang="ru-RU" sz="20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-79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000" b="1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1 170</a:t>
                      </a:r>
                      <a:endParaRPr lang="ru-RU" sz="2000" b="1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000" b="1" dirty="0" smtClean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</a:t>
                      </a:r>
                      <a:endParaRPr lang="ru-RU" sz="20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87 </a:t>
                      </a:r>
                      <a:endParaRPr lang="ru-RU" sz="20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ru-RU" sz="2000" b="1" dirty="0" smtClean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760</a:t>
                      </a:r>
                      <a:endParaRPr lang="ru-RU" sz="20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- 1 </a:t>
                      </a:r>
                      <a:r>
                        <a:rPr lang="ru-RU" sz="2000" b="1" dirty="0" smtClean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592</a:t>
                      </a:r>
                      <a:endParaRPr lang="ru-RU" sz="20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05219">
                <a:tc>
                  <a:txBody>
                    <a:bodyPr/>
                    <a:lstStyle/>
                    <a:p>
                      <a:pPr marL="44958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түсімдер</a:t>
                      </a:r>
                      <a:endParaRPr lang="ru-RU" sz="18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80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297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kk-KZ" sz="1800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1 361</a:t>
                      </a:r>
                      <a:endParaRPr lang="ru-RU" sz="1800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257</a:t>
                      </a:r>
                      <a:endParaRPr lang="ru-RU" sz="18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850</a:t>
                      </a:r>
                      <a:endParaRPr lang="ru-RU" sz="18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401</a:t>
                      </a:r>
                      <a:endParaRPr lang="ru-RU" sz="18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62249">
                <a:tc>
                  <a:txBody>
                    <a:bodyPr/>
                    <a:lstStyle/>
                    <a:p>
                      <a:pPr marL="44958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өтеу</a:t>
                      </a:r>
                      <a:endParaRPr lang="ru-RU" sz="18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80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376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kk-KZ" sz="1800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190</a:t>
                      </a:r>
                      <a:endParaRPr lang="ru-RU" sz="1800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227</a:t>
                      </a:r>
                      <a:endParaRPr lang="ru-RU" sz="18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763</a:t>
                      </a:r>
                      <a:endParaRPr lang="ru-RU" sz="18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1 </a:t>
                      </a:r>
                      <a:r>
                        <a:rPr lang="ru-RU" sz="1800" dirty="0" smtClean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162</a:t>
                      </a:r>
                      <a:endParaRPr lang="ru-RU" sz="18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1 </a:t>
                      </a:r>
                      <a:r>
                        <a:rPr lang="ru-RU" sz="1800" dirty="0" smtClean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592</a:t>
                      </a:r>
                      <a:endParaRPr lang="ru-RU" sz="18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52609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000" b="1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Бюджет қалдықтары</a:t>
                      </a:r>
                      <a:endParaRPr lang="ru-RU" sz="20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68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000" b="1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273</a:t>
                      </a:r>
                      <a:endParaRPr lang="ru-RU" sz="2000" b="1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214</a:t>
                      </a:r>
                      <a:endParaRPr lang="ru-RU" sz="20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cxnSp>
        <p:nvCxnSpPr>
          <p:cNvPr id="6" name="Прямая соединительная линия 5"/>
          <p:cNvCxnSpPr/>
          <p:nvPr/>
        </p:nvCxnSpPr>
        <p:spPr>
          <a:xfrm>
            <a:off x="322217" y="574767"/>
            <a:ext cx="11521440" cy="174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Заголовок 1">
            <a:extLst>
              <a:ext uri="{FF2B5EF4-FFF2-40B4-BE49-F238E27FC236}">
                <a16:creationId xmlns:a16="http://schemas.microsoft.com/office/drawing/2014/main" xmlns="" id="{3A1346A5-45D0-45DF-B5BD-7592F1102510}"/>
              </a:ext>
            </a:extLst>
          </p:cNvPr>
          <p:cNvSpPr txBox="1">
            <a:spLocks/>
          </p:cNvSpPr>
          <p:nvPr/>
        </p:nvSpPr>
        <p:spPr>
          <a:xfrm>
            <a:off x="10238509" y="559425"/>
            <a:ext cx="1662545" cy="3359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1200" b="1" dirty="0">
                <a:latin typeface="Arial Narrow" panose="020B0606020202030204" pitchFamily="34" charset="0"/>
                <a:ea typeface="+mn-ea"/>
                <a:cs typeface="+mn-cs"/>
              </a:rPr>
              <a:t>млрд. </a:t>
            </a:r>
            <a:r>
              <a:rPr lang="ru-RU" sz="1200" b="1" dirty="0" err="1" smtClean="0">
                <a:latin typeface="Arial Narrow" panose="020B0606020202030204" pitchFamily="34" charset="0"/>
                <a:ea typeface="+mn-ea"/>
                <a:cs typeface="+mn-cs"/>
              </a:rPr>
              <a:t>теңге</a:t>
            </a:r>
            <a:endParaRPr lang="ru-RU" sz="1200" b="1" dirty="0">
              <a:latin typeface="Arial Narrow" panose="020B0606020202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70257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6662057"/>
            <a:ext cx="12191999" cy="19594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7EC1BCBA-6982-48D6-BAE5-C5CF92859E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45418" y="6443763"/>
            <a:ext cx="1312025" cy="365125"/>
          </a:xfrm>
        </p:spPr>
        <p:txBody>
          <a:bodyPr vert="horz" lIns="91440" tIns="45720" rIns="91440" bIns="45720" rtlCol="0" anchor="ctr"/>
          <a:lstStyle/>
          <a:p>
            <a:fld id="{4B077F2A-2C27-4D70-B810-54F6CFB5CD3C}" type="slidenum">
              <a:rPr lang="ru-RU" sz="3600" b="1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pPr/>
              <a:t>21</a:t>
            </a:fld>
            <a:endParaRPr lang="ru-RU" sz="3600" b="1" dirty="0">
              <a:solidFill>
                <a:schemeClr val="tx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xmlns="" id="{3F65C095-550F-465D-9016-F6D5254F34FB}"/>
              </a:ext>
            </a:extLst>
          </p:cNvPr>
          <p:cNvSpPr txBox="1">
            <a:spLocks/>
          </p:cNvSpPr>
          <p:nvPr/>
        </p:nvSpPr>
        <p:spPr>
          <a:xfrm>
            <a:off x="-8460" y="0"/>
            <a:ext cx="12191998" cy="618067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</a:pPr>
            <a:r>
              <a:rPr lang="ru-RU" sz="3000" b="1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Мемлекеттік</a:t>
            </a:r>
            <a:r>
              <a:rPr lang="ru-RU" sz="30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ru-RU" sz="3000" b="1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әлеуметтік</a:t>
            </a:r>
            <a:r>
              <a:rPr lang="ru-RU" sz="30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ru-RU" sz="3000" b="1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сақтандыру</a:t>
            </a:r>
            <a:r>
              <a:rPr lang="ru-RU" sz="30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ru-RU" sz="3000" b="1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қоры</a:t>
            </a:r>
            <a:endParaRPr lang="ru-RU" sz="30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xmlns="" id="{3BA130BA-40AC-40B7-93F6-9036E879CB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9732573"/>
              </p:ext>
            </p:extLst>
          </p:nvPr>
        </p:nvGraphicFramePr>
        <p:xfrm>
          <a:off x="260059" y="867094"/>
          <a:ext cx="11635609" cy="4718512"/>
        </p:xfrm>
        <a:graphic>
          <a:graphicData uri="http://schemas.openxmlformats.org/drawingml/2006/table">
            <a:tbl>
              <a:tblPr/>
              <a:tblGrid>
                <a:gridCol w="704699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8149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627538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479582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315866">
                <a:tc rowSpan="2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kern="12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Атауы</a:t>
                      </a:r>
                      <a:endParaRPr lang="ru-RU" sz="1200" b="0" i="0" u="none" strike="noStrike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5655" marR="5655" marT="565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kern="12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Бекітілген</a:t>
                      </a:r>
                      <a:r>
                        <a:rPr lang="ru-RU" sz="1200" b="0" i="0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бюджет</a:t>
                      </a:r>
                    </a:p>
                  </a:txBody>
                  <a:tcPr marL="5655" marR="5655" marT="565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9597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2023 </a:t>
                      </a:r>
                      <a:r>
                        <a:rPr lang="ru-RU" sz="1200" b="0" i="0" u="none" strike="noStrike" kern="12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жыл</a:t>
                      </a:r>
                      <a:endParaRPr lang="ru-RU" sz="1200" b="0" i="0" u="none" strike="noStrike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5655" marR="5655" marT="565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2024 </a:t>
                      </a:r>
                      <a:r>
                        <a:rPr lang="ru-RU" sz="1200" b="0" i="0" u="none" strike="noStrike" kern="12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жыл</a:t>
                      </a:r>
                      <a:endParaRPr lang="ru-RU" sz="1200" b="0" i="0" u="none" strike="noStrike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5655" marR="5655" marT="565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2025 </a:t>
                      </a:r>
                      <a:r>
                        <a:rPr lang="ru-RU" sz="1200" b="0" i="0" u="none" strike="noStrike" kern="12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жыл</a:t>
                      </a:r>
                      <a:endParaRPr lang="ru-RU" sz="1200" b="0" i="0" u="none" strike="noStrike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5655" marR="5655" marT="565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3345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kern="1200" dirty="0" err="1" smtClean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Түсімдер</a:t>
                      </a:r>
                      <a:endParaRPr lang="ru-RU" sz="2400" b="1" kern="1200" dirty="0">
                        <a:solidFill>
                          <a:srgbClr val="0070C0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kern="1200" dirty="0" smtClean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1 004 270</a:t>
                      </a:r>
                      <a:endParaRPr lang="ru-RU" sz="2400" b="1" kern="1200" dirty="0">
                        <a:solidFill>
                          <a:srgbClr val="0070C0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kern="1200" dirty="0" smtClean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1 080 561</a:t>
                      </a:r>
                      <a:endParaRPr lang="ru-RU" sz="2400" b="1" kern="1200" dirty="0">
                        <a:solidFill>
                          <a:srgbClr val="0070C0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kern="1200" dirty="0" smtClean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1 353 534</a:t>
                      </a:r>
                      <a:endParaRPr lang="ru-RU" sz="2400" b="1" kern="1200" dirty="0">
                        <a:solidFill>
                          <a:srgbClr val="0070C0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3345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 err="1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Қорды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kern="1200" dirty="0" err="1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басқарудан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kern="1200" dirty="0" err="1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түсетін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kern="1200" dirty="0" err="1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инвестициялық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kern="1200" dirty="0" err="1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кіріс</a:t>
                      </a:r>
                      <a:endParaRPr lang="ru-RU" sz="1800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400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119 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46</a:t>
                      </a:r>
                      <a:endParaRPr lang="ru-RU" sz="1800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125 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33</a:t>
                      </a:r>
                      <a:endParaRPr lang="ru-RU" sz="1800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132 020</a:t>
                      </a:r>
                      <a:endParaRPr lang="ru-RU" sz="1800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3345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 err="1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Әлеуметтік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kern="1200" dirty="0" err="1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сақтандыру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kern="1200" dirty="0" err="1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жарналары</a:t>
                      </a:r>
                      <a:endParaRPr lang="ru-RU" sz="1800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400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464 398</a:t>
                      </a:r>
                      <a:endParaRPr lang="ru-RU" sz="1800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</a:t>
                      </a:r>
                      <a:r>
                        <a:rPr lang="en-US" sz="1800" kern="1200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206</a:t>
                      </a:r>
                      <a:endParaRPr lang="ru-RU" sz="1800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780 944</a:t>
                      </a:r>
                      <a:endParaRPr lang="ru-RU" sz="1800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3345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 err="1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Активтерді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kern="1200" dirty="0" err="1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сенімгерлік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kern="1200" dirty="0" err="1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басқарудан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kern="1200" dirty="0" err="1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алу</a:t>
                      </a:r>
                      <a:endParaRPr lang="ru-RU" sz="1800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400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420 125</a:t>
                      </a:r>
                      <a:endParaRPr lang="ru-RU" sz="1800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431 621</a:t>
                      </a:r>
                      <a:endParaRPr lang="ru-RU" sz="1800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440 569</a:t>
                      </a:r>
                      <a:endParaRPr lang="ru-RU" sz="1800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7930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kern="1200" dirty="0" err="1" smtClean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Шығыстар</a:t>
                      </a:r>
                      <a:endParaRPr lang="ru-RU" sz="2400" b="1" kern="1200" dirty="0">
                        <a:solidFill>
                          <a:srgbClr val="0070C0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kern="1200" dirty="0" smtClean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1 003 933</a:t>
                      </a:r>
                      <a:endParaRPr lang="ru-RU" sz="2400" b="1" kern="1200" dirty="0">
                        <a:solidFill>
                          <a:srgbClr val="0070C0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kern="1200" dirty="0" smtClean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1 079 982</a:t>
                      </a:r>
                      <a:endParaRPr lang="ru-RU" sz="2400" b="1" kern="1200" dirty="0">
                        <a:solidFill>
                          <a:srgbClr val="0070C0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kern="1200" dirty="0" smtClean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1 351 408</a:t>
                      </a:r>
                      <a:endParaRPr lang="ru-RU" sz="2400" b="1" kern="1200" dirty="0">
                        <a:solidFill>
                          <a:srgbClr val="0070C0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05219"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Әлеуметтік</a:t>
                      </a:r>
                      <a:r>
                        <a:rPr lang="kk-KZ" sz="1800" kern="1200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төлемдер</a:t>
                      </a:r>
                      <a:endParaRPr lang="ru-RU" sz="1800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400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598 014</a:t>
                      </a:r>
                      <a:endParaRPr lang="ru-RU" sz="1800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712 395</a:t>
                      </a:r>
                      <a:endParaRPr lang="ru-RU" sz="1800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793 677</a:t>
                      </a:r>
                      <a:endParaRPr lang="ru-RU" sz="1800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62249"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 err="1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Қолдау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kern="1200" dirty="0" err="1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қызметіне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kern="1200" dirty="0" err="1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аударылған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kern="1200" dirty="0" err="1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комиссиялық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kern="1200" dirty="0" err="1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сыйақы</a:t>
                      </a:r>
                      <a:endParaRPr lang="ru-RU" sz="1800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400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3 962</a:t>
                      </a:r>
                      <a:endParaRPr lang="ru-RU" sz="1800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1800" kern="1200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140</a:t>
                      </a:r>
                      <a:endParaRPr lang="ru-RU" sz="1800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4 285</a:t>
                      </a:r>
                      <a:endParaRPr lang="ru-RU" sz="1800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526093"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 err="1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Қаржы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kern="1200" dirty="0" err="1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құралдарын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kern="1200" dirty="0" err="1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сатып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kern="1200" dirty="0" err="1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алу</a:t>
                      </a:r>
                      <a:endParaRPr lang="ru-RU" sz="1800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400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01</a:t>
                      </a:r>
                      <a:r>
                        <a:rPr lang="en-US" sz="1800" kern="1200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957</a:t>
                      </a:r>
                      <a:endParaRPr lang="ru-RU" sz="1800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363 447</a:t>
                      </a:r>
                      <a:endParaRPr lang="ru-RU" sz="1800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553</a:t>
                      </a:r>
                      <a:r>
                        <a:rPr lang="en-US" sz="1800" kern="1200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447</a:t>
                      </a:r>
                      <a:endParaRPr lang="ru-RU" sz="1800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sp>
        <p:nvSpPr>
          <p:cNvPr id="5" name="Заголовок 1">
            <a:extLst>
              <a:ext uri="{FF2B5EF4-FFF2-40B4-BE49-F238E27FC236}">
                <a16:creationId xmlns:a16="http://schemas.microsoft.com/office/drawing/2014/main" xmlns="" id="{C6A84B91-AD4B-4BEE-9DA7-E637163FD3B7}"/>
              </a:ext>
            </a:extLst>
          </p:cNvPr>
          <p:cNvSpPr txBox="1">
            <a:spLocks/>
          </p:cNvSpPr>
          <p:nvPr/>
        </p:nvSpPr>
        <p:spPr>
          <a:xfrm>
            <a:off x="10958562" y="490676"/>
            <a:ext cx="1098881" cy="4352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10000"/>
              </a:lnSpc>
            </a:pPr>
            <a:r>
              <a:rPr lang="ru-RU" sz="1200" b="1" dirty="0" smtClean="0">
                <a:latin typeface="Arial Narrow" panose="020B0606020202030204" pitchFamily="34" charset="0"/>
              </a:rPr>
              <a:t>млн. </a:t>
            </a:r>
            <a:r>
              <a:rPr lang="ru-RU" sz="1200" b="1" dirty="0" err="1" smtClean="0">
                <a:latin typeface="Arial Narrow" panose="020B0606020202030204" pitchFamily="34" charset="0"/>
              </a:rPr>
              <a:t>теңге</a:t>
            </a:r>
            <a:endParaRPr lang="ru-RU" sz="1200" b="1" dirty="0">
              <a:latin typeface="Arial Narrow" panose="020B0606020202030204" pitchFamily="34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322217" y="574767"/>
            <a:ext cx="11521440" cy="174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24931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6662057"/>
            <a:ext cx="12191999" cy="19594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7EC1BCBA-6982-48D6-BAE5-C5CF92859E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45418" y="6443763"/>
            <a:ext cx="1312025" cy="365125"/>
          </a:xfrm>
        </p:spPr>
        <p:txBody>
          <a:bodyPr vert="horz" lIns="91440" tIns="45720" rIns="91440" bIns="45720" rtlCol="0" anchor="ctr"/>
          <a:lstStyle/>
          <a:p>
            <a:fld id="{4B077F2A-2C27-4D70-B810-54F6CFB5CD3C}" type="slidenum">
              <a:rPr lang="ru-RU" sz="3600" b="1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pPr/>
              <a:t>22</a:t>
            </a:fld>
            <a:endParaRPr lang="ru-RU" sz="3600" b="1" dirty="0">
              <a:solidFill>
                <a:schemeClr val="tx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xmlns="" id="{3F65C095-550F-465D-9016-F6D5254F34FB}"/>
              </a:ext>
            </a:extLst>
          </p:cNvPr>
          <p:cNvSpPr txBox="1">
            <a:spLocks/>
          </p:cNvSpPr>
          <p:nvPr/>
        </p:nvSpPr>
        <p:spPr>
          <a:xfrm>
            <a:off x="-8460" y="0"/>
            <a:ext cx="12191998" cy="567267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</a:pPr>
            <a:r>
              <a:rPr lang="ru-RU" sz="3000" b="1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Әлеуметтік</a:t>
            </a:r>
            <a:r>
              <a:rPr lang="ru-RU" sz="30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ru-RU" sz="3000" b="1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медициналық</a:t>
            </a:r>
            <a:r>
              <a:rPr lang="ru-RU" sz="30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ru-RU" sz="3000" b="1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сақтандыру</a:t>
            </a:r>
            <a:r>
              <a:rPr lang="ru-RU" sz="30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ru-RU" sz="3000" b="1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қоры</a:t>
            </a:r>
            <a:endParaRPr lang="ru-RU" sz="30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xmlns="" id="{3BA130BA-40AC-40B7-93F6-9036E879CB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81294"/>
              </p:ext>
            </p:extLst>
          </p:nvPr>
        </p:nvGraphicFramePr>
        <p:xfrm>
          <a:off x="260059" y="663893"/>
          <a:ext cx="11635609" cy="5735991"/>
        </p:xfrm>
        <a:graphic>
          <a:graphicData uri="http://schemas.openxmlformats.org/drawingml/2006/table">
            <a:tbl>
              <a:tblPr/>
              <a:tblGrid>
                <a:gridCol w="704699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8149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627538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479582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303813">
                <a:tc rowSpan="2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kern="12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Атауы</a:t>
                      </a:r>
                      <a:endParaRPr lang="ru-RU" sz="1200" b="0" i="0" u="none" strike="noStrike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5655" marR="5655" marT="565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kern="12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Бекітілген</a:t>
                      </a:r>
                      <a:r>
                        <a:rPr lang="ru-RU" sz="1200" b="0" i="0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бюджет</a:t>
                      </a:r>
                    </a:p>
                  </a:txBody>
                  <a:tcPr marL="5655" marR="5655" marT="565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8467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2023 </a:t>
                      </a:r>
                      <a:r>
                        <a:rPr lang="ru-RU" sz="1200" b="0" i="0" u="none" strike="noStrike" kern="12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жыл</a:t>
                      </a:r>
                      <a:endParaRPr lang="ru-RU" sz="1200" b="0" i="0" u="none" strike="noStrike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5655" marR="5655" marT="565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2024 </a:t>
                      </a:r>
                      <a:r>
                        <a:rPr lang="ru-RU" sz="1200" b="0" i="0" u="none" strike="noStrike" kern="12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жыл</a:t>
                      </a:r>
                      <a:endParaRPr lang="ru-RU" sz="1200" b="0" i="0" u="none" strike="noStrike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5655" marR="5655" marT="565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2025 </a:t>
                      </a:r>
                      <a:r>
                        <a:rPr lang="ru-RU" sz="1200" b="0" i="0" u="none" strike="noStrike" kern="12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жыл</a:t>
                      </a:r>
                      <a:endParaRPr lang="ru-RU" sz="1200" b="0" i="0" u="none" strike="noStrike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5655" marR="5655" marT="565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016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b="1" kern="1200" dirty="0" err="1" smtClean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Түсімдер</a:t>
                      </a:r>
                      <a:endParaRPr lang="ru-RU" sz="2200" b="1" kern="1200" dirty="0">
                        <a:solidFill>
                          <a:srgbClr val="0070C0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b="1" kern="1200" dirty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1 027 </a:t>
                      </a:r>
                      <a:r>
                        <a:rPr lang="ru-RU" sz="2200" b="1" kern="1200" dirty="0" smtClean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512</a:t>
                      </a:r>
                      <a:endParaRPr lang="ru-RU" sz="2200" b="1" kern="1200" dirty="0">
                        <a:solidFill>
                          <a:srgbClr val="0070C0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b="1" kern="1200" dirty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1 139 </a:t>
                      </a:r>
                      <a:r>
                        <a:rPr lang="ru-RU" sz="2200" b="1" kern="1200" dirty="0" smtClean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527</a:t>
                      </a:r>
                      <a:endParaRPr lang="ru-RU" sz="2200" b="1" kern="1200" dirty="0">
                        <a:solidFill>
                          <a:srgbClr val="0070C0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b="1" kern="1200" dirty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1 262 </a:t>
                      </a:r>
                      <a:r>
                        <a:rPr lang="ru-RU" sz="2200" b="1" kern="1200" dirty="0" smtClean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791</a:t>
                      </a:r>
                      <a:endParaRPr lang="ru-RU" sz="2200" b="1" kern="1200" dirty="0">
                        <a:solidFill>
                          <a:srgbClr val="0070C0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460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kern="1200" dirty="0" err="1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Есептелген</a:t>
                      </a:r>
                      <a:r>
                        <a:rPr lang="ru-RU" sz="1500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500" kern="1200" dirty="0" err="1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инвестициялық</a:t>
                      </a:r>
                      <a:r>
                        <a:rPr lang="ru-RU" sz="1500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500" kern="1200" dirty="0" err="1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кіріс</a:t>
                      </a:r>
                      <a:endParaRPr lang="ru-RU" sz="1500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400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37 </a:t>
                      </a:r>
                      <a:r>
                        <a:rPr lang="ru-RU" sz="1500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380</a:t>
                      </a:r>
                      <a:endParaRPr lang="ru-RU" sz="1500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33 </a:t>
                      </a:r>
                      <a:r>
                        <a:rPr lang="ru-RU" sz="1500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069</a:t>
                      </a:r>
                      <a:endParaRPr lang="ru-RU" sz="1500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31 </a:t>
                      </a:r>
                      <a:r>
                        <a:rPr lang="ru-RU" sz="1500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919</a:t>
                      </a:r>
                      <a:endParaRPr lang="ru-RU" sz="1500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814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kern="1200" dirty="0" err="1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Жұмыс</a:t>
                      </a:r>
                      <a:r>
                        <a:rPr lang="ru-RU" sz="1500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500" kern="1200" dirty="0" err="1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берушінің</a:t>
                      </a:r>
                      <a:r>
                        <a:rPr lang="ru-RU" sz="1500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500" kern="1200" dirty="0" err="1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жарналары</a:t>
                      </a:r>
                      <a:endParaRPr lang="ru-RU" sz="1500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400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330 </a:t>
                      </a:r>
                      <a:r>
                        <a:rPr lang="ru-RU" sz="1500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899</a:t>
                      </a:r>
                      <a:endParaRPr lang="ru-RU" sz="1500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352 </a:t>
                      </a:r>
                      <a:r>
                        <a:rPr lang="ru-RU" sz="1500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237</a:t>
                      </a:r>
                      <a:endParaRPr lang="ru-RU" sz="1500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371 </a:t>
                      </a:r>
                      <a:r>
                        <a:rPr lang="ru-RU" sz="1500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649</a:t>
                      </a:r>
                      <a:endParaRPr lang="ru-RU" sz="1500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460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kern="1200" dirty="0" err="1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Мемлекеттік</a:t>
                      </a:r>
                      <a:r>
                        <a:rPr lang="ru-RU" sz="1500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500" kern="1200" dirty="0" err="1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жарналар</a:t>
                      </a:r>
                      <a:endParaRPr lang="ru-RU" sz="1500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400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392 </a:t>
                      </a:r>
                      <a:r>
                        <a:rPr lang="ru-RU" sz="1500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476</a:t>
                      </a:r>
                      <a:endParaRPr lang="ru-RU" sz="1500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467 </a:t>
                      </a:r>
                      <a:r>
                        <a:rPr lang="ru-RU" sz="1500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734</a:t>
                      </a:r>
                      <a:endParaRPr lang="ru-RU" sz="1500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556 </a:t>
                      </a:r>
                      <a:r>
                        <a:rPr lang="ru-RU" sz="1500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662</a:t>
                      </a:r>
                      <a:endParaRPr lang="ru-RU" sz="1500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1555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kern="1200" dirty="0" err="1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Мемлекеттік</a:t>
                      </a:r>
                      <a:r>
                        <a:rPr lang="ru-RU" sz="1500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500" kern="1200" dirty="0" err="1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жарналарды</a:t>
                      </a:r>
                      <a:r>
                        <a:rPr lang="ru-RU" sz="1500" kern="1200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50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қоспағанда</a:t>
                      </a:r>
                      <a:r>
                        <a:rPr lang="ru-RU" sz="1500" kern="1200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50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міндетті</a:t>
                      </a:r>
                      <a:r>
                        <a:rPr lang="ru-RU" sz="1500" kern="1200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50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әлеуметтік</a:t>
                      </a:r>
                      <a:r>
                        <a:rPr lang="ru-RU" sz="1500" kern="1200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50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медициналық</a:t>
                      </a:r>
                      <a:r>
                        <a:rPr lang="ru-RU" sz="1500" kern="1200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50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сақтандыруға</a:t>
                      </a:r>
                      <a:r>
                        <a:rPr lang="ru-RU" sz="1500" kern="1200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50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аударымдар</a:t>
                      </a:r>
                      <a:endParaRPr lang="ru-RU" sz="1500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400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259 </a:t>
                      </a:r>
                      <a:r>
                        <a:rPr lang="ru-RU" sz="1500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207</a:t>
                      </a:r>
                      <a:endParaRPr lang="ru-RU" sz="1500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278 </a:t>
                      </a:r>
                      <a:r>
                        <a:rPr lang="ru-RU" sz="1500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877</a:t>
                      </a:r>
                      <a:endParaRPr lang="ru-RU" sz="1500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294 </a:t>
                      </a:r>
                      <a:r>
                        <a:rPr lang="ru-RU" sz="1500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871</a:t>
                      </a:r>
                      <a:endParaRPr lang="ru-RU" sz="1500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0467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kern="1200" dirty="0" err="1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Аударымдар</a:t>
                      </a:r>
                      <a:r>
                        <a:rPr lang="ru-RU" sz="1500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мен (</a:t>
                      </a:r>
                      <a:r>
                        <a:rPr lang="ru-RU" sz="1500" kern="1200" dirty="0" err="1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немесе</a:t>
                      </a:r>
                      <a:r>
                        <a:rPr lang="ru-RU" sz="1500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r>
                        <a:rPr lang="ru-RU" sz="1500" kern="1200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50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жарналарды</a:t>
                      </a:r>
                      <a:r>
                        <a:rPr lang="ru-RU" sz="1500" kern="1200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50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уақтылы</a:t>
                      </a:r>
                      <a:r>
                        <a:rPr lang="ru-RU" sz="1500" kern="1200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50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төлемдегені</a:t>
                      </a:r>
                      <a:r>
                        <a:rPr lang="ru-RU" sz="1500" kern="1200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50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үшін</a:t>
                      </a:r>
                      <a:r>
                        <a:rPr lang="ru-RU" sz="1500" kern="1200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50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алынған</a:t>
                      </a:r>
                      <a:r>
                        <a:rPr lang="ru-RU" sz="1500" kern="1200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50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өсімпұлдар</a:t>
                      </a:r>
                      <a:endParaRPr lang="ru-RU" sz="1500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400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</a:t>
                      </a:r>
                      <a:r>
                        <a:rPr lang="ru-RU" sz="1500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016</a:t>
                      </a:r>
                      <a:endParaRPr lang="ru-RU" sz="1500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</a:t>
                      </a:r>
                      <a:r>
                        <a:rPr lang="ru-RU" sz="1500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076</a:t>
                      </a:r>
                      <a:endParaRPr lang="ru-RU" sz="1500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</a:t>
                      </a:r>
                      <a:r>
                        <a:rPr lang="ru-RU" sz="1500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158</a:t>
                      </a:r>
                      <a:endParaRPr lang="ru-RU" sz="1500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78526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kern="1200" dirty="0" err="1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Әскери</a:t>
                      </a:r>
                      <a:r>
                        <a:rPr lang="ru-RU" sz="1500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500" kern="1200" dirty="0" err="1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қызметшілерге</a:t>
                      </a:r>
                      <a:r>
                        <a:rPr lang="ru-RU" sz="1500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500" kern="1200" dirty="0" err="1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арнаулы</a:t>
                      </a:r>
                      <a:r>
                        <a:rPr lang="ru-RU" sz="1500" kern="1200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50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мемлекеттік</a:t>
                      </a:r>
                      <a:r>
                        <a:rPr lang="ru-RU" sz="1500" kern="1200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50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және</a:t>
                      </a:r>
                      <a:r>
                        <a:rPr lang="ru-RU" sz="1500" kern="1200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50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құқық</a:t>
                      </a:r>
                      <a:r>
                        <a:rPr lang="ru-RU" sz="1500" kern="1200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50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қорғау</a:t>
                      </a:r>
                      <a:r>
                        <a:rPr lang="ru-RU" sz="1500" kern="1200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50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органдарының</a:t>
                      </a:r>
                      <a:r>
                        <a:rPr lang="ru-RU" sz="1500" kern="1200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50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қызметкерлеріне</a:t>
                      </a:r>
                      <a:r>
                        <a:rPr lang="ru-RU" sz="1500" kern="1200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50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медициналық</a:t>
                      </a:r>
                      <a:r>
                        <a:rPr lang="ru-RU" sz="1500" kern="1200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50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көмек</a:t>
                      </a:r>
                      <a:r>
                        <a:rPr lang="ru-RU" sz="1500" kern="1200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50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көрсету</a:t>
                      </a:r>
                      <a:r>
                        <a:rPr lang="ru-RU" sz="1500" kern="1200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50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бойынша</a:t>
                      </a:r>
                      <a:r>
                        <a:rPr lang="ru-RU" sz="1500" kern="1200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50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денсаулық</a:t>
                      </a:r>
                      <a:r>
                        <a:rPr lang="ru-RU" sz="1500" kern="1200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50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сақтау</a:t>
                      </a:r>
                      <a:r>
                        <a:rPr lang="ru-RU" sz="1500" kern="1200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50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субъектілеріне</a:t>
                      </a:r>
                      <a:r>
                        <a:rPr lang="ru-RU" sz="1500" kern="1200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50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көрсетілетін</a:t>
                      </a:r>
                      <a:r>
                        <a:rPr lang="ru-RU" sz="1500" kern="1200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50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қызметтерге</a:t>
                      </a:r>
                      <a:r>
                        <a:rPr lang="ru-RU" sz="1500" kern="1200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50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ақы</a:t>
                      </a:r>
                      <a:r>
                        <a:rPr lang="ru-RU" sz="1500" kern="1200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50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төлеу</a:t>
                      </a:r>
                      <a:r>
                        <a:rPr lang="ru-RU" sz="1500" kern="1200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50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бойынша</a:t>
                      </a:r>
                      <a:r>
                        <a:rPr lang="ru-RU" sz="1500" kern="1200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50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қордың</a:t>
                      </a:r>
                      <a:r>
                        <a:rPr lang="ru-RU" sz="1500" kern="1200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50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шығыстарын</a:t>
                      </a:r>
                      <a:r>
                        <a:rPr lang="ru-RU" sz="1500" kern="1200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50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өтеуге</a:t>
                      </a:r>
                      <a:r>
                        <a:rPr lang="ru-RU" sz="1500" kern="1200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50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аударым</a:t>
                      </a:r>
                      <a:endParaRPr lang="ru-RU" sz="1500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400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 </a:t>
                      </a:r>
                      <a:r>
                        <a:rPr lang="ru-RU" sz="1500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533</a:t>
                      </a:r>
                      <a:endParaRPr lang="ru-RU" sz="1500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 </a:t>
                      </a:r>
                      <a:r>
                        <a:rPr lang="ru-RU" sz="1500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533</a:t>
                      </a:r>
                      <a:endParaRPr lang="ru-RU" sz="1500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 </a:t>
                      </a:r>
                      <a:r>
                        <a:rPr lang="ru-RU" sz="1500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533</a:t>
                      </a:r>
                      <a:endParaRPr lang="ru-RU" sz="1500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28128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b="1" kern="1200" dirty="0" err="1" smtClean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Шығыстар</a:t>
                      </a:r>
                      <a:endParaRPr lang="ru-RU" sz="2200" b="1" kern="1200" dirty="0">
                        <a:solidFill>
                          <a:srgbClr val="0070C0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b="1" kern="1200" dirty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994 </a:t>
                      </a:r>
                      <a:r>
                        <a:rPr lang="ru-RU" sz="2200" b="1" kern="1200" dirty="0" smtClean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305</a:t>
                      </a:r>
                      <a:endParaRPr lang="ru-RU" sz="2200" b="1" kern="1200" dirty="0">
                        <a:solidFill>
                          <a:srgbClr val="0070C0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b="1" kern="1200" dirty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1 063 </a:t>
                      </a:r>
                      <a:r>
                        <a:rPr lang="ru-RU" sz="2200" b="1" kern="1200" dirty="0" smtClean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492</a:t>
                      </a:r>
                      <a:endParaRPr lang="ru-RU" sz="2200" b="1" kern="1200" dirty="0">
                        <a:solidFill>
                          <a:srgbClr val="0070C0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b="1" kern="1200" dirty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1 133 </a:t>
                      </a:r>
                      <a:r>
                        <a:rPr lang="ru-RU" sz="2200" b="1" kern="1200" dirty="0" smtClean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413</a:t>
                      </a:r>
                      <a:endParaRPr lang="ru-RU" sz="2200" b="1" kern="1200" dirty="0">
                        <a:solidFill>
                          <a:srgbClr val="0070C0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15551"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kern="1200" dirty="0" err="1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Міндетті</a:t>
                      </a:r>
                      <a:r>
                        <a:rPr lang="ru-RU" sz="1500" kern="1200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50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әлеуметтік</a:t>
                      </a:r>
                      <a:r>
                        <a:rPr lang="ru-RU" sz="1500" kern="1200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50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медициналық</a:t>
                      </a:r>
                      <a:r>
                        <a:rPr lang="ru-RU" sz="1500" kern="1200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50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сақтандыру</a:t>
                      </a:r>
                      <a:r>
                        <a:rPr lang="ru-RU" sz="1500" kern="1200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50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жүйесінде</a:t>
                      </a:r>
                      <a:r>
                        <a:rPr lang="ru-RU" sz="1500" kern="1200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50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медициналық</a:t>
                      </a:r>
                      <a:r>
                        <a:rPr lang="ru-RU" sz="1500" kern="1200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50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көмек</a:t>
                      </a:r>
                      <a:r>
                        <a:rPr lang="ru-RU" sz="1500" kern="1200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50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көрсету</a:t>
                      </a:r>
                      <a:r>
                        <a:rPr lang="ru-RU" sz="1500" kern="1200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50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қызметтеріне</a:t>
                      </a:r>
                      <a:r>
                        <a:rPr lang="ru-RU" sz="1500" kern="1200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50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ақы</a:t>
                      </a:r>
                      <a:r>
                        <a:rPr lang="ru-RU" sz="1500" kern="1200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50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төлеу</a:t>
                      </a:r>
                      <a:endParaRPr lang="ru-RU" sz="1500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400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976 </a:t>
                      </a:r>
                      <a:r>
                        <a:rPr lang="ru-RU" sz="1500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165</a:t>
                      </a:r>
                      <a:endParaRPr lang="ru-RU" sz="1500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</a:t>
                      </a:r>
                      <a:r>
                        <a:rPr lang="ru-RU" sz="1500" kern="12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040 </a:t>
                      </a:r>
                      <a:r>
                        <a:rPr lang="ru-RU" sz="1500" kern="120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639</a:t>
                      </a:r>
                      <a:endParaRPr lang="ru-RU" sz="1500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1 109 </a:t>
                      </a:r>
                      <a:r>
                        <a:rPr lang="ru-RU" sz="1500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265</a:t>
                      </a:r>
                      <a:endParaRPr lang="ru-RU" sz="1500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47670"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kern="1200" dirty="0" err="1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Төленген</a:t>
                      </a:r>
                      <a:r>
                        <a:rPr lang="ru-RU" sz="1500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500" kern="1200" dirty="0" err="1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қор</a:t>
                      </a:r>
                      <a:r>
                        <a:rPr lang="ru-RU" sz="1500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500" kern="1200" dirty="0" err="1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активтерінен</a:t>
                      </a:r>
                      <a:r>
                        <a:rPr lang="ru-RU" sz="1500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комиссия</a:t>
                      </a:r>
                      <a:endParaRPr lang="ru-RU" sz="1500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400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 </a:t>
                      </a:r>
                      <a:r>
                        <a:rPr lang="ru-RU" sz="1500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504</a:t>
                      </a:r>
                      <a:endParaRPr lang="ru-RU" sz="1500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 </a:t>
                      </a:r>
                      <a:r>
                        <a:rPr lang="ru-RU" sz="1500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669</a:t>
                      </a:r>
                      <a:endParaRPr lang="ru-RU" sz="1500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 </a:t>
                      </a:r>
                      <a:r>
                        <a:rPr lang="ru-RU" sz="1500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047</a:t>
                      </a:r>
                      <a:endParaRPr lang="ru-RU" sz="1500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42031"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Ай </a:t>
                      </a:r>
                      <a:r>
                        <a:rPr lang="ru-RU" sz="1500" kern="1200" dirty="0" err="1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сайынғы</a:t>
                      </a:r>
                      <a:r>
                        <a:rPr lang="ru-RU" sz="1500" kern="1200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50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инвестицияланбайтын</a:t>
                      </a:r>
                      <a:r>
                        <a:rPr lang="ru-RU" sz="1500" kern="1200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50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қалдықтарды</a:t>
                      </a:r>
                      <a:r>
                        <a:rPr lang="ru-RU" sz="1500" kern="1200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50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қамтамасыз</a:t>
                      </a:r>
                      <a:r>
                        <a:rPr lang="ru-RU" sz="1500" kern="1200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50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ету</a:t>
                      </a:r>
                      <a:r>
                        <a:rPr lang="ru-RU" sz="1500" kern="1200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50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үшін</a:t>
                      </a:r>
                      <a:r>
                        <a:rPr lang="ru-RU" sz="1500" kern="1200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сома</a:t>
                      </a:r>
                      <a:endParaRPr lang="ru-RU" sz="1500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400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 </a:t>
                      </a:r>
                      <a:r>
                        <a:rPr lang="ru-RU" sz="1500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350</a:t>
                      </a:r>
                      <a:endParaRPr lang="ru-RU" sz="1500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 </a:t>
                      </a:r>
                      <a:r>
                        <a:rPr lang="ru-RU" sz="1500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694</a:t>
                      </a:r>
                      <a:endParaRPr lang="ru-RU" sz="1500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 </a:t>
                      </a:r>
                      <a:r>
                        <a:rPr lang="ru-RU" sz="1500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368</a:t>
                      </a:r>
                      <a:endParaRPr lang="ru-RU" sz="1500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25744"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kern="1200" dirty="0" err="1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Төтенге</a:t>
                      </a:r>
                      <a:r>
                        <a:rPr lang="ru-RU" sz="1500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500" kern="1200" dirty="0" err="1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жағдайлар</a:t>
                      </a:r>
                      <a:r>
                        <a:rPr lang="ru-RU" sz="1500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500" kern="1200" dirty="0" err="1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резервінің</a:t>
                      </a:r>
                      <a:r>
                        <a:rPr lang="ru-RU" sz="1500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500" kern="1200" dirty="0" err="1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сомасы</a:t>
                      </a:r>
                      <a:endParaRPr lang="ru-RU" sz="1500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400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</a:t>
                      </a:r>
                      <a:r>
                        <a:rPr lang="ru-RU" sz="1500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286</a:t>
                      </a:r>
                      <a:endParaRPr lang="ru-RU" sz="1500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 </a:t>
                      </a:r>
                      <a:r>
                        <a:rPr lang="ru-RU" sz="1500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490</a:t>
                      </a:r>
                      <a:endParaRPr lang="ru-RU" sz="1500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 </a:t>
                      </a:r>
                      <a:r>
                        <a:rPr lang="ru-RU" sz="1500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732</a:t>
                      </a:r>
                      <a:endParaRPr lang="ru-RU" sz="1500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sp>
        <p:nvSpPr>
          <p:cNvPr id="5" name="Заголовок 1">
            <a:extLst>
              <a:ext uri="{FF2B5EF4-FFF2-40B4-BE49-F238E27FC236}">
                <a16:creationId xmlns:a16="http://schemas.microsoft.com/office/drawing/2014/main" xmlns="" id="{C6A84B91-AD4B-4BEE-9DA7-E637163FD3B7}"/>
              </a:ext>
            </a:extLst>
          </p:cNvPr>
          <p:cNvSpPr txBox="1">
            <a:spLocks/>
          </p:cNvSpPr>
          <p:nvPr/>
        </p:nvSpPr>
        <p:spPr>
          <a:xfrm>
            <a:off x="10958562" y="283633"/>
            <a:ext cx="1098881" cy="4352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10000"/>
              </a:lnSpc>
            </a:pPr>
            <a:r>
              <a:rPr lang="ru-RU" sz="1200" b="1" dirty="0" smtClean="0">
                <a:latin typeface="Arial Narrow" panose="020B0606020202030204" pitchFamily="34" charset="0"/>
              </a:rPr>
              <a:t>млн. </a:t>
            </a:r>
            <a:r>
              <a:rPr lang="ru-RU" sz="1200" b="1" dirty="0" err="1" smtClean="0">
                <a:latin typeface="Arial Narrow" panose="020B0606020202030204" pitchFamily="34" charset="0"/>
              </a:rPr>
              <a:t>теңге</a:t>
            </a:r>
            <a:endParaRPr lang="ru-RU" sz="1200" b="1" dirty="0">
              <a:latin typeface="Arial Narrow" panose="020B0606020202030204" pitchFamily="34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322217" y="574767"/>
            <a:ext cx="11521440" cy="174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55169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6662057"/>
            <a:ext cx="12191999" cy="19594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7EC1BCBA-6982-48D6-BAE5-C5CF92859E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45418" y="6443763"/>
            <a:ext cx="1312025" cy="365125"/>
          </a:xfrm>
        </p:spPr>
        <p:txBody>
          <a:bodyPr vert="horz" lIns="91440" tIns="45720" rIns="91440" bIns="45720" rtlCol="0" anchor="ctr"/>
          <a:lstStyle/>
          <a:p>
            <a:fld id="{4B077F2A-2C27-4D70-B810-54F6CFB5CD3C}" type="slidenum">
              <a:rPr lang="ru-RU" sz="3600" b="1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pPr/>
              <a:t>23</a:t>
            </a:fld>
            <a:endParaRPr lang="ru-RU" sz="3600" b="1" dirty="0">
              <a:solidFill>
                <a:schemeClr val="tx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xmlns="" id="{3F65C095-550F-465D-9016-F6D5254F34FB}"/>
              </a:ext>
            </a:extLst>
          </p:cNvPr>
          <p:cNvSpPr txBox="1">
            <a:spLocks/>
          </p:cNvSpPr>
          <p:nvPr/>
        </p:nvSpPr>
        <p:spPr>
          <a:xfrm>
            <a:off x="-8460" y="0"/>
            <a:ext cx="12191998" cy="567267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</a:pPr>
            <a:endParaRPr lang="ru-RU" sz="30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xmlns="" id="{C6A84B91-AD4B-4BEE-9DA7-E637163FD3B7}"/>
              </a:ext>
            </a:extLst>
          </p:cNvPr>
          <p:cNvSpPr txBox="1">
            <a:spLocks/>
          </p:cNvSpPr>
          <p:nvPr/>
        </p:nvSpPr>
        <p:spPr>
          <a:xfrm>
            <a:off x="10958562" y="283633"/>
            <a:ext cx="1098881" cy="4352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10000"/>
              </a:lnSpc>
            </a:pPr>
            <a:r>
              <a:rPr lang="ru-RU" sz="1200" b="1" dirty="0" smtClean="0">
                <a:latin typeface="Arial Narrow" panose="020B0606020202030204" pitchFamily="34" charset="0"/>
              </a:rPr>
              <a:t>млрд. </a:t>
            </a:r>
            <a:r>
              <a:rPr lang="ru-RU" sz="1200" b="1" dirty="0" err="1" smtClean="0">
                <a:latin typeface="Arial Narrow" panose="020B0606020202030204" pitchFamily="34" charset="0"/>
              </a:rPr>
              <a:t>теңге</a:t>
            </a:r>
            <a:endParaRPr lang="ru-RU" sz="1200" b="1" dirty="0">
              <a:latin typeface="Arial Narrow" panose="020B0606020202030204" pitchFamily="34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322217" y="574767"/>
            <a:ext cx="11521440" cy="174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43849"/>
            <a:ext cx="12183538" cy="539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ru-RU" sz="2800" b="1" spc="-50" dirty="0" err="1">
                <a:latin typeface="Arial Narrow" panose="020B0606020202030204" pitchFamily="34" charset="0"/>
                <a:ea typeface="+mj-ea"/>
                <a:cs typeface="+mj-cs"/>
              </a:rPr>
              <a:t>Республикалық</a:t>
            </a:r>
            <a:r>
              <a:rPr lang="ru-RU" sz="2800" b="1" spc="-50" dirty="0">
                <a:latin typeface="Arial Narrow" panose="020B0606020202030204" pitchFamily="34" charset="0"/>
                <a:ea typeface="+mj-ea"/>
                <a:cs typeface="+mj-cs"/>
              </a:rPr>
              <a:t> бюджет </a:t>
            </a:r>
            <a:r>
              <a:rPr lang="ru-RU" sz="2800" b="1" spc="-50" dirty="0" err="1">
                <a:latin typeface="Arial Narrow" panose="020B0606020202030204" pitchFamily="34" charset="0"/>
                <a:ea typeface="+mj-ea"/>
                <a:cs typeface="+mj-cs"/>
              </a:rPr>
              <a:t>шығыстары</a:t>
            </a:r>
            <a:r>
              <a:rPr lang="ru-RU" sz="2800" b="1" spc="-50" dirty="0">
                <a:latin typeface="Arial Narrow" panose="020B0606020202030204" pitchFamily="34" charset="0"/>
                <a:ea typeface="+mj-ea"/>
                <a:cs typeface="+mj-cs"/>
              </a:rPr>
              <a:t> </a:t>
            </a:r>
            <a:r>
              <a:rPr lang="ru-RU" b="1" i="1" dirty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(</a:t>
            </a:r>
            <a:r>
              <a:rPr lang="ru-RU" b="1" i="1" dirty="0" err="1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функционалдық</a:t>
            </a:r>
            <a:r>
              <a:rPr lang="ru-RU" b="1" i="1" dirty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ru-RU" b="1" i="1" dirty="0" err="1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топтар</a:t>
            </a:r>
            <a:r>
              <a:rPr lang="ru-RU" b="1" i="1" dirty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ru-RU" b="1" i="1" dirty="0" err="1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бойынша</a:t>
            </a:r>
            <a:r>
              <a:rPr lang="ru-RU" b="1" i="1" dirty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) </a:t>
            </a:r>
          </a:p>
        </p:txBody>
      </p:sp>
      <p:graphicFrame>
        <p:nvGraphicFramePr>
          <p:cNvPr id="10" name="Таблица 9">
            <a:extLst>
              <a:ext uri="{FF2B5EF4-FFF2-40B4-BE49-F238E27FC236}">
                <a16:creationId xmlns:a16="http://schemas.microsoft.com/office/drawing/2014/main" xmlns="" id="{5A2041C3-7F6E-40EA-A49B-D3D11CF808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4293346"/>
              </p:ext>
            </p:extLst>
          </p:nvPr>
        </p:nvGraphicFramePr>
        <p:xfrm>
          <a:off x="173123" y="709226"/>
          <a:ext cx="11941988" cy="559423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595144">
                  <a:extLst>
                    <a:ext uri="{9D8B030D-6E8A-4147-A177-3AD203B41FA5}">
                      <a16:colId xmlns:a16="http://schemas.microsoft.com/office/drawing/2014/main" xmlns="" val="2121944261"/>
                    </a:ext>
                  </a:extLst>
                </a:gridCol>
                <a:gridCol w="112198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4497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044972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04497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44972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1044972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</a:tblGrid>
              <a:tr h="269429">
                <a:tc rowSpan="2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kern="12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Атауы</a:t>
                      </a:r>
                      <a:endParaRPr lang="ru-RU" sz="1200" b="0" i="0" u="none" strike="noStrike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4005" marR="4005" marT="400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200" b="0" i="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2020 </a:t>
                      </a:r>
                      <a:r>
                        <a:rPr lang="kk-KZ" sz="1200" b="0" i="0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жыл</a:t>
                      </a:r>
                      <a:endParaRPr lang="ru-RU" sz="1200" b="0" i="0" u="none" strike="noStrike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4005" marR="4005" marT="400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200" b="0" i="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2021 </a:t>
                      </a:r>
                      <a:r>
                        <a:rPr lang="kk-KZ" sz="1200" b="0" i="0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жыл</a:t>
                      </a:r>
                      <a:endParaRPr lang="ru-RU" sz="1200" b="0" i="0" u="none" strike="noStrike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4005" marR="4005" marT="400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200" b="0" i="0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2022 жыл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050" b="0" i="0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(1.01.2023 ж.)</a:t>
                      </a:r>
                      <a:endParaRPr lang="ru-RU" sz="1050" b="0" i="0" u="none" strike="noStrike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4005" marR="4005" marT="400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kern="12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Бекітілген</a:t>
                      </a:r>
                      <a:r>
                        <a:rPr lang="ru-RU" sz="1200" b="0" i="0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бюджет</a:t>
                      </a:r>
                      <a:endParaRPr lang="ru-RU" sz="1200" b="0" i="0" u="none" strike="noStrike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4005" marR="4005" marT="400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4005" marR="4005" marT="400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4005" marR="4005" marT="400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53413">
                <a:tc vMerge="1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9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4005" marR="4005" marT="4005" marB="0" anchor="ctr"/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4005" marR="4005" marT="400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4005" marR="4005" marT="400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4005" marR="4005" marT="400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2023 </a:t>
                      </a:r>
                      <a:r>
                        <a:rPr lang="ru-RU" sz="1200" b="0" i="0" u="none" strike="noStrike" kern="12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жыл</a:t>
                      </a:r>
                      <a:endParaRPr lang="ru-RU" sz="1200" b="0" i="0" u="none" strike="noStrike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4005" marR="4005" marT="400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2024 </a:t>
                      </a:r>
                      <a:r>
                        <a:rPr lang="ru-RU" sz="1200" b="0" i="0" u="none" strike="noStrike" kern="12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жыл</a:t>
                      </a:r>
                      <a:endParaRPr lang="ru-RU" sz="1200" b="0" i="0" u="none" strike="noStrike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4005" marR="4005" marT="400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2025 </a:t>
                      </a:r>
                      <a:r>
                        <a:rPr lang="ru-RU" sz="1200" b="0" i="0" u="none" strike="noStrike" kern="12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жыл</a:t>
                      </a:r>
                      <a:r>
                        <a:rPr lang="ru-RU" sz="1200" b="0" i="0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</a:t>
                      </a:r>
                      <a:endParaRPr lang="ru-RU" sz="1200" b="0" i="0" u="none" strike="noStrike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4005" marR="4005" marT="400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00571">
                <a:tc>
                  <a:txBody>
                    <a:bodyPr/>
                    <a:lstStyle/>
                    <a:p>
                      <a:pPr algn="l" fontAlgn="t"/>
                      <a:r>
                        <a:rPr lang="ru-RU" sz="2000" b="1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  </a:t>
                      </a:r>
                      <a:r>
                        <a:rPr kumimoji="0" lang="ru-RU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 Narrow" pitchFamily="34" charset="0"/>
                          <a:ea typeface="+mn-ea"/>
                          <a:cs typeface="Arial" charset="0"/>
                        </a:rPr>
                        <a:t>БАРЛЫҒЫ, </a:t>
                      </a:r>
                      <a:r>
                        <a:rPr kumimoji="0" lang="ru-RU" sz="20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 Narrow" pitchFamily="34" charset="0"/>
                          <a:ea typeface="+mn-ea"/>
                          <a:cs typeface="Arial" charset="0"/>
                        </a:rPr>
                        <a:t>оның</a:t>
                      </a:r>
                      <a:r>
                        <a:rPr kumimoji="0" lang="ru-RU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 Narrow" pitchFamily="34" charset="0"/>
                          <a:ea typeface="+mn-ea"/>
                          <a:cs typeface="Arial" charset="0"/>
                        </a:rPr>
                        <a:t> </a:t>
                      </a:r>
                      <a:r>
                        <a:rPr kumimoji="0" lang="ru-RU" sz="20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 Narrow" pitchFamily="34" charset="0"/>
                          <a:ea typeface="+mn-ea"/>
                          <a:cs typeface="Arial" charset="0"/>
                        </a:rPr>
                        <a:t>ішінде</a:t>
                      </a:r>
                      <a:r>
                        <a:rPr kumimoji="0" lang="ru-RU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 Narrow" pitchFamily="34" charset="0"/>
                          <a:ea typeface="+mn-ea"/>
                          <a:cs typeface="Arial" charset="0"/>
                        </a:rPr>
                        <a:t>:</a:t>
                      </a:r>
                      <a:endParaRPr kumimoji="0" lang="ru-RU" sz="20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 Narrow" pitchFamily="34" charset="0"/>
                        <a:ea typeface="+mn-ea"/>
                        <a:cs typeface="Arial" charset="0"/>
                      </a:endParaRPr>
                    </a:p>
                  </a:txBody>
                  <a:tcPr marL="4005" marR="4005" marT="400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kk-KZ" sz="2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 Narrow" pitchFamily="34" charset="0"/>
                          <a:ea typeface="+mn-ea"/>
                          <a:cs typeface="Arial" charset="0"/>
                        </a:rPr>
                        <a:t>14 234</a:t>
                      </a:r>
                      <a:endParaRPr kumimoji="0" lang="ru-RU" sz="20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 Narrow" pitchFamily="34" charset="0"/>
                        <a:ea typeface="+mn-ea"/>
                        <a:cs typeface="Arial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 Narrow" pitchFamily="34" charset="0"/>
                          <a:ea typeface="+mn-ea"/>
                          <a:cs typeface="Arial" charset="0"/>
                        </a:rPr>
                        <a:t>15 207</a:t>
                      </a:r>
                      <a:endParaRPr kumimoji="0" lang="kk-KZ" sz="20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 Narrow" pitchFamily="34" charset="0"/>
                        <a:ea typeface="+mn-ea"/>
                        <a:cs typeface="Arial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kk-KZ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 Narrow" pitchFamily="34" charset="0"/>
                          <a:ea typeface="+mn-ea"/>
                          <a:cs typeface="Arial" charset="0"/>
                        </a:rPr>
                        <a:t>18 532</a:t>
                      </a:r>
                      <a:endParaRPr kumimoji="0" lang="kk-KZ" sz="20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 Narrow" pitchFamily="34" charset="0"/>
                        <a:ea typeface="+mn-ea"/>
                        <a:cs typeface="Arial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 Narrow" pitchFamily="34" charset="0"/>
                          <a:ea typeface="+mn-ea"/>
                          <a:cs typeface="Arial" charset="0"/>
                        </a:rPr>
                        <a:t>20 997</a:t>
                      </a:r>
                      <a:endParaRPr kumimoji="0" lang="ru-RU" sz="20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 Narrow" pitchFamily="34" charset="0"/>
                        <a:ea typeface="+mn-ea"/>
                        <a:cs typeface="Arial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 Narrow" pitchFamily="34" charset="0"/>
                          <a:ea typeface="+mn-ea"/>
                          <a:cs typeface="Arial" charset="0"/>
                        </a:rPr>
                        <a:t>21 632</a:t>
                      </a:r>
                      <a:endParaRPr kumimoji="0" lang="ru-RU" sz="20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 Narrow" pitchFamily="34" charset="0"/>
                        <a:ea typeface="+mn-ea"/>
                        <a:cs typeface="Arial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 Narrow" pitchFamily="34" charset="0"/>
                          <a:ea typeface="+mn-ea"/>
                          <a:cs typeface="Arial" charset="0"/>
                        </a:rPr>
                        <a:t>22 642</a:t>
                      </a:r>
                      <a:endParaRPr kumimoji="0" lang="ru-RU" sz="20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 Narrow" pitchFamily="34" charset="0"/>
                        <a:ea typeface="+mn-ea"/>
                        <a:cs typeface="Arial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40094">
                <a:tc>
                  <a:txBody>
                    <a:bodyPr/>
                    <a:lstStyle/>
                    <a:p>
                      <a:pPr algn="l" fontAlgn="t"/>
                      <a:r>
                        <a:rPr lang="kk-KZ" sz="1400" u="none" strike="noStrike" noProof="0" dirty="0" smtClean="0">
                          <a:effectLst/>
                          <a:latin typeface="Arial Narrow" panose="020B0606020202030204" pitchFamily="34" charset="0"/>
                        </a:rPr>
                        <a:t>Жалпы сипаттағы мемлекеттік қызметтер</a:t>
                      </a:r>
                      <a:endParaRPr lang="kk-KZ" sz="1400" b="0" i="0" u="none" strike="noStrike" noProof="0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216000" marR="4005" marT="400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k-K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699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k-KZ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645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048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908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894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850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47433">
                <a:tc>
                  <a:txBody>
                    <a:bodyPr/>
                    <a:lstStyle/>
                    <a:p>
                      <a:pPr algn="l" fontAlgn="t"/>
                      <a:r>
                        <a:rPr lang="kk-KZ" sz="1400" u="none" strike="noStrike" noProof="0" dirty="0" smtClean="0">
                          <a:effectLst/>
                          <a:latin typeface="Arial Narrow" panose="020B0606020202030204" pitchFamily="34" charset="0"/>
                        </a:rPr>
                        <a:t>Қорғаныс</a:t>
                      </a:r>
                      <a:endParaRPr lang="kk-KZ" sz="1400" b="0" i="0" u="none" strike="noStrike" noProof="0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216000" marR="4005" marT="400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k-K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641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k-KZ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715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1 073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 </a:t>
                      </a:r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030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 </a:t>
                      </a:r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020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922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617875608"/>
                  </a:ext>
                </a:extLst>
              </a:tr>
              <a:tr h="285967">
                <a:tc>
                  <a:txBody>
                    <a:bodyPr/>
                    <a:lstStyle/>
                    <a:p>
                      <a:pPr algn="l" fontAlgn="t"/>
                      <a:r>
                        <a:rPr lang="kk-KZ" sz="1400" u="none" strike="noStrike" noProof="0" dirty="0" smtClean="0">
                          <a:effectLst/>
                          <a:latin typeface="Arial Narrow" panose="020B0606020202030204" pitchFamily="34" charset="0"/>
                        </a:rPr>
                        <a:t>Қоғамдық тәртіп, қауіпсіздік, құқықтық, сот, қылмыстық атқару қызметі</a:t>
                      </a:r>
                      <a:endParaRPr lang="kk-KZ" sz="1400" b="0" i="0" u="none" strike="noStrike" noProof="0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216000" marR="4005" marT="400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k-K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835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k-KZ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808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1 074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 </a:t>
                      </a:r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072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 </a:t>
                      </a:r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031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985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63623">
                <a:tc>
                  <a:txBody>
                    <a:bodyPr/>
                    <a:lstStyle/>
                    <a:p>
                      <a:pPr algn="l" fontAlgn="t"/>
                      <a:r>
                        <a:rPr lang="kk-KZ" sz="1400" u="none" strike="noStrike" noProof="0" dirty="0" smtClean="0">
                          <a:effectLst/>
                          <a:latin typeface="Arial Narrow" panose="020B0606020202030204" pitchFamily="34" charset="0"/>
                        </a:rPr>
                        <a:t>Білім беру</a:t>
                      </a:r>
                      <a:endParaRPr lang="kk-KZ" sz="1400" b="0" i="0" u="none" strike="noStrike" noProof="0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216000" marR="4005" marT="400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k-K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955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k-K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 </a:t>
                      </a:r>
                      <a:r>
                        <a:rPr lang="kk-KZ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382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1 980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 </a:t>
                      </a:r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210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 </a:t>
                      </a:r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833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 </a:t>
                      </a:r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941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61311">
                <a:tc>
                  <a:txBody>
                    <a:bodyPr/>
                    <a:lstStyle/>
                    <a:p>
                      <a:pPr algn="l" fontAlgn="t"/>
                      <a:r>
                        <a:rPr lang="kk-KZ" sz="1400" u="none" strike="noStrike" noProof="0" dirty="0" smtClean="0">
                          <a:effectLst/>
                          <a:latin typeface="Arial Narrow" panose="020B0606020202030204" pitchFamily="34" charset="0"/>
                        </a:rPr>
                        <a:t>Денсаулық сақтау</a:t>
                      </a:r>
                      <a:endParaRPr lang="kk-KZ" sz="1400" b="0" i="0" u="none" strike="noStrike" noProof="0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216000" marR="4005" marT="400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k-K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1 664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k-KZ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  <a:r>
                        <a:rPr lang="kk-KZ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095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1 9</a:t>
                      </a: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 </a:t>
                      </a:r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027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 </a:t>
                      </a:r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144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 </a:t>
                      </a:r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273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87866">
                <a:tc>
                  <a:txBody>
                    <a:bodyPr/>
                    <a:lstStyle/>
                    <a:p>
                      <a:pPr algn="l" fontAlgn="t"/>
                      <a:r>
                        <a:rPr lang="kk-KZ" sz="1400" u="none" strike="noStrike" noProof="0" dirty="0" smtClean="0">
                          <a:effectLst/>
                          <a:latin typeface="Arial Narrow" panose="020B0606020202030204" pitchFamily="34" charset="0"/>
                        </a:rPr>
                        <a:t>Әлеуметтік көмек және әлеуметтік қамсыздандыру</a:t>
                      </a:r>
                      <a:endParaRPr lang="kk-KZ" sz="1400" b="0" i="0" u="none" strike="noStrike" noProof="0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216000" marR="4005" marT="400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k-K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3 870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k-KZ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</a:t>
                      </a:r>
                      <a:r>
                        <a:rPr lang="kk-KZ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884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</a:t>
                      </a: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340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4 </a:t>
                      </a:r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663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5 </a:t>
                      </a:r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069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5 </a:t>
                      </a:r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430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87867">
                <a:tc>
                  <a:txBody>
                    <a:bodyPr/>
                    <a:lstStyle/>
                    <a:p>
                      <a:pPr algn="l" fontAlgn="t"/>
                      <a:r>
                        <a:rPr lang="kk-KZ" sz="1400" u="none" strike="noStrike" noProof="0" dirty="0" smtClean="0">
                          <a:effectLst/>
                          <a:latin typeface="Arial Narrow" panose="020B0606020202030204" pitchFamily="34" charset="0"/>
                        </a:rPr>
                        <a:t>Тұрғын үй-коммуналдық шаруашылық</a:t>
                      </a:r>
                      <a:endParaRPr lang="kk-KZ" sz="1400" b="0" i="0" u="none" strike="noStrike" noProof="0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216000" marR="4005" marT="400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k-K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369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k-KZ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417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416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336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142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75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13267">
                <a:tc>
                  <a:txBody>
                    <a:bodyPr/>
                    <a:lstStyle/>
                    <a:p>
                      <a:pPr algn="l" fontAlgn="t"/>
                      <a:r>
                        <a:rPr lang="kk-KZ" sz="1400" u="none" strike="noStrike" noProof="0" dirty="0" smtClean="0">
                          <a:effectLst/>
                          <a:latin typeface="Arial Narrow" panose="020B0606020202030204" pitchFamily="34" charset="0"/>
                        </a:rPr>
                        <a:t>Мәдениет, спорт, туризм және ақпараттық кеңістік</a:t>
                      </a:r>
                      <a:endParaRPr lang="kk-KZ" sz="1400" b="0" i="0" u="none" strike="noStrike" noProof="0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216000" marR="4005" marT="400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k-K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150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k-KZ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187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244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197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169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172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l" fontAlgn="t"/>
                      <a:r>
                        <a:rPr lang="kk-KZ" sz="1400" u="none" strike="noStrike" noProof="0" dirty="0" smtClean="0">
                          <a:effectLst/>
                          <a:latin typeface="Arial Narrow" panose="020B0606020202030204" pitchFamily="34" charset="0"/>
                        </a:rPr>
                        <a:t>Отын-энергетикалық кешен және жер қойнауын пайдалану</a:t>
                      </a:r>
                      <a:endParaRPr lang="kk-KZ" sz="1400" b="0" i="0" u="none" strike="noStrike" noProof="0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216000" marR="4005" marT="400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k-K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80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k-KZ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153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110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52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33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l" fontAlgn="t"/>
                      <a:r>
                        <a:rPr lang="kk-KZ" sz="1400" u="none" strike="noStrike" noProof="0" dirty="0" smtClean="0">
                          <a:effectLst/>
                          <a:latin typeface="Arial Narrow" panose="020B0606020202030204" pitchFamily="34" charset="0"/>
                        </a:rPr>
                        <a:t>Ауыл, су, орман, балық шаруашылығы, ерекше қорғалатын табиғи аумақтар, қоршаған ортаны және жануарлар дүниесін қорғау, жер қатынастары</a:t>
                      </a:r>
                      <a:endParaRPr lang="kk-KZ" sz="1400" b="0" i="0" u="none" strike="noStrike" noProof="0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216000" marR="4005" marT="400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k-K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541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k-KZ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538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734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434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440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389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pPr algn="l" fontAlgn="t"/>
                      <a:r>
                        <a:rPr lang="kk-KZ" sz="1400" u="none" strike="noStrike" noProof="0" dirty="0" smtClean="0">
                          <a:effectLst/>
                          <a:latin typeface="Arial Narrow" panose="020B0606020202030204" pitchFamily="34" charset="0"/>
                        </a:rPr>
                        <a:t>Өнеркәсіп, сәулет, қала құрылысы және құрылыс қызметі</a:t>
                      </a:r>
                      <a:endParaRPr lang="kk-KZ" sz="1400" b="0" i="0" u="none" strike="noStrike" noProof="0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216000" marR="4005" marT="400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k-K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193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k-K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133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464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181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24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21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294966">
                <a:tc>
                  <a:txBody>
                    <a:bodyPr/>
                    <a:lstStyle/>
                    <a:p>
                      <a:pPr algn="l" fontAlgn="t"/>
                      <a:r>
                        <a:rPr lang="kk-KZ" sz="1400" u="none" strike="noStrike" noProof="0" dirty="0" smtClean="0">
                          <a:effectLst/>
                          <a:latin typeface="Arial Narrow" panose="020B0606020202030204" pitchFamily="34" charset="0"/>
                        </a:rPr>
                        <a:t>Көлік және коммуникациялар</a:t>
                      </a:r>
                      <a:endParaRPr lang="kk-KZ" sz="1400" b="0" i="0" u="none" strike="noStrike" noProof="0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216000" marR="4005" marT="400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k-K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599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k-KZ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613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844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647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633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564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272300">
                <a:tc>
                  <a:txBody>
                    <a:bodyPr/>
                    <a:lstStyle/>
                    <a:p>
                      <a:pPr algn="l"/>
                      <a:r>
                        <a:rPr lang="kk-KZ" sz="1400" u="none" strike="noStrike" kern="1200" noProof="0" dirty="0" smtClean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Басқалар</a:t>
                      </a:r>
                      <a:endParaRPr lang="kk-KZ" sz="1400" u="none" strike="noStrike" kern="1200" noProof="0" dirty="0">
                        <a:solidFill>
                          <a:schemeClr val="dk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216000" marR="4005" marT="400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k-K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772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k-KZ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590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628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 </a:t>
                      </a:r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425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951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 </a:t>
                      </a:r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046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289608">
                <a:tc>
                  <a:txBody>
                    <a:bodyPr/>
                    <a:lstStyle/>
                    <a:p>
                      <a:pPr algn="l" fontAlgn="t"/>
                      <a:r>
                        <a:rPr lang="kk-KZ" sz="1400" u="none" strike="noStrike" noProof="0" dirty="0" smtClean="0">
                          <a:effectLst/>
                          <a:latin typeface="Arial Narrow" panose="020B0606020202030204" pitchFamily="34" charset="0"/>
                        </a:rPr>
                        <a:t>Борышқа қызмет көрсету</a:t>
                      </a:r>
                      <a:endParaRPr lang="kk-KZ" sz="1400" b="0" i="0" u="none" strike="noStrike" noProof="0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216000" marR="4005" marT="400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k-K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762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k-KZ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978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1 297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 </a:t>
                      </a:r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759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 </a:t>
                      </a:r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965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 </a:t>
                      </a:r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165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247433">
                <a:tc>
                  <a:txBody>
                    <a:bodyPr/>
                    <a:lstStyle/>
                    <a:p>
                      <a:pPr algn="l" fontAlgn="t"/>
                      <a:r>
                        <a:rPr lang="kk-KZ" sz="1400" b="0" i="0" u="none" strike="noStrike" noProof="0" dirty="0" smtClean="0">
                          <a:effectLst/>
                          <a:latin typeface="Arial Narrow" panose="020B0606020202030204" pitchFamily="34" charset="0"/>
                        </a:rPr>
                        <a:t>Трансферттер</a:t>
                      </a:r>
                      <a:endParaRPr lang="kk-KZ" sz="1400" b="0" i="0" u="none" strike="noStrike" noProof="0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216000" marR="4005" marT="400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k-K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2 104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k-K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 </a:t>
                      </a:r>
                      <a:r>
                        <a:rPr lang="kk-KZ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121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265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4 </a:t>
                      </a:r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995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5 </a:t>
                      </a:r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265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5 </a:t>
                      </a:r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774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967125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6662057"/>
            <a:ext cx="12191999" cy="19594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7EC1BCBA-6982-48D6-BAE5-C5CF92859E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45418" y="6443763"/>
            <a:ext cx="1312025" cy="365125"/>
          </a:xfrm>
        </p:spPr>
        <p:txBody>
          <a:bodyPr vert="horz" lIns="91440" tIns="45720" rIns="91440" bIns="45720" rtlCol="0" anchor="ctr"/>
          <a:lstStyle/>
          <a:p>
            <a:fld id="{4B077F2A-2C27-4D70-B810-54F6CFB5CD3C}" type="slidenum">
              <a:rPr lang="ru-RU" sz="3600" b="1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pPr/>
              <a:t>24</a:t>
            </a:fld>
            <a:endParaRPr lang="ru-RU" sz="3600" b="1" dirty="0">
              <a:solidFill>
                <a:schemeClr val="tx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xmlns="" id="{3F65C095-550F-465D-9016-F6D5254F34FB}"/>
              </a:ext>
            </a:extLst>
          </p:cNvPr>
          <p:cNvSpPr txBox="1">
            <a:spLocks/>
          </p:cNvSpPr>
          <p:nvPr/>
        </p:nvSpPr>
        <p:spPr>
          <a:xfrm>
            <a:off x="-8460" y="0"/>
            <a:ext cx="12191998" cy="567267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</a:pPr>
            <a:endParaRPr lang="ru-RU" sz="30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xmlns="" id="{C6A84B91-AD4B-4BEE-9DA7-E637163FD3B7}"/>
              </a:ext>
            </a:extLst>
          </p:cNvPr>
          <p:cNvSpPr txBox="1">
            <a:spLocks/>
          </p:cNvSpPr>
          <p:nvPr/>
        </p:nvSpPr>
        <p:spPr>
          <a:xfrm>
            <a:off x="10958562" y="283633"/>
            <a:ext cx="1098881" cy="4352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10000"/>
              </a:lnSpc>
            </a:pPr>
            <a:r>
              <a:rPr lang="ru-RU" sz="1200" b="1" dirty="0" smtClean="0">
                <a:latin typeface="Arial Narrow" panose="020B0606020202030204" pitchFamily="34" charset="0"/>
              </a:rPr>
              <a:t>млрд. </a:t>
            </a:r>
            <a:r>
              <a:rPr lang="ru-RU" sz="1200" b="1" dirty="0" err="1" smtClean="0">
                <a:latin typeface="Arial Narrow" panose="020B0606020202030204" pitchFamily="34" charset="0"/>
              </a:rPr>
              <a:t>теңге</a:t>
            </a:r>
            <a:endParaRPr lang="ru-RU" sz="1200" b="1" dirty="0">
              <a:latin typeface="Arial Narrow" panose="020B0606020202030204" pitchFamily="34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322217" y="574767"/>
            <a:ext cx="11521440" cy="174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-8832" y="8458"/>
            <a:ext cx="12183538" cy="56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ru-RU" sz="2800" b="1" spc="-50" dirty="0" err="1">
                <a:latin typeface="Arial Narrow" panose="020B0606020202030204" pitchFamily="34" charset="0"/>
                <a:ea typeface="+mj-ea"/>
                <a:cs typeface="+mj-cs"/>
              </a:rPr>
              <a:t>Республикалық</a:t>
            </a:r>
            <a:r>
              <a:rPr lang="ru-RU" sz="2800" b="1" spc="-50" dirty="0">
                <a:latin typeface="Arial Narrow" panose="020B0606020202030204" pitchFamily="34" charset="0"/>
                <a:ea typeface="+mj-ea"/>
                <a:cs typeface="+mj-cs"/>
              </a:rPr>
              <a:t> бюджет </a:t>
            </a:r>
            <a:r>
              <a:rPr lang="ru-RU" sz="2800" b="1" spc="-50" dirty="0" err="1">
                <a:latin typeface="Arial Narrow" panose="020B0606020202030204" pitchFamily="34" charset="0"/>
                <a:ea typeface="+mj-ea"/>
                <a:cs typeface="+mj-cs"/>
              </a:rPr>
              <a:t>шығыстары</a:t>
            </a:r>
            <a:r>
              <a:rPr lang="ru-RU" sz="2800" b="1" spc="-50" dirty="0">
                <a:latin typeface="Arial Narrow" panose="020B0606020202030204" pitchFamily="34" charset="0"/>
                <a:ea typeface="+mj-ea"/>
                <a:cs typeface="+mj-cs"/>
              </a:rPr>
              <a:t> </a:t>
            </a:r>
            <a:r>
              <a:rPr lang="ru-RU" b="1" i="1" dirty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(</a:t>
            </a:r>
            <a:r>
              <a:rPr lang="ru-RU" b="1" i="1" dirty="0" err="1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ведомстволық</a:t>
            </a:r>
            <a:r>
              <a:rPr lang="ru-RU" b="1" i="1" dirty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 классификация </a:t>
            </a:r>
            <a:r>
              <a:rPr lang="ru-RU" b="1" i="1" dirty="0" err="1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бойынша</a:t>
            </a:r>
            <a:r>
              <a:rPr lang="ru-RU" b="1" i="1" dirty="0" smtClean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)</a:t>
            </a:r>
            <a:endParaRPr lang="ru-RU" b="1" i="1" dirty="0">
              <a:solidFill>
                <a:schemeClr val="accent5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9" name="Таблица 8">
            <a:extLst>
              <a:ext uri="{FF2B5EF4-FFF2-40B4-BE49-F238E27FC236}">
                <a16:creationId xmlns:a16="http://schemas.microsoft.com/office/drawing/2014/main" xmlns="" id="{314C9321-A6F3-43E5-9A8C-8BEE25CB4DB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9710825"/>
              </p:ext>
            </p:extLst>
          </p:nvPr>
        </p:nvGraphicFramePr>
        <p:xfrm>
          <a:off x="174810" y="693277"/>
          <a:ext cx="12017187" cy="600236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61240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3406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8709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07383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06057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87091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062128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329066">
                <a:tc rowSpan="2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kern="12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Атауы</a:t>
                      </a:r>
                      <a:endParaRPr lang="ru-RU" sz="1200" b="0" i="0" u="none" strike="noStrike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4005" marR="4005" marT="400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200" b="0" i="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2020 </a:t>
                      </a:r>
                      <a:r>
                        <a:rPr lang="kk-KZ" sz="1200" b="0" i="0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жыл</a:t>
                      </a:r>
                      <a:endParaRPr lang="ru-RU" sz="1200" b="0" i="0" u="none" strike="noStrike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4005" marR="4005" marT="400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200" b="0" i="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2021 </a:t>
                      </a:r>
                      <a:r>
                        <a:rPr lang="kk-KZ" sz="1200" b="0" i="0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жыл</a:t>
                      </a:r>
                      <a:endParaRPr lang="ru-RU" sz="1200" b="0" i="0" u="none" strike="noStrike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4005" marR="4005" marT="400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200" b="0" i="0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2022 жыл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050" b="0" i="0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(1.01.2023 ж.)</a:t>
                      </a:r>
                      <a:endParaRPr lang="ru-RU" sz="1050" b="0" i="0" u="none" strike="noStrike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4005" marR="4005" marT="400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kern="12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Бекітілген</a:t>
                      </a:r>
                      <a:r>
                        <a:rPr lang="ru-RU" sz="1200" b="0" i="0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бюджет</a:t>
                      </a:r>
                      <a:endParaRPr lang="ru-RU" sz="1200" b="0" i="0" u="none" strike="noStrike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4005" marR="4005" marT="400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4005" marR="4005" marT="400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4005" marR="4005" marT="400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81524">
                <a:tc vMerge="1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9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4005" marR="4005" marT="400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4005" marR="4005" marT="400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4005" marR="4005" marT="400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4005" marR="4005" marT="400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2023 </a:t>
                      </a:r>
                      <a:r>
                        <a:rPr lang="ru-RU" sz="1200" b="0" i="0" u="none" strike="noStrike" kern="12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жыл</a:t>
                      </a:r>
                      <a:endParaRPr lang="ru-RU" sz="1200" b="0" i="0" u="none" strike="noStrike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4005" marR="4005" marT="400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2024 </a:t>
                      </a:r>
                      <a:r>
                        <a:rPr lang="ru-RU" sz="1200" b="0" i="0" u="none" strike="noStrike" kern="12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жыл</a:t>
                      </a:r>
                      <a:endParaRPr lang="ru-RU" sz="1200" b="0" i="0" u="none" strike="noStrike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4005" marR="4005" marT="400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2025 </a:t>
                      </a:r>
                      <a:r>
                        <a:rPr lang="ru-RU" sz="1200" b="0" i="0" u="none" strike="noStrike" kern="12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жыл</a:t>
                      </a:r>
                      <a:r>
                        <a:rPr lang="ru-RU" sz="1200" b="0" i="0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</a:t>
                      </a:r>
                      <a:endParaRPr lang="ru-RU" sz="1200" b="0" i="0" u="none" strike="noStrike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4005" marR="4005" marT="400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61839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 Narrow" pitchFamily="34" charset="0"/>
                          <a:ea typeface="+mn-ea"/>
                          <a:cs typeface="Arial" charset="0"/>
                        </a:rPr>
                        <a:t>БАРЛЫҒЫ, </a:t>
                      </a:r>
                      <a:r>
                        <a:rPr kumimoji="0" lang="ru-RU" sz="20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 Narrow" pitchFamily="34" charset="0"/>
                          <a:ea typeface="+mn-ea"/>
                          <a:cs typeface="Arial" charset="0"/>
                        </a:rPr>
                        <a:t>оның</a:t>
                      </a:r>
                      <a:r>
                        <a:rPr kumimoji="0" lang="ru-RU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 Narrow" pitchFamily="34" charset="0"/>
                          <a:ea typeface="+mn-ea"/>
                          <a:cs typeface="Arial" charset="0"/>
                        </a:rPr>
                        <a:t> </a:t>
                      </a:r>
                      <a:r>
                        <a:rPr kumimoji="0" lang="ru-RU" sz="20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 Narrow" pitchFamily="34" charset="0"/>
                          <a:ea typeface="+mn-ea"/>
                          <a:cs typeface="Arial" charset="0"/>
                        </a:rPr>
                        <a:t>ішінде</a:t>
                      </a:r>
                      <a:r>
                        <a:rPr kumimoji="0" lang="ru-RU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 Narrow" pitchFamily="34" charset="0"/>
                          <a:ea typeface="+mn-ea"/>
                          <a:cs typeface="Arial" charset="0"/>
                        </a:rPr>
                        <a:t>:</a:t>
                      </a:r>
                      <a:endParaRPr kumimoji="0" lang="ru-RU" sz="20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 Narrow" pitchFamily="34" charset="0"/>
                        <a:ea typeface="+mn-ea"/>
                        <a:cs typeface="Arial" charset="0"/>
                      </a:endParaRPr>
                    </a:p>
                  </a:txBody>
                  <a:tcPr marL="4005" marR="4005" marT="400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kumimoji="0" lang="ru-RU" sz="2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 Narrow" pitchFamily="34" charset="0"/>
                          <a:ea typeface="+mn-ea"/>
                          <a:cs typeface="Arial" charset="0"/>
                        </a:rPr>
                        <a:t>14 234</a:t>
                      </a:r>
                    </a:p>
                  </a:txBody>
                  <a:tcPr marL="0" marR="4005" marT="400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kumimoji="0" lang="ru-RU" sz="2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 Narrow" pitchFamily="34" charset="0"/>
                          <a:ea typeface="+mn-ea"/>
                          <a:cs typeface="Arial" charset="0"/>
                        </a:rPr>
                        <a:t>15 </a:t>
                      </a:r>
                      <a:r>
                        <a:rPr kumimoji="0" lang="ru-RU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 Narrow" pitchFamily="34" charset="0"/>
                          <a:ea typeface="+mn-ea"/>
                          <a:cs typeface="Arial" charset="0"/>
                        </a:rPr>
                        <a:t>207</a:t>
                      </a:r>
                      <a:endParaRPr kumimoji="0" lang="ru-RU" sz="20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 Narrow" pitchFamily="34" charset="0"/>
                        <a:ea typeface="+mn-ea"/>
                        <a:cs typeface="Arial" charset="0"/>
                      </a:endParaRPr>
                    </a:p>
                  </a:txBody>
                  <a:tcPr marL="0" marR="4005" marT="400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kumimoji="0" lang="kk-KZ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 Narrow" pitchFamily="34" charset="0"/>
                          <a:ea typeface="+mn-ea"/>
                          <a:cs typeface="Arial" charset="0"/>
                        </a:rPr>
                        <a:t>18 532</a:t>
                      </a:r>
                      <a:endParaRPr kumimoji="0" lang="kk-KZ" sz="20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 Narrow" pitchFamily="34" charset="0"/>
                        <a:ea typeface="+mn-ea"/>
                        <a:cs typeface="Arial" charset="0"/>
                      </a:endParaRPr>
                    </a:p>
                  </a:txBody>
                  <a:tcPr marL="0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kumimoji="0" lang="ru-RU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 Narrow" pitchFamily="34" charset="0"/>
                          <a:ea typeface="+mn-ea"/>
                          <a:cs typeface="Arial" charset="0"/>
                        </a:rPr>
                        <a:t>20 997</a:t>
                      </a:r>
                      <a:endParaRPr kumimoji="0" lang="ru-RU" sz="20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 Narrow" pitchFamily="34" charset="0"/>
                        <a:ea typeface="+mn-ea"/>
                        <a:cs typeface="Arial" charset="0"/>
                      </a:endParaRPr>
                    </a:p>
                  </a:txBody>
                  <a:tcPr marL="0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kumimoji="0" lang="ru-RU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 Narrow" pitchFamily="34" charset="0"/>
                          <a:ea typeface="+mn-ea"/>
                          <a:cs typeface="Arial" charset="0"/>
                        </a:rPr>
                        <a:t>21 632</a:t>
                      </a:r>
                      <a:endParaRPr kumimoji="0" lang="ru-RU" sz="20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 Narrow" pitchFamily="34" charset="0"/>
                        <a:ea typeface="+mn-ea"/>
                        <a:cs typeface="Arial" charset="0"/>
                      </a:endParaRPr>
                    </a:p>
                  </a:txBody>
                  <a:tcPr marL="0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kumimoji="0" lang="ru-RU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 Narrow" pitchFamily="34" charset="0"/>
                          <a:ea typeface="+mn-ea"/>
                          <a:cs typeface="Arial" charset="0"/>
                        </a:rPr>
                        <a:t>22 642</a:t>
                      </a:r>
                      <a:endParaRPr kumimoji="0" lang="ru-RU" sz="20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 Narrow" pitchFamily="34" charset="0"/>
                        <a:ea typeface="+mn-ea"/>
                        <a:cs typeface="Arial" charset="0"/>
                      </a:endParaRPr>
                    </a:p>
                  </a:txBody>
                  <a:tcPr marL="0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51765">
                <a:tc>
                  <a:txBody>
                    <a:bodyPr/>
                    <a:lstStyle/>
                    <a:p>
                      <a:pPr algn="l" fontAlgn="t"/>
                      <a:r>
                        <a:rPr lang="kk-KZ" sz="13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Қазақстан Республикасы Президентінің Әкімшілігі</a:t>
                      </a:r>
                      <a:endParaRPr lang="kk-KZ" sz="13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10800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9</a:t>
                      </a:r>
                      <a:endParaRPr lang="ru-RU" sz="13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12</a:t>
                      </a:r>
                      <a:endParaRPr lang="ru-RU" sz="13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13</a:t>
                      </a:r>
                    </a:p>
                  </a:txBody>
                  <a:tcPr marL="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marL="0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13</a:t>
                      </a:r>
                    </a:p>
                  </a:txBody>
                  <a:tcPr marL="0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51765">
                <a:tc>
                  <a:txBody>
                    <a:bodyPr/>
                    <a:lstStyle/>
                    <a:p>
                      <a:pPr algn="l" fontAlgn="t"/>
                      <a:r>
                        <a:rPr lang="kk-KZ" sz="13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Қазақстан Республикасы </a:t>
                      </a:r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Премьер-Министр</a:t>
                      </a:r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i</a:t>
                      </a:r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н</a:t>
                      </a:r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i</a:t>
                      </a:r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ң </a:t>
                      </a:r>
                      <a:r>
                        <a:rPr lang="kk-KZ" sz="13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Кеңсес</a:t>
                      </a:r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i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108000" marR="9525" marT="9525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4</a:t>
                      </a:r>
                      <a:endParaRPr lang="ru-RU" sz="13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5</a:t>
                      </a:r>
                      <a:endParaRPr lang="ru-RU" sz="13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0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0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51765"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Адам </a:t>
                      </a:r>
                      <a:r>
                        <a:rPr lang="kk-KZ" sz="13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құқықтары жөніндегі ұлттық орталық</a:t>
                      </a:r>
                      <a:endParaRPr lang="kk-KZ" sz="13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108000" marR="9525" marT="9525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0,2</a:t>
                      </a:r>
                    </a:p>
                  </a:txBody>
                  <a:tcPr marL="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0,2</a:t>
                      </a:r>
                      <a:endParaRPr lang="ru-RU" sz="13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0,5</a:t>
                      </a:r>
                      <a:endParaRPr lang="ru-RU" sz="13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0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0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51765">
                <a:tc>
                  <a:txBody>
                    <a:bodyPr/>
                    <a:lstStyle/>
                    <a:p>
                      <a:pPr algn="l" fontAlgn="t"/>
                      <a:r>
                        <a:rPr lang="kk-KZ" sz="13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Қазақстан Республикасы Жоғары </a:t>
                      </a:r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Сот </a:t>
                      </a:r>
                      <a:r>
                        <a:rPr lang="kk-KZ" sz="13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Кеңесінің</a:t>
                      </a:r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 Аппараты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108000" marR="9525" marT="9525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0,3</a:t>
                      </a:r>
                    </a:p>
                  </a:txBody>
                  <a:tcPr marL="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0,3</a:t>
                      </a:r>
                      <a:endParaRPr lang="ru-RU" sz="13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0,4</a:t>
                      </a:r>
                      <a:endParaRPr lang="ru-RU" sz="13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0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0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51765">
                <a:tc>
                  <a:txBody>
                    <a:bodyPr/>
                    <a:lstStyle/>
                    <a:p>
                      <a:pPr algn="l" fontAlgn="t"/>
                      <a:r>
                        <a:rPr lang="kk-KZ" sz="1300" b="0" i="0" u="none" strike="noStrike" noProof="0" smtClean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Қазақстан Республикасы Тұңғыш Президентінің – Елбасының Кеңсесі</a:t>
                      </a:r>
                      <a:endParaRPr lang="kk-KZ" sz="1300" b="0" i="0" u="none" strike="noStrike" noProof="0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108000" marR="9525" marT="9525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2,1</a:t>
                      </a:r>
                    </a:p>
                  </a:txBody>
                  <a:tcPr marL="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</a:t>
                      </a:r>
                      <a:endParaRPr lang="ru-RU" sz="13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</a:t>
                      </a:r>
                      <a:endParaRPr lang="ru-RU" sz="13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0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0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91021">
                <a:tc>
                  <a:txBody>
                    <a:bodyPr/>
                    <a:lstStyle/>
                    <a:p>
                      <a:pPr algn="l" fontAlgn="t"/>
                      <a:r>
                        <a:rPr lang="kk-KZ" sz="13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Қазақстан Республикасы Iшкi iстер министрлiгi</a:t>
                      </a:r>
                      <a:endParaRPr lang="kk-KZ" sz="13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108000" marR="9525" marT="9525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307</a:t>
                      </a:r>
                    </a:p>
                  </a:txBody>
                  <a:tcPr marL="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336</a:t>
                      </a:r>
                      <a:endParaRPr lang="ru-RU" sz="13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550</a:t>
                      </a:r>
                      <a:endParaRPr lang="ru-RU" sz="13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554</a:t>
                      </a:r>
                    </a:p>
                  </a:txBody>
                  <a:tcPr marL="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535</a:t>
                      </a:r>
                    </a:p>
                  </a:txBody>
                  <a:tcPr marL="0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501</a:t>
                      </a:r>
                    </a:p>
                  </a:txBody>
                  <a:tcPr marL="0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51765">
                <a:tc>
                  <a:txBody>
                    <a:bodyPr/>
                    <a:lstStyle/>
                    <a:p>
                      <a:pPr algn="l" fontAlgn="t"/>
                      <a:r>
                        <a:rPr lang="kk-KZ" sz="1300" b="0" i="0" u="none" strike="noStrike" noProof="0" smtClean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Қазақстан Республикасы Төтенше жағдайлар министрлiгi</a:t>
                      </a:r>
                      <a:endParaRPr lang="kk-KZ" sz="1300" b="0" i="0" u="none" strike="noStrike" noProof="0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108000" marR="9525" marT="9525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137</a:t>
                      </a:r>
                    </a:p>
                  </a:txBody>
                  <a:tcPr marL="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150</a:t>
                      </a:r>
                      <a:endParaRPr lang="ru-RU" sz="13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208</a:t>
                      </a:r>
                      <a:endParaRPr lang="ru-RU" sz="13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201</a:t>
                      </a:r>
                    </a:p>
                  </a:txBody>
                  <a:tcPr marL="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176</a:t>
                      </a:r>
                    </a:p>
                  </a:txBody>
                  <a:tcPr marL="0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119</a:t>
                      </a:r>
                    </a:p>
                  </a:txBody>
                  <a:tcPr marL="0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865994714"/>
                  </a:ext>
                </a:extLst>
              </a:tr>
              <a:tr h="251765">
                <a:tc>
                  <a:txBody>
                    <a:bodyPr/>
                    <a:lstStyle/>
                    <a:p>
                      <a:pPr algn="l" fontAlgn="t"/>
                      <a:r>
                        <a:rPr lang="kk-KZ" sz="13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Қазақстан Республикасы Сыртқы iстер министрлiгi</a:t>
                      </a:r>
                      <a:endParaRPr lang="kk-KZ" sz="13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108000" marR="9525" marT="9525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78</a:t>
                      </a:r>
                    </a:p>
                  </a:txBody>
                  <a:tcPr marL="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84</a:t>
                      </a:r>
                      <a:endParaRPr lang="ru-RU" sz="13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97</a:t>
                      </a:r>
                      <a:endParaRPr lang="ru-RU" sz="13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95</a:t>
                      </a:r>
                    </a:p>
                  </a:txBody>
                  <a:tcPr marL="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102</a:t>
                      </a:r>
                    </a:p>
                  </a:txBody>
                  <a:tcPr marL="0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102</a:t>
                      </a:r>
                    </a:p>
                  </a:txBody>
                  <a:tcPr marL="0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51765">
                <a:tc>
                  <a:txBody>
                    <a:bodyPr/>
                    <a:lstStyle/>
                    <a:p>
                      <a:pPr algn="l" fontAlgn="t"/>
                      <a:r>
                        <a:rPr lang="kk-KZ" sz="13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Қазақстан Республикасы</a:t>
                      </a:r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 Экология, геология </a:t>
                      </a:r>
                      <a:r>
                        <a:rPr lang="kk-KZ" sz="13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және табиғи ресурстар министрлігі</a:t>
                      </a:r>
                      <a:endParaRPr lang="kk-KZ" sz="13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108000" marR="9525" marT="9525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114</a:t>
                      </a:r>
                    </a:p>
                  </a:txBody>
                  <a:tcPr marL="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134</a:t>
                      </a:r>
                      <a:endParaRPr lang="ru-RU" sz="13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183</a:t>
                      </a:r>
                      <a:endParaRPr lang="ru-RU" sz="13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135</a:t>
                      </a:r>
                    </a:p>
                  </a:txBody>
                  <a:tcPr marL="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144</a:t>
                      </a:r>
                    </a:p>
                  </a:txBody>
                  <a:tcPr marL="0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116</a:t>
                      </a:r>
                    </a:p>
                  </a:txBody>
                  <a:tcPr marL="0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72525">
                <a:tc>
                  <a:txBody>
                    <a:bodyPr/>
                    <a:lstStyle/>
                    <a:p>
                      <a:pPr algn="l" fontAlgn="t"/>
                      <a:r>
                        <a:rPr lang="kk-KZ" sz="13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Қазақстан Республикасы Қорғаныс министрл</a:t>
                      </a:r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i</a:t>
                      </a:r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г</a:t>
                      </a:r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i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108000" marR="9525" marT="9525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344</a:t>
                      </a:r>
                    </a:p>
                  </a:txBody>
                  <a:tcPr marL="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370</a:t>
                      </a:r>
                      <a:endParaRPr lang="ru-RU" sz="13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589</a:t>
                      </a:r>
                      <a:endParaRPr lang="ru-RU" sz="13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546</a:t>
                      </a:r>
                    </a:p>
                  </a:txBody>
                  <a:tcPr marL="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550</a:t>
                      </a:r>
                    </a:p>
                  </a:txBody>
                  <a:tcPr marL="0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537</a:t>
                      </a:r>
                    </a:p>
                  </a:txBody>
                  <a:tcPr marL="0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51765">
                <a:tc>
                  <a:txBody>
                    <a:bodyPr/>
                    <a:lstStyle/>
                    <a:p>
                      <a:pPr algn="l" fontAlgn="t"/>
                      <a:r>
                        <a:rPr lang="kk-KZ" sz="13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Қазақстан Республикасы Ақпарат жəне қоғ</a:t>
                      </a:r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а</a:t>
                      </a:r>
                      <a:r>
                        <a:rPr lang="kk-KZ" sz="13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мдық</a:t>
                      </a:r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 даму </a:t>
                      </a:r>
                      <a:r>
                        <a:rPr lang="kk-KZ" sz="13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министрлігі</a:t>
                      </a:r>
                      <a:endParaRPr lang="kk-KZ" sz="13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108000" marR="9525" marT="9525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66</a:t>
                      </a:r>
                    </a:p>
                  </a:txBody>
                  <a:tcPr marL="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70</a:t>
                      </a:r>
                      <a:endParaRPr lang="ru-RU" sz="13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70</a:t>
                      </a:r>
                      <a:endParaRPr lang="ru-RU" sz="13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68</a:t>
                      </a:r>
                    </a:p>
                  </a:txBody>
                  <a:tcPr marL="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65</a:t>
                      </a:r>
                    </a:p>
                  </a:txBody>
                  <a:tcPr marL="0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65</a:t>
                      </a:r>
                    </a:p>
                  </a:txBody>
                  <a:tcPr marL="0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291021">
                <a:tc>
                  <a:txBody>
                    <a:bodyPr/>
                    <a:lstStyle/>
                    <a:p>
                      <a:pPr algn="l" fontAlgn="t"/>
                      <a:r>
                        <a:rPr lang="kk-KZ" sz="13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Қазақстан Республикасы Сауда және </a:t>
                      </a:r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интеграция </a:t>
                      </a:r>
                      <a:r>
                        <a:rPr lang="kk-KZ" sz="13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министрлігі</a:t>
                      </a:r>
                      <a:endParaRPr lang="kk-KZ" sz="13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108000" marR="9525" marT="9525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93</a:t>
                      </a:r>
                    </a:p>
                  </a:txBody>
                  <a:tcPr marL="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74</a:t>
                      </a:r>
                      <a:endParaRPr lang="ru-RU" sz="13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74</a:t>
                      </a:r>
                      <a:endParaRPr lang="ru-RU" sz="13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24</a:t>
                      </a:r>
                    </a:p>
                  </a:txBody>
                  <a:tcPr marL="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29</a:t>
                      </a:r>
                    </a:p>
                  </a:txBody>
                  <a:tcPr marL="0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25</a:t>
                      </a:r>
                    </a:p>
                  </a:txBody>
                  <a:tcPr marL="0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251765">
                <a:tc>
                  <a:txBody>
                    <a:bodyPr/>
                    <a:lstStyle/>
                    <a:p>
                      <a:pPr algn="l" fontAlgn="t"/>
                      <a:r>
                        <a:rPr lang="kk-KZ" sz="13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Қазақстан Республикасы Ауыл шаруашылығы министрлiгi</a:t>
                      </a:r>
                      <a:endParaRPr lang="kk-KZ" sz="13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108000" marR="9525" marT="9525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423</a:t>
                      </a:r>
                    </a:p>
                  </a:txBody>
                  <a:tcPr marL="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407</a:t>
                      </a:r>
                      <a:endParaRPr lang="ru-RU" sz="13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562</a:t>
                      </a:r>
                      <a:endParaRPr lang="ru-RU" sz="13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291</a:t>
                      </a:r>
                    </a:p>
                  </a:txBody>
                  <a:tcPr marL="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283</a:t>
                      </a:r>
                    </a:p>
                  </a:txBody>
                  <a:tcPr marL="0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261</a:t>
                      </a:r>
                    </a:p>
                  </a:txBody>
                  <a:tcPr marL="0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251765">
                <a:tc>
                  <a:txBody>
                    <a:bodyPr/>
                    <a:lstStyle/>
                    <a:p>
                      <a:pPr algn="l" fontAlgn="t"/>
                      <a:r>
                        <a:rPr lang="kk-KZ" sz="13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Қазақстан Республикасы Еңбек және халықты әлеуметт</a:t>
                      </a:r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i</a:t>
                      </a:r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к </a:t>
                      </a:r>
                      <a:r>
                        <a:rPr lang="kk-KZ" sz="13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қорғау министрл</a:t>
                      </a:r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i</a:t>
                      </a:r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г</a:t>
                      </a:r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i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108000" marR="9525" marT="9525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3 870</a:t>
                      </a:r>
                    </a:p>
                  </a:txBody>
                  <a:tcPr marL="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3 884</a:t>
                      </a:r>
                      <a:endParaRPr lang="ru-RU" sz="13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4</a:t>
                      </a:r>
                      <a:r>
                        <a:rPr lang="ru-RU" sz="1300" b="0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340</a:t>
                      </a:r>
                      <a:endParaRPr lang="ru-RU" sz="13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4 663</a:t>
                      </a:r>
                      <a:endParaRPr lang="ru-RU" sz="13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5 069</a:t>
                      </a:r>
                      <a:endParaRPr lang="ru-RU" sz="13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0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5 430</a:t>
                      </a:r>
                      <a:endParaRPr lang="ru-RU" sz="13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0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251765">
                <a:tc>
                  <a:txBody>
                    <a:bodyPr/>
                    <a:lstStyle/>
                    <a:p>
                      <a:pPr algn="l" fontAlgn="t"/>
                      <a:r>
                        <a:rPr lang="kk-KZ" sz="13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Қазақстан Республикасы Қаржы министрл</a:t>
                      </a:r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i</a:t>
                      </a:r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г</a:t>
                      </a:r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i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108000" marR="9525" marT="9525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3</a:t>
                      </a:r>
                      <a:r>
                        <a:rPr lang="ru-RU" sz="1300" b="0" i="0" u="none" strike="noStrike" kern="1200" baseline="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127</a:t>
                      </a:r>
                      <a:endParaRPr lang="ru-RU" sz="13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3 238</a:t>
                      </a:r>
                      <a:endParaRPr lang="ru-RU" sz="13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3 704</a:t>
                      </a:r>
                      <a:endParaRPr lang="ru-RU" sz="13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7 963</a:t>
                      </a:r>
                    </a:p>
                  </a:txBody>
                  <a:tcPr marL="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8 119</a:t>
                      </a:r>
                    </a:p>
                  </a:txBody>
                  <a:tcPr marL="0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8 852</a:t>
                      </a:r>
                    </a:p>
                  </a:txBody>
                  <a:tcPr marL="0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280781">
                <a:tc>
                  <a:txBody>
                    <a:bodyPr/>
                    <a:lstStyle/>
                    <a:p>
                      <a:pPr algn="l" fontAlgn="t"/>
                      <a:r>
                        <a:rPr lang="kk-KZ" sz="13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Қазақстан Республикасы Әд</a:t>
                      </a:r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i</a:t>
                      </a:r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лет </a:t>
                      </a:r>
                      <a:r>
                        <a:rPr lang="kk-KZ" sz="13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министрл</a:t>
                      </a:r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i</a:t>
                      </a:r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г</a:t>
                      </a:r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i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108000" marR="9525" marT="9525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50</a:t>
                      </a:r>
                    </a:p>
                  </a:txBody>
                  <a:tcPr marL="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53</a:t>
                      </a:r>
                      <a:endParaRPr lang="ru-RU" sz="13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45</a:t>
                      </a:r>
                      <a:endParaRPr lang="ru-RU" sz="13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47</a:t>
                      </a:r>
                    </a:p>
                  </a:txBody>
                  <a:tcPr marL="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49</a:t>
                      </a:r>
                    </a:p>
                  </a:txBody>
                  <a:tcPr marL="0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50</a:t>
                      </a:r>
                    </a:p>
                  </a:txBody>
                  <a:tcPr marL="0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  <a:tr h="406932">
                <a:tc>
                  <a:txBody>
                    <a:bodyPr/>
                    <a:lstStyle/>
                    <a:p>
                      <a:pPr algn="l" fontAlgn="t"/>
                      <a:r>
                        <a:rPr lang="kk-KZ" sz="13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Қазақстан Республикасы Цифрлық</a:t>
                      </a:r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 даму, </a:t>
                      </a:r>
                      <a:r>
                        <a:rPr lang="kk-KZ" sz="13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инновациялар және аэроғарыш өнеркәсібі министрлігі</a:t>
                      </a:r>
                      <a:endParaRPr lang="kk-KZ" sz="13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108000" marR="9525" marT="9525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103</a:t>
                      </a:r>
                    </a:p>
                  </a:txBody>
                  <a:tcPr marL="0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119</a:t>
                      </a:r>
                      <a:endParaRPr lang="ru-RU" sz="13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0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146</a:t>
                      </a:r>
                      <a:endParaRPr lang="ru-RU" sz="13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0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173</a:t>
                      </a:r>
                    </a:p>
                  </a:txBody>
                  <a:tcPr marL="0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98</a:t>
                      </a:r>
                    </a:p>
                  </a:txBody>
                  <a:tcPr marL="0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80</a:t>
                      </a:r>
                    </a:p>
                  </a:txBody>
                  <a:tcPr marL="0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20"/>
                  </a:ext>
                </a:extLst>
              </a:tr>
              <a:tr h="197034"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Қазақстан</a:t>
                      </a:r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 </a:t>
                      </a:r>
                      <a:r>
                        <a:rPr lang="ru-RU" sz="13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Республикасы</a:t>
                      </a:r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 </a:t>
                      </a:r>
                      <a:r>
                        <a:rPr lang="ru-RU" sz="13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Оқу-ағарту</a:t>
                      </a:r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 </a:t>
                      </a:r>
                      <a:r>
                        <a:rPr lang="ru-RU" sz="13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министрлігі</a:t>
                      </a:r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 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108000" marR="9525" marT="9525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13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13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1 511</a:t>
                      </a:r>
                      <a:endParaRPr lang="ru-RU" sz="13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685</a:t>
                      </a:r>
                    </a:p>
                  </a:txBody>
                  <a:tcPr marL="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1 234</a:t>
                      </a:r>
                      <a:endParaRPr lang="ru-RU" sz="13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0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1 269</a:t>
                      </a:r>
                      <a:endParaRPr lang="ru-RU" sz="13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0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8832"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Қазақстан</a:t>
                      </a:r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 </a:t>
                      </a:r>
                      <a:r>
                        <a:rPr lang="ru-RU" sz="13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Республикасы</a:t>
                      </a:r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 </a:t>
                      </a:r>
                      <a:r>
                        <a:rPr lang="ru-RU" sz="13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Білім</a:t>
                      </a:r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 </a:t>
                      </a:r>
                      <a:r>
                        <a:rPr lang="ru-RU" sz="13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және</a:t>
                      </a:r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 </a:t>
                      </a:r>
                      <a:r>
                        <a:rPr lang="ru-RU" sz="13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ғылым</a:t>
                      </a:r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 </a:t>
                      </a:r>
                      <a:r>
                        <a:rPr lang="ru-RU" sz="13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министрлігі</a:t>
                      </a:r>
                      <a:endParaRPr lang="ru-RU" sz="13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108000" marR="9525" marT="9525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912</a:t>
                      </a:r>
                    </a:p>
                  </a:txBody>
                  <a:tcPr marL="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1 330</a:t>
                      </a:r>
                      <a:endParaRPr lang="ru-RU" sz="13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13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13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13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0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13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0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5785100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9457669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0" y="6662057"/>
            <a:ext cx="12191999" cy="19594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7EC1BCBA-6982-48D6-BAE5-C5CF92859E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35958" y="6460698"/>
            <a:ext cx="881443" cy="365125"/>
          </a:xfrm>
        </p:spPr>
        <p:txBody>
          <a:bodyPr vert="horz" lIns="91440" tIns="45720" rIns="91440" bIns="45720" rtlCol="0" anchor="ctr"/>
          <a:lstStyle/>
          <a:p>
            <a:fld id="{4B077F2A-2C27-4D70-B810-54F6CFB5CD3C}" type="slidenum">
              <a:rPr lang="ru-RU" sz="3600" b="1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pPr/>
              <a:t>25</a:t>
            </a:fld>
            <a:endParaRPr lang="ru-RU" sz="3600" b="1" dirty="0">
              <a:solidFill>
                <a:schemeClr val="tx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xmlns="" id="{3F65C095-550F-465D-9016-F6D5254F34FB}"/>
              </a:ext>
            </a:extLst>
          </p:cNvPr>
          <p:cNvSpPr txBox="1">
            <a:spLocks/>
          </p:cNvSpPr>
          <p:nvPr/>
        </p:nvSpPr>
        <p:spPr>
          <a:xfrm>
            <a:off x="-8460" y="0"/>
            <a:ext cx="12191998" cy="567267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</a:pPr>
            <a:endParaRPr lang="ru-RU" sz="30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xmlns="" id="{C6A84B91-AD4B-4BEE-9DA7-E637163FD3B7}"/>
              </a:ext>
            </a:extLst>
          </p:cNvPr>
          <p:cNvSpPr txBox="1">
            <a:spLocks/>
          </p:cNvSpPr>
          <p:nvPr/>
        </p:nvSpPr>
        <p:spPr>
          <a:xfrm>
            <a:off x="10958562" y="283633"/>
            <a:ext cx="1098881" cy="4352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10000"/>
              </a:lnSpc>
            </a:pPr>
            <a:r>
              <a:rPr lang="ru-RU" sz="1200" b="1" dirty="0" smtClean="0">
                <a:latin typeface="Arial Narrow" panose="020B0606020202030204" pitchFamily="34" charset="0"/>
              </a:rPr>
              <a:t>млрд. </a:t>
            </a:r>
            <a:r>
              <a:rPr lang="ru-RU" sz="1200" b="1" dirty="0" err="1" smtClean="0">
                <a:latin typeface="Arial Narrow" panose="020B0606020202030204" pitchFamily="34" charset="0"/>
              </a:rPr>
              <a:t>теңге</a:t>
            </a:r>
            <a:endParaRPr lang="ru-RU" sz="1200" b="1" dirty="0">
              <a:latin typeface="Arial Narrow" panose="020B0606020202030204" pitchFamily="34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322217" y="574767"/>
            <a:ext cx="11521440" cy="174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43849"/>
            <a:ext cx="12057443" cy="539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ru-RU" sz="2800" b="1" spc="-50" dirty="0" err="1">
                <a:latin typeface="Arial Narrow" panose="020B0606020202030204" pitchFamily="34" charset="0"/>
              </a:rPr>
              <a:t>Республикалық</a:t>
            </a:r>
            <a:r>
              <a:rPr lang="ru-RU" sz="2800" b="1" spc="-50" dirty="0">
                <a:latin typeface="Arial Narrow" panose="020B0606020202030204" pitchFamily="34" charset="0"/>
              </a:rPr>
              <a:t> бюджет </a:t>
            </a:r>
            <a:r>
              <a:rPr lang="ru-RU" sz="2800" b="1" spc="-50" dirty="0" err="1">
                <a:latin typeface="Arial Narrow" panose="020B0606020202030204" pitchFamily="34" charset="0"/>
              </a:rPr>
              <a:t>шығыстары</a:t>
            </a:r>
            <a:r>
              <a:rPr lang="ru-RU" sz="2800" b="1" spc="-50" dirty="0">
                <a:latin typeface="Arial Narrow" panose="020B0606020202030204" pitchFamily="34" charset="0"/>
              </a:rPr>
              <a:t> </a:t>
            </a:r>
            <a:r>
              <a:rPr lang="ru-RU" b="1" i="1" dirty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(</a:t>
            </a:r>
            <a:r>
              <a:rPr lang="ru-RU" b="1" i="1" dirty="0" err="1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ведомстволық</a:t>
            </a:r>
            <a:r>
              <a:rPr lang="ru-RU" b="1" i="1" dirty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 классификация </a:t>
            </a:r>
            <a:r>
              <a:rPr lang="ru-RU" b="1" i="1" dirty="0" err="1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бойынша</a:t>
            </a:r>
            <a:r>
              <a:rPr lang="ru-RU" b="1" i="1" dirty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)</a:t>
            </a:r>
          </a:p>
        </p:txBody>
      </p:sp>
      <p:graphicFrame>
        <p:nvGraphicFramePr>
          <p:cNvPr id="9" name="Таблица 8">
            <a:extLst>
              <a:ext uri="{FF2B5EF4-FFF2-40B4-BE49-F238E27FC236}">
                <a16:creationId xmlns:a16="http://schemas.microsoft.com/office/drawing/2014/main" xmlns="" id="{314C9321-A6F3-43E5-9A8C-8BEE25CB4DB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9509915"/>
              </p:ext>
            </p:extLst>
          </p:nvPr>
        </p:nvGraphicFramePr>
        <p:xfrm>
          <a:off x="161365" y="666931"/>
          <a:ext cx="11896079" cy="597465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37072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4753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10654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120209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96993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92885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088247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314522">
                <a:tc rowSpan="2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kern="12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Атауы</a:t>
                      </a:r>
                      <a:endParaRPr lang="ru-RU" sz="1200" b="0" i="0" u="none" strike="noStrike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4005" marR="4005" marT="400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200" b="0" i="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2020 </a:t>
                      </a:r>
                      <a:r>
                        <a:rPr lang="kk-KZ" sz="1200" b="0" i="0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жыл</a:t>
                      </a:r>
                      <a:endParaRPr lang="ru-RU" sz="1200" b="0" i="0" u="none" strike="noStrike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4005" marR="4005" marT="400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200" b="0" i="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2021 </a:t>
                      </a:r>
                      <a:r>
                        <a:rPr lang="kk-KZ" sz="1200" b="0" i="0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жыл</a:t>
                      </a:r>
                      <a:endParaRPr lang="ru-RU" sz="1200" b="0" i="0" u="none" strike="noStrike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4005" marR="4005" marT="400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200" b="0" i="0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2022 жыл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050" b="0" i="0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(1.01.2023 ж.)</a:t>
                      </a:r>
                      <a:endParaRPr lang="ru-RU" sz="1050" b="0" i="0" u="none" strike="noStrike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4005" marR="4005" marT="400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kern="12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Бекітілген</a:t>
                      </a:r>
                      <a:r>
                        <a:rPr lang="ru-RU" sz="1200" b="0" i="0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бюджет</a:t>
                      </a:r>
                      <a:endParaRPr lang="ru-RU" sz="1200" b="0" i="0" u="none" strike="noStrike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4005" marR="4005" marT="400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4005" marR="4005" marT="400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4005" marR="4005" marT="400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05480">
                <a:tc vMerge="1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9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4005" marR="4005" marT="400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4005" marR="4005" marT="400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4005" marR="4005" marT="400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4005" marR="4005" marT="400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2023 </a:t>
                      </a:r>
                      <a:r>
                        <a:rPr lang="ru-RU" sz="1200" b="0" i="0" u="none" strike="noStrike" kern="12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жыл</a:t>
                      </a:r>
                      <a:endParaRPr lang="ru-RU" sz="1200" b="0" i="0" u="none" strike="noStrike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4005" marR="4005" marT="400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2024 </a:t>
                      </a:r>
                      <a:r>
                        <a:rPr lang="ru-RU" sz="1200" b="0" i="0" u="none" strike="noStrike" kern="12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жыл</a:t>
                      </a:r>
                      <a:endParaRPr lang="ru-RU" sz="1200" b="0" i="0" u="none" strike="noStrike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4005" marR="4005" marT="400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2025 </a:t>
                      </a:r>
                      <a:r>
                        <a:rPr lang="ru-RU" sz="1200" b="0" i="0" u="none" strike="noStrike" kern="12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жыл</a:t>
                      </a:r>
                      <a:r>
                        <a:rPr lang="ru-RU" sz="1200" b="0" i="0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</a:t>
                      </a:r>
                      <a:endParaRPr lang="ru-RU" sz="1200" b="0" i="0" u="none" strike="noStrike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4005" marR="4005" marT="400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40638"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Қазақстан</a:t>
                      </a:r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 </a:t>
                      </a:r>
                      <a:r>
                        <a:rPr lang="ru-RU" sz="13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Республикасы</a:t>
                      </a:r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 </a:t>
                      </a:r>
                      <a:r>
                        <a:rPr lang="ru-RU" sz="13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Денсаулық</a:t>
                      </a:r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 </a:t>
                      </a:r>
                      <a:r>
                        <a:rPr lang="ru-RU" sz="13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сақтау</a:t>
                      </a:r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 </a:t>
                      </a:r>
                      <a:r>
                        <a:rPr lang="ru-RU" sz="13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министрлігі</a:t>
                      </a:r>
                      <a:endParaRPr lang="ru-RU" sz="13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10800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1 662</a:t>
                      </a:r>
                    </a:p>
                  </a:txBody>
                  <a:tcPr marL="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2 091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1 960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2 009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2 136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2 270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40638"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Қазақстан</a:t>
                      </a:r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 </a:t>
                      </a:r>
                      <a:r>
                        <a:rPr lang="ru-RU" sz="13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Республикасының</a:t>
                      </a:r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 </a:t>
                      </a:r>
                      <a:r>
                        <a:rPr lang="ru-RU" sz="13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Ғылым</a:t>
                      </a:r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 </a:t>
                      </a:r>
                      <a:r>
                        <a:rPr lang="ru-RU" sz="13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және</a:t>
                      </a:r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 </a:t>
                      </a:r>
                      <a:r>
                        <a:rPr lang="ru-RU" sz="13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жоғары</a:t>
                      </a:r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 </a:t>
                      </a:r>
                      <a:r>
                        <a:rPr lang="ru-RU" sz="13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білім</a:t>
                      </a:r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 </a:t>
                      </a:r>
                      <a:r>
                        <a:rPr lang="ru-RU" sz="13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министрлігі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10800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13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400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564</a:t>
                      </a:r>
                    </a:p>
                  </a:txBody>
                  <a:tcPr marL="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718</a:t>
                      </a:r>
                    </a:p>
                  </a:txBody>
                  <a:tcPr marL="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785</a:t>
                      </a:r>
                    </a:p>
                  </a:txBody>
                  <a:tcPr marL="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638"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Қазақстан Республикасы Мәдениет және спорт министрлігі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10800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109</a:t>
                      </a:r>
                    </a:p>
                  </a:txBody>
                  <a:tcPr marL="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157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224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160</a:t>
                      </a:r>
                    </a:p>
                  </a:txBody>
                  <a:tcPr marL="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138</a:t>
                      </a:r>
                    </a:p>
                  </a:txBody>
                  <a:tcPr marL="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148</a:t>
                      </a:r>
                    </a:p>
                  </a:txBody>
                  <a:tcPr marL="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40638"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Қазақстан Республикасы Энергетика министрлігі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10800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76</a:t>
                      </a:r>
                    </a:p>
                  </a:txBody>
                  <a:tcPr marL="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90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158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102</a:t>
                      </a:r>
                    </a:p>
                  </a:txBody>
                  <a:tcPr marL="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48</a:t>
                      </a:r>
                    </a:p>
                  </a:txBody>
                  <a:tcPr marL="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33</a:t>
                      </a:r>
                    </a:p>
                  </a:txBody>
                  <a:tcPr marL="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40638"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Қазақстан Республикасы Ұлттық экономика министрлігі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10800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536</a:t>
                      </a:r>
                    </a:p>
                  </a:txBody>
                  <a:tcPr marL="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434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549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331</a:t>
                      </a:r>
                    </a:p>
                  </a:txBody>
                  <a:tcPr marL="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232</a:t>
                      </a:r>
                    </a:p>
                  </a:txBody>
                  <a:tcPr marL="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222</a:t>
                      </a:r>
                    </a:p>
                  </a:txBody>
                  <a:tcPr marL="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40638"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Қазақстан Республикасы Индустрия жəне инфрақұрылымдық даму министрлігі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10800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1 449</a:t>
                      </a:r>
                    </a:p>
                  </a:txBody>
                  <a:tcPr marL="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1 445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2 169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1 444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1 069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963</a:t>
                      </a:r>
                    </a:p>
                  </a:txBody>
                  <a:tcPr marL="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40638"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Қазақстан</a:t>
                      </a:r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 </a:t>
                      </a:r>
                      <a:r>
                        <a:rPr lang="ru-RU" sz="13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Республикасы</a:t>
                      </a:r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 </a:t>
                      </a:r>
                      <a:r>
                        <a:rPr lang="ru-RU" sz="13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Жоғары</a:t>
                      </a:r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 </a:t>
                      </a:r>
                      <a:r>
                        <a:rPr lang="ru-RU" sz="13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аудиторлық</a:t>
                      </a:r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 </a:t>
                      </a:r>
                      <a:r>
                        <a:rPr lang="ru-RU" sz="13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палатасы</a:t>
                      </a:r>
                      <a:r>
                        <a:rPr lang="ru-RU" sz="13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 </a:t>
                      </a:r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(ЕК)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10800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2,2</a:t>
                      </a:r>
                    </a:p>
                  </a:txBody>
                  <a:tcPr marL="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</a:t>
                      </a:r>
                    </a:p>
                  </a:txBody>
                  <a:tcPr marL="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</a:t>
                      </a:r>
                    </a:p>
                  </a:txBody>
                  <a:tcPr marL="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</a:t>
                      </a:r>
                    </a:p>
                  </a:txBody>
                  <a:tcPr marL="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638"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Қазақстан Республикасы Ұлттық қауiпсiздiк комитетi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10800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433</a:t>
                      </a:r>
                    </a:p>
                  </a:txBody>
                  <a:tcPr marL="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364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444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427</a:t>
                      </a:r>
                    </a:p>
                  </a:txBody>
                  <a:tcPr marL="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431</a:t>
                      </a:r>
                    </a:p>
                  </a:txBody>
                  <a:tcPr marL="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419</a:t>
                      </a:r>
                    </a:p>
                  </a:txBody>
                  <a:tcPr marL="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78158"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Қазақстан Республикасы Жоғарғы Соты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10800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57</a:t>
                      </a:r>
                    </a:p>
                  </a:txBody>
                  <a:tcPr marL="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57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74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81</a:t>
                      </a:r>
                    </a:p>
                  </a:txBody>
                  <a:tcPr marL="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79</a:t>
                      </a:r>
                    </a:p>
                  </a:txBody>
                  <a:tcPr marL="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80</a:t>
                      </a:r>
                    </a:p>
                  </a:txBody>
                  <a:tcPr marL="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40638"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Қазақстан Республикасы Бас прокуратурасы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10800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40</a:t>
                      </a:r>
                    </a:p>
                  </a:txBody>
                  <a:tcPr marL="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41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54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59</a:t>
                      </a:r>
                    </a:p>
                  </a:txBody>
                  <a:tcPr marL="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45</a:t>
                      </a:r>
                    </a:p>
                  </a:txBody>
                  <a:tcPr marL="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40</a:t>
                      </a:r>
                    </a:p>
                  </a:txBody>
                  <a:tcPr marL="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865994714"/>
                  </a:ext>
                </a:extLst>
              </a:tr>
              <a:tr h="240638"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Қазақстан Республикасы Мемлекетт</a:t>
                      </a:r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i</a:t>
                      </a:r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к қызмет </a:t>
                      </a:r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i</a:t>
                      </a:r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стер</a:t>
                      </a:r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i </a:t>
                      </a:r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агент</a:t>
                      </a:r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i</a:t>
                      </a:r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г</a:t>
                      </a:r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i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10800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8</a:t>
                      </a:r>
                    </a:p>
                  </a:txBody>
                  <a:tcPr marL="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8</a:t>
                      </a:r>
                    </a:p>
                  </a:txBody>
                  <a:tcPr marL="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8</a:t>
                      </a:r>
                    </a:p>
                  </a:txBody>
                  <a:tcPr marL="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98221"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Қазақстан Республикасы Сыбайлас жемқорлыққа қарсы іс-қимыл агенттігі (Сыбайлас жемқорлыққа қарсы қызмет)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10800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22</a:t>
                      </a:r>
                    </a:p>
                  </a:txBody>
                  <a:tcPr marL="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23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31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31</a:t>
                      </a:r>
                    </a:p>
                  </a:txBody>
                  <a:tcPr marL="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28</a:t>
                      </a:r>
                    </a:p>
                  </a:txBody>
                  <a:tcPr marL="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27</a:t>
                      </a:r>
                    </a:p>
                  </a:txBody>
                  <a:tcPr marL="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60480"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Қазақстан Республикасы Қаржы нарығын реттеу және дамыту агенттігі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10800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9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8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9</a:t>
                      </a:r>
                    </a:p>
                  </a:txBody>
                  <a:tcPr marL="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9</a:t>
                      </a:r>
                    </a:p>
                  </a:txBody>
                  <a:tcPr marL="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9</a:t>
                      </a:r>
                    </a:p>
                  </a:txBody>
                  <a:tcPr marL="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40638">
                <a:tc>
                  <a:txBody>
                    <a:bodyPr/>
                    <a:lstStyle/>
                    <a:p>
                      <a:r>
                        <a:rPr lang="ru-RU" sz="13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Қазақстан Республикасы Стратегиялық жоспарлау және реформалар агенттігі</a:t>
                      </a:r>
                      <a:endParaRPr lang="ru-RU" sz="13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10800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13</a:t>
                      </a:r>
                    </a:p>
                  </a:txBody>
                  <a:tcPr marL="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17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18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22</a:t>
                      </a:r>
                    </a:p>
                  </a:txBody>
                  <a:tcPr marL="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22</a:t>
                      </a:r>
                    </a:p>
                  </a:txBody>
                  <a:tcPr marL="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22</a:t>
                      </a:r>
                    </a:p>
                  </a:txBody>
                  <a:tcPr marL="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278158">
                <a:tc>
                  <a:txBody>
                    <a:bodyPr/>
                    <a:lstStyle/>
                    <a:p>
                      <a:r>
                        <a:rPr lang="ru-RU" sz="13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Қазақстан Республикасы Бәсекелестікті қорғау және дамыту агенттігі</a:t>
                      </a:r>
                      <a:endParaRPr lang="ru-RU" sz="13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10800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1,1</a:t>
                      </a:r>
                    </a:p>
                  </a:txBody>
                  <a:tcPr marL="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</a:t>
                      </a:r>
                    </a:p>
                  </a:txBody>
                  <a:tcPr marL="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</a:t>
                      </a:r>
                    </a:p>
                  </a:txBody>
                  <a:tcPr marL="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</a:t>
                      </a:r>
                    </a:p>
                  </a:txBody>
                  <a:tcPr marL="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240638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3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Қазақстан Республикасы Қаржылық мониторинг агенттігі</a:t>
                      </a:r>
                      <a:endParaRPr lang="ru-RU" sz="13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10800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13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23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29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24</a:t>
                      </a:r>
                      <a:endParaRPr lang="ru-RU" sz="13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0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24</a:t>
                      </a:r>
                      <a:endParaRPr lang="ru-RU" sz="13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0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24</a:t>
                      </a:r>
                      <a:endParaRPr lang="ru-RU" sz="13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0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240638"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Қазақстан Республикасы </a:t>
                      </a:r>
                      <a:r>
                        <a:rPr lang="ru-RU" sz="13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Конституциялық</a:t>
                      </a:r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 </a:t>
                      </a:r>
                      <a:r>
                        <a:rPr lang="ru-RU" sz="13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сотының</a:t>
                      </a:r>
                      <a:r>
                        <a:rPr lang="ru-RU" sz="13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 </a:t>
                      </a:r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(</a:t>
                      </a:r>
                      <a:r>
                        <a:rPr lang="ru-RU" sz="13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Кеңесінің</a:t>
                      </a:r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) Аппараты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10800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0,5</a:t>
                      </a:r>
                    </a:p>
                  </a:txBody>
                  <a:tcPr marL="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0,5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0,5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1,5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1,7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1,7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240638"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Қазақстан Республикасы Мемлекеттік күзет қызметі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10800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26</a:t>
                      </a:r>
                    </a:p>
                  </a:txBody>
                  <a:tcPr marL="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31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55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49</a:t>
                      </a:r>
                    </a:p>
                  </a:txBody>
                  <a:tcPr marL="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45</a:t>
                      </a:r>
                    </a:p>
                  </a:txBody>
                  <a:tcPr marL="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46</a:t>
                      </a:r>
                    </a:p>
                  </a:txBody>
                  <a:tcPr marL="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268371"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Қазақстан Республикасы Орталық сайлау комиссиясы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10800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13</a:t>
                      </a:r>
                    </a:p>
                  </a:txBody>
                  <a:tcPr marL="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11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39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42</a:t>
                      </a:r>
                    </a:p>
                  </a:txBody>
                  <a:tcPr marL="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8</a:t>
                      </a:r>
                    </a:p>
                  </a:txBody>
                  <a:tcPr marL="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8</a:t>
                      </a:r>
                    </a:p>
                  </a:txBody>
                  <a:tcPr marL="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  <a:tr h="247393"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Материалдық-техникалық қамтамасыз ету басқармасы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10800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14</a:t>
                      </a:r>
                    </a:p>
                  </a:txBody>
                  <a:tcPr marL="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14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18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22</a:t>
                      </a:r>
                    </a:p>
                  </a:txBody>
                  <a:tcPr marL="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18</a:t>
                      </a:r>
                    </a:p>
                  </a:txBody>
                  <a:tcPr marL="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18</a:t>
                      </a:r>
                    </a:p>
                  </a:txBody>
                  <a:tcPr marL="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20"/>
                  </a:ext>
                </a:extLst>
              </a:tr>
              <a:tr h="247393"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Қазақстан Республикасы Президентiнiң Іс Басқармасы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10800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126</a:t>
                      </a:r>
                    </a:p>
                  </a:txBody>
                  <a:tcPr marL="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125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188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138</a:t>
                      </a:r>
                    </a:p>
                  </a:txBody>
                  <a:tcPr marL="0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94</a:t>
                      </a:r>
                    </a:p>
                  </a:txBody>
                  <a:tcPr marL="0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82</a:t>
                      </a:r>
                    </a:p>
                  </a:txBody>
                  <a:tcPr marL="0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5785100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2697411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7EC1BCBA-6982-48D6-BAE5-C5CF92859E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45418" y="6443763"/>
            <a:ext cx="1312025" cy="365125"/>
          </a:xfrm>
        </p:spPr>
        <p:txBody>
          <a:bodyPr vert="horz" lIns="91440" tIns="45720" rIns="91440" bIns="45720" rtlCol="0" anchor="ctr"/>
          <a:lstStyle/>
          <a:p>
            <a:fld id="{4B077F2A-2C27-4D70-B810-54F6CFB5CD3C}" type="slidenum">
              <a:rPr lang="ru-RU" sz="3600" b="1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pPr/>
              <a:t>26</a:t>
            </a:fld>
            <a:endParaRPr lang="ru-RU" sz="3600" b="1" dirty="0">
              <a:solidFill>
                <a:schemeClr val="tx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Равнобедренный треугольник 4"/>
          <p:cNvSpPr/>
          <p:nvPr/>
        </p:nvSpPr>
        <p:spPr>
          <a:xfrm rot="10800000">
            <a:off x="-1" y="-1"/>
            <a:ext cx="5342467" cy="2226733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 rot="2403354">
            <a:off x="-170660" y="3313382"/>
            <a:ext cx="6244422" cy="173566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1489166" y="1637214"/>
            <a:ext cx="4410660" cy="3657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278674" y="418011"/>
            <a:ext cx="2046515" cy="17155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Равнобедренный треугольник 8"/>
          <p:cNvSpPr/>
          <p:nvPr/>
        </p:nvSpPr>
        <p:spPr>
          <a:xfrm rot="21238436">
            <a:off x="-104459" y="4824167"/>
            <a:ext cx="3535682" cy="1844293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0" name="Таблица 9">
            <a:extLst>
              <a:ext uri="{FF2B5EF4-FFF2-40B4-BE49-F238E27FC236}">
                <a16:creationId xmlns="" xmlns:a16="http://schemas.microsoft.com/office/drawing/2014/main" id="{10A8A227-7B2B-4ADB-BEE9-D89B33CC416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489491"/>
              </p:ext>
            </p:extLst>
          </p:nvPr>
        </p:nvGraphicFramePr>
        <p:xfrm>
          <a:off x="152189" y="5318640"/>
          <a:ext cx="11881320" cy="1080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7033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97033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97033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97033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1080120">
                <a:tc>
                  <a:txBody>
                    <a:bodyPr/>
                    <a:lstStyle/>
                    <a:p>
                      <a:r>
                        <a:rPr lang="kk-KZ" sz="1400" b="0" i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Шығаруға жауапты</a:t>
                      </a:r>
                      <a:r>
                        <a:rPr lang="ru-RU" sz="1400" b="0" i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:</a:t>
                      </a:r>
                    </a:p>
                    <a:p>
                      <a:r>
                        <a:rPr lang="kk-KZ" sz="1400" b="0" i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ҚР</a:t>
                      </a:r>
                      <a:r>
                        <a:rPr lang="kk-KZ" sz="1400" b="0" i="1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 Қаржы министрілігінің</a:t>
                      </a:r>
                    </a:p>
                    <a:p>
                      <a:r>
                        <a:rPr lang="ru-RU" sz="1400" b="0" i="1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Бюджеттік</a:t>
                      </a:r>
                      <a:r>
                        <a:rPr lang="ru-RU" sz="1400" b="0" i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400" b="0" i="1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жоспарлау</a:t>
                      </a:r>
                      <a:endParaRPr lang="ru-RU" sz="1400" b="0" i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  <a:p>
                      <a:r>
                        <a:rPr lang="ru-RU" sz="1400" b="0" i="1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департаменті</a:t>
                      </a:r>
                      <a:r>
                        <a:rPr lang="ru-RU" sz="1400" b="0" i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 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i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Департамент директоры:</a:t>
                      </a:r>
                    </a:p>
                    <a:p>
                      <a:r>
                        <a:rPr lang="kk-KZ" sz="1400" b="0" i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Кучерова С.А.</a:t>
                      </a:r>
                      <a:endParaRPr lang="ru-RU" sz="1400" b="0" i="1" baseline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  <a:p>
                      <a:r>
                        <a:rPr lang="kk-KZ" sz="1400" b="0" i="1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Телефон</a:t>
                      </a:r>
                      <a:r>
                        <a:rPr lang="ru-RU" sz="1400" b="0" i="1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: +7 (7172) 74-30-89</a:t>
                      </a:r>
                    </a:p>
                    <a:p>
                      <a:r>
                        <a:rPr lang="en-US" sz="1400" b="0" i="1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e-mail</a:t>
                      </a:r>
                      <a:r>
                        <a:rPr lang="ru-RU" sz="1400" b="0" i="1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:</a:t>
                      </a:r>
                      <a:r>
                        <a:rPr lang="en-US" sz="1400" b="0" i="1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 s.kucherova@minfin.gov.kz</a:t>
                      </a:r>
                      <a:endParaRPr lang="ru-RU" sz="1400" b="0" i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i="1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Орындаушы</a:t>
                      </a:r>
                      <a:r>
                        <a:rPr lang="ru-RU" sz="1400" b="0" i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:</a:t>
                      </a:r>
                    </a:p>
                    <a:p>
                      <a:r>
                        <a:rPr lang="kk-KZ" sz="1400" b="0" i="1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Самұрат Б. М.</a:t>
                      </a:r>
                      <a:endParaRPr lang="ru-RU" sz="1400" b="0" i="1" baseline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  <a:p>
                      <a:r>
                        <a:rPr lang="kk-KZ" sz="1400" b="0" i="1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Телефон</a:t>
                      </a:r>
                      <a:r>
                        <a:rPr lang="ru-RU" sz="1400" b="0" i="1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: +7 (7172) 74-96-70</a:t>
                      </a:r>
                    </a:p>
                    <a:p>
                      <a:r>
                        <a:rPr lang="en-US" sz="1400" b="0" i="1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e-mail</a:t>
                      </a:r>
                      <a:r>
                        <a:rPr lang="ru-RU" sz="1400" b="0" i="1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: </a:t>
                      </a:r>
                      <a:r>
                        <a:rPr lang="en-US" sz="1400" b="0" i="1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b.samurat@minfin.gov.kz</a:t>
                      </a:r>
                      <a:endParaRPr lang="ru-RU" sz="1400" b="0" i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kk-KZ" sz="1400" b="0" i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Мекен-жайы</a:t>
                      </a:r>
                      <a:r>
                        <a:rPr lang="ru-RU" sz="1400" b="0" i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: </a:t>
                      </a:r>
                    </a:p>
                    <a:p>
                      <a:r>
                        <a:rPr lang="ru-RU" sz="1400" b="0" i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010000, </a:t>
                      </a:r>
                      <a:r>
                        <a:rPr lang="kk-KZ" sz="1400" b="0" i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Астана қ</a:t>
                      </a:r>
                      <a:r>
                        <a:rPr lang="kk-KZ" sz="1400" b="0" i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.</a:t>
                      </a:r>
                      <a:endParaRPr lang="ru-RU" sz="1400" b="0" i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  <a:p>
                      <a:r>
                        <a:rPr lang="kk-KZ" sz="1400" b="0" i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Мәңгілік Ел  даңғылы </a:t>
                      </a:r>
                      <a:r>
                        <a:rPr lang="ru-RU" sz="1400" b="0" i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8,  7 </a:t>
                      </a:r>
                      <a:r>
                        <a:rPr lang="ru-RU" sz="1400" b="0" i="1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кіреберіс</a:t>
                      </a:r>
                      <a:endParaRPr lang="ru-RU" sz="1400" b="0" i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03171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6662057"/>
            <a:ext cx="12191999" cy="19594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105EE590-CB77-4297-A1B6-7ABC176DD5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79975" y="6426229"/>
            <a:ext cx="1312025" cy="365125"/>
          </a:xfrm>
        </p:spPr>
        <p:txBody>
          <a:bodyPr vert="horz" lIns="91440" tIns="45720" rIns="91440" bIns="45720" rtlCol="0" anchor="ctr"/>
          <a:lstStyle/>
          <a:p>
            <a:fld id="{4B077F2A-2C27-4D70-B810-54F6CFB5CD3C}" type="slidenum">
              <a:rPr lang="ru-RU" sz="3600" b="1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pPr/>
              <a:t>3</a:t>
            </a:fld>
            <a:endParaRPr lang="ru-RU" sz="3600" b="1" dirty="0">
              <a:solidFill>
                <a:schemeClr val="tx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xmlns="" id="{499C2CA9-5136-4415-9124-36CA0DBBCC52}"/>
              </a:ext>
            </a:extLst>
          </p:cNvPr>
          <p:cNvSpPr txBox="1">
            <a:spLocks/>
          </p:cNvSpPr>
          <p:nvPr/>
        </p:nvSpPr>
        <p:spPr>
          <a:xfrm>
            <a:off x="1" y="0"/>
            <a:ext cx="12191999" cy="658906"/>
          </a:xfrm>
          <a:prstGeom prst="rect">
            <a:avLst/>
          </a:prstGeom>
        </p:spPr>
        <p:txBody>
          <a:bodyPr anchor="ctr">
            <a:noAutofit/>
          </a:bodyPr>
          <a:lstStyle>
            <a:defPPr>
              <a:defRPr lang="en-US"/>
            </a:defPPr>
            <a:lvl1pPr algn="ctr" defTabSz="914400">
              <a:lnSpc>
                <a:spcPct val="85000"/>
              </a:lnSpc>
              <a:spcBef>
                <a:spcPct val="0"/>
              </a:spcBef>
              <a:buNone/>
              <a:defRPr sz="2800" b="1" spc="-50" baseline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r>
              <a:rPr lang="ru-RU" sz="3000" dirty="0">
                <a:solidFill>
                  <a:schemeClr val="tx1"/>
                </a:solidFill>
              </a:rPr>
              <a:t>2020-2025 </a:t>
            </a:r>
            <a:r>
              <a:rPr lang="ru-RU" sz="3000" dirty="0" err="1">
                <a:solidFill>
                  <a:schemeClr val="tx1"/>
                </a:solidFill>
              </a:rPr>
              <a:t>жылдарға</a:t>
            </a:r>
            <a:r>
              <a:rPr lang="ru-RU" sz="3000" dirty="0">
                <a:solidFill>
                  <a:schemeClr val="tx1"/>
                </a:solidFill>
              </a:rPr>
              <a:t> </a:t>
            </a:r>
            <a:r>
              <a:rPr lang="ru-RU" sz="3000" dirty="0" err="1">
                <a:solidFill>
                  <a:schemeClr val="tx1"/>
                </a:solidFill>
              </a:rPr>
              <a:t>арналған</a:t>
            </a:r>
            <a:r>
              <a:rPr lang="ru-RU" sz="3000" dirty="0">
                <a:solidFill>
                  <a:schemeClr val="tx1"/>
                </a:solidFill>
              </a:rPr>
              <a:t> </a:t>
            </a:r>
            <a:r>
              <a:rPr lang="ru-RU" sz="3000" dirty="0" err="1">
                <a:solidFill>
                  <a:schemeClr val="tx1"/>
                </a:solidFill>
              </a:rPr>
              <a:t>республикалық</a:t>
            </a:r>
            <a:r>
              <a:rPr lang="ru-RU" sz="3000" dirty="0">
                <a:solidFill>
                  <a:schemeClr val="tx1"/>
                </a:solidFill>
              </a:rPr>
              <a:t> бюджет </a:t>
            </a:r>
            <a:r>
              <a:rPr lang="ru-RU" sz="3000" dirty="0" err="1">
                <a:solidFill>
                  <a:schemeClr val="tx1"/>
                </a:solidFill>
              </a:rPr>
              <a:t>кірістері</a:t>
            </a:r>
            <a:endParaRPr lang="ru-RU" sz="3000" dirty="0">
              <a:solidFill>
                <a:schemeClr val="tx1"/>
              </a:solidFill>
            </a:endParaRP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xmlns="" id="{B55BB6D2-E1E1-4117-85EA-6F761FAD6D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4251206"/>
              </p:ext>
            </p:extLst>
          </p:nvPr>
        </p:nvGraphicFramePr>
        <p:xfrm>
          <a:off x="263236" y="859836"/>
          <a:ext cx="11610108" cy="58276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44823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02123"/>
                <a:gridCol w="1202123"/>
                <a:gridCol w="120212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0212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3646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11691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81506">
                <a:tc rowSpan="2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b="0" i="0" u="none" strike="noStrike" kern="12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Атауы</a:t>
                      </a:r>
                      <a:endParaRPr lang="ru-RU" sz="1300" b="0" i="0" u="none" strike="noStrike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b="0" i="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2020 </a:t>
                      </a:r>
                      <a:r>
                        <a:rPr lang="ru-RU" sz="1300" b="0" i="0" u="none" strike="noStrike" kern="12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жыл</a:t>
                      </a:r>
                      <a:endParaRPr lang="ru-RU" sz="1300" b="0" i="0" u="none" strike="noStrike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fontAlgn="ctr" latinLnBrk="0" hangingPunct="1"/>
                      <a:r>
                        <a:rPr lang="ru-RU" sz="1300" b="0" i="0" u="none" strike="noStrike" kern="12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Нақтыланган</a:t>
                      </a:r>
                      <a:r>
                        <a:rPr lang="ru-RU" sz="1300" b="0" i="0" u="none" strike="noStrike" kern="1200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algn="ctr" defTabSz="914400" rtl="0" eaLnBrk="1" fontAlgn="ctr" latinLnBrk="0" hangingPunct="1"/>
                      <a:r>
                        <a:rPr lang="ru-RU" sz="1300" b="0" i="0" u="none" strike="noStrike" kern="1200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бюджет</a:t>
                      </a:r>
                      <a:endParaRPr lang="ru-RU" sz="1300" b="0" i="0" u="none" strike="noStrike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b="0" i="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2021 </a:t>
                      </a:r>
                      <a:r>
                        <a:rPr lang="ru-RU" sz="1300" b="0" i="0" u="none" strike="noStrike" kern="12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жыл</a:t>
                      </a:r>
                      <a:endParaRPr lang="ru-RU" sz="1300" b="0" i="0" u="none" strike="noStrike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fontAlgn="ctr" latinLnBrk="0" hangingPunct="1"/>
                      <a:r>
                        <a:rPr lang="ru-RU" sz="1300" b="0" i="0" u="none" strike="noStrike" kern="12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Нақтыланган</a:t>
                      </a:r>
                      <a:r>
                        <a:rPr lang="ru-RU" sz="1300" b="0" i="0" u="none" strike="noStrike" kern="1200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algn="ctr" defTabSz="914400" rtl="0" eaLnBrk="1" fontAlgn="ctr" latinLnBrk="0" hangingPunct="1"/>
                      <a:r>
                        <a:rPr lang="ru-RU" sz="1300" b="0" i="0" u="none" strike="noStrike" kern="1200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бюджет</a:t>
                      </a:r>
                      <a:endParaRPr lang="ru-RU" sz="1300" b="0" i="0" u="none" strike="noStrike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b="0" i="0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2022 </a:t>
                      </a:r>
                      <a:r>
                        <a:rPr lang="ru-RU" sz="1300" b="0" i="0" u="none" strike="noStrike" kern="12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жыл</a:t>
                      </a:r>
                      <a:endParaRPr lang="ru-RU" sz="1300" b="0" i="0" u="none" strike="noStrike" kern="1200" dirty="0" smtClean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fontAlgn="ctr" latinLnBrk="0" hangingPunct="1"/>
                      <a:r>
                        <a:rPr lang="ru-RU" sz="1300" b="0" i="0" u="none" strike="noStrike" kern="12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Нақтыланган</a:t>
                      </a:r>
                      <a:r>
                        <a:rPr lang="ru-RU" sz="1300" b="0" i="0" u="none" strike="noStrike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algn="ctr" defTabSz="914400" rtl="0" eaLnBrk="1" fontAlgn="ctr" latinLnBrk="0" hangingPunct="1"/>
                      <a:r>
                        <a:rPr lang="ru-RU" sz="1300" b="0" i="0" u="none" strike="noStrike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бюджет</a:t>
                      </a:r>
                      <a:endParaRPr lang="ru-RU" sz="1300" b="0" i="0" u="none" strike="noStrike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b="0" i="0" u="none" strike="noStrike" kern="12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Болжам</a:t>
                      </a:r>
                      <a:endParaRPr lang="ru-RU" sz="1300" b="0" i="0" u="none" strike="noStrike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AB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AB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8921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1600" b="0" i="0" u="none" strike="noStrike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1600" b="0" i="0" u="none" strike="noStrike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1400" b="0" i="0" u="none" strike="noStrike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b="0" i="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2023 </a:t>
                      </a:r>
                      <a:r>
                        <a:rPr lang="ru-RU" sz="1300" b="0" i="0" u="none" strike="noStrike" kern="12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жыл</a:t>
                      </a:r>
                      <a:endParaRPr lang="ru-RU" sz="1300" b="0" i="0" u="none" strike="noStrike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b="0" i="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2024 </a:t>
                      </a:r>
                      <a:r>
                        <a:rPr lang="ru-RU" sz="1300" b="0" i="0" u="none" strike="noStrike" kern="12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жыл</a:t>
                      </a:r>
                      <a:endParaRPr lang="ru-RU" sz="1300" b="0" i="0" u="none" strike="noStrike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b="0" i="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2025 </a:t>
                      </a:r>
                      <a:r>
                        <a:rPr lang="ru-RU" sz="1300" b="0" i="0" u="none" strike="noStrike" kern="12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жыл</a:t>
                      </a:r>
                      <a:endParaRPr lang="ru-RU" sz="1300" b="0" i="0" u="none" strike="noStrike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21274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2400" b="1" i="0" u="none" strike="noStrike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</a:rPr>
                        <a:t>КІРІСТЕР </a:t>
                      </a:r>
                      <a:r>
                        <a:rPr lang="ru-RU" sz="1600" b="1" i="1" u="none" strike="noStrike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</a:rPr>
                        <a:t>(</a:t>
                      </a:r>
                      <a:r>
                        <a:rPr lang="ru-RU" sz="1600" b="1" i="1" u="none" strike="noStrike" dirty="0" err="1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</a:rPr>
                        <a:t>трансферттерді</a:t>
                      </a:r>
                      <a:r>
                        <a:rPr lang="ru-RU" sz="1600" b="1" i="1" u="none" strike="noStrike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600" b="1" i="1" u="none" strike="noStrike" dirty="0" err="1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</a:rPr>
                        <a:t>есепке</a:t>
                      </a:r>
                      <a:r>
                        <a:rPr lang="ru-RU" sz="1600" b="1" i="1" u="none" strike="noStrike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600" b="1" i="1" u="none" strike="noStrike" dirty="0" err="1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</a:rPr>
                        <a:t>алмағанда</a:t>
                      </a:r>
                      <a:r>
                        <a:rPr lang="ru-RU" sz="1600" b="1" i="1" u="none" strike="noStrike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</a:rPr>
                        <a:t>)</a:t>
                      </a:r>
                      <a:endParaRPr lang="ru-RU" sz="1600" b="1" i="1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k-KZ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</a:t>
                      </a:r>
                      <a:r>
                        <a:rPr lang="kk-KZ" sz="2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540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k-KZ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7 204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10 162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13 911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15 020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16 303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41381">
                <a:tc>
                  <a:txBody>
                    <a:bodyPr/>
                    <a:lstStyle/>
                    <a:p>
                      <a:pPr lvl="0" algn="just" fontAlgn="ctr"/>
                      <a:r>
                        <a:rPr lang="ru-RU" sz="1600" b="0" i="1" u="none" strike="noStrike" dirty="0">
                          <a:solidFill>
                            <a:srgbClr val="0066CC"/>
                          </a:solidFill>
                          <a:effectLst/>
                          <a:latin typeface="Arial Narrow" panose="020B0606020202030204" pitchFamily="34" charset="0"/>
                        </a:rPr>
                        <a:t>ЖІӨ-</a:t>
                      </a:r>
                      <a:r>
                        <a:rPr lang="ru-RU" sz="1600" b="0" i="1" u="none" strike="noStrike" dirty="0" err="1">
                          <a:solidFill>
                            <a:srgbClr val="0066CC"/>
                          </a:solidFill>
                          <a:effectLst/>
                          <a:latin typeface="Arial Narrow" panose="020B0606020202030204" pitchFamily="34" charset="0"/>
                        </a:rPr>
                        <a:t>ге</a:t>
                      </a:r>
                      <a:r>
                        <a:rPr lang="ru-RU" sz="1600" b="0" i="1" u="none" strike="noStrike" dirty="0">
                          <a:solidFill>
                            <a:srgbClr val="0066CC"/>
                          </a:solidFill>
                          <a:effectLst/>
                          <a:latin typeface="Arial Narrow" panose="020B0606020202030204" pitchFamily="34" charset="0"/>
                        </a:rPr>
                        <a:t> %-пен</a:t>
                      </a:r>
                    </a:p>
                  </a:txBody>
                  <a:tcPr marL="25200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k-KZ" sz="1600" b="0" i="1" u="none" strike="noStrike" kern="1200" dirty="0" smtClean="0">
                          <a:solidFill>
                            <a:srgbClr val="0066CC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9,3</a:t>
                      </a:r>
                      <a:endParaRPr lang="ru-RU" sz="1600" b="0" i="1" u="none" strike="noStrike" kern="1200" dirty="0">
                        <a:solidFill>
                          <a:srgbClr val="0066CC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k-KZ" sz="1600" b="0" i="1" u="none" strike="noStrike" kern="1200" dirty="0" smtClean="0">
                          <a:solidFill>
                            <a:srgbClr val="0066CC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9,3</a:t>
                      </a:r>
                      <a:endParaRPr lang="ru-RU" sz="1600" b="0" i="1" u="none" strike="noStrike" kern="1200" dirty="0">
                        <a:solidFill>
                          <a:srgbClr val="0066CC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1" u="none" strike="noStrike" kern="1200" dirty="0" smtClean="0">
                          <a:solidFill>
                            <a:srgbClr val="0066CC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11,1</a:t>
                      </a:r>
                      <a:endParaRPr lang="ru-RU" sz="1600" b="0" i="1" u="none" strike="noStrike" kern="1200" dirty="0">
                        <a:solidFill>
                          <a:srgbClr val="0066CC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1" u="none" strike="noStrike" kern="1200" dirty="0">
                          <a:solidFill>
                            <a:srgbClr val="0066CC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11,5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1" u="none" strike="noStrike" kern="1200" dirty="0">
                          <a:solidFill>
                            <a:srgbClr val="0066CC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11,3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1" u="none" strike="noStrike" kern="1200" dirty="0">
                          <a:solidFill>
                            <a:srgbClr val="0066CC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11,1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20876">
                <a:tc>
                  <a:txBody>
                    <a:bodyPr/>
                    <a:lstStyle/>
                    <a:p>
                      <a:pPr algn="l" fontAlgn="ctr"/>
                      <a:r>
                        <a:rPr lang="ru-RU" sz="2200" b="0" u="none" strike="noStrike" dirty="0" err="1">
                          <a:effectLst/>
                          <a:latin typeface="Arial Narrow" panose="020B0606020202030204" pitchFamily="34" charset="0"/>
                        </a:rPr>
                        <a:t>Салықтық</a:t>
                      </a:r>
                      <a:r>
                        <a:rPr lang="ru-RU" sz="2200" b="0" u="none" strike="noStrike" dirty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2200" b="0" u="none" strike="noStrike" dirty="0" err="1">
                          <a:effectLst/>
                          <a:latin typeface="Arial Narrow" panose="020B0606020202030204" pitchFamily="34" charset="0"/>
                        </a:rPr>
                        <a:t>түсімдер</a:t>
                      </a:r>
                      <a:r>
                        <a:rPr lang="ru-RU" sz="2200" b="0" u="none" strike="noStrike" dirty="0">
                          <a:effectLst/>
                          <a:latin typeface="Arial Narrow" panose="020B0606020202030204" pitchFamily="34" charset="0"/>
                        </a:rPr>
                        <a:t>, </a:t>
                      </a:r>
                      <a:r>
                        <a:rPr lang="ru-RU" sz="2200" b="0" u="none" strike="noStrike" dirty="0" err="1">
                          <a:effectLst/>
                          <a:latin typeface="Arial Narrow" panose="020B0606020202030204" pitchFamily="34" charset="0"/>
                        </a:rPr>
                        <a:t>оның</a:t>
                      </a:r>
                      <a:r>
                        <a:rPr lang="ru-RU" sz="2200" b="0" u="none" strike="noStrike" dirty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2200" b="0" u="none" strike="noStrike" dirty="0" err="1">
                          <a:effectLst/>
                          <a:latin typeface="Arial Narrow" panose="020B0606020202030204" pitchFamily="34" charset="0"/>
                        </a:rPr>
                        <a:t>ішінде</a:t>
                      </a:r>
                      <a:r>
                        <a:rPr lang="ru-RU" sz="2200" b="0" u="none" strike="noStrike" dirty="0">
                          <a:effectLst/>
                          <a:latin typeface="Arial Narrow" panose="020B0606020202030204" pitchFamily="34" charset="0"/>
                        </a:rPr>
                        <a:t>:</a:t>
                      </a:r>
                    </a:p>
                  </a:txBody>
                  <a:tcPr marL="10800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kk-KZ" sz="2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5 560</a:t>
                      </a:r>
                      <a:endParaRPr lang="ru-RU" sz="22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kk-KZ" sz="2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6 914</a:t>
                      </a:r>
                      <a:endParaRPr lang="ru-RU" sz="22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9 817</a:t>
                      </a:r>
                      <a:endParaRPr lang="ru-RU" sz="22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13 559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14 725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16 002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30162">
                <a:tc>
                  <a:txBody>
                    <a:bodyPr/>
                    <a:lstStyle/>
                    <a:p>
                      <a:pPr lvl="0" algn="just" fontAlgn="ctr"/>
                      <a:r>
                        <a:rPr lang="ru-RU" sz="1600" b="0" i="1" u="none" strike="noStrike" dirty="0">
                          <a:solidFill>
                            <a:srgbClr val="0066CC"/>
                          </a:solidFill>
                          <a:effectLst/>
                          <a:latin typeface="Arial Narrow" panose="020B0606020202030204" pitchFamily="34" charset="0"/>
                        </a:rPr>
                        <a:t>ЖІӨ-</a:t>
                      </a:r>
                      <a:r>
                        <a:rPr lang="ru-RU" sz="1600" b="0" i="1" u="none" strike="noStrike" dirty="0" err="1">
                          <a:solidFill>
                            <a:srgbClr val="0066CC"/>
                          </a:solidFill>
                          <a:effectLst/>
                          <a:latin typeface="Arial Narrow" panose="020B0606020202030204" pitchFamily="34" charset="0"/>
                        </a:rPr>
                        <a:t>ге</a:t>
                      </a:r>
                      <a:r>
                        <a:rPr lang="ru-RU" sz="1600" b="0" i="1" u="none" strike="noStrike" dirty="0">
                          <a:solidFill>
                            <a:srgbClr val="0066CC"/>
                          </a:solidFill>
                          <a:effectLst/>
                          <a:latin typeface="Arial Narrow" panose="020B0606020202030204" pitchFamily="34" charset="0"/>
                        </a:rPr>
                        <a:t> %-пен</a:t>
                      </a:r>
                    </a:p>
                  </a:txBody>
                  <a:tcPr marL="25200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kk-KZ" sz="1600" b="0" i="1" u="none" strike="noStrike" kern="1200" dirty="0" smtClean="0">
                          <a:solidFill>
                            <a:srgbClr val="0066CC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8,0</a:t>
                      </a:r>
                      <a:endParaRPr lang="ru-RU" sz="1600" b="0" i="1" u="none" strike="noStrike" kern="1200" dirty="0">
                        <a:solidFill>
                          <a:srgbClr val="0066CC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kk-KZ" sz="1600" b="0" i="1" u="none" strike="noStrike" kern="1200" dirty="0" smtClean="0">
                          <a:solidFill>
                            <a:srgbClr val="0066CC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8,9</a:t>
                      </a:r>
                      <a:endParaRPr lang="ru-RU" sz="1600" b="0" i="1" u="none" strike="noStrike" kern="1200" dirty="0">
                        <a:solidFill>
                          <a:srgbClr val="0066CC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0" i="1" u="none" strike="noStrike" kern="1200" dirty="0" smtClean="0">
                          <a:solidFill>
                            <a:srgbClr val="0066CC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10,7</a:t>
                      </a:r>
                      <a:endParaRPr lang="ru-RU" sz="1600" b="0" i="1" u="none" strike="noStrike" kern="1200" dirty="0">
                        <a:solidFill>
                          <a:srgbClr val="0066CC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0" i="1" u="none" strike="noStrike" kern="1200" dirty="0">
                          <a:solidFill>
                            <a:srgbClr val="0066CC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11,2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0" i="1" u="none" strike="noStrike" kern="1200" dirty="0">
                          <a:solidFill>
                            <a:srgbClr val="0066CC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11,0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0" i="1" u="none" strike="noStrike" kern="1200" dirty="0">
                          <a:solidFill>
                            <a:srgbClr val="0066CC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10,9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65990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800" b="0" i="1" u="none" strike="noStrike" dirty="0" err="1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Корпоративтік</a:t>
                      </a:r>
                      <a:r>
                        <a:rPr lang="ru-RU" sz="1800" b="0" i="1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800" b="0" i="1" u="none" strike="noStrike" dirty="0" err="1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табыс</a:t>
                      </a:r>
                      <a:r>
                        <a:rPr lang="ru-RU" sz="1800" b="0" i="1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800" b="0" i="1" u="none" strike="noStrike" dirty="0" err="1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салығы</a:t>
                      </a:r>
                      <a:endParaRPr lang="ru-RU" sz="1800" b="0" i="1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18000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k-KZ" sz="1800" b="0" i="1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1 400</a:t>
                      </a:r>
                      <a:endParaRPr lang="ru-RU" sz="1800" b="0" i="1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k-KZ" sz="1800" b="0" i="1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1 870</a:t>
                      </a:r>
                      <a:endParaRPr lang="ru-RU" sz="1800" b="0" i="1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k-KZ" sz="1800" b="0" i="1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2 905</a:t>
                      </a:r>
                      <a:endParaRPr lang="ru-RU" sz="1800" b="0" i="1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1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4 766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1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5 262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1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5 779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87178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800" b="0" i="1" u="none" strike="noStrike" dirty="0" err="1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Қосылған</a:t>
                      </a:r>
                      <a:r>
                        <a:rPr lang="ru-RU" sz="1800" b="0" i="1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800" b="0" i="1" u="none" strike="noStrike" dirty="0" err="1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құн</a:t>
                      </a:r>
                      <a:r>
                        <a:rPr lang="ru-RU" sz="1800" b="0" i="1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800" b="0" i="1" u="none" strike="noStrike" dirty="0" err="1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салығы</a:t>
                      </a:r>
                      <a:endParaRPr lang="ru-RU" sz="1800" b="0" i="1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18000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k-KZ" sz="1800" b="0" i="1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2 789</a:t>
                      </a:r>
                      <a:endParaRPr lang="ru-RU" sz="1800" b="0" i="1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k-KZ" sz="1800" b="0" i="1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3 036</a:t>
                      </a:r>
                      <a:endParaRPr lang="ru-RU" sz="1800" b="0" i="1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k-KZ" sz="1800" b="0" i="1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3 907</a:t>
                      </a:r>
                      <a:endParaRPr lang="ru-RU" sz="1800" b="0" i="1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1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5 510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1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5 886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1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6 276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540748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800" b="0" i="1" u="none" strike="noStrike" dirty="0" err="1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Халықаралық</a:t>
                      </a:r>
                      <a:r>
                        <a:rPr lang="ru-RU" sz="1800" b="0" i="1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800" b="0" i="1" u="none" strike="noStrike" dirty="0" err="1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саудаға</a:t>
                      </a:r>
                      <a:r>
                        <a:rPr lang="ru-RU" sz="1800" b="0" i="1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800" b="0" i="1" u="none" strike="noStrike" dirty="0" err="1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салынатын</a:t>
                      </a:r>
                      <a:r>
                        <a:rPr lang="ru-RU" sz="1800" b="0" i="1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800" b="0" i="1" u="none" strike="noStrike" dirty="0" err="1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салықтар</a:t>
                      </a:r>
                      <a:r>
                        <a:rPr lang="ru-RU" sz="1800" b="0" i="1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, </a:t>
                      </a:r>
                      <a:r>
                        <a:rPr lang="ru-RU" sz="1800" b="0" i="1" u="none" strike="noStrike" dirty="0" err="1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оның</a:t>
                      </a:r>
                      <a:r>
                        <a:rPr lang="ru-RU" sz="1800" b="0" i="1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800" b="0" i="1" u="none" strike="noStrike" dirty="0" err="1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ішінде</a:t>
                      </a:r>
                      <a:r>
                        <a:rPr lang="ru-RU" sz="1800" b="0" i="1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:</a:t>
                      </a:r>
                    </a:p>
                  </a:txBody>
                  <a:tcPr marL="18000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k-KZ" sz="1800" b="0" i="1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870</a:t>
                      </a:r>
                      <a:endParaRPr lang="ru-RU" sz="1800" b="0" i="1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k-KZ" sz="1800" b="0" i="1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1 344</a:t>
                      </a:r>
                      <a:endParaRPr lang="ru-RU" sz="1800" b="0" i="1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k-KZ" sz="1800" b="0" i="1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2 184</a:t>
                      </a:r>
                      <a:endParaRPr lang="ru-RU" sz="1800" b="0" i="1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1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2 16</a:t>
                      </a:r>
                      <a:r>
                        <a:rPr lang="en-US" sz="1800" b="0" i="1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8</a:t>
                      </a:r>
                      <a:endParaRPr lang="ru-RU" sz="1800" b="0" i="1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1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2 395</a:t>
                      </a: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1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2 675</a:t>
                      </a: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540748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800" b="1" i="1" u="none" strike="noStrike" dirty="0" err="1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Мұнайға</a:t>
                      </a:r>
                      <a:r>
                        <a:rPr lang="ru-RU" sz="1800" b="1" i="1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800" b="1" i="1" u="none" strike="noStrike" dirty="0" err="1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арналған</a:t>
                      </a:r>
                      <a:r>
                        <a:rPr lang="ru-RU" sz="1800" b="1" i="1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800" b="1" i="1" u="none" strike="noStrike" dirty="0" err="1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экпорттық</a:t>
                      </a:r>
                      <a:r>
                        <a:rPr lang="ru-RU" sz="1800" b="1" i="1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800" b="1" i="1" u="none" strike="noStrike" dirty="0" err="1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кедендік</a:t>
                      </a:r>
                      <a:r>
                        <a:rPr lang="ru-RU" sz="1800" b="1" i="1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800" b="1" i="1" u="none" strike="noStrike" dirty="0" err="1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баж</a:t>
                      </a:r>
                      <a:endParaRPr lang="ru-RU" sz="1800" b="1" i="1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4000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800" b="1" i="1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k-KZ" sz="1800" b="1" i="1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934</a:t>
                      </a:r>
                      <a:endParaRPr lang="ru-RU" sz="1800" b="1" i="1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k-KZ" sz="1800" b="1" i="1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1 784</a:t>
                      </a:r>
                      <a:endParaRPr lang="ru-RU" sz="1800" b="1" i="1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1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1 761</a:t>
                      </a: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1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1 975</a:t>
                      </a: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1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2 237</a:t>
                      </a: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498444">
                <a:tc>
                  <a:txBody>
                    <a:bodyPr/>
                    <a:lstStyle/>
                    <a:p>
                      <a:pPr marL="0" marR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b="0" u="none" strike="noStrike" dirty="0" err="1">
                          <a:effectLst/>
                          <a:latin typeface="Arial Narrow" panose="020B0606020202030204" pitchFamily="34" charset="0"/>
                        </a:rPr>
                        <a:t>Салықтық</a:t>
                      </a:r>
                      <a:r>
                        <a:rPr lang="ru-RU" sz="2200" b="0" u="none" strike="noStrike" dirty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2200" b="0" u="none" strike="noStrike" dirty="0" err="1">
                          <a:effectLst/>
                          <a:latin typeface="Arial Narrow" panose="020B0606020202030204" pitchFamily="34" charset="0"/>
                        </a:rPr>
                        <a:t>емес</a:t>
                      </a:r>
                      <a:r>
                        <a:rPr lang="ru-RU" sz="2200" b="0" u="none" strike="noStrike" dirty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2200" b="0" u="none" strike="noStrike" dirty="0" err="1">
                          <a:effectLst/>
                          <a:latin typeface="Arial Narrow" panose="020B0606020202030204" pitchFamily="34" charset="0"/>
                        </a:rPr>
                        <a:t>түсімдер</a:t>
                      </a:r>
                      <a:endParaRPr lang="ru-RU" sz="2200" b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10800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k-KZ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977</a:t>
                      </a:r>
                      <a:endParaRPr lang="ru-RU" sz="2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k-KZ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284</a:t>
                      </a:r>
                      <a:endParaRPr lang="ru-RU" sz="2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343</a:t>
                      </a:r>
                      <a:endParaRPr lang="ru-RU" sz="2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351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291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299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660914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2200" b="0" u="none" strike="noStrike" dirty="0" err="1" smtClean="0">
                          <a:effectLst/>
                          <a:latin typeface="Arial Narrow" panose="020B0606020202030204" pitchFamily="34" charset="0"/>
                        </a:rPr>
                        <a:t>Негізгі</a:t>
                      </a:r>
                      <a:r>
                        <a:rPr lang="ru-RU" sz="2200" b="0" u="none" strike="noStrike" dirty="0" smtClean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2200" b="0" u="none" strike="noStrike" dirty="0" err="1" smtClean="0">
                          <a:effectLst/>
                          <a:latin typeface="Arial Narrow" panose="020B0606020202030204" pitchFamily="34" charset="0"/>
                        </a:rPr>
                        <a:t>капиталды</a:t>
                      </a:r>
                      <a:r>
                        <a:rPr lang="ru-RU" sz="2200" b="0" u="none" strike="noStrike" dirty="0" smtClean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2200" b="0" u="none" strike="noStrike" dirty="0" err="1" smtClean="0">
                          <a:effectLst/>
                          <a:latin typeface="Arial Narrow" panose="020B0606020202030204" pitchFamily="34" charset="0"/>
                        </a:rPr>
                        <a:t>сатудан</a:t>
                      </a:r>
                      <a:r>
                        <a:rPr lang="ru-RU" sz="2200" b="0" u="none" strike="noStrike" dirty="0" smtClean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2200" b="0" u="none" strike="noStrike" dirty="0" err="1" smtClean="0">
                          <a:effectLst/>
                          <a:latin typeface="Arial Narrow" panose="020B0606020202030204" pitchFamily="34" charset="0"/>
                        </a:rPr>
                        <a:t>түсетін</a:t>
                      </a:r>
                      <a:r>
                        <a:rPr lang="ru-RU" sz="2200" b="0" u="none" strike="noStrike" dirty="0" smtClean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2200" b="0" u="none" strike="noStrike" dirty="0" err="1" smtClean="0">
                          <a:effectLst/>
                          <a:latin typeface="Arial Narrow" panose="020B0606020202030204" pitchFamily="34" charset="0"/>
                        </a:rPr>
                        <a:t>түсімдер</a:t>
                      </a:r>
                      <a:endParaRPr lang="ru-RU" sz="2200" b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10800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k-KZ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</a:t>
                      </a:r>
                      <a:endParaRPr lang="ru-RU" sz="2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k-KZ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</a:t>
                      </a:r>
                      <a:endParaRPr lang="ru-RU" sz="2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k-KZ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  <a:endParaRPr lang="ru-RU" sz="2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323784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0" i="0" u="none" strike="noStrike" dirty="0" smtClean="0">
                          <a:solidFill>
                            <a:srgbClr val="0066CC"/>
                          </a:solidFill>
                          <a:effectLst/>
                          <a:latin typeface="Arial Narrow" panose="020B0606020202030204" pitchFamily="34" charset="0"/>
                        </a:rPr>
                        <a:t>ЖІӨ </a:t>
                      </a:r>
                      <a:r>
                        <a:rPr lang="ru-RU" sz="1200" b="0" i="0" u="none" strike="noStrike" dirty="0" err="1" smtClean="0">
                          <a:solidFill>
                            <a:srgbClr val="0066CC"/>
                          </a:solidFill>
                          <a:effectLst/>
                          <a:latin typeface="Arial Narrow" panose="020B0606020202030204" pitchFamily="34" charset="0"/>
                        </a:rPr>
                        <a:t>көлемі</a:t>
                      </a:r>
                      <a:r>
                        <a:rPr lang="ru-RU" sz="1200" b="0" i="0" u="none" strike="noStrike" dirty="0" smtClean="0">
                          <a:solidFill>
                            <a:srgbClr val="0066CC"/>
                          </a:solidFill>
                          <a:effectLst/>
                          <a:latin typeface="Arial Narrow" panose="020B0606020202030204" pitchFamily="34" charset="0"/>
                        </a:rPr>
                        <a:t> (млрд. </a:t>
                      </a:r>
                      <a:r>
                        <a:rPr lang="ru-RU" sz="1200" b="0" i="0" u="none" strike="noStrike" dirty="0" err="1" smtClean="0">
                          <a:solidFill>
                            <a:srgbClr val="0066CC"/>
                          </a:solidFill>
                          <a:effectLst/>
                          <a:latin typeface="Arial Narrow" panose="020B0606020202030204" pitchFamily="34" charset="0"/>
                        </a:rPr>
                        <a:t>теңге</a:t>
                      </a:r>
                      <a:r>
                        <a:rPr lang="ru-RU" sz="1200" b="0" i="0" u="none" strike="noStrike" dirty="0" smtClean="0">
                          <a:solidFill>
                            <a:srgbClr val="0066CC"/>
                          </a:solidFill>
                          <a:effectLst/>
                          <a:latin typeface="Arial Narrow" panose="020B0606020202030204" pitchFamily="34" charset="0"/>
                        </a:rPr>
                        <a:t>)</a:t>
                      </a:r>
                    </a:p>
                  </a:txBody>
                  <a:tcPr marL="5400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0" i="0" u="none" strike="noStrike" kern="1200" dirty="0" smtClean="0">
                          <a:solidFill>
                            <a:srgbClr val="0066CC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70 134</a:t>
                      </a:r>
                      <a:endParaRPr lang="ru-RU" sz="1200" b="0" i="0" u="none" strike="noStrike" kern="1200" dirty="0">
                        <a:solidFill>
                          <a:srgbClr val="0066CC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0" i="0" u="none" strike="noStrike" kern="1200" dirty="0" smtClean="0">
                          <a:solidFill>
                            <a:srgbClr val="0066CC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81 269</a:t>
                      </a:r>
                      <a:endParaRPr lang="ru-RU" sz="1200" b="0" i="0" u="none" strike="noStrike" kern="1200" dirty="0">
                        <a:solidFill>
                          <a:srgbClr val="0066CC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0" i="0" u="none" strike="noStrike" kern="1200" dirty="0" smtClean="0">
                          <a:solidFill>
                            <a:srgbClr val="0066CC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91 544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0" i="0" u="none" strike="noStrike" kern="1200" dirty="0">
                          <a:solidFill>
                            <a:srgbClr val="0066CC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120 671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0" i="0" u="none" strike="noStrike" kern="1200" dirty="0">
                          <a:solidFill>
                            <a:srgbClr val="0066CC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133 375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0" i="0" u="none" strike="noStrike" kern="1200" dirty="0">
                          <a:solidFill>
                            <a:srgbClr val="0066CC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146 517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" name="Заголовок 1">
            <a:extLst>
              <a:ext uri="{FF2B5EF4-FFF2-40B4-BE49-F238E27FC236}">
                <a16:creationId xmlns:a16="http://schemas.microsoft.com/office/drawing/2014/main" xmlns="" id="{3A1346A5-45D0-45DF-B5BD-7592F1102510}"/>
              </a:ext>
            </a:extLst>
          </p:cNvPr>
          <p:cNvSpPr txBox="1">
            <a:spLocks/>
          </p:cNvSpPr>
          <p:nvPr/>
        </p:nvSpPr>
        <p:spPr>
          <a:xfrm>
            <a:off x="10238509" y="559425"/>
            <a:ext cx="1662545" cy="3359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1200" b="1" dirty="0">
                <a:latin typeface="Arial Narrow" panose="020B0606020202030204" pitchFamily="34" charset="0"/>
                <a:ea typeface="+mn-ea"/>
                <a:cs typeface="+mn-cs"/>
              </a:rPr>
              <a:t>млрд. </a:t>
            </a:r>
            <a:r>
              <a:rPr lang="ru-RU" sz="1200" b="1" dirty="0" err="1" smtClean="0">
                <a:latin typeface="Arial Narrow" panose="020B0606020202030204" pitchFamily="34" charset="0"/>
                <a:ea typeface="+mn-ea"/>
                <a:cs typeface="+mn-cs"/>
              </a:rPr>
              <a:t>теңге</a:t>
            </a:r>
            <a:endParaRPr lang="ru-RU" sz="1200" b="1" dirty="0">
              <a:latin typeface="Arial Narrow" panose="020B0606020202030204" pitchFamily="34" charset="0"/>
              <a:ea typeface="+mn-ea"/>
              <a:cs typeface="+mn-cs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322217" y="574767"/>
            <a:ext cx="11521440" cy="174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42994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6662057"/>
            <a:ext cx="12191999" cy="19594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xmlns="" id="{A6EAF500-F91D-4486-A13D-32C683FB4C09}"/>
              </a:ext>
            </a:extLst>
          </p:cNvPr>
          <p:cNvSpPr txBox="1">
            <a:spLocks/>
          </p:cNvSpPr>
          <p:nvPr/>
        </p:nvSpPr>
        <p:spPr>
          <a:xfrm>
            <a:off x="1" y="17585"/>
            <a:ext cx="12191999" cy="634348"/>
          </a:xfrm>
          <a:prstGeom prst="rect">
            <a:avLst/>
          </a:prstGeom>
        </p:spPr>
        <p:txBody>
          <a:bodyPr anchor="ctr">
            <a:noAutofit/>
          </a:bodyPr>
          <a:lstStyle>
            <a:defPPr>
              <a:defRPr lang="en-US"/>
            </a:defPPr>
            <a:lvl1pPr algn="ctr" defTabSz="914400">
              <a:lnSpc>
                <a:spcPct val="85000"/>
              </a:lnSpc>
              <a:spcBef>
                <a:spcPct val="0"/>
              </a:spcBef>
              <a:buNone/>
              <a:defRPr sz="2800" b="1" spc="-50" baseline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r>
              <a:rPr lang="ru-RU" sz="3000" dirty="0">
                <a:solidFill>
                  <a:schemeClr val="tx1"/>
                </a:solidFill>
              </a:rPr>
              <a:t>2020-2025 </a:t>
            </a:r>
            <a:r>
              <a:rPr lang="ru-RU" sz="3000" dirty="0" err="1">
                <a:solidFill>
                  <a:schemeClr val="tx1"/>
                </a:solidFill>
              </a:rPr>
              <a:t>жылдарға</a:t>
            </a:r>
            <a:r>
              <a:rPr lang="ru-RU" sz="3000" dirty="0">
                <a:solidFill>
                  <a:schemeClr val="tx1"/>
                </a:solidFill>
              </a:rPr>
              <a:t> </a:t>
            </a:r>
            <a:r>
              <a:rPr lang="ru-RU" sz="3000" dirty="0" err="1">
                <a:solidFill>
                  <a:schemeClr val="tx1"/>
                </a:solidFill>
              </a:rPr>
              <a:t>арналған</a:t>
            </a:r>
            <a:r>
              <a:rPr lang="ru-RU" sz="3000" dirty="0">
                <a:solidFill>
                  <a:schemeClr val="tx1"/>
                </a:solidFill>
              </a:rPr>
              <a:t> </a:t>
            </a:r>
            <a:r>
              <a:rPr lang="ru-RU" sz="3000" dirty="0" err="1">
                <a:solidFill>
                  <a:schemeClr val="tx1"/>
                </a:solidFill>
              </a:rPr>
              <a:t>республикалық</a:t>
            </a:r>
            <a:r>
              <a:rPr lang="ru-RU" sz="3000" dirty="0">
                <a:solidFill>
                  <a:schemeClr val="tx1"/>
                </a:solidFill>
              </a:rPr>
              <a:t> </a:t>
            </a:r>
            <a:r>
              <a:rPr lang="ru-RU" sz="3000" dirty="0" err="1">
                <a:solidFill>
                  <a:schemeClr val="tx1"/>
                </a:solidFill>
              </a:rPr>
              <a:t>бюджеттің</a:t>
            </a:r>
            <a:r>
              <a:rPr lang="ru-RU" sz="3000" dirty="0">
                <a:solidFill>
                  <a:schemeClr val="tx1"/>
                </a:solidFill>
              </a:rPr>
              <a:t> </a:t>
            </a:r>
            <a:r>
              <a:rPr lang="ru-RU" sz="3000" dirty="0" err="1">
                <a:solidFill>
                  <a:schemeClr val="tx1"/>
                </a:solidFill>
              </a:rPr>
              <a:t>параметрлері</a:t>
            </a:r>
            <a:endParaRPr lang="ru-RU" sz="3000" dirty="0">
              <a:solidFill>
                <a:schemeClr val="tx1"/>
              </a:solidFill>
            </a:endParaRP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xmlns="" id="{CD45ABCC-78F0-45AE-BC4F-E704CC364ED1}"/>
              </a:ext>
            </a:extLst>
          </p:cNvPr>
          <p:cNvSpPr txBox="1">
            <a:spLocks/>
          </p:cNvSpPr>
          <p:nvPr/>
        </p:nvSpPr>
        <p:spPr>
          <a:xfrm>
            <a:off x="10968402" y="579828"/>
            <a:ext cx="1127343" cy="2577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1300" b="1" dirty="0">
                <a:latin typeface="Arial Narrow" panose="020B0606020202030204" pitchFamily="34" charset="0"/>
                <a:ea typeface="+mn-ea"/>
                <a:cs typeface="+mn-cs"/>
              </a:rPr>
              <a:t>млрд. </a:t>
            </a:r>
            <a:r>
              <a:rPr lang="ru-RU" sz="1300" b="1" dirty="0" err="1" smtClean="0">
                <a:latin typeface="Arial Narrow" panose="020B0606020202030204" pitchFamily="34" charset="0"/>
                <a:ea typeface="+mn-ea"/>
                <a:cs typeface="+mn-cs"/>
              </a:rPr>
              <a:t>теңге</a:t>
            </a:r>
            <a:endParaRPr lang="ru-RU" sz="1300" b="1" dirty="0">
              <a:latin typeface="Arial Narrow" panose="020B0606020202030204" pitchFamily="34" charset="0"/>
              <a:ea typeface="+mn-ea"/>
              <a:cs typeface="+mn-cs"/>
            </a:endParaRPr>
          </a:p>
        </p:txBody>
      </p:sp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xmlns="" id="{B18D94BA-D662-4012-889C-5CA2E5CCCF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3577637"/>
              </p:ext>
            </p:extLst>
          </p:nvPr>
        </p:nvGraphicFramePr>
        <p:xfrm>
          <a:off x="148235" y="819182"/>
          <a:ext cx="11876988" cy="578833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19152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69159"/>
                <a:gridCol w="1269159"/>
                <a:gridCol w="1269159">
                  <a:extLst>
                    <a:ext uri="{9D8B030D-6E8A-4147-A177-3AD203B41FA5}">
                      <a16:colId xmlns:a16="http://schemas.microsoft.com/office/drawing/2014/main" xmlns="" val="1600340233"/>
                    </a:ext>
                  </a:extLst>
                </a:gridCol>
                <a:gridCol w="1357296">
                  <a:extLst>
                    <a:ext uri="{9D8B030D-6E8A-4147-A177-3AD203B41FA5}">
                      <a16:colId xmlns:a16="http://schemas.microsoft.com/office/drawing/2014/main" xmlns="" val="878466694"/>
                    </a:ext>
                  </a:extLst>
                </a:gridCol>
                <a:gridCol w="1269160">
                  <a:extLst>
                    <a:ext uri="{9D8B030D-6E8A-4147-A177-3AD203B41FA5}">
                      <a16:colId xmlns:a16="http://schemas.microsoft.com/office/drawing/2014/main" xmlns="" val="2169393800"/>
                    </a:ext>
                  </a:extLst>
                </a:gridCol>
                <a:gridCol w="1251532">
                  <a:extLst>
                    <a:ext uri="{9D8B030D-6E8A-4147-A177-3AD203B41FA5}">
                      <a16:colId xmlns:a16="http://schemas.microsoft.com/office/drawing/2014/main" xmlns="" val="3797508973"/>
                    </a:ext>
                  </a:extLst>
                </a:gridCol>
              </a:tblGrid>
              <a:tr h="292602">
                <a:tc rowSpan="2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0" i="0" u="none" strike="noStrike" kern="12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Атауы</a:t>
                      </a:r>
                      <a:endParaRPr lang="ru-RU" sz="1200" b="0" i="0" u="none" strike="noStrike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5032" marR="5032" marT="5032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0" i="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2020 </a:t>
                      </a:r>
                      <a:r>
                        <a:rPr lang="ru-RU" sz="1200" b="0" i="0" u="none" strike="noStrike" kern="12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жыл</a:t>
                      </a:r>
                      <a:endParaRPr lang="ru-RU" sz="1200" b="0" i="0" u="none" strike="noStrike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fontAlgn="ctr" latinLnBrk="0" hangingPunct="1"/>
                      <a:r>
                        <a:rPr lang="ru-RU" sz="1200" b="0" i="0" u="none" strike="noStrike" kern="12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Нақтыланған</a:t>
                      </a:r>
                      <a:r>
                        <a:rPr lang="ru-RU" sz="1200" b="0" i="0" u="none" strike="noStrike" kern="1200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algn="ctr" defTabSz="914400" rtl="0" eaLnBrk="1" fontAlgn="ctr" latinLnBrk="0" hangingPunct="1"/>
                      <a:r>
                        <a:rPr lang="ru-RU" sz="1200" b="0" i="0" u="none" strike="noStrike" kern="1200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бюджет</a:t>
                      </a:r>
                      <a:endParaRPr lang="ru-RU" sz="1200" b="0" i="0" u="none" strike="noStrike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5032" marR="5032" marT="5032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0" i="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2021 </a:t>
                      </a:r>
                      <a:r>
                        <a:rPr lang="ru-RU" sz="1200" b="0" i="0" u="none" strike="noStrike" kern="12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жыл</a:t>
                      </a:r>
                      <a:endParaRPr lang="ru-RU" sz="1200" b="0" i="0" u="none" strike="noStrike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fontAlgn="ctr" latinLnBrk="0" hangingPunct="1"/>
                      <a:r>
                        <a:rPr lang="ru-RU" sz="1200" b="0" i="0" u="none" strike="noStrike" kern="12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Нақтыланған</a:t>
                      </a:r>
                      <a:r>
                        <a:rPr lang="ru-RU" sz="1200" b="0" i="0" u="none" strike="noStrike" kern="1200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algn="ctr" defTabSz="914400" rtl="0" eaLnBrk="1" fontAlgn="ctr" latinLnBrk="0" hangingPunct="1"/>
                      <a:r>
                        <a:rPr lang="ru-RU" sz="1200" b="0" i="0" u="none" strike="noStrike" kern="1200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бюджет</a:t>
                      </a:r>
                      <a:endParaRPr lang="ru-RU" sz="1200" b="0" i="0" u="none" strike="noStrike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5032" marR="5032" marT="5032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0" i="0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2022 </a:t>
                      </a:r>
                      <a:r>
                        <a:rPr lang="ru-RU" sz="1200" b="0" i="0" u="none" strike="noStrike" kern="12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жыл</a:t>
                      </a:r>
                      <a:endParaRPr lang="ru-RU" sz="1200" b="0" i="0" u="none" strike="noStrike" kern="1200" dirty="0" smtClean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fontAlgn="ctr" latinLnBrk="0" hangingPunct="1"/>
                      <a:r>
                        <a:rPr lang="ru-RU" sz="1200" b="0" i="0" u="none" strike="noStrike" kern="12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Нақтыланған</a:t>
                      </a:r>
                      <a:r>
                        <a:rPr lang="ru-RU" sz="1200" b="0" i="0" u="none" strike="noStrike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algn="ctr" defTabSz="914400" rtl="0" eaLnBrk="1" fontAlgn="ctr" latinLnBrk="0" hangingPunct="1"/>
                      <a:r>
                        <a:rPr lang="ru-RU" sz="1200" b="0" i="0" u="none" strike="noStrike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бюджет</a:t>
                      </a:r>
                      <a:endParaRPr lang="ru-RU" sz="1200" b="0" i="0" u="none" strike="noStrike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5032" marR="5032" marT="5032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kern="12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Бекітілген</a:t>
                      </a:r>
                      <a:r>
                        <a:rPr lang="ru-RU" sz="1200" b="0" i="0" u="none" strike="noStrike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b="0" i="0" u="none" strike="noStrike" kern="1200" baseline="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республикалық</a:t>
                      </a:r>
                      <a:r>
                        <a:rPr lang="ru-RU" sz="1200" b="0" i="0" u="none" strike="noStrike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бюджет</a:t>
                      </a:r>
                      <a:endParaRPr lang="ru-RU" sz="1200" b="0" i="0" u="none" strike="noStrike" kern="1200" dirty="0" smtClean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5032" marR="5032" marT="5032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200" b="0" i="0" u="none" strike="noStrike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5032" marR="5032" marT="5032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200" b="0" i="0" u="none" strike="noStrike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5032" marR="5032" marT="5032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30155">
                <a:tc vMerge="1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1200" b="0" i="0" u="none" strike="noStrike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5032" marR="5032" marT="5032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i="0" u="none" strike="noStrike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2023 </a:t>
                      </a:r>
                      <a:r>
                        <a:rPr lang="ru-RU" sz="1200" b="0" i="0" u="none" strike="noStrike" kern="12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жыл</a:t>
                      </a:r>
                      <a:endParaRPr lang="ru-RU" sz="1200" b="0" i="0" u="none" strike="noStrike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2024 </a:t>
                      </a:r>
                      <a:r>
                        <a:rPr lang="ru-RU" sz="1200" b="0" i="0" u="none" strike="noStrike" kern="12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жыл</a:t>
                      </a:r>
                      <a:endParaRPr lang="ru-RU" sz="1200" b="0" i="0" u="none" strike="noStrike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2025 </a:t>
                      </a:r>
                      <a:r>
                        <a:rPr lang="ru-RU" sz="1200" b="0" i="0" u="none" strike="noStrike" kern="12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жыл</a:t>
                      </a:r>
                      <a:endParaRPr lang="ru-RU" sz="1200" b="0" i="0" u="none" strike="noStrike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147041311"/>
                  </a:ext>
                </a:extLst>
              </a:tr>
              <a:tr h="41260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2000" b="1" u="none" strike="noStrike" kern="1200" dirty="0" err="1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Түсімдер</a:t>
                      </a:r>
                      <a:endParaRPr lang="ru-RU" sz="2000" b="1" u="none" strike="noStrike" kern="1200" dirty="0">
                        <a:solidFill>
                          <a:srgbClr val="0070C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7200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000" b="1" i="0" u="none" strike="noStrike" kern="1200" dirty="0" smtClean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11 832</a:t>
                      </a:r>
                      <a:endParaRPr lang="ru-RU" sz="2000" b="1" i="0" u="none" strike="noStrike" kern="1200" dirty="0">
                        <a:solidFill>
                          <a:srgbClr val="0070C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000" b="1" i="0" u="none" strike="noStrike" kern="1200" dirty="0" smtClean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12 574</a:t>
                      </a:r>
                      <a:endParaRPr lang="ru-RU" sz="2000" b="1" i="0" u="none" strike="noStrike" kern="1200" dirty="0">
                        <a:solidFill>
                          <a:srgbClr val="0070C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000" b="1" i="0" u="none" strike="noStrike" kern="1200" dirty="0" smtClean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15 817</a:t>
                      </a:r>
                      <a:endParaRPr lang="ru-RU" sz="2000" b="1" i="0" u="none" strike="noStrike" kern="1200" dirty="0">
                        <a:solidFill>
                          <a:srgbClr val="0070C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kk-KZ" sz="2000" b="1" i="0" u="none" strike="noStrike" kern="1200" dirty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17 797</a:t>
                      </a:r>
                      <a:endParaRPr lang="ru-RU" sz="2000" b="1" i="0" u="none" strike="noStrike" kern="1200" dirty="0">
                        <a:solidFill>
                          <a:srgbClr val="0070C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kk-KZ" sz="2000" b="1" i="0" u="none" strike="noStrike" kern="1200" dirty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18 143</a:t>
                      </a:r>
                      <a:endParaRPr lang="ru-RU" sz="2000" b="1" i="0" u="none" strike="noStrike" kern="1200" dirty="0">
                        <a:solidFill>
                          <a:srgbClr val="0070C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kk-KZ" sz="2000" b="1" i="0" u="none" strike="noStrike" kern="1200" dirty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18 957</a:t>
                      </a:r>
                      <a:endParaRPr lang="ru-RU" sz="2000" b="1" i="0" u="none" strike="noStrike" kern="1200" dirty="0">
                        <a:solidFill>
                          <a:srgbClr val="0070C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80950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1200" b="0" i="1" u="none" strike="noStrike" kern="1200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ЖІӨ-</a:t>
                      </a:r>
                      <a:r>
                        <a:rPr lang="ru-RU" sz="1200" b="0" i="1" u="none" strike="noStrike" kern="1200" dirty="0" err="1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ге</a:t>
                      </a:r>
                      <a:r>
                        <a:rPr lang="ru-RU" sz="1200" b="0" i="1" u="none" strike="noStrike" kern="1200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b="0" i="1" u="none" strike="noStrike" kern="1200" dirty="0" err="1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процентпен</a:t>
                      </a:r>
                      <a:endParaRPr lang="ru-RU" sz="1200" b="0" i="1" u="none" strike="noStrike" kern="1200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32400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0" i="1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17,0</a:t>
                      </a:r>
                      <a:endParaRPr lang="ru-RU" sz="1200" b="0" i="1" u="none" strike="noStrike" kern="1200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0" i="1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16,1</a:t>
                      </a:r>
                      <a:endParaRPr lang="ru-RU" sz="1200" b="0" i="1" u="none" strike="noStrike" kern="1200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0" i="1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17,3</a:t>
                      </a:r>
                      <a:endParaRPr lang="ru-RU" sz="1200" b="0" i="1" u="none" strike="noStrike" kern="1200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0" i="1" u="none" strike="noStrike" kern="1200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14,7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0" i="1" u="none" strike="noStrike" kern="1200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13,6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0" i="1" u="none" strike="noStrike" kern="1200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12,9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181554234"/>
                  </a:ext>
                </a:extLst>
              </a:tr>
              <a:tr h="36158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800" b="1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Кірістер</a:t>
                      </a:r>
                      <a:r>
                        <a:rPr lang="ru-RU" sz="18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1" i="1" u="none" strike="noStrike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(</a:t>
                      </a:r>
                      <a:r>
                        <a:rPr lang="ru-RU" sz="1600" b="1" i="1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трансферттерді</a:t>
                      </a:r>
                      <a:r>
                        <a:rPr lang="ru-RU" sz="1600" b="1" i="1" u="none" strike="noStrike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1" i="1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есепке</a:t>
                      </a:r>
                      <a:r>
                        <a:rPr lang="ru-RU" sz="1600" b="1" i="1" u="none" strike="noStrike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1" i="1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алмағанда</a:t>
                      </a:r>
                      <a:r>
                        <a:rPr lang="ru-RU" sz="1600" b="1" i="1" u="none" strike="noStrike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marL="14400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6 414</a:t>
                      </a:r>
                      <a:endParaRPr lang="ru-RU" sz="1800" b="1" i="0" u="none" strike="noStrike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7 204</a:t>
                      </a:r>
                      <a:endParaRPr lang="ru-RU" sz="1800" b="1" i="0" u="none" strike="noStrike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10 </a:t>
                      </a:r>
                      <a:r>
                        <a:rPr lang="kk-KZ" sz="18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162</a:t>
                      </a:r>
                      <a:endParaRPr lang="ru-RU" sz="1800" b="1" i="0" u="none" strike="noStrike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13 911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15 020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16 303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807248869"/>
                  </a:ext>
                </a:extLst>
              </a:tr>
              <a:tr h="233330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1200" b="0" i="1" u="none" strike="noStrike" kern="1200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ЖІӨ-</a:t>
                      </a:r>
                      <a:r>
                        <a:rPr lang="ru-RU" sz="1200" b="0" i="1" u="none" strike="noStrike" kern="1200" dirty="0" err="1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ге</a:t>
                      </a:r>
                      <a:r>
                        <a:rPr lang="ru-RU" sz="1200" b="0" i="1" u="none" strike="noStrike" kern="1200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b="0" i="1" u="none" strike="noStrike" kern="1200" dirty="0" err="1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процентпен</a:t>
                      </a:r>
                      <a:endParaRPr lang="ru-RU" sz="1200" b="0" i="1" u="none" strike="noStrike" kern="1200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32400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0" i="1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9,2</a:t>
                      </a:r>
                      <a:endParaRPr lang="ru-RU" sz="1200" b="0" i="1" u="none" strike="noStrike" kern="1200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0" i="1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9,3</a:t>
                      </a:r>
                      <a:endParaRPr lang="ru-RU" sz="1200" b="0" i="1" u="none" strike="noStrike" kern="1200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kk-KZ" sz="1200" b="0" i="1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11,1</a:t>
                      </a:r>
                      <a:endParaRPr lang="ru-RU" sz="1200" b="0" i="1" u="none" strike="noStrike" kern="1200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0" i="1" u="none" strike="noStrike" kern="1200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11,5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0" i="1" u="none" strike="noStrike" kern="1200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11,3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0" i="1" u="none" strike="noStrike" kern="1200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11,1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994765692"/>
                  </a:ext>
                </a:extLst>
              </a:tr>
              <a:tr h="325533">
                <a:tc>
                  <a:txBody>
                    <a:bodyPr/>
                    <a:lstStyle/>
                    <a:p>
                      <a:pPr marL="0" lvl="0" algn="l" defTabSz="914400" rtl="0" eaLnBrk="1" fontAlgn="ctr" latinLnBrk="0" hangingPunct="1"/>
                      <a:r>
                        <a:rPr lang="ru-RU" sz="1800" b="1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Трансферттердің</a:t>
                      </a:r>
                      <a:r>
                        <a:rPr lang="ru-RU" sz="18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түсімдері</a:t>
                      </a:r>
                      <a:r>
                        <a:rPr lang="ru-RU" sz="18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1800" b="1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оның</a:t>
                      </a:r>
                      <a:r>
                        <a:rPr lang="ru-RU" sz="18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ішінде</a:t>
                      </a:r>
                      <a:r>
                        <a:rPr lang="ru-RU" sz="18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:</a:t>
                      </a:r>
                    </a:p>
                  </a:txBody>
                  <a:tcPr marL="10800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5 308</a:t>
                      </a:r>
                      <a:endParaRPr lang="ru-RU" sz="1800" b="1" i="0" u="none" strike="noStrike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5 201</a:t>
                      </a:r>
                      <a:endParaRPr lang="ru-RU" sz="1800" b="1" i="0" u="none" strike="noStrike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5 503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kk-KZ" sz="18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3 632</a:t>
                      </a:r>
                      <a:endParaRPr lang="ru-RU" sz="1800" b="1" i="0" u="none" strike="noStrike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kk-KZ" sz="18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</a:t>
                      </a:r>
                      <a:r>
                        <a:rPr lang="kk-KZ" sz="1800" b="1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870</a:t>
                      </a:r>
                      <a:endParaRPr lang="ru-RU" sz="1800" b="1" i="0" u="none" strike="noStrike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kk-KZ" sz="18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2 404</a:t>
                      </a:r>
                      <a:endParaRPr lang="ru-RU" sz="1800" b="1" i="0" u="none" strike="noStrike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94779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kern="120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Ұлттық</a:t>
                      </a:r>
                      <a:r>
                        <a:rPr lang="ru-RU" sz="1400" b="0" i="0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0" i="0" u="none" strike="noStrike" kern="120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қордан</a:t>
                      </a:r>
                      <a:r>
                        <a:rPr lang="ru-RU" sz="1400" b="0" i="0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0" i="0" u="none" strike="noStrike" kern="120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кепілдендірілген</a:t>
                      </a:r>
                      <a:r>
                        <a:rPr lang="ru-RU" sz="1400" b="0" i="0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трансферт</a:t>
                      </a:r>
                    </a:p>
                  </a:txBody>
                  <a:tcPr marL="18000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i="0" u="none" strike="noStrike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4</a:t>
                      </a:r>
                      <a:r>
                        <a:rPr lang="ru-RU" sz="1400" b="0" i="0" u="none" strike="noStrike" kern="12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770</a:t>
                      </a:r>
                      <a:endParaRPr lang="ru-RU" sz="1400" b="0" i="0" u="none" strike="noStrike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i="0" u="none" strike="noStrike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2 700</a:t>
                      </a:r>
                      <a:endParaRPr lang="ru-RU" sz="1400" b="0" i="0" u="none" strike="noStrike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i="0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4 030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i="0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2 200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i="0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2 000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i="0" u="none" strike="noStrike" kern="12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1 900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9657355"/>
                  </a:ext>
                </a:extLst>
              </a:tr>
              <a:tr h="289296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kern="120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Ұлттық</a:t>
                      </a:r>
                      <a:r>
                        <a:rPr lang="ru-RU" sz="1400" b="0" i="0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0" i="0" u="none" strike="noStrike" kern="120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қордан</a:t>
                      </a:r>
                      <a:r>
                        <a:rPr lang="ru-RU" sz="1400" b="0" i="0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0" i="0" u="none" strike="noStrike" kern="120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нысаналы</a:t>
                      </a:r>
                      <a:r>
                        <a:rPr lang="ru-RU" sz="1400" b="0" i="0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трансферт </a:t>
                      </a:r>
                    </a:p>
                  </a:txBody>
                  <a:tcPr marL="18000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1400" b="0" i="0" u="none" strike="noStrike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i="0" u="none" strike="noStrike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1 850</a:t>
                      </a:r>
                      <a:endParaRPr lang="ru-RU" sz="1400" b="0" i="0" u="none" strike="noStrike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i="0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550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i="0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1 0</a:t>
                      </a:r>
                      <a:r>
                        <a:rPr lang="en-US" sz="1400" b="0" i="0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00</a:t>
                      </a:r>
                      <a:endParaRPr lang="ru-RU" sz="1400" b="0" i="0" u="none" strike="noStrike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i="0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400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i="0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91575053"/>
                  </a:ext>
                </a:extLst>
              </a:tr>
              <a:tr h="283936">
                <a:tc>
                  <a:txBody>
                    <a:bodyPr/>
                    <a:lstStyle/>
                    <a:p>
                      <a:pPr marL="0" lvl="0" algn="l" defTabSz="914400" rtl="0" eaLnBrk="1" fontAlgn="ctr" latinLnBrk="0" hangingPunct="1"/>
                      <a:r>
                        <a:rPr lang="ru-RU" sz="1400" b="0" i="0" u="none" strike="noStrike" kern="120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Бюджеттік</a:t>
                      </a:r>
                      <a:r>
                        <a:rPr lang="ru-RU" sz="1400" b="0" i="0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0" i="0" u="none" strike="noStrike" kern="120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алып</a:t>
                      </a:r>
                      <a:r>
                        <a:rPr lang="ru-RU" sz="1400" b="0" i="0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0" i="0" u="none" strike="noStrike" kern="120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қоюлар</a:t>
                      </a:r>
                      <a:endParaRPr lang="ru-RU" sz="1400" b="0" i="0" u="none" strike="noStrike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18000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i="0" u="none" strike="noStrike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420</a:t>
                      </a:r>
                      <a:endParaRPr lang="ru-RU" sz="1400" b="0" i="0" u="none" strike="noStrike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i="0" u="none" strike="noStrike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451</a:t>
                      </a:r>
                      <a:endParaRPr lang="ru-RU" sz="1400" b="0" i="0" u="none" strike="noStrike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i="0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490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kk-KZ" sz="1400" b="0" i="0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432</a:t>
                      </a:r>
                      <a:endParaRPr lang="ru-RU" sz="1400" b="0" i="0" u="none" strike="noStrike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kk-KZ" sz="1400" b="0" i="0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470</a:t>
                      </a:r>
                      <a:endParaRPr lang="ru-RU" sz="1400" b="0" i="0" u="none" strike="noStrike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kk-KZ" sz="1400" b="0" i="0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504</a:t>
                      </a:r>
                      <a:endParaRPr lang="ru-RU" sz="1400" b="0" i="0" u="none" strike="noStrike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540464845"/>
                  </a:ext>
                </a:extLst>
              </a:tr>
              <a:tr h="325533">
                <a:tc>
                  <a:txBody>
                    <a:bodyPr/>
                    <a:lstStyle/>
                    <a:p>
                      <a:pPr marL="0" lvl="0" algn="l" defTabSz="914400" rtl="0" eaLnBrk="1" fontAlgn="ctr" latinLnBrk="0" hangingPunct="1"/>
                      <a:r>
                        <a:rPr lang="ru-RU" sz="1800" b="1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Бюджеттік</a:t>
                      </a:r>
                      <a:r>
                        <a:rPr lang="ru-RU" sz="18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кредиттерді</a:t>
                      </a:r>
                      <a:r>
                        <a:rPr lang="ru-RU" sz="18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өтеу</a:t>
                      </a:r>
                      <a:endParaRPr lang="ru-RU" sz="1800" b="1" u="none" strike="noStrike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10800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fontAlgn="ctr" latinLnBrk="0" hangingPunct="1"/>
                      <a:r>
                        <a:rPr lang="ru-RU" sz="18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110</a:t>
                      </a:r>
                      <a:endParaRPr lang="ru-RU" sz="1800" b="1" u="none" strike="noStrike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fontAlgn="ctr" latinLnBrk="0" hangingPunct="1"/>
                      <a:r>
                        <a:rPr lang="ru-RU" sz="18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169</a:t>
                      </a:r>
                      <a:endParaRPr lang="ru-RU" sz="1800" b="1" u="none" strike="noStrike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fontAlgn="ctr" latinLnBrk="0" hangingPunct="1"/>
                      <a:r>
                        <a:rPr lang="ru-RU" sz="18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152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fontAlgn="ctr" latinLnBrk="0" hangingPunct="1"/>
                      <a:r>
                        <a:rPr lang="en-US" sz="18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253</a:t>
                      </a:r>
                      <a:endParaRPr lang="ru-RU" sz="1800" b="1" u="none" strike="noStrike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fontAlgn="ctr" latinLnBrk="0" hangingPunct="1"/>
                      <a:r>
                        <a:rPr lang="en-US" sz="18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254</a:t>
                      </a:r>
                      <a:endParaRPr lang="ru-RU" sz="1800" b="1" u="none" strike="noStrike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fontAlgn="ctr" latinLnBrk="0" hangingPunct="1"/>
                      <a:r>
                        <a:rPr lang="en-US" sz="18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249</a:t>
                      </a:r>
                      <a:endParaRPr lang="ru-RU" sz="1800" b="1" u="none" strike="noStrike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9063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2000" b="1" u="none" strike="noStrike" kern="1200" dirty="0" err="1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Шығыстар</a:t>
                      </a:r>
                      <a:r>
                        <a:rPr lang="ru-RU" sz="2000" b="1" u="none" strike="noStrike" kern="1200" dirty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72000" marR="0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kern="1200" dirty="0" smtClean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14 271</a:t>
                      </a:r>
                      <a:endParaRPr lang="ru-RU" sz="2000" b="1" i="0" u="none" strike="noStrike" kern="1200" dirty="0">
                        <a:solidFill>
                          <a:srgbClr val="0070C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kern="1200" dirty="0" smtClean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15 334</a:t>
                      </a:r>
                      <a:endParaRPr lang="ru-RU" sz="2000" b="1" i="0" u="none" strike="noStrike" kern="1200" dirty="0">
                        <a:solidFill>
                          <a:srgbClr val="0070C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kern="1200" dirty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18 795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k-KZ" sz="2000" b="1" i="0" u="none" strike="noStrike" kern="1200" dirty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</a:t>
                      </a:r>
                      <a:r>
                        <a:rPr lang="en-US" sz="2000" b="1" i="0" u="none" strike="noStrike" kern="1200" dirty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0</a:t>
                      </a:r>
                      <a:r>
                        <a:rPr lang="kk-KZ" sz="2000" b="1" i="0" u="none" strike="noStrike" kern="1200" dirty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997</a:t>
                      </a:r>
                      <a:endParaRPr lang="ru-RU" sz="2000" b="1" i="0" u="none" strike="noStrike" kern="1200" dirty="0">
                        <a:solidFill>
                          <a:srgbClr val="0070C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k-KZ" sz="2000" b="1" i="0" u="none" strike="noStrike" kern="1200" dirty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21 632</a:t>
                      </a:r>
                      <a:endParaRPr lang="ru-RU" sz="2000" b="1" i="0" u="none" strike="noStrike" kern="1200" dirty="0">
                        <a:solidFill>
                          <a:srgbClr val="0070C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k-KZ" sz="2000" b="1" i="0" u="none" strike="noStrike" kern="1200" dirty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22 642</a:t>
                      </a:r>
                      <a:endParaRPr lang="ru-RU" sz="2000" b="1" i="0" u="none" strike="noStrike" kern="1200" dirty="0">
                        <a:solidFill>
                          <a:srgbClr val="0070C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8009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i="1" u="none" strike="noStrike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ЖІӨ-</a:t>
                      </a:r>
                      <a:r>
                        <a:rPr lang="ru-RU" sz="1200" i="1" u="none" strike="noStrike" dirty="0" err="1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ге</a:t>
                      </a:r>
                      <a:r>
                        <a:rPr lang="ru-RU" sz="1200" i="1" u="none" strike="noStrike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200" i="1" u="none" strike="noStrike" dirty="0" err="1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процентпен</a:t>
                      </a:r>
                      <a:endParaRPr lang="ru-RU" sz="1200" i="1" u="none" strike="noStrike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2400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0" i="1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20,5</a:t>
                      </a:r>
                      <a:endParaRPr lang="ru-RU" sz="1200" b="0" i="1" u="none" strike="noStrike" kern="1200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0" i="1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19,7</a:t>
                      </a:r>
                      <a:endParaRPr lang="ru-RU" sz="1200" b="0" i="1" u="none" strike="noStrike" kern="1200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0" i="1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20,5</a:t>
                      </a:r>
                      <a:endParaRPr lang="ru-RU" sz="1200" b="0" i="1" u="none" strike="noStrike" kern="1200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1" u="none" strike="noStrike" kern="1200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17,4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1" u="none" strike="noStrike" kern="1200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16,2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1" u="none" strike="noStrike" kern="1200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15,5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7707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2000" b="1" u="none" strike="noStrike" kern="1200" dirty="0" err="1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Тапшылық</a:t>
                      </a:r>
                      <a:endParaRPr lang="ru-RU" sz="2000" b="1" u="none" strike="noStrike" kern="1200" dirty="0">
                        <a:solidFill>
                          <a:srgbClr val="0070C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7200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000" b="1" i="0" u="none" strike="noStrike" kern="1200" dirty="0" smtClean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-2 439</a:t>
                      </a:r>
                      <a:endParaRPr lang="ru-RU" sz="2000" b="1" i="0" u="none" strike="noStrike" kern="1200" dirty="0">
                        <a:solidFill>
                          <a:srgbClr val="0070C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000" b="1" i="0" u="none" strike="noStrike" kern="1200" dirty="0" smtClean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-2 760</a:t>
                      </a:r>
                      <a:endParaRPr lang="ru-RU" sz="2000" b="1" i="0" u="none" strike="noStrike" kern="1200" dirty="0">
                        <a:solidFill>
                          <a:srgbClr val="0070C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000" b="1" i="0" u="none" strike="noStrike" kern="1200" dirty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-2 </a:t>
                      </a:r>
                      <a:r>
                        <a:rPr lang="ru-RU" sz="2000" b="1" i="0" u="none" strike="noStrike" kern="1200" dirty="0" smtClean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978</a:t>
                      </a:r>
                      <a:endParaRPr lang="ru-RU" sz="2000" b="1" i="0" u="none" strike="noStrike" kern="1200" dirty="0">
                        <a:solidFill>
                          <a:srgbClr val="0070C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kern="1200" dirty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-3 200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kern="1200" dirty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-3 489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kern="1200" dirty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-3 685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4846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i="1" u="none" strike="noStrike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ЖІӨ-</a:t>
                      </a:r>
                      <a:r>
                        <a:rPr lang="ru-RU" sz="1200" i="1" u="none" strike="noStrike" dirty="0" err="1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ге</a:t>
                      </a:r>
                      <a:r>
                        <a:rPr lang="ru-RU" sz="1200" i="1" u="none" strike="noStrike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200" i="1" u="none" strike="noStrike" dirty="0" err="1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процентпен</a:t>
                      </a:r>
                      <a:endParaRPr lang="ru-RU" sz="1200" i="1" u="none" strike="noStrike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2400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0" i="1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3,5</a:t>
                      </a:r>
                      <a:endParaRPr lang="ru-RU" sz="1200" b="0" i="1" u="none" strike="noStrike" kern="1200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0" i="1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-3,5</a:t>
                      </a:r>
                      <a:endParaRPr lang="ru-RU" sz="1200" b="0" i="1" u="none" strike="noStrike" kern="1200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0" i="1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-3,3</a:t>
                      </a:r>
                      <a:endParaRPr lang="ru-RU" sz="1200" b="0" i="1" u="none" strike="noStrike" kern="1200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0" i="1" u="none" strike="noStrike" kern="1200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-2,7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0" i="1" u="none" strike="noStrike" kern="1200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-2,6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0" i="1" u="none" strike="noStrike" kern="1200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-2,5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390631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2000" b="1" u="none" strike="noStrike" kern="1200" dirty="0" err="1" smtClean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Мұнайлы</a:t>
                      </a:r>
                      <a:r>
                        <a:rPr lang="ru-RU" sz="2000" b="1" u="none" strike="noStrike" kern="1200" dirty="0" smtClean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000" b="1" u="none" strike="noStrike" kern="1200" dirty="0" err="1" smtClean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емес</a:t>
                      </a:r>
                      <a:r>
                        <a:rPr lang="ru-RU" sz="2000" b="1" u="none" strike="noStrike" kern="1200" dirty="0" smtClean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000" b="1" u="none" strike="noStrike" kern="1200" dirty="0" err="1" smtClean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тапшылық</a:t>
                      </a:r>
                      <a:endParaRPr lang="ru-RU" sz="2000" b="1" u="none" strike="noStrike" kern="1200" dirty="0">
                        <a:solidFill>
                          <a:srgbClr val="0070C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7200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000" b="1" i="0" u="none" strike="noStrike" kern="1200" dirty="0" smtClean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-7</a:t>
                      </a:r>
                      <a:r>
                        <a:rPr lang="ru-RU" sz="2000" b="1" i="0" u="none" strike="noStrike" kern="1200" baseline="0" dirty="0" smtClean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538</a:t>
                      </a:r>
                      <a:endParaRPr lang="ru-RU" sz="2000" b="1" i="0" u="none" strike="noStrike" kern="1200" dirty="0">
                        <a:solidFill>
                          <a:srgbClr val="0070C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000" b="1" i="0" u="none" strike="noStrike" kern="1200" dirty="0" smtClean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-8 244</a:t>
                      </a:r>
                      <a:endParaRPr lang="ru-RU" sz="2000" b="1" i="0" u="none" strike="noStrike" kern="1200" dirty="0">
                        <a:solidFill>
                          <a:srgbClr val="0070C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000" b="1" i="0" u="none" strike="noStrike" kern="1200" dirty="0" smtClean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-</a:t>
                      </a:r>
                      <a:r>
                        <a:rPr lang="kk-KZ" sz="2000" b="1" i="0" u="none" strike="noStrike" kern="1200" dirty="0" smtClean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9 342</a:t>
                      </a:r>
                      <a:endParaRPr lang="ru-RU" sz="2000" b="1" i="0" u="none" strike="noStrike" kern="1200" dirty="0">
                        <a:solidFill>
                          <a:srgbClr val="0070C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000" b="1" i="0" u="none" strike="noStrike" kern="1200" dirty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-8 161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000" b="1" i="0" u="none" strike="noStrike" kern="1200" dirty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-7 864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000" b="1" i="0" u="none" strike="noStrike" kern="1200" dirty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-7 822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22371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i="1" u="none" strike="noStrike" dirty="0" smtClean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ЖІӨ-</a:t>
                      </a:r>
                      <a:r>
                        <a:rPr lang="ru-RU" sz="1200" i="1" u="none" strike="noStrike" dirty="0" err="1" smtClean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ге</a:t>
                      </a:r>
                      <a:r>
                        <a:rPr lang="ru-RU" sz="1200" i="1" u="none" strike="noStrike" dirty="0" smtClean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200" i="1" u="none" strike="noStrike" dirty="0" err="1" smtClean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процентпен</a:t>
                      </a:r>
                      <a:endParaRPr lang="ru-RU" sz="1200" i="1" u="none" strike="noStrike" dirty="0" smtClean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2400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1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10,8</a:t>
                      </a:r>
                      <a:endParaRPr lang="ru-RU" sz="1200" b="0" i="1" u="none" strike="noStrike" kern="1200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1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-10,6</a:t>
                      </a:r>
                      <a:endParaRPr lang="ru-RU" sz="1200" b="0" i="1" u="none" strike="noStrike" kern="1200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1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-10,2</a:t>
                      </a:r>
                      <a:endParaRPr lang="ru-RU" sz="1200" b="0" i="1" u="none" strike="noStrike" kern="1200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0" i="1" u="none" strike="noStrike" kern="1200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-6,8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0" i="1" u="none" strike="noStrike" kern="1200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-5,9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0" i="1" u="none" strike="noStrike" kern="1200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-5,3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223712">
                <a:tc>
                  <a:txBody>
                    <a:bodyPr/>
                    <a:lstStyle/>
                    <a:p>
                      <a:pPr algn="l" fontAlgn="ctr"/>
                      <a:endParaRPr lang="ru-RU" sz="1200" b="0" i="1" u="none" strike="noStrike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2400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1" u="none" strike="noStrike" kern="1200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1" u="none" strike="noStrike" kern="1200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1" u="none" strike="noStrike" kern="1200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1200" b="0" i="1" u="none" strike="noStrike" kern="1200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1200" b="0" i="1" u="none" strike="noStrike" kern="1200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1200" b="0" i="1" u="none" strike="noStrike" kern="1200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23712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0" i="0" u="none" strike="noStrike" dirty="0" smtClean="0">
                          <a:solidFill>
                            <a:srgbClr val="0066CC"/>
                          </a:solidFill>
                          <a:effectLst/>
                          <a:latin typeface="Arial Narrow" panose="020B0606020202030204" pitchFamily="34" charset="0"/>
                        </a:rPr>
                        <a:t>ЖІӨ </a:t>
                      </a:r>
                      <a:r>
                        <a:rPr lang="ru-RU" sz="1200" b="0" i="0" u="none" strike="noStrike" dirty="0" err="1" smtClean="0">
                          <a:solidFill>
                            <a:srgbClr val="0066CC"/>
                          </a:solidFill>
                          <a:effectLst/>
                          <a:latin typeface="Arial Narrow" panose="020B0606020202030204" pitchFamily="34" charset="0"/>
                        </a:rPr>
                        <a:t>көлемі</a:t>
                      </a:r>
                      <a:r>
                        <a:rPr lang="ru-RU" sz="1200" b="0" i="0" u="none" strike="noStrike" dirty="0" smtClean="0">
                          <a:solidFill>
                            <a:srgbClr val="0066CC"/>
                          </a:solidFill>
                          <a:effectLst/>
                          <a:latin typeface="Arial Narrow" panose="020B0606020202030204" pitchFamily="34" charset="0"/>
                        </a:rPr>
                        <a:t> (млрд. </a:t>
                      </a:r>
                      <a:r>
                        <a:rPr lang="ru-RU" sz="1200" b="0" i="0" u="none" strike="noStrike" dirty="0" err="1" smtClean="0">
                          <a:solidFill>
                            <a:srgbClr val="0066CC"/>
                          </a:solidFill>
                          <a:effectLst/>
                          <a:latin typeface="Arial Narrow" panose="020B0606020202030204" pitchFamily="34" charset="0"/>
                        </a:rPr>
                        <a:t>теңге</a:t>
                      </a:r>
                      <a:r>
                        <a:rPr lang="ru-RU" sz="1200" b="0" i="0" u="none" strike="noStrike" dirty="0" smtClean="0">
                          <a:solidFill>
                            <a:srgbClr val="0066CC"/>
                          </a:solidFill>
                          <a:effectLst/>
                          <a:latin typeface="Arial Narrow" panose="020B0606020202030204" pitchFamily="34" charset="0"/>
                        </a:rPr>
                        <a:t>)</a:t>
                      </a:r>
                    </a:p>
                  </a:txBody>
                  <a:tcPr marL="5400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0" i="0" u="none" strike="noStrike" kern="1200" dirty="0" smtClean="0">
                          <a:solidFill>
                            <a:srgbClr val="0066CC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70 134</a:t>
                      </a:r>
                      <a:endParaRPr lang="ru-RU" sz="1200" b="0" i="0" u="none" strike="noStrike" kern="1200" dirty="0">
                        <a:solidFill>
                          <a:srgbClr val="0066CC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0" i="0" u="none" strike="noStrike" kern="1200" dirty="0" smtClean="0">
                          <a:solidFill>
                            <a:srgbClr val="0066CC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81 269</a:t>
                      </a:r>
                      <a:endParaRPr lang="ru-RU" sz="1200" b="0" i="0" u="none" strike="noStrike" kern="1200" dirty="0">
                        <a:solidFill>
                          <a:srgbClr val="0066CC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0" i="0" u="none" strike="noStrike" kern="1200" dirty="0" smtClean="0">
                          <a:solidFill>
                            <a:srgbClr val="0066CC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91 544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0" i="0" u="none" strike="noStrike" kern="1200" dirty="0">
                          <a:solidFill>
                            <a:srgbClr val="0066CC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120 671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0" i="0" u="none" strike="noStrike" kern="1200" dirty="0">
                          <a:solidFill>
                            <a:srgbClr val="0066CC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133 375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0" i="0" u="none" strike="noStrike" kern="1200" dirty="0">
                          <a:solidFill>
                            <a:srgbClr val="0066CC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146 517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" name="Номер слайда 1">
            <a:extLst>
              <a:ext uri="{FF2B5EF4-FFF2-40B4-BE49-F238E27FC236}">
                <a16:creationId xmlns:a16="http://schemas.microsoft.com/office/drawing/2014/main" xmlns="" id="{A71C8D40-1F6C-4AD2-8140-BCA79AE18F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83720" y="6420683"/>
            <a:ext cx="1312025" cy="365125"/>
          </a:xfrm>
        </p:spPr>
        <p:txBody>
          <a:bodyPr/>
          <a:lstStyle/>
          <a:p>
            <a:fld id="{4B077F2A-2C27-4D70-B810-54F6CFB5CD3C}" type="slidenum">
              <a:rPr lang="ru-RU" sz="3600" b="1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4</a:t>
            </a:fld>
            <a:endParaRPr lang="ru-RU" sz="3600" b="1" dirty="0">
              <a:solidFill>
                <a:schemeClr val="tx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322217" y="574767"/>
            <a:ext cx="11521440" cy="174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8557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6662057"/>
            <a:ext cx="12191999" cy="19594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9FFC3022-9321-4BC2-8D89-3972F2098C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83720" y="6420683"/>
            <a:ext cx="1312025" cy="365125"/>
          </a:xfrm>
        </p:spPr>
        <p:txBody>
          <a:bodyPr/>
          <a:lstStyle/>
          <a:p>
            <a:fld id="{4B077F2A-2C27-4D70-B810-54F6CFB5CD3C}" type="slidenum">
              <a:rPr lang="ru-RU" sz="3600" b="1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5</a:t>
            </a:fld>
            <a:endParaRPr lang="ru-RU" sz="3600" b="1" dirty="0">
              <a:solidFill>
                <a:schemeClr val="tx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xmlns="" id="{B1685726-5C9F-458C-B0CF-268552B79F2B}"/>
              </a:ext>
            </a:extLst>
          </p:cNvPr>
          <p:cNvSpPr txBox="1">
            <a:spLocks/>
          </p:cNvSpPr>
          <p:nvPr/>
        </p:nvSpPr>
        <p:spPr>
          <a:xfrm>
            <a:off x="1" y="-18041"/>
            <a:ext cx="12191999" cy="703841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600" b="1" dirty="0">
                <a:solidFill>
                  <a:schemeClr val="tx1"/>
                </a:solidFill>
                <a:latin typeface="Arial Narrow" panose="020B0606020202030204" pitchFamily="34" charset="0"/>
              </a:rPr>
              <a:t>2020-2025 </a:t>
            </a:r>
            <a:r>
              <a:rPr lang="ru-RU" sz="2600" b="1" dirty="0" err="1">
                <a:solidFill>
                  <a:schemeClr val="tx1"/>
                </a:solidFill>
                <a:latin typeface="Arial Narrow" panose="020B0606020202030204" pitchFamily="34" charset="0"/>
              </a:rPr>
              <a:t>жылдарға</a:t>
            </a:r>
            <a:r>
              <a:rPr lang="ru-RU" sz="2600" b="1" dirty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ru-RU" sz="2600" b="1" dirty="0" err="1">
                <a:solidFill>
                  <a:schemeClr val="tx1"/>
                </a:solidFill>
                <a:latin typeface="Arial Narrow" panose="020B0606020202030204" pitchFamily="34" charset="0"/>
              </a:rPr>
              <a:t>арналған</a:t>
            </a:r>
            <a:r>
              <a:rPr lang="ru-RU" sz="2600" b="1" dirty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ru-RU" sz="2600" b="1" dirty="0" err="1">
                <a:solidFill>
                  <a:schemeClr val="tx1"/>
                </a:solidFill>
                <a:latin typeface="Arial Narrow" panose="020B0606020202030204" pitchFamily="34" charset="0"/>
              </a:rPr>
              <a:t>республикалық</a:t>
            </a:r>
            <a:r>
              <a:rPr lang="ru-RU" sz="2600" b="1" dirty="0">
                <a:solidFill>
                  <a:schemeClr val="tx1"/>
                </a:solidFill>
                <a:latin typeface="Arial Narrow" panose="020B0606020202030204" pitchFamily="34" charset="0"/>
              </a:rPr>
              <a:t> бюджет </a:t>
            </a:r>
            <a:r>
              <a:rPr lang="ru-RU" sz="2600" b="1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шығыстарының</a:t>
            </a:r>
            <a:r>
              <a:rPr lang="ru-RU" sz="26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ru-RU" sz="2600" b="1" dirty="0" err="1">
                <a:solidFill>
                  <a:schemeClr val="tx1"/>
                </a:solidFill>
                <a:latin typeface="Arial Narrow" panose="020B0606020202030204" pitchFamily="34" charset="0"/>
              </a:rPr>
              <a:t>негізгі</a:t>
            </a:r>
            <a:r>
              <a:rPr lang="ru-RU" sz="2600" b="1" dirty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ru-RU" sz="2600" b="1" dirty="0" err="1">
                <a:solidFill>
                  <a:schemeClr val="tx1"/>
                </a:solidFill>
                <a:latin typeface="Arial Narrow" panose="020B0606020202030204" pitchFamily="34" charset="0"/>
              </a:rPr>
              <a:t>бағыттары</a:t>
            </a:r>
            <a:endParaRPr lang="ru-RU" sz="26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xmlns="" id="{8D6F3D78-9A6E-43A4-B6BF-CA41BF99B65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0866648"/>
              </p:ext>
            </p:extLst>
          </p:nvPr>
        </p:nvGraphicFramePr>
        <p:xfrm>
          <a:off x="133350" y="689995"/>
          <a:ext cx="11925302" cy="5936510"/>
        </p:xfrm>
        <a:graphic>
          <a:graphicData uri="http://schemas.openxmlformats.org/drawingml/2006/table">
            <a:tbl>
              <a:tblPr bandRow="1"/>
              <a:tblGrid>
                <a:gridCol w="318640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38979"/>
                <a:gridCol w="715489"/>
                <a:gridCol w="1003245"/>
                <a:gridCol w="651223"/>
                <a:gridCol w="82723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9004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3970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59100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12627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591002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738752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539591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</a:tblGrid>
              <a:tr h="226350">
                <a:tc rowSpan="3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Атауы</a:t>
                      </a:r>
                      <a:r>
                        <a:rPr lang="ru-RU" sz="1000" b="0" i="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5655" marR="5655" marT="565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 gridSpan="2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2020 жыл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Түзетілген</a:t>
                      </a:r>
                      <a:r>
                        <a:rPr lang="ru-RU" sz="1000" b="0" i="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бюджет</a:t>
                      </a:r>
                    </a:p>
                  </a:txBody>
                  <a:tcPr marL="5655" marR="5655" marT="565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 gridSpan="2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2021 жыл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Түзетілген</a:t>
                      </a:r>
                      <a:r>
                        <a:rPr lang="ru-RU" sz="1000" b="0" i="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бюджет</a:t>
                      </a:r>
                    </a:p>
                  </a:txBody>
                  <a:tcPr marL="5655" marR="5655" marT="565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 gridSpan="2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2022 жыл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Түзетілген</a:t>
                      </a:r>
                      <a:r>
                        <a:rPr lang="ru-RU" sz="1000" b="0" i="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бюджет</a:t>
                      </a:r>
                    </a:p>
                  </a:txBody>
                  <a:tcPr marL="5655" marR="5655" marT="565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Бекітілген</a:t>
                      </a:r>
                      <a:r>
                        <a:rPr lang="ru-RU" sz="1000" b="0" i="0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бюджет</a:t>
                      </a:r>
                      <a:endParaRPr lang="ru-RU" sz="1000" b="0" i="0" u="none" strike="noStrike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5655" marR="5655" marT="565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8058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2023 жыл</a:t>
                      </a:r>
                    </a:p>
                  </a:txBody>
                  <a:tcPr marL="5655" marR="5655" marT="565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2024 жыл</a:t>
                      </a:r>
                    </a:p>
                  </a:txBody>
                  <a:tcPr marL="5655" marR="5655" marT="565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2025 жыл</a:t>
                      </a:r>
                    </a:p>
                  </a:txBody>
                  <a:tcPr marL="5655" marR="5655" marT="565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1432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млрд. </a:t>
                      </a:r>
                      <a:r>
                        <a:rPr lang="ru-RU" sz="1000" b="0" i="0" u="none" strike="noStrike" kern="12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теңге</a:t>
                      </a:r>
                      <a:endParaRPr lang="ru-RU" sz="1000" b="0" i="0" u="none" strike="noStrike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5655" marR="5655" marT="565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1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ЖІӨ-</a:t>
                      </a:r>
                      <a:r>
                        <a:rPr lang="ru-RU" sz="1000" b="0" i="1" u="none" strike="noStrike" kern="12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ге</a:t>
                      </a:r>
                      <a:r>
                        <a:rPr lang="ru-RU" sz="1000" b="0" i="1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%-пен</a:t>
                      </a:r>
                    </a:p>
                  </a:txBody>
                  <a:tcPr marL="5655" marR="5655" marT="565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млрд. </a:t>
                      </a:r>
                      <a:r>
                        <a:rPr lang="ru-RU" sz="1000" b="0" i="0" u="none" strike="noStrike" kern="12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теңге</a:t>
                      </a:r>
                      <a:endParaRPr lang="ru-RU" sz="1000" b="0" i="0" u="none" strike="noStrike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5655" marR="5655" marT="565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1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ЖІӨ-</a:t>
                      </a:r>
                      <a:r>
                        <a:rPr lang="ru-RU" sz="1000" b="0" i="1" u="none" strike="noStrike" kern="12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ге</a:t>
                      </a:r>
                      <a:r>
                        <a:rPr lang="ru-RU" sz="1000" b="0" i="1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%-пен</a:t>
                      </a:r>
                    </a:p>
                  </a:txBody>
                  <a:tcPr marL="5655" marR="5655" marT="565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млрд. </a:t>
                      </a:r>
                      <a:r>
                        <a:rPr lang="ru-RU" sz="1000" b="0" i="0" u="none" strike="noStrike" kern="12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теңге</a:t>
                      </a:r>
                      <a:endParaRPr lang="ru-RU" sz="1000" b="0" i="0" u="none" strike="noStrike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5655" marR="5655" marT="565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1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ЖІӨ-</a:t>
                      </a:r>
                      <a:r>
                        <a:rPr lang="ru-RU" sz="1000" b="0" i="1" u="none" strike="noStrike" kern="12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ге</a:t>
                      </a:r>
                      <a:r>
                        <a:rPr lang="ru-RU" sz="1000" b="0" i="1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%-пен</a:t>
                      </a:r>
                    </a:p>
                  </a:txBody>
                  <a:tcPr marL="5655" marR="5655" marT="565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млрд. </a:t>
                      </a:r>
                      <a:r>
                        <a:rPr lang="ru-RU" sz="1000" b="0" i="0" u="none" strike="noStrike" kern="12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теңге</a:t>
                      </a:r>
                      <a:endParaRPr lang="ru-RU" sz="1000" b="0" i="0" u="none" strike="noStrike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5655" marR="5655" marT="565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1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ЖІӨ-</a:t>
                      </a:r>
                      <a:r>
                        <a:rPr lang="ru-RU" sz="1000" b="0" i="1" u="none" strike="noStrike" kern="12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ге</a:t>
                      </a:r>
                      <a:r>
                        <a:rPr lang="ru-RU" sz="1000" b="0" i="1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%-пен</a:t>
                      </a:r>
                    </a:p>
                  </a:txBody>
                  <a:tcPr marL="5655" marR="5655" marT="565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млрд. </a:t>
                      </a:r>
                      <a:r>
                        <a:rPr lang="ru-RU" sz="1000" b="0" i="0" u="none" strike="noStrike" kern="12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теңге</a:t>
                      </a:r>
                      <a:endParaRPr lang="ru-RU" sz="1000" b="0" i="0" u="none" strike="noStrike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5655" marR="5655" marT="565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1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ЖІӨ-</a:t>
                      </a:r>
                      <a:r>
                        <a:rPr lang="ru-RU" sz="1000" b="0" i="1" u="none" strike="noStrike" kern="12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ге</a:t>
                      </a:r>
                      <a:r>
                        <a:rPr lang="ru-RU" sz="1000" b="0" i="1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%-пен</a:t>
                      </a:r>
                    </a:p>
                  </a:txBody>
                  <a:tcPr marL="5655" marR="5655" marT="565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млрд. </a:t>
                      </a:r>
                      <a:r>
                        <a:rPr lang="ru-RU" sz="1000" b="0" i="0" u="none" strike="noStrike" kern="12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теңге</a:t>
                      </a:r>
                      <a:endParaRPr lang="ru-RU" sz="1000" b="0" i="0" u="none" strike="noStrike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5655" marR="5655" marT="565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1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ЖІӨ-</a:t>
                      </a:r>
                      <a:r>
                        <a:rPr lang="ru-RU" sz="1000" b="0" i="1" u="none" strike="noStrike" kern="12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ге</a:t>
                      </a:r>
                      <a:r>
                        <a:rPr lang="ru-RU" sz="1000" b="0" i="1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%-пен</a:t>
                      </a:r>
                    </a:p>
                  </a:txBody>
                  <a:tcPr marL="5655" marR="5655" marT="565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86509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800" b="1" i="0" u="none" strike="noStrike" dirty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</a:rPr>
                        <a:t>БАРЛЫҒЫ, оның </a:t>
                      </a:r>
                      <a:r>
                        <a:rPr lang="ru-RU" sz="1800" b="1" i="0" u="none" strike="noStrike" dirty="0" err="1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</a:rPr>
                        <a:t>ішінде</a:t>
                      </a:r>
                      <a:r>
                        <a:rPr lang="ru-RU" sz="1800" b="1" i="0" u="none" strike="noStrike" dirty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</a:rPr>
                        <a:t>:</a:t>
                      </a:r>
                    </a:p>
                  </a:txBody>
                  <a:tcPr marL="5655" marR="5655" marT="565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800" b="1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</a:rPr>
                        <a:t>14 475</a:t>
                      </a:r>
                      <a:endParaRPr lang="ru-RU" sz="1800" b="1" i="0" u="none" strike="noStrike" dirty="0">
                        <a:solidFill>
                          <a:srgbClr val="0070C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600" b="1" i="1" u="none" strike="noStrike" dirty="0" smtClean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</a:rPr>
                        <a:t>20,7</a:t>
                      </a:r>
                      <a:endParaRPr lang="ru-RU" sz="1600" b="1" i="1" u="none" strike="noStrike" dirty="0">
                        <a:solidFill>
                          <a:srgbClr val="0070C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800" b="1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</a:rPr>
                        <a:t>15 334</a:t>
                      </a:r>
                      <a:endParaRPr lang="ru-RU" sz="1800" b="1" i="0" u="none" strike="noStrike" dirty="0">
                        <a:solidFill>
                          <a:srgbClr val="0070C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600" b="1" i="1" u="none" strike="noStrike" dirty="0" smtClean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</a:rPr>
                        <a:t>19,7</a:t>
                      </a:r>
                      <a:endParaRPr lang="ru-RU" sz="1600" b="1" i="1" u="none" strike="noStrike" dirty="0">
                        <a:solidFill>
                          <a:srgbClr val="0070C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800" b="1" i="0" u="none" strike="noStrike" dirty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</a:rPr>
                        <a:t>18 795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600" b="1" i="1" u="none" strike="noStrike" dirty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</a:rPr>
                        <a:t>20,5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800" b="1" i="0" u="none" strike="noStrike" dirty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</a:rPr>
                        <a:t>20</a:t>
                      </a:r>
                      <a:r>
                        <a:rPr lang="ru-RU" sz="1800" b="1" i="0" u="none" strike="noStrike" baseline="0" dirty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</a:rPr>
                        <a:t> 997</a:t>
                      </a:r>
                      <a:endParaRPr lang="ru-RU" sz="1800" b="1" i="0" u="none" strike="noStrike" dirty="0">
                        <a:solidFill>
                          <a:srgbClr val="0070C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800" b="1" i="1" u="none" strike="noStrike" kern="1200" dirty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17,4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800" b="1" i="0" u="none" strike="noStrike" dirty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</a:rPr>
                        <a:t>21 632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800" b="1" i="1" u="none" strike="noStrike" kern="1200" dirty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16,2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800" b="1" i="0" u="none" strike="noStrike" dirty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</a:rPr>
                        <a:t>22 642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800" b="1" i="1" u="none" strike="noStrike" kern="1200" dirty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15,5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13760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Әлеуметтік</a:t>
                      </a: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сала, оның </a:t>
                      </a:r>
                      <a:r>
                        <a:rPr lang="ru-RU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ішінде</a:t>
                      </a: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:</a:t>
                      </a:r>
                    </a:p>
                  </a:txBody>
                  <a:tcPr marL="36000" marR="5655" marT="565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6 586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1" i="1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9,4</a:t>
                      </a:r>
                      <a:endParaRPr lang="ru-RU" sz="1400" b="1" i="1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7 484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9,6</a:t>
                      </a:r>
                      <a:endParaRPr lang="ru-RU" sz="1400" b="1" i="1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8 589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9,4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8 149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1" i="1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6,8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kk-K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9</a:t>
                      </a:r>
                      <a:r>
                        <a:rPr lang="kk-KZ" sz="16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360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400" b="1" i="1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7,0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9 967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400" b="1" i="1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6,8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13491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1200" b="0" i="1" u="none" strike="noStrike" kern="1200" dirty="0" err="1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барлық</a:t>
                      </a:r>
                      <a:r>
                        <a:rPr lang="ru-RU" sz="1200" b="0" i="1" u="none" strike="noStrike" kern="1200" dirty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b="0" i="1" u="none" strike="noStrike" kern="1200" dirty="0" err="1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шығыстарға</a:t>
                      </a:r>
                      <a:r>
                        <a:rPr lang="ru-RU" sz="1200" b="0" i="1" u="none" strike="noStrike" kern="1200" dirty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% -пен</a:t>
                      </a:r>
                    </a:p>
                  </a:txBody>
                  <a:tcPr marL="180000" marR="5655" marT="565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1" u="none" strike="noStrike" dirty="0" smtClean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</a:rPr>
                        <a:t>45,5</a:t>
                      </a:r>
                      <a:endParaRPr lang="ru-RU" sz="1200" b="0" i="1" u="none" strike="noStrike" dirty="0">
                        <a:solidFill>
                          <a:srgbClr val="0070C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200" b="0" i="1" u="none" strike="noStrike" dirty="0">
                        <a:solidFill>
                          <a:srgbClr val="0070C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1" u="none" strike="noStrike" dirty="0" smtClean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</a:rPr>
                        <a:t>48,8</a:t>
                      </a:r>
                      <a:endParaRPr lang="ru-RU" sz="1200" b="0" i="1" u="none" strike="noStrike" dirty="0">
                        <a:solidFill>
                          <a:srgbClr val="0070C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200" b="0" i="1" u="none" strike="noStrike" dirty="0">
                        <a:solidFill>
                          <a:srgbClr val="0070C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1" u="none" strike="noStrike" dirty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</a:rPr>
                        <a:t>45,7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1" u="none" strike="noStrike" dirty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</a:rPr>
                        <a:t>38,8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1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1" u="none" strike="noStrike" dirty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</a:rPr>
                        <a:t>43,3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i="1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1" u="none" strike="noStrike" dirty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</a:rPr>
                        <a:t>44,0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i="1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0324">
                <a:tc>
                  <a:txBody>
                    <a:bodyPr/>
                    <a:lstStyle/>
                    <a:p>
                      <a:pPr algn="just" rtl="0" fontAlgn="t"/>
                      <a:r>
                        <a:rPr lang="ru-RU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әлеуметтік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қамтамасыз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ету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және </a:t>
                      </a:r>
                      <a:r>
                        <a:rPr lang="ru-RU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әлеуметтік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көмек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, </a:t>
                      </a:r>
                      <a:r>
                        <a:rPr lang="ru-RU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денсаулық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сақтау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, </a:t>
                      </a:r>
                      <a:r>
                        <a:rPr lang="ru-RU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білім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және </a:t>
                      </a:r>
                      <a:r>
                        <a:rPr lang="ru-RU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ғылым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, </a:t>
                      </a:r>
                      <a:r>
                        <a:rPr lang="ru-RU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мәдениет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және спорт</a:t>
                      </a:r>
                    </a:p>
                  </a:txBody>
                  <a:tcPr marL="180000" marR="5655" marT="565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1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000" b="1" i="1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000" b="1" i="1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62466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Күш</a:t>
                      </a: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құрылымдары</a:t>
                      </a: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, оның </a:t>
                      </a:r>
                      <a:r>
                        <a:rPr lang="ru-RU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ішінде</a:t>
                      </a: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:</a:t>
                      </a:r>
                    </a:p>
                  </a:txBody>
                  <a:tcPr marL="36000" marR="5655" marT="565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1 483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2,1</a:t>
                      </a:r>
                      <a:endParaRPr lang="ru-RU" sz="1400" b="1" i="1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1 572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2,0</a:t>
                      </a:r>
                      <a:endParaRPr lang="ru-RU" sz="1400" b="1" i="1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2 242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2,5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2 217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1" i="1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1,8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2 171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400" b="1" i="1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1,6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2 038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400" b="1" i="1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1,4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11667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1200" b="0" i="1" u="none" strike="noStrike" kern="1200" dirty="0" err="1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барлық</a:t>
                      </a:r>
                      <a:r>
                        <a:rPr lang="ru-RU" sz="1200" b="0" i="1" u="none" strike="noStrike" kern="1200" dirty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b="0" i="1" u="none" strike="noStrike" kern="1200" dirty="0" err="1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шығыстарға</a:t>
                      </a:r>
                      <a:r>
                        <a:rPr lang="ru-RU" sz="1200" b="0" i="1" u="none" strike="noStrike" kern="1200" dirty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% - пен</a:t>
                      </a:r>
                    </a:p>
                  </a:txBody>
                  <a:tcPr marL="180000" marR="5655" marT="565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1" u="none" strike="noStrike" dirty="0" smtClean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</a:rPr>
                        <a:t>10,3</a:t>
                      </a:r>
                      <a:endParaRPr lang="ru-RU" sz="1200" b="0" i="1" u="none" strike="noStrike" dirty="0">
                        <a:solidFill>
                          <a:srgbClr val="0070C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200" b="0" i="1" u="none" strike="noStrike" dirty="0">
                        <a:solidFill>
                          <a:srgbClr val="0070C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1" u="none" strike="noStrike" dirty="0" smtClean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</a:rPr>
                        <a:t>10,3</a:t>
                      </a:r>
                      <a:endParaRPr lang="ru-RU" sz="1200" b="0" i="1" u="none" strike="noStrike" dirty="0">
                        <a:solidFill>
                          <a:srgbClr val="0070C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200" b="0" i="1" u="none" strike="noStrike" dirty="0">
                        <a:solidFill>
                          <a:srgbClr val="0070C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1" u="none" strike="noStrike" dirty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</a:rPr>
                        <a:t>11,9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1" u="none" strike="noStrike" kern="1200" dirty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10,6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1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1" u="none" strike="noStrike" dirty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</a:rPr>
                        <a:t>10,0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i="1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1" u="none" strike="noStrike" dirty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</a:rPr>
                        <a:t>9,0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400" b="1" i="1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68182">
                <a:tc>
                  <a:txBody>
                    <a:bodyPr/>
                    <a:lstStyle/>
                    <a:p>
                      <a:pPr algn="just" rtl="0" fontAlgn="t"/>
                      <a:r>
                        <a:rPr lang="ru-RU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қорғаныс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, </a:t>
                      </a:r>
                      <a:r>
                        <a:rPr lang="ru-RU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құқық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қорғау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жүйесі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, </a:t>
                      </a:r>
                      <a:r>
                        <a:rPr lang="ru-RU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арнайы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. </a:t>
                      </a:r>
                      <a:r>
                        <a:rPr lang="ru-RU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мемлекеттік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органдар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180000" marR="5655" marT="565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1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400" b="1" i="1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400" b="1" i="1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431860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Экономиканың</a:t>
                      </a: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нақты</a:t>
                      </a: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секторы, оның </a:t>
                      </a:r>
                      <a:r>
                        <a:rPr lang="ru-RU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ішінде</a:t>
                      </a: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:</a:t>
                      </a:r>
                    </a:p>
                  </a:txBody>
                  <a:tcPr marL="36000" marR="5655" marT="5655" marB="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2 442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3,5</a:t>
                      </a:r>
                      <a:endParaRPr lang="ru-RU" sz="1400" b="1" i="1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2 403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3,1</a:t>
                      </a:r>
                      <a:endParaRPr lang="ru-RU" sz="1400" b="1" i="1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3 324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3,6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2 173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1" i="1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1,8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1 563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400" b="1" i="1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1,2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1 376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400" b="1" i="1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0,9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167125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1200" b="0" i="1" u="none" strike="noStrike" kern="1200" dirty="0" err="1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барлық</a:t>
                      </a:r>
                      <a:r>
                        <a:rPr lang="ru-RU" sz="1200" b="0" i="1" u="none" strike="noStrike" kern="1200" dirty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b="0" i="1" u="none" strike="noStrike" kern="1200" dirty="0" err="1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шығыстарға</a:t>
                      </a:r>
                      <a:r>
                        <a:rPr lang="ru-RU" sz="1200" b="0" i="1" u="none" strike="noStrike" kern="1200" dirty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% - пен</a:t>
                      </a:r>
                    </a:p>
                  </a:txBody>
                  <a:tcPr marL="180000" marR="5655" marT="565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1" u="none" strike="noStrike" dirty="0" smtClean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</a:rPr>
                        <a:t>16,9</a:t>
                      </a:r>
                      <a:endParaRPr lang="ru-RU" sz="1200" b="0" i="1" u="none" strike="noStrike" dirty="0">
                        <a:solidFill>
                          <a:srgbClr val="0070C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200" b="0" i="1" u="none" strike="noStrike" dirty="0">
                        <a:solidFill>
                          <a:srgbClr val="0070C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1" u="none" strike="noStrike" dirty="0" smtClean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</a:rPr>
                        <a:t>15,7</a:t>
                      </a:r>
                      <a:endParaRPr lang="ru-RU" sz="1200" b="0" i="1" u="none" strike="noStrike" dirty="0">
                        <a:solidFill>
                          <a:srgbClr val="0070C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200" b="0" i="1" u="none" strike="noStrike" dirty="0">
                        <a:solidFill>
                          <a:srgbClr val="0070C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1" u="none" strike="noStrike" dirty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</a:rPr>
                        <a:t>17,7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1" u="none" strike="noStrike" dirty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</a:rPr>
                        <a:t>10,3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1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1" u="none" strike="noStrike" dirty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</a:rPr>
                        <a:t>7,2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i="1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1" u="none" strike="noStrike" dirty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</a:rPr>
                        <a:t>6,1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i="1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519974">
                <a:tc>
                  <a:txBody>
                    <a:bodyPr/>
                    <a:lstStyle/>
                    <a:p>
                      <a:pPr algn="just" rtl="0" fontAlgn="t"/>
                      <a:r>
                        <a:rPr lang="ru-RU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Нұрлы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жер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, АӨК </a:t>
                      </a:r>
                      <a:r>
                        <a:rPr lang="ru-RU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дамыту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, </a:t>
                      </a:r>
                      <a:r>
                        <a:rPr lang="ru-RU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көлік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инфрақұрылымын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дамыту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, энергетика және экология, </a:t>
                      </a:r>
                      <a:r>
                        <a:rPr lang="ru-RU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ақпарат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және </a:t>
                      </a:r>
                      <a:r>
                        <a:rPr lang="ru-RU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коммуникацияларды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дамыту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180000" marR="5655" marT="565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1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400" b="1" i="1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400" b="1" i="1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Жалпымемлекеттік</a:t>
                      </a: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шығыстар</a:t>
                      </a: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, оның </a:t>
                      </a:r>
                      <a:r>
                        <a:rPr lang="ru-RU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ішінде</a:t>
                      </a: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:</a:t>
                      </a:r>
                    </a:p>
                  </a:txBody>
                  <a:tcPr marL="36000" marR="5655" marT="5655" marB="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3 328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4,8</a:t>
                      </a:r>
                      <a:endParaRPr lang="ru-RU" sz="1400" b="1" i="1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3 314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4,3</a:t>
                      </a:r>
                      <a:endParaRPr lang="ru-RU" sz="1400" b="1" i="1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3 852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4,2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7 587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1" i="1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6,3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7 851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400" b="1" i="1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5,9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8 682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400" b="1" i="1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5,9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13491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1200" b="0" i="1" u="none" strike="noStrike" kern="1200" dirty="0" err="1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барлық</a:t>
                      </a:r>
                      <a:r>
                        <a:rPr lang="ru-RU" sz="1200" b="0" i="1" u="none" strike="noStrike" kern="1200" dirty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b="0" i="1" u="none" strike="noStrike" kern="1200" dirty="0" err="1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шығыстарға</a:t>
                      </a:r>
                      <a:r>
                        <a:rPr lang="ru-RU" sz="1200" b="0" i="1" u="none" strike="noStrike" kern="1200" dirty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% - пен</a:t>
                      </a:r>
                    </a:p>
                  </a:txBody>
                  <a:tcPr marL="144000" marR="5655" marT="565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1" u="none" strike="noStrike" dirty="0" smtClean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</a:rPr>
                        <a:t>23,0</a:t>
                      </a:r>
                      <a:endParaRPr lang="ru-RU" sz="1200" b="0" i="1" u="none" strike="noStrike" dirty="0">
                        <a:solidFill>
                          <a:srgbClr val="0070C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200" b="0" i="1" u="none" strike="noStrike" dirty="0">
                        <a:solidFill>
                          <a:srgbClr val="0070C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1" u="none" strike="noStrike" dirty="0" smtClean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</a:rPr>
                        <a:t>21,6</a:t>
                      </a:r>
                      <a:endParaRPr lang="ru-RU" sz="1200" b="0" i="1" u="none" strike="noStrike" dirty="0">
                        <a:solidFill>
                          <a:srgbClr val="0070C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200" b="0" i="1" u="none" strike="noStrike" dirty="0">
                        <a:solidFill>
                          <a:srgbClr val="0070C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1" u="none" strike="noStrike" dirty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</a:rPr>
                        <a:t>20,5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1" u="none" strike="noStrike" dirty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</a:rPr>
                        <a:t>36,1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1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1" u="none" strike="noStrike" dirty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</a:rPr>
                        <a:t>36,3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i="1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1" u="none" strike="noStrike" dirty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</a:rPr>
                        <a:t>38,3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i="1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316713">
                <a:tc>
                  <a:txBody>
                    <a:bodyPr/>
                    <a:lstStyle/>
                    <a:p>
                      <a:pPr algn="just" rtl="0" fontAlgn="t"/>
                      <a:r>
                        <a:rPr lang="ru-RU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субвенциялар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, </a:t>
                      </a:r>
                      <a:r>
                        <a:rPr lang="ru-RU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борышқа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қызмет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көрсету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, </a:t>
                      </a:r>
                      <a:r>
                        <a:rPr lang="ru-RU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Үкімет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резерві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, Президент </a:t>
                      </a:r>
                      <a:r>
                        <a:rPr lang="ru-RU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бастамаларына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арналған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резерв</a:t>
                      </a:r>
                    </a:p>
                  </a:txBody>
                  <a:tcPr marL="180000" marR="5655" marT="565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1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400" b="1" i="1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400" b="1" i="1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254000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Әкімшілік</a:t>
                      </a: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мемлекеттік</a:t>
                      </a: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органдар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000" marR="5655" marT="565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636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0,9</a:t>
                      </a:r>
                      <a:endParaRPr lang="ru-RU" sz="1400" b="1" i="1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561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0,7</a:t>
                      </a:r>
                      <a:endParaRPr lang="ru-RU" sz="1400" b="1" i="1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789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0,9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870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1" i="1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0,7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686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400" b="1" i="1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0,5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580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400" b="1" i="1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0,4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551556259"/>
                  </a:ext>
                </a:extLst>
              </a:tr>
              <a:tr h="268038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1200" b="0" i="1" u="none" strike="noStrike" kern="1200" dirty="0" err="1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барлық</a:t>
                      </a:r>
                      <a:r>
                        <a:rPr lang="ru-RU" sz="1200" b="0" i="1" u="none" strike="noStrike" kern="1200" dirty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b="0" i="1" u="none" strike="noStrike" kern="1200" dirty="0" err="1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шығыстарға</a:t>
                      </a:r>
                      <a:r>
                        <a:rPr lang="ru-RU" sz="1200" b="0" i="1" u="none" strike="noStrike" kern="1200" dirty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% - пен</a:t>
                      </a:r>
                    </a:p>
                  </a:txBody>
                  <a:tcPr marL="144000" marR="5655" marT="565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1" u="none" strike="noStrike" dirty="0" smtClean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</a:rPr>
                        <a:t>4,4</a:t>
                      </a:r>
                      <a:endParaRPr lang="ru-RU" sz="1200" b="0" i="1" u="none" strike="noStrike" dirty="0">
                        <a:solidFill>
                          <a:srgbClr val="0070C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200" b="0" i="1" u="none" strike="noStrike" dirty="0">
                        <a:solidFill>
                          <a:srgbClr val="0070C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1" u="none" strike="noStrike" dirty="0" smtClean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</a:rPr>
                        <a:t>3,7</a:t>
                      </a:r>
                      <a:endParaRPr lang="ru-RU" sz="1200" b="0" i="1" u="none" strike="noStrike" dirty="0">
                        <a:solidFill>
                          <a:srgbClr val="0070C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200" b="0" i="1" u="none" strike="noStrike" dirty="0">
                        <a:solidFill>
                          <a:srgbClr val="0070C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1" u="none" strike="noStrike" dirty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</a:rPr>
                        <a:t>4,2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1" u="none" strike="noStrike" dirty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</a:rPr>
                        <a:t>4,1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1" u="none" strike="noStrike" dirty="0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1" u="none" strike="noStrike" dirty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</a:rPr>
                        <a:t>3,2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1" u="none" strike="noStrike" dirty="0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1" u="none" strike="noStrike" dirty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</a:rPr>
                        <a:t>2,6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722877232"/>
                  </a:ext>
                </a:extLst>
              </a:tr>
              <a:tr h="70629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endParaRPr lang="ru-RU" sz="400" b="0" i="1" u="none" strike="noStrike" kern="1200" dirty="0">
                        <a:solidFill>
                          <a:srgbClr val="0070C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144000" marR="5655" marT="565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400" b="0" i="1" u="none" strike="noStrike" dirty="0">
                        <a:solidFill>
                          <a:srgbClr val="0070C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400" b="0" i="1" u="none" strike="noStrike" dirty="0">
                        <a:solidFill>
                          <a:srgbClr val="0070C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400" b="0" i="1" u="none" strike="noStrike" dirty="0">
                        <a:solidFill>
                          <a:srgbClr val="0070C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400" b="0" i="1" u="none" strike="noStrike" dirty="0">
                        <a:solidFill>
                          <a:srgbClr val="0070C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400" b="0" i="1" u="none" strike="noStrike" dirty="0">
                        <a:solidFill>
                          <a:srgbClr val="0070C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400" b="0" i="1" u="none" strike="noStrike" dirty="0">
                        <a:solidFill>
                          <a:srgbClr val="0070C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400" b="0" i="1" u="none" strike="noStrike" dirty="0">
                        <a:solidFill>
                          <a:srgbClr val="0070C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400" b="0" i="1" u="none" strike="noStrike" dirty="0">
                        <a:solidFill>
                          <a:srgbClr val="0070C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400" b="0" i="1" u="none" strike="noStrike" dirty="0">
                        <a:solidFill>
                          <a:srgbClr val="0070C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400" b="0" i="1" u="none" strike="noStrike" dirty="0">
                        <a:solidFill>
                          <a:srgbClr val="0070C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68038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solidFill>
                            <a:srgbClr val="0066CC"/>
                          </a:solidFill>
                          <a:effectLst/>
                          <a:latin typeface="Arial Narrow" panose="020B0606020202030204" pitchFamily="34" charset="0"/>
                        </a:rPr>
                        <a:t>ЖІӨ </a:t>
                      </a:r>
                      <a:r>
                        <a:rPr lang="ru-RU" sz="1200" b="0" i="0" u="none" strike="noStrike" dirty="0" err="1" smtClean="0">
                          <a:solidFill>
                            <a:srgbClr val="0066CC"/>
                          </a:solidFill>
                          <a:effectLst/>
                          <a:latin typeface="Arial Narrow" panose="020B0606020202030204" pitchFamily="34" charset="0"/>
                        </a:rPr>
                        <a:t>көлемі</a:t>
                      </a:r>
                      <a:r>
                        <a:rPr lang="ru-RU" sz="1200" b="0" i="0" u="none" strike="noStrike" dirty="0" smtClean="0">
                          <a:solidFill>
                            <a:srgbClr val="0066CC"/>
                          </a:solidFill>
                          <a:effectLst/>
                          <a:latin typeface="Arial Narrow" panose="020B0606020202030204" pitchFamily="34" charset="0"/>
                        </a:rPr>
                        <a:t> (млрд. </a:t>
                      </a:r>
                      <a:r>
                        <a:rPr lang="ru-RU" sz="1200" b="0" i="0" u="none" strike="noStrike" dirty="0" err="1" smtClean="0">
                          <a:solidFill>
                            <a:srgbClr val="0066CC"/>
                          </a:solidFill>
                          <a:effectLst/>
                          <a:latin typeface="Arial Narrow" panose="020B0606020202030204" pitchFamily="34" charset="0"/>
                        </a:rPr>
                        <a:t>теңге</a:t>
                      </a:r>
                      <a:r>
                        <a:rPr lang="ru-RU" sz="1200" b="0" i="0" u="none" strike="noStrike" dirty="0" smtClean="0">
                          <a:solidFill>
                            <a:srgbClr val="0066CC"/>
                          </a:solidFill>
                          <a:effectLst/>
                          <a:latin typeface="Arial Narrow" panose="020B0606020202030204" pitchFamily="34" charset="0"/>
                        </a:rPr>
                        <a:t>)</a:t>
                      </a:r>
                    </a:p>
                  </a:txBody>
                  <a:tcPr marL="144000" marR="5655" marT="565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</a:rPr>
                        <a:t>70 134</a:t>
                      </a:r>
                      <a:endParaRPr lang="ru-RU" sz="1200" b="0" i="0" u="none" strike="noStrike" dirty="0">
                        <a:solidFill>
                          <a:srgbClr val="0070C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200" b="0" i="0" u="none" strike="noStrike" dirty="0">
                        <a:solidFill>
                          <a:srgbClr val="0070C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</a:rPr>
                        <a:t>81</a:t>
                      </a:r>
                      <a:r>
                        <a:rPr lang="ru-RU" sz="1200" b="0" i="0" u="none" strike="noStrike" baseline="0" dirty="0" smtClean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</a:rPr>
                        <a:t> 269</a:t>
                      </a:r>
                      <a:endParaRPr lang="ru-RU" sz="1200" b="0" i="0" u="none" strike="noStrike" dirty="0">
                        <a:solidFill>
                          <a:srgbClr val="0070C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200" b="0" i="0" u="none" strike="noStrike" dirty="0">
                        <a:solidFill>
                          <a:srgbClr val="0070C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0" i="0" u="none" strike="noStrike" kern="1200" dirty="0" smtClean="0">
                          <a:solidFill>
                            <a:srgbClr val="0066CC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91 544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</a:rPr>
                        <a:t>120 671</a:t>
                      </a:r>
                      <a:endParaRPr lang="ru-RU" sz="1200" b="0" i="0" u="none" strike="noStrike" dirty="0">
                        <a:solidFill>
                          <a:srgbClr val="0070C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200" b="0" i="0" u="none" strike="noStrike" dirty="0">
                        <a:solidFill>
                          <a:srgbClr val="0070C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</a:rPr>
                        <a:t>133 375</a:t>
                      </a:r>
                      <a:endParaRPr lang="ru-RU" sz="1200" b="0" i="0" u="none" strike="noStrike" dirty="0">
                        <a:solidFill>
                          <a:srgbClr val="0070C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200" b="0" i="0" u="none" strike="noStrike" dirty="0">
                        <a:solidFill>
                          <a:srgbClr val="0070C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</a:rPr>
                        <a:t>146 517</a:t>
                      </a:r>
                      <a:endParaRPr lang="ru-RU" sz="1200" b="0" i="0" u="none" strike="noStrike" dirty="0">
                        <a:solidFill>
                          <a:srgbClr val="0070C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cxnSp>
        <p:nvCxnSpPr>
          <p:cNvPr id="6" name="Прямая соединительная линия 5"/>
          <p:cNvCxnSpPr/>
          <p:nvPr/>
        </p:nvCxnSpPr>
        <p:spPr>
          <a:xfrm>
            <a:off x="322217" y="574767"/>
            <a:ext cx="11521440" cy="174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36482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0" y="6662057"/>
            <a:ext cx="12191999" cy="19594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A7608B65-825A-4AA1-A3AF-82AB83A5EF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16475" y="6444703"/>
            <a:ext cx="1312025" cy="365125"/>
          </a:xfrm>
        </p:spPr>
        <p:txBody>
          <a:bodyPr vert="horz" lIns="91440" tIns="45720" rIns="91440" bIns="45720" rtlCol="0" anchor="ctr"/>
          <a:lstStyle/>
          <a:p>
            <a:fld id="{4B077F2A-2C27-4D70-B810-54F6CFB5CD3C}" type="slidenum">
              <a:rPr lang="ru-RU" sz="3600" b="1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pPr/>
              <a:t>6</a:t>
            </a:fld>
            <a:endParaRPr lang="ru-RU" sz="3600" b="1" dirty="0">
              <a:solidFill>
                <a:schemeClr val="tx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xmlns="" id="{C9E8B359-5C51-474B-A31B-7B1FA33CCA29}"/>
              </a:ext>
            </a:extLst>
          </p:cNvPr>
          <p:cNvSpPr txBox="1">
            <a:spLocks/>
          </p:cNvSpPr>
          <p:nvPr/>
        </p:nvSpPr>
        <p:spPr>
          <a:xfrm>
            <a:off x="0" y="31394"/>
            <a:ext cx="12191998" cy="547447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</a:pPr>
            <a:r>
              <a:rPr lang="ru-RU" sz="3000" b="1" dirty="0" err="1">
                <a:solidFill>
                  <a:schemeClr val="tx1"/>
                </a:solidFill>
                <a:latin typeface="Arial Narrow" panose="020B0606020202030204" pitchFamily="34" charset="0"/>
              </a:rPr>
              <a:t>Бюджеттің</a:t>
            </a:r>
            <a:r>
              <a:rPr lang="ru-RU" sz="3000" b="1" dirty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ru-RU" sz="3000" b="1" dirty="0" err="1">
                <a:solidFill>
                  <a:schemeClr val="tx1"/>
                </a:solidFill>
                <a:latin typeface="Arial Narrow" panose="020B0606020202030204" pitchFamily="34" charset="0"/>
              </a:rPr>
              <a:t>әлеуметтік</a:t>
            </a:r>
            <a:r>
              <a:rPr lang="ru-RU" sz="3000" b="1" dirty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ru-RU" sz="3000" b="1" dirty="0" err="1">
                <a:solidFill>
                  <a:schemeClr val="tx1"/>
                </a:solidFill>
                <a:latin typeface="Arial Narrow" panose="020B0606020202030204" pitchFamily="34" charset="0"/>
              </a:rPr>
              <a:t>саласының</a:t>
            </a:r>
            <a:r>
              <a:rPr lang="ru-RU" sz="3000" b="1" dirty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ru-RU" sz="3000" b="1" dirty="0" err="1">
                <a:solidFill>
                  <a:schemeClr val="tx1"/>
                </a:solidFill>
                <a:latin typeface="Arial Narrow" panose="020B0606020202030204" pitchFamily="34" charset="0"/>
              </a:rPr>
              <a:t>шығыстары</a:t>
            </a:r>
            <a:endParaRPr lang="ru-RU" sz="30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xmlns="" id="{8F2DD9DB-BD71-446F-83CF-642EE259B3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4814263"/>
              </p:ext>
            </p:extLst>
          </p:nvPr>
        </p:nvGraphicFramePr>
        <p:xfrm>
          <a:off x="147660" y="853217"/>
          <a:ext cx="11773411" cy="458745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22207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05934"/>
                <a:gridCol w="575733"/>
                <a:gridCol w="965200"/>
                <a:gridCol w="508000"/>
                <a:gridCol w="99788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1167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1717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50564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027691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450548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852449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533404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</a:tblGrid>
              <a:tr h="402971">
                <a:tc rowSpan="2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kern="12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Атауы</a:t>
                      </a:r>
                      <a:r>
                        <a:rPr lang="ru-RU" sz="1200" b="0" i="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5032" marR="5032" marT="5032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kern="12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Түзетілген</a:t>
                      </a:r>
                      <a:r>
                        <a:rPr lang="ru-RU" sz="1200" b="0" i="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b="0" i="0" u="none" strike="noStrike" kern="12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жоспар</a:t>
                      </a:r>
                      <a:endParaRPr lang="ru-RU" sz="1200" b="0" i="0" u="none" strike="noStrike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5032" marR="5032" marT="5032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9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032" marR="5032" marT="5032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kern="12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Түзетілген</a:t>
                      </a:r>
                      <a:r>
                        <a:rPr lang="ru-RU" sz="1200" b="0" i="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b="0" i="0" u="none" strike="noStrike" kern="12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жоспар</a:t>
                      </a:r>
                      <a:endParaRPr lang="ru-RU" sz="1200" b="0" i="0" u="none" strike="noStrike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5032" marR="5032" marT="5032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9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032" marR="5032" marT="5032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kern="12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Түзетілген</a:t>
                      </a:r>
                      <a:r>
                        <a:rPr lang="ru-RU" sz="1200" b="0" i="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b="0" i="0" u="none" strike="noStrike" kern="12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жоспар</a:t>
                      </a:r>
                      <a:endParaRPr lang="ru-RU" sz="1200" b="0" i="0" u="none" strike="noStrike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5032" marR="5032" marT="5032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9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032" marR="5032" marT="503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6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kern="12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Бекітілген</a:t>
                      </a:r>
                      <a:r>
                        <a:rPr lang="ru-RU" sz="1200" b="0" i="0" u="none" strike="noStrike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бюджет</a:t>
                      </a:r>
                      <a:endParaRPr lang="ru-RU" sz="1200" b="0" i="0" u="none" strike="noStrike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5032" marR="5032" marT="5032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9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032" marR="5032" marT="503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9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032" marR="5032" marT="503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9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032" marR="5032" marT="503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21812">
                <a:tc vMerge="1">
                  <a:txBody>
                    <a:bodyPr/>
                    <a:lstStyle/>
                    <a:p>
                      <a:pPr algn="ctr" fontAlgn="ctr"/>
                      <a:endParaRPr lang="ru-RU" sz="9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032" marR="5032" marT="503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2020 жыл</a:t>
                      </a:r>
                    </a:p>
                  </a:txBody>
                  <a:tcPr marL="5032" marR="5032" marT="5032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1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ЖІӨ-</a:t>
                      </a:r>
                      <a:r>
                        <a:rPr lang="ru-RU" sz="1200" b="0" i="1" u="none" strike="noStrike" kern="12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ге</a:t>
                      </a:r>
                      <a:r>
                        <a:rPr lang="ru-RU" sz="1200" b="0" i="1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 %-пен</a:t>
                      </a:r>
                    </a:p>
                  </a:txBody>
                  <a:tcPr marL="5032" marR="5032" marT="5032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2021 жыл</a:t>
                      </a:r>
                    </a:p>
                  </a:txBody>
                  <a:tcPr marL="5032" marR="5032" marT="5032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1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ЖІӨ-</a:t>
                      </a:r>
                      <a:r>
                        <a:rPr lang="ru-RU" sz="1200" b="0" i="1" u="none" strike="noStrike" kern="12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ге</a:t>
                      </a:r>
                      <a:r>
                        <a:rPr lang="ru-RU" sz="1200" b="0" i="1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 %-пен</a:t>
                      </a:r>
                    </a:p>
                  </a:txBody>
                  <a:tcPr marL="5032" marR="5032" marT="5032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2022 жыл</a:t>
                      </a:r>
                    </a:p>
                  </a:txBody>
                  <a:tcPr marL="5032" marR="5032" marT="5032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1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ЖІӨ-</a:t>
                      </a:r>
                      <a:r>
                        <a:rPr lang="ru-RU" sz="1200" b="0" i="1" u="none" strike="noStrike" kern="12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ге</a:t>
                      </a:r>
                      <a:r>
                        <a:rPr lang="ru-RU" sz="1200" b="0" i="1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 %-пен</a:t>
                      </a:r>
                    </a:p>
                  </a:txBody>
                  <a:tcPr marL="5032" marR="5032" marT="5032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2023 жыл</a:t>
                      </a:r>
                    </a:p>
                  </a:txBody>
                  <a:tcPr marL="5032" marR="5032" marT="5032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1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ЖІӨ-</a:t>
                      </a:r>
                      <a:r>
                        <a:rPr lang="ru-RU" sz="1200" b="0" i="1" u="none" strike="noStrike" kern="12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ге</a:t>
                      </a:r>
                      <a:r>
                        <a:rPr lang="ru-RU" sz="1200" b="0" i="1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 %-пен</a:t>
                      </a:r>
                    </a:p>
                  </a:txBody>
                  <a:tcPr marL="5032" marR="5032" marT="5032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2024 жыл</a:t>
                      </a:r>
                    </a:p>
                  </a:txBody>
                  <a:tcPr marL="5032" marR="5032" marT="5032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1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ЖІӨ-</a:t>
                      </a:r>
                      <a:r>
                        <a:rPr lang="ru-RU" sz="1200" b="0" i="1" u="none" strike="noStrike" kern="12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ге</a:t>
                      </a:r>
                      <a:r>
                        <a:rPr lang="ru-RU" sz="1200" b="0" i="1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 %-пен</a:t>
                      </a:r>
                    </a:p>
                  </a:txBody>
                  <a:tcPr marL="5032" marR="5032" marT="5032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2025 жыл</a:t>
                      </a:r>
                    </a:p>
                  </a:txBody>
                  <a:tcPr marL="5032" marR="5032" marT="5032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1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ЖІӨ-</a:t>
                      </a:r>
                      <a:r>
                        <a:rPr lang="ru-RU" sz="1200" b="0" i="1" u="none" strike="noStrike" kern="12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ге</a:t>
                      </a:r>
                      <a:r>
                        <a:rPr lang="ru-RU" sz="1200" b="0" i="1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 %-пен</a:t>
                      </a:r>
                    </a:p>
                  </a:txBody>
                  <a:tcPr marL="5032" marR="5032" marT="5032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74588"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b="1" i="0" u="none" strike="noStrike" kern="1200" dirty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БАРЛЫҒЫ, оның </a:t>
                      </a:r>
                      <a:r>
                        <a:rPr lang="ru-RU" sz="2000" b="1" i="0" u="none" strike="noStrike" kern="1200" dirty="0" err="1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ішінде</a:t>
                      </a:r>
                      <a:r>
                        <a:rPr lang="ru-RU" sz="2000" b="1" i="0" u="none" strike="noStrike" kern="1200" dirty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: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2000" b="1" i="0" u="none" strike="noStrike" kern="1200" dirty="0" smtClean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6 586</a:t>
                      </a:r>
                      <a:endParaRPr lang="ru-RU" sz="2000" b="1" i="0" u="none" strike="noStrike" kern="1200" dirty="0">
                        <a:solidFill>
                          <a:srgbClr val="0070C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2000" b="1" i="1" u="none" strike="noStrike" kern="1200" dirty="0" smtClean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9,4</a:t>
                      </a:r>
                      <a:endParaRPr lang="ru-RU" sz="2000" b="1" i="1" u="none" strike="noStrike" kern="1200" dirty="0">
                        <a:solidFill>
                          <a:srgbClr val="0070C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2000" b="1" i="0" u="none" strike="noStrike" kern="1200" dirty="0" smtClean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7 484</a:t>
                      </a:r>
                      <a:endParaRPr lang="ru-RU" sz="2000" b="1" i="0" u="none" strike="noStrike" kern="1200" dirty="0">
                        <a:solidFill>
                          <a:srgbClr val="0070C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2000" b="1" i="1" u="none" strike="noStrike" kern="1200" dirty="0" smtClean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9,6</a:t>
                      </a:r>
                      <a:endParaRPr lang="ru-RU" sz="2000" b="1" i="1" u="none" strike="noStrike" kern="1200" dirty="0">
                        <a:solidFill>
                          <a:srgbClr val="0070C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2000" b="1" i="0" u="none" strike="noStrike" kern="1200" dirty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8 589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2000" b="1" i="1" u="none" strike="noStrike" kern="1200" dirty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9,4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2000" b="1" i="0" u="none" strike="noStrike" kern="1200" dirty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10 633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2000" b="1" i="1" u="none" strike="noStrike" kern="1200" dirty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8,8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2000" b="1" i="0" u="none" strike="noStrike" kern="1200" dirty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12 248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2000" b="1" i="1" u="none" strike="noStrike" kern="1200" dirty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9,2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2000" b="1" i="0" u="none" strike="noStrike" kern="1200" dirty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13 284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2000" b="1" i="1" u="none" strike="noStrike" kern="1200" dirty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9,1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73646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b="1" i="0" u="none" strike="noStrike" kern="1200" baseline="0" dirty="0" err="1">
                          <a:solidFill>
                            <a:schemeClr val="accent5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Республикалық</a:t>
                      </a:r>
                      <a:r>
                        <a:rPr lang="ru-RU" sz="1700" b="1" i="0" u="none" strike="noStrike" kern="1200" baseline="0" dirty="0">
                          <a:solidFill>
                            <a:schemeClr val="accent5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бюджет, оның </a:t>
                      </a:r>
                      <a:r>
                        <a:rPr lang="ru-RU" sz="1700" b="1" i="0" u="none" strike="noStrike" kern="1200" baseline="0" dirty="0" err="1">
                          <a:solidFill>
                            <a:schemeClr val="accent5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ішінде</a:t>
                      </a:r>
                      <a:r>
                        <a:rPr lang="ru-RU" sz="1700" b="1" i="0" u="none" strike="noStrike" kern="1200" baseline="0" dirty="0">
                          <a:solidFill>
                            <a:schemeClr val="accent5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:</a:t>
                      </a:r>
                    </a:p>
                  </a:txBody>
                  <a:tcPr marL="10800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b="1" i="0" u="none" strike="noStrike" kern="1200" baseline="0" dirty="0" smtClean="0">
                          <a:solidFill>
                            <a:schemeClr val="accent5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6 586</a:t>
                      </a:r>
                      <a:endParaRPr lang="ru-RU" sz="1700" b="1" i="0" u="none" strike="noStrike" kern="1200" baseline="0" dirty="0">
                        <a:solidFill>
                          <a:schemeClr val="accent5">
                            <a:lumMod val="75000"/>
                            <a:lumOff val="25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b="1" i="1" u="none" strike="noStrike" kern="1200" baseline="0" dirty="0" smtClean="0">
                          <a:solidFill>
                            <a:schemeClr val="accent5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9,4</a:t>
                      </a:r>
                      <a:endParaRPr lang="ru-RU" sz="1700" b="1" i="1" u="none" strike="noStrike" kern="1200" baseline="0" dirty="0">
                        <a:solidFill>
                          <a:schemeClr val="accent5">
                            <a:lumMod val="75000"/>
                            <a:lumOff val="25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b="1" i="0" u="none" strike="noStrike" kern="1200" baseline="0" dirty="0" smtClean="0">
                          <a:solidFill>
                            <a:schemeClr val="accent5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7 484</a:t>
                      </a:r>
                      <a:endParaRPr lang="ru-RU" sz="1700" b="1" i="0" u="none" strike="noStrike" kern="1200" baseline="0" dirty="0">
                        <a:solidFill>
                          <a:schemeClr val="accent5">
                            <a:lumMod val="75000"/>
                            <a:lumOff val="25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b="1" i="1" u="none" strike="noStrike" kern="1200" baseline="0" dirty="0" smtClean="0">
                          <a:solidFill>
                            <a:schemeClr val="accent5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9,6</a:t>
                      </a:r>
                      <a:endParaRPr lang="ru-RU" sz="1700" b="1" i="1" u="none" strike="noStrike" kern="1200" baseline="0" dirty="0">
                        <a:solidFill>
                          <a:schemeClr val="accent5">
                            <a:lumMod val="75000"/>
                            <a:lumOff val="25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700" b="1" i="0" u="none" strike="noStrike" kern="1200" baseline="0" dirty="0">
                          <a:solidFill>
                            <a:schemeClr val="accent5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8 589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700" b="1" i="1" u="none" strike="noStrike" kern="1200" baseline="0" dirty="0">
                          <a:solidFill>
                            <a:schemeClr val="accent5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9,4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b="1" i="0" u="none" strike="noStrike" kern="1200" baseline="0" dirty="0">
                          <a:solidFill>
                            <a:schemeClr val="accent5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8 149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b="1" i="1" u="none" strike="noStrike" kern="1200" baseline="0" dirty="0">
                          <a:solidFill>
                            <a:schemeClr val="accent5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6,8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b="1" i="0" u="none" strike="noStrike" kern="1200" baseline="0" dirty="0">
                          <a:solidFill>
                            <a:schemeClr val="accent5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9 360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b="1" i="1" u="none" strike="noStrike" kern="1200" baseline="0" dirty="0">
                          <a:solidFill>
                            <a:schemeClr val="accent5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7,0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b="1" i="0" u="none" strike="noStrike" kern="1200" baseline="0" dirty="0">
                          <a:solidFill>
                            <a:schemeClr val="accent5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9 967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b="1" i="1" u="none" strike="noStrike" kern="1200" baseline="0" dirty="0">
                          <a:solidFill>
                            <a:schemeClr val="accent5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6,8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739720662"/>
                  </a:ext>
                </a:extLst>
              </a:tr>
              <a:tr h="573646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600" b="0" u="none" strike="noStrike" dirty="0" err="1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Әлеуметт</a:t>
                      </a:r>
                      <a:r>
                        <a:rPr lang="en-US" sz="1600" b="0" u="none" strike="noStrike" dirty="0" err="1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i</a:t>
                      </a:r>
                      <a:r>
                        <a:rPr lang="ru-RU" sz="1600" b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к </a:t>
                      </a:r>
                      <a:r>
                        <a:rPr lang="ru-RU" sz="1600" b="0" u="none" strike="noStrike" dirty="0" err="1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қамтамасыз</a:t>
                      </a:r>
                      <a:r>
                        <a:rPr lang="ru-RU" sz="1600" b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600" b="0" u="none" strike="noStrike" dirty="0" err="1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ету</a:t>
                      </a:r>
                      <a:r>
                        <a:rPr lang="ru-RU" sz="1600" b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және </a:t>
                      </a:r>
                      <a:r>
                        <a:rPr lang="ru-RU" sz="1600" b="0" u="none" strike="noStrike" dirty="0" err="1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әлеуметт</a:t>
                      </a:r>
                      <a:r>
                        <a:rPr lang="en-US" sz="1600" b="0" u="none" strike="noStrike" dirty="0" err="1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i</a:t>
                      </a:r>
                      <a:r>
                        <a:rPr lang="ru-RU" sz="1600" b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к </a:t>
                      </a:r>
                      <a:r>
                        <a:rPr lang="ru-RU" sz="1600" b="0" u="none" strike="noStrike" dirty="0" err="1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көмек</a:t>
                      </a:r>
                      <a:r>
                        <a:rPr lang="ru-RU" sz="1600" b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14400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3 877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5,6</a:t>
                      </a:r>
                      <a:endParaRPr lang="ru-RU" sz="1600" b="0" i="1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</a:t>
                      </a:r>
                      <a:r>
                        <a:rPr lang="ru-RU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915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5,0</a:t>
                      </a:r>
                      <a:endParaRPr lang="ru-RU" sz="1600" b="0" i="1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4 357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4,8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4 663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3,9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k-KZ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</a:t>
                      </a:r>
                      <a:r>
                        <a:rPr lang="kk-KZ" sz="15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069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3,8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5 430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3,7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50939">
                <a:tc>
                  <a:txBody>
                    <a:bodyPr/>
                    <a:lstStyle/>
                    <a:p>
                      <a:pPr algn="just" fontAlgn="ctr"/>
                      <a:r>
                        <a:rPr lang="kk-KZ" sz="1600" b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Білім және ғылым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14400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833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1,2</a:t>
                      </a:r>
                      <a:endParaRPr lang="ru-RU" sz="1600" b="0" i="1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1 342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1,7</a:t>
                      </a:r>
                      <a:endParaRPr lang="ru-RU" sz="1600" b="0" i="1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1 951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2,1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1 249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1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1,0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1 952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1,5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2 054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1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1,4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80017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600" b="0" u="none" strike="noStrike" dirty="0" err="1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Денсаулық</a:t>
                      </a:r>
                      <a:r>
                        <a:rPr lang="ru-RU" sz="1600" b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600" b="0" u="none" strike="noStrike" dirty="0" err="1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сақтау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14400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1 702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2,4</a:t>
                      </a:r>
                      <a:endParaRPr lang="ru-RU" sz="1600" b="0" i="1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1 995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2,6</a:t>
                      </a:r>
                      <a:endParaRPr lang="ru-RU" sz="1600" b="0" i="1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1 992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2,2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2 009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1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1,7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2 136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1,6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2 270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1,5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71734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6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Мәдениет</a:t>
                      </a:r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 және </a:t>
                      </a:r>
                      <a:r>
                        <a:rPr lang="ru-RU" sz="16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спорт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14400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108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0,2</a:t>
                      </a:r>
                      <a:endParaRPr lang="ru-RU" sz="1600" b="0" i="1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161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0,2</a:t>
                      </a:r>
                      <a:endParaRPr lang="ru-RU" sz="1600" b="0" i="1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218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0,2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160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1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0,1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138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0,1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148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0,1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76237">
                <a:tc>
                  <a:txBody>
                    <a:bodyPr/>
                    <a:lstStyle/>
                    <a:p>
                      <a:pPr algn="just" fontAlgn="ctr"/>
                      <a:r>
                        <a:rPr lang="kk-KZ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Ақпарат және қоғамдық даму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14400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66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0,1</a:t>
                      </a:r>
                      <a:endParaRPr lang="ru-RU" sz="1600" b="0" i="1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0,1</a:t>
                      </a:r>
                      <a:endParaRPr lang="ru-RU" sz="1600" b="0" i="1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72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0,1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68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0,1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65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0,05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65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0,04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472343138"/>
                  </a:ext>
                </a:extLst>
              </a:tr>
              <a:tr h="530003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u="none" strike="noStrike" kern="1200" baseline="0" dirty="0">
                          <a:solidFill>
                            <a:schemeClr val="accent5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*</a:t>
                      </a:r>
                      <a:r>
                        <a:rPr lang="ru-RU" sz="1600" b="1" i="0" u="none" strike="noStrike" kern="1200" baseline="0" dirty="0" err="1">
                          <a:solidFill>
                            <a:schemeClr val="accent5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Жергілікті</a:t>
                      </a:r>
                      <a:r>
                        <a:rPr lang="ru-RU" sz="1600" b="1" i="0" u="none" strike="noStrike" kern="1200" baseline="0" dirty="0">
                          <a:solidFill>
                            <a:schemeClr val="accent5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1" i="0" u="none" strike="noStrike" kern="1200" baseline="0" dirty="0" err="1">
                          <a:solidFill>
                            <a:schemeClr val="accent5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бюджеттер</a:t>
                      </a:r>
                      <a:r>
                        <a:rPr lang="ru-RU" sz="1600" b="1" i="0" u="none" strike="noStrike" kern="1200" baseline="0" dirty="0">
                          <a:solidFill>
                            <a:schemeClr val="accent5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1" i="0" u="none" strike="noStrike" kern="1200" baseline="0" dirty="0" err="1">
                          <a:solidFill>
                            <a:schemeClr val="accent5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базасына</a:t>
                      </a:r>
                      <a:r>
                        <a:rPr lang="ru-RU" sz="1600" b="1" i="0" u="none" strike="noStrike" kern="1200" baseline="0" dirty="0">
                          <a:solidFill>
                            <a:schemeClr val="accent5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1" i="0" u="none" strike="noStrike" kern="1200" baseline="0" dirty="0" err="1">
                          <a:solidFill>
                            <a:schemeClr val="accent5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берілген</a:t>
                      </a:r>
                      <a:r>
                        <a:rPr lang="ru-RU" sz="1600" b="1" i="0" u="none" strike="noStrike" kern="1200" baseline="0" dirty="0">
                          <a:solidFill>
                            <a:schemeClr val="accent5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1" i="0" u="none" strike="noStrike" kern="1200" baseline="0" dirty="0" err="1">
                          <a:solidFill>
                            <a:schemeClr val="accent5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шығыстар</a:t>
                      </a:r>
                      <a:endParaRPr lang="ru-RU" sz="1600" b="1" i="0" u="none" strike="noStrike" kern="1200" baseline="0" dirty="0">
                        <a:solidFill>
                          <a:schemeClr val="accent5">
                            <a:lumMod val="75000"/>
                            <a:lumOff val="25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10800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600" b="1" i="0" u="none" strike="noStrike" kern="1200" baseline="0" dirty="0">
                          <a:solidFill>
                            <a:schemeClr val="accent5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2 484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600" b="1" i="0" u="none" strike="noStrike" kern="1200" baseline="0" dirty="0">
                          <a:solidFill>
                            <a:schemeClr val="accent5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2,1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600" b="1" i="0" u="none" strike="noStrike" kern="1200" baseline="0" dirty="0">
                          <a:solidFill>
                            <a:schemeClr val="accent5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2 888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600" b="1" i="0" u="none" strike="noStrike" kern="1200" baseline="0" dirty="0">
                          <a:solidFill>
                            <a:schemeClr val="accent5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2,2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600" b="1" i="0" u="none" strike="noStrike" kern="1200" baseline="0" dirty="0">
                          <a:solidFill>
                            <a:schemeClr val="accent5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3 317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600" b="1" i="0" u="none" strike="noStrike" kern="1200" baseline="0" dirty="0">
                          <a:solidFill>
                            <a:schemeClr val="accent5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2,3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853307128"/>
                  </a:ext>
                </a:extLst>
              </a:tr>
            </a:tbl>
          </a:graphicData>
        </a:graphic>
      </p:graphicFrame>
      <p:cxnSp>
        <p:nvCxnSpPr>
          <p:cNvPr id="7" name="Прямая соединительная линия 6"/>
          <p:cNvCxnSpPr/>
          <p:nvPr/>
        </p:nvCxnSpPr>
        <p:spPr>
          <a:xfrm>
            <a:off x="322217" y="574767"/>
            <a:ext cx="11521440" cy="174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Заголовок 1">
            <a:extLst>
              <a:ext uri="{FF2B5EF4-FFF2-40B4-BE49-F238E27FC236}">
                <a16:creationId xmlns:a16="http://schemas.microsoft.com/office/drawing/2014/main" xmlns="" id="{3C93DDA6-7742-4812-925C-DA6889C95B7F}"/>
              </a:ext>
            </a:extLst>
          </p:cNvPr>
          <p:cNvSpPr txBox="1">
            <a:spLocks/>
          </p:cNvSpPr>
          <p:nvPr/>
        </p:nvSpPr>
        <p:spPr>
          <a:xfrm>
            <a:off x="14051" y="6577465"/>
            <a:ext cx="11458436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1200" i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* </a:t>
            </a:r>
            <a:r>
              <a:rPr lang="ru-RU" sz="1200" i="1" dirty="0">
                <a:latin typeface="Arial Narrow" panose="020B0606020202030204" pitchFamily="34" charset="0"/>
                <a:cs typeface="Arial" panose="020B0604020202020204" pitchFamily="34" charset="0"/>
              </a:rPr>
              <a:t>2023 </a:t>
            </a:r>
            <a:r>
              <a:rPr lang="ru-RU" sz="1200" i="1" dirty="0" err="1">
                <a:latin typeface="Arial Narrow" panose="020B0606020202030204" pitchFamily="34" charset="0"/>
                <a:cs typeface="Arial" panose="020B0604020202020204" pitchFamily="34" charset="0"/>
              </a:rPr>
              <a:t>жылдан</a:t>
            </a:r>
            <a:r>
              <a:rPr lang="ru-RU" sz="1200" i="1" dirty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ru-RU" sz="1200" i="1" dirty="0" err="1">
                <a:latin typeface="Arial Narrow" panose="020B0606020202030204" pitchFamily="34" charset="0"/>
                <a:cs typeface="Arial" panose="020B0604020202020204" pitchFamily="34" charset="0"/>
              </a:rPr>
              <a:t>бастап</a:t>
            </a:r>
            <a:r>
              <a:rPr lang="ru-RU" sz="1200" i="1" dirty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ru-RU" sz="1200" i="1" dirty="0" err="1">
                <a:latin typeface="Arial Narrow" panose="020B0606020202030204" pitchFamily="34" charset="0"/>
                <a:cs typeface="Arial" panose="020B0604020202020204" pitchFamily="34" charset="0"/>
              </a:rPr>
              <a:t>жергілікті</a:t>
            </a:r>
            <a:r>
              <a:rPr lang="ru-RU" sz="1200" i="1" dirty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ru-RU" sz="1200" i="1" dirty="0" err="1">
                <a:latin typeface="Arial Narrow" panose="020B0606020202030204" pitchFamily="34" charset="0"/>
                <a:cs typeface="Arial" panose="020B0604020202020204" pitchFamily="34" charset="0"/>
              </a:rPr>
              <a:t>бюджеттер</a:t>
            </a:r>
            <a:r>
              <a:rPr lang="ru-RU" sz="1200" i="1" dirty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ru-RU" sz="1200" i="1" dirty="0" err="1">
                <a:latin typeface="Arial Narrow" panose="020B0606020202030204" pitchFamily="34" charset="0"/>
                <a:cs typeface="Arial" panose="020B0604020202020204" pitchFamily="34" charset="0"/>
              </a:rPr>
              <a:t>базасына</a:t>
            </a:r>
            <a:r>
              <a:rPr lang="ru-RU" sz="1200" i="1" dirty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ru-RU" sz="1200" i="1" dirty="0" err="1">
                <a:latin typeface="Arial Narrow" panose="020B0606020202030204" pitchFamily="34" charset="0"/>
                <a:cs typeface="Arial" panose="020B0604020202020204" pitchFamily="34" charset="0"/>
              </a:rPr>
              <a:t>беріледі</a:t>
            </a:r>
            <a:endParaRPr lang="ru-RU" sz="1200" i="1" dirty="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Заголовок 1">
            <a:extLst>
              <a:ext uri="{FF2B5EF4-FFF2-40B4-BE49-F238E27FC236}">
                <a16:creationId xmlns:a16="http://schemas.microsoft.com/office/drawing/2014/main" xmlns="" id="{3A1346A5-45D0-45DF-B5BD-7592F1102510}"/>
              </a:ext>
            </a:extLst>
          </p:cNvPr>
          <p:cNvSpPr txBox="1">
            <a:spLocks/>
          </p:cNvSpPr>
          <p:nvPr/>
        </p:nvSpPr>
        <p:spPr>
          <a:xfrm>
            <a:off x="10238509" y="559425"/>
            <a:ext cx="1662545" cy="3359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1200" b="1" dirty="0">
                <a:latin typeface="Arial Narrow" panose="020B0606020202030204" pitchFamily="34" charset="0"/>
                <a:ea typeface="+mn-ea"/>
                <a:cs typeface="+mn-cs"/>
              </a:rPr>
              <a:t>млрд. </a:t>
            </a:r>
            <a:r>
              <a:rPr lang="ru-RU" sz="1200" b="1" dirty="0" err="1" smtClean="0">
                <a:latin typeface="Arial Narrow" panose="020B0606020202030204" pitchFamily="34" charset="0"/>
                <a:ea typeface="+mn-ea"/>
                <a:cs typeface="+mn-cs"/>
              </a:rPr>
              <a:t>теңге</a:t>
            </a:r>
            <a:endParaRPr lang="ru-RU" sz="1200" b="1" dirty="0">
              <a:latin typeface="Arial Narrow" panose="020B0606020202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636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0" y="6662057"/>
            <a:ext cx="12191999" cy="19594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8CCB7330-3E41-4CE2-BE54-7C2AE0963D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81302" y="6451396"/>
            <a:ext cx="1312025" cy="365125"/>
          </a:xfrm>
        </p:spPr>
        <p:txBody>
          <a:bodyPr vert="horz" lIns="91440" tIns="45720" rIns="91440" bIns="45720" rtlCol="0" anchor="ctr"/>
          <a:lstStyle/>
          <a:p>
            <a:fld id="{4B077F2A-2C27-4D70-B810-54F6CFB5CD3C}" type="slidenum">
              <a:rPr lang="ru-RU" sz="3600" b="1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pPr/>
              <a:t>7</a:t>
            </a:fld>
            <a:endParaRPr lang="ru-RU" sz="3600" b="1" dirty="0">
              <a:solidFill>
                <a:schemeClr val="tx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xmlns="" id="{2C8CE46F-DD19-4711-A5BC-82F69D0F150B}"/>
              </a:ext>
            </a:extLst>
          </p:cNvPr>
          <p:cNvSpPr txBox="1">
            <a:spLocks/>
          </p:cNvSpPr>
          <p:nvPr/>
        </p:nvSpPr>
        <p:spPr>
          <a:xfrm>
            <a:off x="0" y="7924"/>
            <a:ext cx="12191998" cy="566843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</a:pPr>
            <a:r>
              <a:rPr lang="ru-RU" sz="3000" b="1" dirty="0" err="1">
                <a:solidFill>
                  <a:schemeClr val="tx1"/>
                </a:solidFill>
                <a:latin typeface="Arial Narrow" panose="020B0606020202030204" pitchFamily="34" charset="0"/>
              </a:rPr>
              <a:t>Әлеуметтік</a:t>
            </a:r>
            <a:r>
              <a:rPr lang="ru-RU" sz="3000" b="1" dirty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ru-RU" sz="3000" b="1" dirty="0" err="1">
                <a:solidFill>
                  <a:schemeClr val="tx1"/>
                </a:solidFill>
                <a:latin typeface="Arial Narrow" panose="020B0606020202030204" pitchFamily="34" charset="0"/>
              </a:rPr>
              <a:t>төлемдер</a:t>
            </a:r>
            <a:r>
              <a:rPr lang="ru-RU" sz="3000" b="1" dirty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ru-RU" sz="3000" b="1" dirty="0" err="1">
                <a:solidFill>
                  <a:schemeClr val="tx1"/>
                </a:solidFill>
                <a:latin typeface="Arial Narrow" panose="020B0606020202030204" pitchFamily="34" charset="0"/>
              </a:rPr>
              <a:t>және</a:t>
            </a:r>
            <a:r>
              <a:rPr lang="ru-RU" sz="3000" b="1" dirty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ru-RU" sz="3000" b="1" dirty="0" err="1">
                <a:solidFill>
                  <a:schemeClr val="tx1"/>
                </a:solidFill>
                <a:latin typeface="Arial Narrow" panose="020B0606020202030204" pitchFamily="34" charset="0"/>
              </a:rPr>
              <a:t>әлеуметтік</a:t>
            </a:r>
            <a:r>
              <a:rPr lang="ru-RU" sz="3000" b="1" dirty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ru-RU" sz="3000" b="1" dirty="0" err="1">
                <a:solidFill>
                  <a:schemeClr val="tx1"/>
                </a:solidFill>
                <a:latin typeface="Arial Narrow" panose="020B0606020202030204" pitchFamily="34" charset="0"/>
              </a:rPr>
              <a:t>қамсыздандыру</a:t>
            </a:r>
            <a:endParaRPr lang="ru-RU" sz="30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xmlns="" id="{951DED2D-2EC3-4FCC-8898-E0BA6480E1A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4977061"/>
              </p:ext>
            </p:extLst>
          </p:nvPr>
        </p:nvGraphicFramePr>
        <p:xfrm>
          <a:off x="214701" y="818102"/>
          <a:ext cx="11762594" cy="5610599"/>
        </p:xfrm>
        <a:graphic>
          <a:graphicData uri="http://schemas.openxmlformats.org/drawingml/2006/table">
            <a:tbl>
              <a:tblPr/>
              <a:tblGrid>
                <a:gridCol w="503157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76017"/>
                <a:gridCol w="1076017"/>
                <a:gridCol w="1076017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19489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17206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136011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347754">
                <a:tc rowSpan="2"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kern="12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Атауы</a:t>
                      </a:r>
                      <a:endParaRPr lang="ru-RU" sz="1200" b="0" i="0" u="none" strike="noStrike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65480" marR="7276" marT="7276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2020 </a:t>
                      </a:r>
                      <a:r>
                        <a:rPr lang="ru-RU" sz="1200" b="0" i="0" u="none" strike="noStrike" kern="12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жыл</a:t>
                      </a:r>
                      <a:endParaRPr lang="ru-RU" sz="1200" b="0" i="0" u="none" strike="noStrike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7276" marR="7276" marT="7276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2021 </a:t>
                      </a:r>
                      <a:r>
                        <a:rPr lang="ru-RU" sz="1200" b="0" i="0" u="none" strike="noStrike" kern="12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жыл</a:t>
                      </a:r>
                      <a:endParaRPr lang="ru-RU" sz="1200" b="0" i="0" u="none" strike="noStrike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7276" marR="7276" marT="7276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2022 </a:t>
                      </a:r>
                      <a:r>
                        <a:rPr lang="ru-RU" sz="1200" b="0" i="0" u="none" strike="noStrike" kern="12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жыл</a:t>
                      </a:r>
                      <a:endParaRPr lang="ru-RU" sz="1200" b="0" i="0" u="none" strike="noStrike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7276" marR="7276" marT="7276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kern="12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Бекітілген</a:t>
                      </a:r>
                      <a:r>
                        <a:rPr lang="ru-RU" sz="1200" b="0" i="0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бюджет</a:t>
                      </a:r>
                    </a:p>
                  </a:txBody>
                  <a:tcPr marL="5032" marR="5032" marT="5032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9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032" marR="5032" marT="5032" marB="0" anchor="ctr">
                    <a:lnL w="3175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9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032" marR="5032" marT="5032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5288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ru-RU" sz="11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76" marR="7276" marT="7276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2023 </a:t>
                      </a:r>
                      <a:r>
                        <a:rPr lang="ru-RU" sz="1200" b="0" i="0" u="none" strike="noStrike" kern="12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жыл</a:t>
                      </a:r>
                      <a:endParaRPr lang="ru-RU" sz="1200" b="0" i="0" u="none" strike="noStrike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5032" marR="5032" marT="5032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2024 </a:t>
                      </a:r>
                      <a:r>
                        <a:rPr lang="ru-RU" sz="1200" b="0" i="0" u="none" strike="noStrike" kern="12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жыл</a:t>
                      </a:r>
                      <a:endParaRPr lang="ru-RU" sz="1200" b="0" i="0" u="none" strike="noStrike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5032" marR="5032" marT="5032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2025 </a:t>
                      </a:r>
                      <a:r>
                        <a:rPr lang="ru-RU" sz="1200" b="0" i="0" u="none" strike="noStrike" kern="12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жыл</a:t>
                      </a:r>
                      <a:endParaRPr lang="ru-RU" sz="1200" b="0" i="0" u="none" strike="noStrike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5032" marR="5032" marT="5032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33642">
                <a:tc>
                  <a:txBody>
                    <a:bodyPr/>
                    <a:lstStyle/>
                    <a:p>
                      <a:pPr marL="0" algn="just" defTabSz="914400" rtl="0" eaLnBrk="1" fontAlgn="ctr" latinLnBrk="0" hangingPunct="1"/>
                      <a:r>
                        <a:rPr lang="ru-RU" sz="2400" b="1" i="0" u="none" strike="noStrike" kern="1200" dirty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БАРЛЫҒЫ, </a:t>
                      </a:r>
                      <a:r>
                        <a:rPr lang="ru-RU" sz="2400" b="1" i="0" u="none" strike="noStrike" kern="1200" dirty="0" err="1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оның</a:t>
                      </a:r>
                      <a:r>
                        <a:rPr lang="ru-RU" sz="2400" b="1" i="0" u="none" strike="noStrike" kern="1200" dirty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400" b="1" i="0" u="none" strike="noStrike" kern="1200" dirty="0" err="1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ішінде</a:t>
                      </a:r>
                      <a:r>
                        <a:rPr lang="ru-RU" sz="2400" b="1" i="0" u="none" strike="noStrike" kern="1200" dirty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: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400" b="1" i="0" u="none" strike="noStrike" kern="1200" dirty="0" smtClean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3 441</a:t>
                      </a:r>
                      <a:endParaRPr lang="ru-RU" sz="2400" b="1" i="0" u="none" strike="noStrike" kern="1200" dirty="0">
                        <a:solidFill>
                          <a:srgbClr val="0070C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400" b="1" i="0" u="none" strike="noStrike" kern="1200" dirty="0" smtClean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3 678</a:t>
                      </a:r>
                      <a:endParaRPr lang="ru-RU" sz="2400" b="1" i="0" u="none" strike="noStrike" kern="1200" dirty="0">
                        <a:solidFill>
                          <a:srgbClr val="0070C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400" b="1" i="0" u="none" strike="noStrike" kern="1200" dirty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3 980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400" b="1" i="0" u="none" strike="noStrike" kern="1200" dirty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4 655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400" b="1" i="0" u="none" strike="noStrike" kern="1200" dirty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5 067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400" b="1" i="0" u="none" strike="noStrike" kern="1200" dirty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5 435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06368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0" u="none" strike="noStrike" kern="1200" baseline="0" dirty="0" err="1">
                          <a:solidFill>
                            <a:schemeClr val="accent5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Республикалық</a:t>
                      </a:r>
                      <a:r>
                        <a:rPr lang="ru-RU" sz="1800" b="1" i="0" u="none" strike="noStrike" kern="1200" baseline="0" dirty="0">
                          <a:solidFill>
                            <a:schemeClr val="accent5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бюджет, </a:t>
                      </a:r>
                      <a:r>
                        <a:rPr lang="ru-RU" sz="1800" b="1" i="0" u="none" strike="noStrike" kern="1200" baseline="0" dirty="0" err="1">
                          <a:solidFill>
                            <a:schemeClr val="accent5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оның</a:t>
                      </a:r>
                      <a:r>
                        <a:rPr lang="ru-RU" sz="1800" b="1" i="0" u="none" strike="noStrike" kern="1200" baseline="0" dirty="0">
                          <a:solidFill>
                            <a:schemeClr val="accent5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i="0" u="none" strike="noStrike" kern="1200" baseline="0" dirty="0" err="1">
                          <a:solidFill>
                            <a:schemeClr val="accent5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ішінде</a:t>
                      </a:r>
                      <a:r>
                        <a:rPr lang="ru-RU" sz="1800" b="1" i="0" u="none" strike="noStrike" kern="1200" baseline="0" dirty="0">
                          <a:solidFill>
                            <a:schemeClr val="accent5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:</a:t>
                      </a:r>
                    </a:p>
                  </a:txBody>
                  <a:tcPr marL="7200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kern="1200" baseline="0" dirty="0" smtClean="0">
                          <a:solidFill>
                            <a:schemeClr val="accent5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3 441</a:t>
                      </a:r>
                      <a:endParaRPr lang="ru-RU" sz="1800" b="1" i="0" u="none" strike="noStrike" kern="1200" baseline="0" dirty="0">
                        <a:solidFill>
                          <a:schemeClr val="accent5">
                            <a:lumMod val="75000"/>
                            <a:lumOff val="25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k-KZ" sz="1800" b="1" i="0" u="none" strike="noStrike" kern="1200" baseline="0" dirty="0" smtClean="0">
                          <a:solidFill>
                            <a:schemeClr val="accent5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3 678</a:t>
                      </a:r>
                      <a:endParaRPr lang="ru-RU" sz="1800" b="1" i="0" u="none" strike="noStrike" kern="1200" baseline="0" dirty="0">
                        <a:solidFill>
                          <a:schemeClr val="accent5">
                            <a:lumMod val="75000"/>
                            <a:lumOff val="25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i="0" u="none" strike="noStrike" kern="1200" baseline="0" dirty="0">
                          <a:solidFill>
                            <a:schemeClr val="accent5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3 980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kern="1200" baseline="0" dirty="0">
                          <a:solidFill>
                            <a:schemeClr val="accent5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4 586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kern="1200" baseline="0" dirty="0">
                          <a:solidFill>
                            <a:schemeClr val="accent5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4 996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kern="1200" baseline="0" dirty="0">
                          <a:solidFill>
                            <a:schemeClr val="accent5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5 363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72729640"/>
                  </a:ext>
                </a:extLst>
              </a:tr>
              <a:tr h="30636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7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Зейнетақы</a:t>
                      </a:r>
                      <a:r>
                        <a:rPr lang="ru-RU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7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төлемдері</a:t>
                      </a:r>
                      <a:r>
                        <a:rPr lang="ru-RU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, </a:t>
                      </a:r>
                      <a:r>
                        <a:rPr lang="ru-RU" sz="17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оның</a:t>
                      </a:r>
                      <a:r>
                        <a:rPr lang="ru-RU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7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ішінде</a:t>
                      </a:r>
                      <a:r>
                        <a:rPr lang="ru-RU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:</a:t>
                      </a:r>
                    </a:p>
                  </a:txBody>
                  <a:tcPr marL="18000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7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2 5445</a:t>
                      </a:r>
                      <a:endParaRPr lang="ru-RU" sz="17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7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2 709</a:t>
                      </a:r>
                      <a:endParaRPr lang="ru-RU" sz="17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2 940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3 347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3 638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3 906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7724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ортақ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4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зейнетақы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27432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1 765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1 891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2 051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2 310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2 480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2 631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3824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300" b="0" i="1" u="none" strike="noStrike" dirty="0">
                          <a:solidFill>
                            <a:srgbClr val="004F8A"/>
                          </a:solidFill>
                          <a:effectLst/>
                          <a:latin typeface="Arial Narrow" panose="020B0606020202030204" pitchFamily="34" charset="0"/>
                        </a:rPr>
                        <a:t>контингент, </a:t>
                      </a:r>
                      <a:r>
                        <a:rPr lang="ru-RU" sz="1300" b="0" i="1" u="none" strike="noStrike" dirty="0" err="1">
                          <a:solidFill>
                            <a:srgbClr val="004F8A"/>
                          </a:solidFill>
                          <a:effectLst/>
                          <a:latin typeface="Arial Narrow" panose="020B0606020202030204" pitchFamily="34" charset="0"/>
                        </a:rPr>
                        <a:t>адам</a:t>
                      </a:r>
                      <a:r>
                        <a:rPr lang="ru-RU" sz="1300" b="0" i="1" u="none" strike="noStrike" dirty="0">
                          <a:solidFill>
                            <a:srgbClr val="004F8A"/>
                          </a:solidFill>
                          <a:effectLst/>
                          <a:latin typeface="Arial Narrow" panose="020B0606020202030204" pitchFamily="34" charset="0"/>
                        </a:rPr>
                        <a:t>.</a:t>
                      </a:r>
                    </a:p>
                  </a:txBody>
                  <a:tcPr marL="54864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1" u="none" strike="noStrike" dirty="0" smtClean="0">
                          <a:solidFill>
                            <a:srgbClr val="004F8A"/>
                          </a:solidFill>
                          <a:effectLst/>
                          <a:latin typeface="Arial Narrow" panose="020B0606020202030204" pitchFamily="34" charset="0"/>
                        </a:rPr>
                        <a:t>2 236 632</a:t>
                      </a:r>
                      <a:endParaRPr lang="ru-RU" sz="1300" b="0" i="1" u="none" strike="noStrike" dirty="0">
                        <a:solidFill>
                          <a:srgbClr val="004F8A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1" u="none" strike="noStrike" dirty="0" smtClean="0">
                          <a:solidFill>
                            <a:srgbClr val="004F8A"/>
                          </a:solidFill>
                          <a:effectLst/>
                          <a:latin typeface="Arial Narrow" panose="020B0606020202030204" pitchFamily="34" charset="0"/>
                        </a:rPr>
                        <a:t>2 269 065</a:t>
                      </a:r>
                      <a:endParaRPr lang="ru-RU" sz="1300" b="0" i="1" u="none" strike="noStrike" dirty="0">
                        <a:solidFill>
                          <a:srgbClr val="004F8A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1" u="none" strike="noStrike" dirty="0">
                          <a:solidFill>
                            <a:srgbClr val="004F8A"/>
                          </a:solidFill>
                          <a:effectLst/>
                          <a:latin typeface="Arial Narrow" panose="020B0606020202030204" pitchFamily="34" charset="0"/>
                        </a:rPr>
                        <a:t>2 284</a:t>
                      </a:r>
                      <a:r>
                        <a:rPr lang="ru-RU" sz="1300" b="0" i="1" u="none" strike="noStrike" baseline="0" dirty="0">
                          <a:solidFill>
                            <a:srgbClr val="004F8A"/>
                          </a:solidFill>
                          <a:effectLst/>
                          <a:latin typeface="Arial Narrow" panose="020B0606020202030204" pitchFamily="34" charset="0"/>
                        </a:rPr>
                        <a:t> 459</a:t>
                      </a:r>
                      <a:endParaRPr lang="ru-RU" sz="1300" b="0" i="1" u="none" strike="noStrike" dirty="0">
                        <a:solidFill>
                          <a:srgbClr val="004F8A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1" u="none" strike="noStrike" dirty="0">
                          <a:solidFill>
                            <a:srgbClr val="004F8A"/>
                          </a:solidFill>
                          <a:effectLst/>
                          <a:latin typeface="Arial Narrow" panose="020B0606020202030204" pitchFamily="34" charset="0"/>
                        </a:rPr>
                        <a:t>2 292 092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1" u="none" strike="noStrike" dirty="0">
                          <a:solidFill>
                            <a:srgbClr val="004F8A"/>
                          </a:solidFill>
                          <a:effectLst/>
                          <a:latin typeface="Arial Narrow" panose="020B0606020202030204" pitchFamily="34" charset="0"/>
                        </a:rPr>
                        <a:t>2 330 714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1" u="none" strike="noStrike" dirty="0">
                          <a:solidFill>
                            <a:srgbClr val="004F8A"/>
                          </a:solidFill>
                          <a:effectLst/>
                          <a:latin typeface="Arial Narrow" panose="020B0606020202030204" pitchFamily="34" charset="0"/>
                        </a:rPr>
                        <a:t>2 369 771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4"/>
                  </a:ext>
                </a:extLst>
              </a:tr>
              <a:tr h="24695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базалық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зейнетақы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төлемі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27432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771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818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888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1 017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1 133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1 247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3824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300" b="0" i="1" u="none" strike="noStrike">
                          <a:solidFill>
                            <a:srgbClr val="004F8A"/>
                          </a:solidFill>
                          <a:effectLst/>
                          <a:latin typeface="Arial Narrow" panose="020B0606020202030204" pitchFamily="34" charset="0"/>
                        </a:rPr>
                        <a:t>контингент, адам.</a:t>
                      </a:r>
                      <a:endParaRPr lang="ru-RU" sz="1300" b="0" i="1" u="none" strike="noStrike" dirty="0">
                        <a:solidFill>
                          <a:srgbClr val="004F8A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4864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300" b="0" i="1" u="none" strike="noStrike" kern="1200" dirty="0">
                        <a:solidFill>
                          <a:srgbClr val="004F8A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1" u="none" strike="noStrike" kern="1200" dirty="0" smtClean="0">
                          <a:solidFill>
                            <a:srgbClr val="004F8A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2 183 688</a:t>
                      </a:r>
                      <a:endParaRPr lang="ru-RU" sz="1300" b="0" i="1" u="none" strike="noStrike" kern="1200" dirty="0">
                        <a:solidFill>
                          <a:srgbClr val="004F8A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1" u="none" strike="noStrike" kern="1200" dirty="0">
                          <a:solidFill>
                            <a:srgbClr val="004F8A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2 198 386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1" u="none" strike="noStrike" kern="1200" dirty="0">
                          <a:solidFill>
                            <a:srgbClr val="004F8A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2 227 134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1" u="none" strike="noStrike" kern="1200" dirty="0">
                          <a:solidFill>
                            <a:srgbClr val="004F8A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2 252 736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1" u="none" strike="noStrike" kern="1200" dirty="0">
                          <a:solidFill>
                            <a:srgbClr val="004F8A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2 279 714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6"/>
                  </a:ext>
                </a:extLst>
              </a:tr>
              <a:tr h="30636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7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Жәрдемақы, оның ішінде:</a:t>
                      </a:r>
                      <a:endParaRPr lang="ru-RU" sz="17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18000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791</a:t>
                      </a:r>
                      <a:endParaRPr lang="ru-RU" sz="17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982</a:t>
                      </a:r>
                      <a:endParaRPr lang="ru-RU" sz="17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1 030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1 239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1 358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1 457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4695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балалары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бар </a:t>
                      </a:r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отбасыларға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27432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182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460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537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652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757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822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3824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300" b="0" i="1" u="none" strike="noStrike" dirty="0">
                          <a:solidFill>
                            <a:srgbClr val="004F8A"/>
                          </a:solidFill>
                          <a:effectLst/>
                          <a:latin typeface="Arial Narrow" panose="020B0606020202030204" pitchFamily="34" charset="0"/>
                        </a:rPr>
                        <a:t>контингент, </a:t>
                      </a:r>
                      <a:r>
                        <a:rPr lang="ru-RU" sz="1300" b="0" i="1" u="none" strike="noStrike" dirty="0" err="1">
                          <a:solidFill>
                            <a:srgbClr val="004F8A"/>
                          </a:solidFill>
                          <a:effectLst/>
                          <a:latin typeface="Arial Narrow" panose="020B0606020202030204" pitchFamily="34" charset="0"/>
                        </a:rPr>
                        <a:t>адам</a:t>
                      </a:r>
                      <a:r>
                        <a:rPr lang="ru-RU" sz="1300" b="0" i="1" u="none" strike="noStrike" dirty="0">
                          <a:solidFill>
                            <a:srgbClr val="004F8A"/>
                          </a:solidFill>
                          <a:effectLst/>
                          <a:latin typeface="Arial Narrow" panose="020B0606020202030204" pitchFamily="34" charset="0"/>
                        </a:rPr>
                        <a:t>.</a:t>
                      </a:r>
                    </a:p>
                  </a:txBody>
                  <a:tcPr marL="54864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1" u="none" strike="noStrike" dirty="0" smtClean="0">
                          <a:solidFill>
                            <a:srgbClr val="004F8A"/>
                          </a:solidFill>
                          <a:effectLst/>
                          <a:latin typeface="Arial Narrow" panose="020B0606020202030204" pitchFamily="34" charset="0"/>
                        </a:rPr>
                        <a:t>834 649</a:t>
                      </a:r>
                      <a:endParaRPr lang="ru-RU" sz="1300" b="0" i="1" u="none" strike="noStrike" dirty="0">
                        <a:solidFill>
                          <a:srgbClr val="004F8A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1" u="none" strike="noStrike" dirty="0" smtClean="0">
                          <a:solidFill>
                            <a:srgbClr val="004F8A"/>
                          </a:solidFill>
                          <a:effectLst/>
                          <a:latin typeface="Arial Narrow" panose="020B0606020202030204" pitchFamily="34" charset="0"/>
                        </a:rPr>
                        <a:t>1 253 545</a:t>
                      </a:r>
                      <a:endParaRPr lang="ru-RU" sz="1300" b="0" i="1" u="none" strike="noStrike" dirty="0">
                        <a:solidFill>
                          <a:srgbClr val="004F8A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1" u="none" strike="noStrike" dirty="0">
                          <a:solidFill>
                            <a:srgbClr val="004F8A"/>
                          </a:solidFill>
                          <a:effectLst/>
                          <a:latin typeface="Arial Narrow" panose="020B0606020202030204" pitchFamily="34" charset="0"/>
                        </a:rPr>
                        <a:t>1 293</a:t>
                      </a:r>
                      <a:r>
                        <a:rPr lang="ru-RU" sz="1300" b="0" i="1" u="none" strike="noStrike" baseline="0" dirty="0">
                          <a:solidFill>
                            <a:srgbClr val="004F8A"/>
                          </a:solidFill>
                          <a:effectLst/>
                          <a:latin typeface="Arial Narrow" panose="020B0606020202030204" pitchFamily="34" charset="0"/>
                        </a:rPr>
                        <a:t> 816</a:t>
                      </a:r>
                      <a:endParaRPr lang="ru-RU" sz="1300" b="0" i="1" u="none" strike="noStrike" dirty="0">
                        <a:solidFill>
                          <a:srgbClr val="004F8A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1" u="none" strike="noStrike" dirty="0">
                          <a:solidFill>
                            <a:srgbClr val="004F8A"/>
                          </a:solidFill>
                          <a:effectLst/>
                          <a:latin typeface="Arial Narrow" panose="020B0606020202030204" pitchFamily="34" charset="0"/>
                        </a:rPr>
                        <a:t>1 477</a:t>
                      </a:r>
                      <a:r>
                        <a:rPr lang="ru-RU" sz="1300" b="0" i="1" u="none" strike="noStrike" baseline="0" dirty="0">
                          <a:solidFill>
                            <a:srgbClr val="004F8A"/>
                          </a:solidFill>
                          <a:effectLst/>
                          <a:latin typeface="Arial Narrow" panose="020B0606020202030204" pitchFamily="34" charset="0"/>
                        </a:rPr>
                        <a:t> 438</a:t>
                      </a:r>
                      <a:endParaRPr lang="ru-RU" sz="1300" b="0" i="1" u="none" strike="noStrike" dirty="0">
                        <a:solidFill>
                          <a:srgbClr val="004F8A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1" u="none" strike="noStrike" dirty="0">
                          <a:solidFill>
                            <a:srgbClr val="004F8A"/>
                          </a:solidFill>
                          <a:effectLst/>
                          <a:latin typeface="Arial Narrow" panose="020B0606020202030204" pitchFamily="34" charset="0"/>
                        </a:rPr>
                        <a:t>1 563 066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1" u="none" strike="noStrike" dirty="0">
                          <a:solidFill>
                            <a:srgbClr val="004F8A"/>
                          </a:solidFill>
                          <a:effectLst/>
                          <a:latin typeface="Arial Narrow" panose="020B0606020202030204" pitchFamily="34" charset="0"/>
                        </a:rPr>
                        <a:t>1 613 788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577092">
                <a:tc>
                  <a:txBody>
                    <a:bodyPr/>
                    <a:lstStyle/>
                    <a:p>
                      <a:pPr algn="just" rtl="0" fontAlgn="ctr"/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азаматтардың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жекелеген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санаттарына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(</a:t>
                      </a:r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Ұлы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Отан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соғысының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ардагерлері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, </a:t>
                      </a:r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оларға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теңестірілген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адамдар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, </a:t>
                      </a:r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мүгедектер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, </a:t>
                      </a:r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зиянды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және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қауіпті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еңбек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жағдайларында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жұмыс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істейтін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, </a:t>
                      </a:r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кейіннен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ядролық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сынақтардан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зардап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шеккен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адамдар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және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т. б.)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27432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409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432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493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563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601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634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23824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300" b="0" i="1" u="none" strike="noStrike" dirty="0">
                          <a:solidFill>
                            <a:srgbClr val="004F8A"/>
                          </a:solidFill>
                          <a:effectLst/>
                          <a:latin typeface="Arial Narrow" panose="020B0606020202030204" pitchFamily="34" charset="0"/>
                        </a:rPr>
                        <a:t>контингент, </a:t>
                      </a:r>
                      <a:r>
                        <a:rPr lang="ru-RU" sz="1300" b="0" i="1" u="none" strike="noStrike" dirty="0" err="1">
                          <a:solidFill>
                            <a:srgbClr val="004F8A"/>
                          </a:solidFill>
                          <a:effectLst/>
                          <a:latin typeface="Arial Narrow" panose="020B0606020202030204" pitchFamily="34" charset="0"/>
                        </a:rPr>
                        <a:t>адам</a:t>
                      </a:r>
                      <a:r>
                        <a:rPr lang="ru-RU" sz="1300" b="0" i="1" u="none" strike="noStrike" dirty="0">
                          <a:solidFill>
                            <a:srgbClr val="004F8A"/>
                          </a:solidFill>
                          <a:effectLst/>
                          <a:latin typeface="Arial Narrow" panose="020B0606020202030204" pitchFamily="34" charset="0"/>
                        </a:rPr>
                        <a:t>.</a:t>
                      </a:r>
                    </a:p>
                  </a:txBody>
                  <a:tcPr marL="54864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1" u="none" strike="noStrike" kern="1200" dirty="0" smtClean="0">
                          <a:solidFill>
                            <a:srgbClr val="004F8A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1 067 410</a:t>
                      </a:r>
                      <a:endParaRPr lang="ru-RU" sz="1300" b="0" i="1" u="none" strike="noStrike" kern="1200" dirty="0">
                        <a:solidFill>
                          <a:srgbClr val="004F8A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1" u="none" strike="noStrike" kern="1200" dirty="0" smtClean="0">
                          <a:solidFill>
                            <a:srgbClr val="004F8A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1 073 075</a:t>
                      </a:r>
                      <a:endParaRPr lang="ru-RU" sz="1300" b="0" i="1" u="none" strike="noStrike" kern="1200" dirty="0">
                        <a:solidFill>
                          <a:srgbClr val="004F8A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1" u="none" strike="noStrike" kern="1200" dirty="0">
                          <a:solidFill>
                            <a:srgbClr val="004F8A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1 095 246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1" u="none" strike="noStrike" kern="1200" dirty="0">
                          <a:solidFill>
                            <a:srgbClr val="004F8A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1 104 529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1" u="none" strike="noStrike" kern="1200" dirty="0">
                          <a:solidFill>
                            <a:srgbClr val="004F8A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1 114 984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1" u="none" strike="noStrike" kern="1200" dirty="0">
                          <a:solidFill>
                            <a:srgbClr val="004F8A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1 126 210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320441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0" u="none" strike="noStrike" kern="1200" baseline="0" dirty="0" err="1">
                          <a:solidFill>
                            <a:schemeClr val="accent5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Жергілікті</a:t>
                      </a:r>
                      <a:r>
                        <a:rPr lang="ru-RU" sz="1800" b="1" i="0" u="none" strike="noStrike" kern="1200" baseline="0" dirty="0">
                          <a:solidFill>
                            <a:schemeClr val="accent5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i="0" u="none" strike="noStrike" kern="1200" baseline="0" dirty="0" err="1">
                          <a:solidFill>
                            <a:schemeClr val="accent5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бюджеттер</a:t>
                      </a:r>
                      <a:r>
                        <a:rPr lang="ru-RU" sz="1800" b="1" i="0" u="none" strike="noStrike" kern="1200" baseline="0" dirty="0">
                          <a:solidFill>
                            <a:schemeClr val="accent5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i="0" u="none" strike="noStrike" kern="1200" baseline="0" dirty="0" err="1">
                          <a:solidFill>
                            <a:schemeClr val="accent5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базасына</a:t>
                      </a:r>
                      <a:r>
                        <a:rPr lang="ru-RU" sz="1800" b="1" i="0" u="none" strike="noStrike" kern="1200" baseline="0" dirty="0">
                          <a:solidFill>
                            <a:schemeClr val="accent5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i="0" u="none" strike="noStrike" kern="1200" baseline="0" dirty="0" err="1">
                          <a:solidFill>
                            <a:schemeClr val="accent5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берілген</a:t>
                      </a:r>
                      <a:r>
                        <a:rPr lang="ru-RU" sz="1800" b="1" i="0" u="none" strike="noStrike" kern="1200" baseline="0" dirty="0">
                          <a:solidFill>
                            <a:schemeClr val="accent5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i="0" u="none" strike="noStrike" kern="1200" baseline="0" dirty="0" err="1">
                          <a:solidFill>
                            <a:schemeClr val="accent5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шығыстар</a:t>
                      </a:r>
                      <a:r>
                        <a:rPr lang="ru-RU" sz="1800" b="1" i="0" u="none" strike="noStrike" kern="1200" baseline="0" dirty="0">
                          <a:solidFill>
                            <a:schemeClr val="accent5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:</a:t>
                      </a:r>
                    </a:p>
                  </a:txBody>
                  <a:tcPr marL="7200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kern="1200" baseline="0" dirty="0" smtClean="0">
                          <a:solidFill>
                            <a:schemeClr val="accent5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81</a:t>
                      </a:r>
                      <a:endParaRPr lang="ru-RU" sz="1800" b="1" i="0" u="none" strike="noStrike" kern="1200" baseline="0" dirty="0">
                        <a:solidFill>
                          <a:schemeClr val="accent5">
                            <a:lumMod val="75000"/>
                            <a:lumOff val="25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k-KZ" sz="1800" b="1" i="0" u="none" strike="noStrike" kern="1200" baseline="0" dirty="0" smtClean="0">
                          <a:solidFill>
                            <a:schemeClr val="accent5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78</a:t>
                      </a:r>
                      <a:endParaRPr lang="ru-RU" sz="1800" b="1" i="0" u="none" strike="noStrike" kern="1200" baseline="0" dirty="0">
                        <a:solidFill>
                          <a:schemeClr val="accent5">
                            <a:lumMod val="75000"/>
                            <a:lumOff val="25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kern="1200" baseline="0" dirty="0">
                          <a:solidFill>
                            <a:schemeClr val="accent5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86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kern="1200" baseline="0" dirty="0">
                          <a:solidFill>
                            <a:schemeClr val="accent5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69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kern="1200" baseline="0" dirty="0">
                          <a:solidFill>
                            <a:schemeClr val="accent5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71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kern="1200" baseline="0" dirty="0">
                          <a:solidFill>
                            <a:schemeClr val="accent5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72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14852054"/>
                  </a:ext>
                </a:extLst>
              </a:tr>
              <a:tr h="28239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*</a:t>
                      </a:r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Атаулы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әлеуметтік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көмек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180000" marR="0" marT="0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23824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1" u="none" strike="noStrike" dirty="0">
                          <a:solidFill>
                            <a:srgbClr val="004F8A"/>
                          </a:solidFill>
                          <a:effectLst/>
                          <a:latin typeface="Arial Narrow" panose="020B0606020202030204" pitchFamily="34" charset="0"/>
                        </a:rPr>
                        <a:t>контингент, </a:t>
                      </a:r>
                      <a:r>
                        <a:rPr lang="ru-RU" sz="1400" b="0" i="1" u="none" strike="noStrike" dirty="0" err="1">
                          <a:solidFill>
                            <a:srgbClr val="004F8A"/>
                          </a:solidFill>
                          <a:effectLst/>
                          <a:latin typeface="Arial Narrow" panose="020B0606020202030204" pitchFamily="34" charset="0"/>
                        </a:rPr>
                        <a:t>адам</a:t>
                      </a:r>
                      <a:r>
                        <a:rPr lang="ru-RU" sz="1400" b="0" i="1" u="none" strike="noStrike" dirty="0">
                          <a:solidFill>
                            <a:srgbClr val="004F8A"/>
                          </a:solidFill>
                          <a:effectLst/>
                          <a:latin typeface="Arial Narrow" panose="020B0606020202030204" pitchFamily="34" charset="0"/>
                        </a:rPr>
                        <a:t>.</a:t>
                      </a:r>
                    </a:p>
                  </a:txBody>
                  <a:tcPr marL="54864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1" u="none" strike="noStrike" dirty="0" smtClean="0">
                          <a:solidFill>
                            <a:srgbClr val="004F8A"/>
                          </a:solidFill>
                          <a:effectLst/>
                          <a:latin typeface="Arial Narrow" panose="020B0606020202030204" pitchFamily="34" charset="0"/>
                        </a:rPr>
                        <a:t>848 620</a:t>
                      </a:r>
                      <a:endParaRPr lang="ru-RU" sz="1400" b="0" i="1" u="none" strike="noStrike" dirty="0">
                        <a:solidFill>
                          <a:srgbClr val="004F8A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1" u="none" strike="noStrike" dirty="0" smtClean="0">
                          <a:solidFill>
                            <a:srgbClr val="004F8A"/>
                          </a:solidFill>
                          <a:effectLst/>
                          <a:latin typeface="Arial Narrow" panose="020B0606020202030204" pitchFamily="34" charset="0"/>
                        </a:rPr>
                        <a:t>395 662</a:t>
                      </a:r>
                      <a:endParaRPr lang="ru-RU" sz="1400" b="0" i="1" u="none" strike="noStrike" dirty="0">
                        <a:solidFill>
                          <a:srgbClr val="004F8A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1" u="none" strike="noStrike" dirty="0">
                          <a:solidFill>
                            <a:srgbClr val="004F8A"/>
                          </a:solidFill>
                          <a:effectLst/>
                          <a:latin typeface="Arial Narrow" panose="020B0606020202030204" pitchFamily="34" charset="0"/>
                        </a:rPr>
                        <a:t>906 069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400" b="0" i="1" u="none" strike="noStrike" dirty="0">
                        <a:solidFill>
                          <a:srgbClr val="004F8A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400" b="0" i="1" u="none" strike="noStrike" dirty="0">
                        <a:solidFill>
                          <a:srgbClr val="004F8A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400" b="0" i="1" u="none" strike="noStrike" dirty="0">
                        <a:solidFill>
                          <a:srgbClr val="004F8A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27666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*</a:t>
                      </a:r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Кепілдендірілген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әлеуметтік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пакет</a:t>
                      </a:r>
                    </a:p>
                  </a:txBody>
                  <a:tcPr marL="18000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12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  <a:tr h="23824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1" u="none" strike="noStrike" dirty="0">
                          <a:solidFill>
                            <a:srgbClr val="004F8A"/>
                          </a:solidFill>
                          <a:effectLst/>
                          <a:latin typeface="Arial Narrow" panose="020B0606020202030204" pitchFamily="34" charset="0"/>
                        </a:rPr>
                        <a:t>контингент, адам.</a:t>
                      </a:r>
                    </a:p>
                  </a:txBody>
                  <a:tcPr marL="54864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1" u="none" strike="noStrike" dirty="0" smtClean="0">
                          <a:solidFill>
                            <a:srgbClr val="004F8A"/>
                          </a:solidFill>
                          <a:effectLst/>
                          <a:latin typeface="Arial Narrow" panose="020B0606020202030204" pitchFamily="34" charset="0"/>
                        </a:rPr>
                        <a:t>182 082</a:t>
                      </a:r>
                      <a:endParaRPr lang="ru-RU" sz="1400" b="0" i="1" u="none" strike="noStrike" dirty="0">
                        <a:solidFill>
                          <a:srgbClr val="004F8A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1" u="none" strike="noStrike" dirty="0" smtClean="0">
                          <a:solidFill>
                            <a:srgbClr val="004F8A"/>
                          </a:solidFill>
                          <a:effectLst/>
                          <a:latin typeface="Arial Narrow" panose="020B0606020202030204" pitchFamily="34" charset="0"/>
                        </a:rPr>
                        <a:t>274 928</a:t>
                      </a:r>
                      <a:endParaRPr lang="ru-RU" sz="1400" b="0" i="1" u="none" strike="noStrike" dirty="0">
                        <a:solidFill>
                          <a:srgbClr val="004F8A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1" u="none" strike="noStrike" dirty="0">
                          <a:solidFill>
                            <a:srgbClr val="004F8A"/>
                          </a:solidFill>
                          <a:effectLst/>
                          <a:latin typeface="Arial Narrow" panose="020B0606020202030204" pitchFamily="34" charset="0"/>
                        </a:rPr>
                        <a:t>221 096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400" b="0" i="1" u="none" strike="noStrike" dirty="0">
                        <a:solidFill>
                          <a:srgbClr val="004F8A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400" b="0" i="1" u="none" strike="noStrike" dirty="0">
                        <a:solidFill>
                          <a:srgbClr val="004F8A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400" b="0" i="1" u="none" strike="noStrike" dirty="0">
                        <a:solidFill>
                          <a:srgbClr val="004F8A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0"/>
                  </a:ext>
                </a:extLst>
              </a:tr>
            </a:tbl>
          </a:graphicData>
        </a:graphic>
      </p:graphicFrame>
      <p:cxnSp>
        <p:nvCxnSpPr>
          <p:cNvPr id="9" name="Прямая соединительная линия 8"/>
          <p:cNvCxnSpPr/>
          <p:nvPr/>
        </p:nvCxnSpPr>
        <p:spPr>
          <a:xfrm>
            <a:off x="322217" y="574767"/>
            <a:ext cx="11521440" cy="174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Заголовок 1">
            <a:extLst>
              <a:ext uri="{FF2B5EF4-FFF2-40B4-BE49-F238E27FC236}">
                <a16:creationId xmlns:a16="http://schemas.microsoft.com/office/drawing/2014/main" xmlns="" id="{3C93DDA6-7742-4812-925C-DA6889C95B7F}"/>
              </a:ext>
            </a:extLst>
          </p:cNvPr>
          <p:cNvSpPr txBox="1">
            <a:spLocks/>
          </p:cNvSpPr>
          <p:nvPr/>
        </p:nvSpPr>
        <p:spPr>
          <a:xfrm>
            <a:off x="0" y="6577465"/>
            <a:ext cx="11458436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1200" i="1" dirty="0">
                <a:latin typeface="Arial Narrow" panose="020B0606020202030204" pitchFamily="34" charset="0"/>
                <a:cs typeface="Arial" panose="020B0604020202020204" pitchFamily="34" charset="0"/>
              </a:rPr>
              <a:t>* 2023 </a:t>
            </a:r>
            <a:r>
              <a:rPr lang="ru-RU" sz="1200" i="1" dirty="0" err="1">
                <a:latin typeface="Arial Narrow" panose="020B0606020202030204" pitchFamily="34" charset="0"/>
                <a:cs typeface="Arial" panose="020B0604020202020204" pitchFamily="34" charset="0"/>
              </a:rPr>
              <a:t>жылдан</a:t>
            </a:r>
            <a:r>
              <a:rPr lang="ru-RU" sz="1200" i="1" dirty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ru-RU" sz="1200" i="1" dirty="0" err="1">
                <a:latin typeface="Arial Narrow" panose="020B0606020202030204" pitchFamily="34" charset="0"/>
                <a:cs typeface="Arial" panose="020B0604020202020204" pitchFamily="34" charset="0"/>
              </a:rPr>
              <a:t>бастап</a:t>
            </a:r>
            <a:r>
              <a:rPr lang="ru-RU" sz="1200" i="1" dirty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ru-RU" sz="1200" i="1" dirty="0" err="1">
                <a:latin typeface="Arial Narrow" panose="020B0606020202030204" pitchFamily="34" charset="0"/>
                <a:cs typeface="Arial" panose="020B0604020202020204" pitchFamily="34" charset="0"/>
              </a:rPr>
              <a:t>жергілікті</a:t>
            </a:r>
            <a:r>
              <a:rPr lang="ru-RU" sz="1200" i="1" dirty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ru-RU" sz="1200" i="1" dirty="0" err="1">
                <a:latin typeface="Arial Narrow" panose="020B0606020202030204" pitchFamily="34" charset="0"/>
                <a:cs typeface="Arial" panose="020B0604020202020204" pitchFamily="34" charset="0"/>
              </a:rPr>
              <a:t>бюджеттер</a:t>
            </a:r>
            <a:r>
              <a:rPr lang="ru-RU" sz="1200" i="1" dirty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ru-RU" sz="1200" i="1" dirty="0" err="1">
                <a:latin typeface="Arial Narrow" panose="020B0606020202030204" pitchFamily="34" charset="0"/>
                <a:cs typeface="Arial" panose="020B0604020202020204" pitchFamily="34" charset="0"/>
              </a:rPr>
              <a:t>базасына</a:t>
            </a:r>
            <a:r>
              <a:rPr lang="ru-RU" sz="1200" i="1" dirty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ru-RU" sz="1200" i="1" dirty="0" err="1">
                <a:latin typeface="Arial Narrow" panose="020B0606020202030204" pitchFamily="34" charset="0"/>
                <a:cs typeface="Arial" panose="020B0604020202020204" pitchFamily="34" charset="0"/>
              </a:rPr>
              <a:t>беріледі</a:t>
            </a:r>
            <a:endParaRPr lang="ru-RU" sz="1200" i="1" dirty="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Заголовок 1">
            <a:extLst>
              <a:ext uri="{FF2B5EF4-FFF2-40B4-BE49-F238E27FC236}">
                <a16:creationId xmlns:a16="http://schemas.microsoft.com/office/drawing/2014/main" xmlns="" id="{3A1346A5-45D0-45DF-B5BD-7592F1102510}"/>
              </a:ext>
            </a:extLst>
          </p:cNvPr>
          <p:cNvSpPr txBox="1">
            <a:spLocks/>
          </p:cNvSpPr>
          <p:nvPr/>
        </p:nvSpPr>
        <p:spPr>
          <a:xfrm>
            <a:off x="10238509" y="559425"/>
            <a:ext cx="1662545" cy="3359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1200" b="1" dirty="0">
                <a:latin typeface="Arial Narrow" panose="020B0606020202030204" pitchFamily="34" charset="0"/>
                <a:ea typeface="+mn-ea"/>
                <a:cs typeface="+mn-cs"/>
              </a:rPr>
              <a:t>млрд. </a:t>
            </a:r>
            <a:r>
              <a:rPr lang="ru-RU" sz="1200" b="1" dirty="0" err="1" smtClean="0">
                <a:latin typeface="Arial Narrow" panose="020B0606020202030204" pitchFamily="34" charset="0"/>
                <a:ea typeface="+mn-ea"/>
                <a:cs typeface="+mn-cs"/>
              </a:rPr>
              <a:t>теңге</a:t>
            </a:r>
            <a:endParaRPr lang="ru-RU" sz="1200" b="1" dirty="0">
              <a:latin typeface="Arial Narrow" panose="020B0606020202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10159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0" y="6662057"/>
            <a:ext cx="12191999" cy="19594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8CCB7330-3E41-4CE2-BE54-7C2AE0963D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81302" y="6451396"/>
            <a:ext cx="1312025" cy="365125"/>
          </a:xfrm>
        </p:spPr>
        <p:txBody>
          <a:bodyPr vert="horz" lIns="91440" tIns="45720" rIns="91440" bIns="45720" rtlCol="0" anchor="ctr"/>
          <a:lstStyle/>
          <a:p>
            <a:fld id="{4B077F2A-2C27-4D70-B810-54F6CFB5CD3C}" type="slidenum">
              <a:rPr lang="ru-RU" sz="3600" b="1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pPr/>
              <a:t>8</a:t>
            </a:fld>
            <a:endParaRPr lang="ru-RU" sz="3600" b="1" dirty="0">
              <a:solidFill>
                <a:schemeClr val="tx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xmlns="" id="{2C8CE46F-DD19-4711-A5BC-82F69D0F150B}"/>
              </a:ext>
            </a:extLst>
          </p:cNvPr>
          <p:cNvSpPr txBox="1">
            <a:spLocks/>
          </p:cNvSpPr>
          <p:nvPr/>
        </p:nvSpPr>
        <p:spPr>
          <a:xfrm>
            <a:off x="0" y="58726"/>
            <a:ext cx="12191998" cy="478741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</a:pPr>
            <a:r>
              <a:rPr lang="ru-RU" sz="3000" b="1" dirty="0" err="1">
                <a:solidFill>
                  <a:schemeClr val="tx1"/>
                </a:solidFill>
                <a:latin typeface="Arial Narrow" panose="020B0606020202030204" pitchFamily="34" charset="0"/>
              </a:rPr>
              <a:t>Негізгі</a:t>
            </a:r>
            <a:r>
              <a:rPr lang="ru-RU" sz="3000" b="1" dirty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ru-RU" sz="3000" b="1" dirty="0" err="1">
                <a:solidFill>
                  <a:schemeClr val="tx1"/>
                </a:solidFill>
                <a:latin typeface="Arial Narrow" panose="020B0606020202030204" pitchFamily="34" charset="0"/>
              </a:rPr>
              <a:t>әлеуметтік</a:t>
            </a:r>
            <a:r>
              <a:rPr lang="ru-RU" sz="3000" b="1" dirty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ru-RU" sz="3000" b="1" dirty="0" err="1">
                <a:solidFill>
                  <a:schemeClr val="tx1"/>
                </a:solidFill>
                <a:latin typeface="Arial Narrow" panose="020B0606020202030204" pitchFamily="34" charset="0"/>
              </a:rPr>
              <a:t>көрсеткіштер</a:t>
            </a:r>
            <a:endParaRPr lang="ru-RU" sz="30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xmlns="" id="{951DED2D-2EC3-4FCC-8898-E0BA6480E1A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5636982"/>
              </p:ext>
            </p:extLst>
          </p:nvPr>
        </p:nvGraphicFramePr>
        <p:xfrm>
          <a:off x="214701" y="919704"/>
          <a:ext cx="11762594" cy="4575163"/>
        </p:xfrm>
        <a:graphic>
          <a:graphicData uri="http://schemas.openxmlformats.org/drawingml/2006/table">
            <a:tbl>
              <a:tblPr/>
              <a:tblGrid>
                <a:gridCol w="460987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85835"/>
                <a:gridCol w="985835"/>
                <a:gridCol w="985835"/>
                <a:gridCol w="985835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09475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7383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040801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392632">
                <a:tc rowSpan="2"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ctr" defTabSz="914400" rtl="0" eaLnBrk="1" fontAlgn="ctr" latinLnBrk="0" hangingPunct="1"/>
                      <a:r>
                        <a:rPr lang="ru-RU" sz="1200" b="0" i="0" u="none" strike="noStrike" kern="12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Атауы</a:t>
                      </a:r>
                      <a:endParaRPr lang="ru-RU" sz="1200" b="0" i="0" u="none" strike="noStrike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65480" marR="7276" marT="7276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Логотип</a:t>
                      </a:r>
                    </a:p>
                  </a:txBody>
                  <a:tcPr marL="7276" marR="7276" marT="7276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0" i="0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2020 </a:t>
                      </a:r>
                      <a:r>
                        <a:rPr lang="ru-RU" sz="1200" b="0" i="0" u="none" strike="noStrike" kern="12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жыл</a:t>
                      </a:r>
                      <a:endParaRPr lang="ru-RU" sz="1200" b="0" i="0" u="none" strike="noStrike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7276" marR="7276" marT="7276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0" i="0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2021 </a:t>
                      </a:r>
                      <a:r>
                        <a:rPr lang="ru-RU" sz="1200" b="0" i="0" u="none" strike="noStrike" kern="12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жыл</a:t>
                      </a:r>
                      <a:endParaRPr lang="ru-RU" sz="1200" b="0" i="0" u="none" strike="noStrike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7276" marR="7276" marT="7276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ctr" defTabSz="914400" rtl="0" eaLnBrk="1" fontAlgn="ctr" latinLnBrk="0" hangingPunct="1"/>
                      <a:r>
                        <a:rPr lang="ru-RU" sz="1200" b="0" i="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2022 </a:t>
                      </a:r>
                      <a:r>
                        <a:rPr lang="ru-RU" sz="1200" b="0" i="0" u="none" strike="noStrike" kern="12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жыл</a:t>
                      </a:r>
                      <a:endParaRPr lang="ru-RU" sz="1200" b="0" i="0" u="none" strike="noStrike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7276" marR="7276" marT="7276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kern="12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Бекітілген</a:t>
                      </a:r>
                      <a:r>
                        <a:rPr lang="ru-RU" sz="1200" b="0" i="0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бюджет</a:t>
                      </a:r>
                    </a:p>
                  </a:txBody>
                  <a:tcPr marL="5032" marR="5032" marT="5032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9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032" marR="5032" marT="5032" marB="0" anchor="ctr">
                    <a:lnL w="3175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9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032" marR="5032" marT="5032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6406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1300" dirty="0">
                        <a:latin typeface="Arial Narrow" panose="020B0606020202030204" pitchFamily="34" charset="0"/>
                      </a:endParaRPr>
                    </a:p>
                  </a:txBody>
                  <a:tcPr marL="7276" marR="7276" marT="7276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0" i="0" u="none" strike="noStrike" kern="12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Есеп</a:t>
                      </a:r>
                      <a:endParaRPr lang="ru-RU" sz="1200" b="0" i="0" u="none" strike="noStrike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kk-KZ" sz="1200" b="0" i="0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Есеп</a:t>
                      </a:r>
                      <a:endParaRPr lang="ru-RU" sz="1200" b="0" i="0" u="none" strike="noStrike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0" i="0" u="none" strike="noStrike" kern="12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Нақтылау</a:t>
                      </a:r>
                      <a:r>
                        <a:rPr lang="ru-RU" sz="1200" b="0" i="0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бюджет</a:t>
                      </a:r>
                      <a:endParaRPr lang="ru-RU" sz="1200" b="0" i="0" u="none" strike="noStrike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2023 </a:t>
                      </a:r>
                      <a:r>
                        <a:rPr lang="ru-RU" sz="1200" b="0" i="0" u="none" strike="noStrike" kern="12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жыл</a:t>
                      </a:r>
                      <a:endParaRPr lang="ru-RU" sz="1200" b="0" i="0" u="none" strike="noStrike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5032" marR="5032" marT="5032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2024 </a:t>
                      </a:r>
                      <a:r>
                        <a:rPr lang="ru-RU" sz="1200" b="0" i="0" u="none" strike="noStrike" kern="12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жыл</a:t>
                      </a:r>
                      <a:endParaRPr lang="ru-RU" sz="1200" b="0" i="0" u="none" strike="noStrike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5032" marR="5032" marT="5032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2025 </a:t>
                      </a:r>
                      <a:r>
                        <a:rPr lang="ru-RU" sz="1200" b="0" i="0" u="none" strike="noStrike" kern="12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жыл</a:t>
                      </a:r>
                      <a:endParaRPr lang="ru-RU" sz="1200" b="0" i="0" u="none" strike="noStrike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5032" marR="5032" marT="5032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9605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b="0" noProof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Ең төмен</a:t>
                      </a:r>
                      <a:r>
                        <a:rPr lang="kk-KZ" b="0" baseline="0" noProof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күнкөріс деңгейі</a:t>
                      </a:r>
                      <a:r>
                        <a:rPr lang="kk-KZ" b="0" noProof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, теңге</a:t>
                      </a:r>
                      <a:endParaRPr lang="kk-KZ" b="0" noProof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32 668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b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37 266</a:t>
                      </a:r>
                      <a:endParaRPr lang="ru-RU" b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b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37 389</a:t>
                      </a:r>
                      <a:endParaRPr lang="ru-RU" b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b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40 567</a:t>
                      </a:r>
                      <a:endParaRPr lang="ru-RU" b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42 393</a:t>
                      </a:r>
                      <a:endParaRPr lang="ru-RU" b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b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43 877</a:t>
                      </a:r>
                      <a:endParaRPr lang="ru-RU" b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6548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b="0" noProof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Айлық есептік көрсеткіш, теңге</a:t>
                      </a:r>
                      <a:endParaRPr lang="kk-KZ" b="0" noProof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2 778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b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</a:t>
                      </a:r>
                      <a:r>
                        <a:rPr lang="kk-KZ" b="0" baseline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917</a:t>
                      </a:r>
                      <a:endParaRPr lang="ru-RU" b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b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3 180</a:t>
                      </a:r>
                      <a:endParaRPr lang="ru-RU" b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b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3 450</a:t>
                      </a:r>
                      <a:endParaRPr lang="ru-RU" b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3 605</a:t>
                      </a:r>
                      <a:endParaRPr lang="ru-RU" b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b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3 731</a:t>
                      </a:r>
                      <a:endParaRPr lang="ru-RU" b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72729640"/>
                  </a:ext>
                </a:extLst>
              </a:tr>
              <a:tr h="55033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b="0" noProof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Ең</a:t>
                      </a:r>
                      <a:r>
                        <a:rPr lang="ru-RU" b="0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т</a:t>
                      </a:r>
                      <a:r>
                        <a:rPr lang="kk-KZ" b="0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ө</a:t>
                      </a:r>
                      <a:r>
                        <a:rPr lang="kk-KZ" b="0" baseline="0" noProof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менгі жалақы</a:t>
                      </a:r>
                      <a:r>
                        <a:rPr lang="ru-RU" b="0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, </a:t>
                      </a:r>
                      <a:r>
                        <a:rPr lang="ru-RU" b="0" baseline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тенге</a:t>
                      </a:r>
                      <a:endParaRPr lang="ru-RU" b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42 500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b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42</a:t>
                      </a:r>
                      <a:r>
                        <a:rPr lang="kk-KZ" b="0" baseline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500</a:t>
                      </a:r>
                      <a:endParaRPr lang="ru-RU" b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b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60 000</a:t>
                      </a:r>
                      <a:endParaRPr lang="ru-RU" b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b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7</a:t>
                      </a:r>
                      <a:r>
                        <a:rPr lang="kk-KZ" b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0 </a:t>
                      </a:r>
                      <a:r>
                        <a:rPr lang="kk-KZ" b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000</a:t>
                      </a:r>
                      <a:endParaRPr lang="ru-RU" b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70 000</a:t>
                      </a:r>
                      <a:endParaRPr lang="ru-RU" b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b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7</a:t>
                      </a:r>
                      <a:r>
                        <a:rPr lang="kk-KZ" b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0 </a:t>
                      </a:r>
                      <a:r>
                        <a:rPr lang="kk-KZ" b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000</a:t>
                      </a:r>
                      <a:endParaRPr lang="ru-RU" b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2653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b="0" noProof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Ең төменгі зейнетақы мөлшері</a:t>
                      </a:r>
                      <a:r>
                        <a:rPr lang="kk-KZ" sz="1800" b="0" kern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, </a:t>
                      </a:r>
                      <a:r>
                        <a:rPr lang="kk-KZ" sz="1800" b="0" kern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тенге</a:t>
                      </a:r>
                      <a:endParaRPr lang="ru-RU" sz="1800" b="0" kern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40 441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b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43 272</a:t>
                      </a:r>
                      <a:endParaRPr lang="ru-RU" b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b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48 032</a:t>
                      </a:r>
                      <a:endParaRPr lang="ru-RU" b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b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53 076</a:t>
                      </a:r>
                      <a:endParaRPr lang="ru-RU" b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56 526</a:t>
                      </a:r>
                      <a:endParaRPr lang="ru-RU" b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b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59 635</a:t>
                      </a:r>
                      <a:endParaRPr lang="ru-RU" b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719667">
                <a:tc>
                  <a:txBody>
                    <a:bodyPr/>
                    <a:lstStyle/>
                    <a:p>
                      <a:r>
                        <a:rPr lang="kk-KZ" b="0" noProof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Мемлекеттік</a:t>
                      </a:r>
                      <a:r>
                        <a:rPr lang="kk-KZ" b="0" baseline="0" noProof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базалық зейнетақының ең төменгі мөлшері</a:t>
                      </a:r>
                      <a:r>
                        <a:rPr lang="ru-RU" b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,</a:t>
                      </a:r>
                      <a:r>
                        <a:rPr lang="ru-RU" b="0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b="0" baseline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тенге</a:t>
                      </a:r>
                      <a:endParaRPr lang="ru-RU" b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17 641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b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18 524</a:t>
                      </a:r>
                      <a:endParaRPr lang="ru-RU" b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b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20 191</a:t>
                      </a:r>
                      <a:endParaRPr lang="ru-RU" b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b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21 907</a:t>
                      </a:r>
                      <a:endParaRPr lang="ru-RU" b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22 893</a:t>
                      </a:r>
                      <a:endParaRPr lang="ru-RU" b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b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23 694</a:t>
                      </a:r>
                      <a:endParaRPr lang="ru-RU" b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4"/>
                  </a:ext>
                </a:extLst>
              </a:tr>
              <a:tr h="567267">
                <a:tc>
                  <a:txBody>
                    <a:bodyPr/>
                    <a:lstStyle/>
                    <a:p>
                      <a:r>
                        <a:rPr lang="kk-KZ" b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Жұмыссыздық деңгейі</a:t>
                      </a:r>
                      <a:r>
                        <a:rPr lang="ru-RU" b="0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, </a:t>
                      </a:r>
                      <a:r>
                        <a:rPr lang="ru-RU" b="0" baseline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%</a:t>
                      </a:r>
                      <a:endParaRPr lang="ru-RU" b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5,0</a:t>
                      </a:r>
                      <a:endParaRPr lang="ru-RU" b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10"/>
                        </a:spcBef>
                        <a:spcAft>
                          <a:spcPts val="10"/>
                        </a:spcAft>
                      </a:pPr>
                      <a:r>
                        <a:rPr lang="ru-RU" sz="1800" b="0" kern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4,9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10"/>
                        </a:spcBef>
                        <a:spcAft>
                          <a:spcPts val="10"/>
                        </a:spcAft>
                      </a:pPr>
                      <a:r>
                        <a:rPr lang="ru-RU" sz="1800" b="0" kern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4,9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10"/>
                        </a:spcBef>
                        <a:spcAft>
                          <a:spcPts val="10"/>
                        </a:spcAft>
                      </a:pP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4,8</a:t>
                      </a:r>
                      <a:endParaRPr lang="ru-RU" sz="1800" b="0" kern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10"/>
                        </a:spcBef>
                        <a:spcAft>
                          <a:spcPts val="10"/>
                        </a:spcAft>
                      </a:pP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4,8</a:t>
                      </a:r>
                      <a:endParaRPr lang="ru-RU" sz="1800" b="0" kern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10"/>
                        </a:spcBef>
                        <a:spcAft>
                          <a:spcPts val="10"/>
                        </a:spcAft>
                      </a:pP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4,7</a:t>
                      </a:r>
                      <a:endParaRPr lang="ru-RU" sz="1800" b="0" kern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/>
          <a:srcRect l="72314" t="10162" r="15799" b="75208"/>
          <a:stretch/>
        </p:blipFill>
        <p:spPr>
          <a:xfrm>
            <a:off x="4810947" y="3625755"/>
            <a:ext cx="953588" cy="53557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/>
          <a:srcRect l="30899" t="10453" r="58433" b="75831"/>
          <a:stretch/>
        </p:blipFill>
        <p:spPr>
          <a:xfrm>
            <a:off x="4810947" y="4263915"/>
            <a:ext cx="953588" cy="53557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3"/>
          <a:srcRect l="36382" t="51942" r="52099" b="36807"/>
          <a:stretch/>
        </p:blipFill>
        <p:spPr>
          <a:xfrm>
            <a:off x="5036061" y="4965617"/>
            <a:ext cx="503360" cy="40857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4"/>
          <a:srcRect l="63037" t="50070" r="24238" b="37397"/>
          <a:stretch/>
        </p:blipFill>
        <p:spPr>
          <a:xfrm>
            <a:off x="4993534" y="2388770"/>
            <a:ext cx="588415" cy="606761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5"/>
          <a:srcRect l="65984" t="66275" r="26381" b="24885"/>
          <a:stretch/>
        </p:blipFill>
        <p:spPr>
          <a:xfrm>
            <a:off x="4980108" y="1875440"/>
            <a:ext cx="588415" cy="50945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6"/>
          <a:srcRect l="22318" t="52478" r="67502" b="37610"/>
          <a:stretch/>
        </p:blipFill>
        <p:spPr>
          <a:xfrm>
            <a:off x="4909962" y="3105840"/>
            <a:ext cx="658561" cy="417332"/>
          </a:xfrm>
          <a:prstGeom prst="rect">
            <a:avLst/>
          </a:prstGeom>
        </p:spPr>
      </p:pic>
      <p:cxnSp>
        <p:nvCxnSpPr>
          <p:cNvPr id="15" name="Прямая соединительная линия 14"/>
          <p:cNvCxnSpPr/>
          <p:nvPr/>
        </p:nvCxnSpPr>
        <p:spPr>
          <a:xfrm>
            <a:off x="322217" y="574767"/>
            <a:ext cx="11521440" cy="174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47012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0" y="6662057"/>
            <a:ext cx="12191999" cy="19594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Номер слайда 1">
            <a:extLst>
              <a:ext uri="{FF2B5EF4-FFF2-40B4-BE49-F238E27FC236}">
                <a16:creationId xmlns="" xmlns:a16="http://schemas.microsoft.com/office/drawing/2014/main" id="{CFCA19CE-FAD2-4976-A758-61FA2E9AA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85092" y="6443006"/>
            <a:ext cx="1312025" cy="365125"/>
          </a:xfrm>
        </p:spPr>
        <p:txBody>
          <a:bodyPr vert="horz" lIns="91440" tIns="45720" rIns="91440" bIns="45720" rtlCol="0" anchor="ctr"/>
          <a:lstStyle/>
          <a:p>
            <a:fld id="{4B077F2A-2C27-4D70-B810-54F6CFB5CD3C}" type="slidenum">
              <a:rPr lang="ru-RU" sz="3600" b="1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pPr/>
              <a:t>9</a:t>
            </a:fld>
            <a:endParaRPr lang="ru-RU" sz="3600" b="1" dirty="0">
              <a:solidFill>
                <a:schemeClr val="tx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Заголовок 1">
            <a:extLst>
              <a:ext uri="{FF2B5EF4-FFF2-40B4-BE49-F238E27FC236}">
                <a16:creationId xmlns="" xmlns:a16="http://schemas.microsoft.com/office/drawing/2014/main" id="{5B758041-F006-4B76-AEF7-5BDD776293AF}"/>
              </a:ext>
            </a:extLst>
          </p:cNvPr>
          <p:cNvSpPr txBox="1">
            <a:spLocks/>
          </p:cNvSpPr>
          <p:nvPr/>
        </p:nvSpPr>
        <p:spPr>
          <a:xfrm>
            <a:off x="0" y="48441"/>
            <a:ext cx="6107883" cy="435296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</a:pPr>
            <a:r>
              <a:rPr lang="ru-RU" sz="2400" b="1" dirty="0" err="1">
                <a:solidFill>
                  <a:schemeClr val="tx1"/>
                </a:solidFill>
                <a:latin typeface="Arial Narrow" panose="020B0606020202030204" pitchFamily="34" charset="0"/>
              </a:rPr>
              <a:t>Оқу-ағарту</a:t>
            </a:r>
            <a:r>
              <a:rPr lang="ru-RU" sz="2400" b="1" dirty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ru-RU" sz="2400" b="1" dirty="0" err="1">
                <a:solidFill>
                  <a:schemeClr val="tx1"/>
                </a:solidFill>
                <a:latin typeface="Arial Narrow" panose="020B0606020202030204" pitchFamily="34" charset="0"/>
              </a:rPr>
              <a:t>министрлігі</a:t>
            </a:r>
            <a:r>
              <a:rPr lang="ru-RU" sz="2400" b="1" dirty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</a:p>
        </p:txBody>
      </p:sp>
      <p:sp>
        <p:nvSpPr>
          <p:cNvPr id="6" name="Заголовок 1">
            <a:extLst>
              <a:ext uri="{FF2B5EF4-FFF2-40B4-BE49-F238E27FC236}">
                <a16:creationId xmlns="" xmlns:a16="http://schemas.microsoft.com/office/drawing/2014/main" id="{81B4A9D4-DD4D-4C0E-A930-0BD8A5871523}"/>
              </a:ext>
            </a:extLst>
          </p:cNvPr>
          <p:cNvSpPr txBox="1">
            <a:spLocks/>
          </p:cNvSpPr>
          <p:nvPr/>
        </p:nvSpPr>
        <p:spPr>
          <a:xfrm>
            <a:off x="10146625" y="5045969"/>
            <a:ext cx="1719153" cy="102131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t">
              <a:lnSpc>
                <a:spcPct val="100000"/>
              </a:lnSpc>
              <a:spcBef>
                <a:spcPts val="0"/>
              </a:spcBef>
              <a:defRPr/>
            </a:pPr>
            <a:endParaRPr lang="ru-RU" sz="2000" b="1" dirty="0">
              <a:solidFill>
                <a:srgbClr val="00B050"/>
              </a:solidFill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7" name="Заголовок 1">
            <a:extLst>
              <a:ext uri="{FF2B5EF4-FFF2-40B4-BE49-F238E27FC236}">
                <a16:creationId xmlns="" xmlns:a16="http://schemas.microsoft.com/office/drawing/2014/main" id="{3E1A98C8-888E-4888-86B3-30DAD5D74F7B}"/>
              </a:ext>
            </a:extLst>
          </p:cNvPr>
          <p:cNvSpPr txBox="1">
            <a:spLocks/>
          </p:cNvSpPr>
          <p:nvPr/>
        </p:nvSpPr>
        <p:spPr>
          <a:xfrm>
            <a:off x="7928498" y="5191179"/>
            <a:ext cx="2320997" cy="73089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1800" b="1" dirty="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8" name="Заголовок 1">
            <a:extLst>
              <a:ext uri="{FF2B5EF4-FFF2-40B4-BE49-F238E27FC236}">
                <a16:creationId xmlns="" xmlns:a16="http://schemas.microsoft.com/office/drawing/2014/main" id="{52E948C2-6D08-4719-9B16-1E2819407E2D}"/>
              </a:ext>
            </a:extLst>
          </p:cNvPr>
          <p:cNvSpPr txBox="1">
            <a:spLocks/>
          </p:cNvSpPr>
          <p:nvPr/>
        </p:nvSpPr>
        <p:spPr>
          <a:xfrm>
            <a:off x="11020630" y="535702"/>
            <a:ext cx="1098881" cy="2842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10000"/>
              </a:lnSpc>
            </a:pPr>
            <a:r>
              <a:rPr lang="ru-RU" sz="1200" b="1" dirty="0">
                <a:latin typeface="Arial Narrow" panose="020B0606020202030204" pitchFamily="34" charset="0"/>
              </a:rPr>
              <a:t>млрд. </a:t>
            </a:r>
            <a:r>
              <a:rPr lang="ru-RU" sz="1200" b="1" dirty="0" err="1" smtClean="0">
                <a:latin typeface="Arial Narrow" panose="020B0606020202030204" pitchFamily="34" charset="0"/>
              </a:rPr>
              <a:t>теңге</a:t>
            </a:r>
            <a:endParaRPr lang="ru-RU" sz="1200" b="1" dirty="0">
              <a:latin typeface="Arial Narrow" panose="020B0606020202030204" pitchFamily="34" charset="0"/>
            </a:endParaRPr>
          </a:p>
        </p:txBody>
      </p:sp>
      <p:graphicFrame>
        <p:nvGraphicFramePr>
          <p:cNvPr id="10" name="Содержимое 6">
            <a:extLst>
              <a:ext uri="{FF2B5EF4-FFF2-40B4-BE49-F238E27FC236}">
                <a16:creationId xmlns="" xmlns:a16="http://schemas.microsoft.com/office/drawing/2014/main" id="{B15983BD-C4EC-4522-815E-7D07F7E583B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98862289"/>
              </p:ext>
            </p:extLst>
          </p:nvPr>
        </p:nvGraphicFramePr>
        <p:xfrm>
          <a:off x="96255" y="778342"/>
          <a:ext cx="5964188" cy="56000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6645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9201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7275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83158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801376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279503">
                <a:tc rowSpan="2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Атауы</a:t>
                      </a:r>
                      <a:endParaRPr lang="ru-RU" sz="1000" b="0" i="0" u="none" strike="noStrike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5032" marR="5032" marT="5032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2022 </a:t>
                      </a:r>
                      <a:r>
                        <a:rPr lang="ru-RU" sz="1000" b="0" i="0" u="none" strike="noStrike" kern="12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жылғы</a:t>
                      </a:r>
                      <a:r>
                        <a:rPr lang="ru-RU" sz="1000" b="0" i="0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000" b="0" i="0" u="none" strike="noStrike" kern="12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түзетілген</a:t>
                      </a:r>
                      <a:r>
                        <a:rPr lang="ru-RU" sz="1000" b="0" i="0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жоспар</a:t>
                      </a:r>
                      <a:endParaRPr lang="ru-RU" sz="1000" b="0" i="0" u="none" strike="noStrike" kern="1200" dirty="0" smtClean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5032" marR="5032" marT="5032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Бекітілген</a:t>
                      </a:r>
                      <a:r>
                        <a:rPr lang="ru-RU" sz="1000" b="0" i="0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бюджет</a:t>
                      </a:r>
                    </a:p>
                  </a:txBody>
                  <a:tcPr marL="5032" marR="5032" marT="5032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9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032" marR="5032" marT="5032" marB="0" anchor="ctr"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9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032" marR="5032" marT="5032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06697">
                <a:tc vMerge="1">
                  <a:txBody>
                    <a:bodyPr/>
                    <a:lstStyle/>
                    <a:p>
                      <a:pPr algn="ctr" fontAlgn="ctr"/>
                      <a:endParaRPr lang="ru-RU" sz="9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032" marR="5032" marT="5032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9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032" marR="5032" marT="50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2023 </a:t>
                      </a:r>
                      <a:r>
                        <a:rPr lang="ru-RU" sz="1000" b="0" i="0" u="none" strike="noStrike" kern="12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жыл</a:t>
                      </a:r>
                      <a:endParaRPr lang="ru-RU" sz="1000" b="0" i="0" u="none" strike="noStrike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5032" marR="5032" marT="5032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2024 </a:t>
                      </a:r>
                      <a:r>
                        <a:rPr lang="ru-RU" sz="1000" b="0" i="0" u="none" strike="noStrike" kern="12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жыл</a:t>
                      </a:r>
                      <a:endParaRPr lang="ru-RU" sz="1000" b="0" i="0" u="none" strike="noStrike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5032" marR="5032" marT="5032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2025 </a:t>
                      </a:r>
                      <a:r>
                        <a:rPr lang="ru-RU" sz="1000" b="0" i="0" u="none" strike="noStrike" kern="12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жыл</a:t>
                      </a:r>
                      <a:endParaRPr lang="ru-RU" sz="1000" b="0" i="0" u="none" strike="noStrike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5032" marR="5032" marT="5032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54522">
                <a:tc>
                  <a:txBody>
                    <a:bodyPr/>
                    <a:lstStyle/>
                    <a:p>
                      <a:pPr marL="0" algn="just" defTabSz="914400" rtl="0" eaLnBrk="1" fontAlgn="ctr" latinLnBrk="0" hangingPunct="1"/>
                      <a:r>
                        <a:rPr lang="ru-RU" sz="2000" b="1" i="0" u="none" strike="noStrike" kern="1200" dirty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БАРЛЫҒЫ, </a:t>
                      </a:r>
                      <a:r>
                        <a:rPr lang="ru-RU" sz="1800" b="1" i="0" u="none" strike="noStrike" kern="1200" dirty="0" err="1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оның</a:t>
                      </a:r>
                      <a:r>
                        <a:rPr lang="ru-RU" sz="1800" b="1" i="0" u="none" strike="noStrike" kern="1200" dirty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i="0" u="none" strike="noStrike" kern="1200" dirty="0" err="1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ішінде</a:t>
                      </a:r>
                      <a:r>
                        <a:rPr lang="ru-RU" sz="1800" b="1" i="0" u="none" strike="noStrike" kern="1200" dirty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:</a:t>
                      </a:r>
                      <a:endParaRPr lang="ru-RU" sz="2000" b="1" i="0" u="none" strike="noStrike" kern="1200" dirty="0">
                        <a:solidFill>
                          <a:srgbClr val="0070C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k-KZ" sz="2000" b="1" i="0" u="none" strike="noStrike" dirty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</a:rPr>
                        <a:t>1 516</a:t>
                      </a:r>
                      <a:endParaRPr lang="ru-RU" sz="2000" b="1" i="0" u="none" strike="noStrike" dirty="0">
                        <a:solidFill>
                          <a:srgbClr val="0070C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i="0" u="none" strike="noStrike" dirty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</a:rPr>
                        <a:t>2 447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k-KZ" sz="2000" b="1" i="0" u="none" strike="noStrike" dirty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</a:rPr>
                        <a:t>3 167</a:t>
                      </a:r>
                      <a:endParaRPr lang="ru-RU" sz="2000" b="1" i="0" u="none" strike="noStrike" dirty="0">
                        <a:solidFill>
                          <a:srgbClr val="0070C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i="0" u="none" strike="noStrike" dirty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</a:rPr>
                        <a:t>3 396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17623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baseline="0" dirty="0" err="1">
                          <a:solidFill>
                            <a:schemeClr val="accent5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Республикалық</a:t>
                      </a:r>
                      <a:r>
                        <a:rPr lang="ru-RU" sz="1400" b="1" i="0" u="none" strike="noStrike" kern="1200" baseline="0" dirty="0">
                          <a:solidFill>
                            <a:schemeClr val="accent5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бюджет, </a:t>
                      </a:r>
                      <a:r>
                        <a:rPr lang="ru-RU" sz="1400" b="1" i="0" u="none" strike="noStrike" kern="1200" baseline="0" dirty="0" err="1">
                          <a:solidFill>
                            <a:schemeClr val="accent5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оның</a:t>
                      </a:r>
                      <a:r>
                        <a:rPr lang="ru-RU" sz="1400" b="1" i="0" u="none" strike="noStrike" kern="1200" baseline="0" dirty="0">
                          <a:solidFill>
                            <a:schemeClr val="accent5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1" i="0" u="none" strike="noStrike" kern="1200" baseline="0" dirty="0" err="1">
                          <a:solidFill>
                            <a:schemeClr val="accent5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ішінде</a:t>
                      </a:r>
                      <a:r>
                        <a:rPr lang="ru-RU" sz="1400" b="1" i="0" u="none" strike="noStrike" kern="1200" baseline="0" dirty="0">
                          <a:solidFill>
                            <a:schemeClr val="accent5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:</a:t>
                      </a:r>
                    </a:p>
                  </a:txBody>
                  <a:tcPr marL="7200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baseline="0" dirty="0">
                          <a:solidFill>
                            <a:schemeClr val="accent5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238</a:t>
                      </a: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baseline="0" dirty="0">
                          <a:solidFill>
                            <a:schemeClr val="accent5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685</a:t>
                      </a: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baseline="0" dirty="0">
                          <a:solidFill>
                            <a:schemeClr val="accent5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1 234</a:t>
                      </a: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baseline="0" dirty="0">
                          <a:solidFill>
                            <a:schemeClr val="accent5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1 269</a:t>
                      </a: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034612642"/>
                  </a:ext>
                </a:extLst>
              </a:tr>
              <a:tr h="274392">
                <a:tc>
                  <a:txBody>
                    <a:bodyPr/>
                    <a:lstStyle/>
                    <a:p>
                      <a:pPr algn="just" rtl="0" fontAlgn="t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«</a:t>
                      </a:r>
                      <a:r>
                        <a:rPr lang="ru-RU" sz="12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Жайлы</a:t>
                      </a: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2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мектептер</a:t>
                      </a: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» </a:t>
                      </a:r>
                      <a:r>
                        <a:rPr lang="ru-RU" sz="12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ұлттық</a:t>
                      </a: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2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жобасы</a:t>
                      </a:r>
                      <a:endParaRPr lang="ru-RU" sz="1200" b="0" i="0" u="none" strike="noStrike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108000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500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1 038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1 068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313430914"/>
                  </a:ext>
                </a:extLst>
              </a:tr>
              <a:tr h="366425">
                <a:tc>
                  <a:txBody>
                    <a:bodyPr/>
                    <a:lstStyle/>
                    <a:p>
                      <a:pPr marL="0" marR="0" lvl="0" indent="0" algn="just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Қазақстан</a:t>
                      </a: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2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колледждерінде</a:t>
                      </a:r>
                      <a:r>
                        <a:rPr lang="ru-RU" sz="12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2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кадрлар</a:t>
                      </a: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2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даярлау</a:t>
                      </a:r>
                      <a:endParaRPr lang="ru-RU" sz="1200" b="0" i="0" u="none" strike="noStrike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108000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66425">
                <a:tc>
                  <a:txBody>
                    <a:bodyPr/>
                    <a:lstStyle/>
                    <a:p>
                      <a:pPr algn="just" rtl="0" fontAlgn="t"/>
                      <a:r>
                        <a:rPr lang="ru-RU" sz="12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Мектептерде</a:t>
                      </a: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2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мемлекеттік</a:t>
                      </a: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2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білім</a:t>
                      </a: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беру </a:t>
                      </a:r>
                      <a:r>
                        <a:rPr lang="ru-RU" sz="12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тапсырысын</a:t>
                      </a: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2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орналастыру</a:t>
                      </a:r>
                      <a:endParaRPr lang="ru-RU" sz="1200" b="0" i="0" u="none" strike="noStrike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108000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92</a:t>
                      </a: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105</a:t>
                      </a: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107</a:t>
                      </a: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110</a:t>
                      </a: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208934715"/>
                  </a:ext>
                </a:extLst>
              </a:tr>
              <a:tr h="544988">
                <a:tc>
                  <a:txBody>
                    <a:bodyPr/>
                    <a:lstStyle/>
                    <a:p>
                      <a:pPr algn="just" rtl="0" fontAlgn="t"/>
                      <a:r>
                        <a:rPr lang="ru-RU" sz="12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Дарынды</a:t>
                      </a: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2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балаларды</a:t>
                      </a: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2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оқыту</a:t>
                      </a: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2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және</a:t>
                      </a: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2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тәрбиелеу</a:t>
                      </a: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, </a:t>
                      </a:r>
                      <a:r>
                        <a:rPr lang="ru-RU" sz="12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балаларды</a:t>
                      </a: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2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сауықтыру</a:t>
                      </a: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2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және</a:t>
                      </a: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2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оңалту</a:t>
                      </a:r>
                      <a:endParaRPr lang="ru-RU" sz="1200" b="0" i="0" u="none" strike="noStrike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108000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44</a:t>
                      </a: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43</a:t>
                      </a: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44</a:t>
                      </a: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44</a:t>
                      </a: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19704">
                <a:tc>
                  <a:txBody>
                    <a:bodyPr/>
                    <a:lstStyle/>
                    <a:p>
                      <a:pPr algn="just" rtl="0" fontAlgn="t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Педагог </a:t>
                      </a:r>
                      <a:r>
                        <a:rPr lang="ru-RU" sz="12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қызметкерлердің</a:t>
                      </a: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2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біліктілігін</a:t>
                      </a: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2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арттыру</a:t>
                      </a: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2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және</a:t>
                      </a: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2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қайта</a:t>
                      </a: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2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даярлау</a:t>
                      </a:r>
                      <a:endParaRPr lang="ru-RU" sz="1200" b="0" i="0" u="none" strike="noStrike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108000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</a:t>
                      </a: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16</a:t>
                      </a: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24</a:t>
                      </a: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26</a:t>
                      </a: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72585">
                <a:tc>
                  <a:txBody>
                    <a:bodyPr/>
                    <a:lstStyle/>
                    <a:p>
                      <a:pPr algn="just" rtl="0" fontAlgn="t"/>
                      <a:r>
                        <a:rPr lang="ru-RU" sz="12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Білім</a:t>
                      </a: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беру </a:t>
                      </a:r>
                      <a:r>
                        <a:rPr lang="ru-RU" sz="12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сапасын</a:t>
                      </a: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2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сырттай</a:t>
                      </a: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2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бағалау</a:t>
                      </a: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2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және</a:t>
                      </a: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2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әдіснамалық</a:t>
                      </a: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2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қамтамасыз</a:t>
                      </a: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2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ету</a:t>
                      </a:r>
                      <a:endParaRPr lang="ru-RU" sz="1200" b="0" i="0" u="none" strike="noStrike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108000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</a:t>
                      </a: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</a:t>
                      </a: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</a:t>
                      </a: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234328">
                <a:tc>
                  <a:txBody>
                    <a:bodyPr/>
                    <a:lstStyle/>
                    <a:p>
                      <a:pPr algn="just" rtl="0" fontAlgn="t"/>
                      <a:r>
                        <a:rPr lang="ru-RU" sz="12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«Назарбаев </a:t>
                      </a:r>
                      <a:r>
                        <a:rPr lang="ru-RU" sz="1200" b="0" i="0" u="none" strike="noStrike" baseline="0" dirty="0" err="1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з</a:t>
                      </a:r>
                      <a:r>
                        <a:rPr lang="ru-RU" sz="12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ияткерлік</a:t>
                      </a: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2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мектбебі</a:t>
                      </a: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» ДББҰ-</a:t>
                      </a:r>
                      <a:r>
                        <a:rPr lang="ru-RU" sz="12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ға</a:t>
                      </a: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2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нысаналы</a:t>
                      </a:r>
                      <a:r>
                        <a:rPr lang="ru-RU" sz="12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200" b="0" i="0" u="none" strike="noStrike" baseline="0" dirty="0" err="1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үлес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108000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12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015979513"/>
                  </a:ext>
                </a:extLst>
              </a:tr>
              <a:tr h="249852">
                <a:tc>
                  <a:txBody>
                    <a:bodyPr/>
                    <a:lstStyle/>
                    <a:p>
                      <a:pPr algn="just" rtl="0" fontAlgn="t"/>
                      <a:r>
                        <a:rPr lang="ru-RU" sz="12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Техникалық</a:t>
                      </a: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2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және</a:t>
                      </a: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2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кәсіптік</a:t>
                      </a: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2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білім</a:t>
                      </a: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2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жүйесін</a:t>
                      </a: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2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дамыту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108000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9731905"/>
                  </a:ext>
                </a:extLst>
              </a:tr>
              <a:tr h="187863">
                <a:tc>
                  <a:txBody>
                    <a:bodyPr/>
                    <a:lstStyle/>
                    <a:p>
                      <a:pPr algn="just" rtl="0" fontAlgn="t"/>
                      <a:r>
                        <a:rPr lang="ru-RU" sz="12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Өзге</a:t>
                      </a: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де </a:t>
                      </a:r>
                      <a:r>
                        <a:rPr lang="ru-RU" sz="12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шығыстар</a:t>
                      </a:r>
                      <a:endParaRPr lang="ru-RU" sz="1200" b="0" i="0" u="none" strike="noStrike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108000" marR="9525" marT="9525" marB="0" anchor="ctr"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12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271570708"/>
                  </a:ext>
                </a:extLst>
              </a:tr>
              <a:tr h="425946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baseline="0" dirty="0" err="1" smtClean="0">
                          <a:solidFill>
                            <a:schemeClr val="accent5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Жергілікті</a:t>
                      </a:r>
                      <a:r>
                        <a:rPr lang="ru-RU" sz="1400" b="1" i="0" u="none" strike="noStrike" kern="1200" baseline="0" dirty="0" smtClean="0">
                          <a:solidFill>
                            <a:schemeClr val="accent5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1" i="0" u="none" strike="noStrike" kern="1200" baseline="0" dirty="0" err="1" smtClean="0">
                          <a:solidFill>
                            <a:schemeClr val="accent5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бюджеттер</a:t>
                      </a:r>
                      <a:r>
                        <a:rPr lang="ru-RU" sz="1400" b="1" i="0" u="none" strike="noStrike" kern="1200" baseline="0" dirty="0" smtClean="0">
                          <a:solidFill>
                            <a:schemeClr val="accent5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1" i="0" u="none" strike="noStrike" kern="1200" baseline="0" dirty="0" err="1" smtClean="0">
                          <a:solidFill>
                            <a:schemeClr val="accent5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базасына</a:t>
                      </a:r>
                      <a:r>
                        <a:rPr lang="ru-RU" sz="1400" b="1" i="0" u="none" strike="noStrike" kern="1200" baseline="0" dirty="0" smtClean="0">
                          <a:solidFill>
                            <a:schemeClr val="accent5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1" i="0" u="none" strike="noStrike" kern="1200" baseline="0" dirty="0" err="1" smtClean="0">
                          <a:solidFill>
                            <a:schemeClr val="accent5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берілген</a:t>
                      </a:r>
                      <a:r>
                        <a:rPr lang="ru-RU" sz="1400" b="1" i="0" u="none" strike="noStrike" kern="1200" baseline="0" dirty="0" smtClean="0">
                          <a:solidFill>
                            <a:schemeClr val="accent5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1" i="0" u="none" strike="noStrike" kern="1200" baseline="0" dirty="0" err="1" smtClean="0">
                          <a:solidFill>
                            <a:schemeClr val="accent5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шығыстар</a:t>
                      </a:r>
                      <a:r>
                        <a:rPr lang="ru-RU" sz="1400" b="1" i="0" u="none" strike="noStrike" kern="1200" baseline="0" dirty="0" smtClean="0">
                          <a:solidFill>
                            <a:schemeClr val="accent5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:</a:t>
                      </a:r>
                    </a:p>
                  </a:txBody>
                  <a:tcPr marL="72000" marR="9525" marT="9525" marB="0"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baseline="0" dirty="0">
                          <a:solidFill>
                            <a:schemeClr val="accent5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1 278</a:t>
                      </a:r>
                    </a:p>
                  </a:txBody>
                  <a:tcPr marL="9525" marR="9525" marT="9525" marB="0"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400" b="1" i="0" u="none" strike="noStrike" kern="1200" baseline="0" dirty="0">
                          <a:solidFill>
                            <a:schemeClr val="accent5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1 762</a:t>
                      </a:r>
                      <a:endParaRPr lang="ru-RU" sz="1400" b="1" i="0" u="none" strike="noStrike" kern="1200" baseline="0" dirty="0">
                        <a:solidFill>
                          <a:schemeClr val="accent5">
                            <a:lumMod val="75000"/>
                            <a:lumOff val="25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400" b="1" i="0" u="none" strike="noStrike" kern="1200" baseline="0" dirty="0">
                          <a:solidFill>
                            <a:schemeClr val="accent5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1 933</a:t>
                      </a:r>
                      <a:endParaRPr lang="ru-RU" sz="1400" b="1" i="0" u="none" strike="noStrike" kern="1200" baseline="0" dirty="0">
                        <a:solidFill>
                          <a:schemeClr val="accent5">
                            <a:lumMod val="75000"/>
                            <a:lumOff val="25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400" b="1" i="0" u="none" strike="noStrike" kern="1200" baseline="0" dirty="0">
                          <a:solidFill>
                            <a:schemeClr val="accent5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2 127</a:t>
                      </a:r>
                      <a:endParaRPr lang="ru-RU" sz="1400" b="1" i="0" u="none" strike="noStrike" kern="1200" baseline="0" dirty="0">
                        <a:solidFill>
                          <a:schemeClr val="accent5">
                            <a:lumMod val="75000"/>
                            <a:lumOff val="25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350392583"/>
                  </a:ext>
                </a:extLst>
              </a:tr>
              <a:tr h="375182">
                <a:tc>
                  <a:txBody>
                    <a:bodyPr/>
                    <a:lstStyle/>
                    <a:p>
                      <a:pPr algn="just" rtl="0" fontAlgn="t"/>
                      <a:r>
                        <a:rPr lang="ru-RU" sz="12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Білім</a:t>
                      </a: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беру </a:t>
                      </a:r>
                      <a:r>
                        <a:rPr lang="ru-RU" sz="12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ұйымдарының</a:t>
                      </a: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2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педагогтеріне</a:t>
                      </a: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2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еңбекақы</a:t>
                      </a: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2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төлеуді</a:t>
                      </a: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2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ұлғайту</a:t>
                      </a:r>
                      <a:endParaRPr lang="ru-RU" sz="1200" b="0" i="0" u="none" strike="noStrike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108000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1 100</a:t>
                      </a: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1 587</a:t>
                      </a: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1 703</a:t>
                      </a: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1 830</a:t>
                      </a: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7"/>
                  </a:ext>
                </a:extLst>
              </a:tr>
            </a:tbl>
          </a:graphicData>
        </a:graphic>
      </p:graphicFrame>
      <p:sp>
        <p:nvSpPr>
          <p:cNvPr id="12" name="Заголовок 1">
            <a:extLst>
              <a:ext uri="{FF2B5EF4-FFF2-40B4-BE49-F238E27FC236}">
                <a16:creationId xmlns="" xmlns:a16="http://schemas.microsoft.com/office/drawing/2014/main" id="{5B758041-F006-4B76-AEF7-5BDD776293AF}"/>
              </a:ext>
            </a:extLst>
          </p:cNvPr>
          <p:cNvSpPr txBox="1">
            <a:spLocks/>
          </p:cNvSpPr>
          <p:nvPr/>
        </p:nvSpPr>
        <p:spPr>
          <a:xfrm>
            <a:off x="6208210" y="64420"/>
            <a:ext cx="5983789" cy="435296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</a:pPr>
            <a:r>
              <a:rPr lang="ru-RU" sz="2400" b="1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Ғылым</a:t>
            </a:r>
            <a:r>
              <a:rPr lang="ru-RU" sz="24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ru-RU" sz="2400" b="1" dirty="0" err="1">
                <a:solidFill>
                  <a:schemeClr val="tx1"/>
                </a:solidFill>
                <a:latin typeface="Arial Narrow" panose="020B0606020202030204" pitchFamily="34" charset="0"/>
              </a:rPr>
              <a:t>және</a:t>
            </a:r>
            <a:r>
              <a:rPr lang="ru-RU" sz="2400" b="1" dirty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ru-RU" sz="2400" b="1" dirty="0" err="1">
                <a:solidFill>
                  <a:schemeClr val="tx1"/>
                </a:solidFill>
                <a:latin typeface="Arial Narrow" panose="020B0606020202030204" pitchFamily="34" charset="0"/>
              </a:rPr>
              <a:t>жоғары</a:t>
            </a:r>
            <a:r>
              <a:rPr lang="ru-RU" sz="2400" b="1" dirty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ru-RU" sz="2400" b="1" dirty="0" err="1">
                <a:solidFill>
                  <a:schemeClr val="tx1"/>
                </a:solidFill>
                <a:latin typeface="Arial Narrow" panose="020B0606020202030204" pitchFamily="34" charset="0"/>
              </a:rPr>
              <a:t>білім</a:t>
            </a:r>
            <a:r>
              <a:rPr lang="ru-RU" sz="2400" b="1" dirty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ru-RU" sz="2400" b="1" dirty="0" err="1">
                <a:solidFill>
                  <a:schemeClr val="tx1"/>
                </a:solidFill>
                <a:latin typeface="Arial Narrow" panose="020B0606020202030204" pitchFamily="34" charset="0"/>
              </a:rPr>
              <a:t>министрлігі</a:t>
            </a:r>
            <a:endParaRPr lang="ru-RU" sz="24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13" name="Заголовок 1">
            <a:extLst>
              <a:ext uri="{FF2B5EF4-FFF2-40B4-BE49-F238E27FC236}">
                <a16:creationId xmlns="" xmlns:a16="http://schemas.microsoft.com/office/drawing/2014/main" id="{52E948C2-6D08-4719-9B16-1E2819407E2D}"/>
              </a:ext>
            </a:extLst>
          </p:cNvPr>
          <p:cNvSpPr txBox="1">
            <a:spLocks/>
          </p:cNvSpPr>
          <p:nvPr/>
        </p:nvSpPr>
        <p:spPr>
          <a:xfrm>
            <a:off x="5056442" y="522548"/>
            <a:ext cx="1098881" cy="2842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10000"/>
              </a:lnSpc>
            </a:pPr>
            <a:r>
              <a:rPr lang="ru-RU" sz="1200" b="1" dirty="0">
                <a:latin typeface="Arial Narrow" panose="020B0606020202030204" pitchFamily="34" charset="0"/>
              </a:rPr>
              <a:t>млрд. </a:t>
            </a:r>
            <a:r>
              <a:rPr lang="ru-RU" sz="1200" b="1" dirty="0" err="1" smtClean="0">
                <a:latin typeface="Arial Narrow" panose="020B0606020202030204" pitchFamily="34" charset="0"/>
              </a:rPr>
              <a:t>теңге</a:t>
            </a:r>
            <a:endParaRPr lang="ru-RU" sz="1200" b="1" dirty="0">
              <a:latin typeface="Arial Narrow" panose="020B0606020202030204" pitchFamily="34" charset="0"/>
            </a:endParaRPr>
          </a:p>
        </p:txBody>
      </p:sp>
      <p:graphicFrame>
        <p:nvGraphicFramePr>
          <p:cNvPr id="15" name="Содержимое 6">
            <a:extLst>
              <a:ext uri="{FF2B5EF4-FFF2-40B4-BE49-F238E27FC236}">
                <a16:creationId xmlns="" xmlns:a16="http://schemas.microsoft.com/office/drawing/2014/main" id="{B15983BD-C4EC-4522-815E-7D07F7E583B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43446424"/>
              </p:ext>
            </p:extLst>
          </p:nvPr>
        </p:nvGraphicFramePr>
        <p:xfrm>
          <a:off x="6155323" y="772121"/>
          <a:ext cx="5964188" cy="50822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6645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1638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4838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83158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801376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287986">
                <a:tc rowSpan="2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Атауы</a:t>
                      </a:r>
                      <a:endParaRPr lang="ru-RU" sz="1000" b="0" i="0" u="none" strike="noStrike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5032" marR="5032" marT="5032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2022 </a:t>
                      </a:r>
                      <a:r>
                        <a:rPr lang="ru-RU" sz="1000" b="0" i="0" u="none" strike="noStrike" kern="12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жылғы</a:t>
                      </a:r>
                      <a:r>
                        <a:rPr lang="ru-RU" sz="1000" b="0" i="0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000" b="0" i="0" u="none" strike="noStrike" kern="12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түзетілген</a:t>
                      </a:r>
                      <a:r>
                        <a:rPr lang="ru-RU" sz="1000" b="0" i="0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жоспар</a:t>
                      </a:r>
                      <a:endParaRPr lang="ru-RU" sz="1000" b="0" i="0" u="none" strike="noStrike" kern="1200" dirty="0" smtClean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5032" marR="5032" marT="5032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Бекітілген</a:t>
                      </a:r>
                      <a:r>
                        <a:rPr lang="ru-RU" sz="1000" b="0" i="0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бюджет</a:t>
                      </a:r>
                    </a:p>
                  </a:txBody>
                  <a:tcPr marL="5032" marR="5032" marT="5032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9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032" marR="5032" marT="5032" marB="0" anchor="ctr"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9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032" marR="5032" marT="5032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93291">
                <a:tc vMerge="1">
                  <a:txBody>
                    <a:bodyPr/>
                    <a:lstStyle/>
                    <a:p>
                      <a:pPr algn="ctr" fontAlgn="ctr"/>
                      <a:endParaRPr lang="ru-RU" sz="9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032" marR="5032" marT="5032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9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032" marR="5032" marT="50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2023 </a:t>
                      </a:r>
                      <a:r>
                        <a:rPr lang="ru-RU" sz="1000" b="0" i="0" u="none" strike="noStrike" kern="12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жыл</a:t>
                      </a:r>
                      <a:endParaRPr lang="ru-RU" sz="1000" b="0" i="0" u="none" strike="noStrike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5032" marR="5032" marT="5032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2024 </a:t>
                      </a:r>
                      <a:r>
                        <a:rPr lang="ru-RU" sz="1000" b="0" i="0" u="none" strike="noStrike" kern="12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жыл</a:t>
                      </a:r>
                      <a:endParaRPr lang="ru-RU" sz="1000" b="0" i="0" u="none" strike="noStrike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5032" marR="5032" marT="5032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2025 </a:t>
                      </a:r>
                      <a:r>
                        <a:rPr lang="ru-RU" sz="1000" b="0" i="0" u="none" strike="noStrike" kern="12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жыл</a:t>
                      </a:r>
                      <a:endParaRPr lang="ru-RU" sz="1000" b="0" i="0" u="none" strike="noStrike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5032" marR="5032" marT="5032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80060">
                <a:tc>
                  <a:txBody>
                    <a:bodyPr/>
                    <a:lstStyle/>
                    <a:p>
                      <a:pPr marL="0" algn="just" defTabSz="914400" rtl="0" eaLnBrk="1" fontAlgn="ctr" latinLnBrk="0" hangingPunct="1"/>
                      <a:r>
                        <a:rPr lang="ru-RU" sz="2000" b="1" i="0" u="none" strike="noStrike" kern="1200" dirty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БАРЛЫҒЫ, </a:t>
                      </a:r>
                      <a:r>
                        <a:rPr lang="ru-RU" sz="1800" b="1" i="0" u="none" strike="noStrike" kern="1200" dirty="0" err="1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оның</a:t>
                      </a:r>
                      <a:r>
                        <a:rPr lang="ru-RU" sz="1800" b="1" i="0" u="none" strike="noStrike" kern="1200" dirty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i="0" u="none" strike="noStrike" kern="1200" dirty="0" err="1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ішінде</a:t>
                      </a:r>
                      <a:r>
                        <a:rPr lang="ru-RU" sz="1800" b="1" i="0" u="none" strike="noStrike" kern="1200" dirty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:</a:t>
                      </a:r>
                      <a:endParaRPr lang="ru-RU" sz="2000" b="1" i="0" u="none" strike="noStrike" kern="1200" dirty="0">
                        <a:solidFill>
                          <a:srgbClr val="0070C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k-KZ" sz="2000" b="1" i="0" u="none" strike="noStrike" dirty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</a:rPr>
                        <a:t>435</a:t>
                      </a:r>
                      <a:endParaRPr lang="ru-RU" sz="2000" b="1" i="0" u="none" strike="noStrike" dirty="0">
                        <a:solidFill>
                          <a:srgbClr val="0070C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k-KZ" sz="2000" b="1" i="0" u="none" strike="noStrike" dirty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</a:rPr>
                        <a:t>566</a:t>
                      </a:r>
                      <a:endParaRPr lang="ru-RU" sz="2000" b="1" i="0" u="none" strike="noStrike" dirty="0">
                        <a:solidFill>
                          <a:srgbClr val="0070C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k-KZ" sz="2000" b="1" i="0" u="none" strike="noStrike" dirty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</a:rPr>
                        <a:t>718</a:t>
                      </a:r>
                      <a:endParaRPr lang="ru-RU" sz="2000" b="1" i="0" u="none" strike="noStrike" dirty="0">
                        <a:solidFill>
                          <a:srgbClr val="0070C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k-KZ" sz="2000" b="1" i="0" u="none" strike="noStrike" dirty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</a:rPr>
                        <a:t>785</a:t>
                      </a:r>
                      <a:endParaRPr lang="ru-RU" sz="2000" b="1" i="0" u="none" strike="noStrike" dirty="0">
                        <a:solidFill>
                          <a:srgbClr val="0070C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87228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baseline="0" dirty="0" err="1">
                          <a:solidFill>
                            <a:schemeClr val="accent5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Республикалық</a:t>
                      </a:r>
                      <a:r>
                        <a:rPr lang="ru-RU" sz="1400" b="1" i="0" u="none" strike="noStrike" kern="1200" baseline="0" dirty="0">
                          <a:solidFill>
                            <a:schemeClr val="accent5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бюджет, </a:t>
                      </a:r>
                      <a:r>
                        <a:rPr lang="ru-RU" sz="1400" b="1" i="0" u="none" strike="noStrike" kern="1200" baseline="0" dirty="0" err="1">
                          <a:solidFill>
                            <a:schemeClr val="accent5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оның</a:t>
                      </a:r>
                      <a:r>
                        <a:rPr lang="ru-RU" sz="1400" b="1" i="0" u="none" strike="noStrike" kern="1200" baseline="0" dirty="0">
                          <a:solidFill>
                            <a:schemeClr val="accent5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1" i="0" u="none" strike="noStrike" kern="1200" baseline="0" dirty="0" err="1">
                          <a:solidFill>
                            <a:schemeClr val="accent5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ішінде</a:t>
                      </a:r>
                      <a:r>
                        <a:rPr lang="ru-RU" sz="1400" b="1" i="0" u="none" strike="noStrike" kern="1200" baseline="0" dirty="0">
                          <a:solidFill>
                            <a:schemeClr val="accent5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:</a:t>
                      </a:r>
                    </a:p>
                  </a:txBody>
                  <a:tcPr marL="7200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baseline="0" dirty="0">
                          <a:solidFill>
                            <a:schemeClr val="accent5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432</a:t>
                      </a: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baseline="0" dirty="0">
                          <a:solidFill>
                            <a:schemeClr val="accent5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564</a:t>
                      </a: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baseline="0" dirty="0">
                          <a:solidFill>
                            <a:schemeClr val="accent5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718</a:t>
                      </a: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baseline="0" dirty="0">
                          <a:solidFill>
                            <a:schemeClr val="accent5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785</a:t>
                      </a: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034612642"/>
                  </a:ext>
                </a:extLst>
              </a:tr>
              <a:tr h="281663">
                <a:tc>
                  <a:txBody>
                    <a:bodyPr/>
                    <a:lstStyle/>
                    <a:p>
                      <a:pPr marL="0" marR="0" lvl="0" indent="0" algn="just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Қазақстан</a:t>
                      </a: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2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жоғары</a:t>
                      </a: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2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оқу</a:t>
                      </a: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2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орындарында</a:t>
                      </a: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2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және</a:t>
                      </a: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2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шетелде</a:t>
                      </a: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2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кадрлар</a:t>
                      </a: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2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даярлау</a:t>
                      </a:r>
                      <a:endParaRPr lang="ru-RU" sz="1200" b="0" i="0" u="none" strike="noStrike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108000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348</a:t>
                      </a: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386</a:t>
                      </a: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459</a:t>
                      </a: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530</a:t>
                      </a: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313430914"/>
                  </a:ext>
                </a:extLst>
              </a:tr>
              <a:tr h="266710">
                <a:tc>
                  <a:txBody>
                    <a:bodyPr/>
                    <a:lstStyle/>
                    <a:p>
                      <a:pPr algn="just" rtl="0" fontAlgn="t"/>
                      <a:r>
                        <a:rPr lang="ru-RU" sz="12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Ғылымды</a:t>
                      </a: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2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дамыту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108000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62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157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242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238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38487">
                <a:tc>
                  <a:txBody>
                    <a:bodyPr/>
                    <a:lstStyle/>
                    <a:p>
                      <a:pPr algn="just" rtl="0" fontAlgn="t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«</a:t>
                      </a:r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Назарбаев </a:t>
                      </a:r>
                      <a:r>
                        <a:rPr lang="ru-RU" sz="12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Университеті</a:t>
                      </a: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» ДББҰ-</a:t>
                      </a:r>
                      <a:r>
                        <a:rPr lang="ru-RU" sz="12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ға</a:t>
                      </a:r>
                      <a:r>
                        <a:rPr lang="ru-RU" sz="12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200" b="0" i="0" u="none" strike="noStrike" baseline="0" dirty="0" err="1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нысаналы</a:t>
                      </a:r>
                      <a:r>
                        <a:rPr lang="ru-RU" sz="12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200" b="0" i="0" u="none" strike="noStrike" baseline="0" dirty="0" err="1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үлес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108000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208934715"/>
                  </a:ext>
                </a:extLst>
              </a:tr>
              <a:tr h="391307">
                <a:tc>
                  <a:txBody>
                    <a:bodyPr/>
                    <a:lstStyle/>
                    <a:p>
                      <a:pPr algn="just" rtl="0" fontAlgn="t"/>
                      <a:r>
                        <a:rPr lang="ru-RU" sz="12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Мемлекеттік</a:t>
                      </a: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2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тілді</a:t>
                      </a: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2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және</a:t>
                      </a: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2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Қазақстан</a:t>
                      </a: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2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халқының</a:t>
                      </a:r>
                      <a:r>
                        <a:rPr lang="ru-RU" sz="12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200" b="0" i="0" u="none" strike="noStrike" baseline="0" dirty="0" err="1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басқа</a:t>
                      </a:r>
                      <a:r>
                        <a:rPr lang="ru-RU" sz="12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200" b="0" i="0" u="none" strike="noStrike" baseline="0" dirty="0" err="1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тілдерін</a:t>
                      </a:r>
                      <a:r>
                        <a:rPr lang="ru-RU" sz="12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200" b="0" i="0" u="none" strike="noStrike" baseline="0" dirty="0" err="1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дамыту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108000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49458">
                <a:tc>
                  <a:txBody>
                    <a:bodyPr/>
                    <a:lstStyle/>
                    <a:p>
                      <a:pPr algn="just" rtl="0" fontAlgn="t"/>
                      <a:r>
                        <a:rPr lang="ru-RU" sz="12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Студенттерді</a:t>
                      </a: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, </a:t>
                      </a:r>
                      <a:r>
                        <a:rPr lang="ru-RU" sz="12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магистранттарды</a:t>
                      </a: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, </a:t>
                      </a:r>
                      <a:r>
                        <a:rPr lang="ru-RU" sz="12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докторанттарды</a:t>
                      </a: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2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жатақханалармен</a:t>
                      </a: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2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қамтамасыз</a:t>
                      </a: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2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ету</a:t>
                      </a:r>
                      <a:endParaRPr lang="ru-RU" sz="1200" b="0" i="0" u="none" strike="noStrike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108000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</a:t>
                      </a: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</a:t>
                      </a: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</a:t>
                      </a: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80608">
                <a:tc>
                  <a:txBody>
                    <a:bodyPr/>
                    <a:lstStyle/>
                    <a:p>
                      <a:pPr algn="just" rtl="0" fontAlgn="t"/>
                      <a:r>
                        <a:rPr lang="ru-RU" sz="12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Білім</a:t>
                      </a: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беру </a:t>
                      </a:r>
                      <a:r>
                        <a:rPr lang="ru-RU" sz="12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сапасын</a:t>
                      </a: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2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сырттай</a:t>
                      </a: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2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бағалау</a:t>
                      </a: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2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және</a:t>
                      </a: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2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әдіснамалық</a:t>
                      </a: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2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қамтамасыз</a:t>
                      </a: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2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ету</a:t>
                      </a:r>
                      <a:endParaRPr lang="ru-RU" sz="1200" b="0" i="0" u="none" strike="noStrike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108000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</a:t>
                      </a: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</a:t>
                      </a: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252449">
                <a:tc>
                  <a:txBody>
                    <a:bodyPr/>
                    <a:lstStyle/>
                    <a:p>
                      <a:pPr algn="just" rtl="0" fontAlgn="t"/>
                      <a:r>
                        <a:rPr lang="ru-RU" sz="12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Өзге</a:t>
                      </a: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де </a:t>
                      </a:r>
                      <a:r>
                        <a:rPr lang="ru-RU" sz="12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шығыстар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108000" marR="9525" marT="9525" marB="0" anchor="ctr"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14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271570708"/>
                  </a:ext>
                </a:extLst>
              </a:tr>
              <a:tr h="254794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baseline="0" dirty="0" err="1" smtClean="0">
                          <a:solidFill>
                            <a:schemeClr val="accent5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Жергілікті</a:t>
                      </a:r>
                      <a:r>
                        <a:rPr lang="ru-RU" sz="1400" b="1" i="0" u="none" strike="noStrike" kern="1200" baseline="0" dirty="0" smtClean="0">
                          <a:solidFill>
                            <a:schemeClr val="accent5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1" i="0" u="none" strike="noStrike" kern="1200" baseline="0" dirty="0" err="1" smtClean="0">
                          <a:solidFill>
                            <a:schemeClr val="accent5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бюджеттер</a:t>
                      </a:r>
                      <a:r>
                        <a:rPr lang="ru-RU" sz="1400" b="1" i="0" u="none" strike="noStrike" kern="1200" baseline="0" dirty="0" smtClean="0">
                          <a:solidFill>
                            <a:schemeClr val="accent5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1" i="0" u="none" strike="noStrike" kern="1200" baseline="0" dirty="0" err="1" smtClean="0">
                          <a:solidFill>
                            <a:schemeClr val="accent5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базасына</a:t>
                      </a:r>
                      <a:r>
                        <a:rPr lang="ru-RU" sz="1400" b="1" i="0" u="none" strike="noStrike" kern="1200" baseline="0" dirty="0" smtClean="0">
                          <a:solidFill>
                            <a:schemeClr val="accent5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1" i="0" u="none" strike="noStrike" kern="1200" baseline="0" dirty="0" err="1" smtClean="0">
                          <a:solidFill>
                            <a:schemeClr val="accent5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берілген</a:t>
                      </a:r>
                      <a:r>
                        <a:rPr lang="ru-RU" sz="1400" b="1" i="0" u="none" strike="noStrike" kern="1200" baseline="0" dirty="0" smtClean="0">
                          <a:solidFill>
                            <a:schemeClr val="accent5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1" i="0" u="none" strike="noStrike" kern="1200" baseline="0" dirty="0" err="1" smtClean="0">
                          <a:solidFill>
                            <a:schemeClr val="accent5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шығыстар</a:t>
                      </a:r>
                      <a:r>
                        <a:rPr lang="ru-RU" sz="1400" b="1" i="0" u="none" strike="noStrike" kern="1200" baseline="0" dirty="0" smtClean="0">
                          <a:solidFill>
                            <a:schemeClr val="accent5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:</a:t>
                      </a:r>
                    </a:p>
                  </a:txBody>
                  <a:tcPr marL="72000" marR="9525" marT="9525" marB="0"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baseline="0" dirty="0">
                          <a:solidFill>
                            <a:schemeClr val="accent5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9525" marR="9525" marT="9525" marB="0"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baseline="0" dirty="0">
                          <a:solidFill>
                            <a:schemeClr val="accent5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i="0" u="none" strike="noStrike" kern="1200" baseline="0" dirty="0">
                        <a:solidFill>
                          <a:schemeClr val="accent5">
                            <a:lumMod val="75000"/>
                            <a:lumOff val="25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i="0" u="none" strike="noStrike" kern="1200" baseline="0" dirty="0">
                        <a:solidFill>
                          <a:schemeClr val="accent5">
                            <a:lumMod val="75000"/>
                            <a:lumOff val="25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350392583"/>
                  </a:ext>
                </a:extLst>
              </a:tr>
              <a:tr h="386569">
                <a:tc>
                  <a:txBody>
                    <a:bodyPr/>
                    <a:lstStyle/>
                    <a:p>
                      <a:pPr algn="just" rtl="0" fontAlgn="t"/>
                      <a:r>
                        <a:rPr lang="ru-RU" sz="12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Көп</a:t>
                      </a: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2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балалы</a:t>
                      </a: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2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және</a:t>
                      </a: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аз</a:t>
                      </a:r>
                      <a:r>
                        <a:rPr lang="ru-RU" sz="12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200" b="0" i="0" u="none" strike="noStrike" baseline="0" dirty="0" err="1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қамтылған</a:t>
                      </a:r>
                      <a:r>
                        <a:rPr lang="ru-RU" sz="12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200" b="0" i="0" u="none" strike="noStrike" baseline="0" dirty="0" err="1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отбасы</a:t>
                      </a:r>
                      <a:r>
                        <a:rPr lang="ru-RU" sz="12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200" b="0" i="0" u="none" strike="noStrike" baseline="0" dirty="0" err="1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балалары</a:t>
                      </a:r>
                      <a:r>
                        <a:rPr lang="ru-RU" sz="12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200" b="0" i="0" u="none" strike="noStrike" baseline="0" dirty="0" err="1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үшін</a:t>
                      </a:r>
                      <a:r>
                        <a:rPr lang="ru-RU" sz="12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200" b="0" i="0" u="none" strike="noStrike" baseline="0" dirty="0" err="1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жоғарғы</a:t>
                      </a:r>
                      <a:r>
                        <a:rPr lang="ru-RU" sz="12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200" b="0" i="0" u="none" strike="noStrike" baseline="0" dirty="0" err="1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білім</a:t>
                      </a:r>
                      <a:r>
                        <a:rPr lang="ru-RU" sz="12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200" b="0" i="0" u="none" strike="noStrike" baseline="0" dirty="0" err="1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мамандарды</a:t>
                      </a:r>
                      <a:r>
                        <a:rPr lang="ru-RU" sz="12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200" b="0" i="0" u="none" strike="noStrike" baseline="0" dirty="0" err="1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даярлау</a:t>
                      </a:r>
                      <a:r>
                        <a:rPr lang="ru-RU" sz="12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200" b="0" i="0" u="none" strike="noStrike" baseline="0" dirty="0" err="1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үшін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108000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</a:t>
                      </a: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7"/>
                  </a:ext>
                </a:extLst>
              </a:tr>
            </a:tbl>
          </a:graphicData>
        </a:graphic>
      </p:graphicFrame>
      <p:sp>
        <p:nvSpPr>
          <p:cNvPr id="11" name="Заголовок 1">
            <a:extLst>
              <a:ext uri="{FF2B5EF4-FFF2-40B4-BE49-F238E27FC236}">
                <a16:creationId xmlns:a16="http://schemas.microsoft.com/office/drawing/2014/main" xmlns="" id="{3C93DDA6-7742-4812-925C-DA6889C95B7F}"/>
              </a:ext>
            </a:extLst>
          </p:cNvPr>
          <p:cNvSpPr txBox="1">
            <a:spLocks/>
          </p:cNvSpPr>
          <p:nvPr/>
        </p:nvSpPr>
        <p:spPr>
          <a:xfrm>
            <a:off x="96255" y="6577465"/>
            <a:ext cx="11458436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1200" i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* </a:t>
            </a:r>
            <a:r>
              <a:rPr lang="ru-RU" sz="1200" i="1" dirty="0">
                <a:latin typeface="Arial Narrow" panose="020B0606020202030204" pitchFamily="34" charset="0"/>
                <a:cs typeface="Arial" panose="020B0604020202020204" pitchFamily="34" charset="0"/>
              </a:rPr>
              <a:t>2023 </a:t>
            </a:r>
            <a:r>
              <a:rPr lang="ru-RU" sz="1200" i="1" dirty="0" err="1">
                <a:latin typeface="Arial Narrow" panose="020B0606020202030204" pitchFamily="34" charset="0"/>
                <a:cs typeface="Arial" panose="020B0604020202020204" pitchFamily="34" charset="0"/>
              </a:rPr>
              <a:t>жылдан</a:t>
            </a:r>
            <a:r>
              <a:rPr lang="ru-RU" sz="1200" i="1" dirty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ru-RU" sz="1200" i="1" dirty="0" err="1">
                <a:latin typeface="Arial Narrow" panose="020B0606020202030204" pitchFamily="34" charset="0"/>
                <a:cs typeface="Arial" panose="020B0604020202020204" pitchFamily="34" charset="0"/>
              </a:rPr>
              <a:t>бастап</a:t>
            </a:r>
            <a:r>
              <a:rPr lang="ru-RU" sz="1200" i="1" dirty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ru-RU" sz="1200" i="1" dirty="0" err="1">
                <a:latin typeface="Arial Narrow" panose="020B0606020202030204" pitchFamily="34" charset="0"/>
                <a:cs typeface="Arial" panose="020B0604020202020204" pitchFamily="34" charset="0"/>
              </a:rPr>
              <a:t>жергілікті</a:t>
            </a:r>
            <a:r>
              <a:rPr lang="ru-RU" sz="1200" i="1" dirty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ru-RU" sz="1200" i="1" dirty="0" err="1">
                <a:latin typeface="Arial Narrow" panose="020B0606020202030204" pitchFamily="34" charset="0"/>
                <a:cs typeface="Arial" panose="020B0604020202020204" pitchFamily="34" charset="0"/>
              </a:rPr>
              <a:t>бюджеттер</a:t>
            </a:r>
            <a:r>
              <a:rPr lang="ru-RU" sz="1200" i="1" dirty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ru-RU" sz="1200" i="1" dirty="0" err="1">
                <a:latin typeface="Arial Narrow" panose="020B0606020202030204" pitchFamily="34" charset="0"/>
                <a:cs typeface="Arial" panose="020B0604020202020204" pitchFamily="34" charset="0"/>
              </a:rPr>
              <a:t>базасына</a:t>
            </a:r>
            <a:r>
              <a:rPr lang="ru-RU" sz="1200" i="1" dirty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ru-RU" sz="1200" i="1" dirty="0" err="1" smtClean="0">
                <a:latin typeface="Arial Narrow" panose="020B0606020202030204" pitchFamily="34" charset="0"/>
                <a:cs typeface="Arial" panose="020B0604020202020204" pitchFamily="34" charset="0"/>
              </a:rPr>
              <a:t>беріледі</a:t>
            </a:r>
            <a:endParaRPr lang="ru-RU" sz="1200" i="1" dirty="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322217" y="574767"/>
            <a:ext cx="11521440" cy="174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665421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18795</TotalTime>
  <Words>4996</Words>
  <Application>Microsoft Office PowerPoint</Application>
  <PresentationFormat>Широкоэкранный</PresentationFormat>
  <Paragraphs>2519</Paragraphs>
  <Slides>26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2" baseType="lpstr">
      <vt:lpstr>Arial</vt:lpstr>
      <vt:lpstr>Arial Narrow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Назым Маман</dc:creator>
  <cp:lastModifiedBy>Бақнұр Мұратқызы Самұрат</cp:lastModifiedBy>
  <cp:revision>2491</cp:revision>
  <cp:lastPrinted>2023-01-23T11:12:20Z</cp:lastPrinted>
  <dcterms:created xsi:type="dcterms:W3CDTF">2019-01-28T09:47:38Z</dcterms:created>
  <dcterms:modified xsi:type="dcterms:W3CDTF">2023-01-27T11:31:53Z</dcterms:modified>
</cp:coreProperties>
</file>