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50" r:id="rId2"/>
  </p:sldMasterIdLst>
  <p:sldIdLst>
    <p:sldId id="256" r:id="rId3"/>
    <p:sldId id="257" r:id="rId4"/>
    <p:sldId id="260" r:id="rId5"/>
    <p:sldId id="261" r:id="rId6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" initials="A" lastIdx="3" clrIdx="0">
    <p:extLst>
      <p:ext uri="{19B8F6BF-5375-455C-9EA6-DF929625EA0E}">
        <p15:presenceInfo xmlns:p15="http://schemas.microsoft.com/office/powerpoint/2012/main" userId="Adm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3E"/>
    <a:srgbClr val="259656"/>
    <a:srgbClr val="FF5938"/>
    <a:srgbClr val="FFC43A"/>
    <a:srgbClr val="50758E"/>
    <a:srgbClr val="7DFFB2"/>
    <a:srgbClr val="69D1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0ACDF9-ACD5-424F-BEF2-158CA1342C52}" v="1373" dt="2023-07-11T09:57:24.664"/>
    <p1510:client id="{3D09EECF-494D-4FDC-9777-59C11D55717F}" v="113" dt="2023-06-24T13:33:43.314"/>
    <p1510:client id="{64212EDB-F0BE-448F-AA22-8D252D566BB8}" v="1" dt="2023-10-12T02:59:17.830"/>
    <p1510:client id="{69522A3A-5E9C-438F-8942-D4E60D559FF9}" v="2" dt="2023-09-08T05:34:22.737"/>
    <p1510:client id="{AF567C99-375E-4E0A-A83F-C811C777BF76}" v="25" dt="2023-06-24T12:30:51.47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1482" y="11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5"/>
          <c:dPt>
            <c:idx val="0"/>
            <c:bubble3D val="0"/>
            <c:spPr>
              <a:solidFill>
                <a:srgbClr val="03C758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F6AA-4F46-A4DD-EA390EBE251C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6AA-4F46-A4DD-EA390EBE251C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675-45B9-B88D-01A4628E0DE8}"/>
              </c:ext>
            </c:extLst>
          </c:dPt>
          <c:dPt>
            <c:idx val="3"/>
            <c:bubble3D val="0"/>
            <c:spPr>
              <a:solidFill>
                <a:srgbClr val="FFA40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6-F6AA-4F46-A4DD-EA390EBE251C}"/>
              </c:ext>
            </c:extLst>
          </c:dPt>
          <c:dPt>
            <c:idx val="4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6AA-4F46-A4DD-EA390EBE251C}"/>
              </c:ext>
            </c:extLst>
          </c:dPt>
          <c:dPt>
            <c:idx val="5"/>
            <c:bubble3D val="0"/>
            <c:spPr>
              <a:solidFill>
                <a:srgbClr val="00288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4-F6AA-4F46-A4DD-EA390EBE251C}"/>
              </c:ext>
            </c:extLst>
          </c:dPt>
          <c:dPt>
            <c:idx val="6"/>
            <c:bubble3D val="0"/>
            <c:explosion val="3"/>
            <c:spPr>
              <a:solidFill>
                <a:srgbClr val="026E3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6AA-4F46-A4DD-EA390EBE251C}"/>
              </c:ext>
            </c:extLst>
          </c:dPt>
          <c:cat>
            <c:strRef>
              <c:f>Лист1!$A$2:$A$8</c:f>
              <c:strCache>
                <c:ptCount val="7"/>
                <c:pt idx="0">
                  <c:v>промышленность </c:v>
                </c:pt>
                <c:pt idx="1">
                  <c:v>искуство </c:v>
                </c:pt>
                <c:pt idx="2">
                  <c:v>туризм</c:v>
                </c:pt>
                <c:pt idx="3">
                  <c:v>образование </c:v>
                </c:pt>
                <c:pt idx="4">
                  <c:v>Здравоохранение  и социальные услуги </c:v>
                </c:pt>
                <c:pt idx="5">
                  <c:v>профессиональная, научная и техническая деятельность </c:v>
                </c:pt>
                <c:pt idx="6">
                  <c:v>Транспорт и сладирование </c:v>
                </c:pt>
              </c:strCache>
            </c:strRef>
          </c:cat>
          <c:val>
            <c:numRef>
              <c:f>Лист1!$B$2:$B$8</c:f>
              <c:numCache>
                <c:formatCode>0%</c:formatCode>
                <c:ptCount val="7"/>
                <c:pt idx="0">
                  <c:v>0.1</c:v>
                </c:pt>
                <c:pt idx="1">
                  <c:v>1.4999999999999999E-2</c:v>
                </c:pt>
                <c:pt idx="2">
                  <c:v>0.03</c:v>
                </c:pt>
                <c:pt idx="3">
                  <c:v>0.03</c:v>
                </c:pt>
                <c:pt idx="4">
                  <c:v>0.04</c:v>
                </c:pt>
                <c:pt idx="5">
                  <c:v>0.04</c:v>
                </c:pt>
                <c:pt idx="6">
                  <c:v>0.09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6AA-4F46-A4DD-EA390EBE25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E92C-0074-4434-B911-908261FBEB09}" type="datetimeFigureOut">
              <a:rPr lang="ru-RU" smtClean="0"/>
              <a:t>16.10.2023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1E82-4F0A-45D9-8AAE-3E583E0EAC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8829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E92C-0074-4434-B911-908261FBEB09}" type="datetimeFigureOut">
              <a:rPr lang="ru-RU" smtClean="0"/>
              <a:t>16.10.2023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1E82-4F0A-45D9-8AAE-3E583E0EAC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3284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E92C-0074-4434-B911-908261FBEB09}" type="datetimeFigureOut">
              <a:rPr lang="ru-RU" smtClean="0"/>
              <a:t>16.10.2023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1E82-4F0A-45D9-8AAE-3E583E0EAC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22415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8638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622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80" y="1709744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80" y="4589469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2589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5400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9" y="365129"/>
            <a:ext cx="8543925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31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31" y="2505075"/>
            <a:ext cx="4190702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10/16/2023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99477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10/16/2023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2137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10/16/2023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9445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30" y="457200"/>
            <a:ext cx="3194944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2" y="987431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30" y="2057400"/>
            <a:ext cx="3194944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888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E92C-0074-4434-B911-908261FBEB09}" type="datetimeFigureOut">
              <a:rPr lang="ru-RU" smtClean="0"/>
              <a:t>16.10.2023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1E82-4F0A-45D9-8AAE-3E583E0EAC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53406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30" y="457200"/>
            <a:ext cx="3194944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2" y="987431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30" y="2057400"/>
            <a:ext cx="3194944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10/16/2023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89310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42989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3" y="365125"/>
            <a:ext cx="2135981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9" y="365125"/>
            <a:ext cx="6284119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10/16/2023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972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E92C-0074-4434-B911-908261FBEB09}" type="datetimeFigureOut">
              <a:rPr lang="ru-RU" smtClean="0"/>
              <a:t>16.10.2023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1E82-4F0A-45D9-8AAE-3E583E0EAC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17303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E92C-0074-4434-B911-908261FBEB09}" type="datetimeFigureOut">
              <a:rPr lang="ru-RU" smtClean="0"/>
              <a:t>16.10.2023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1E82-4F0A-45D9-8AAE-3E583E0EAC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07866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E92C-0074-4434-B911-908261FBEB09}" type="datetimeFigureOut">
              <a:rPr lang="ru-RU" smtClean="0"/>
              <a:t>16.10.2023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1E82-4F0A-45D9-8AAE-3E583E0EAC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1971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E92C-0074-4434-B911-908261FBEB09}" type="datetimeFigureOut">
              <a:rPr lang="ru-RU" smtClean="0"/>
              <a:t>16.10.2023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1E82-4F0A-45D9-8AAE-3E583E0EAC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2118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E92C-0074-4434-B911-908261FBEB09}" type="datetimeFigureOut">
              <a:rPr lang="ru-RU" smtClean="0"/>
              <a:t>16.10.2023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1E82-4F0A-45D9-8AAE-3E583E0EAC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6325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E92C-0074-4434-B911-908261FBEB09}" type="datetimeFigureOut">
              <a:rPr lang="ru-RU" smtClean="0"/>
              <a:t>16.10.2023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1E82-4F0A-45D9-8AAE-3E583E0EAC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225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4E92C-0074-4434-B911-908261FBEB09}" type="datetimeFigureOut">
              <a:rPr lang="ru-RU" smtClean="0"/>
              <a:t>16.10.2023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131E82-4F0A-45D9-8AAE-3E583E0EAC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0938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94E92C-0074-4434-B911-908261FBEB09}" type="datetimeFigureOut">
              <a:rPr lang="ru-RU" smtClean="0"/>
              <a:t>16.10.2023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131E82-4F0A-45D9-8AAE-3E583E0EAC0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9907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9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6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10/16/2023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6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6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5359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image" Target="../media/image5.svg"/><Relationship Id="rId7" Type="http://schemas.openxmlformats.org/officeDocument/2006/relationships/image" Target="../media/image9.sv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png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Рисунок 36">
            <a:extLst>
              <a:ext uri="{FF2B5EF4-FFF2-40B4-BE49-F238E27FC236}">
                <a16:creationId xmlns:a16="http://schemas.microsoft.com/office/drawing/2014/main" id="{1EF754DC-DB0C-4E0A-950B-FE72CF1A34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4885" y="5669630"/>
            <a:ext cx="933351" cy="86717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9F2E08B-016A-46F1-A71C-BC8BECF991EC}"/>
              </a:ext>
            </a:extLst>
          </p:cNvPr>
          <p:cNvSpPr txBox="1"/>
          <p:nvPr/>
        </p:nvSpPr>
        <p:spPr>
          <a:xfrm>
            <a:off x="5183614" y="2181765"/>
            <a:ext cx="4256730" cy="193899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ru-RU" sz="2000" b="1" dirty="0">
                <a:solidFill>
                  <a:srgbClr val="00003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Malgun Gothic"/>
                <a:cs typeface="Calibri"/>
              </a:rPr>
              <a:t>ПАМЯТКА ПО ГРАНТАМ ДЛЯ РЕЛИЗАЦИИ НОВЫХ БИЗНЕС-ИДЕЙ В РАМКАХ НАЦИОНАЛЬНОГО ПРОЕКТА ПО РАЗВИТИЮ ПРЕДПРИНИМАТЕЛЬСТВА НА 2021-2025 ГОДЫ</a:t>
            </a:r>
          </a:p>
        </p:txBody>
      </p:sp>
      <p:sp>
        <p:nvSpPr>
          <p:cNvPr id="8" name="Прямоугольный треугольник 7">
            <a:extLst>
              <a:ext uri="{FF2B5EF4-FFF2-40B4-BE49-F238E27FC236}">
                <a16:creationId xmlns:a16="http://schemas.microsoft.com/office/drawing/2014/main" id="{3DDA4B74-F058-40DB-BF76-2BC33E197271}"/>
              </a:ext>
            </a:extLst>
          </p:cNvPr>
          <p:cNvSpPr/>
          <p:nvPr/>
        </p:nvSpPr>
        <p:spPr>
          <a:xfrm rot="5400000">
            <a:off x="-129416" y="215712"/>
            <a:ext cx="2743200" cy="2377440"/>
          </a:xfrm>
          <a:prstGeom prst="rtTriangle">
            <a:avLst/>
          </a:prstGeom>
          <a:solidFill>
            <a:srgbClr val="2596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Равнобедренный треугольник 8">
            <a:extLst>
              <a:ext uri="{FF2B5EF4-FFF2-40B4-BE49-F238E27FC236}">
                <a16:creationId xmlns:a16="http://schemas.microsoft.com/office/drawing/2014/main" id="{1500F5B2-C2C0-4F6D-9F9A-7B05D2C56AD0}"/>
              </a:ext>
            </a:extLst>
          </p:cNvPr>
          <p:cNvSpPr/>
          <p:nvPr/>
        </p:nvSpPr>
        <p:spPr>
          <a:xfrm>
            <a:off x="0" y="1682496"/>
            <a:ext cx="3511296" cy="5175504"/>
          </a:xfrm>
          <a:prstGeom prst="triangle">
            <a:avLst>
              <a:gd name="adj" fmla="val 0"/>
            </a:avLst>
          </a:prstGeom>
          <a:solidFill>
            <a:srgbClr val="69D19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Равнобедренный треугольник 9">
            <a:extLst>
              <a:ext uri="{FF2B5EF4-FFF2-40B4-BE49-F238E27FC236}">
                <a16:creationId xmlns:a16="http://schemas.microsoft.com/office/drawing/2014/main" id="{C11AC4C7-4798-431C-86D7-D59E551331C2}"/>
              </a:ext>
            </a:extLst>
          </p:cNvPr>
          <p:cNvSpPr/>
          <p:nvPr/>
        </p:nvSpPr>
        <p:spPr>
          <a:xfrm>
            <a:off x="0" y="3685032"/>
            <a:ext cx="4270248" cy="3172968"/>
          </a:xfrm>
          <a:prstGeom prst="triangle">
            <a:avLst>
              <a:gd name="adj" fmla="val 0"/>
            </a:avLst>
          </a:prstGeom>
          <a:solidFill>
            <a:srgbClr val="7DFF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3EF069D6-38EA-4484-AED4-907AC955AA43}"/>
              </a:ext>
            </a:extLst>
          </p:cNvPr>
          <p:cNvSpPr/>
          <p:nvPr/>
        </p:nvSpPr>
        <p:spPr>
          <a:xfrm>
            <a:off x="786800" y="188547"/>
            <a:ext cx="3181279" cy="686936"/>
          </a:xfrm>
          <a:prstGeom prst="roundRect">
            <a:avLst/>
          </a:prstGeom>
          <a:solidFill>
            <a:srgbClr val="FFC43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AFE2BAF-4BD3-4A01-86F4-0A10EFDD0669}"/>
              </a:ext>
            </a:extLst>
          </p:cNvPr>
          <p:cNvSpPr txBox="1"/>
          <p:nvPr/>
        </p:nvSpPr>
        <p:spPr>
          <a:xfrm>
            <a:off x="822867" y="249969"/>
            <a:ext cx="3216074" cy="58477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ru-RU" sz="1600" b="1" dirty="0">
                <a:solidFill>
                  <a:srgbClr val="F2F2F2"/>
                </a:solidFill>
                <a:ea typeface="+mn-lt"/>
                <a:cs typeface="+mn-lt"/>
              </a:rPr>
              <a:t>ПОДАТЬ ЗАЯВКУ НА ГРАНТ ЛЕГКО И БЫСТРО</a:t>
            </a:r>
            <a:endParaRPr lang="ru-RU" dirty="0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DB7A8F98-7D35-46DF-B160-E8A17BA321DE}"/>
              </a:ext>
            </a:extLst>
          </p:cNvPr>
          <p:cNvSpPr/>
          <p:nvPr/>
        </p:nvSpPr>
        <p:spPr>
          <a:xfrm>
            <a:off x="1744374" y="1073944"/>
            <a:ext cx="2988991" cy="115191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3739B7A4-EFDC-4941-822C-F3578481D3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634" y="2305698"/>
            <a:ext cx="2622065" cy="1443290"/>
          </a:xfrm>
          <a:prstGeom prst="rect">
            <a:avLst/>
          </a:prstGeom>
        </p:spPr>
      </p:pic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FA9A173F-D9A5-4C61-BDFF-7A4D6B576F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415" y="5586054"/>
            <a:ext cx="2674981" cy="1021977"/>
          </a:xfrm>
          <a:prstGeom prst="rect">
            <a:avLst/>
          </a:prstGeom>
        </p:spPr>
      </p:pic>
      <p:pic>
        <p:nvPicPr>
          <p:cNvPr id="28" name="Рисунок 27">
            <a:extLst>
              <a:ext uri="{FF2B5EF4-FFF2-40B4-BE49-F238E27FC236}">
                <a16:creationId xmlns:a16="http://schemas.microsoft.com/office/drawing/2014/main" id="{58D0CE1F-51FF-4FB1-A059-F9E10839BAB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40687" y="2568025"/>
            <a:ext cx="933351" cy="907662"/>
          </a:xfrm>
          <a:prstGeom prst="rect">
            <a:avLst/>
          </a:prstGeom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67BD5E38-90A0-4A10-B519-BACB79E6E9E4}"/>
              </a:ext>
            </a:extLst>
          </p:cNvPr>
          <p:cNvSpPr txBox="1"/>
          <p:nvPr/>
        </p:nvSpPr>
        <p:spPr>
          <a:xfrm>
            <a:off x="3438846" y="2625855"/>
            <a:ext cx="383082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>
                <a:ln>
                  <a:noFill/>
                </a:ln>
                <a:solidFill>
                  <a:srgbClr val="FF5938"/>
                </a:solidFill>
                <a:effectLst/>
                <a:uLnTx/>
                <a:uFillTx/>
                <a:latin typeface="Arial Black" panose="020B0A04020102020204" pitchFamily="34" charset="0"/>
              </a:rPr>
              <a:t>2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9E8B87BB-C8C8-4935-A293-05590009AEEF}"/>
              </a:ext>
            </a:extLst>
          </p:cNvPr>
          <p:cNvSpPr txBox="1"/>
          <p:nvPr/>
        </p:nvSpPr>
        <p:spPr>
          <a:xfrm>
            <a:off x="3695267" y="5684259"/>
            <a:ext cx="47877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1" i="0" u="none" strike="noStrike" kern="1200" cap="none" spc="0" normalizeH="0" baseline="0" noProof="0" dirty="0">
                <a:ln>
                  <a:noFill/>
                </a:ln>
                <a:solidFill>
                  <a:srgbClr val="FF5938"/>
                </a:solidFill>
                <a:effectLst/>
                <a:uLnTx/>
                <a:uFillTx/>
                <a:latin typeface="Arial Black" panose="020B0A04020102020204" pitchFamily="34" charset="0"/>
              </a:rPr>
              <a:t>4</a:t>
            </a:r>
          </a:p>
        </p:txBody>
      </p:sp>
      <p:pic>
        <p:nvPicPr>
          <p:cNvPr id="38" name="Рисунок 37">
            <a:extLst>
              <a:ext uri="{FF2B5EF4-FFF2-40B4-BE49-F238E27FC236}">
                <a16:creationId xmlns:a16="http://schemas.microsoft.com/office/drawing/2014/main" id="{6DB44F4C-9950-4C8A-AD74-458596E282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0771" y="4122290"/>
            <a:ext cx="932769" cy="908383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24C81929-EA1B-4576-A6CD-0F413D0083DD}"/>
              </a:ext>
            </a:extLst>
          </p:cNvPr>
          <p:cNvSpPr txBox="1"/>
          <p:nvPr/>
        </p:nvSpPr>
        <p:spPr>
          <a:xfrm>
            <a:off x="1275379" y="4186476"/>
            <a:ext cx="58236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>
                <a:ln>
                  <a:noFill/>
                </a:ln>
                <a:solidFill>
                  <a:srgbClr val="FF5938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3</a:t>
            </a:r>
          </a:p>
        </p:txBody>
      </p:sp>
      <p:pic>
        <p:nvPicPr>
          <p:cNvPr id="43" name="Рисунок 42">
            <a:extLst>
              <a:ext uri="{FF2B5EF4-FFF2-40B4-BE49-F238E27FC236}">
                <a16:creationId xmlns:a16="http://schemas.microsoft.com/office/drawing/2014/main" id="{46FA23AC-099E-471D-97F9-04742FF141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570" y="1191662"/>
            <a:ext cx="933351" cy="907662"/>
          </a:xfrm>
          <a:prstGeom prst="rect">
            <a:avLst/>
          </a:prstGeom>
        </p:spPr>
      </p:pic>
      <p:sp>
        <p:nvSpPr>
          <p:cNvPr id="42" name="TextBox 41">
            <a:extLst>
              <a:ext uri="{FF2B5EF4-FFF2-40B4-BE49-F238E27FC236}">
                <a16:creationId xmlns:a16="http://schemas.microsoft.com/office/drawing/2014/main" id="{35EBE47B-362D-4F14-95C3-E283D57E234F}"/>
              </a:ext>
            </a:extLst>
          </p:cNvPr>
          <p:cNvSpPr txBox="1"/>
          <p:nvPr/>
        </p:nvSpPr>
        <p:spPr>
          <a:xfrm>
            <a:off x="812821" y="1283683"/>
            <a:ext cx="61886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>
                <a:ln>
                  <a:noFill/>
                </a:ln>
                <a:solidFill>
                  <a:srgbClr val="FF5938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1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8FD0503-8E42-4602-900F-F5DF9F2E3FD4}"/>
              </a:ext>
            </a:extLst>
          </p:cNvPr>
          <p:cNvSpPr txBox="1"/>
          <p:nvPr/>
        </p:nvSpPr>
        <p:spPr>
          <a:xfrm>
            <a:off x="1744374" y="1070004"/>
            <a:ext cx="2971478" cy="116955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ru-RU" sz="1400" b="1" dirty="0">
                <a:solidFill>
                  <a:srgbClr val="00003E"/>
                </a:solidFill>
                <a:latin typeface="Calibri"/>
                <a:ea typeface="Calibri"/>
                <a:cs typeface="Calibri"/>
              </a:rPr>
              <a:t>РЕГИСТРАЦИЯ НА ПОРТАЛЕ </a:t>
            </a:r>
            <a:r>
              <a:rPr lang="en-US" sz="1400" b="1" dirty="0">
                <a:solidFill>
                  <a:srgbClr val="00003E"/>
                </a:solidFill>
                <a:latin typeface="Calibri"/>
                <a:ea typeface="Calibri"/>
                <a:cs typeface="Calibri"/>
              </a:rPr>
              <a:t>KEZEKTE.KZ</a:t>
            </a:r>
            <a:r>
              <a:rPr lang="ru-RU" sz="1400" b="1" dirty="0">
                <a:solidFill>
                  <a:srgbClr val="00003E"/>
                </a:solidFill>
                <a:latin typeface="Calibri"/>
                <a:ea typeface="Calibri"/>
                <a:cs typeface="Calibri"/>
              </a:rPr>
              <a:t> ПО ЭЦП </a:t>
            </a:r>
          </a:p>
          <a:p>
            <a:pPr algn="ctr"/>
            <a:r>
              <a:rPr lang="ru-RU" sz="1400" b="1" dirty="0">
                <a:solidFill>
                  <a:srgbClr val="00003E"/>
                </a:solidFill>
                <a:latin typeface="Calibri"/>
                <a:ea typeface="Calibri"/>
                <a:cs typeface="Calibri"/>
              </a:rPr>
              <a:t>(регистрироваться как индивидуальный предприниматель)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5B065E6-4014-4117-B9E5-5BC12BD813DC}"/>
              </a:ext>
            </a:extLst>
          </p:cNvPr>
          <p:cNvSpPr txBox="1"/>
          <p:nvPr/>
        </p:nvSpPr>
        <p:spPr>
          <a:xfrm>
            <a:off x="357544" y="2317899"/>
            <a:ext cx="2770670" cy="138499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400" b="1" dirty="0">
                <a:solidFill>
                  <a:srgbClr val="00003E"/>
                </a:solidFill>
                <a:latin typeface="Calibri"/>
                <a:ea typeface="Calibri"/>
                <a:cs typeface="Calibri"/>
              </a:rPr>
              <a:t>В ЛИЧНОМ КАБИНЕТЕ ФОРМИРУЕТЕ И НАПРАВЛЯЕТЕ ЗАЯВКУ (с заполнением приложения сведений о проекте и с прикреплением всех необходимых документов)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3E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</p:txBody>
      </p:sp>
      <p:grpSp>
        <p:nvGrpSpPr>
          <p:cNvPr id="4" name="Группа 3">
            <a:extLst>
              <a:ext uri="{FF2B5EF4-FFF2-40B4-BE49-F238E27FC236}">
                <a16:creationId xmlns:a16="http://schemas.microsoft.com/office/drawing/2014/main" id="{8B0B6074-4064-47C8-9E8F-CF25CC1A1EFB}"/>
              </a:ext>
            </a:extLst>
          </p:cNvPr>
          <p:cNvGrpSpPr/>
          <p:nvPr/>
        </p:nvGrpSpPr>
        <p:grpSpPr>
          <a:xfrm>
            <a:off x="2524676" y="3990217"/>
            <a:ext cx="2428324" cy="1417349"/>
            <a:chOff x="1873624" y="4186567"/>
            <a:chExt cx="2428324" cy="1417349"/>
          </a:xfrm>
        </p:grpSpPr>
        <p:pic>
          <p:nvPicPr>
            <p:cNvPr id="22" name="Рисунок 21">
              <a:extLst>
                <a:ext uri="{FF2B5EF4-FFF2-40B4-BE49-F238E27FC236}">
                  <a16:creationId xmlns:a16="http://schemas.microsoft.com/office/drawing/2014/main" id="{FE6D01E8-16E8-4AD3-9B93-3D1A3B001F3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873624" y="4186567"/>
              <a:ext cx="2372272" cy="1343875"/>
            </a:xfrm>
            <a:prstGeom prst="rect">
              <a:avLst/>
            </a:prstGeom>
          </p:spPr>
        </p:pic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DAB9593A-5CDE-4681-9BCC-2EF20F5A6038}"/>
                </a:ext>
              </a:extLst>
            </p:cNvPr>
            <p:cNvSpPr txBox="1"/>
            <p:nvPr/>
          </p:nvSpPr>
          <p:spPr>
            <a:xfrm>
              <a:off x="1927562" y="4218921"/>
              <a:ext cx="2374386" cy="1384995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pPr algn="ctr">
                <a:defRPr/>
              </a:pPr>
              <a:r>
                <a:rPr kumimoji="0" lang="ru-RU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3E"/>
                  </a:solidFill>
                  <a:effectLst/>
                  <a:uLnTx/>
                  <a:uFillTx/>
                  <a:latin typeface="Calibri"/>
                  <a:ea typeface="Calibri"/>
                  <a:cs typeface="Calibri"/>
                </a:rPr>
                <a:t>ЗАЩИЩАЕТЕ ПРОЕКТ НА </a:t>
              </a:r>
              <a:r>
                <a:rPr lang="ru-RU" sz="1400" b="1" dirty="0">
                  <a:solidFill>
                    <a:srgbClr val="00003E"/>
                  </a:solidFill>
                  <a:latin typeface="Calibri"/>
                  <a:ea typeface="Calibri"/>
                  <a:cs typeface="Calibri"/>
                </a:rPr>
                <a:t>ЗАСЕДЕНИИ </a:t>
              </a:r>
              <a:r>
                <a:rPr kumimoji="0" lang="ru-RU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3E"/>
                  </a:solidFill>
                  <a:effectLst/>
                  <a:uLnTx/>
                  <a:uFillTx/>
                  <a:latin typeface="Calibri"/>
                  <a:ea typeface="Calibri"/>
                  <a:cs typeface="Calibri"/>
                </a:rPr>
                <a:t> КОМИССИИ (предприниматель лично презентует свой бизнес-проект на заседании конкурсной комиссии) </a:t>
              </a:r>
            </a:p>
          </p:txBody>
        </p: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A4541DC9-C9FA-4193-98FF-EA7EE57A4EE5}"/>
              </a:ext>
            </a:extLst>
          </p:cNvPr>
          <p:cNvSpPr txBox="1"/>
          <p:nvPr/>
        </p:nvSpPr>
        <p:spPr>
          <a:xfrm>
            <a:off x="338415" y="5631866"/>
            <a:ext cx="2760285" cy="95410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0003E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ИНФОРМАЦИЯ О ПОБЕДИТЕЛЯХ ГРАНТА В ТЕЧЕНИЕ 5 РАБОЧИХ ДНЕЙ ПУБЛИКУЕТСЯ В ЛИЧНОМ КАБИНЕТЕ 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00003E"/>
                </a:solidFill>
                <a:effectLst/>
                <a:uLnTx/>
                <a:uFillTx/>
                <a:latin typeface="Calibri"/>
                <a:ea typeface="Calibri"/>
                <a:cs typeface="Calibri"/>
              </a:rPr>
              <a:t>KEZEKTE.KZ</a:t>
            </a:r>
            <a:endParaRPr lang="ru-RU" sz="1400" b="1" i="0" u="none" strike="noStrike" kern="1200" cap="none" spc="0" normalizeH="0" baseline="0" noProof="0" dirty="0">
              <a:ln>
                <a:noFill/>
              </a:ln>
              <a:solidFill>
                <a:srgbClr val="00003E"/>
              </a:solidFill>
              <a:effectLst/>
              <a:uLnTx/>
              <a:uFillTx/>
              <a:latin typeface="Calibri"/>
              <a:ea typeface="Calibri"/>
              <a:cs typeface="Calibri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0CBF2E5-CC85-4016-B5A0-155E78366333}"/>
              </a:ext>
            </a:extLst>
          </p:cNvPr>
          <p:cNvSpPr/>
          <p:nvPr/>
        </p:nvSpPr>
        <p:spPr>
          <a:xfrm>
            <a:off x="4953000" y="6013584"/>
            <a:ext cx="4953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400" b="1" dirty="0"/>
              <a:t>Адрес: г. Талдыкорган, ул. К</a:t>
            </a:r>
            <a:r>
              <a:rPr lang="ru-RU" sz="1400" b="1" noProof="1"/>
              <a:t>абанбай батыра, 26, правое крыло, 3-этаж, 303 кабинет, Тел: 87282 32-93-91</a:t>
            </a:r>
            <a:endParaRPr lang="ru-RU" sz="1400" b="1" dirty="0"/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C13B46EC-F457-435F-BFA1-E07A9A8CE6F8}"/>
              </a:ext>
            </a:extLst>
          </p:cNvPr>
          <p:cNvSpPr/>
          <p:nvPr/>
        </p:nvSpPr>
        <p:spPr>
          <a:xfrm>
            <a:off x="4953000" y="5490364"/>
            <a:ext cx="4953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400" b="1" dirty="0"/>
              <a:t>Рабочий орган ГУ «Управление предпринимательства и индустриально-инновационного развития области </a:t>
            </a:r>
            <a:r>
              <a:rPr lang="ru-RU" sz="1400" b="1" dirty="0" err="1"/>
              <a:t>Жетісу</a:t>
            </a:r>
            <a:r>
              <a:rPr lang="ru-RU" sz="1400" b="1" dirty="0"/>
              <a:t>» </a:t>
            </a:r>
          </a:p>
        </p:txBody>
      </p:sp>
    </p:spTree>
    <p:extLst>
      <p:ext uri="{BB962C8B-B14F-4D97-AF65-F5344CB8AC3E}">
        <p14:creationId xmlns:p14="http://schemas.microsoft.com/office/powerpoint/2010/main" val="1855389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id="{F8B8CB25-77B1-4CB2-9AE2-CB0D1815A4AC}"/>
              </a:ext>
            </a:extLst>
          </p:cNvPr>
          <p:cNvSpPr/>
          <p:nvPr/>
        </p:nvSpPr>
        <p:spPr>
          <a:xfrm>
            <a:off x="3149991" y="2653853"/>
            <a:ext cx="1313560" cy="2308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8DCAEA67-8B2D-404B-94EA-F74786064006}"/>
              </a:ext>
            </a:extLst>
          </p:cNvPr>
          <p:cNvSpPr/>
          <p:nvPr/>
        </p:nvSpPr>
        <p:spPr>
          <a:xfrm>
            <a:off x="-10" y="6467882"/>
            <a:ext cx="9968279" cy="390117"/>
          </a:xfrm>
          <a:prstGeom prst="rect">
            <a:avLst/>
          </a:prstGeom>
          <a:solidFill>
            <a:srgbClr val="E7FFF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id="{C21D033F-BA24-4C80-949E-F9CD8A931A55}"/>
              </a:ext>
            </a:extLst>
          </p:cNvPr>
          <p:cNvSpPr/>
          <p:nvPr/>
        </p:nvSpPr>
        <p:spPr>
          <a:xfrm>
            <a:off x="668334" y="3942120"/>
            <a:ext cx="1460818" cy="24622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2E7EB11B-FADE-4362-BE9A-EFBCBE2BC617}"/>
              </a:ext>
            </a:extLst>
          </p:cNvPr>
          <p:cNvSpPr/>
          <p:nvPr/>
        </p:nvSpPr>
        <p:spPr>
          <a:xfrm>
            <a:off x="0" y="48989"/>
            <a:ext cx="9906000" cy="147937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63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33A28FE-BD7A-437E-AF10-CBA16516E14A}"/>
              </a:ext>
            </a:extLst>
          </p:cNvPr>
          <p:cNvSpPr txBox="1"/>
          <p:nvPr/>
        </p:nvSpPr>
        <p:spPr>
          <a:xfrm>
            <a:off x="2415673" y="218674"/>
            <a:ext cx="5505755" cy="33855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ru-RU" sz="1600" dirty="0">
                <a:solidFill>
                  <a:schemeClr val="bg1">
                    <a:lumMod val="95000"/>
                  </a:schemeClr>
                </a:solidFill>
              </a:rPr>
              <a:t>Прием заявок для участия в конкурсе по предоставлению </a:t>
            </a:r>
            <a:endParaRPr lang="ru-RU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E0291D7-78B0-4083-B0F3-02391DB83923}"/>
              </a:ext>
            </a:extLst>
          </p:cNvPr>
          <p:cNvSpPr txBox="1"/>
          <p:nvPr/>
        </p:nvSpPr>
        <p:spPr>
          <a:xfrm>
            <a:off x="3120469" y="482287"/>
            <a:ext cx="403391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bg1">
                    <a:lumMod val="95000"/>
                  </a:schemeClr>
                </a:solidFill>
              </a:rPr>
              <a:t>ГОСУДАРСТВЕННОГО ГРАНТА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1F01335-5340-41A6-BE67-E666134884D2}"/>
              </a:ext>
            </a:extLst>
          </p:cNvPr>
          <p:cNvSpPr txBox="1"/>
          <p:nvPr/>
        </p:nvSpPr>
        <p:spPr>
          <a:xfrm>
            <a:off x="2919012" y="857880"/>
            <a:ext cx="444029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>
                <a:solidFill>
                  <a:schemeClr val="bg1">
                    <a:lumMod val="95000"/>
                  </a:schemeClr>
                </a:solidFill>
              </a:rPr>
              <a:t>для реализации новых бизнес-идей </a:t>
            </a:r>
            <a:r>
              <a:rPr lang="ru-RU" sz="1600" b="1" dirty="0">
                <a:solidFill>
                  <a:schemeClr val="bg1">
                    <a:lumMod val="95000"/>
                  </a:schemeClr>
                </a:solidFill>
              </a:rPr>
              <a:t>до 5 млн.тг.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8A8E91A-592B-4C32-A922-02EA32E765ED}"/>
              </a:ext>
            </a:extLst>
          </p:cNvPr>
          <p:cNvSpPr txBox="1"/>
          <p:nvPr/>
        </p:nvSpPr>
        <p:spPr>
          <a:xfrm>
            <a:off x="3168044" y="1101353"/>
            <a:ext cx="424067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highlight>
                  <a:srgbClr val="FF0000"/>
                </a:highlight>
              </a:rPr>
              <a:t>С 06 по 10 ноября 2023 года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ADF4AA5-3BE4-46CB-B593-36D9339EECF7}"/>
              </a:ext>
            </a:extLst>
          </p:cNvPr>
          <p:cNvSpPr txBox="1"/>
          <p:nvPr/>
        </p:nvSpPr>
        <p:spPr>
          <a:xfrm>
            <a:off x="728017" y="1652901"/>
            <a:ext cx="99349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accent2">
                    <a:lumMod val="50000"/>
                  </a:schemeClr>
                </a:solidFill>
              </a:rPr>
              <a:t>Участники</a:t>
            </a:r>
            <a:r>
              <a:rPr lang="ru-RU" sz="1400" b="1" dirty="0"/>
              <a:t>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0AB6EE4-810D-4CB5-B029-4CFC7EABA51D}"/>
              </a:ext>
            </a:extLst>
          </p:cNvPr>
          <p:cNvSpPr txBox="1"/>
          <p:nvPr/>
        </p:nvSpPr>
        <p:spPr>
          <a:xfrm>
            <a:off x="2359111" y="1602695"/>
            <a:ext cx="5235013" cy="60016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ru-RU" sz="1100" dirty="0"/>
              <a:t>Государственные гранты предоставляются начинающим предпринимателям, в том числе начинающим молодым предпринимателям на безвозмездной основе в приоритетных секторах экономики</a:t>
            </a:r>
          </a:p>
        </p:txBody>
      </p:sp>
      <p:pic>
        <p:nvPicPr>
          <p:cNvPr id="18" name="Рисунок 17" descr="Пользователи со сплошной заливкой">
            <a:extLst>
              <a:ext uri="{FF2B5EF4-FFF2-40B4-BE49-F238E27FC236}">
                <a16:creationId xmlns:a16="http://schemas.microsoft.com/office/drawing/2014/main" id="{7EA655F2-26F6-4E73-9157-9F651EA6759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30436" y="1823517"/>
            <a:ext cx="583623" cy="583623"/>
          </a:xfrm>
          <a:prstGeom prst="rect">
            <a:avLst/>
          </a:prstGeom>
        </p:spPr>
      </p:pic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C77877D2-2449-4CEF-ABB6-BCCF383A0451}"/>
              </a:ext>
            </a:extLst>
          </p:cNvPr>
          <p:cNvSpPr/>
          <p:nvPr/>
        </p:nvSpPr>
        <p:spPr>
          <a:xfrm>
            <a:off x="435365" y="2319875"/>
            <a:ext cx="169134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30CD56D-0CCD-4071-A412-FDB1C0E245EC}"/>
              </a:ext>
            </a:extLst>
          </p:cNvPr>
          <p:cNvSpPr txBox="1"/>
          <p:nvPr/>
        </p:nvSpPr>
        <p:spPr>
          <a:xfrm>
            <a:off x="880152" y="2280200"/>
            <a:ext cx="96979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accent1">
                    <a:lumMod val="50000"/>
                  </a:schemeClr>
                </a:solidFill>
              </a:rPr>
              <a:t>ИП/КХ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A9CFEEF9-0319-4AA4-A9E6-369F6B656034}"/>
              </a:ext>
            </a:extLst>
          </p:cNvPr>
          <p:cNvSpPr txBox="1"/>
          <p:nvPr/>
        </p:nvSpPr>
        <p:spPr>
          <a:xfrm>
            <a:off x="380678" y="2506156"/>
            <a:ext cx="1810507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800" dirty="0">
                <a:solidFill>
                  <a:schemeClr val="accent1">
                    <a:lumMod val="50000"/>
                  </a:schemeClr>
                </a:solidFill>
              </a:rPr>
              <a:t>(имеющие регистрацию менее 3 лет</a:t>
            </a:r>
            <a:r>
              <a:rPr lang="ru-RU" sz="800" dirty="0"/>
              <a:t>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389B1B95-3BE3-44DE-891B-B61D80797BC0}"/>
              </a:ext>
            </a:extLst>
          </p:cNvPr>
          <p:cNvSpPr txBox="1"/>
          <p:nvPr/>
        </p:nvSpPr>
        <p:spPr>
          <a:xfrm>
            <a:off x="418511" y="2699696"/>
            <a:ext cx="1618715" cy="64633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ru-RU" sz="900" dirty="0">
                <a:solidFill>
                  <a:schemeClr val="accent1">
                    <a:lumMod val="50000"/>
                  </a:schemeClr>
                </a:solidFill>
              </a:rPr>
              <a:t>Зарегистрированные в </a:t>
            </a:r>
            <a:r>
              <a:rPr lang="ru-RU" sz="900" b="1" dirty="0">
                <a:solidFill>
                  <a:schemeClr val="accent1">
                    <a:lumMod val="50000"/>
                  </a:schemeClr>
                </a:solidFill>
              </a:rPr>
              <a:t>области </a:t>
            </a:r>
            <a:r>
              <a:rPr lang="ru-RU" sz="900" b="1" dirty="0" err="1">
                <a:solidFill>
                  <a:schemeClr val="accent1">
                    <a:lumMod val="50000"/>
                  </a:schemeClr>
                </a:solidFill>
              </a:rPr>
              <a:t>Жет</a:t>
            </a:r>
            <a:r>
              <a:rPr lang="kk-KZ" sz="900" b="1" dirty="0">
                <a:solidFill>
                  <a:schemeClr val="accent1">
                    <a:lumMod val="50000"/>
                  </a:schemeClr>
                </a:solidFill>
              </a:rPr>
              <a:t>ісу</a:t>
            </a:r>
            <a:r>
              <a:rPr lang="ru-RU" sz="900" b="1" dirty="0">
                <a:solidFill>
                  <a:schemeClr val="accent1">
                    <a:lumMod val="50000"/>
                  </a:schemeClr>
                </a:solidFill>
              </a:rPr>
              <a:t>, не имеющие </a:t>
            </a:r>
            <a:r>
              <a:rPr lang="ru-RU" sz="900" dirty="0">
                <a:solidFill>
                  <a:schemeClr val="accent1">
                    <a:lumMod val="50000"/>
                  </a:schemeClr>
                </a:solidFill>
              </a:rPr>
              <a:t>налоговой и иных задолженностей </a:t>
            </a:r>
            <a:endParaRPr lang="ru-RU" sz="8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68C2080-0C7F-478B-B351-A7F941B5BA1F}"/>
              </a:ext>
            </a:extLst>
          </p:cNvPr>
          <p:cNvSpPr txBox="1"/>
          <p:nvPr/>
        </p:nvSpPr>
        <p:spPr>
          <a:xfrm>
            <a:off x="159226" y="3273744"/>
            <a:ext cx="2409805" cy="2308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ru-RU" sz="900" b="1" dirty="0">
                <a:solidFill>
                  <a:schemeClr val="accent1">
                    <a:lumMod val="50000"/>
                  </a:schemeClr>
                </a:solidFill>
              </a:rPr>
              <a:t>ТОО не могут быть участниками конкурса </a:t>
            </a:r>
            <a:endParaRPr lang="ru-RU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7E3B77F4-6323-43FE-B44A-8335AEFC0A13}"/>
              </a:ext>
            </a:extLst>
          </p:cNvPr>
          <p:cNvSpPr txBox="1"/>
          <p:nvPr/>
        </p:nvSpPr>
        <p:spPr>
          <a:xfrm>
            <a:off x="673108" y="3950928"/>
            <a:ext cx="1549002" cy="23083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ru-RU" sz="900" b="1" dirty="0">
                <a:solidFill>
                  <a:schemeClr val="accent4">
                    <a:lumMod val="50000"/>
                  </a:schemeClr>
                </a:solidFill>
              </a:rPr>
              <a:t>Необходимые документы </a:t>
            </a:r>
          </a:p>
        </p:txBody>
      </p:sp>
      <p:pic>
        <p:nvPicPr>
          <p:cNvPr id="33" name="Рисунок 32" descr="Документ со сплошной заливкой">
            <a:extLst>
              <a:ext uri="{FF2B5EF4-FFF2-40B4-BE49-F238E27FC236}">
                <a16:creationId xmlns:a16="http://schemas.microsoft.com/office/drawing/2014/main" id="{3ABB9BB4-E654-4875-8932-BF95652E51D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00184" y="3826864"/>
            <a:ext cx="375978" cy="375978"/>
          </a:xfrm>
          <a:prstGeom prst="rect">
            <a:avLst/>
          </a:prstGeom>
        </p:spPr>
      </p:pic>
      <p:cxnSp>
        <p:nvCxnSpPr>
          <p:cNvPr id="37" name="Прямая соединительная линия 36">
            <a:extLst>
              <a:ext uri="{FF2B5EF4-FFF2-40B4-BE49-F238E27FC236}">
                <a16:creationId xmlns:a16="http://schemas.microsoft.com/office/drawing/2014/main" id="{58CEE252-AB8F-4F2D-AB35-E05C2466E545}"/>
              </a:ext>
            </a:extLst>
          </p:cNvPr>
          <p:cNvCxnSpPr>
            <a:cxnSpLocks/>
          </p:cNvCxnSpPr>
          <p:nvPr/>
        </p:nvCxnSpPr>
        <p:spPr>
          <a:xfrm>
            <a:off x="4931659" y="2615161"/>
            <a:ext cx="21330" cy="27025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7B2E7B34-2816-4402-B2B1-FB64CDA8614C}"/>
              </a:ext>
            </a:extLst>
          </p:cNvPr>
          <p:cNvSpPr txBox="1"/>
          <p:nvPr/>
        </p:nvSpPr>
        <p:spPr>
          <a:xfrm>
            <a:off x="339381" y="4209790"/>
            <a:ext cx="4644142" cy="137381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ru-RU" sz="900" b="1" dirty="0"/>
              <a:t>В формате PDF: </a:t>
            </a:r>
            <a:endParaRPr lang="ru-RU" sz="900" dirty="0">
              <a:cs typeface="Calibri"/>
            </a:endParaRPr>
          </a:p>
          <a:p>
            <a:r>
              <a:rPr lang="ru-RU" sz="900" b="1" dirty="0"/>
              <a:t>Бизнес-план</a:t>
            </a:r>
            <a:r>
              <a:rPr lang="ru-RU" sz="900" dirty="0"/>
              <a:t> по структуре </a:t>
            </a:r>
            <a:endParaRPr lang="ru-RU" sz="900" dirty="0">
              <a:cs typeface="Calibri"/>
            </a:endParaRPr>
          </a:p>
          <a:p>
            <a:r>
              <a:rPr lang="ru-RU" sz="900" dirty="0" err="1"/>
              <a:t>Cправка</a:t>
            </a:r>
            <a:r>
              <a:rPr lang="ru-RU" sz="900" dirty="0"/>
              <a:t> о рабочих мест (при наличии сотрудников)</a:t>
            </a:r>
            <a:endParaRPr lang="ru-RU" sz="900" dirty="0">
              <a:cs typeface="Calibri"/>
            </a:endParaRPr>
          </a:p>
          <a:p>
            <a:r>
              <a:rPr lang="ru-RU" sz="900" b="1" dirty="0"/>
              <a:t>Сертификат  «</a:t>
            </a:r>
            <a:r>
              <a:rPr lang="ru-RU" sz="900" b="1" dirty="0" err="1"/>
              <a:t>Бастау</a:t>
            </a:r>
            <a:r>
              <a:rPr lang="ru-RU" sz="900" b="1" dirty="0"/>
              <a:t> Бизнес»</a:t>
            </a:r>
            <a:r>
              <a:rPr lang="ru-RU" sz="900" dirty="0"/>
              <a:t> со сроком давности не более 3 лет, </a:t>
            </a:r>
            <a:endParaRPr lang="ru-RU" sz="900" dirty="0">
              <a:cs typeface="Calibri"/>
            </a:endParaRPr>
          </a:p>
          <a:p>
            <a:r>
              <a:rPr lang="ru-RU" sz="900" b="1" dirty="0">
                <a:latin typeface="Calibri" panose="020F0502020204030204"/>
                <a:cs typeface="Calibri"/>
              </a:rPr>
              <a:t>Наличие софинансирования</a:t>
            </a:r>
            <a:r>
              <a:rPr lang="ru-RU" sz="900" dirty="0">
                <a:latin typeface="Calibri" panose="020F0502020204030204"/>
                <a:cs typeface="Calibri"/>
              </a:rPr>
              <a:t> расходов на реализацию бизнес-проекта в размере не менее 20 % </a:t>
            </a:r>
            <a:r>
              <a:rPr lang="ru-RU" sz="900" b="1" dirty="0">
                <a:latin typeface="Calibri" panose="020F0502020204030204"/>
                <a:cs typeface="Calibri"/>
              </a:rPr>
              <a:t>(выписка из банковского счета)</a:t>
            </a:r>
            <a:endParaRPr lang="ru-RU" b="1" dirty="0"/>
          </a:p>
          <a:p>
            <a:r>
              <a:rPr lang="ru-RU" sz="900" b="1" dirty="0"/>
              <a:t>Копию уведомления </a:t>
            </a:r>
            <a:r>
              <a:rPr lang="ru-RU" sz="900" dirty="0"/>
              <a:t>о регистрации ИП со сведениями об осуществлении предпринимателем деятельности </a:t>
            </a:r>
            <a:r>
              <a:rPr lang="ru-RU" sz="900" b="1" u="sng" dirty="0"/>
              <a:t>в приоритетных секторах экономики </a:t>
            </a:r>
            <a:r>
              <a:rPr lang="ru-RU" sz="1000" b="1" dirty="0"/>
              <a:t>(ОКЭД должен быть указан по бизнес-плану)</a:t>
            </a:r>
            <a:endParaRPr lang="ru-RU" sz="1000" b="1" dirty="0">
              <a:cs typeface="Calibri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B77D1DB4-8B61-4E3E-8DDA-4C8B167237C1}"/>
              </a:ext>
            </a:extLst>
          </p:cNvPr>
          <p:cNvSpPr txBox="1"/>
          <p:nvPr/>
        </p:nvSpPr>
        <p:spPr>
          <a:xfrm>
            <a:off x="3032412" y="2653854"/>
            <a:ext cx="1558515" cy="2308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ru-RU" sz="900" b="1" dirty="0">
                <a:solidFill>
                  <a:schemeClr val="accent4">
                    <a:lumMod val="50000"/>
                  </a:schemeClr>
                </a:solidFill>
              </a:rPr>
              <a:t>Обязательные условия </a:t>
            </a:r>
            <a:endParaRPr lang="ru-RU" sz="900" b="1"/>
          </a:p>
        </p:txBody>
      </p:sp>
      <p:pic>
        <p:nvPicPr>
          <p:cNvPr id="46" name="Рисунок 45" descr="Восклицательный знак со сплошной заливкой">
            <a:extLst>
              <a:ext uri="{FF2B5EF4-FFF2-40B4-BE49-F238E27FC236}">
                <a16:creationId xmlns:a16="http://schemas.microsoft.com/office/drawing/2014/main" id="{6E39D048-D382-45F2-B0A5-2DB66234404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880924" y="2916588"/>
            <a:ext cx="369332" cy="369332"/>
          </a:xfrm>
          <a:prstGeom prst="rect">
            <a:avLst/>
          </a:prstGeom>
        </p:spPr>
      </p:pic>
      <p:sp>
        <p:nvSpPr>
          <p:cNvPr id="48" name="TextBox 47">
            <a:extLst>
              <a:ext uri="{FF2B5EF4-FFF2-40B4-BE49-F238E27FC236}">
                <a16:creationId xmlns:a16="http://schemas.microsoft.com/office/drawing/2014/main" id="{865AF715-C758-4333-B8BE-BD65F5ECE3D4}"/>
              </a:ext>
            </a:extLst>
          </p:cNvPr>
          <p:cNvSpPr txBox="1"/>
          <p:nvPr/>
        </p:nvSpPr>
        <p:spPr>
          <a:xfrm>
            <a:off x="2909325" y="2750799"/>
            <a:ext cx="1805481" cy="95410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endParaRPr lang="ru-RU" sz="800" b="1" dirty="0"/>
          </a:p>
          <a:p>
            <a:pPr algn="ctr"/>
            <a:r>
              <a:rPr lang="ru-RU" sz="800" b="1" dirty="0"/>
              <a:t>Создание рабочих мест</a:t>
            </a:r>
            <a:endParaRPr lang="ru-RU" b="1" dirty="0">
              <a:cs typeface="Calibri"/>
            </a:endParaRPr>
          </a:p>
          <a:p>
            <a:pPr algn="ctr"/>
            <a:r>
              <a:rPr lang="ru-RU" sz="800" b="1" dirty="0" err="1">
                <a:ea typeface="+mn-lt"/>
                <a:cs typeface="+mn-lt"/>
              </a:rPr>
              <a:t>Соофинансирование</a:t>
            </a:r>
            <a:r>
              <a:rPr lang="ru-RU" sz="800" b="1" dirty="0">
                <a:ea typeface="+mn-lt"/>
                <a:cs typeface="+mn-lt"/>
              </a:rPr>
              <a:t> 20%</a:t>
            </a:r>
          </a:p>
          <a:p>
            <a:pPr algn="ctr"/>
            <a:r>
              <a:rPr lang="ru-RU" sz="800" b="1" dirty="0">
                <a:ea typeface="+mn-lt"/>
                <a:cs typeface="+mn-lt"/>
              </a:rPr>
              <a:t>Запрещается приобретение основных средств (оборудования), бывших в эксплуатации.</a:t>
            </a:r>
            <a:endParaRPr lang="ru-RU" b="1" dirty="0">
              <a:cs typeface="Calibri"/>
            </a:endParaRPr>
          </a:p>
          <a:p>
            <a:r>
              <a:rPr lang="ru-RU" sz="800" b="1" dirty="0"/>
              <a:t> 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F58C541-98CD-4687-BF16-FA367D170BBD}"/>
              </a:ext>
            </a:extLst>
          </p:cNvPr>
          <p:cNvSpPr txBox="1"/>
          <p:nvPr/>
        </p:nvSpPr>
        <p:spPr>
          <a:xfrm>
            <a:off x="2842020" y="3503317"/>
            <a:ext cx="1867621" cy="76944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ru-RU" sz="900" dirty="0"/>
              <a:t>Конкурс полностью автоматизирован, </a:t>
            </a:r>
            <a:r>
              <a:rPr lang="ru-RU" sz="900" b="1" dirty="0"/>
              <a:t>прием документов осуществляется на портале</a:t>
            </a:r>
            <a:r>
              <a:rPr lang="ru-RU" sz="900" dirty="0"/>
              <a:t> </a:t>
            </a:r>
            <a:r>
              <a:rPr lang="ru-RU" sz="900" dirty="0">
                <a:solidFill>
                  <a:srgbClr val="AF0086"/>
                </a:solidFill>
              </a:rPr>
              <a:t>KEZEKTE.KZ  </a:t>
            </a:r>
          </a:p>
          <a:p>
            <a:pPr algn="ctr"/>
            <a:endParaRPr lang="ru-RU" sz="800" dirty="0"/>
          </a:p>
        </p:txBody>
      </p:sp>
      <p:sp>
        <p:nvSpPr>
          <p:cNvPr id="51" name="Прямоугольник 50">
            <a:extLst>
              <a:ext uri="{FF2B5EF4-FFF2-40B4-BE49-F238E27FC236}">
                <a16:creationId xmlns:a16="http://schemas.microsoft.com/office/drawing/2014/main" id="{F832731A-F0CC-48F1-8614-ED422869FC90}"/>
              </a:ext>
            </a:extLst>
          </p:cNvPr>
          <p:cNvSpPr/>
          <p:nvPr/>
        </p:nvSpPr>
        <p:spPr>
          <a:xfrm>
            <a:off x="5061800" y="2924441"/>
            <a:ext cx="1313560" cy="230832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ACAD4C08-DE29-4355-8392-E1669C2A9E92}"/>
              </a:ext>
            </a:extLst>
          </p:cNvPr>
          <p:cNvSpPr txBox="1"/>
          <p:nvPr/>
        </p:nvSpPr>
        <p:spPr>
          <a:xfrm>
            <a:off x="4986543" y="2904846"/>
            <a:ext cx="1562055" cy="2308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ru-RU" sz="900" b="1" dirty="0">
                <a:solidFill>
                  <a:schemeClr val="accent4">
                    <a:lumMod val="50000"/>
                  </a:schemeClr>
                </a:solidFill>
              </a:rPr>
              <a:t>Обязательные критерии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5E0CD04F-49C0-4232-A3BC-352FDC6FA220}"/>
              </a:ext>
            </a:extLst>
          </p:cNvPr>
          <p:cNvSpPr txBox="1"/>
          <p:nvPr/>
        </p:nvSpPr>
        <p:spPr>
          <a:xfrm>
            <a:off x="4948388" y="3226263"/>
            <a:ext cx="2328689" cy="160043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sz="900" dirty="0">
                <a:cs typeface="Calibri"/>
              </a:rPr>
              <a:t>  </a:t>
            </a:r>
            <a:r>
              <a:rPr lang="ru-RU" sz="900" b="1" dirty="0">
                <a:cs typeface="Calibri"/>
              </a:rPr>
              <a:t>Новизна бизнес-идей</a:t>
            </a:r>
            <a:r>
              <a:rPr lang="ru-RU" sz="900" dirty="0">
                <a:cs typeface="Calibri"/>
              </a:rPr>
              <a:t>;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sz="900" b="1" dirty="0"/>
              <a:t>  Конкурентоспособность бизнес-проекта</a:t>
            </a:r>
            <a:r>
              <a:rPr lang="ru-RU" sz="900" dirty="0"/>
              <a:t> (проработка рыночной потребности — маркетинговый анализ); </a:t>
            </a:r>
            <a:endParaRPr lang="ru-RU" sz="900" dirty="0">
              <a:cs typeface="Calibri" panose="020F0502020204030204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sz="900" dirty="0"/>
              <a:t> </a:t>
            </a:r>
            <a:r>
              <a:rPr lang="ru-RU" sz="900" b="1" dirty="0"/>
              <a:t> Готовность бизнес-проекта к внедрению</a:t>
            </a:r>
            <a:r>
              <a:rPr lang="ru-RU" sz="900" dirty="0"/>
              <a:t> (проработка вопроса организации производства, наличие помещения для размещения проекта, рынка сбыта, уровень готовности проекта для запуска производства).</a:t>
            </a:r>
            <a:endParaRPr lang="ru-RU" sz="900" dirty="0">
              <a:cs typeface="Calibri" panose="020F0502020204030204"/>
            </a:endParaRPr>
          </a:p>
          <a:p>
            <a:endParaRPr lang="ru-RU" sz="800" dirty="0">
              <a:cs typeface="Calibri" panose="020F0502020204030204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89D6336F-6B97-42DE-8623-30D694606AD9}"/>
              </a:ext>
            </a:extLst>
          </p:cNvPr>
          <p:cNvSpPr txBox="1"/>
          <p:nvPr/>
        </p:nvSpPr>
        <p:spPr>
          <a:xfrm>
            <a:off x="7857913" y="3788222"/>
            <a:ext cx="1533359" cy="3693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ru-RU" sz="900" b="1" dirty="0">
                <a:solidFill>
                  <a:srgbClr val="000000"/>
                </a:solidFill>
              </a:rPr>
              <a:t>Средства гранта не могут быть использованы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B9BF14B-07A5-4558-9CA5-5B8946DBB659}"/>
              </a:ext>
            </a:extLst>
          </p:cNvPr>
          <p:cNvSpPr txBox="1"/>
          <p:nvPr/>
        </p:nvSpPr>
        <p:spPr>
          <a:xfrm>
            <a:off x="7219618" y="4145528"/>
            <a:ext cx="2631513" cy="1338828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ru-RU" sz="900" dirty="0"/>
              <a:t>На приобретение </a:t>
            </a:r>
            <a:r>
              <a:rPr lang="ru-RU" sz="900" b="1" dirty="0"/>
              <a:t>недвижимого имущества</a:t>
            </a:r>
            <a:r>
              <a:rPr lang="ru-RU" sz="900" dirty="0"/>
              <a:t> и/или </a:t>
            </a:r>
            <a:r>
              <a:rPr lang="ru-RU" sz="900" b="1" dirty="0"/>
              <a:t>земельного участка</a:t>
            </a:r>
            <a:r>
              <a:rPr lang="ru-RU" sz="900" dirty="0"/>
              <a:t>; </a:t>
            </a:r>
          </a:p>
          <a:p>
            <a:pPr algn="ctr"/>
            <a:r>
              <a:rPr lang="ru-RU" sz="900" dirty="0"/>
              <a:t>В качестве платы </a:t>
            </a:r>
            <a:r>
              <a:rPr lang="ru-RU" sz="900" b="1" dirty="0"/>
              <a:t>за аренду</a:t>
            </a:r>
            <a:r>
              <a:rPr lang="ru-RU" sz="900" dirty="0"/>
              <a:t>; </a:t>
            </a:r>
            <a:endParaRPr lang="ru-RU" sz="900" dirty="0">
              <a:cs typeface="Calibri"/>
            </a:endParaRPr>
          </a:p>
          <a:p>
            <a:pPr algn="ctr"/>
            <a:r>
              <a:rPr lang="ru-RU" sz="900" dirty="0"/>
              <a:t>На приобретение</a:t>
            </a:r>
            <a:r>
              <a:rPr lang="ru-RU" sz="900" b="1" dirty="0"/>
              <a:t> у аффилированных</a:t>
            </a:r>
            <a:r>
              <a:rPr lang="ru-RU" sz="900" dirty="0"/>
              <a:t>/</a:t>
            </a:r>
            <a:r>
              <a:rPr lang="ru-RU" sz="900" b="1" dirty="0"/>
              <a:t>связанных компаний/лиц</a:t>
            </a:r>
            <a:r>
              <a:rPr lang="ru-RU" sz="900" dirty="0"/>
              <a:t> на приобретение основных средств (оборудования), бывших в эксплуатации. На приобретение легкового автотранспорта и сельхоз животных </a:t>
            </a:r>
            <a:r>
              <a:rPr lang="ru-RU" sz="900" b="1" dirty="0"/>
              <a:t>(исключения смотрите на сайте)</a:t>
            </a:r>
            <a:endParaRPr lang="ru-RU" sz="900" b="1" dirty="0">
              <a:cs typeface="Calibri"/>
            </a:endParaRPr>
          </a:p>
        </p:txBody>
      </p:sp>
      <p:graphicFrame>
        <p:nvGraphicFramePr>
          <p:cNvPr id="64" name="Диаграмма 63">
            <a:extLst>
              <a:ext uri="{FF2B5EF4-FFF2-40B4-BE49-F238E27FC236}">
                <a16:creationId xmlns:a16="http://schemas.microsoft.com/office/drawing/2014/main" id="{D4C5CF80-7E36-42CD-A04C-39E9A5ED9F8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71063652"/>
              </p:ext>
            </p:extLst>
          </p:nvPr>
        </p:nvGraphicFramePr>
        <p:xfrm>
          <a:off x="7462550" y="1759842"/>
          <a:ext cx="1326193" cy="14024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66" name="TextBox 65">
            <a:extLst>
              <a:ext uri="{FF2B5EF4-FFF2-40B4-BE49-F238E27FC236}">
                <a16:creationId xmlns:a16="http://schemas.microsoft.com/office/drawing/2014/main" id="{139AA84F-75F1-4190-BA3E-6C54D6CAD68A}"/>
              </a:ext>
            </a:extLst>
          </p:cNvPr>
          <p:cNvSpPr txBox="1"/>
          <p:nvPr/>
        </p:nvSpPr>
        <p:spPr>
          <a:xfrm>
            <a:off x="8744288" y="2280978"/>
            <a:ext cx="1217092" cy="21544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ru-RU" sz="800" dirty="0">
                <a:solidFill>
                  <a:schemeClr val="accent6">
                    <a:lumMod val="50000"/>
                  </a:schemeClr>
                </a:solidFill>
              </a:rPr>
              <a:t>Промышленность 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8E3C0FC5-035C-414A-9D3A-B7788B9C2814}"/>
              </a:ext>
            </a:extLst>
          </p:cNvPr>
          <p:cNvSpPr txBox="1"/>
          <p:nvPr/>
        </p:nvSpPr>
        <p:spPr>
          <a:xfrm>
            <a:off x="8675704" y="2550301"/>
            <a:ext cx="1227323" cy="21544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defRPr/>
            </a:pPr>
            <a:r>
              <a:rPr lang="ru-RU" sz="800" dirty="0">
                <a:solidFill>
                  <a:srgbClr val="FF0000"/>
                </a:solidFill>
                <a:latin typeface="Calibri" panose="020F0502020204030204"/>
              </a:rPr>
              <a:t> Искусство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D010BA08-B784-45F4-AA9A-AF3EA9750F15}"/>
              </a:ext>
            </a:extLst>
          </p:cNvPr>
          <p:cNvSpPr txBox="1"/>
          <p:nvPr/>
        </p:nvSpPr>
        <p:spPr>
          <a:xfrm>
            <a:off x="8531699" y="2770396"/>
            <a:ext cx="1050324" cy="21544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defRPr/>
            </a:pPr>
            <a:r>
              <a:rPr lang="ru-RU" sz="800" dirty="0">
                <a:solidFill>
                  <a:schemeClr val="bg1">
                    <a:lumMod val="50000"/>
                  </a:schemeClr>
                </a:solidFill>
                <a:latin typeface="Calibri" panose="020F0502020204030204"/>
              </a:rPr>
              <a:t>Туризм </a:t>
            </a:r>
            <a:endParaRPr lang="ru-RU" sz="800" dirty="0">
              <a:solidFill>
                <a:prstClr val="black"/>
              </a:solidFill>
              <a:latin typeface="Calibri" panose="020F0502020204030204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ADCE5F34-7460-4252-B2A1-A2425A5B49FF}"/>
              </a:ext>
            </a:extLst>
          </p:cNvPr>
          <p:cNvSpPr txBox="1"/>
          <p:nvPr/>
        </p:nvSpPr>
        <p:spPr>
          <a:xfrm>
            <a:off x="8227466" y="2920425"/>
            <a:ext cx="1113547" cy="36933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defRPr/>
            </a:pPr>
            <a:r>
              <a:rPr lang="ru-RU" sz="800" dirty="0">
                <a:solidFill>
                  <a:schemeClr val="accent2"/>
                </a:solidFill>
                <a:latin typeface="Calibri" panose="020F0502020204030204"/>
              </a:rPr>
              <a:t>Образование</a:t>
            </a:r>
            <a:r>
              <a:rPr lang="ru-RU" dirty="0">
                <a:solidFill>
                  <a:schemeClr val="accent2"/>
                </a:solidFill>
                <a:latin typeface="Calibri" panose="020F0502020204030204"/>
              </a:rPr>
              <a:t> 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C7C1F68D-A19F-42EB-BDEA-63E14B750828}"/>
              </a:ext>
            </a:extLst>
          </p:cNvPr>
          <p:cNvSpPr txBox="1"/>
          <p:nvPr/>
        </p:nvSpPr>
        <p:spPr>
          <a:xfrm>
            <a:off x="6926397" y="2986453"/>
            <a:ext cx="1082099" cy="33855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>
              <a:defRPr/>
            </a:pPr>
            <a:r>
              <a:rPr lang="ru-RU" sz="800" dirty="0">
                <a:solidFill>
                  <a:srgbClr val="00B0F0"/>
                </a:solidFill>
                <a:latin typeface="Calibri" panose="020F0502020204030204"/>
              </a:rPr>
              <a:t>Здравоохранение и социальные услуги </a:t>
            </a:r>
            <a:endParaRPr lang="ru-RU" sz="800" dirty="0">
              <a:solidFill>
                <a:srgbClr val="00B0F0"/>
              </a:solidFill>
              <a:latin typeface="Calibri" panose="020F0502020204030204"/>
              <a:cs typeface="Calibri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070DCCD1-DF9C-4761-A785-758560244915}"/>
              </a:ext>
            </a:extLst>
          </p:cNvPr>
          <p:cNvSpPr txBox="1"/>
          <p:nvPr/>
        </p:nvSpPr>
        <p:spPr>
          <a:xfrm>
            <a:off x="6153907" y="2569371"/>
            <a:ext cx="148663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800" dirty="0">
                <a:solidFill>
                  <a:srgbClr val="1F3864"/>
                </a:solidFill>
              </a:rPr>
              <a:t>Профессиональная, научная и техническая деятельность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779FEEA9-D1F1-404A-BF7A-2061DF05EC01}"/>
              </a:ext>
            </a:extLst>
          </p:cNvPr>
          <p:cNvSpPr txBox="1"/>
          <p:nvPr/>
        </p:nvSpPr>
        <p:spPr>
          <a:xfrm>
            <a:off x="6663988" y="2120714"/>
            <a:ext cx="1039670" cy="338554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ru-RU" sz="800" dirty="0">
                <a:solidFill>
                  <a:srgbClr val="026E30"/>
                </a:solidFill>
                <a:ea typeface="+mn-lt"/>
                <a:cs typeface="+mn-lt"/>
              </a:rPr>
              <a:t>Животноводство/Растениеводство </a:t>
            </a:r>
            <a:endParaRPr lang="ru-RU" dirty="0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2714465E-8260-439D-9AFC-4E7D65E53E58}"/>
              </a:ext>
            </a:extLst>
          </p:cNvPr>
          <p:cNvSpPr txBox="1"/>
          <p:nvPr/>
        </p:nvSpPr>
        <p:spPr>
          <a:xfrm>
            <a:off x="1677671" y="5750287"/>
            <a:ext cx="6946341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050" dirty="0"/>
              <a:t>Для участия в конкурсе предприниматель вправе подать только одну заявку. Заявки принимаются в сроки, указанные в объявлении о проведении конкурса.</a:t>
            </a:r>
          </a:p>
        </p:txBody>
      </p:sp>
      <p:cxnSp>
        <p:nvCxnSpPr>
          <p:cNvPr id="5" name="Прямая со стрелкой 4">
            <a:extLst>
              <a:ext uri="{FF2B5EF4-FFF2-40B4-BE49-F238E27FC236}">
                <a16:creationId xmlns:a16="http://schemas.microsoft.com/office/drawing/2014/main" id="{DF74D716-834C-007B-2A11-24557B7AE232}"/>
              </a:ext>
            </a:extLst>
          </p:cNvPr>
          <p:cNvCxnSpPr/>
          <p:nvPr/>
        </p:nvCxnSpPr>
        <p:spPr>
          <a:xfrm flipV="1">
            <a:off x="341355" y="3376747"/>
            <a:ext cx="2041194" cy="16329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Символ &quot;Запрещено&quot; 6">
            <a:extLst>
              <a:ext uri="{FF2B5EF4-FFF2-40B4-BE49-F238E27FC236}">
                <a16:creationId xmlns:a16="http://schemas.microsoft.com/office/drawing/2014/main" id="{6E3E0C94-A7CE-E278-66B0-32C013FB3CAE}"/>
              </a:ext>
            </a:extLst>
          </p:cNvPr>
          <p:cNvSpPr/>
          <p:nvPr/>
        </p:nvSpPr>
        <p:spPr>
          <a:xfrm>
            <a:off x="7416603" y="3673928"/>
            <a:ext cx="499630" cy="480060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  <a:highlight>
                <a:srgbClr val="FF0000"/>
              </a:highlight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25717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D37C07-73A1-467D-B3F2-8D0E1C9916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215154"/>
            <a:ext cx="8543925" cy="92336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 </a:t>
            </a:r>
            <a:r>
              <a:rPr lang="ru-RU" sz="2000" b="1" dirty="0">
                <a:solidFill>
                  <a:srgbClr val="C00000"/>
                </a:solidFill>
              </a:rPr>
              <a:t>Государственные гранты не могут быть предоставлены предпринимателям в нижеследующих случаях: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63B44B0-6D15-42E3-81A1-0CDA7E76B6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038" y="1775010"/>
            <a:ext cx="8543925" cy="4419601"/>
          </a:xfrm>
        </p:spPr>
        <p:txBody>
          <a:bodyPr>
            <a:normAutofit fontScale="92500"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ru-RU" sz="1500" i="1" dirty="0">
                <a:solidFill>
                  <a:schemeClr val="accent2">
                    <a:lumMod val="50000"/>
                  </a:schemeClr>
                </a:solidFill>
              </a:rPr>
              <a:t>находящимся в стадии реорганизации, ликвидации или банкротства, а также деятельность которых приостановлена в соответствии с действующим законодательством Республики Казахстан;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1500" i="1" dirty="0">
                <a:solidFill>
                  <a:schemeClr val="accent2">
                    <a:lumMod val="50000"/>
                  </a:schemeClr>
                </a:solidFill>
              </a:rPr>
              <a:t>имеющим задолженность по налогам и другим обязательным платежам в государственный бюджет;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1500" i="1" dirty="0">
                <a:solidFill>
                  <a:schemeClr val="accent2">
                    <a:lumMod val="50000"/>
                  </a:schemeClr>
                </a:solidFill>
              </a:rPr>
              <a:t> основным видом деятельности которых является предоставление недвижимости в аренду;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1500" i="1" dirty="0">
                <a:solidFill>
                  <a:schemeClr val="accent2">
                    <a:lumMod val="50000"/>
                  </a:schemeClr>
                </a:solidFill>
              </a:rPr>
              <a:t>не подтвердившим </a:t>
            </a:r>
            <a:r>
              <a:rPr lang="ru-RU" sz="1500" i="1" dirty="0" err="1">
                <a:solidFill>
                  <a:schemeClr val="accent2">
                    <a:lumMod val="50000"/>
                  </a:schemeClr>
                </a:solidFill>
              </a:rPr>
              <a:t>софинансирование</a:t>
            </a:r>
            <a:r>
              <a:rPr lang="ru-RU" sz="1500" i="1" dirty="0">
                <a:solidFill>
                  <a:schemeClr val="accent2">
                    <a:lumMod val="50000"/>
                  </a:schemeClr>
                </a:solidFill>
              </a:rPr>
              <a:t> (денежными средствами, движимым/недвижимым имуществом, участвующим в бизнес-проекте) расходов на реализацию бизнес-проекта в размере не менее 20 % от объема предоставляемого государственного гранта при подаче заявки на получение государственного гранта;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1500" i="1" dirty="0">
                <a:solidFill>
                  <a:schemeClr val="accent2">
                    <a:lumMod val="50000"/>
                  </a:schemeClr>
                </a:solidFill>
              </a:rPr>
              <a:t> находящимся в реестре недобросовестных участников государственных закупок;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1500" i="1" dirty="0">
                <a:solidFill>
                  <a:schemeClr val="accent2">
                    <a:lumMod val="50000"/>
                  </a:schemeClr>
                </a:solidFill>
              </a:rPr>
              <a:t>имеющим просроченную задолженность по финансовым обязательствам участника конкурса согласно его кредитной истории;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1500" i="1" dirty="0">
                <a:solidFill>
                  <a:schemeClr val="accent2">
                    <a:lumMod val="50000"/>
                  </a:schemeClr>
                </a:solidFill>
              </a:rPr>
              <a:t> получавшим поддержку по предоставлению государственных грантов в рамках настоящих Правил предоставления государственных грантов (в том числе за период действия Государственной программы поддержки и развития бизнеса "Дорожная карта бизнеса-2025" и Государственной программы поддержки и развития бизнеса "Дорожная карта бизнеса-2020");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1500" i="1" dirty="0">
                <a:solidFill>
                  <a:schemeClr val="accent2">
                    <a:lumMod val="50000"/>
                  </a:schemeClr>
                </a:solidFill>
              </a:rPr>
              <a:t> зарегистрированным и планирующим реализовать бизнес-проект в другом регионе, не соответствующем региону проведения конкурса.</a:t>
            </a:r>
          </a:p>
          <a:p>
            <a:endParaRPr lang="ru-RU" sz="900" dirty="0"/>
          </a:p>
        </p:txBody>
      </p:sp>
      <p:sp>
        <p:nvSpPr>
          <p:cNvPr id="4" name="Стрелка: вниз 3">
            <a:extLst>
              <a:ext uri="{FF2B5EF4-FFF2-40B4-BE49-F238E27FC236}">
                <a16:creationId xmlns:a16="http://schemas.microsoft.com/office/drawing/2014/main" id="{2FBFAC81-92A4-4287-9750-DD7B96E6989A}"/>
              </a:ext>
            </a:extLst>
          </p:cNvPr>
          <p:cNvSpPr/>
          <p:nvPr/>
        </p:nvSpPr>
        <p:spPr>
          <a:xfrm>
            <a:off x="4710684" y="1241611"/>
            <a:ext cx="484632" cy="43030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FF00"/>
              </a:solidFill>
              <a:highlight>
                <a:srgbClr val="FFFF00"/>
              </a:highlight>
            </a:endParaRPr>
          </a:p>
        </p:txBody>
      </p:sp>
      <p:sp>
        <p:nvSpPr>
          <p:cNvPr id="5" name="Стрелка: изогнутая вправо 4">
            <a:extLst>
              <a:ext uri="{FF2B5EF4-FFF2-40B4-BE49-F238E27FC236}">
                <a16:creationId xmlns:a16="http://schemas.microsoft.com/office/drawing/2014/main" id="{6CC3DD6B-28FA-4910-B3A1-3970D5760B4C}"/>
              </a:ext>
            </a:extLst>
          </p:cNvPr>
          <p:cNvSpPr/>
          <p:nvPr/>
        </p:nvSpPr>
        <p:spPr>
          <a:xfrm>
            <a:off x="412376" y="530442"/>
            <a:ext cx="731520" cy="121615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Стрелка: изогнутая влево 5">
            <a:extLst>
              <a:ext uri="{FF2B5EF4-FFF2-40B4-BE49-F238E27FC236}">
                <a16:creationId xmlns:a16="http://schemas.microsoft.com/office/drawing/2014/main" id="{042CB520-65E4-48F7-91CC-78F8D358EC4D}"/>
              </a:ext>
            </a:extLst>
          </p:cNvPr>
          <p:cNvSpPr/>
          <p:nvPr/>
        </p:nvSpPr>
        <p:spPr>
          <a:xfrm>
            <a:off x="8859202" y="544650"/>
            <a:ext cx="731520" cy="121615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46020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F3F6BA-FCB1-487D-9C46-DBFDEBCF28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9"/>
            <a:ext cx="8543925" cy="46176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800" b="1" dirty="0">
                <a:solidFill>
                  <a:srgbClr val="C00000"/>
                </a:solidFill>
              </a:rPr>
              <a:t>Предприниматели используют средства государственного гранта </a:t>
            </a:r>
            <a:br>
              <a:rPr lang="ru-RU" sz="1800" b="1" dirty="0">
                <a:solidFill>
                  <a:srgbClr val="C00000"/>
                </a:solidFill>
              </a:rPr>
            </a:br>
            <a:r>
              <a:rPr lang="ru-RU" sz="1800" b="1" dirty="0">
                <a:solidFill>
                  <a:srgbClr val="C00000"/>
                </a:solidFill>
              </a:rPr>
              <a:t>на следующие цели: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FF343C4-4EE0-406B-AA31-61D8418652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594" y="1735681"/>
            <a:ext cx="8543925" cy="460236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dirty="0"/>
              <a:t>	</a:t>
            </a:r>
            <a:r>
              <a:rPr 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 приобретение основных средств (в том числе строительство/ модернизация/ реконструкция/ капитальный ремонт основных средств), сырья и материалов, необходимых для выпуска товаров или оказания услуг;</a:t>
            </a:r>
          </a:p>
          <a:p>
            <a:pPr marL="0" indent="0" algn="just">
              <a:buNone/>
            </a:pPr>
            <a:r>
              <a:rPr 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2) приобретение нематериальных активов;</a:t>
            </a:r>
          </a:p>
          <a:p>
            <a:pPr marL="0" indent="0" algn="just">
              <a:buNone/>
            </a:pPr>
            <a:r>
              <a:rPr 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3) приобретение технологий;</a:t>
            </a:r>
          </a:p>
          <a:p>
            <a:pPr marL="0" indent="0" algn="just">
              <a:buNone/>
            </a:pPr>
            <a:r>
              <a:rPr 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4) приобретение прав на комплексную предпринимательскую лицензию (франчайзинг);</a:t>
            </a:r>
          </a:p>
          <a:p>
            <a:pPr marL="0" indent="0" algn="just">
              <a:buNone/>
            </a:pPr>
            <a:r>
              <a:rPr 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5) расходы, связанные с исследовательскими работами и (или) внедрением новых технологий.</a:t>
            </a:r>
          </a:p>
        </p:txBody>
      </p:sp>
      <p:sp>
        <p:nvSpPr>
          <p:cNvPr id="4" name="Стрелка: изогнутая вправо 4">
            <a:extLst>
              <a:ext uri="{FF2B5EF4-FFF2-40B4-BE49-F238E27FC236}">
                <a16:creationId xmlns:a16="http://schemas.microsoft.com/office/drawing/2014/main" id="{6CC3DD6B-28FA-4910-B3A1-3970D5760B4C}"/>
              </a:ext>
            </a:extLst>
          </p:cNvPr>
          <p:cNvSpPr/>
          <p:nvPr/>
        </p:nvSpPr>
        <p:spPr>
          <a:xfrm>
            <a:off x="1313172" y="407961"/>
            <a:ext cx="731520" cy="1216152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" name="Стрелка: изогнутая влево 5">
            <a:extLst>
              <a:ext uri="{FF2B5EF4-FFF2-40B4-BE49-F238E27FC236}">
                <a16:creationId xmlns:a16="http://schemas.microsoft.com/office/drawing/2014/main" id="{042CB520-65E4-48F7-91CC-78F8D358EC4D}"/>
              </a:ext>
            </a:extLst>
          </p:cNvPr>
          <p:cNvSpPr/>
          <p:nvPr/>
        </p:nvSpPr>
        <p:spPr>
          <a:xfrm>
            <a:off x="8020483" y="407961"/>
            <a:ext cx="731520" cy="1216152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Стрелка: вниз 3">
            <a:extLst>
              <a:ext uri="{FF2B5EF4-FFF2-40B4-BE49-F238E27FC236}">
                <a16:creationId xmlns:a16="http://schemas.microsoft.com/office/drawing/2014/main" id="{2FBFAC81-92A4-4287-9750-DD7B96E6989A}"/>
              </a:ext>
            </a:extLst>
          </p:cNvPr>
          <p:cNvSpPr/>
          <p:nvPr/>
        </p:nvSpPr>
        <p:spPr>
          <a:xfrm>
            <a:off x="4710684" y="938457"/>
            <a:ext cx="484632" cy="43030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FF00"/>
              </a:solidFill>
              <a:highlight>
                <a:srgbClr val="FFFF00"/>
              </a:highlight>
            </a:endParaRPr>
          </a:p>
        </p:txBody>
      </p:sp>
      <p:pic>
        <p:nvPicPr>
          <p:cNvPr id="1026" name="Picture 2" descr="https://top-fon.com/uploads/posts/2023-02/1675309649_top-fon-com-p-galochka-dlya-prezentatsii-bez-fona-15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9816" y="1735784"/>
            <a:ext cx="369115" cy="369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s://top-fon.com/uploads/posts/2023-02/1675309649_top-fon-com-p-galochka-dlya-prezentatsii-bez-fona-15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8119" y="2960525"/>
            <a:ext cx="369115" cy="369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s://top-fon.com/uploads/posts/2023-02/1675309649_top-fon-com-p-galochka-dlya-prezentatsii-bez-fona-15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386" y="3345826"/>
            <a:ext cx="369115" cy="369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ttps://top-fon.com/uploads/posts/2023-02/1675309649_top-fon-com-p-galochka-dlya-prezentatsii-bez-fona-15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385" y="3749411"/>
            <a:ext cx="369115" cy="369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https://top-fon.com/uploads/posts/2023-02/1675309649_top-fon-com-p-galochka-dlya-prezentatsii-bez-fona-153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5116" y="4387162"/>
            <a:ext cx="369115" cy="369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6445218E-4C5D-408C-9A2B-0E8CC336E582}"/>
              </a:ext>
            </a:extLst>
          </p:cNvPr>
          <p:cNvSpPr/>
          <p:nvPr/>
        </p:nvSpPr>
        <p:spPr>
          <a:xfrm>
            <a:off x="1497106" y="5273212"/>
            <a:ext cx="7189693" cy="830997"/>
          </a:xfrm>
          <a:prstGeom prst="rect">
            <a:avLst/>
          </a:prstGeom>
          <a:solidFill>
            <a:srgbClr val="C00000"/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bg1"/>
                </a:solidFill>
              </a:rPr>
              <a:t>Не допускается использование средств государственного гранта на иные цели!!!</a:t>
            </a:r>
            <a:endParaRPr lang="ru-RU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67073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576</TotalTime>
  <Words>727</Words>
  <Application>Microsoft Office PowerPoint</Application>
  <PresentationFormat>Лист A4 (210x297 мм)</PresentationFormat>
  <Paragraphs>69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4</vt:i4>
      </vt:variant>
    </vt:vector>
  </HeadingPairs>
  <TitlesOfParts>
    <vt:vector size="11" baseType="lpstr">
      <vt:lpstr>Arial</vt:lpstr>
      <vt:lpstr>Arial Black</vt:lpstr>
      <vt:lpstr>Calibri</vt:lpstr>
      <vt:lpstr>Calibri Light</vt:lpstr>
      <vt:lpstr>Wingdings</vt:lpstr>
      <vt:lpstr>Тема Office</vt:lpstr>
      <vt:lpstr>Тема Office</vt:lpstr>
      <vt:lpstr>Презентация PowerPoint</vt:lpstr>
      <vt:lpstr>Презентация PowerPoint</vt:lpstr>
      <vt:lpstr> Государственные гранты не могут быть предоставлены предпринимателям в нижеследующих случаях:</vt:lpstr>
      <vt:lpstr>Предприниматели используют средства государственного гранта  на следующие цели: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Динара Сатыбалдина</dc:creator>
  <cp:lastModifiedBy>Admin</cp:lastModifiedBy>
  <cp:revision>386</cp:revision>
  <dcterms:created xsi:type="dcterms:W3CDTF">2023-06-22T06:39:09Z</dcterms:created>
  <dcterms:modified xsi:type="dcterms:W3CDTF">2023-10-16T10:13:52Z</dcterms:modified>
</cp:coreProperties>
</file>