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97" r:id="rId2"/>
    <p:sldId id="304" r:id="rId3"/>
    <p:sldId id="305" r:id="rId4"/>
    <p:sldId id="302" r:id="rId5"/>
    <p:sldId id="303" r:id="rId6"/>
    <p:sldId id="306" r:id="rId7"/>
    <p:sldId id="307" r:id="rId8"/>
    <p:sldId id="343" r:id="rId9"/>
    <p:sldId id="346" r:id="rId10"/>
    <p:sldId id="309" r:id="rId11"/>
    <p:sldId id="338" r:id="rId12"/>
    <p:sldId id="328" r:id="rId13"/>
    <p:sldId id="310" r:id="rId14"/>
    <p:sldId id="330" r:id="rId15"/>
    <p:sldId id="331" r:id="rId16"/>
    <p:sldId id="332" r:id="rId17"/>
    <p:sldId id="337" r:id="rId18"/>
    <p:sldId id="311" r:id="rId19"/>
    <p:sldId id="312" r:id="rId20"/>
    <p:sldId id="339" r:id="rId21"/>
    <p:sldId id="344" r:id="rId22"/>
    <p:sldId id="345" r:id="rId23"/>
    <p:sldId id="350" r:id="rId24"/>
    <p:sldId id="347" r:id="rId25"/>
    <p:sldId id="349" r:id="rId26"/>
    <p:sldId id="341" r:id="rId27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зым Бауыржанкызы Маман" initials="НБМ" lastIdx="1" clrIdx="0">
    <p:extLst>
      <p:ext uri="{19B8F6BF-5375-455C-9EA6-DF929625EA0E}">
        <p15:presenceInfo xmlns:p15="http://schemas.microsoft.com/office/powerpoint/2012/main" userId="S-1-5-21-3132570165-2898613162-186165057-22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CCECFF"/>
    <a:srgbClr val="004F8A"/>
    <a:srgbClr val="CC3300"/>
    <a:srgbClr val="FF3300"/>
    <a:srgbClr val="CDE6FF"/>
    <a:srgbClr val="AFDDFF"/>
    <a:srgbClr val="DCBABA"/>
    <a:srgbClr val="CCFFFF"/>
    <a:srgbClr val="D5F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7"/>
            <a:ext cx="2918830" cy="495029"/>
          </a:xfrm>
          <a:prstGeom prst="rect">
            <a:avLst/>
          </a:prstGeom>
        </p:spPr>
        <p:txBody>
          <a:bodyPr vert="horz" lIns="90581" tIns="45292" rIns="90581" bIns="4529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8" y="7"/>
            <a:ext cx="2918830" cy="495029"/>
          </a:xfrm>
          <a:prstGeom prst="rect">
            <a:avLst/>
          </a:prstGeom>
        </p:spPr>
        <p:txBody>
          <a:bodyPr vert="horz" lIns="90581" tIns="45292" rIns="90581" bIns="45292" rtlCol="0"/>
          <a:lstStyle>
            <a:lvl1pPr algn="r">
              <a:defRPr sz="1200"/>
            </a:lvl1pPr>
          </a:lstStyle>
          <a:p>
            <a:fld id="{767ED45D-A506-4B7E-AB1F-8DC6FC8A7DB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81" tIns="45292" rIns="90581" bIns="4529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8"/>
            <a:ext cx="5388610" cy="3884861"/>
          </a:xfrm>
          <a:prstGeom prst="rect">
            <a:avLst/>
          </a:prstGeom>
        </p:spPr>
        <p:txBody>
          <a:bodyPr vert="horz" lIns="90581" tIns="45292" rIns="90581" bIns="4529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371287"/>
            <a:ext cx="2918830" cy="495028"/>
          </a:xfrm>
          <a:prstGeom prst="rect">
            <a:avLst/>
          </a:prstGeom>
        </p:spPr>
        <p:txBody>
          <a:bodyPr vert="horz" lIns="90581" tIns="45292" rIns="90581" bIns="4529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8" y="9371287"/>
            <a:ext cx="2918830" cy="495028"/>
          </a:xfrm>
          <a:prstGeom prst="rect">
            <a:avLst/>
          </a:prstGeom>
        </p:spPr>
        <p:txBody>
          <a:bodyPr vert="horz" lIns="90581" tIns="45292" rIns="90581" bIns="45292" rtlCol="0" anchor="b"/>
          <a:lstStyle>
            <a:lvl1pPr algn="r">
              <a:defRPr sz="1200"/>
            </a:lvl1pPr>
          </a:lstStyle>
          <a:p>
            <a:fld id="{8E597147-8026-4338-9AF5-EDDB7D519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712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9C7-506C-448D-97F7-F8600ECA5F63}" type="datetime1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F2A-2C27-4D70-B810-54F6CFB5C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664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30DB-16BF-489B-8523-4CDA45C62172}" type="datetime1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F2A-2C27-4D70-B810-54F6CFB5C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56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3B19-EFE0-4E91-9EE4-A1D9E518DD87}" type="datetime1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F2A-2C27-4D70-B810-54F6CFB5C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4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6642-BC70-4985-8E05-9DE80C5C69F8}" type="datetime1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F2A-2C27-4D70-B810-54F6CFB5C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3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C956-DB64-4429-A65A-1DBE740B68A6}" type="datetime1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F2A-2C27-4D70-B810-54F6CFB5C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701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1D8A-0CBD-4A8E-A719-C6A52D40B547}" type="datetime1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F2A-2C27-4D70-B810-54F6CFB5C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17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8E803-2366-4EE4-BED4-9A24AD918DF0}" type="datetime1">
              <a:rPr lang="ru-RU" smtClean="0"/>
              <a:t>25.01.2023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F2A-2C27-4D70-B810-54F6CFB5C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757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539E-B567-4FDD-985E-2C481DE363B0}" type="datetime1">
              <a:rPr lang="ru-RU" smtClean="0"/>
              <a:t>25.01.2023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F2A-2C27-4D70-B810-54F6CFB5C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13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5EA1-605B-4444-AA00-69A32766E14C}" type="datetime1">
              <a:rPr lang="ru-RU" smtClean="0"/>
              <a:t>25.01.2023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F2A-2C27-4D70-B810-54F6CFB5C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400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E28D-B1B1-4973-B5B1-7B2CC94CA025}" type="datetime1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F2A-2C27-4D70-B810-54F6CFB5C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52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CDFC-CADC-4A13-BE7B-8A7B27823244}" type="datetime1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F2A-2C27-4D70-B810-54F6CFB5C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243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39255-A86E-4601-BD5A-84ADE5BF4902}" type="datetime1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77F2A-2C27-4D70-B810-54F6CFB5C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54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9E8608A-3A17-4E94-A345-93413C9269EC}"/>
              </a:ext>
            </a:extLst>
          </p:cNvPr>
          <p:cNvSpPr/>
          <p:nvPr/>
        </p:nvSpPr>
        <p:spPr>
          <a:xfrm>
            <a:off x="5190308" y="6409189"/>
            <a:ext cx="7000063" cy="431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г. 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Астана, </a:t>
            </a: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20</a:t>
            </a:r>
            <a:r>
              <a:rPr lang="en-US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 </a:t>
            </a: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год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-1" y="-1"/>
            <a:ext cx="5342467" cy="2226733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2403354">
            <a:off x="-170660" y="3313382"/>
            <a:ext cx="6244422" cy="17356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489166" y="1637214"/>
            <a:ext cx="4410660" cy="365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78674" y="418011"/>
            <a:ext cx="2046515" cy="1715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9E8608A-3A17-4E94-A345-93413C9269EC}"/>
              </a:ext>
            </a:extLst>
          </p:cNvPr>
          <p:cNvSpPr/>
          <p:nvPr/>
        </p:nvSpPr>
        <p:spPr>
          <a:xfrm>
            <a:off x="3535681" y="1960981"/>
            <a:ext cx="8654691" cy="834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ГРАЖДАНСКИЙ БЮДЖЕТ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19E8608A-3A17-4E94-A345-93413C9269EC}"/>
              </a:ext>
            </a:extLst>
          </p:cNvPr>
          <p:cNvSpPr/>
          <p:nvPr/>
        </p:nvSpPr>
        <p:spPr>
          <a:xfrm>
            <a:off x="3535681" y="3179122"/>
            <a:ext cx="8656319" cy="431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По республиканскому бюджету на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2023-2025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годы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19E8608A-3A17-4E94-A345-93413C9269EC}"/>
              </a:ext>
            </a:extLst>
          </p:cNvPr>
          <p:cNvSpPr/>
          <p:nvPr/>
        </p:nvSpPr>
        <p:spPr>
          <a:xfrm>
            <a:off x="5190309" y="-5770"/>
            <a:ext cx="7000062" cy="431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Департамент бюджетного планирования Министерства финансов 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РК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 rot="21238436">
            <a:off x="-104459" y="4824167"/>
            <a:ext cx="3535682" cy="1844293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212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6662057"/>
            <a:ext cx="12191999" cy="195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316C824-DE02-4D6E-93DE-D42F9B8D8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2196" y="6445758"/>
            <a:ext cx="1312025" cy="365125"/>
          </a:xfrm>
        </p:spPr>
        <p:txBody>
          <a:bodyPr vert="horz" lIns="91440" tIns="45720" rIns="91440" bIns="45720" rtlCol="0" anchor="ctr"/>
          <a:lstStyle/>
          <a:p>
            <a:fld id="{4B077F2A-2C27-4D70-B810-54F6CFB5CD3C}" type="slidenum">
              <a:rPr lang="ru-RU" sz="36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10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56D776B9-6E96-4F88-AD67-A7C05914172F}"/>
              </a:ext>
            </a:extLst>
          </p:cNvPr>
          <p:cNvSpPr txBox="1">
            <a:spLocks/>
          </p:cNvSpPr>
          <p:nvPr/>
        </p:nvSpPr>
        <p:spPr>
          <a:xfrm>
            <a:off x="0" y="-465"/>
            <a:ext cx="12191998" cy="49078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3000" b="1" dirty="0">
                <a:solidFill>
                  <a:schemeClr val="tx1"/>
                </a:solidFill>
                <a:latin typeface="Arial Narrow" panose="020B0606020202030204" pitchFamily="34" charset="0"/>
              </a:rPr>
              <a:t>Развитие здравоохранения</a:t>
            </a:r>
          </a:p>
        </p:txBody>
      </p:sp>
      <p:graphicFrame>
        <p:nvGraphicFramePr>
          <p:cNvPr id="6" name="Содержимое 6">
            <a:extLst>
              <a:ext uri="{FF2B5EF4-FFF2-40B4-BE49-F238E27FC236}">
                <a16:creationId xmlns:a16="http://schemas.microsoft.com/office/drawing/2014/main" xmlns="" id="{C7BCAF63-E9C4-4844-A222-6C22E1F952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764270"/>
              </p:ext>
            </p:extLst>
          </p:nvPr>
        </p:nvGraphicFramePr>
        <p:xfrm>
          <a:off x="223705" y="837578"/>
          <a:ext cx="11744589" cy="5402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05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0736"/>
                <a:gridCol w="1060736"/>
                <a:gridCol w="10607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65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49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04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54893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Скоррект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план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 год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Скоррект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план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год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Скоррект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план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год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Утвержденный бюджет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7034"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год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год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год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181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ВСЕГО, из них: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2400" b="1" i="0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612</a:t>
                      </a:r>
                      <a:endParaRPr lang="ru-RU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24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1 995</a:t>
                      </a:r>
                      <a:endParaRPr lang="ru-RU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1 992</a:t>
                      </a:r>
                      <a:endParaRPr lang="ru-RU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2 111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2 240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2 374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341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Республиканский бюджет, в том числе: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1 612</a:t>
                      </a:r>
                      <a:endParaRPr lang="ru-RU" sz="18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1 995</a:t>
                      </a:r>
                      <a:endParaRPr lang="ru-RU" sz="18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1 992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2 009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2 136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2 270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43564232"/>
                  </a:ext>
                </a:extLst>
              </a:tr>
              <a:tr h="31341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Оказание медицинской помощи, в том числе:</a:t>
                      </a: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1 490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1 851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1 813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1 856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1 985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2 131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4259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гарантированный объем бесплатной медицинской помощи</a:t>
                      </a:r>
                    </a:p>
                  </a:txBody>
                  <a:tcPr marL="28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1 158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838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1 331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1 456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1 510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1 567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16544155"/>
                  </a:ext>
                </a:extLst>
              </a:tr>
              <a:tr h="234259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обязательное социальное медицинское страхование</a:t>
                      </a:r>
                    </a:p>
                  </a:txBody>
                  <a:tcPr marL="28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300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352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475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564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76254464"/>
                  </a:ext>
                </a:extLst>
              </a:tr>
              <a:tr h="234571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общественное здравоохранение</a:t>
                      </a:r>
                    </a:p>
                  </a:txBody>
                  <a:tcPr marL="28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32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223019"/>
                  </a:ext>
                </a:extLst>
              </a:tr>
              <a:tr h="551471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Подготовка и повышение квалификации медицинских работников, прикладные научные исследования</a:t>
                      </a:r>
                    </a:p>
                  </a:txBody>
                  <a:tcPr marL="108000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37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47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74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Строительство, реконструкция объектов здравоохранения</a:t>
                      </a: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6982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Строительство</a:t>
                      </a:r>
                      <a:r>
                        <a:rPr lang="ru-RU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республиканских организации здравоохранения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51471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Обеспечение санитарно-эпидемиологического благополучия населения</a:t>
                      </a: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1471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Содержание Министерства здравоохранения и его территориальных органов</a:t>
                      </a:r>
                    </a:p>
                  </a:txBody>
                  <a:tcPr marL="108000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890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Прочие расходы</a:t>
                      </a: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59553715"/>
                  </a:ext>
                </a:extLst>
              </a:tr>
              <a:tr h="36366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* Расходы</a:t>
                      </a:r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переданные в базу местных бюджетов</a:t>
                      </a:r>
                    </a:p>
                  </a:txBody>
                  <a:tcPr marL="108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322217" y="574767"/>
            <a:ext cx="11521440" cy="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3C93DDA6-7742-4812-925C-DA6889C95B7F}"/>
              </a:ext>
            </a:extLst>
          </p:cNvPr>
          <p:cNvSpPr txBox="1">
            <a:spLocks/>
          </p:cNvSpPr>
          <p:nvPr/>
        </p:nvSpPr>
        <p:spPr>
          <a:xfrm>
            <a:off x="0" y="6587191"/>
            <a:ext cx="1145843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* </a:t>
            </a:r>
            <a:r>
              <a:rPr lang="ru-RU" sz="12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Передаются в базу местных бюджетов с 2023 года</a:t>
            </a:r>
            <a:endParaRPr lang="ru-RU" sz="1200" i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3A1346A5-45D0-45DF-B5BD-7592F1102510}"/>
              </a:ext>
            </a:extLst>
          </p:cNvPr>
          <p:cNvSpPr txBox="1">
            <a:spLocks/>
          </p:cNvSpPr>
          <p:nvPr/>
        </p:nvSpPr>
        <p:spPr>
          <a:xfrm>
            <a:off x="10238509" y="559425"/>
            <a:ext cx="1662545" cy="335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latin typeface="Arial Narrow" panose="020B0606020202030204" pitchFamily="34" charset="0"/>
                <a:ea typeface="+mn-ea"/>
                <a:cs typeface="+mn-cs"/>
              </a:rPr>
              <a:t>млрд. тенге</a:t>
            </a:r>
          </a:p>
        </p:txBody>
      </p:sp>
    </p:spTree>
    <p:extLst>
      <p:ext uri="{BB962C8B-B14F-4D97-AF65-F5344CB8AC3E}">
        <p14:creationId xmlns:p14="http://schemas.microsoft.com/office/powerpoint/2010/main" val="3439929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662057"/>
            <a:ext cx="12191999" cy="195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BCA4222-1D5A-4324-8484-FDBFB1382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9691" y="6426229"/>
            <a:ext cx="1312025" cy="365125"/>
          </a:xfrm>
        </p:spPr>
        <p:txBody>
          <a:bodyPr vert="horz" lIns="91440" tIns="45720" rIns="91440" bIns="45720" rtlCol="0" anchor="ctr"/>
          <a:lstStyle/>
          <a:p>
            <a:fld id="{4B077F2A-2C27-4D70-B810-54F6CFB5CD3C}" type="slidenum">
              <a:rPr lang="ru-RU" sz="36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11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9CE2A9A3-6BAA-441D-92A2-9C85FF530279}"/>
              </a:ext>
            </a:extLst>
          </p:cNvPr>
          <p:cNvSpPr txBox="1">
            <a:spLocks/>
          </p:cNvSpPr>
          <p:nvPr/>
        </p:nvSpPr>
        <p:spPr>
          <a:xfrm>
            <a:off x="0" y="64804"/>
            <a:ext cx="12192000" cy="49078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3000" b="1" dirty="0">
                <a:solidFill>
                  <a:schemeClr val="tx1"/>
                </a:solidFill>
                <a:latin typeface="Arial Narrow" panose="020B0606020202030204" pitchFamily="34" charset="0"/>
              </a:rPr>
              <a:t>Развитие культуры и спорта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DD7106E8-F648-4A4B-883D-302E3261FF84}"/>
              </a:ext>
            </a:extLst>
          </p:cNvPr>
          <p:cNvSpPr txBox="1">
            <a:spLocks/>
          </p:cNvSpPr>
          <p:nvPr/>
        </p:nvSpPr>
        <p:spPr>
          <a:xfrm>
            <a:off x="10789691" y="465384"/>
            <a:ext cx="1098881" cy="435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ru-RU" sz="1200" b="1" dirty="0">
                <a:latin typeface="Arial Narrow" panose="020B0606020202030204" pitchFamily="34" charset="0"/>
              </a:rPr>
              <a:t>млрд. тенге</a:t>
            </a:r>
          </a:p>
        </p:txBody>
      </p:sp>
      <p:graphicFrame>
        <p:nvGraphicFramePr>
          <p:cNvPr id="7" name="Содержимое 6">
            <a:extLst>
              <a:ext uri="{FF2B5EF4-FFF2-40B4-BE49-F238E27FC236}">
                <a16:creationId xmlns:a16="http://schemas.microsoft.com/office/drawing/2014/main" xmlns="" id="{6D7B8CF3-67FF-4A97-91B6-4ACE012372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9552084"/>
              </p:ext>
            </p:extLst>
          </p:nvPr>
        </p:nvGraphicFramePr>
        <p:xfrm>
          <a:off x="116053" y="787403"/>
          <a:ext cx="11762677" cy="5595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0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1891"/>
                <a:gridCol w="1151891"/>
                <a:gridCol w="1151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075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32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543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97738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Наименование мероприятий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Скоррек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план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kk-KZ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год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Скоррек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план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kk-KZ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год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Скоррек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план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kk-KZ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год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Утвержденный бюджет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5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01100680"/>
                  </a:ext>
                </a:extLst>
              </a:tr>
              <a:tr h="3681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ВСЕГО, из них: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108</a:t>
                      </a:r>
                      <a:endParaRPr lang="ru-RU" sz="2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2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161</a:t>
                      </a:r>
                      <a:endParaRPr lang="ru-RU" sz="2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2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218</a:t>
                      </a:r>
                      <a:endParaRPr lang="ru-RU" sz="2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2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204</a:t>
                      </a:r>
                      <a:endParaRPr lang="ru-RU" sz="2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2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182</a:t>
                      </a:r>
                      <a:endParaRPr lang="ru-RU" sz="2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2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192</a:t>
                      </a:r>
                      <a:endParaRPr lang="ru-RU" sz="2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526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Республиканский бюджет, в том числе: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108</a:t>
                      </a:r>
                      <a:endParaRPr lang="ru-RU" sz="16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161</a:t>
                      </a:r>
                      <a:endParaRPr lang="ru-RU" sz="16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5234356"/>
                  </a:ext>
                </a:extLst>
              </a:tr>
              <a:tr h="55033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Формирование политики в сфере культуры,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спорта, архивной и туристской деятельности 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400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7620" marR="76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Обеспечение функционирования организаций культуры и архивного дела </a:t>
                      </a:r>
                    </a:p>
                  </a:txBody>
                  <a:tcPr marL="14400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</a:t>
                      </a:r>
                    </a:p>
                  </a:txBody>
                  <a:tcPr marL="7620" marR="76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8666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Подготовка кадров в области туризма, культуры и искусства</a:t>
                      </a:r>
                    </a:p>
                  </a:txBody>
                  <a:tcPr marL="144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7620" marR="76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19198458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Развитие спорта высших достижений</a:t>
                      </a:r>
                    </a:p>
                  </a:txBody>
                  <a:tcPr marL="14400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47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</a:t>
                      </a:r>
                    </a:p>
                  </a:txBody>
                  <a:tcPr marL="7620" marR="762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85925"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Обучение и воспитание одаренных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в культуре, искусстве и спорте детей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4000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7620" marR="76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0270504"/>
                  </a:ext>
                </a:extLst>
              </a:tr>
              <a:tr h="444943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Поддержка развития массового спорта и национальных видов спорта</a:t>
                      </a:r>
                    </a:p>
                  </a:txBody>
                  <a:tcPr marL="14400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7620" marR="76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31707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Формирование национального туристского продукта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и продвижение его на международном и внутреннем рынке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400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7620" marR="76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524933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Подготовка специалистов и оказание социальной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поддержки обучающимся в области культуры и искусства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400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7620" marR="76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43132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* Расходы</a:t>
                      </a:r>
                      <a:r>
                        <a:rPr lang="ru-RU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переданные в базу местных бюджетов</a:t>
                      </a: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322217" y="574767"/>
            <a:ext cx="11521440" cy="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C93DDA6-7742-4812-925C-DA6889C95B7F}"/>
              </a:ext>
            </a:extLst>
          </p:cNvPr>
          <p:cNvSpPr txBox="1">
            <a:spLocks/>
          </p:cNvSpPr>
          <p:nvPr/>
        </p:nvSpPr>
        <p:spPr>
          <a:xfrm>
            <a:off x="0" y="6578612"/>
            <a:ext cx="1145843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* </a:t>
            </a:r>
            <a:r>
              <a:rPr lang="ru-RU" sz="12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Передаются в базу местных бюджетов с 2023 года</a:t>
            </a:r>
            <a:endParaRPr lang="ru-RU" sz="1200" i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841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662057"/>
            <a:ext cx="12191999" cy="195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BCA4222-1D5A-4324-8484-FDBFB1382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9691" y="6426229"/>
            <a:ext cx="1312025" cy="365125"/>
          </a:xfrm>
        </p:spPr>
        <p:txBody>
          <a:bodyPr vert="horz" lIns="91440" tIns="45720" rIns="91440" bIns="45720" rtlCol="0" anchor="ctr"/>
          <a:lstStyle/>
          <a:p>
            <a:fld id="{4B077F2A-2C27-4D70-B810-54F6CFB5CD3C}" type="slidenum">
              <a:rPr lang="ru-RU" sz="36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12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FCF12B8D-CCA8-42FD-B1AA-F4A7AB20D422}"/>
              </a:ext>
            </a:extLst>
          </p:cNvPr>
          <p:cNvSpPr txBox="1">
            <a:spLocks/>
          </p:cNvSpPr>
          <p:nvPr/>
        </p:nvSpPr>
        <p:spPr>
          <a:xfrm>
            <a:off x="110067" y="60558"/>
            <a:ext cx="11991649" cy="49078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3000" b="1" dirty="0">
                <a:solidFill>
                  <a:schemeClr val="tx1"/>
                </a:solidFill>
                <a:latin typeface="Arial Narrow" panose="020B0606020202030204" pitchFamily="34" charset="0"/>
              </a:rPr>
              <a:t>Информация и общественное развитие</a:t>
            </a:r>
          </a:p>
        </p:txBody>
      </p:sp>
      <p:graphicFrame>
        <p:nvGraphicFramePr>
          <p:cNvPr id="8" name="Содержимое 6">
            <a:extLst>
              <a:ext uri="{FF2B5EF4-FFF2-40B4-BE49-F238E27FC236}">
                <a16:creationId xmlns:a16="http://schemas.microsoft.com/office/drawing/2014/main" xmlns="" id="{22B07008-28D9-4772-9FA5-B5D2776F48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93689"/>
              </p:ext>
            </p:extLst>
          </p:nvPr>
        </p:nvGraphicFramePr>
        <p:xfrm>
          <a:off x="194733" y="793481"/>
          <a:ext cx="11906982" cy="5283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75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5208"/>
                <a:gridCol w="1275208"/>
                <a:gridCol w="1275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49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8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990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09815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Наименование мероприятий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Скоррек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план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kk-KZ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год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Скоррек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план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kk-KZ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год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Скоррек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план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kk-KZ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год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Утвержденный бюджет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01100680"/>
                  </a:ext>
                </a:extLst>
              </a:tr>
              <a:tr h="47457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ВСЕГО, из них: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66</a:t>
                      </a:r>
                      <a:endParaRPr lang="ru-RU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24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71</a:t>
                      </a:r>
                      <a:endParaRPr lang="ru-RU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72</a:t>
                      </a:r>
                      <a:endParaRPr lang="ru-RU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68</a:t>
                      </a:r>
                      <a:endParaRPr lang="ru-RU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65</a:t>
                      </a:r>
                      <a:endParaRPr lang="ru-RU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65</a:t>
                      </a:r>
                      <a:endParaRPr lang="ru-RU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902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Проведение государственной информационной политики, из них:</a:t>
                      </a:r>
                    </a:p>
                  </a:txBody>
                  <a:tcPr marL="108000" marR="762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</a:t>
                      </a:r>
                      <a:endParaRPr lang="aa-ET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</a:t>
                      </a:r>
                      <a:endParaRPr lang="aa-ET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54</a:t>
                      </a:r>
                      <a:endParaRPr lang="aa-ET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</a:t>
                      </a:r>
                      <a:endParaRPr lang="aa-ET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a-E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a-E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50831966"/>
                  </a:ext>
                </a:extLst>
              </a:tr>
              <a:tr h="44973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Размещение государственного информационного заказа</a:t>
                      </a:r>
                    </a:p>
                  </a:txBody>
                  <a:tcPr marL="180000" marR="76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</a:t>
                      </a:r>
                      <a:endParaRPr lang="aa-ET" sz="16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</a:t>
                      </a:r>
                      <a:endParaRPr lang="aa-ET" sz="16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52</a:t>
                      </a:r>
                      <a:endParaRPr lang="aa-ET" sz="16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a-ET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aa-ET" sz="16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a-ET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aa-ET" sz="16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a-ET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0120048"/>
                  </a:ext>
                </a:extLst>
              </a:tr>
              <a:tr h="60896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Обеспечение распространения информации национальным оператором телерадиовещания</a:t>
                      </a:r>
                    </a:p>
                  </a:txBody>
                  <a:tcPr marL="180000" marR="762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aa-ET" sz="16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aa-ET" sz="16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aa-ET" sz="16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a-ET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a-ET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aa-ET" sz="16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38204569"/>
                  </a:ext>
                </a:extLst>
              </a:tr>
              <a:tr h="44685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Формирование государственной политики в сфере информации и общественного развития</a:t>
                      </a:r>
                    </a:p>
                  </a:txBody>
                  <a:tcPr marL="108000" marR="7620" marT="762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aa-ET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aa-ET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aa-ET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aa-ET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a-E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aa-ET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6859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Реализация государственной политики в сфере общественного согласия</a:t>
                      </a:r>
                    </a:p>
                  </a:txBody>
                  <a:tcPr marL="108000" marR="7620" marT="762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aa-ET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aa-ET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aa-ET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a-E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a-ET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aa-ET" sz="18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43902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Обеспечение укрепления взаимоотношения институтов гражданского общества и государства</a:t>
                      </a:r>
                    </a:p>
                  </a:txBody>
                  <a:tcPr marL="108000" marR="762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aa-ET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aa-ET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aa-ET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a-E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a-E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a-E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80601436"/>
                  </a:ext>
                </a:extLst>
              </a:tr>
              <a:tr h="43902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Реализация государственной молодежной и семейной  политики</a:t>
                      </a:r>
                    </a:p>
                  </a:txBody>
                  <a:tcPr marL="108000" marR="762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0,7</a:t>
                      </a:r>
                      <a:endParaRPr lang="aa-ET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aa-ET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aa-ET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a-E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aa-ET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aa-E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322217" y="574767"/>
            <a:ext cx="11521440" cy="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3A1346A5-45D0-45DF-B5BD-7592F1102510}"/>
              </a:ext>
            </a:extLst>
          </p:cNvPr>
          <p:cNvSpPr txBox="1">
            <a:spLocks/>
          </p:cNvSpPr>
          <p:nvPr/>
        </p:nvSpPr>
        <p:spPr>
          <a:xfrm>
            <a:off x="10238509" y="559425"/>
            <a:ext cx="1662545" cy="335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latin typeface="Arial Narrow" panose="020B0606020202030204" pitchFamily="34" charset="0"/>
                <a:ea typeface="+mn-ea"/>
                <a:cs typeface="+mn-cs"/>
              </a:rPr>
              <a:t>млрд. тенге</a:t>
            </a:r>
          </a:p>
        </p:txBody>
      </p:sp>
    </p:spTree>
    <p:extLst>
      <p:ext uri="{BB962C8B-B14F-4D97-AF65-F5344CB8AC3E}">
        <p14:creationId xmlns:p14="http://schemas.microsoft.com/office/powerpoint/2010/main" val="2874345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662057"/>
            <a:ext cx="12191999" cy="195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1CDCEEF-94A5-413D-840F-4BBD17337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7412" y="6454147"/>
            <a:ext cx="1312025" cy="365125"/>
          </a:xfrm>
        </p:spPr>
        <p:txBody>
          <a:bodyPr vert="horz" lIns="91440" tIns="45720" rIns="91440" bIns="45720" rtlCol="0" anchor="ctr"/>
          <a:lstStyle/>
          <a:p>
            <a:fld id="{4B077F2A-2C27-4D70-B810-54F6CFB5CD3C}" type="slidenum">
              <a:rPr lang="ru-RU" sz="36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13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06E376D6-4BE3-410D-9C4F-84201D569F74}"/>
              </a:ext>
            </a:extLst>
          </p:cNvPr>
          <p:cNvSpPr txBox="1">
            <a:spLocks/>
          </p:cNvSpPr>
          <p:nvPr/>
        </p:nvSpPr>
        <p:spPr>
          <a:xfrm>
            <a:off x="0" y="16312"/>
            <a:ext cx="12191998" cy="561911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110000"/>
              </a:lnSpc>
              <a:spcBef>
                <a:spcPct val="0"/>
              </a:spcBef>
              <a:buNone/>
              <a:defRPr sz="3000" b="1" spc="-50" baseline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Расходы на поддержку развития реального сектора экономики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C245A7D2-4A0D-4DE1-8660-0982F1C1A7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131043"/>
              </p:ext>
            </p:extLst>
          </p:nvPr>
        </p:nvGraphicFramePr>
        <p:xfrm>
          <a:off x="98095" y="833965"/>
          <a:ext cx="11755238" cy="55615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3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1467"/>
                <a:gridCol w="1219200"/>
                <a:gridCol w="12869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123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7846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65955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Скорректир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план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Скорректир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план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Скорректир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план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Утвержденный бюджет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879"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 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год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год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год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год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год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год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08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ВСЕГО, из них: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2 442</a:t>
                      </a:r>
                      <a:endParaRPr lang="ru-RU" sz="22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2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2 403</a:t>
                      </a:r>
                      <a:endParaRPr lang="ru-RU" sz="22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kk-KZ" sz="2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3 324</a:t>
                      </a:r>
                      <a:endParaRPr lang="ru-RU" sz="22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2 511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1 904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1 717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106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Республиканский бюджет, в том числе:</a:t>
                      </a: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2 442</a:t>
                      </a:r>
                      <a:endParaRPr lang="ru-RU" sz="18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2 403</a:t>
                      </a:r>
                      <a:endParaRPr lang="ru-RU" sz="18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3 365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2 173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1 563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1 376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20939832"/>
                  </a:ext>
                </a:extLst>
              </a:tr>
              <a:tr h="5414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Министерство экологии</a:t>
                      </a:r>
                      <a:r>
                        <a:rPr lang="ru-RU" sz="18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геологии и природных ресурсов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8000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129</a:t>
                      </a:r>
                      <a:r>
                        <a:rPr lang="kk-KZ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180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1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Министерство торговли</a:t>
                      </a:r>
                      <a:r>
                        <a:rPr lang="ru-RU" sz="18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и интеграции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8000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82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Министерство</a:t>
                      </a:r>
                      <a:r>
                        <a:rPr lang="ru-RU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сельского хозяйства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8000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555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122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Министерство</a:t>
                      </a:r>
                      <a:r>
                        <a:rPr lang="ru-RU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цифрового развития, инноваций и аэрокосмической промышленности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8000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161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1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Министерство</a:t>
                      </a:r>
                      <a:r>
                        <a:rPr lang="ru-RU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национальной экономики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8000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473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14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Министерство индустрии</a:t>
                      </a:r>
                      <a:r>
                        <a:rPr lang="ru-RU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и инфраструктурного развития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8000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1 138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1 192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1 728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1 117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65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Министерство энергетики</a:t>
                      </a: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145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4148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* Расходы</a:t>
                      </a:r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переданные в базу местных бюджетов</a:t>
                      </a:r>
                    </a:p>
                  </a:txBody>
                  <a:tcPr marL="10800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338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341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341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7484711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3C93DDA6-7742-4812-925C-DA6889C95B7F}"/>
              </a:ext>
            </a:extLst>
          </p:cNvPr>
          <p:cNvSpPr txBox="1">
            <a:spLocks/>
          </p:cNvSpPr>
          <p:nvPr/>
        </p:nvSpPr>
        <p:spPr>
          <a:xfrm>
            <a:off x="0" y="6588723"/>
            <a:ext cx="1145843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* </a:t>
            </a:r>
            <a:r>
              <a:rPr lang="ru-RU" sz="12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Передаются в базу местных бюджетов с 2023 года</a:t>
            </a:r>
            <a:endParaRPr lang="ru-RU" sz="1200" i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2217" y="574767"/>
            <a:ext cx="11521440" cy="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3A1346A5-45D0-45DF-B5BD-7592F1102510}"/>
              </a:ext>
            </a:extLst>
          </p:cNvPr>
          <p:cNvSpPr txBox="1">
            <a:spLocks/>
          </p:cNvSpPr>
          <p:nvPr/>
        </p:nvSpPr>
        <p:spPr>
          <a:xfrm>
            <a:off x="10238509" y="559425"/>
            <a:ext cx="1662545" cy="335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latin typeface="Arial Narrow" panose="020B0606020202030204" pitchFamily="34" charset="0"/>
                <a:ea typeface="+mn-ea"/>
                <a:cs typeface="+mn-cs"/>
              </a:rPr>
              <a:t>млрд. тенге</a:t>
            </a:r>
          </a:p>
        </p:txBody>
      </p:sp>
    </p:spTree>
    <p:extLst>
      <p:ext uri="{BB962C8B-B14F-4D97-AF65-F5344CB8AC3E}">
        <p14:creationId xmlns:p14="http://schemas.microsoft.com/office/powerpoint/2010/main" val="719045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662057"/>
            <a:ext cx="12191999" cy="195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37A54C2-9255-4F75-85DD-57DF2454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6469" y="6443007"/>
            <a:ext cx="1312025" cy="365125"/>
          </a:xfrm>
        </p:spPr>
        <p:txBody>
          <a:bodyPr vert="horz" lIns="91440" tIns="45720" rIns="91440" bIns="45720" rtlCol="0" anchor="ctr"/>
          <a:lstStyle/>
          <a:p>
            <a:fld id="{4B077F2A-2C27-4D70-B810-54F6CFB5CD3C}" type="slidenum">
              <a:rPr lang="ru-RU" sz="36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14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CE893B35-88AF-4518-848B-5020754CF381}"/>
              </a:ext>
            </a:extLst>
          </p:cNvPr>
          <p:cNvSpPr txBox="1">
            <a:spLocks/>
          </p:cNvSpPr>
          <p:nvPr/>
        </p:nvSpPr>
        <p:spPr>
          <a:xfrm>
            <a:off x="2" y="49868"/>
            <a:ext cx="12191998" cy="438494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110000"/>
              </a:lnSpc>
              <a:spcBef>
                <a:spcPct val="0"/>
              </a:spcBef>
              <a:buNone/>
              <a:defRPr sz="3000" b="1" spc="-50" baseline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Расходы Министерства сельского хозяйства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A731BEEF-DE56-4D94-86CF-A557565E6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214696"/>
              </p:ext>
            </p:extLst>
          </p:nvPr>
        </p:nvGraphicFramePr>
        <p:xfrm>
          <a:off x="194422" y="671735"/>
          <a:ext cx="11803154" cy="5724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41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5500"/>
                <a:gridCol w="1205500"/>
                <a:gridCol w="1205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01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37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86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4334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Наименование мероприятий</a:t>
                      </a:r>
                    </a:p>
                  </a:txBody>
                  <a:tcPr marL="6628" marR="6628" marT="662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Скоррект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план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Скоррект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план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год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Скоррект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план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Утвержденный бюджет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R="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48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год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год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год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892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ВСЕГО, в том числе: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407</a:t>
                      </a:r>
                      <a:endParaRPr lang="x-none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390</a:t>
                      </a:r>
                      <a:endParaRPr lang="x-none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55</a:t>
                      </a:r>
                      <a:r>
                        <a:rPr lang="kk-KZ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x-none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</a:t>
                      </a:r>
                      <a:r>
                        <a:rPr lang="kk-KZ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x-none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488</a:t>
                      </a:r>
                      <a:endParaRPr lang="x-none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466</a:t>
                      </a:r>
                      <a:endParaRPr lang="x-none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877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Республиканский бюджет, в том числе:</a:t>
                      </a:r>
                    </a:p>
                  </a:txBody>
                  <a:tcPr marL="72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407</a:t>
                      </a:r>
                      <a:endParaRPr lang="x-none" sz="16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390</a:t>
                      </a:r>
                      <a:endParaRPr lang="x-none" sz="16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555</a:t>
                      </a:r>
                      <a:endParaRPr lang="x-none" sz="18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291</a:t>
                      </a:r>
                      <a:endParaRPr lang="x-none" sz="16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283</a:t>
                      </a:r>
                      <a:endParaRPr lang="x-none" sz="16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261</a:t>
                      </a:r>
                      <a:endParaRPr lang="x-none" sz="16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3669218"/>
                  </a:ext>
                </a:extLst>
              </a:tr>
              <a:tr h="298771">
                <a:tc>
                  <a:txBody>
                    <a:bodyPr/>
                    <a:lstStyle/>
                    <a:p>
                      <a:pPr marL="0" algn="l" defTabSz="914421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Развитие растениеводства</a:t>
                      </a:r>
                    </a:p>
                  </a:txBody>
                  <a:tcPr marL="144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21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x-non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21" rtl="0" eaLnBrk="1" fontAlgn="ctr" latinLnBrk="0" hangingPunct="1"/>
                      <a:r>
                        <a:rPr lang="kk-KZ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x-non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21" rtl="0" eaLnBrk="1" fontAlgn="ctr" latinLnBrk="0" hangingPunct="1"/>
                      <a:r>
                        <a:rPr lang="kk-KZ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x-none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21" rtl="0" eaLnBrk="1" fontAlgn="ctr" latinLnBrk="0" hangingPunct="1"/>
                      <a:r>
                        <a:rPr lang="kk-KZ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</a:t>
                      </a:r>
                      <a:endParaRPr lang="x-none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21" rtl="0" eaLnBrk="1" fontAlgn="ctr" latinLnBrk="0" hangingPunct="1"/>
                      <a:r>
                        <a:rPr lang="kk-KZ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</a:t>
                      </a:r>
                      <a:endParaRPr lang="x-none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21" rtl="0" eaLnBrk="1" fontAlgn="ctr" latinLnBrk="0" hangingPunct="1"/>
                      <a:r>
                        <a:rPr lang="kk-KZ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</a:t>
                      </a:r>
                      <a:endParaRPr lang="x-none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57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Развитие ветеринарии </a:t>
                      </a:r>
                    </a:p>
                  </a:txBody>
                  <a:tcPr marL="144000" marR="76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  <a:endParaRPr lang="x-non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  <a:endParaRPr lang="x-non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7620" marR="76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32</a:t>
                      </a:r>
                    </a:p>
                  </a:txBody>
                  <a:tcPr marL="7620" marR="76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34</a:t>
                      </a:r>
                      <a:endParaRPr lang="x-none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34</a:t>
                      </a:r>
                      <a:endParaRPr lang="x-none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57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Возмещение расходов АО «НК «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Продкорпорация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» по хранению запаса зерна</a:t>
                      </a:r>
                    </a:p>
                  </a:txBody>
                  <a:tcPr marL="144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x-none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x-none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x-none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x-none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13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Управление земельными ресурсами</a:t>
                      </a:r>
                    </a:p>
                  </a:txBody>
                  <a:tcPr marL="144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x-non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x-non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x-none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x-none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x-none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x-none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13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Научные исследования и повышение доступности знаний</a:t>
                      </a:r>
                    </a:p>
                  </a:txBody>
                  <a:tcPr marL="144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x-non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x-non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x-none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x-none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x-none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x-none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57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Масштабирование проекта по повышению доходов сельского населения</a:t>
                      </a:r>
                    </a:p>
                  </a:txBody>
                  <a:tcPr marL="144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52</a:t>
                      </a:r>
                      <a:endParaRPr lang="x-none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43</a:t>
                      </a:r>
                      <a:endParaRPr lang="x-none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</a:t>
                      </a:r>
                      <a:endParaRPr lang="x-none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4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Субсидирование АПК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44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203</a:t>
                      </a:r>
                      <a:endParaRPr lang="x-non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203</a:t>
                      </a:r>
                      <a:endParaRPr lang="x-non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endParaRPr lang="x-none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  <a:endParaRPr lang="x-none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  <a:endParaRPr lang="x-none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  <a:endParaRPr lang="x-none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1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Кредитование весенне-полевых и уборочных работ</a:t>
                      </a:r>
                    </a:p>
                  </a:txBody>
                  <a:tcPr marL="144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70</a:t>
                      </a:r>
                      <a:endParaRPr lang="x-non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70</a:t>
                      </a:r>
                      <a:endParaRPr lang="x-non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260</a:t>
                      </a:r>
                    </a:p>
                  </a:txBody>
                  <a:tcPr marL="7620" marR="76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x-none" sz="15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5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5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57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Микрокредитования в сельских населенных пунктах и малых городах</a:t>
                      </a:r>
                    </a:p>
                  </a:txBody>
                  <a:tcPr marL="144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43</a:t>
                      </a:r>
                      <a:endParaRPr lang="x-non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35</a:t>
                      </a:r>
                      <a:endParaRPr lang="x-non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</a:t>
                      </a:r>
                      <a:r>
                        <a:rPr lang="x-none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140</a:t>
                      </a:r>
                      <a:endParaRPr lang="x-none" sz="15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140</a:t>
                      </a:r>
                      <a:endParaRPr lang="x-none" sz="15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91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Кредитование ирригационных систем</a:t>
                      </a:r>
                    </a:p>
                  </a:txBody>
                  <a:tcPr marL="144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5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5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5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5970460"/>
                  </a:ext>
                </a:extLst>
              </a:tr>
              <a:tr h="2538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Увеличение уставного капитала АО «СПК «</a:t>
                      </a:r>
                      <a:r>
                        <a:rPr lang="ru-RU" sz="14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Солтүстік</a:t>
                      </a: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144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x-non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x-none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5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5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5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53531803"/>
                  </a:ext>
                </a:extLst>
              </a:tr>
              <a:tr h="3048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 закуп фуражного зерна АО «НК «</a:t>
                      </a:r>
                      <a:r>
                        <a:rPr lang="ru-RU" sz="14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Продкорпорация</a:t>
                      </a: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» </a:t>
                      </a:r>
                    </a:p>
                  </a:txBody>
                  <a:tcPr marL="144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5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5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5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48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Прочие текущие расходы</a:t>
                      </a:r>
                    </a:p>
                  </a:txBody>
                  <a:tcPr marL="144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  <a:endParaRPr lang="x-non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  <a:endParaRPr lang="x-non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5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5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5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82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* Расходы</a:t>
                      </a:r>
                      <a:r>
                        <a:rPr lang="ru-RU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переданные в базу местных бюджетов</a:t>
                      </a:r>
                    </a:p>
                  </a:txBody>
                  <a:tcPr marL="72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16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16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16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200</a:t>
                      </a:r>
                      <a:endParaRPr lang="x-none" sz="16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205</a:t>
                      </a:r>
                      <a:endParaRPr lang="x-none" sz="16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205</a:t>
                      </a:r>
                      <a:endParaRPr lang="x-none" sz="16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3C93DDA6-7742-4812-925C-DA6889C95B7F}"/>
              </a:ext>
            </a:extLst>
          </p:cNvPr>
          <p:cNvSpPr txBox="1">
            <a:spLocks/>
          </p:cNvSpPr>
          <p:nvPr/>
        </p:nvSpPr>
        <p:spPr>
          <a:xfrm>
            <a:off x="4045" y="6584351"/>
            <a:ext cx="1145843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* </a:t>
            </a:r>
            <a:r>
              <a:rPr lang="ru-RU" sz="12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Передаются в базу местных бюджетов с 2023 года</a:t>
            </a:r>
            <a:endParaRPr lang="ru-RU" sz="1200" i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2217" y="574767"/>
            <a:ext cx="11521440" cy="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3A1346A5-45D0-45DF-B5BD-7592F1102510}"/>
              </a:ext>
            </a:extLst>
          </p:cNvPr>
          <p:cNvSpPr txBox="1">
            <a:spLocks/>
          </p:cNvSpPr>
          <p:nvPr/>
        </p:nvSpPr>
        <p:spPr>
          <a:xfrm>
            <a:off x="10335031" y="340952"/>
            <a:ext cx="1662545" cy="335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latin typeface="Arial Narrow" panose="020B0606020202030204" pitchFamily="34" charset="0"/>
                <a:ea typeface="+mn-ea"/>
                <a:cs typeface="+mn-cs"/>
              </a:rPr>
              <a:t>млрд. тенге</a:t>
            </a:r>
          </a:p>
        </p:txBody>
      </p:sp>
    </p:spTree>
    <p:extLst>
      <p:ext uri="{BB962C8B-B14F-4D97-AF65-F5344CB8AC3E}">
        <p14:creationId xmlns:p14="http://schemas.microsoft.com/office/powerpoint/2010/main" val="1016051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662057"/>
            <a:ext cx="12191999" cy="195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1F3115D-5FE8-4D62-9741-28601366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43007"/>
            <a:ext cx="1312025" cy="365125"/>
          </a:xfrm>
        </p:spPr>
        <p:txBody>
          <a:bodyPr vert="horz" lIns="91440" tIns="45720" rIns="91440" bIns="45720" rtlCol="0" anchor="ctr"/>
          <a:lstStyle/>
          <a:p>
            <a:fld id="{4B077F2A-2C27-4D70-B810-54F6CFB5CD3C}" type="slidenum">
              <a:rPr lang="ru-RU" sz="36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15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7C2C69E6-D47A-499F-839A-CEC1778EF59F}"/>
              </a:ext>
            </a:extLst>
          </p:cNvPr>
          <p:cNvSpPr txBox="1">
            <a:spLocks/>
          </p:cNvSpPr>
          <p:nvPr/>
        </p:nvSpPr>
        <p:spPr>
          <a:xfrm>
            <a:off x="-2" y="7549"/>
            <a:ext cx="12191998" cy="44680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3000" b="1" dirty="0">
                <a:solidFill>
                  <a:schemeClr val="tx1"/>
                </a:solidFill>
                <a:latin typeface="Arial Narrow" panose="020B0606020202030204" pitchFamily="34" charset="0"/>
              </a:rPr>
              <a:t>Развитие транспортной инфраструктуры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D268D45B-FF13-49D3-BC6C-7C22D81F3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640506"/>
              </p:ext>
            </p:extLst>
          </p:nvPr>
        </p:nvGraphicFramePr>
        <p:xfrm>
          <a:off x="115547" y="831615"/>
          <a:ext cx="11906726" cy="5751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7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1544"/>
                <a:gridCol w="1061544"/>
                <a:gridCol w="10615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92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09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46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3491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Наименование мероприятий</a:t>
                      </a:r>
                    </a:p>
                  </a:txBody>
                  <a:tcPr marL="6628" marR="6628" marT="662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Скорректиров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план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Скорректиров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план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Скорректиров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план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Утвержденный бюджет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R="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год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год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год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241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kk-KZ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ВСЕГО</a:t>
                      </a:r>
                      <a:r>
                        <a:rPr lang="ru-RU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из них: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432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452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654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488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512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456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353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Автодорожная отрасль, из них:</a:t>
                      </a:r>
                    </a:p>
                  </a:txBody>
                  <a:tcPr marL="10800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407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kk-KZ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416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589</a:t>
                      </a:r>
                    </a:p>
                  </a:txBody>
                  <a:tcPr marL="7620" marR="76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434</a:t>
                      </a: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468</a:t>
                      </a:r>
                    </a:p>
                  </a:txBody>
                  <a:tcPr marL="7620" marR="76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435</a:t>
                      </a:r>
                    </a:p>
                  </a:txBody>
                  <a:tcPr marL="7620" marR="76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362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Реконструкция и строительство автомобильных дорог на республиканском уровне</a:t>
                      </a:r>
                    </a:p>
                  </a:txBody>
                  <a:tcPr marL="180000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kk-KZ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0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145</a:t>
                      </a: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28314761"/>
                  </a:ext>
                </a:extLst>
              </a:tr>
              <a:tr h="45566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Капитальный, средний и текущий ремонт, содержание автомобильных дорог республиканского значения</a:t>
                      </a:r>
                    </a:p>
                  </a:txBody>
                  <a:tcPr marL="180000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kk-KZ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0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131</a:t>
                      </a:r>
                    </a:p>
                  </a:txBody>
                  <a:tcPr marL="0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0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0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2648774"/>
                  </a:ext>
                </a:extLst>
              </a:tr>
              <a:tr h="45566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Выполнение обязательств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АО «</a:t>
                      </a:r>
                      <a:r>
                        <a:rPr lang="ru-RU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КазАвтоЖол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» в рамках реализации автодорожных проектов под государственную гарантию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80000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kk-KZ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37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0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 marL="0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151</a:t>
                      </a:r>
                    </a:p>
                  </a:txBody>
                  <a:tcPr marL="0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180</a:t>
                      </a:r>
                    </a:p>
                  </a:txBody>
                  <a:tcPr marL="7620" marR="762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45916077"/>
                  </a:ext>
                </a:extLst>
              </a:tr>
              <a:tr h="27139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Трансферты регионам на развитие транспортной инфраструктуры</a:t>
                      </a:r>
                    </a:p>
                  </a:txBody>
                  <a:tcPr marL="180000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kk-KZ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158</a:t>
                      </a: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kk-KZ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7620" marR="76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566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Трансферты регионам на финансирование</a:t>
                      </a:r>
                      <a:r>
                        <a:rPr lang="ru-RU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приоритетных   проектов   транспортной  инфраструктуры</a:t>
                      </a:r>
                    </a:p>
                  </a:txBody>
                  <a:tcPr marL="180000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79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kk-KZ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0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9267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Оказание услуг по содержанию автомобильных дорог</a:t>
                      </a:r>
                    </a:p>
                  </a:txBody>
                  <a:tcPr marL="18000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kk-KZ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7620" marR="76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420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Обеспечение качества выполнения дорожно-строительных и ремонтных работ</a:t>
                      </a:r>
                    </a:p>
                  </a:txBody>
                  <a:tcPr marL="18000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kk-KZ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7620" marR="76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772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Водный транспорт, из них:</a:t>
                      </a:r>
                    </a:p>
                  </a:txBody>
                  <a:tcPr marL="10800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kk-KZ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9741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Обновление и модернизация судов технического флота</a:t>
                      </a:r>
                    </a:p>
                  </a:txBody>
                  <a:tcPr marL="18000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kk-KZ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7620" marR="76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974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Проектирование и строительство</a:t>
                      </a:r>
                      <a:r>
                        <a:rPr lang="ru-RU" sz="16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пограничных отделений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10800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6974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Водный транспорт </a:t>
                      </a:r>
                    </a:p>
                  </a:txBody>
                  <a:tcPr marL="10800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7620" marR="76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91157045"/>
                  </a:ext>
                </a:extLst>
              </a:tr>
              <a:tr h="26974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Развитие гражданской авиации и воздушного транспорта</a:t>
                      </a:r>
                    </a:p>
                  </a:txBody>
                  <a:tcPr marL="10800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6974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Строительство метрополитена</a:t>
                      </a:r>
                    </a:p>
                  </a:txBody>
                  <a:tcPr marL="10800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0281323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322217" y="574767"/>
            <a:ext cx="11521440" cy="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3A1346A5-45D0-45DF-B5BD-7592F1102510}"/>
              </a:ext>
            </a:extLst>
          </p:cNvPr>
          <p:cNvSpPr txBox="1">
            <a:spLocks/>
          </p:cNvSpPr>
          <p:nvPr/>
        </p:nvSpPr>
        <p:spPr>
          <a:xfrm>
            <a:off x="10238509" y="559425"/>
            <a:ext cx="1662545" cy="335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latin typeface="Arial Narrow" panose="020B0606020202030204" pitchFamily="34" charset="0"/>
                <a:ea typeface="+mn-ea"/>
                <a:cs typeface="+mn-cs"/>
              </a:rPr>
              <a:t>млрд. тенге</a:t>
            </a:r>
          </a:p>
        </p:txBody>
      </p:sp>
    </p:spTree>
    <p:extLst>
      <p:ext uri="{BB962C8B-B14F-4D97-AF65-F5344CB8AC3E}">
        <p14:creationId xmlns:p14="http://schemas.microsoft.com/office/powerpoint/2010/main" val="1947741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662057"/>
            <a:ext cx="12191999" cy="195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A4C35D56-0DFA-4457-B55A-45D22CD6A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3247" y="6434618"/>
            <a:ext cx="1312025" cy="365125"/>
          </a:xfrm>
        </p:spPr>
        <p:txBody>
          <a:bodyPr vert="horz" lIns="91440" tIns="45720" rIns="91440" bIns="45720" rtlCol="0" anchor="ctr"/>
          <a:lstStyle/>
          <a:p>
            <a:fld id="{4B077F2A-2C27-4D70-B810-54F6CFB5CD3C}" type="slidenum">
              <a:rPr lang="ru-RU" sz="36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16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EA8419C9-40AA-4500-8274-5177F177FEEC}"/>
              </a:ext>
            </a:extLst>
          </p:cNvPr>
          <p:cNvSpPr txBox="1">
            <a:spLocks/>
          </p:cNvSpPr>
          <p:nvPr/>
        </p:nvSpPr>
        <p:spPr>
          <a:xfrm>
            <a:off x="0" y="-26589"/>
            <a:ext cx="12191998" cy="5939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3000" b="1" dirty="0">
                <a:solidFill>
                  <a:schemeClr val="tx1"/>
                </a:solidFill>
                <a:latin typeface="Arial Narrow" panose="020B0606020202030204" pitchFamily="34" charset="0"/>
              </a:rPr>
              <a:t>Дорожная карта бизнеса - 2025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15B9B962-F699-40D0-A123-E9BF53BC1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851522"/>
              </p:ext>
            </p:extLst>
          </p:nvPr>
        </p:nvGraphicFramePr>
        <p:xfrm>
          <a:off x="171035" y="856626"/>
          <a:ext cx="11849929" cy="5576719"/>
        </p:xfrm>
        <a:graphic>
          <a:graphicData uri="http://schemas.openxmlformats.org/drawingml/2006/table">
            <a:tbl>
              <a:tblPr/>
              <a:tblGrid>
                <a:gridCol w="52989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8926"/>
                <a:gridCol w="1148926"/>
                <a:gridCol w="11489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874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42711">
                  <a:extLst>
                    <a:ext uri="{9D8B030D-6E8A-4147-A177-3AD203B41FA5}">
                      <a16:colId xmlns:a16="http://schemas.microsoft.com/office/drawing/2014/main" xmlns="" val="3960298230"/>
                    </a:ext>
                  </a:extLst>
                </a:gridCol>
                <a:gridCol w="1042711">
                  <a:extLst>
                    <a:ext uri="{9D8B030D-6E8A-4147-A177-3AD203B41FA5}">
                      <a16:colId xmlns:a16="http://schemas.microsoft.com/office/drawing/2014/main" xmlns="" val="1200910938"/>
                    </a:ext>
                  </a:extLst>
                </a:gridCol>
              </a:tblGrid>
              <a:tr h="387972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Наименование мероприятий</a:t>
                      </a:r>
                    </a:p>
                  </a:txBody>
                  <a:tcPr marL="6628" marR="6628" marT="662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Скорректиров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план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Скорректиров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план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Скорректиров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план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Утвержденный бюджет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3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год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год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год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11558901"/>
                  </a:ext>
                </a:extLst>
              </a:tr>
              <a:tr h="54528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ВСЕГО, из них: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110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144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195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186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113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142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539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Республиканский бюджет, в том числе:</a:t>
                      </a:r>
                    </a:p>
                  </a:txBody>
                  <a:tcPr marL="144000" marR="9525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71</a:t>
                      </a:r>
                      <a:endParaRPr lang="ru-RU" sz="20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87</a:t>
                      </a:r>
                      <a:endParaRPr lang="ru-RU" sz="20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195</a:t>
                      </a: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185</a:t>
                      </a: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141</a:t>
                      </a: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77483159"/>
                  </a:ext>
                </a:extLst>
              </a:tr>
              <a:tr h="52808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Субсидирование части ставки вознаграждения и гарантирование по кредитам субъектов частного предпринимательства</a:t>
                      </a:r>
                    </a:p>
                  </a:txBody>
                  <a:tcPr marL="252000" marR="9525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59</a:t>
                      </a:r>
                      <a:endParaRPr lang="ru-RU" sz="1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107</a:t>
                      </a:r>
                      <a:endParaRPr lang="ru-RU" sz="1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171</a:t>
                      </a:r>
                      <a:endParaRPr lang="ru-RU" sz="1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173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108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137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97183451"/>
                  </a:ext>
                </a:extLst>
              </a:tr>
              <a:tr h="41581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Оздоровление и усиление предпринимательского потенциала</a:t>
                      </a:r>
                    </a:p>
                  </a:txBody>
                  <a:tcPr marL="252000" marR="9525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0,6</a:t>
                      </a:r>
                      <a:endParaRPr lang="ru-RU" sz="1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kumimoji="0" lang="ru-RU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0,6</a:t>
                      </a:r>
                      <a:endParaRPr kumimoji="0" lang="ru-RU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0,6</a:t>
                      </a:r>
                      <a:endParaRPr kumimoji="0" lang="ru-RU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093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Информационное обеспечение предпринимателей</a:t>
                      </a:r>
                    </a:p>
                  </a:txBody>
                  <a:tcPr marL="252000" marR="9525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0,5</a:t>
                      </a:r>
                      <a:endParaRPr lang="ru-RU" sz="1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0,5</a:t>
                      </a:r>
                      <a:endParaRPr lang="ru-RU" sz="1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0,5</a:t>
                      </a:r>
                      <a:endParaRPr lang="ru-RU" sz="1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0,6</a:t>
                      </a:r>
                      <a:endParaRPr kumimoji="0" lang="ru-RU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0,6</a:t>
                      </a:r>
                      <a:endParaRPr kumimoji="0" lang="ru-RU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0,6</a:t>
                      </a:r>
                      <a:endParaRPr kumimoji="0" lang="ru-RU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7223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Подведение производственной (и</a:t>
                      </a:r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ндустриальной) инфраструктуры</a:t>
                      </a:r>
                    </a:p>
                  </a:txBody>
                  <a:tcPr marL="252000" marR="9525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ru-RU" sz="1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25</a:t>
                      </a:r>
                      <a:endParaRPr lang="ru-RU" sz="1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9525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830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Расходы, переданные в базу местных бюджетов</a:t>
                      </a:r>
                    </a:p>
                  </a:txBody>
                  <a:tcPr marL="144000" marR="9525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40</a:t>
                      </a:r>
                      <a:endParaRPr lang="ru-RU" sz="20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40</a:t>
                      </a:r>
                      <a:endParaRPr lang="ru-RU" sz="20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0,6</a:t>
                      </a:r>
                      <a:endParaRPr lang="ru-RU" sz="20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0,6</a:t>
                      </a:r>
                      <a:endParaRPr lang="ru-RU" sz="20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0,6</a:t>
                      </a:r>
                      <a:endParaRPr lang="ru-RU" sz="20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0,6</a:t>
                      </a:r>
                      <a:endParaRPr lang="ru-RU" sz="20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62279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Государственные</a:t>
                      </a:r>
                      <a:r>
                        <a:rPr lang="ru-RU" sz="1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гранты</a:t>
                      </a:r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молодым предпринимателям для реализации новых бизнес идей</a:t>
                      </a:r>
                    </a:p>
                  </a:txBody>
                  <a:tcPr marL="252000" marR="9525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0,6</a:t>
                      </a:r>
                      <a:endParaRPr lang="ru-RU" sz="1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0,6</a:t>
                      </a:r>
                      <a:endParaRPr kumimoji="0" lang="ru-RU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0,6</a:t>
                      </a:r>
                      <a:endParaRPr kumimoji="0" lang="ru-RU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0,6</a:t>
                      </a:r>
                      <a:endParaRPr kumimoji="0" lang="ru-RU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54542083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322217" y="574767"/>
            <a:ext cx="11521440" cy="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3A1346A5-45D0-45DF-B5BD-7592F1102510}"/>
              </a:ext>
            </a:extLst>
          </p:cNvPr>
          <p:cNvSpPr txBox="1">
            <a:spLocks/>
          </p:cNvSpPr>
          <p:nvPr/>
        </p:nvSpPr>
        <p:spPr>
          <a:xfrm>
            <a:off x="10238509" y="559425"/>
            <a:ext cx="1662545" cy="335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latin typeface="Arial Narrow" panose="020B0606020202030204" pitchFamily="34" charset="0"/>
                <a:ea typeface="+mn-ea"/>
                <a:cs typeface="+mn-cs"/>
              </a:rPr>
              <a:t>млрд. тенге</a:t>
            </a:r>
          </a:p>
        </p:txBody>
      </p:sp>
    </p:spTree>
    <p:extLst>
      <p:ext uri="{BB962C8B-B14F-4D97-AF65-F5344CB8AC3E}">
        <p14:creationId xmlns:p14="http://schemas.microsoft.com/office/powerpoint/2010/main" val="1860953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662057"/>
            <a:ext cx="12191999" cy="195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64934AA-7136-4220-8E4D-BCFE0E110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6135" y="6417840"/>
            <a:ext cx="1312025" cy="365125"/>
          </a:xfrm>
        </p:spPr>
        <p:txBody>
          <a:bodyPr vert="horz" lIns="91440" tIns="45720" rIns="91440" bIns="45720" rtlCol="0" anchor="ctr"/>
          <a:lstStyle/>
          <a:p>
            <a:fld id="{4B077F2A-2C27-4D70-B810-54F6CFB5CD3C}" type="slidenum">
              <a:rPr lang="ru-RU" sz="36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17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C73AECF1-C5F3-4350-9A9C-9EA437673CB7}"/>
              </a:ext>
            </a:extLst>
          </p:cNvPr>
          <p:cNvSpPr txBox="1">
            <a:spLocks/>
          </p:cNvSpPr>
          <p:nvPr/>
        </p:nvSpPr>
        <p:spPr>
          <a:xfrm>
            <a:off x="0" y="-7197"/>
            <a:ext cx="12191998" cy="5169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3000" b="1" dirty="0">
                <a:solidFill>
                  <a:schemeClr val="tx1"/>
                </a:solidFill>
                <a:latin typeface="Arial Narrow" panose="020B0606020202030204" pitchFamily="34" charset="0"/>
              </a:rPr>
              <a:t>Газификация регионов</a:t>
            </a:r>
          </a:p>
        </p:txBody>
      </p:sp>
      <p:graphicFrame>
        <p:nvGraphicFramePr>
          <p:cNvPr id="6" name="Group 192">
            <a:extLst>
              <a:ext uri="{FF2B5EF4-FFF2-40B4-BE49-F238E27FC236}">
                <a16:creationId xmlns:a16="http://schemas.microsoft.com/office/drawing/2014/main" xmlns="" id="{82AD2E29-7A15-4723-8AD3-D2FD70B309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661596"/>
              </p:ext>
            </p:extLst>
          </p:nvPr>
        </p:nvGraphicFramePr>
        <p:xfrm>
          <a:off x="125998" y="683720"/>
          <a:ext cx="11942166" cy="5711712"/>
        </p:xfrm>
        <a:graphic>
          <a:graphicData uri="http://schemas.openxmlformats.org/drawingml/2006/table">
            <a:tbl>
              <a:tblPr/>
              <a:tblGrid>
                <a:gridCol w="30828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3600"/>
                <a:gridCol w="787400"/>
                <a:gridCol w="745066"/>
                <a:gridCol w="753534"/>
                <a:gridCol w="768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2976">
                  <a:extLst>
                    <a:ext uri="{9D8B030D-6E8A-4147-A177-3AD203B41FA5}">
                      <a16:colId xmlns:a16="http://schemas.microsoft.com/office/drawing/2014/main" xmlns="" val="3787380337"/>
                    </a:ext>
                  </a:extLst>
                </a:gridCol>
                <a:gridCol w="7888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5113">
                  <a:extLst>
                    <a:ext uri="{9D8B030D-6E8A-4147-A177-3AD203B41FA5}">
                      <a16:colId xmlns:a16="http://schemas.microsoft.com/office/drawing/2014/main" xmlns="" val="348600841"/>
                    </a:ext>
                  </a:extLst>
                </a:gridCol>
                <a:gridCol w="6647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6812">
                  <a:extLst>
                    <a:ext uri="{9D8B030D-6E8A-4147-A177-3AD203B41FA5}">
                      <a16:colId xmlns:a16="http://schemas.microsoft.com/office/drawing/2014/main" xmlns="" val="2704104353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97431">
                  <a:extLst>
                    <a:ext uri="{9D8B030D-6E8A-4147-A177-3AD203B41FA5}">
                      <a16:colId xmlns:a16="http://schemas.microsoft.com/office/drawing/2014/main" xmlns="" val="3270639531"/>
                    </a:ext>
                  </a:extLst>
                </a:gridCol>
              </a:tblGrid>
              <a:tr h="27353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Области</a:t>
                      </a:r>
                    </a:p>
                  </a:txBody>
                  <a:tcPr marL="6631" marR="6631" marT="6631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 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год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100" b="0" i="0" u="none" strike="noStrike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год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100" b="0" i="0" u="none" strike="noStrike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год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100" b="0" i="0" u="none" strike="noStrike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год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100" b="0" i="0" u="none" strike="noStrike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год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100" b="0" i="0" u="none" strike="noStrike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год</a:t>
                      </a:r>
                    </a:p>
                  </a:txBody>
                  <a:tcPr marL="6631" marR="6631" marT="6631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100" b="0" i="0" u="none" strike="noStrike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8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млрд.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тенге</a:t>
                      </a:r>
                    </a:p>
                  </a:txBody>
                  <a:tcPr marL="6631" marR="6631" marT="6631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проектов</a:t>
                      </a:r>
                    </a:p>
                  </a:txBody>
                  <a:tcPr marL="6631" marR="6631" marT="6631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млрд.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тенге</a:t>
                      </a:r>
                    </a:p>
                  </a:txBody>
                  <a:tcPr marL="6631" marR="6631" marT="6631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проектов</a:t>
                      </a:r>
                    </a:p>
                  </a:txBody>
                  <a:tcPr marL="6631" marR="6631" marT="6631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млрд.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тенге</a:t>
                      </a:r>
                    </a:p>
                  </a:txBody>
                  <a:tcPr marL="6631" marR="6631" marT="6631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проектов</a:t>
                      </a:r>
                    </a:p>
                  </a:txBody>
                  <a:tcPr marL="6631" marR="6631" marT="6631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млрд.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тенге</a:t>
                      </a:r>
                    </a:p>
                  </a:txBody>
                  <a:tcPr marL="6631" marR="6631" marT="6631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проектов</a:t>
                      </a:r>
                    </a:p>
                  </a:txBody>
                  <a:tcPr marL="6631" marR="6631" marT="6631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млрд.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тенге</a:t>
                      </a:r>
                    </a:p>
                  </a:txBody>
                  <a:tcPr marL="6631" marR="6631" marT="6631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проектов</a:t>
                      </a:r>
                    </a:p>
                  </a:txBody>
                  <a:tcPr marL="6631" marR="6631" marT="6631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млрд.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тенге</a:t>
                      </a:r>
                    </a:p>
                  </a:txBody>
                  <a:tcPr marL="6631" marR="6631" marT="6631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проектов</a:t>
                      </a:r>
                    </a:p>
                  </a:txBody>
                  <a:tcPr marL="6631" marR="6631" marT="6631" marB="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158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ВСЕГО, в том числе:</a:t>
                      </a: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39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200" b="1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51</a:t>
                      </a:r>
                      <a:endParaRPr lang="ru-RU" sz="2200" b="1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51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2400" b="1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146</a:t>
                      </a:r>
                      <a:endParaRPr lang="ru-RU" sz="2400" b="1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kk-KZ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96,</a:t>
                      </a:r>
                      <a:r>
                        <a:rPr lang="en-US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142</a:t>
                      </a:r>
                      <a:endParaRPr lang="ru-RU" sz="2400" b="1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kk-KZ" sz="24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74</a:t>
                      </a:r>
                      <a:endParaRPr lang="ru-RU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2200" b="1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86</a:t>
                      </a:r>
                      <a:endParaRPr lang="ru-RU" sz="2200" b="1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kk-KZ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33,6</a:t>
                      </a:r>
                      <a:endParaRPr lang="ru-RU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2200" b="1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</a:t>
                      </a:r>
                      <a:endParaRPr lang="ru-RU" sz="2200" b="1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kk-KZ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21,9</a:t>
                      </a:r>
                      <a:endParaRPr lang="ru-RU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2200" b="1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</a:t>
                      </a:r>
                      <a:endParaRPr lang="ru-RU" sz="2200" b="1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174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Актюбинская область</a:t>
                      </a:r>
                    </a:p>
                  </a:txBody>
                  <a:tcPr marL="108000" marR="9104" marT="68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kk-KZ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8527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Алматинская</a:t>
                      </a: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область</a:t>
                      </a:r>
                    </a:p>
                  </a:txBody>
                  <a:tcPr marL="108000" marR="9104" marT="68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9941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Жетысуская область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108000" marR="9104" marT="68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06831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Акмолинская</a:t>
                      </a: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область</a:t>
                      </a:r>
                    </a:p>
                  </a:txBody>
                  <a:tcPr marL="108000" marR="9104" marT="68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0,2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5778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Атырауская</a:t>
                      </a: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область</a:t>
                      </a:r>
                    </a:p>
                  </a:txBody>
                  <a:tcPr marL="108000" marR="9104" marT="68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38610714"/>
                  </a:ext>
                </a:extLst>
              </a:tr>
              <a:tr h="28125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Восточно-Казахстанская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область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9104" marT="68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0,6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</a:t>
                      </a:r>
                      <a:r>
                        <a:rPr lang="en-US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690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Жамбылская</a:t>
                      </a: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область</a:t>
                      </a:r>
                    </a:p>
                  </a:txBody>
                  <a:tcPr marL="108000" marR="9104" marT="68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0,04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6313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Западно-Казахстанская область</a:t>
                      </a:r>
                    </a:p>
                  </a:txBody>
                  <a:tcPr marL="108000" marR="9104" marT="68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0,5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1253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Кызылординская</a:t>
                      </a: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область</a:t>
                      </a:r>
                    </a:p>
                  </a:txBody>
                  <a:tcPr marL="108000" marR="9104" marT="68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6561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Костанайская</a:t>
                      </a: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область</a:t>
                      </a:r>
                    </a:p>
                  </a:txBody>
                  <a:tcPr marL="108000" marR="9104" marT="68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0728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Карагандинская область</a:t>
                      </a:r>
                    </a:p>
                  </a:txBody>
                  <a:tcPr marL="108000" marR="9104" marT="68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3857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Улытауская область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108000" marR="9104" marT="68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3720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Мангистауская</a:t>
                      </a: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область</a:t>
                      </a:r>
                    </a:p>
                  </a:txBody>
                  <a:tcPr marL="108000" marR="9104" marT="68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7381761"/>
                  </a:ext>
                </a:extLst>
              </a:tr>
              <a:tr h="278224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Туркестанская область</a:t>
                      </a:r>
                    </a:p>
                  </a:txBody>
                  <a:tcPr marL="108000" marR="9104" marT="68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55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49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8086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г. </a:t>
                      </a:r>
                      <a:r>
                        <a:rPr kumimoji="0" lang="ru-RU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Нур</a:t>
                      </a: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-Султан</a:t>
                      </a:r>
                    </a:p>
                  </a:txBody>
                  <a:tcPr marL="108000" marR="9104" marT="68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7995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г. Шымкент</a:t>
                      </a:r>
                    </a:p>
                  </a:txBody>
                  <a:tcPr marL="108000" marR="9104" marT="6828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k-KZ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631" marR="6631" marT="663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322217" y="574767"/>
            <a:ext cx="11521440" cy="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467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662057"/>
            <a:ext cx="12191999" cy="195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41E06E6-976F-4673-AD1F-45EBBF8EA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5418" y="6443763"/>
            <a:ext cx="1312025" cy="365125"/>
          </a:xfrm>
        </p:spPr>
        <p:txBody>
          <a:bodyPr vert="horz" lIns="91440" tIns="45720" rIns="91440" bIns="45720" rtlCol="0" anchor="ctr"/>
          <a:lstStyle/>
          <a:p>
            <a:fld id="{4B077F2A-2C27-4D70-B810-54F6CFB5CD3C}" type="slidenum">
              <a:rPr lang="ru-RU" sz="36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18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BA4CD6E9-9AE0-45A1-AB30-9B85EDE9BB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011864"/>
              </p:ext>
            </p:extLst>
          </p:nvPr>
        </p:nvGraphicFramePr>
        <p:xfrm>
          <a:off x="249097" y="823758"/>
          <a:ext cx="11679295" cy="5345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40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5467"/>
                <a:gridCol w="1354667"/>
                <a:gridCol w="13631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30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773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6660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Скорректиров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 год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Скорректиров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год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Скорректиров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план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год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Утвержденный бюджет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908"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год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год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год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7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ВСЕГО, из них: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2400" b="1" i="0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483</a:t>
                      </a:r>
                      <a:endParaRPr lang="ru-RU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24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1 572</a:t>
                      </a:r>
                      <a:endParaRPr lang="ru-RU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2 242</a:t>
                      </a:r>
                      <a:endParaRPr lang="ru-RU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2 257</a:t>
                      </a:r>
                      <a:endParaRPr lang="ru-RU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2 209</a:t>
                      </a:r>
                      <a:endParaRPr lang="ru-RU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2 076</a:t>
                      </a:r>
                      <a:endParaRPr lang="ru-RU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133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Республиканский бюджет, в том числе:</a:t>
                      </a:r>
                    </a:p>
                  </a:txBody>
                  <a:tcPr marL="144000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1 483</a:t>
                      </a:r>
                      <a:endParaRPr lang="ru-RU" sz="20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1 572</a:t>
                      </a:r>
                      <a:endParaRPr lang="ru-RU" sz="20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2 242</a:t>
                      </a:r>
                    </a:p>
                  </a:txBody>
                  <a:tcPr marL="9525" marR="9525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2 217</a:t>
                      </a:r>
                    </a:p>
                  </a:txBody>
                  <a:tcPr marL="9525" marR="9525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2 171</a:t>
                      </a:r>
                    </a:p>
                  </a:txBody>
                  <a:tcPr marL="9525" marR="952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2 038</a:t>
                      </a:r>
                    </a:p>
                  </a:txBody>
                  <a:tcPr marL="9525" marR="952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74824164"/>
                  </a:ext>
                </a:extLst>
              </a:tr>
              <a:tr h="46670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Министерство внутренних дел</a:t>
                      </a:r>
                    </a:p>
                  </a:txBody>
                  <a:tcPr marL="216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302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337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517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554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535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501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5687">
                <a:tc>
                  <a:txBody>
                    <a:bodyPr/>
                    <a:lstStyle/>
                    <a:p>
                      <a:pPr algn="l" fontAlgn="ctr"/>
                      <a:r>
                        <a:rPr lang="kk-KZ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Министерство</a:t>
                      </a:r>
                      <a:r>
                        <a:rPr lang="kk-KZ" sz="1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обороны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16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339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369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568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546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550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537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9313951"/>
                  </a:ext>
                </a:extLst>
              </a:tr>
              <a:tr h="4017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Специальные государственные органы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16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449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394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488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476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476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465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8827340"/>
                  </a:ext>
                </a:extLst>
              </a:tr>
              <a:tr h="401782">
                <a:tc>
                  <a:txBody>
                    <a:bodyPr/>
                    <a:lstStyle/>
                    <a:p>
                      <a:pPr algn="l" fontAlgn="ctr"/>
                      <a:r>
                        <a:rPr lang="kk-KZ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Государственный оборонный</a:t>
                      </a:r>
                      <a:r>
                        <a:rPr lang="kk-KZ" sz="1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заказ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16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196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235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341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327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338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324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91377432"/>
                  </a:ext>
                </a:extLst>
              </a:tr>
              <a:tr h="4667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Министерство по чрезвычайным ситуациям</a:t>
                      </a:r>
                    </a:p>
                  </a:txBody>
                  <a:tcPr marL="216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123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150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176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119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20317787"/>
                  </a:ext>
                </a:extLst>
              </a:tr>
              <a:tr h="393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900" b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Генеральная</a:t>
                      </a:r>
                      <a:r>
                        <a:rPr lang="ru-RU" sz="1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прокуратура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16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127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* Расходы</a:t>
                      </a:r>
                      <a:r>
                        <a:rPr lang="ru-RU" sz="20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переданные в базу местных бюджетов</a:t>
                      </a:r>
                    </a:p>
                  </a:txBody>
                  <a:tcPr marL="144000" marR="952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59846909"/>
                  </a:ext>
                </a:extLst>
              </a:tr>
            </a:tbl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8AF9F483-2C59-455A-B4D8-4F02DE5FCD1E}"/>
              </a:ext>
            </a:extLst>
          </p:cNvPr>
          <p:cNvSpPr txBox="1">
            <a:spLocks/>
          </p:cNvSpPr>
          <p:nvPr/>
        </p:nvSpPr>
        <p:spPr>
          <a:xfrm>
            <a:off x="0" y="16313"/>
            <a:ext cx="12191998" cy="47902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3000" b="1" dirty="0">
                <a:solidFill>
                  <a:schemeClr val="tx1"/>
                </a:solidFill>
                <a:latin typeface="Arial Narrow" panose="020B0606020202030204" pitchFamily="34" charset="0"/>
              </a:rPr>
              <a:t>Расходы на силовые структуры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C93DDA6-7742-4812-925C-DA6889C95B7F}"/>
              </a:ext>
            </a:extLst>
          </p:cNvPr>
          <p:cNvSpPr txBox="1">
            <a:spLocks/>
          </p:cNvSpPr>
          <p:nvPr/>
        </p:nvSpPr>
        <p:spPr>
          <a:xfrm>
            <a:off x="0" y="6585932"/>
            <a:ext cx="1145843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* </a:t>
            </a:r>
            <a:r>
              <a:rPr lang="ru-RU" sz="12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Передаются в базу местных бюджетов с 2023 года</a:t>
            </a:r>
            <a:endParaRPr lang="ru-RU" sz="1200" i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2217" y="574767"/>
            <a:ext cx="11521440" cy="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3A1346A5-45D0-45DF-B5BD-7592F1102510}"/>
              </a:ext>
            </a:extLst>
          </p:cNvPr>
          <p:cNvSpPr txBox="1">
            <a:spLocks/>
          </p:cNvSpPr>
          <p:nvPr/>
        </p:nvSpPr>
        <p:spPr>
          <a:xfrm>
            <a:off x="10238509" y="559425"/>
            <a:ext cx="1662545" cy="335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latin typeface="Arial Narrow" panose="020B0606020202030204" pitchFamily="34" charset="0"/>
                <a:ea typeface="+mn-ea"/>
                <a:cs typeface="+mn-cs"/>
              </a:rPr>
              <a:t>млрд. тенге</a:t>
            </a:r>
          </a:p>
        </p:txBody>
      </p:sp>
    </p:spTree>
    <p:extLst>
      <p:ext uri="{BB962C8B-B14F-4D97-AF65-F5344CB8AC3E}">
        <p14:creationId xmlns:p14="http://schemas.microsoft.com/office/powerpoint/2010/main" val="470891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662057"/>
            <a:ext cx="12191999" cy="195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EC1BCBA-6982-48D6-BAE5-C5CF9285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5418" y="6443763"/>
            <a:ext cx="1312025" cy="365125"/>
          </a:xfrm>
        </p:spPr>
        <p:txBody>
          <a:bodyPr vert="horz" lIns="91440" tIns="45720" rIns="91440" bIns="45720" rtlCol="0" anchor="ctr"/>
          <a:lstStyle/>
          <a:p>
            <a:fld id="{4B077F2A-2C27-4D70-B810-54F6CFB5CD3C}" type="slidenum">
              <a:rPr lang="ru-RU" sz="36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19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3F65C095-550F-465D-9016-F6D5254F34FB}"/>
              </a:ext>
            </a:extLst>
          </p:cNvPr>
          <p:cNvSpPr txBox="1">
            <a:spLocks/>
          </p:cNvSpPr>
          <p:nvPr/>
        </p:nvSpPr>
        <p:spPr>
          <a:xfrm>
            <a:off x="0" y="16313"/>
            <a:ext cx="12191998" cy="47902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3000" b="1" dirty="0">
                <a:solidFill>
                  <a:schemeClr val="tx1"/>
                </a:solidFill>
                <a:latin typeface="Arial Narrow" panose="020B0606020202030204" pitchFamily="34" charset="0"/>
              </a:rPr>
              <a:t>Общегосударственные расходы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3BA130BA-40AC-40B7-93F6-9036E879C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029814"/>
              </p:ext>
            </p:extLst>
          </p:nvPr>
        </p:nvGraphicFramePr>
        <p:xfrm>
          <a:off x="260059" y="790889"/>
          <a:ext cx="11727816" cy="4634786"/>
        </p:xfrm>
        <a:graphic>
          <a:graphicData uri="http://schemas.openxmlformats.org/drawingml/2006/table">
            <a:tbl>
              <a:tblPr/>
              <a:tblGrid>
                <a:gridCol w="34144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2867"/>
                <a:gridCol w="635000"/>
                <a:gridCol w="863600"/>
                <a:gridCol w="641074"/>
                <a:gridCol w="8415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52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78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35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858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51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69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362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15866"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 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Скорректир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план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Скорректир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план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год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Скорректир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план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Утвержденный бюджет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5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год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год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год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43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млрд. тенге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 к ВВП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млрд. тенге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 к ВВП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млрд. тенге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 к ВВП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млрд. тенге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 к ВВП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млрд. тенге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 к ВВП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млрд. тенге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 к ВВП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345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ВСЕГО, из них:</a:t>
                      </a:r>
                    </a:p>
                  </a:txBody>
                  <a:tcPr marL="5655" marR="5655" marT="565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3 328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200" b="1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4,8</a:t>
                      </a:r>
                      <a:endParaRPr lang="ru-RU" sz="2200" b="1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3 314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2200" b="1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4,3</a:t>
                      </a:r>
                      <a:endParaRPr lang="ru-RU" sz="2200" b="1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3 852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200" b="1" i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7 587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200" b="1" i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7 851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200" b="1" i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8 682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200" b="1" i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930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Субвенции</a:t>
                      </a: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2 104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3,0</a:t>
                      </a:r>
                      <a:endParaRPr lang="ru-RU" sz="20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-K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2 121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-KZ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2,7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2 125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995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5 265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5 774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521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Обслуживание долга</a:t>
                      </a: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762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1,1</a:t>
                      </a:r>
                      <a:endParaRPr lang="ru-RU" sz="20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-K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-KZ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1,3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1 305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1 759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1 965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2 165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224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Резерв Правительства</a:t>
                      </a: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0,7</a:t>
                      </a:r>
                      <a:endParaRPr lang="ru-RU" sz="20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-K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-KZ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0,3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743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609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Резерв на инициативы Президента РК</a:t>
                      </a: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20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20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20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26093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20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60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</a:rPr>
                        <a:t>Объём ВВП (млрд. тенге)</a:t>
                      </a:r>
                    </a:p>
                  </a:txBody>
                  <a:tcPr marL="108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70 134</a:t>
                      </a:r>
                      <a:endParaRPr lang="ru-RU" sz="1200" b="0" i="0" u="none" strike="noStrike" kern="1200" dirty="0">
                        <a:solidFill>
                          <a:srgbClr val="0066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kern="1200" dirty="0">
                        <a:solidFill>
                          <a:srgbClr val="0066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81 269</a:t>
                      </a:r>
                      <a:endParaRPr lang="ru-RU" sz="1200" b="0" i="0" u="none" strike="noStrike" kern="1200" dirty="0">
                        <a:solidFill>
                          <a:srgbClr val="0066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kern="1200" dirty="0">
                        <a:solidFill>
                          <a:srgbClr val="0066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91 544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 kern="1200" dirty="0">
                        <a:solidFill>
                          <a:srgbClr val="0066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120 671</a:t>
                      </a:r>
                      <a:endParaRPr lang="ru-RU" sz="1200" b="0" i="0" u="none" strike="noStrike" kern="1200" dirty="0">
                        <a:solidFill>
                          <a:srgbClr val="0066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 kern="1200" dirty="0">
                        <a:solidFill>
                          <a:srgbClr val="0066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133 375</a:t>
                      </a:r>
                      <a:endParaRPr lang="ru-RU" sz="1200" b="0" i="0" u="none" strike="noStrike" kern="1200" dirty="0">
                        <a:solidFill>
                          <a:srgbClr val="0066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 kern="1200" dirty="0">
                        <a:solidFill>
                          <a:srgbClr val="0066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146 517</a:t>
                      </a:r>
                      <a:endParaRPr lang="ru-RU" sz="1200" b="0" i="0" u="none" strike="noStrike" kern="1200" dirty="0">
                        <a:solidFill>
                          <a:srgbClr val="0066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 kern="1200" dirty="0">
                        <a:solidFill>
                          <a:srgbClr val="0066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322217" y="574767"/>
            <a:ext cx="11521440" cy="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838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4CAA2FE8-BC32-479E-868E-AA45BA543B9D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1999" cy="67512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>
                <a:solidFill>
                  <a:schemeClr val="tx1"/>
                </a:solidFill>
                <a:latin typeface="Arial Narrow" panose="020B0606020202030204" pitchFamily="34" charset="0"/>
              </a:rPr>
              <a:t>Макроэкономическая основа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25A73FED-3563-47B8-9BC6-54241DEA45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1039"/>
              </p:ext>
            </p:extLst>
          </p:nvPr>
        </p:nvGraphicFramePr>
        <p:xfrm>
          <a:off x="229075" y="747316"/>
          <a:ext cx="11733853" cy="52595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10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6521">
                  <a:extLst>
                    <a:ext uri="{9D8B030D-6E8A-4147-A177-3AD203B41FA5}">
                      <a16:colId xmlns:a16="http://schemas.microsoft.com/office/drawing/2014/main" xmlns="" val="4158599845"/>
                    </a:ext>
                  </a:extLst>
                </a:gridCol>
                <a:gridCol w="1236521">
                  <a:extLst>
                    <a:ext uri="{9D8B030D-6E8A-4147-A177-3AD203B41FA5}">
                      <a16:colId xmlns:a16="http://schemas.microsoft.com/office/drawing/2014/main" xmlns="" val="3337329229"/>
                    </a:ext>
                  </a:extLst>
                </a:gridCol>
                <a:gridCol w="12365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59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63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09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8444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Показатели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Факт</a:t>
                      </a:r>
                      <a:endParaRPr lang="ru-RU" sz="13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Факт</a:t>
                      </a:r>
                      <a:endParaRPr lang="ru-RU" sz="13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Уточн</a:t>
                      </a:r>
                      <a:r>
                        <a:rPr lang="ru-RU" sz="13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бюджет</a:t>
                      </a:r>
                      <a:endParaRPr lang="ru-RU" sz="13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126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000" b="0" u="none" strike="noStrike" dirty="0">
                          <a:effectLst/>
                          <a:latin typeface="Arial Narrow" panose="020B0606020202030204" pitchFamily="34" charset="0"/>
                        </a:rPr>
                        <a:t>Объём ВВП (млрд. тенге)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70 134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81 269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91 544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120 671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133 375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146 517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4395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Реальный прирост ВВП (%)</a:t>
                      </a: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-2,6</a:t>
                      </a:r>
                      <a:endParaRPr lang="ru-RU" sz="20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4,0</a:t>
                      </a:r>
                      <a:endParaRPr lang="ru-RU" sz="20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4,1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3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u="none" strike="noStrike" dirty="0">
                          <a:effectLst/>
                          <a:latin typeface="Arial Narrow" panose="020B0606020202030204" pitchFamily="34" charset="0"/>
                        </a:rPr>
                        <a:t>Среднегодовой уровень инфляции (%)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7,5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8,4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8-10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7,5-9,5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4-5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3-4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46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000" b="0" u="none" strike="noStrike" dirty="0">
                          <a:effectLst/>
                          <a:latin typeface="Arial Narrow" panose="020B0606020202030204" pitchFamily="34" charset="0"/>
                        </a:rPr>
                        <a:t>Среднегодовой курс тенге к долл. США (т/$)                       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415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426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470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470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470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30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000" b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Мировая цена на нефть (смесь </a:t>
                      </a:r>
                      <a:r>
                        <a:rPr lang="ru-RU" sz="20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Brent</a:t>
                      </a:r>
                      <a:r>
                        <a:rPr lang="ru-RU" sz="2000" b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), долл. США за баррель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42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71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064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000" b="0" u="none" strike="noStrike" dirty="0">
                          <a:effectLst/>
                          <a:latin typeface="Arial Narrow" panose="020B0606020202030204" pitchFamily="34" charset="0"/>
                        </a:rPr>
                        <a:t>Добыча нефти, включая газовый конденсат, (млн. тонн)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85,7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85,9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2,6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98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,1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103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,2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961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000" b="0" u="none" strike="noStrike" dirty="0">
                          <a:effectLst/>
                          <a:latin typeface="Arial Narrow" panose="020B0606020202030204" pitchFamily="34" charset="0"/>
                        </a:rPr>
                        <a:t>Экспорт товаров, млн. долл. США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46,7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60,3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72,2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80,9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80,7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85,0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126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000" b="0" u="none" strike="noStrike" dirty="0">
                          <a:effectLst/>
                          <a:latin typeface="Arial Narrow" panose="020B0606020202030204" pitchFamily="34" charset="0"/>
                        </a:rPr>
                        <a:t>Импорт товаров, млн. долл. США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36,2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39,7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40,2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45,7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47,8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49,9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2939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000" b="0" u="none" strike="noStrike" dirty="0">
                          <a:effectLst/>
                          <a:latin typeface="Arial Narrow" panose="020B0606020202030204" pitchFamily="34" charset="0"/>
                        </a:rPr>
                        <a:t>Торговый баланс, млн. долл. США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10,5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20,7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32,0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35,2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32,8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35,2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322217" y="574767"/>
            <a:ext cx="11521440" cy="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0" y="6662057"/>
            <a:ext cx="12191999" cy="195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12958CE-60BB-47DF-9F04-6693B6DE3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1325" y="6454554"/>
            <a:ext cx="1312025" cy="365125"/>
          </a:xfrm>
        </p:spPr>
        <p:txBody>
          <a:bodyPr vert="horz" lIns="91440" tIns="45720" rIns="91440" bIns="45720" rtlCol="0" anchor="ctr"/>
          <a:lstStyle/>
          <a:p>
            <a:fld id="{4B077F2A-2C27-4D70-B810-54F6CFB5CD3C}" type="slidenum">
              <a:rPr lang="ru-RU" sz="36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2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509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662057"/>
            <a:ext cx="12191999" cy="195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EC1BCBA-6982-48D6-BAE5-C5CF9285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5418" y="6443763"/>
            <a:ext cx="1312025" cy="365125"/>
          </a:xfrm>
        </p:spPr>
        <p:txBody>
          <a:bodyPr vert="horz" lIns="91440" tIns="45720" rIns="91440" bIns="45720" rtlCol="0" anchor="ctr"/>
          <a:lstStyle/>
          <a:p>
            <a:fld id="{4B077F2A-2C27-4D70-B810-54F6CFB5CD3C}" type="slidenum">
              <a:rPr lang="ru-RU" sz="36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20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3F65C095-550F-465D-9016-F6D5254F34FB}"/>
              </a:ext>
            </a:extLst>
          </p:cNvPr>
          <p:cNvSpPr txBox="1">
            <a:spLocks/>
          </p:cNvSpPr>
          <p:nvPr/>
        </p:nvSpPr>
        <p:spPr>
          <a:xfrm>
            <a:off x="0" y="16313"/>
            <a:ext cx="12191998" cy="47902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3000" b="1" dirty="0">
                <a:solidFill>
                  <a:schemeClr val="tx1"/>
                </a:solidFill>
                <a:latin typeface="Arial Narrow" panose="020B0606020202030204" pitchFamily="34" charset="0"/>
              </a:rPr>
              <a:t>Финансирование дефицита бюджета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3BA130BA-40AC-40B7-93F6-9036E879C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220777"/>
              </p:ext>
            </p:extLst>
          </p:nvPr>
        </p:nvGraphicFramePr>
        <p:xfrm>
          <a:off x="260059" y="858624"/>
          <a:ext cx="11797385" cy="4718512"/>
        </p:xfrm>
        <a:graphic>
          <a:graphicData uri="http://schemas.openxmlformats.org/drawingml/2006/table">
            <a:tbl>
              <a:tblPr/>
              <a:tblGrid>
                <a:gridCol w="4908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1471"/>
                <a:gridCol w="1241471"/>
                <a:gridCol w="12098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19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36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058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15866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 год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Факт</a:t>
                      </a:r>
                      <a:endParaRPr lang="ru-RU" sz="12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Уточнен. бюджет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год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Уточнен. бюджет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Утвержденный бюджет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5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год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год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год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4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Финансирование дефицита бюджета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400" b="1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2 185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2400" b="1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2 760</a:t>
                      </a:r>
                      <a:endParaRPr lang="ru-RU" sz="2400" b="1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978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3 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489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3 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685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34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Внутреннее финансирование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2 469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1 316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</a:t>
                      </a:r>
                      <a:r>
                        <a:rPr lang="ru-RU" sz="20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735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3 </a:t>
                      </a:r>
                      <a:r>
                        <a:rPr lang="ru-RU" sz="20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4 </a:t>
                      </a:r>
                      <a:r>
                        <a:rPr lang="ru-RU" sz="20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249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5 </a:t>
                      </a:r>
                      <a:r>
                        <a:rPr lang="ru-RU" sz="20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277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3453">
                <a:tc>
                  <a:txBody>
                    <a:bodyPr/>
                    <a:lstStyle/>
                    <a:p>
                      <a:pPr marL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поступление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2 771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2 227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4 </a:t>
                      </a: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4 </a:t>
                      </a: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898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5 </a:t>
                      </a: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582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6 </a:t>
                      </a: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694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3453">
                <a:tc>
                  <a:txBody>
                    <a:bodyPr/>
                    <a:lstStyle/>
                    <a:p>
                      <a:pPr marL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погашение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911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</a:t>
                      </a: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366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</a:t>
                      </a: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785 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332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</a:t>
                      </a: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417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93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Внешнее финансирование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1 170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 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0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760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 </a:t>
                      </a:r>
                      <a:r>
                        <a:rPr lang="ru-RU" sz="20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592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5219">
                <a:tc>
                  <a:txBody>
                    <a:bodyPr/>
                    <a:lstStyle/>
                    <a:p>
                      <a:pPr marL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поступление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-KZ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1 361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257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850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401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2249">
                <a:tc>
                  <a:txBody>
                    <a:bodyPr/>
                    <a:lstStyle/>
                    <a:p>
                      <a:pPr marL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погашение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-KZ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227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763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</a:t>
                      </a: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162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</a:t>
                      </a:r>
                      <a:r>
                        <a:rPr lang="ru-RU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592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6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Остатки бюджетных средств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273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214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322217" y="574767"/>
            <a:ext cx="11521440" cy="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3A1346A5-45D0-45DF-B5BD-7592F1102510}"/>
              </a:ext>
            </a:extLst>
          </p:cNvPr>
          <p:cNvSpPr txBox="1">
            <a:spLocks/>
          </p:cNvSpPr>
          <p:nvPr/>
        </p:nvSpPr>
        <p:spPr>
          <a:xfrm>
            <a:off x="10238509" y="559425"/>
            <a:ext cx="1662545" cy="335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latin typeface="Arial Narrow" panose="020B0606020202030204" pitchFamily="34" charset="0"/>
                <a:ea typeface="+mn-ea"/>
                <a:cs typeface="+mn-cs"/>
              </a:rPr>
              <a:t>млрд. тенге</a:t>
            </a:r>
          </a:p>
        </p:txBody>
      </p:sp>
    </p:spTree>
    <p:extLst>
      <p:ext uri="{BB962C8B-B14F-4D97-AF65-F5344CB8AC3E}">
        <p14:creationId xmlns:p14="http://schemas.microsoft.com/office/powerpoint/2010/main" val="3417025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662057"/>
            <a:ext cx="12191999" cy="195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EC1BCBA-6982-48D6-BAE5-C5CF9285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5418" y="6443763"/>
            <a:ext cx="1312025" cy="365125"/>
          </a:xfrm>
        </p:spPr>
        <p:txBody>
          <a:bodyPr vert="horz" lIns="91440" tIns="45720" rIns="91440" bIns="45720" rtlCol="0" anchor="ctr"/>
          <a:lstStyle/>
          <a:p>
            <a:fld id="{4B077F2A-2C27-4D70-B810-54F6CFB5CD3C}" type="slidenum">
              <a:rPr lang="ru-RU" sz="36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21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3F65C095-550F-465D-9016-F6D5254F34FB}"/>
              </a:ext>
            </a:extLst>
          </p:cNvPr>
          <p:cNvSpPr txBox="1">
            <a:spLocks/>
          </p:cNvSpPr>
          <p:nvPr/>
        </p:nvSpPr>
        <p:spPr>
          <a:xfrm>
            <a:off x="-8460" y="0"/>
            <a:ext cx="12191998" cy="61806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3000" b="1" dirty="0">
                <a:solidFill>
                  <a:schemeClr val="tx1"/>
                </a:solidFill>
                <a:latin typeface="Arial Narrow" panose="020B0606020202030204" pitchFamily="34" charset="0"/>
              </a:rPr>
              <a:t>Государственный фонд социального страхования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3BA130BA-40AC-40B7-93F6-9036E879C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347956"/>
              </p:ext>
            </p:extLst>
          </p:nvPr>
        </p:nvGraphicFramePr>
        <p:xfrm>
          <a:off x="260059" y="867094"/>
          <a:ext cx="11635609" cy="4859323"/>
        </p:xfrm>
        <a:graphic>
          <a:graphicData uri="http://schemas.openxmlformats.org/drawingml/2006/table">
            <a:tbl>
              <a:tblPr/>
              <a:tblGrid>
                <a:gridCol w="70469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14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75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7958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15866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Утвержденный бюджет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5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год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год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год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4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Поступления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1 004 270</a:t>
                      </a:r>
                      <a:endParaRPr lang="ru-RU" sz="2400" b="1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1 080 561</a:t>
                      </a:r>
                      <a:endParaRPr lang="ru-RU" sz="2400" b="1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1 353 534</a:t>
                      </a:r>
                      <a:endParaRPr lang="ru-RU" sz="2400" b="1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34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Инвестиционный доход от управления Фонда</a:t>
                      </a:r>
                    </a:p>
                  </a:txBody>
                  <a:tcPr marL="144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132 020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34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Социальные отчисления</a:t>
                      </a:r>
                    </a:p>
                  </a:txBody>
                  <a:tcPr marL="144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464 398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206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780 944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34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Изьятие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активов из доверительного управления </a:t>
                      </a:r>
                    </a:p>
                  </a:txBody>
                  <a:tcPr marL="144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420 125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431 621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440 569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93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1 003 933</a:t>
                      </a:r>
                      <a:endParaRPr lang="ru-RU" sz="2400" b="1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1 079 982</a:t>
                      </a:r>
                      <a:endParaRPr lang="ru-RU" sz="2400" b="1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1 351 408</a:t>
                      </a:r>
                      <a:endParaRPr lang="ru-RU" sz="2400" b="1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5219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Социальные выплаты</a:t>
                      </a:r>
                    </a:p>
                  </a:txBody>
                  <a:tcPr marL="144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598 014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712 395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793 677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2249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Комиссионное вознаграждение, перечисленное на обеспечение деятельности</a:t>
                      </a:r>
                    </a:p>
                  </a:txBody>
                  <a:tcPr marL="144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3 962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140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4 285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6093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Приобретение финансовых инструментов</a:t>
                      </a:r>
                    </a:p>
                  </a:txBody>
                  <a:tcPr marL="144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957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363 447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553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447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C6A84B91-AD4B-4BEE-9DA7-E637163FD3B7}"/>
              </a:ext>
            </a:extLst>
          </p:cNvPr>
          <p:cNvSpPr txBox="1">
            <a:spLocks/>
          </p:cNvSpPr>
          <p:nvPr/>
        </p:nvSpPr>
        <p:spPr>
          <a:xfrm>
            <a:off x="10958562" y="490676"/>
            <a:ext cx="1098881" cy="435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ru-RU" sz="1200" b="1" dirty="0" smtClean="0">
                <a:latin typeface="Arial Narrow" panose="020B0606020202030204" pitchFamily="34" charset="0"/>
              </a:rPr>
              <a:t>млн. </a:t>
            </a:r>
            <a:r>
              <a:rPr lang="ru-RU" sz="1200" b="1" dirty="0">
                <a:latin typeface="Arial Narrow" panose="020B0606020202030204" pitchFamily="34" charset="0"/>
              </a:rPr>
              <a:t>тенге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2217" y="574767"/>
            <a:ext cx="11521440" cy="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493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662057"/>
            <a:ext cx="12191999" cy="195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EC1BCBA-6982-48D6-BAE5-C5CF9285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5418" y="6443763"/>
            <a:ext cx="1312025" cy="365125"/>
          </a:xfrm>
        </p:spPr>
        <p:txBody>
          <a:bodyPr vert="horz" lIns="91440" tIns="45720" rIns="91440" bIns="45720" rtlCol="0" anchor="ctr"/>
          <a:lstStyle/>
          <a:p>
            <a:fld id="{4B077F2A-2C27-4D70-B810-54F6CFB5CD3C}" type="slidenum">
              <a:rPr lang="ru-RU" sz="36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22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3F65C095-550F-465D-9016-F6D5254F34FB}"/>
              </a:ext>
            </a:extLst>
          </p:cNvPr>
          <p:cNvSpPr txBox="1">
            <a:spLocks/>
          </p:cNvSpPr>
          <p:nvPr/>
        </p:nvSpPr>
        <p:spPr>
          <a:xfrm>
            <a:off x="-8460" y="0"/>
            <a:ext cx="12191998" cy="56726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3000" b="1" dirty="0">
                <a:solidFill>
                  <a:schemeClr val="tx1"/>
                </a:solidFill>
                <a:latin typeface="Arial Narrow" panose="020B0606020202030204" pitchFamily="34" charset="0"/>
              </a:rPr>
              <a:t>Фонд социального медицинского страхования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3BA130BA-40AC-40B7-93F6-9036E879C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285730"/>
              </p:ext>
            </p:extLst>
          </p:nvPr>
        </p:nvGraphicFramePr>
        <p:xfrm>
          <a:off x="260059" y="663893"/>
          <a:ext cx="11635609" cy="5834367"/>
        </p:xfrm>
        <a:graphic>
          <a:graphicData uri="http://schemas.openxmlformats.org/drawingml/2006/table">
            <a:tbl>
              <a:tblPr/>
              <a:tblGrid>
                <a:gridCol w="70469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14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75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7958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3813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Утвержденный бюджет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6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год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год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год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1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Поступления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1 027 </a:t>
                      </a:r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512</a:t>
                      </a:r>
                      <a:endParaRPr lang="ru-RU" sz="2200" b="1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1 139 </a:t>
                      </a:r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527</a:t>
                      </a:r>
                      <a:endParaRPr lang="ru-RU" sz="2200" b="1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1 262 </a:t>
                      </a:r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791</a:t>
                      </a:r>
                      <a:endParaRPr lang="ru-RU" sz="2200" b="1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6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Начисленный инвестиционный доход </a:t>
                      </a:r>
                    </a:p>
                  </a:txBody>
                  <a:tcPr marL="144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069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919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3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Отчисления работодателей</a:t>
                      </a:r>
                    </a:p>
                  </a:txBody>
                  <a:tcPr marL="144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330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899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352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237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371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649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6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Взносы государства</a:t>
                      </a:r>
                    </a:p>
                  </a:txBody>
                  <a:tcPr marL="144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392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476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467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734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556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662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55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Взносы в обязательное социальное медицинское страхование за исключением взносов государства</a:t>
                      </a:r>
                    </a:p>
                  </a:txBody>
                  <a:tcPr marL="14400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259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207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278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877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294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871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46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Пени, полученные за просрочку уплаты отчислений и (или) взносов</a:t>
                      </a:r>
                    </a:p>
                  </a:txBody>
                  <a:tcPr marL="144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016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076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158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85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Трансферт на возмещение затрат Фонда на оплату услуг субъектам здравоохранения за оказание медицинской помощи военнослужащим, сотрудникам специальных государственных и правоохранительных органов</a:t>
                      </a:r>
                    </a:p>
                  </a:txBody>
                  <a:tcPr marL="14400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533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533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533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812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994 </a:t>
                      </a:r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305</a:t>
                      </a:r>
                      <a:endParaRPr lang="ru-RU" sz="2200" b="1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1 063 </a:t>
                      </a:r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492</a:t>
                      </a:r>
                      <a:endParaRPr lang="ru-RU" sz="2200" b="1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1 133 </a:t>
                      </a:r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413</a:t>
                      </a:r>
                      <a:endParaRPr lang="ru-RU" sz="2200" b="1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5551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Оплата услуг по оказанию медицинской помощи в системе обязательного социального медицинского страхования</a:t>
                      </a:r>
                    </a:p>
                  </a:txBody>
                  <a:tcPr marL="14400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976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165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1 040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639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1 109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265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767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Комиссионное вознаграждение от активов Фонда выплаченное</a:t>
                      </a:r>
                    </a:p>
                  </a:txBody>
                  <a:tcPr marL="144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504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669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047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2031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Сумма на обеспечение ежемесячного не инвестируемого остатка</a:t>
                      </a:r>
                    </a:p>
                  </a:txBody>
                  <a:tcPr marL="144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694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368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5744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Сумма на обеспечение резерва на покрытие непредвиденных расходов </a:t>
                      </a:r>
                    </a:p>
                  </a:txBody>
                  <a:tcPr marL="144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286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732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C6A84B91-AD4B-4BEE-9DA7-E637163FD3B7}"/>
              </a:ext>
            </a:extLst>
          </p:cNvPr>
          <p:cNvSpPr txBox="1">
            <a:spLocks/>
          </p:cNvSpPr>
          <p:nvPr/>
        </p:nvSpPr>
        <p:spPr>
          <a:xfrm>
            <a:off x="10958562" y="283633"/>
            <a:ext cx="1098881" cy="435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ru-RU" sz="1200" b="1" dirty="0" smtClean="0">
                <a:latin typeface="Arial Narrow" panose="020B0606020202030204" pitchFamily="34" charset="0"/>
              </a:rPr>
              <a:t>млн. </a:t>
            </a:r>
            <a:r>
              <a:rPr lang="ru-RU" sz="1200" b="1" dirty="0">
                <a:latin typeface="Arial Narrow" panose="020B0606020202030204" pitchFamily="34" charset="0"/>
              </a:rPr>
              <a:t>тенге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2217" y="574767"/>
            <a:ext cx="11521440" cy="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516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662057"/>
            <a:ext cx="12191999" cy="195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EC1BCBA-6982-48D6-BAE5-C5CF9285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5418" y="6443763"/>
            <a:ext cx="1312025" cy="365125"/>
          </a:xfrm>
        </p:spPr>
        <p:txBody>
          <a:bodyPr vert="horz" lIns="91440" tIns="45720" rIns="91440" bIns="45720" rtlCol="0" anchor="ctr"/>
          <a:lstStyle/>
          <a:p>
            <a:fld id="{4B077F2A-2C27-4D70-B810-54F6CFB5CD3C}" type="slidenum">
              <a:rPr lang="ru-RU" sz="36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23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3F65C095-550F-465D-9016-F6D5254F34FB}"/>
              </a:ext>
            </a:extLst>
          </p:cNvPr>
          <p:cNvSpPr txBox="1">
            <a:spLocks/>
          </p:cNvSpPr>
          <p:nvPr/>
        </p:nvSpPr>
        <p:spPr>
          <a:xfrm>
            <a:off x="-8460" y="0"/>
            <a:ext cx="12191998" cy="56726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endParaRPr lang="ru-RU" sz="3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C6A84B91-AD4B-4BEE-9DA7-E637163FD3B7}"/>
              </a:ext>
            </a:extLst>
          </p:cNvPr>
          <p:cNvSpPr txBox="1">
            <a:spLocks/>
          </p:cNvSpPr>
          <p:nvPr/>
        </p:nvSpPr>
        <p:spPr>
          <a:xfrm>
            <a:off x="10958562" y="283633"/>
            <a:ext cx="1098881" cy="435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ru-RU" sz="1200" b="1" dirty="0" smtClean="0">
                <a:latin typeface="Arial Narrow" panose="020B0606020202030204" pitchFamily="34" charset="0"/>
              </a:rPr>
              <a:t>млрд. </a:t>
            </a:r>
            <a:r>
              <a:rPr lang="ru-RU" sz="1200" b="1" dirty="0">
                <a:latin typeface="Arial Narrow" panose="020B0606020202030204" pitchFamily="34" charset="0"/>
              </a:rPr>
              <a:t>тенге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2217" y="574767"/>
            <a:ext cx="11521440" cy="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43849"/>
            <a:ext cx="12183538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800" b="1" spc="-50" dirty="0">
                <a:latin typeface="Arial Narrow" panose="020B0606020202030204" pitchFamily="34" charset="0"/>
                <a:ea typeface="+mj-ea"/>
                <a:cs typeface="+mj-cs"/>
              </a:rPr>
              <a:t>Расходы республиканского бюджета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(по функциональной классификации) 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5A2041C3-7F6E-40EA-A49B-D3D11CF80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063695"/>
              </p:ext>
            </p:extLst>
          </p:nvPr>
        </p:nvGraphicFramePr>
        <p:xfrm>
          <a:off x="173123" y="709226"/>
          <a:ext cx="11941988" cy="53893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5144">
                  <a:extLst>
                    <a:ext uri="{9D8B030D-6E8A-4147-A177-3AD203B41FA5}">
                      <a16:colId xmlns:a16="http://schemas.microsoft.com/office/drawing/2014/main" xmlns="" val="2121944261"/>
                    </a:ext>
                  </a:extLst>
                </a:gridCol>
                <a:gridCol w="11219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49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449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449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497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4497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69429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 год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</a:t>
                      </a:r>
                      <a:r>
                        <a:rPr lang="kk-KZ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год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год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(на 1.01.2023 г.)</a:t>
                      </a:r>
                      <a:endParaRPr lang="ru-RU" sz="105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Утвержденный бюджет</a:t>
                      </a: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3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год </a:t>
                      </a: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год </a:t>
                      </a: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год </a:t>
                      </a: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0571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 ВСЕГО, из них: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14 234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15 207</a:t>
                      </a:r>
                      <a:endParaRPr lang="kk-KZ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18 532</a:t>
                      </a:r>
                      <a:endParaRPr lang="kk-KZ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20 997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21 632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22 642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Государственные услуги общего характера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048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908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894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850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Оборона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1 073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030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020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922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17875608"/>
                  </a:ext>
                </a:extLst>
              </a:tr>
              <a:tr h="4757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Общественный порядок, безопасность, правовая, судебная, уголовно-исполнительная деятельность 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835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1 074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072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031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985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362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Образование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1 980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833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941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Здравоохранение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1 664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kk-KZ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095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1 9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027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273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Социальная помощь и социальное обеспечение 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3 870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kk-KZ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884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340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663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069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430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Жилищно-коммунальное хозяйство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336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Культура, спорт, туризм и информационное пространство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Топливно-энергетический комплекс и недропользование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8381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Сельское, водное, лесное, рыбное хозяйство, особо охраняемые территории, охрана окружающей среды и животного мира, земельные отношения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434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440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389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757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Промышленность, архитектурная, градостроительная и строительная деятельность 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49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Транспорт и коммуникации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647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633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564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5159">
                <a:tc>
                  <a:txBody>
                    <a:bodyPr/>
                    <a:lstStyle/>
                    <a:p>
                      <a:pPr algn="l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Прочие</a:t>
                      </a:r>
                    </a:p>
                  </a:txBody>
                  <a:tcPr marL="108000" marR="4005" marT="4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772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425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951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046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Обслуживание долга</a:t>
                      </a:r>
                      <a:endParaRPr lang="ru-RU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4005" marT="4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762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1 297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759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965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Трансферты</a:t>
                      </a:r>
                    </a:p>
                  </a:txBody>
                  <a:tcPr marL="108000" marR="4005" marT="4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2 104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</a:t>
                      </a:r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265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995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265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774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712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662057"/>
            <a:ext cx="12191999" cy="195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EC1BCBA-6982-48D6-BAE5-C5CF9285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5418" y="6443763"/>
            <a:ext cx="1312025" cy="365125"/>
          </a:xfrm>
        </p:spPr>
        <p:txBody>
          <a:bodyPr vert="horz" lIns="91440" tIns="45720" rIns="91440" bIns="45720" rtlCol="0" anchor="ctr"/>
          <a:lstStyle/>
          <a:p>
            <a:fld id="{4B077F2A-2C27-4D70-B810-54F6CFB5CD3C}" type="slidenum">
              <a:rPr lang="ru-RU" sz="36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24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3F65C095-550F-465D-9016-F6D5254F34FB}"/>
              </a:ext>
            </a:extLst>
          </p:cNvPr>
          <p:cNvSpPr txBox="1">
            <a:spLocks/>
          </p:cNvSpPr>
          <p:nvPr/>
        </p:nvSpPr>
        <p:spPr>
          <a:xfrm>
            <a:off x="-8460" y="0"/>
            <a:ext cx="12191998" cy="56726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endParaRPr lang="ru-RU" sz="3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C6A84B91-AD4B-4BEE-9DA7-E637163FD3B7}"/>
              </a:ext>
            </a:extLst>
          </p:cNvPr>
          <p:cNvSpPr txBox="1">
            <a:spLocks/>
          </p:cNvSpPr>
          <p:nvPr/>
        </p:nvSpPr>
        <p:spPr>
          <a:xfrm>
            <a:off x="10958562" y="283633"/>
            <a:ext cx="1098881" cy="435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ru-RU" sz="1200" b="1" dirty="0" smtClean="0">
                <a:latin typeface="Arial Narrow" panose="020B0606020202030204" pitchFamily="34" charset="0"/>
              </a:rPr>
              <a:t>млрд. </a:t>
            </a:r>
            <a:r>
              <a:rPr lang="ru-RU" sz="1200" b="1" dirty="0">
                <a:latin typeface="Arial Narrow" panose="020B0606020202030204" pitchFamily="34" charset="0"/>
              </a:rPr>
              <a:t>тенге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2217" y="574767"/>
            <a:ext cx="11521440" cy="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43849"/>
            <a:ext cx="12183538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800" b="1" spc="-50" dirty="0">
                <a:latin typeface="Arial Narrow" panose="020B0606020202030204" pitchFamily="34" charset="0"/>
                <a:ea typeface="+mj-ea"/>
                <a:cs typeface="+mj-cs"/>
              </a:rPr>
              <a:t>Расходы республиканского бюджета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(по ведомственной классификации)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314C9321-A6F3-43E5-9A8C-8BEE25CB4D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167819"/>
              </p:ext>
            </p:extLst>
          </p:nvPr>
        </p:nvGraphicFramePr>
        <p:xfrm>
          <a:off x="174810" y="693277"/>
          <a:ext cx="12017187" cy="60023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124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40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70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38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605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709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6212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29066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 год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</a:t>
                      </a:r>
                      <a:r>
                        <a:rPr lang="kk-KZ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год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год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(на 1.01.2023 г.)</a:t>
                      </a:r>
                      <a:endParaRPr lang="ru-RU" sz="105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Утвержденный бюджет</a:t>
                      </a: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1524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год </a:t>
                      </a: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год </a:t>
                      </a: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год </a:t>
                      </a: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ВСЕГО, из них: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14 234</a:t>
                      </a:r>
                    </a:p>
                  </a:txBody>
                  <a:tcPr marL="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15 </a:t>
                      </a:r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207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4005" marT="40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18 532</a:t>
                      </a:r>
                      <a:endParaRPr lang="kk-KZ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20 997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21 632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22 642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176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Администрация Президента Республики Казахстан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176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Канцелярия Премьер-Министра Республики Казахстан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176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Национальный центр по правам человека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0,2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0,5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176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Аппарат Высшего Судебного Совета Республики Казахстан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0,3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0,4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176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Канцелярия Первого Президента Республики Казахстан – </a:t>
                      </a:r>
                      <a:r>
                        <a:rPr lang="kk-KZ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Елбасы</a:t>
                      </a:r>
                      <a:endParaRPr lang="kk-KZ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1021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Министерство внутренних дел Республики Казахстан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307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336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550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554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535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501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176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Министерство по чрезвычайным ситуациям Республики Казахстан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137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208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176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65994714"/>
                  </a:ext>
                </a:extLst>
              </a:tr>
              <a:tr h="25176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Министерство иностранных дел Республики Казахстан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84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97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176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Министерство экологии, геологии и природных ресурсов Республики Казахстан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134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183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135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144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116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252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Министерство обороны Республики Казахстан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344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370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589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546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550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537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176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Министерство информации и общественного развития Республики Казахстан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1021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Министерство торговли и интеграции Республики Казахстан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74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74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176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Министерство сельского хозяйства Республики Казахстан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423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407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562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291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283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261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176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Министерство труда и социальной защиты населения Республики Казахстан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3 870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3 884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3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340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4 663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5 069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5 430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176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Министерство финансов Республики Казахстан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3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127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3 238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3 704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7 963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8 119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8 852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80781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Министерство юстиции Республики Казахстан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53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45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40693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Министерство цифрового развития, инноваций и аэрокосмической промышленности Республики Казахстан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0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119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146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173</a:t>
                      </a:r>
                    </a:p>
                  </a:txBody>
                  <a:tcPr marL="0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0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0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703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Министерство просвещения Республики Казахстан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1 511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685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1 234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1 269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8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Министерство образования и науки Республики Казахстан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912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1 330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78510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576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662057"/>
            <a:ext cx="12191999" cy="195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EC1BCBA-6982-48D6-BAE5-C5CF9285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5958" y="6460698"/>
            <a:ext cx="881443" cy="365125"/>
          </a:xfrm>
        </p:spPr>
        <p:txBody>
          <a:bodyPr vert="horz" lIns="91440" tIns="45720" rIns="91440" bIns="45720" rtlCol="0" anchor="ctr"/>
          <a:lstStyle/>
          <a:p>
            <a:fld id="{4B077F2A-2C27-4D70-B810-54F6CFB5CD3C}" type="slidenum">
              <a:rPr lang="ru-RU" sz="36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25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3F65C095-550F-465D-9016-F6D5254F34FB}"/>
              </a:ext>
            </a:extLst>
          </p:cNvPr>
          <p:cNvSpPr txBox="1">
            <a:spLocks/>
          </p:cNvSpPr>
          <p:nvPr/>
        </p:nvSpPr>
        <p:spPr>
          <a:xfrm>
            <a:off x="-8460" y="0"/>
            <a:ext cx="12191998" cy="56726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endParaRPr lang="ru-RU" sz="3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C6A84B91-AD4B-4BEE-9DA7-E637163FD3B7}"/>
              </a:ext>
            </a:extLst>
          </p:cNvPr>
          <p:cNvSpPr txBox="1">
            <a:spLocks/>
          </p:cNvSpPr>
          <p:nvPr/>
        </p:nvSpPr>
        <p:spPr>
          <a:xfrm>
            <a:off x="10958562" y="283633"/>
            <a:ext cx="1098881" cy="435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ru-RU" sz="1200" b="1" dirty="0" smtClean="0">
                <a:latin typeface="Arial Narrow" panose="020B0606020202030204" pitchFamily="34" charset="0"/>
              </a:rPr>
              <a:t>млрд. </a:t>
            </a:r>
            <a:r>
              <a:rPr lang="ru-RU" sz="1200" b="1" dirty="0">
                <a:latin typeface="Arial Narrow" panose="020B0606020202030204" pitchFamily="34" charset="0"/>
              </a:rPr>
              <a:t>тенге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2217" y="574767"/>
            <a:ext cx="11521440" cy="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43849"/>
            <a:ext cx="12183538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800" b="1" spc="-50" dirty="0">
                <a:latin typeface="Arial Narrow" panose="020B0606020202030204" pitchFamily="34" charset="0"/>
                <a:ea typeface="+mj-ea"/>
                <a:cs typeface="+mj-cs"/>
              </a:rPr>
              <a:t>Расходы республиканского бюджета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(по ведомственной классификации)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314C9321-A6F3-43E5-9A8C-8BEE25CB4D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70310"/>
              </p:ext>
            </p:extLst>
          </p:nvPr>
        </p:nvGraphicFramePr>
        <p:xfrm>
          <a:off x="161365" y="666931"/>
          <a:ext cx="11896079" cy="59746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70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75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065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2020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699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288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8824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14522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 год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</a:t>
                      </a:r>
                      <a:r>
                        <a:rPr lang="kk-KZ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год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год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5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(на 1.01.2023 г.)</a:t>
                      </a:r>
                      <a:endParaRPr lang="ru-RU" sz="105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Утвержденный бюджет</a:t>
                      </a: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5480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год </a:t>
                      </a: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год </a:t>
                      </a: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год </a:t>
                      </a:r>
                    </a:p>
                  </a:txBody>
                  <a:tcPr marL="4005" marR="4005" marT="400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63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Министерство здравоохранения Республики Казахстан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1 662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2 091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1 960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2 009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2 136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2 270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063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Министерство науки и высшего образования Республики Казахстан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564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718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785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63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Министерство культуры и спорта Республики Казахстан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109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160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138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148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063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Министерство энергетики Республики Казахстан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102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063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Министерство национальной экономики Республики Казахстан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536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331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232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222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063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Министерство индустрии и инфраструктурного развития Республики Казахстан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1 449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1 445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2 169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1 444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1 069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963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063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Высшая аудиторская палата Республики Казахстан (СК)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63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Комитет национальной безопасности Республики Казахстан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433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427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431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419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815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Верховный Суд Республики Казахстан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81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063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Генеральная прокуратура Республики Казахстан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65994714"/>
                  </a:ext>
                </a:extLst>
              </a:tr>
              <a:tr h="24063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Агентство Республики Казахстан по делам государственной службы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98221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Агентство Республики Казахстан по противодействию коррупции (Антикоррупционная служба)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048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Агентство Республики Казахстан по регулированию и развитию финансово рынка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0638">
                <a:tc>
                  <a:txBody>
                    <a:bodyPr/>
                    <a:lstStyle/>
                    <a:p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Агентство по стратегическому планированию и реформам Республики Казахстан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8158">
                <a:tc>
                  <a:txBody>
                    <a:bodyPr/>
                    <a:lstStyle/>
                    <a:p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Агентство по защите и развитию конкуренции Республики Казахстан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063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Агентство Республики Казахстан по финансовому мониторингу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4063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Аппарат Конституционного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Суда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(Совета)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Республики Казахстан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4063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Служба государственной охраны Республики Казахстан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68371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Центральная избирательная комиссия Республики Казахстан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47393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Управление материально-технического обеспечения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47393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Управление Делами Президента Республики Казахстан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126</a:t>
                      </a: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138</a:t>
                      </a:r>
                    </a:p>
                  </a:txBody>
                  <a:tcPr marL="0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94</a:t>
                      </a:r>
                    </a:p>
                  </a:txBody>
                  <a:tcPr marL="0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82</a:t>
                      </a:r>
                    </a:p>
                  </a:txBody>
                  <a:tcPr marL="0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78510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6974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EC1BCBA-6982-48D6-BAE5-C5CF9285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5418" y="6443763"/>
            <a:ext cx="1312025" cy="365125"/>
          </a:xfrm>
        </p:spPr>
        <p:txBody>
          <a:bodyPr vert="horz" lIns="91440" tIns="45720" rIns="91440" bIns="45720" rtlCol="0" anchor="ctr"/>
          <a:lstStyle/>
          <a:p>
            <a:fld id="{4B077F2A-2C27-4D70-B810-54F6CFB5CD3C}" type="slidenum">
              <a:rPr lang="ru-RU" sz="36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26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-1" y="-1"/>
            <a:ext cx="5342467" cy="2226733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403354">
            <a:off x="-170660" y="3313382"/>
            <a:ext cx="6244422" cy="17356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489166" y="1637214"/>
            <a:ext cx="4410660" cy="365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78674" y="418011"/>
            <a:ext cx="2046515" cy="1715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Равнобедренный треугольник 8"/>
          <p:cNvSpPr/>
          <p:nvPr/>
        </p:nvSpPr>
        <p:spPr>
          <a:xfrm rot="21238436">
            <a:off x="-104459" y="4824167"/>
            <a:ext cx="3535682" cy="1844293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05BBCFB3-BA52-4235-969F-995DE23B5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685408"/>
              </p:ext>
            </p:extLst>
          </p:nvPr>
        </p:nvGraphicFramePr>
        <p:xfrm>
          <a:off x="32513" y="5384477"/>
          <a:ext cx="12091756" cy="977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9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229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229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229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77151">
                <a:tc>
                  <a:txBody>
                    <a:bodyPr/>
                    <a:lstStyle/>
                    <a:p>
                      <a:r>
                        <a:rPr lang="ru-RU" sz="1400" b="0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Ответственный за выпуск:</a:t>
                      </a:r>
                    </a:p>
                    <a:p>
                      <a:r>
                        <a:rPr lang="ru-RU" sz="1400" b="0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Департамент</a:t>
                      </a:r>
                      <a:r>
                        <a:rPr lang="ru-RU" sz="1400" b="0" i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бюджетного планирования </a:t>
                      </a:r>
                    </a:p>
                    <a:p>
                      <a:r>
                        <a:rPr lang="ru-RU" sz="1400" b="0" i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Министерства финансов РК</a:t>
                      </a:r>
                      <a:endParaRPr lang="ru-RU" sz="1400" b="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Директор департамента:</a:t>
                      </a:r>
                    </a:p>
                    <a:p>
                      <a:r>
                        <a:rPr lang="ru-RU" sz="1400" b="0" i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Кучерова</a:t>
                      </a:r>
                      <a:r>
                        <a:rPr lang="ru-RU" sz="1400" b="0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С.А.</a:t>
                      </a:r>
                      <a:endParaRPr lang="ru-RU" sz="1400" b="0" i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r>
                        <a:rPr lang="ru-RU" sz="1400" b="0" i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Телефон: +7 (7172) 74-30-89</a:t>
                      </a:r>
                    </a:p>
                    <a:p>
                      <a:r>
                        <a:rPr lang="en-US" sz="1400" b="0" i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e-mail</a:t>
                      </a:r>
                      <a:r>
                        <a:rPr lang="ru-RU" sz="1400" b="0" i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:</a:t>
                      </a:r>
                      <a:r>
                        <a:rPr lang="en-US" sz="1400" b="0" i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s.kucherova@minfin.gov.kz</a:t>
                      </a:r>
                      <a:endParaRPr lang="ru-RU" sz="1400" b="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Исполнитель:</a:t>
                      </a:r>
                    </a:p>
                    <a:p>
                      <a:r>
                        <a:rPr lang="ru-RU" sz="1400" b="0" i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Самұрат</a:t>
                      </a:r>
                      <a:r>
                        <a:rPr lang="ru-RU" sz="1400" b="0" i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Б.М.</a:t>
                      </a:r>
                    </a:p>
                    <a:p>
                      <a:r>
                        <a:rPr lang="ru-RU" sz="1400" b="0" i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Телефон: +7 (7172) 74-96-70</a:t>
                      </a:r>
                    </a:p>
                    <a:p>
                      <a:r>
                        <a:rPr lang="en-US" sz="1400" b="0" i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e-mail</a:t>
                      </a:r>
                      <a:r>
                        <a:rPr lang="ru-RU" sz="1400" b="0" i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:</a:t>
                      </a:r>
                      <a:r>
                        <a:rPr lang="en-US" sz="1400" b="0" i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b.samurat@minfin.gov.kz</a:t>
                      </a:r>
                      <a:endParaRPr lang="ru-RU" sz="1400" b="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Адрес: </a:t>
                      </a:r>
                    </a:p>
                    <a:p>
                      <a:r>
                        <a:rPr lang="ru-RU" sz="1400" b="0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010000, г. </a:t>
                      </a:r>
                      <a:r>
                        <a:rPr lang="ru-RU" sz="1400" b="0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Астана</a:t>
                      </a:r>
                      <a:endParaRPr lang="ru-RU" sz="1400" b="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r>
                        <a:rPr lang="ru-RU" sz="1400" b="0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пр. </a:t>
                      </a:r>
                      <a:r>
                        <a:rPr lang="ru-RU" sz="1400" b="0" i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Мангилик</a:t>
                      </a:r>
                      <a:r>
                        <a:rPr lang="ru-RU" sz="1400" b="0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ел 8, подъезд 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1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662057"/>
            <a:ext cx="12191999" cy="195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05EE590-CB77-4297-A1B6-7ABC176DD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26229"/>
            <a:ext cx="1312025" cy="365125"/>
          </a:xfrm>
        </p:spPr>
        <p:txBody>
          <a:bodyPr vert="horz" lIns="91440" tIns="45720" rIns="91440" bIns="45720" rtlCol="0" anchor="ctr"/>
          <a:lstStyle/>
          <a:p>
            <a:fld id="{4B077F2A-2C27-4D70-B810-54F6CFB5CD3C}" type="slidenum">
              <a:rPr lang="ru-RU" sz="36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3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499C2CA9-5136-4415-9124-36CA0DBBCC52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1999" cy="658906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85000"/>
              </a:lnSpc>
              <a:spcBef>
                <a:spcPct val="0"/>
              </a:spcBef>
              <a:buNone/>
              <a:defRPr sz="2800" b="1" spc="-50" baseline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3000" dirty="0">
                <a:solidFill>
                  <a:schemeClr val="tx1"/>
                </a:solidFill>
              </a:rPr>
              <a:t>Доходы республиканского бюджета на </a:t>
            </a:r>
            <a:r>
              <a:rPr lang="ru-RU" sz="3000" dirty="0" smtClean="0">
                <a:solidFill>
                  <a:schemeClr val="tx1"/>
                </a:solidFill>
              </a:rPr>
              <a:t>2020-2025 </a:t>
            </a:r>
            <a:r>
              <a:rPr lang="ru-RU" sz="3000" dirty="0">
                <a:solidFill>
                  <a:schemeClr val="tx1"/>
                </a:solidFill>
              </a:rPr>
              <a:t>годы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B55BB6D2-E1E1-4117-85EA-6F761FAD6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125664"/>
              </p:ext>
            </p:extLst>
          </p:nvPr>
        </p:nvGraphicFramePr>
        <p:xfrm>
          <a:off x="263236" y="859836"/>
          <a:ext cx="11610108" cy="57356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82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2123"/>
                <a:gridCol w="1202123"/>
                <a:gridCol w="12021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21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64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69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7074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Уточн</a:t>
                      </a:r>
                      <a:r>
                        <a:rPr lang="ru-RU" sz="13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бюджет</a:t>
                      </a:r>
                      <a:endParaRPr lang="ru-RU" sz="13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Уточн</a:t>
                      </a:r>
                      <a:r>
                        <a:rPr lang="ru-RU" sz="13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бюджет</a:t>
                      </a:r>
                      <a:endParaRPr lang="ru-RU" sz="13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Уточн</a:t>
                      </a:r>
                      <a:r>
                        <a:rPr lang="ru-RU" sz="13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бюджет</a:t>
                      </a:r>
                      <a:endParaRPr lang="ru-RU" sz="13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Прогноз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AB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A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48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034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400" b="1" i="0" u="none" strike="noStrike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ДОХОДЫ</a:t>
                      </a:r>
                      <a:r>
                        <a:rPr lang="ru-RU" sz="24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(без учета трансфертов)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kk-KZ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540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7 204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10 162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13 911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15 020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16 303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6363">
                <a:tc>
                  <a:txBody>
                    <a:bodyPr/>
                    <a:lstStyle/>
                    <a:p>
                      <a:pPr lvl="0" algn="just" fontAlgn="ctr"/>
                      <a:r>
                        <a:rPr lang="ru-RU" sz="1600" b="0" i="1" u="none" strike="noStrike" dirty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</a:rPr>
                        <a:t>в % к</a:t>
                      </a:r>
                      <a:r>
                        <a:rPr lang="ru-RU" sz="1600" b="0" i="1" u="none" strike="noStrike" baseline="0" dirty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</a:rPr>
                        <a:t> ВВП</a:t>
                      </a:r>
                      <a:endParaRPr lang="ru-RU" sz="1600" b="0" i="1" u="none" strike="noStrike" dirty="0">
                        <a:solidFill>
                          <a:srgbClr val="0066C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600" b="0" i="1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9,3</a:t>
                      </a:r>
                      <a:endParaRPr lang="ru-RU" sz="1600" b="0" i="1" u="none" strike="noStrike" kern="1200" dirty="0">
                        <a:solidFill>
                          <a:srgbClr val="0066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600" b="0" i="1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9,3</a:t>
                      </a:r>
                      <a:endParaRPr lang="ru-RU" sz="1600" b="0" i="1" u="none" strike="noStrike" kern="1200" dirty="0">
                        <a:solidFill>
                          <a:srgbClr val="0066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11,1</a:t>
                      </a:r>
                      <a:endParaRPr lang="ru-RU" sz="1600" b="0" i="1" u="none" strike="noStrike" kern="1200" dirty="0">
                        <a:solidFill>
                          <a:srgbClr val="0066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kern="1200" dirty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11,5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kern="1200" dirty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11,3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kern="1200" dirty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11,1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70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0" u="none" strike="noStrike" dirty="0">
                          <a:effectLst/>
                          <a:latin typeface="Arial Narrow" panose="020B0606020202030204" pitchFamily="34" charset="0"/>
                        </a:rPr>
                        <a:t>Налоговые поступления,</a:t>
                      </a:r>
                      <a:r>
                        <a:rPr lang="ru-RU" sz="2200" b="0" u="none" strike="noStrike" baseline="0" dirty="0">
                          <a:effectLst/>
                          <a:latin typeface="Arial Narrow" panose="020B0606020202030204" pitchFamily="34" charset="0"/>
                        </a:rPr>
                        <a:t> из них: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2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5 560</a:t>
                      </a:r>
                      <a:endParaRPr lang="ru-RU" sz="2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2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6 914</a:t>
                      </a:r>
                      <a:endParaRPr lang="ru-RU" sz="2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9 817</a:t>
                      </a:r>
                      <a:endParaRPr lang="ru-RU" sz="2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13 559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14 725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16 002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4981">
                <a:tc>
                  <a:txBody>
                    <a:bodyPr/>
                    <a:lstStyle/>
                    <a:p>
                      <a:pPr lvl="0" algn="just" fontAlgn="ctr"/>
                      <a:r>
                        <a:rPr lang="ru-RU" sz="1600" b="0" i="1" u="none" strike="noStrike" dirty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</a:rPr>
                        <a:t>в % к</a:t>
                      </a:r>
                      <a:r>
                        <a:rPr lang="ru-RU" sz="1600" b="0" i="1" u="none" strike="noStrike" baseline="0" dirty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</a:rPr>
                        <a:t> ВВП</a:t>
                      </a:r>
                      <a:endParaRPr lang="ru-RU" sz="1600" b="0" i="1" u="none" strike="noStrike" dirty="0">
                        <a:solidFill>
                          <a:srgbClr val="0066CC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600" b="0" i="1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8,0</a:t>
                      </a:r>
                      <a:endParaRPr lang="ru-RU" sz="1600" b="0" i="1" u="none" strike="noStrike" kern="1200" dirty="0">
                        <a:solidFill>
                          <a:srgbClr val="0066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600" b="0" i="1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8,9</a:t>
                      </a:r>
                      <a:endParaRPr lang="ru-RU" sz="1600" b="0" i="1" u="none" strike="noStrike" kern="1200" dirty="0">
                        <a:solidFill>
                          <a:srgbClr val="0066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1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10,7</a:t>
                      </a:r>
                      <a:endParaRPr lang="ru-RU" sz="1600" b="0" i="1" u="none" strike="noStrike" kern="1200" dirty="0">
                        <a:solidFill>
                          <a:srgbClr val="0066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1" u="none" strike="noStrike" kern="1200" dirty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1" u="none" strike="noStrike" kern="1200" dirty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11,0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1" u="none" strike="noStrike" kern="1200" dirty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10,9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133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Корпоративный</a:t>
                      </a:r>
                      <a:r>
                        <a:rPr lang="ru-RU" sz="18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подоходный налог</a:t>
                      </a:r>
                      <a:endParaRPr lang="ru-RU" sz="18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1 400</a:t>
                      </a:r>
                      <a:endParaRPr lang="ru-RU" sz="18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1 870</a:t>
                      </a:r>
                      <a:endParaRPr lang="ru-RU" sz="18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2 905</a:t>
                      </a:r>
                      <a:endParaRPr lang="ru-RU" sz="18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4 766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5 262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5 779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28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Налог на добавленную</a:t>
                      </a:r>
                      <a:r>
                        <a:rPr lang="ru-RU" sz="18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стоимость</a:t>
                      </a:r>
                      <a:endParaRPr lang="ru-RU" sz="18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2 789</a:t>
                      </a:r>
                      <a:endParaRPr lang="ru-RU" sz="18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3 036</a:t>
                      </a:r>
                      <a:endParaRPr lang="ru-RU" sz="18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3 907</a:t>
                      </a:r>
                      <a:endParaRPr lang="ru-RU" sz="18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5 510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5 886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6 276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733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Налоги</a:t>
                      </a:r>
                      <a:r>
                        <a:rPr lang="ru-RU" sz="18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на международную торговлю</a:t>
                      </a:r>
                      <a:r>
                        <a:rPr lang="ru-RU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из них:</a:t>
                      </a:r>
                    </a:p>
                  </a:txBody>
                  <a:tcPr marL="18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870</a:t>
                      </a:r>
                      <a:endParaRPr lang="ru-RU" sz="18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1 344</a:t>
                      </a:r>
                      <a:endParaRPr lang="ru-RU" sz="18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2 184</a:t>
                      </a:r>
                      <a:endParaRPr lang="ru-RU" sz="18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2 16</a:t>
                      </a:r>
                      <a:r>
                        <a:rPr lang="en-US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18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2 395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2 675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15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ЭТП на нефть</a:t>
                      </a:r>
                    </a:p>
                  </a:txBody>
                  <a:tcPr marL="540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934</a:t>
                      </a:r>
                      <a:endParaRPr lang="ru-RU" sz="1800" b="1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1 784</a:t>
                      </a:r>
                      <a:endParaRPr lang="ru-RU" sz="1800" b="1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1 761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1 975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2 237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05719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u="none" strike="noStrike" dirty="0">
                          <a:effectLst/>
                          <a:latin typeface="Arial Narrow" panose="020B0606020202030204" pitchFamily="34" charset="0"/>
                        </a:rPr>
                        <a:t>Неналоговые поступления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977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284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343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715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200" b="0" u="none" strike="noStrike" dirty="0">
                          <a:effectLst/>
                          <a:latin typeface="Arial Narrow" panose="020B0606020202030204" pitchFamily="34" charset="0"/>
                        </a:rPr>
                        <a:t>Поступления</a:t>
                      </a:r>
                      <a:r>
                        <a:rPr lang="ru-RU" sz="2200" b="0" u="none" strike="noStrike" baseline="0" dirty="0">
                          <a:effectLst/>
                          <a:latin typeface="Arial Narrow" panose="020B0606020202030204" pitchFamily="34" charset="0"/>
                        </a:rPr>
                        <a:t> от продажи основного капитала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33142">
                <a:tc>
                  <a:txBody>
                    <a:bodyPr/>
                    <a:lstStyle/>
                    <a:p>
                      <a:pPr algn="just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51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</a:rPr>
                        <a:t>Объём ВВП (млрд. тенге)</a:t>
                      </a: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70 134</a:t>
                      </a:r>
                      <a:endParaRPr lang="ru-RU" sz="1200" b="0" i="0" u="none" strike="noStrike" kern="1200" dirty="0">
                        <a:solidFill>
                          <a:srgbClr val="0066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81 269</a:t>
                      </a:r>
                      <a:endParaRPr lang="ru-RU" sz="1200" b="0" i="0" u="none" strike="noStrike" kern="1200" dirty="0">
                        <a:solidFill>
                          <a:srgbClr val="0066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91 544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120 671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133 375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146 517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3A1346A5-45D0-45DF-B5BD-7592F1102510}"/>
              </a:ext>
            </a:extLst>
          </p:cNvPr>
          <p:cNvSpPr txBox="1">
            <a:spLocks/>
          </p:cNvSpPr>
          <p:nvPr/>
        </p:nvSpPr>
        <p:spPr>
          <a:xfrm>
            <a:off x="10238509" y="559425"/>
            <a:ext cx="1662545" cy="335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latin typeface="Arial Narrow" panose="020B0606020202030204" pitchFamily="34" charset="0"/>
                <a:ea typeface="+mn-ea"/>
                <a:cs typeface="+mn-cs"/>
              </a:rPr>
              <a:t>млрд. тенге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2217" y="574767"/>
            <a:ext cx="11521440" cy="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299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662057"/>
            <a:ext cx="12191999" cy="195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A6EAF500-F91D-4486-A13D-32C683FB4C09}"/>
              </a:ext>
            </a:extLst>
          </p:cNvPr>
          <p:cNvSpPr txBox="1">
            <a:spLocks/>
          </p:cNvSpPr>
          <p:nvPr/>
        </p:nvSpPr>
        <p:spPr>
          <a:xfrm>
            <a:off x="1" y="17585"/>
            <a:ext cx="12191999" cy="634348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85000"/>
              </a:lnSpc>
              <a:spcBef>
                <a:spcPct val="0"/>
              </a:spcBef>
              <a:buNone/>
              <a:defRPr sz="2800" b="1" spc="-50" baseline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3000" dirty="0">
                <a:solidFill>
                  <a:schemeClr val="tx1"/>
                </a:solidFill>
              </a:rPr>
              <a:t>Параметры республиканского бюджета на </a:t>
            </a:r>
            <a:r>
              <a:rPr lang="ru-RU" sz="3000" dirty="0" smtClean="0">
                <a:solidFill>
                  <a:schemeClr val="tx1"/>
                </a:solidFill>
              </a:rPr>
              <a:t>2020-2025 </a:t>
            </a:r>
            <a:r>
              <a:rPr lang="ru-RU" sz="3000" dirty="0">
                <a:solidFill>
                  <a:schemeClr val="tx1"/>
                </a:solidFill>
              </a:rPr>
              <a:t>годы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CD45ABCC-78F0-45AE-BC4F-E704CC364ED1}"/>
              </a:ext>
            </a:extLst>
          </p:cNvPr>
          <p:cNvSpPr txBox="1">
            <a:spLocks/>
          </p:cNvSpPr>
          <p:nvPr/>
        </p:nvSpPr>
        <p:spPr>
          <a:xfrm>
            <a:off x="10968402" y="579828"/>
            <a:ext cx="1127343" cy="257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300" b="1" dirty="0">
                <a:latin typeface="Arial Narrow" panose="020B0606020202030204" pitchFamily="34" charset="0"/>
                <a:ea typeface="+mn-ea"/>
                <a:cs typeface="+mn-cs"/>
              </a:rPr>
              <a:t>млрд. тенге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B18D94BA-D662-4012-889C-5CA2E5CCCF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625983"/>
              </p:ext>
            </p:extLst>
          </p:nvPr>
        </p:nvGraphicFramePr>
        <p:xfrm>
          <a:off x="148235" y="819182"/>
          <a:ext cx="11876988" cy="57883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15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9159"/>
                <a:gridCol w="1269159"/>
                <a:gridCol w="1269159">
                  <a:extLst>
                    <a:ext uri="{9D8B030D-6E8A-4147-A177-3AD203B41FA5}">
                      <a16:colId xmlns:a16="http://schemas.microsoft.com/office/drawing/2014/main" xmlns="" val="1600340233"/>
                    </a:ext>
                  </a:extLst>
                </a:gridCol>
                <a:gridCol w="1357296">
                  <a:extLst>
                    <a:ext uri="{9D8B030D-6E8A-4147-A177-3AD203B41FA5}">
                      <a16:colId xmlns:a16="http://schemas.microsoft.com/office/drawing/2014/main" xmlns="" val="878466694"/>
                    </a:ext>
                  </a:extLst>
                </a:gridCol>
                <a:gridCol w="1269160">
                  <a:extLst>
                    <a:ext uri="{9D8B030D-6E8A-4147-A177-3AD203B41FA5}">
                      <a16:colId xmlns:a16="http://schemas.microsoft.com/office/drawing/2014/main" xmlns="" val="2169393800"/>
                    </a:ext>
                  </a:extLst>
                </a:gridCol>
                <a:gridCol w="1251532">
                  <a:extLst>
                    <a:ext uri="{9D8B030D-6E8A-4147-A177-3AD203B41FA5}">
                      <a16:colId xmlns:a16="http://schemas.microsoft.com/office/drawing/2014/main" xmlns="" val="3797508973"/>
                    </a:ext>
                  </a:extLst>
                </a:gridCol>
              </a:tblGrid>
              <a:tr h="292602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 год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Уточнен. бюджет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год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Уточнен. бюджет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год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Уточнен. бюджет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Утвержденный республиканский бюджет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0155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47041311"/>
                  </a:ext>
                </a:extLst>
              </a:tr>
              <a:tr h="4126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Поступления</a:t>
                      </a: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11 832</a:t>
                      </a:r>
                      <a:endParaRPr lang="ru-RU" sz="20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12 574</a:t>
                      </a:r>
                      <a:endParaRPr lang="ru-RU" sz="20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15 817</a:t>
                      </a:r>
                      <a:endParaRPr lang="ru-RU" sz="20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17 797</a:t>
                      </a:r>
                      <a:endParaRPr lang="ru-RU" sz="20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18 143</a:t>
                      </a:r>
                      <a:endParaRPr lang="ru-RU" sz="20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18 957</a:t>
                      </a:r>
                      <a:endParaRPr lang="ru-RU" sz="20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9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0" i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процентах к ВВП</a:t>
                      </a:r>
                    </a:p>
                  </a:txBody>
                  <a:tcPr marL="324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17,0</a:t>
                      </a:r>
                      <a:endParaRPr lang="ru-RU" sz="1200" b="0" i="1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16,1</a:t>
                      </a:r>
                      <a:endParaRPr lang="ru-RU" sz="1200" b="0" i="1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17,3</a:t>
                      </a:r>
                      <a:endParaRPr lang="ru-RU" sz="1200" b="0" i="1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14,7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13,6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12,9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1554234"/>
                  </a:ext>
                </a:extLst>
              </a:tr>
              <a:tr h="3615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Доходы (без учета трансфертов)</a:t>
                      </a:r>
                    </a:p>
                  </a:txBody>
                  <a:tcPr marL="144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6 414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7 204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</a:t>
                      </a:r>
                      <a:r>
                        <a:rPr lang="kk-KZ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162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13 911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15 020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16 303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07248869"/>
                  </a:ext>
                </a:extLst>
              </a:tr>
              <a:tr h="23333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0" i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процентах к ВВП</a:t>
                      </a:r>
                    </a:p>
                  </a:txBody>
                  <a:tcPr marL="324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9,2</a:t>
                      </a:r>
                      <a:endParaRPr lang="ru-RU" sz="1200" b="0" i="1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9,3</a:t>
                      </a:r>
                      <a:endParaRPr lang="ru-RU" sz="1200" b="0" i="1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2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11,1</a:t>
                      </a:r>
                      <a:endParaRPr lang="ru-RU" sz="1200" b="0" i="1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11,5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11,3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11,1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94765692"/>
                  </a:ext>
                </a:extLst>
              </a:tr>
              <a:tr h="325533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ru-RU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Поступления трансфертов, из них:</a:t>
                      </a: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5 308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5 201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5 503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3 632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kk-KZ" sz="1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870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2 404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4779">
                <a:tc>
                  <a:txBody>
                    <a:bodyPr/>
                    <a:lstStyle/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Гарантированный трансферт из </a:t>
                      </a:r>
                      <a:r>
                        <a:rPr lang="ru-RU" sz="14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Нацфонда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770</a:t>
                      </a:r>
                      <a:endParaRPr lang="ru-RU" sz="14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2 700</a:t>
                      </a:r>
                      <a:endParaRPr lang="ru-RU" sz="14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4 030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2 200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2 000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1 900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657355"/>
                  </a:ext>
                </a:extLst>
              </a:tr>
              <a:tr h="289296">
                <a:tc>
                  <a:txBody>
                    <a:bodyPr/>
                    <a:lstStyle/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Целевой трансферт из </a:t>
                      </a:r>
                      <a:r>
                        <a:rPr lang="ru-RU" sz="14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Нацфонда</a:t>
                      </a:r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44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1 850</a:t>
                      </a:r>
                      <a:endParaRPr lang="ru-RU" sz="14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1 0</a:t>
                      </a:r>
                      <a:r>
                        <a:rPr lang="en-US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00</a:t>
                      </a:r>
                      <a:endParaRPr lang="ru-RU" sz="14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1575053"/>
                  </a:ext>
                </a:extLst>
              </a:tr>
              <a:tr h="283936">
                <a:tc>
                  <a:txBody>
                    <a:bodyPr/>
                    <a:lstStyle/>
                    <a:p>
                      <a:pPr marL="72000" lvl="0" algn="l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Бюджетные изъятия</a:t>
                      </a:r>
                    </a:p>
                  </a:txBody>
                  <a:tcPr marL="144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420</a:t>
                      </a:r>
                      <a:endParaRPr lang="ru-RU" sz="14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451</a:t>
                      </a:r>
                      <a:endParaRPr lang="ru-RU" sz="14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490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432</a:t>
                      </a:r>
                      <a:endParaRPr lang="ru-RU" sz="14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470</a:t>
                      </a:r>
                      <a:endParaRPr lang="ru-RU" sz="14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4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504</a:t>
                      </a:r>
                      <a:endParaRPr lang="ru-RU" sz="14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0464845"/>
                  </a:ext>
                </a:extLst>
              </a:tr>
              <a:tr h="325533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ru-RU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Погашение бюджетных кредитов</a:t>
                      </a: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ru-RU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110</a:t>
                      </a:r>
                      <a:endParaRPr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ru-RU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169</a:t>
                      </a:r>
                      <a:endParaRPr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ru-RU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253</a:t>
                      </a:r>
                      <a:endParaRPr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254</a:t>
                      </a:r>
                      <a:endParaRPr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249</a:t>
                      </a:r>
                      <a:endParaRPr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06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Расходы </a:t>
                      </a: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14 271</a:t>
                      </a:r>
                      <a:endParaRPr lang="ru-RU" sz="20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15 334</a:t>
                      </a:r>
                      <a:endParaRPr lang="ru-RU" sz="20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18 795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</a:t>
                      </a:r>
                      <a:r>
                        <a:rPr lang="kk-KZ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997</a:t>
                      </a:r>
                      <a:endParaRPr lang="ru-RU" sz="20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21 632</a:t>
                      </a:r>
                      <a:endParaRPr lang="ru-RU" sz="20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22 642</a:t>
                      </a:r>
                      <a:endParaRPr lang="ru-RU" sz="20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00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В процентах к ВВП</a:t>
                      </a:r>
                      <a:endParaRPr lang="ru-RU" sz="1200" b="0" i="1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20,5</a:t>
                      </a:r>
                      <a:endParaRPr lang="ru-RU" sz="1200" b="0" i="1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19,7</a:t>
                      </a:r>
                      <a:endParaRPr lang="ru-RU" sz="1200" b="0" i="1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20,5</a:t>
                      </a:r>
                      <a:endParaRPr lang="ru-RU" sz="1200" b="0" i="1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17,4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15,5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70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Дефицит </a:t>
                      </a: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-2 439</a:t>
                      </a:r>
                      <a:endParaRPr lang="ru-RU" sz="20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-2 760</a:t>
                      </a:r>
                      <a:endParaRPr lang="ru-RU" sz="20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-2 </a:t>
                      </a:r>
                      <a:r>
                        <a:rPr lang="ru-RU" sz="20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978</a:t>
                      </a:r>
                      <a:endParaRPr lang="ru-RU" sz="20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-3 200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-3 489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-3 685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84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В процентах к ВВП</a:t>
                      </a:r>
                      <a:endParaRPr lang="ru-RU" sz="1200" b="0" i="1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3,5</a:t>
                      </a:r>
                      <a:endParaRPr lang="ru-RU" sz="1200" b="0" i="1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-3,5</a:t>
                      </a:r>
                      <a:endParaRPr lang="ru-RU" sz="1200" b="0" i="1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-3,3</a:t>
                      </a:r>
                      <a:endParaRPr lang="ru-RU" sz="1200" b="0" i="1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-2,7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-2,6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-2,5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9063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Ненефтяной дефицит </a:t>
                      </a: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-7</a:t>
                      </a:r>
                      <a:r>
                        <a:rPr lang="ru-RU" sz="2000" b="1" i="0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538</a:t>
                      </a:r>
                      <a:endParaRPr lang="ru-RU" sz="20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-8 244</a:t>
                      </a:r>
                      <a:endParaRPr lang="ru-RU" sz="20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kk-KZ" sz="20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9 342</a:t>
                      </a:r>
                      <a:endParaRPr lang="ru-RU" sz="20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-8 161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-7 864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-7 822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37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В процентах к ВВП</a:t>
                      </a:r>
                      <a:endParaRPr lang="ru-RU" sz="1200" b="0" i="1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10,8</a:t>
                      </a:r>
                      <a:endParaRPr lang="ru-RU" sz="1200" b="0" i="1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-10,6</a:t>
                      </a:r>
                      <a:endParaRPr lang="ru-RU" sz="1200" b="0" i="1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-10,2</a:t>
                      </a:r>
                      <a:endParaRPr lang="ru-RU" sz="1200" b="0" i="1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-6,8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-5,9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-5,3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3712">
                <a:tc>
                  <a:txBody>
                    <a:bodyPr/>
                    <a:lstStyle/>
                    <a:p>
                      <a:pPr algn="l" fontAlgn="ctr"/>
                      <a:endParaRPr lang="ru-RU" sz="1200" b="0" i="1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4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1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1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1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0" i="1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0" i="1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0" i="1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371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</a:rPr>
                        <a:t>Объём ВВП (млрд. тенге)</a:t>
                      </a: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70 134</a:t>
                      </a:r>
                      <a:endParaRPr lang="ru-RU" sz="1200" b="0" i="0" u="none" strike="noStrike" kern="1200" dirty="0">
                        <a:solidFill>
                          <a:srgbClr val="0066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81 269</a:t>
                      </a:r>
                      <a:endParaRPr lang="ru-RU" sz="1200" b="0" i="0" u="none" strike="noStrike" kern="1200" dirty="0">
                        <a:solidFill>
                          <a:srgbClr val="0066C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91 544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120 671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133 375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146 517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xmlns="" id="{A71C8D40-1F6C-4AD2-8140-BCA79AE18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720" y="6420683"/>
            <a:ext cx="1312025" cy="365125"/>
          </a:xfrm>
        </p:spPr>
        <p:txBody>
          <a:bodyPr/>
          <a:lstStyle/>
          <a:p>
            <a:fld id="{4B077F2A-2C27-4D70-B810-54F6CFB5CD3C}" type="slidenum">
              <a:rPr lang="ru-RU" sz="3600" b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2217" y="574767"/>
            <a:ext cx="11521440" cy="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5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662057"/>
            <a:ext cx="12191999" cy="195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FFC3022-9321-4BC2-8D89-3972F209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720" y="6420683"/>
            <a:ext cx="1312025" cy="365125"/>
          </a:xfrm>
        </p:spPr>
        <p:txBody>
          <a:bodyPr/>
          <a:lstStyle/>
          <a:p>
            <a:fld id="{4B077F2A-2C27-4D70-B810-54F6CFB5CD3C}" type="slidenum">
              <a:rPr lang="ru-RU" sz="3600" b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B1685726-5C9F-458C-B0CF-268552B79F2B}"/>
              </a:ext>
            </a:extLst>
          </p:cNvPr>
          <p:cNvSpPr txBox="1">
            <a:spLocks/>
          </p:cNvSpPr>
          <p:nvPr/>
        </p:nvSpPr>
        <p:spPr>
          <a:xfrm>
            <a:off x="1" y="-18041"/>
            <a:ext cx="12191999" cy="70384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Основные направления расходов </a:t>
            </a: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республиканского </a:t>
            </a:r>
            <a:r>
              <a:rPr lang="ru-RU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бюджета на </a:t>
            </a: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2020-2025 </a:t>
            </a:r>
            <a:r>
              <a:rPr lang="ru-RU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годы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8D6F3D78-9A6E-43A4-B6BF-CA41BF99B6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756892"/>
              </p:ext>
            </p:extLst>
          </p:nvPr>
        </p:nvGraphicFramePr>
        <p:xfrm>
          <a:off x="133350" y="689995"/>
          <a:ext cx="11925302" cy="5994912"/>
        </p:xfrm>
        <a:graphic>
          <a:graphicData uri="http://schemas.openxmlformats.org/drawingml/2006/table">
            <a:tbl>
              <a:tblPr bandRow="1"/>
              <a:tblGrid>
                <a:gridCol w="31864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8979"/>
                <a:gridCol w="715489"/>
                <a:gridCol w="1003245"/>
                <a:gridCol w="651223"/>
                <a:gridCol w="8272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00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97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910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26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9100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3875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3959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26350"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 </a:t>
                      </a:r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год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Скорректированный бюджет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</a:t>
                      </a:r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год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Скорректированный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бюджет</a:t>
                      </a:r>
                      <a:endParaRPr lang="ru-RU" sz="1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год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Скорректированный бюджет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Утвержденный бюджет</a:t>
                      </a:r>
                      <a:endParaRPr lang="ru-RU" sz="1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5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год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год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год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43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млрд. тенге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 к ВВП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млрд. тенге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 к ВВП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млрд. тенге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 к ВВП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млрд. тенге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 к ВВП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млрд. тенге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 к ВВП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млрд. тенге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 к ВВП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650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ВСЕГО, из них:</a:t>
                      </a:r>
                    </a:p>
                  </a:txBody>
                  <a:tcPr marL="5655" marR="5655" marT="56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14 475</a:t>
                      </a:r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20,7</a:t>
                      </a:r>
                      <a:endParaRPr lang="ru-RU" sz="1600" b="1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15 334</a:t>
                      </a:r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19,7</a:t>
                      </a:r>
                      <a:endParaRPr lang="ru-RU" sz="1600" b="1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18 795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20,5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r>
                        <a:rPr lang="ru-RU" sz="18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 997</a:t>
                      </a:r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17,4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21 632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1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22 642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1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376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Социальная сфера, из них:</a:t>
                      </a:r>
                    </a:p>
                  </a:txBody>
                  <a:tcPr marL="36000" marR="5655" marT="56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6 586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9,4</a:t>
                      </a:r>
                      <a:endParaRPr lang="ru-RU" sz="1400" b="1" i="1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7 484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9,6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8 589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8 149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k-K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r>
                        <a:rPr lang="kk-KZ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360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9 967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49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 ко всем расходам</a:t>
                      </a:r>
                    </a:p>
                  </a:txBody>
                  <a:tcPr marL="180000" marR="5655" marT="56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45,5</a:t>
                      </a:r>
                      <a:endParaRPr lang="ru-RU" sz="12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48,8</a:t>
                      </a:r>
                      <a:endParaRPr lang="ru-RU" sz="12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45,7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38,8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43,3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44,0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0578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социальное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обеспечение и соц. помощь, здравоохранение, образование и наука, культура и спорт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80000" marR="5655" marT="56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691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Силовые</a:t>
                      </a:r>
                      <a:r>
                        <a:rPr lang="ru-RU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структуры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 из них:</a:t>
                      </a:r>
                    </a:p>
                  </a:txBody>
                  <a:tcPr marL="36000" marR="5655" marT="56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1 483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2,1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1 572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2 242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2 217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2 171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2 038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349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 ко всем расходам</a:t>
                      </a:r>
                    </a:p>
                  </a:txBody>
                  <a:tcPr marL="180000" marR="5655" marT="56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10,3</a:t>
                      </a:r>
                      <a:endParaRPr lang="ru-RU" sz="12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10,3</a:t>
                      </a:r>
                      <a:endParaRPr lang="ru-RU" sz="12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6808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оборона, правоохранительная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система, спец. гос. органы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80000" marR="5655" marT="56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188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Реальный сектор экономики, из них:</a:t>
                      </a:r>
                    </a:p>
                  </a:txBody>
                  <a:tcPr marL="36000" marR="5655" marT="56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2 442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3,5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2 403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3,1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3 324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2 173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1 563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1 376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596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 ко всем расходам</a:t>
                      </a:r>
                    </a:p>
                  </a:txBody>
                  <a:tcPr marL="180000" marR="5655" marT="56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16,9</a:t>
                      </a:r>
                      <a:endParaRPr lang="ru-RU" sz="12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15,7</a:t>
                      </a:r>
                      <a:endParaRPr lang="ru-RU" sz="12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1852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Нурлы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жер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 развитие АПК, развитие транспортной инфраструктуры,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энергетика и экология, развитие информации и коммуникаций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80000" marR="5655" marT="56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650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Общегосударственные расходы, в том числе:</a:t>
                      </a:r>
                    </a:p>
                  </a:txBody>
                  <a:tcPr marL="36000" marR="5655" marT="565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3 328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4,8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3 314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4,3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3 852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7 587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6,3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7 851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5,9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8 682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5,9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349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 ко всем расходам</a:t>
                      </a:r>
                    </a:p>
                  </a:txBody>
                  <a:tcPr marL="144000" marR="5655" marT="56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23,0</a:t>
                      </a:r>
                      <a:endParaRPr lang="ru-RU" sz="12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21,6</a:t>
                      </a:r>
                      <a:endParaRPr lang="ru-RU" sz="12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20,5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36,1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36,3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38,3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14152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субвенции, обслуживание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долга, резерв Правительства, резерв на инициативы Президента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80000" marR="5655" marT="56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9153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Административные госорганы</a:t>
                      </a:r>
                    </a:p>
                  </a:txBody>
                  <a:tcPr marL="36000" marR="5655" marT="56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0,9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0,7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51556259"/>
                  </a:ext>
                </a:extLst>
              </a:tr>
              <a:tr h="26803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 ко всем расходам</a:t>
                      </a:r>
                    </a:p>
                  </a:txBody>
                  <a:tcPr marL="144000" marR="5655" marT="56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4,4</a:t>
                      </a:r>
                      <a:endParaRPr lang="ru-RU" sz="12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3,7</a:t>
                      </a:r>
                      <a:endParaRPr lang="ru-RU" sz="12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22877232"/>
                  </a:ext>
                </a:extLst>
              </a:tr>
              <a:tr h="13316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000" b="0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5655" marT="56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1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80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</a:rPr>
                        <a:t>Объём ВВП (млрд. тенге)</a:t>
                      </a:r>
                    </a:p>
                  </a:txBody>
                  <a:tcPr marL="144000" marR="5655" marT="565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70 134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81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 269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91 544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120 671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133 375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146 517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322217" y="574767"/>
            <a:ext cx="11521440" cy="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648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662057"/>
            <a:ext cx="12191999" cy="195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A7608B65-825A-4AA1-A3AF-82AB83A5E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6475" y="6444703"/>
            <a:ext cx="1312025" cy="365125"/>
          </a:xfrm>
        </p:spPr>
        <p:txBody>
          <a:bodyPr vert="horz" lIns="91440" tIns="45720" rIns="91440" bIns="45720" rtlCol="0" anchor="ctr"/>
          <a:lstStyle/>
          <a:p>
            <a:fld id="{4B077F2A-2C27-4D70-B810-54F6CFB5CD3C}" type="slidenum">
              <a:rPr lang="ru-RU" sz="36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6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9E8B359-5C51-474B-A31B-7B1FA33CCA29}"/>
              </a:ext>
            </a:extLst>
          </p:cNvPr>
          <p:cNvSpPr txBox="1">
            <a:spLocks/>
          </p:cNvSpPr>
          <p:nvPr/>
        </p:nvSpPr>
        <p:spPr>
          <a:xfrm>
            <a:off x="0" y="31394"/>
            <a:ext cx="12191998" cy="54744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3000" b="1" dirty="0">
                <a:solidFill>
                  <a:schemeClr val="tx1"/>
                </a:solidFill>
                <a:latin typeface="Arial Narrow" panose="020B0606020202030204" pitchFamily="34" charset="0"/>
              </a:rPr>
              <a:t>Расходы социальной сферы бюджета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8F2DD9DB-BD71-446F-83CF-642EE259B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028398"/>
              </p:ext>
            </p:extLst>
          </p:nvPr>
        </p:nvGraphicFramePr>
        <p:xfrm>
          <a:off x="147660" y="853217"/>
          <a:ext cx="11773411" cy="4624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20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5934"/>
                <a:gridCol w="575733"/>
                <a:gridCol w="965200"/>
                <a:gridCol w="508000"/>
                <a:gridCol w="9978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16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35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292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769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505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6089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2495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02971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Скорректированный план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Скорректированный план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Скорректированный план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Утвержденный бюджет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7168"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 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год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 к ВВП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</a:t>
                      </a: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год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 к ВВП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год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 к ВВП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год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 к ВВП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год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 к ВВП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год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 к ВВП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45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ВСЕГО, в том числе: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6 586</a:t>
                      </a:r>
                      <a:endParaRPr lang="ru-RU" sz="20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9,4</a:t>
                      </a:r>
                      <a:endParaRPr lang="ru-RU" sz="2000" b="1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7 484</a:t>
                      </a:r>
                      <a:endParaRPr lang="ru-RU" sz="20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9,6</a:t>
                      </a:r>
                      <a:endParaRPr lang="ru-RU" sz="2000" b="1" i="1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8 589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10 633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12 248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13 284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364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Республиканский бюджет, в том числе:</a:t>
                      </a:r>
                    </a:p>
                  </a:txBody>
                  <a:tcPr marL="10800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6 586</a:t>
                      </a:r>
                      <a:endParaRPr lang="ru-RU" sz="17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1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9,4</a:t>
                      </a:r>
                      <a:endParaRPr lang="ru-RU" sz="1700" b="1" i="1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7 484</a:t>
                      </a:r>
                      <a:endParaRPr lang="ru-RU" sz="17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1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9,6</a:t>
                      </a:r>
                      <a:endParaRPr lang="ru-RU" sz="1700" b="1" i="1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8 589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1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8 149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1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6,8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9 360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1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9 967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1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6,8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39720662"/>
                  </a:ext>
                </a:extLst>
              </a:tr>
              <a:tr h="57364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Социальное обеспечение</a:t>
                      </a:r>
                      <a:r>
                        <a:rPr lang="ru-RU" sz="16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и социальная помощь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4400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3 877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5,6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915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5,0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4 357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4,8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4 663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3,9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kk-KZ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069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3,8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5 430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3,7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09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Образование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 наука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44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833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1,2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1 342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1,7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1 951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1 249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1 952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2 054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001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Здравоохранение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44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1 702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2,4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1 995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2,6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1 992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2 009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2 136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2 270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173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Культура</a:t>
                      </a:r>
                      <a:r>
                        <a:rPr lang="ru-RU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и спорт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44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0,2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0,2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0003">
                <a:tc>
                  <a:txBody>
                    <a:bodyPr/>
                    <a:lstStyle/>
                    <a:p>
                      <a:pPr algn="just" fontAlgn="ctr"/>
                      <a:r>
                        <a:rPr lang="kk-KZ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Информация и общественное развитие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4400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0,1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0,1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72343138"/>
                  </a:ext>
                </a:extLst>
              </a:tr>
              <a:tr h="53000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* Расходы</a:t>
                      </a:r>
                      <a:r>
                        <a:rPr lang="ru-RU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переданные в базу местных бюджетов</a:t>
                      </a:r>
                    </a:p>
                  </a:txBody>
                  <a:tcPr marL="10800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2 484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2 888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3 317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53307128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322217" y="574767"/>
            <a:ext cx="11521440" cy="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3C93DDA6-7742-4812-925C-DA6889C95B7F}"/>
              </a:ext>
            </a:extLst>
          </p:cNvPr>
          <p:cNvSpPr txBox="1">
            <a:spLocks/>
          </p:cNvSpPr>
          <p:nvPr/>
        </p:nvSpPr>
        <p:spPr>
          <a:xfrm>
            <a:off x="14051" y="6577465"/>
            <a:ext cx="1145843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* </a:t>
            </a:r>
            <a:r>
              <a:rPr lang="ru-RU" sz="12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Передаются в базу местных бюджетов с 2023 года</a:t>
            </a:r>
            <a:endParaRPr lang="ru-RU" sz="1200" i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3A1346A5-45D0-45DF-B5BD-7592F1102510}"/>
              </a:ext>
            </a:extLst>
          </p:cNvPr>
          <p:cNvSpPr txBox="1">
            <a:spLocks/>
          </p:cNvSpPr>
          <p:nvPr/>
        </p:nvSpPr>
        <p:spPr>
          <a:xfrm>
            <a:off x="10238509" y="559425"/>
            <a:ext cx="1662545" cy="335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latin typeface="Arial Narrow" panose="020B0606020202030204" pitchFamily="34" charset="0"/>
                <a:ea typeface="+mn-ea"/>
                <a:cs typeface="+mn-cs"/>
              </a:rPr>
              <a:t>млрд. тенге</a:t>
            </a:r>
          </a:p>
        </p:txBody>
      </p:sp>
    </p:spTree>
    <p:extLst>
      <p:ext uri="{BB962C8B-B14F-4D97-AF65-F5344CB8AC3E}">
        <p14:creationId xmlns:p14="http://schemas.microsoft.com/office/powerpoint/2010/main" val="9863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662057"/>
            <a:ext cx="12191999" cy="195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CCB7330-3E41-4CE2-BE54-7C2AE096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1302" y="6451396"/>
            <a:ext cx="1312025" cy="365125"/>
          </a:xfrm>
        </p:spPr>
        <p:txBody>
          <a:bodyPr vert="horz" lIns="91440" tIns="45720" rIns="91440" bIns="45720" rtlCol="0" anchor="ctr"/>
          <a:lstStyle/>
          <a:p>
            <a:fld id="{4B077F2A-2C27-4D70-B810-54F6CFB5CD3C}" type="slidenum">
              <a:rPr lang="ru-RU" sz="36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7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2C8CE46F-DD19-4711-A5BC-82F69D0F150B}"/>
              </a:ext>
            </a:extLst>
          </p:cNvPr>
          <p:cNvSpPr txBox="1">
            <a:spLocks/>
          </p:cNvSpPr>
          <p:nvPr/>
        </p:nvSpPr>
        <p:spPr>
          <a:xfrm>
            <a:off x="0" y="7924"/>
            <a:ext cx="12191998" cy="56684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3000" b="1" dirty="0">
                <a:solidFill>
                  <a:schemeClr val="tx1"/>
                </a:solidFill>
                <a:latin typeface="Arial Narrow" panose="020B0606020202030204" pitchFamily="34" charset="0"/>
              </a:rPr>
              <a:t>Социальные выплаты и социальное обеспечение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951DED2D-2EC3-4FCC-8898-E0BA6480E1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243092"/>
              </p:ext>
            </p:extLst>
          </p:nvPr>
        </p:nvGraphicFramePr>
        <p:xfrm>
          <a:off x="214701" y="818102"/>
          <a:ext cx="11762594" cy="5687093"/>
        </p:xfrm>
        <a:graphic>
          <a:graphicData uri="http://schemas.openxmlformats.org/drawingml/2006/table">
            <a:tbl>
              <a:tblPr/>
              <a:tblGrid>
                <a:gridCol w="50315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6017"/>
                <a:gridCol w="1076017"/>
                <a:gridCol w="107601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948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20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601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47754">
                <a:tc rowSpan="2"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Наименование  </a:t>
                      </a:r>
                    </a:p>
                  </a:txBody>
                  <a:tcPr marL="65480" marR="7276" marT="727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 год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год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год</a:t>
                      </a: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Утвержденный бюджет</a:t>
                      </a: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76" marR="7276" marT="7276" marB="0" anchor="ctr">
                    <a:lnL w="31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год</a:t>
                      </a: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год</a:t>
                      </a: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год</a:t>
                      </a: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3642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ВСЕГО, из них: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3 441</a:t>
                      </a:r>
                      <a:endParaRPr lang="ru-RU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3 678</a:t>
                      </a:r>
                      <a:endParaRPr lang="ru-RU" sz="24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3 980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4 655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5 067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5 435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636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Республиканский бюджет, в том числе: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3 441</a:t>
                      </a:r>
                      <a:endParaRPr lang="ru-RU" sz="18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8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3 678</a:t>
                      </a:r>
                      <a:endParaRPr lang="ru-RU" sz="18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3 980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4 586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4 996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5 363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2729640"/>
                  </a:ext>
                </a:extLst>
              </a:tr>
              <a:tr h="3063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Пенсионные выплаты, из них:</a:t>
                      </a:r>
                    </a:p>
                  </a:txBody>
                  <a:tcPr marL="180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2 5445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2 709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2 940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3 347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3 638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3 906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72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солидарные пенсии</a:t>
                      </a:r>
                    </a:p>
                  </a:txBody>
                  <a:tcPr marL="27432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1 765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1 891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2 051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2 310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2 480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2 631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82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1" u="none" strike="noStrike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контингент, чел.</a:t>
                      </a:r>
                    </a:p>
                  </a:txBody>
                  <a:tcPr marL="54864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2 236 632</a:t>
                      </a:r>
                      <a:endParaRPr lang="ru-RU" sz="1300" b="0" i="1" u="none" strike="noStrike" dirty="0">
                        <a:solidFill>
                          <a:srgbClr val="004F8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2 269 065</a:t>
                      </a:r>
                      <a:endParaRPr lang="ru-RU" sz="1300" b="0" i="1" u="none" strike="noStrike" dirty="0">
                        <a:solidFill>
                          <a:srgbClr val="004F8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2 284</a:t>
                      </a:r>
                      <a:r>
                        <a:rPr lang="ru-RU" sz="1300" b="0" i="1" u="none" strike="noStrike" baseline="0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 459</a:t>
                      </a:r>
                      <a:endParaRPr lang="ru-RU" sz="1300" b="0" i="1" u="none" strike="noStrike" dirty="0">
                        <a:solidFill>
                          <a:srgbClr val="004F8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2 292 092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2 330 714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2 369 771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469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базовая пенсионная выплата</a:t>
                      </a:r>
                    </a:p>
                  </a:txBody>
                  <a:tcPr marL="27432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771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1 133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1 247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82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1" u="none" strike="noStrike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контингент, чел.</a:t>
                      </a:r>
                    </a:p>
                  </a:txBody>
                  <a:tcPr marL="54864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1" u="none" strike="noStrike" kern="1200" dirty="0">
                        <a:solidFill>
                          <a:srgbClr val="004F8A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kern="1200" dirty="0" smtClean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2 183 688</a:t>
                      </a:r>
                      <a:endParaRPr lang="ru-RU" sz="1300" b="0" i="1" u="none" strike="noStrike" kern="1200" dirty="0">
                        <a:solidFill>
                          <a:srgbClr val="004F8A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kern="1200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2 198 386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kern="1200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2 227 134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kern="1200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2 252 736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kern="1200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2 279 714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3063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Пособия, из них:</a:t>
                      </a:r>
                    </a:p>
                  </a:txBody>
                  <a:tcPr marL="180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791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982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1 239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1 358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1 457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69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семьям, имеющим детей</a:t>
                      </a:r>
                    </a:p>
                  </a:txBody>
                  <a:tcPr marL="27432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82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1" u="none" strike="noStrike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контингент, чел.</a:t>
                      </a:r>
                    </a:p>
                  </a:txBody>
                  <a:tcPr marL="54864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834 649</a:t>
                      </a:r>
                      <a:endParaRPr lang="ru-RU" sz="1300" b="0" i="1" u="none" strike="noStrike" dirty="0">
                        <a:solidFill>
                          <a:srgbClr val="004F8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1 253 545</a:t>
                      </a:r>
                      <a:endParaRPr lang="ru-RU" sz="1300" b="0" i="1" u="none" strike="noStrike" dirty="0">
                        <a:solidFill>
                          <a:srgbClr val="004F8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1 293</a:t>
                      </a:r>
                      <a:r>
                        <a:rPr lang="ru-RU" sz="1300" b="0" i="1" u="none" strike="noStrike" baseline="0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 816</a:t>
                      </a:r>
                      <a:endParaRPr lang="ru-RU" sz="1300" b="0" i="1" u="none" strike="noStrike" dirty="0">
                        <a:solidFill>
                          <a:srgbClr val="004F8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1 477</a:t>
                      </a:r>
                      <a:r>
                        <a:rPr lang="ru-RU" sz="1300" b="0" i="1" u="none" strike="noStrike" baseline="0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 438</a:t>
                      </a:r>
                      <a:endParaRPr lang="ru-RU" sz="1300" b="0" i="1" u="none" strike="noStrike" dirty="0">
                        <a:solidFill>
                          <a:srgbClr val="004F8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1 563 066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1 613 788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653586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отдельным категориям граждан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(ветераны Великой Отечественной войны, лица, приравненные к ним, инвалиды, лица, работающие на вредных и опасных условиях труда, пострадавшие впоследствии ядерных испытаний и т.д.)</a:t>
                      </a:r>
                    </a:p>
                  </a:txBody>
                  <a:tcPr marL="27432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82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1" u="none" strike="noStrike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контингент, чел.</a:t>
                      </a:r>
                    </a:p>
                  </a:txBody>
                  <a:tcPr marL="54864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kern="1200" dirty="0" smtClean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1 067 410</a:t>
                      </a:r>
                      <a:endParaRPr lang="ru-RU" sz="1300" b="0" i="1" u="none" strike="noStrike" kern="1200" dirty="0">
                        <a:solidFill>
                          <a:srgbClr val="004F8A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kern="1200" dirty="0" smtClean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1 073 075</a:t>
                      </a:r>
                      <a:endParaRPr lang="ru-RU" sz="1300" b="0" i="1" u="none" strike="noStrike" kern="1200" dirty="0">
                        <a:solidFill>
                          <a:srgbClr val="004F8A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kern="1200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1 095 246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kern="1200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1 104 529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kern="1200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1 114 984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1" u="none" strike="noStrike" kern="1200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1 126 210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2044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Расходы, переданные в базу местных бюджетов: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81</a:t>
                      </a:r>
                      <a:endParaRPr lang="ru-RU" sz="18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8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78</a:t>
                      </a:r>
                      <a:endParaRPr lang="ru-RU" sz="18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4852054"/>
                  </a:ext>
                </a:extLst>
              </a:tr>
              <a:tr h="2823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*Адресная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социальная помощь</a:t>
                      </a:r>
                    </a:p>
                  </a:txBody>
                  <a:tcPr marL="18000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382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1" u="none" strike="noStrike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контингент, чел.</a:t>
                      </a:r>
                    </a:p>
                  </a:txBody>
                  <a:tcPr marL="54864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848 620</a:t>
                      </a:r>
                      <a:endParaRPr lang="ru-RU" sz="1400" b="0" i="1" u="none" strike="noStrike" dirty="0">
                        <a:solidFill>
                          <a:srgbClr val="004F8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395 662</a:t>
                      </a:r>
                      <a:endParaRPr lang="ru-RU" sz="1400" b="0" i="1" u="none" strike="noStrike" dirty="0">
                        <a:solidFill>
                          <a:srgbClr val="004F8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906 069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1" u="none" strike="noStrike" dirty="0">
                        <a:solidFill>
                          <a:srgbClr val="004F8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1" u="none" strike="noStrike" dirty="0">
                        <a:solidFill>
                          <a:srgbClr val="004F8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1" u="none" strike="noStrike" dirty="0">
                        <a:solidFill>
                          <a:srgbClr val="004F8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766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*Гарантированный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социальный пакет</a:t>
                      </a:r>
                    </a:p>
                  </a:txBody>
                  <a:tcPr marL="180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382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1" u="none" strike="noStrike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контингент, чел.</a:t>
                      </a:r>
                    </a:p>
                  </a:txBody>
                  <a:tcPr marL="54864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182 082</a:t>
                      </a:r>
                      <a:endParaRPr lang="ru-RU" sz="1400" b="0" i="1" u="none" strike="noStrike" dirty="0">
                        <a:solidFill>
                          <a:srgbClr val="004F8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 smtClean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274 928</a:t>
                      </a:r>
                      <a:endParaRPr lang="ru-RU" sz="1400" b="0" i="1" u="none" strike="noStrike" dirty="0">
                        <a:solidFill>
                          <a:srgbClr val="004F8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4F8A"/>
                          </a:solidFill>
                          <a:effectLst/>
                          <a:latin typeface="Arial Narrow" panose="020B0606020202030204" pitchFamily="34" charset="0"/>
                        </a:rPr>
                        <a:t>221 096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1" u="none" strike="noStrike" dirty="0">
                        <a:solidFill>
                          <a:srgbClr val="004F8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1" u="none" strike="noStrike" dirty="0">
                        <a:solidFill>
                          <a:srgbClr val="004F8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1" u="none" strike="noStrike" dirty="0">
                        <a:solidFill>
                          <a:srgbClr val="004F8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322217" y="574767"/>
            <a:ext cx="11521440" cy="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3C93DDA6-7742-4812-925C-DA6889C95B7F}"/>
              </a:ext>
            </a:extLst>
          </p:cNvPr>
          <p:cNvSpPr txBox="1">
            <a:spLocks/>
          </p:cNvSpPr>
          <p:nvPr/>
        </p:nvSpPr>
        <p:spPr>
          <a:xfrm>
            <a:off x="0" y="6582901"/>
            <a:ext cx="1145843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* </a:t>
            </a:r>
            <a:r>
              <a:rPr lang="ru-RU" sz="12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Передаются в базу местных бюджетов с 2023 года</a:t>
            </a:r>
            <a:endParaRPr lang="ru-RU" sz="1200" i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3A1346A5-45D0-45DF-B5BD-7592F1102510}"/>
              </a:ext>
            </a:extLst>
          </p:cNvPr>
          <p:cNvSpPr txBox="1">
            <a:spLocks/>
          </p:cNvSpPr>
          <p:nvPr/>
        </p:nvSpPr>
        <p:spPr>
          <a:xfrm>
            <a:off x="10238509" y="559425"/>
            <a:ext cx="1662545" cy="335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latin typeface="Arial Narrow" panose="020B0606020202030204" pitchFamily="34" charset="0"/>
                <a:ea typeface="+mn-ea"/>
                <a:cs typeface="+mn-cs"/>
              </a:rPr>
              <a:t>млрд. тенге</a:t>
            </a:r>
          </a:p>
        </p:txBody>
      </p:sp>
    </p:spTree>
    <p:extLst>
      <p:ext uri="{BB962C8B-B14F-4D97-AF65-F5344CB8AC3E}">
        <p14:creationId xmlns:p14="http://schemas.microsoft.com/office/powerpoint/2010/main" val="1521015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6662057"/>
            <a:ext cx="12191999" cy="195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CCB7330-3E41-4CE2-BE54-7C2AE096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1302" y="6451396"/>
            <a:ext cx="1312025" cy="365125"/>
          </a:xfrm>
        </p:spPr>
        <p:txBody>
          <a:bodyPr vert="horz" lIns="91440" tIns="45720" rIns="91440" bIns="45720" rtlCol="0" anchor="ctr"/>
          <a:lstStyle/>
          <a:p>
            <a:fld id="{4B077F2A-2C27-4D70-B810-54F6CFB5CD3C}" type="slidenum">
              <a:rPr lang="ru-RU" sz="36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8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2C8CE46F-DD19-4711-A5BC-82F69D0F150B}"/>
              </a:ext>
            </a:extLst>
          </p:cNvPr>
          <p:cNvSpPr txBox="1">
            <a:spLocks/>
          </p:cNvSpPr>
          <p:nvPr/>
        </p:nvSpPr>
        <p:spPr>
          <a:xfrm>
            <a:off x="0" y="58726"/>
            <a:ext cx="12191998" cy="47874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3000" b="1" dirty="0">
                <a:solidFill>
                  <a:schemeClr val="tx1"/>
                </a:solidFill>
                <a:latin typeface="Arial Narrow" panose="020B0606020202030204" pitchFamily="34" charset="0"/>
              </a:rPr>
              <a:t>Основные социальные показатели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951DED2D-2EC3-4FCC-8898-E0BA6480E1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399086"/>
              </p:ext>
            </p:extLst>
          </p:nvPr>
        </p:nvGraphicFramePr>
        <p:xfrm>
          <a:off x="214701" y="919704"/>
          <a:ext cx="11762594" cy="4570083"/>
        </p:xfrm>
        <a:graphic>
          <a:graphicData uri="http://schemas.openxmlformats.org/drawingml/2006/table">
            <a:tbl>
              <a:tblPr/>
              <a:tblGrid>
                <a:gridCol w="46098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5835"/>
                <a:gridCol w="985835"/>
                <a:gridCol w="985835"/>
                <a:gridCol w="98583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947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38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4080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92632">
                <a:tc rowSpan="2"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Наименование  </a:t>
                      </a:r>
                    </a:p>
                  </a:txBody>
                  <a:tcPr marL="65480" marR="7276" marT="727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Логотип</a:t>
                      </a: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 год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 год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год</a:t>
                      </a: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Утвержденный бюджет</a:t>
                      </a: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76" marR="7276" marT="7276" marB="0" anchor="ctr">
                    <a:lnL w="31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4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Факт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Факт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Уточнен. бюджет</a:t>
                      </a:r>
                      <a:endParaRPr lang="ru-RU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год</a:t>
                      </a: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год</a:t>
                      </a: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год</a:t>
                      </a: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6051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Прожиточный минимум, тенге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32 668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37 266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37 389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40 567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42 393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43 877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Месячный расчетный показатель, тенге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2 778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kk-KZ" b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917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3 180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3 450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3 605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3 731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2729640"/>
                  </a:ext>
                </a:extLst>
              </a:tr>
              <a:tr h="550333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Минимальный размер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заработный платы, тенге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42 500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42</a:t>
                      </a:r>
                      <a:r>
                        <a:rPr lang="kk-KZ" b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500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60 000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 </a:t>
                      </a:r>
                      <a:r>
                        <a:rPr lang="kk-KZ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000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70 000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 </a:t>
                      </a:r>
                      <a:r>
                        <a:rPr lang="kk-KZ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000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6533">
                <a:tc>
                  <a:txBody>
                    <a:bodyPr/>
                    <a:lstStyle/>
                    <a:p>
                      <a:r>
                        <a:rPr lang="kk-KZ" sz="18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Минимальный размер пенсии, тенге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40 441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43 272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48 032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53 076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56 526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59 635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9667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Минимальный размер государственной базовой пенсионной выплаты,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тенге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17 641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18 524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20 191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21 907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22 893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23 694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567267">
                <a:tc>
                  <a:txBody>
                    <a:bodyPr/>
                    <a:lstStyle/>
                    <a:p>
                      <a:r>
                        <a:rPr lang="kk-KZ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Уровень</a:t>
                      </a:r>
                      <a:r>
                        <a:rPr lang="kk-KZ" b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безработицы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%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5,0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4,9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4,9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4,8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4,8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4,7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72314" t="10162" r="15799" b="75208"/>
          <a:stretch/>
        </p:blipFill>
        <p:spPr>
          <a:xfrm>
            <a:off x="4810947" y="3625755"/>
            <a:ext cx="953588" cy="5355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30899" t="10453" r="58433" b="75831"/>
          <a:stretch/>
        </p:blipFill>
        <p:spPr>
          <a:xfrm>
            <a:off x="4810947" y="4263915"/>
            <a:ext cx="953588" cy="5355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36382" t="51942" r="52099" b="36807"/>
          <a:stretch/>
        </p:blipFill>
        <p:spPr>
          <a:xfrm>
            <a:off x="5036061" y="4965617"/>
            <a:ext cx="503360" cy="4085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63037" t="50070" r="24238" b="37397"/>
          <a:stretch/>
        </p:blipFill>
        <p:spPr>
          <a:xfrm>
            <a:off x="4993534" y="2388770"/>
            <a:ext cx="588415" cy="6067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l="65984" t="66275" r="26381" b="24885"/>
          <a:stretch/>
        </p:blipFill>
        <p:spPr>
          <a:xfrm>
            <a:off x="4980108" y="1875440"/>
            <a:ext cx="588415" cy="5094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/>
          <a:srcRect l="22318" t="52478" r="67502" b="37610"/>
          <a:stretch/>
        </p:blipFill>
        <p:spPr>
          <a:xfrm>
            <a:off x="4909962" y="3105840"/>
            <a:ext cx="658561" cy="417332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322217" y="574767"/>
            <a:ext cx="11521440" cy="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701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6662057"/>
            <a:ext cx="12191999" cy="195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CFCA19CE-FAD2-4976-A758-61FA2E9AA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5092" y="6443006"/>
            <a:ext cx="1312025" cy="365125"/>
          </a:xfrm>
        </p:spPr>
        <p:txBody>
          <a:bodyPr vert="horz" lIns="91440" tIns="45720" rIns="91440" bIns="45720" rtlCol="0" anchor="ctr"/>
          <a:lstStyle/>
          <a:p>
            <a:fld id="{4B077F2A-2C27-4D70-B810-54F6CFB5CD3C}" type="slidenum">
              <a:rPr lang="ru-RU" sz="36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/>
              <a:t>9</a:t>
            </a:fld>
            <a:endParaRPr lang="ru-RU" sz="36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5B758041-F006-4B76-AEF7-5BDD776293AF}"/>
              </a:ext>
            </a:extLst>
          </p:cNvPr>
          <p:cNvSpPr txBox="1">
            <a:spLocks/>
          </p:cNvSpPr>
          <p:nvPr/>
        </p:nvSpPr>
        <p:spPr>
          <a:xfrm>
            <a:off x="0" y="48441"/>
            <a:ext cx="6107883" cy="4352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Министерство просвещения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81B4A9D4-DD4D-4C0E-A930-0BD8A5871523}"/>
              </a:ext>
            </a:extLst>
          </p:cNvPr>
          <p:cNvSpPr txBox="1">
            <a:spLocks/>
          </p:cNvSpPr>
          <p:nvPr/>
        </p:nvSpPr>
        <p:spPr>
          <a:xfrm>
            <a:off x="10146625" y="5045969"/>
            <a:ext cx="1719153" cy="10213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t">
              <a:lnSpc>
                <a:spcPct val="100000"/>
              </a:lnSpc>
              <a:spcBef>
                <a:spcPts val="0"/>
              </a:spcBef>
              <a:defRPr/>
            </a:pPr>
            <a:endParaRPr lang="ru-RU" sz="2000" b="1" dirty="0">
              <a:solidFill>
                <a:srgbClr val="00B050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3E1A98C8-888E-4888-86B3-30DAD5D74F7B}"/>
              </a:ext>
            </a:extLst>
          </p:cNvPr>
          <p:cNvSpPr txBox="1">
            <a:spLocks/>
          </p:cNvSpPr>
          <p:nvPr/>
        </p:nvSpPr>
        <p:spPr>
          <a:xfrm>
            <a:off x="7928498" y="5191179"/>
            <a:ext cx="2320997" cy="730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52E948C2-6D08-4719-9B16-1E2819407E2D}"/>
              </a:ext>
            </a:extLst>
          </p:cNvPr>
          <p:cNvSpPr txBox="1">
            <a:spLocks/>
          </p:cNvSpPr>
          <p:nvPr/>
        </p:nvSpPr>
        <p:spPr>
          <a:xfrm>
            <a:off x="11020630" y="535702"/>
            <a:ext cx="1098881" cy="284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ru-RU" sz="1200" b="1" dirty="0">
                <a:latin typeface="Arial Narrow" panose="020B0606020202030204" pitchFamily="34" charset="0"/>
              </a:rPr>
              <a:t>млрд. тенге</a:t>
            </a:r>
          </a:p>
        </p:txBody>
      </p:sp>
      <p:graphicFrame>
        <p:nvGraphicFramePr>
          <p:cNvPr id="10" name="Содержимое 6">
            <a:extLst>
              <a:ext uri="{FF2B5EF4-FFF2-40B4-BE49-F238E27FC236}">
                <a16:creationId xmlns="" xmlns:a16="http://schemas.microsoft.com/office/drawing/2014/main" id="{B15983BD-C4EC-4522-815E-7D07F7E583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6756343"/>
              </p:ext>
            </p:extLst>
          </p:nvPr>
        </p:nvGraphicFramePr>
        <p:xfrm>
          <a:off x="96255" y="778342"/>
          <a:ext cx="5964188" cy="5582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4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20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27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15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13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79503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Скорректир</a:t>
                      </a:r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 бюджет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год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Утвержденный бюджет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6697"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год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год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год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4522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ВСЕГО, в том числе: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1 516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2 447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3 167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3 396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7623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Республиканский бюджет, в том числе:</a:t>
                      </a:r>
                    </a:p>
                  </a:txBody>
                  <a:tcPr marL="72000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238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685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1 234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1 269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4612642"/>
                  </a:ext>
                </a:extLst>
              </a:tr>
              <a:tr h="36642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Национальный проект «Комфортные школы»</a:t>
                      </a:r>
                    </a:p>
                  </a:txBody>
                  <a:tcPr marL="108000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1 038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1 068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13430914"/>
                  </a:ext>
                </a:extLst>
              </a:tr>
              <a:tr h="36642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Подготовка кадров в республиканских колледжах</a:t>
                      </a:r>
                    </a:p>
                  </a:txBody>
                  <a:tcPr marL="108000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642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Размещение гос. образовательного заказа в школах</a:t>
                      </a:r>
                    </a:p>
                  </a:txBody>
                  <a:tcPr marL="108000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92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105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107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8934715"/>
                  </a:ext>
                </a:extLst>
              </a:tr>
              <a:tr h="544988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Обучение и воспитание одаренных детей,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оздоровление и реабилитация детей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4988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Повышение квалификации и переподготовка педагогических работников</a:t>
                      </a:r>
                    </a:p>
                  </a:txBody>
                  <a:tcPr marL="108000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258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Внешняя оценка качества образования и методологическое обеспечение</a:t>
                      </a:r>
                    </a:p>
                  </a:txBody>
                  <a:tcPr marL="108000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4328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Целевой вклад В АОО «НИШ»</a:t>
                      </a:r>
                    </a:p>
                  </a:txBody>
                  <a:tcPr marL="108000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5979513"/>
                  </a:ext>
                </a:extLst>
              </a:tr>
              <a:tr h="249852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Развитие системы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ТиПО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31905"/>
                  </a:ext>
                </a:extLst>
              </a:tr>
              <a:tr h="18786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Прочие расходы</a:t>
                      </a:r>
                    </a:p>
                  </a:txBody>
                  <a:tcPr marL="108000" marR="9525" marT="9525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1570708"/>
                  </a:ext>
                </a:extLst>
              </a:tr>
              <a:tr h="42594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*Расходы</a:t>
                      </a:r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переданные в базу местных бюджетов:</a:t>
                      </a:r>
                    </a:p>
                  </a:txBody>
                  <a:tcPr marL="72000" marR="9525" marT="9525" marB="0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1 278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1 762</a:t>
                      </a:r>
                      <a:endParaRPr lang="ru-RU" sz="14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1 933</a:t>
                      </a:r>
                      <a:endParaRPr lang="ru-RU" sz="14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2 127</a:t>
                      </a:r>
                      <a:endParaRPr lang="ru-RU" sz="14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0392583"/>
                  </a:ext>
                </a:extLst>
              </a:tr>
              <a:tr h="375182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Увеличение оплаты труда педагогам организаций образования</a:t>
                      </a:r>
                    </a:p>
                  </a:txBody>
                  <a:tcPr marL="108000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1 100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1 587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1 703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1 830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5B758041-F006-4B76-AEF7-5BDD776293AF}"/>
              </a:ext>
            </a:extLst>
          </p:cNvPr>
          <p:cNvSpPr txBox="1">
            <a:spLocks/>
          </p:cNvSpPr>
          <p:nvPr/>
        </p:nvSpPr>
        <p:spPr>
          <a:xfrm>
            <a:off x="6208210" y="64420"/>
            <a:ext cx="5983789" cy="4352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Министерство науки и высшего образования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52E948C2-6D08-4719-9B16-1E2819407E2D}"/>
              </a:ext>
            </a:extLst>
          </p:cNvPr>
          <p:cNvSpPr txBox="1">
            <a:spLocks/>
          </p:cNvSpPr>
          <p:nvPr/>
        </p:nvSpPr>
        <p:spPr>
          <a:xfrm>
            <a:off x="5056442" y="522548"/>
            <a:ext cx="1098881" cy="284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ru-RU" sz="1200" b="1" dirty="0">
                <a:latin typeface="Arial Narrow" panose="020B0606020202030204" pitchFamily="34" charset="0"/>
              </a:rPr>
              <a:t>млрд. тенге</a:t>
            </a:r>
          </a:p>
        </p:txBody>
      </p:sp>
      <p:graphicFrame>
        <p:nvGraphicFramePr>
          <p:cNvPr id="15" name="Содержимое 6">
            <a:extLst>
              <a:ext uri="{FF2B5EF4-FFF2-40B4-BE49-F238E27FC236}">
                <a16:creationId xmlns="" xmlns:a16="http://schemas.microsoft.com/office/drawing/2014/main" id="{B15983BD-C4EC-4522-815E-7D07F7E583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7435276"/>
              </p:ext>
            </p:extLst>
          </p:nvPr>
        </p:nvGraphicFramePr>
        <p:xfrm>
          <a:off x="6155323" y="772121"/>
          <a:ext cx="5964188" cy="5165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4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63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83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15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13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7986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Скорректир</a:t>
                      </a:r>
                      <a:r>
                        <a:rPr lang="ru-RU" sz="1000" b="0" i="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план</a:t>
                      </a:r>
                      <a:endParaRPr lang="ru-RU" sz="1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 год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Утвержденный бюджет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3291"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год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год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год</a:t>
                      </a:r>
                    </a:p>
                  </a:txBody>
                  <a:tcPr marL="5032" marR="5032" marT="5032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ВСЕГО, в том числе: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435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566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718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785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722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Республиканский бюджет, из них:</a:t>
                      </a:r>
                    </a:p>
                  </a:txBody>
                  <a:tcPr marL="72000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432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564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718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785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4612642"/>
                  </a:ext>
                </a:extLst>
              </a:tr>
              <a:tr h="28166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Подготовка кадров в Вузах Казахстана и за рубежом</a:t>
                      </a:r>
                    </a:p>
                  </a:txBody>
                  <a:tcPr marL="108000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348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386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459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13430914"/>
                  </a:ext>
                </a:extLst>
              </a:tr>
              <a:tr h="266710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Развитие науки</a:t>
                      </a:r>
                    </a:p>
                  </a:txBody>
                  <a:tcPr marL="108000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8487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Целевой вклад в АОО «Назарбаев Университет»</a:t>
                      </a:r>
                    </a:p>
                  </a:txBody>
                  <a:tcPr marL="108000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8934715"/>
                  </a:ext>
                </a:extLst>
              </a:tr>
              <a:tr h="391307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Развитие государственного языка и других языков народа Казахстана</a:t>
                      </a:r>
                    </a:p>
                  </a:txBody>
                  <a:tcPr marL="108000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9458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Обеспечение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студентов, магистрантов, докторантов общежитиями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Внешняя оценка качества образования и методологическое обеспечение</a:t>
                      </a:r>
                    </a:p>
                  </a:txBody>
                  <a:tcPr marL="108000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2449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Прочие расходы</a:t>
                      </a:r>
                    </a:p>
                  </a:txBody>
                  <a:tcPr marL="108000" marR="9525" marT="9525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15707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 smtClean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*Расходы</a:t>
                      </a:r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переданные в базу местных бюджетов:</a:t>
                      </a:r>
                    </a:p>
                  </a:txBody>
                  <a:tcPr marL="72000" marR="9525" marT="9525" marB="0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kern="1200" baseline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0392583"/>
                  </a:ext>
                </a:extLst>
              </a:tr>
              <a:tr h="386569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подготовку специалистов с высшим образованием для детей из многодетных и малообеспеченных семей</a:t>
                      </a:r>
                    </a:p>
                  </a:txBody>
                  <a:tcPr marL="108000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3C93DDA6-7742-4812-925C-DA6889C95B7F}"/>
              </a:ext>
            </a:extLst>
          </p:cNvPr>
          <p:cNvSpPr txBox="1">
            <a:spLocks/>
          </p:cNvSpPr>
          <p:nvPr/>
        </p:nvSpPr>
        <p:spPr>
          <a:xfrm>
            <a:off x="0" y="6588176"/>
            <a:ext cx="1145843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* Передаются 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в базу местных бюджетов с 2023 </a:t>
            </a:r>
            <a:r>
              <a:rPr lang="ru-RU" sz="12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года</a:t>
            </a:r>
            <a:endParaRPr lang="ru-RU" sz="1200" i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22217" y="574767"/>
            <a:ext cx="11521440" cy="1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6542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18674</TotalTime>
  <Words>5026</Words>
  <Application>Microsoft Office PowerPoint</Application>
  <PresentationFormat>Широкоэкранный</PresentationFormat>
  <Paragraphs>2524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Назым Маман</dc:creator>
  <cp:lastModifiedBy>Бақнұр Мұратқызы Самұрат</cp:lastModifiedBy>
  <cp:revision>2475</cp:revision>
  <cp:lastPrinted>2023-01-25T12:30:11Z</cp:lastPrinted>
  <dcterms:created xsi:type="dcterms:W3CDTF">2019-01-28T09:47:38Z</dcterms:created>
  <dcterms:modified xsi:type="dcterms:W3CDTF">2023-01-25T12:37:18Z</dcterms:modified>
</cp:coreProperties>
</file>