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732" r:id="rId1"/>
  </p:sldMasterIdLst>
  <p:notesMasterIdLst>
    <p:notesMasterId r:id="rId8"/>
  </p:notesMasterIdLst>
  <p:sldIdLst>
    <p:sldId id="602" r:id="rId2"/>
    <p:sldId id="653" r:id="rId3"/>
    <p:sldId id="648" r:id="rId4"/>
    <p:sldId id="649" r:id="rId5"/>
    <p:sldId id="650" r:id="rId6"/>
    <p:sldId id="651" r:id="rId7"/>
  </p:sldIdLst>
  <p:sldSz cx="12192000" cy="6858000"/>
  <p:notesSz cx="6761163" cy="9942513"/>
  <p:defaultTextStyle>
    <a:defPPr>
      <a:defRPr lang="ru-RU"/>
    </a:defPPr>
    <a:lvl1pPr marL="0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5F1F0489-84BC-4B01-8A56-53E6158EF376}">
          <p14:sldIdLst>
            <p14:sldId id="602"/>
            <p14:sldId id="653"/>
            <p14:sldId id="648"/>
            <p14:sldId id="649"/>
            <p14:sldId id="650"/>
            <p14:sldId id="65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41" userDrawn="1">
          <p15:clr>
            <a:srgbClr val="A4A3A4"/>
          </p15:clr>
        </p15:guide>
        <p15:guide id="3" orient="horz" pos="845" userDrawn="1">
          <p15:clr>
            <a:srgbClr val="A4A3A4"/>
          </p15:clr>
        </p15:guide>
        <p15:guide id="4" pos="3477" userDrawn="1">
          <p15:clr>
            <a:srgbClr val="A4A3A4"/>
          </p15:clr>
        </p15:guide>
        <p15:guide id="5" pos="4520" userDrawn="1">
          <p15:clr>
            <a:srgbClr val="A4A3A4"/>
          </p15:clr>
        </p15:guide>
        <p15:guide id="6" pos="1663" userDrawn="1">
          <p15:clr>
            <a:srgbClr val="A4A3A4"/>
          </p15:clr>
        </p15:guide>
        <p15:guide id="7" pos="5836" userDrawn="1">
          <p15:clr>
            <a:srgbClr val="A4A3A4"/>
          </p15:clr>
        </p15:guide>
        <p15:guide id="8" pos="7015" userDrawn="1">
          <p15:clr>
            <a:srgbClr val="A4A3A4"/>
          </p15:clr>
        </p15:guide>
        <p15:guide id="9" orient="horz" pos="2115" userDrawn="1">
          <p15:clr>
            <a:srgbClr val="A4A3A4"/>
          </p15:clr>
        </p15:guide>
        <p15:guide id="11" orient="horz" pos="14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88C65"/>
    <a:srgbClr val="0B412F"/>
    <a:srgbClr val="164A9E"/>
    <a:srgbClr val="0A9EE0"/>
    <a:srgbClr val="006666"/>
    <a:srgbClr val="009999"/>
    <a:srgbClr val="101354"/>
    <a:srgbClr val="35561E"/>
    <a:srgbClr val="1C22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35" autoAdjust="0"/>
    <p:restoredTop sz="99771" autoAdjust="0"/>
  </p:normalViewPr>
  <p:slideViewPr>
    <p:cSldViewPr>
      <p:cViewPr varScale="1">
        <p:scale>
          <a:sx n="68" d="100"/>
          <a:sy n="68" d="100"/>
        </p:scale>
        <p:origin x="48" y="48"/>
      </p:cViewPr>
      <p:guideLst>
        <p:guide orient="horz" pos="2341"/>
        <p:guide orient="horz" pos="845"/>
        <p:guide pos="3477"/>
        <p:guide pos="4520"/>
        <p:guide pos="1663"/>
        <p:guide pos="5836"/>
        <p:guide pos="7015"/>
        <p:guide orient="horz" pos="2115"/>
        <p:guide orient="horz" pos="14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3"/>
            <a:ext cx="2929837" cy="497126"/>
          </a:xfrm>
          <a:prstGeom prst="rect">
            <a:avLst/>
          </a:prstGeom>
        </p:spPr>
        <p:txBody>
          <a:bodyPr vert="horz" lIns="91569" tIns="45782" rIns="91569" bIns="4578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6" y="3"/>
            <a:ext cx="2929837" cy="497126"/>
          </a:xfrm>
          <a:prstGeom prst="rect">
            <a:avLst/>
          </a:prstGeom>
        </p:spPr>
        <p:txBody>
          <a:bodyPr vert="horz" lIns="91569" tIns="45782" rIns="91569" bIns="45782" rtlCol="0"/>
          <a:lstStyle>
            <a:lvl1pPr algn="r">
              <a:defRPr sz="1200"/>
            </a:lvl1pPr>
          </a:lstStyle>
          <a:p>
            <a:fld id="{C549CA3F-F4AE-4BBC-9919-EBB00F960554}" type="datetimeFigureOut">
              <a:rPr lang="ru-RU" smtClean="0"/>
              <a:pPr/>
              <a:t>15.08.2022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9850" y="746125"/>
            <a:ext cx="6621463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69" tIns="45782" rIns="91569" bIns="4578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7"/>
            <a:ext cx="5408930" cy="4474131"/>
          </a:xfrm>
          <a:prstGeom prst="rect">
            <a:avLst/>
          </a:prstGeom>
        </p:spPr>
        <p:txBody>
          <a:bodyPr vert="horz" lIns="91569" tIns="45782" rIns="91569" bIns="45782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443663"/>
            <a:ext cx="2929837" cy="497126"/>
          </a:xfrm>
          <a:prstGeom prst="rect">
            <a:avLst/>
          </a:prstGeom>
        </p:spPr>
        <p:txBody>
          <a:bodyPr vert="horz" lIns="91569" tIns="45782" rIns="91569" bIns="4578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6" y="9443663"/>
            <a:ext cx="2929837" cy="497126"/>
          </a:xfrm>
          <a:prstGeom prst="rect">
            <a:avLst/>
          </a:prstGeom>
        </p:spPr>
        <p:txBody>
          <a:bodyPr vert="horz" lIns="91569" tIns="45782" rIns="91569" bIns="45782" rtlCol="0" anchor="b"/>
          <a:lstStyle>
            <a:lvl1pPr algn="r">
              <a:defRPr sz="1200"/>
            </a:lvl1pPr>
          </a:lstStyle>
          <a:p>
            <a:fld id="{82608735-8735-438B-8F0D-460F9DF286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142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3633-C112-46FC-94C7-1E2F16528304}" type="datetime1">
              <a:rPr lang="ru-RU" smtClean="0"/>
              <a:pPr/>
              <a:t>15.08.2022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670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7836A-A639-494B-9A72-3EB3DDD120A4}" type="datetime1">
              <a:rPr lang="ru-RU" smtClean="0"/>
              <a:pPr/>
              <a:t>15.08.2022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167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39"/>
            <a:ext cx="36576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39"/>
            <a:ext cx="107696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B02A9-1261-4F81-BAE9-6CA45798CD1A}" type="datetime1">
              <a:rPr lang="ru-RU" smtClean="0"/>
              <a:pPr/>
              <a:t>15.08.2022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877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0E900-6699-46B2-8AD8-DE3B16F0281C}" type="datetime1">
              <a:rPr lang="ru-RU" smtClean="0"/>
              <a:pPr/>
              <a:t>15.08.2022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347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8D06-3F98-4053-960C-113F092D7FBF}" type="datetime1">
              <a:rPr lang="ru-RU" smtClean="0"/>
              <a:pPr/>
              <a:t>15.08.2022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875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4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4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1E825-6328-42CA-B04E-3E3C5A2814D5}" type="datetime1">
              <a:rPr lang="ru-RU" smtClean="0"/>
              <a:pPr/>
              <a:t>15.08.2022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456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4594C-BC4D-4E20-B104-B9BE77D16379}" type="datetime1">
              <a:rPr lang="ru-RU" smtClean="0"/>
              <a:pPr/>
              <a:t>15.08.2022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886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5D5D2-1A4A-445B-918C-525C22454E4F}" type="datetime1">
              <a:rPr lang="ru-RU" smtClean="0"/>
              <a:pPr/>
              <a:t>15.08.2022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679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E08B-B067-4012-BD35-853943CD5EFC}" type="datetime1">
              <a:rPr lang="ru-RU" smtClean="0"/>
              <a:pPr/>
              <a:t>15.08.2022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159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198C-2014-4637-B60A-765D55FCF3C3}" type="datetime1">
              <a:rPr lang="ru-RU" smtClean="0"/>
              <a:pPr/>
              <a:t>15.08.2022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478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7F33C-6E53-430E-B376-17552986F19F}" type="datetime1">
              <a:rPr lang="ru-RU" smtClean="0"/>
              <a:pPr/>
              <a:t>15.08.2022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240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50000">
              <a:schemeClr val="accent5">
                <a:lumMod val="75000"/>
                <a:tint val="44500"/>
                <a:satMod val="160000"/>
              </a:schemeClr>
            </a:gs>
            <a:gs pos="100000">
              <a:schemeClr val="accent5">
                <a:lumMod val="75000"/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71663-3553-4D48-B94A-19C085D8ECD5}" type="datetime1">
              <a:rPr lang="ru-RU" smtClean="0"/>
              <a:pPr/>
              <a:t>15.08.2022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632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3.tiff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Relationship Id="rId1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2.jpeg"/><Relationship Id="rId18" Type="http://schemas.openxmlformats.org/officeDocument/2006/relationships/image" Target="../media/image35.jpeg"/><Relationship Id="rId3" Type="http://schemas.openxmlformats.org/officeDocument/2006/relationships/image" Target="../media/image6.png"/><Relationship Id="rId21" Type="http://schemas.openxmlformats.org/officeDocument/2006/relationships/image" Target="../media/image38.jpeg"/><Relationship Id="rId7" Type="http://schemas.openxmlformats.org/officeDocument/2006/relationships/image" Target="../media/image10.jpeg"/><Relationship Id="rId12" Type="http://schemas.openxmlformats.org/officeDocument/2006/relationships/image" Target="../media/image21.png"/><Relationship Id="rId17" Type="http://schemas.openxmlformats.org/officeDocument/2006/relationships/image" Target="../media/image31.jpeg"/><Relationship Id="rId2" Type="http://schemas.openxmlformats.org/officeDocument/2006/relationships/image" Target="../media/image32.png"/><Relationship Id="rId16" Type="http://schemas.openxmlformats.org/officeDocument/2006/relationships/image" Target="../media/image34.jpeg"/><Relationship Id="rId20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5" Type="http://schemas.openxmlformats.org/officeDocument/2006/relationships/image" Target="../media/image33.jpeg"/><Relationship Id="rId10" Type="http://schemas.openxmlformats.org/officeDocument/2006/relationships/image" Target="../media/image9.png"/><Relationship Id="rId19" Type="http://schemas.openxmlformats.org/officeDocument/2006/relationships/image" Target="../media/image36.jpeg"/><Relationship Id="rId4" Type="http://schemas.openxmlformats.org/officeDocument/2006/relationships/image" Target="../media/image17.png"/><Relationship Id="rId9" Type="http://schemas.openxmlformats.org/officeDocument/2006/relationships/image" Target="../media/image8.jpeg"/><Relationship Id="rId1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555\Desktop\33758PICMwvef2w4058PICi6e_PIC2018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09588" y="3643314"/>
            <a:ext cx="10358510" cy="2810022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0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145CE1-EE71-5144-BAF0-05FE827509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77000"/>
            <a:duotone>
              <a:prstClr val="black"/>
              <a:schemeClr val="accent1">
                <a:tint val="45000"/>
                <a:satMod val="400000"/>
              </a:schemeClr>
            </a:duotone>
            <a:lum bright="-7000" contrast="21000"/>
          </a:blip>
          <a:stretch>
            <a:fillRect/>
          </a:stretch>
        </p:blipFill>
        <p:spPr>
          <a:xfrm>
            <a:off x="0" y="0"/>
            <a:ext cx="12192000" cy="1071546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25000"/>
              </a:scheme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381092" y="1772816"/>
            <a:ext cx="957269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300" dirty="0">
                <a:ln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Управление физической культуры и спорта</a:t>
            </a:r>
          </a:p>
          <a:p>
            <a:pPr algn="ctr"/>
            <a:r>
              <a:rPr lang="ru-RU" sz="3600" b="1" spc="300" dirty="0">
                <a:ln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области </a:t>
            </a:r>
            <a:r>
              <a:rPr lang="ru-RU" sz="3600" b="1" spc="300" dirty="0" err="1">
                <a:ln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Жетісу</a:t>
            </a:r>
            <a:endParaRPr lang="ru-RU" sz="3600" b="1" spc="300" dirty="0">
              <a:ln>
                <a:solidFill>
                  <a:schemeClr val="bg1"/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endParaRPr lang="kk-KZ" sz="3600" b="1" spc="300" dirty="0">
              <a:ln>
                <a:solidFill>
                  <a:schemeClr val="bg1"/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endParaRPr lang="kk-KZ" sz="3600" b="1" spc="300" dirty="0">
              <a:ln>
                <a:solidFill>
                  <a:schemeClr val="bg1"/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endParaRPr lang="kk-KZ" sz="2000" b="1" spc="300" dirty="0">
              <a:ln>
                <a:solidFill>
                  <a:schemeClr val="bg1"/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kk-KZ" sz="2000" b="1" spc="300" dirty="0">
                <a:ln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2022 год</a:t>
            </a:r>
            <a:endParaRPr lang="ru-RU" sz="2000" b="1" spc="300" dirty="0">
              <a:ln>
                <a:solidFill>
                  <a:schemeClr val="bg1"/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3B06A2-D853-4198-9DBC-7EFB757089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384" y="2215808"/>
            <a:ext cx="1144927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занятий физической культурой и спортом в Жетысуской области имеется </a:t>
            </a:r>
            <a:r>
              <a:rPr lang="kk-KZ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1652</a:t>
            </a:r>
            <a:r>
              <a:rPr lang="kk-K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единиц спортивных </a:t>
            </a:r>
            <a:r>
              <a:rPr lang="kk-K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сооружений.  </a:t>
            </a:r>
            <a:r>
              <a:rPr lang="kk-KZ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Из них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сооружения </a:t>
            </a:r>
            <a:r>
              <a:rPr lang="kk-KZ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 </a:t>
            </a:r>
            <a:r>
              <a:rPr lang="kk-K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назначения </a:t>
            </a:r>
            <a:r>
              <a:rPr lang="kk-KZ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(ФН) – 402</a:t>
            </a:r>
            <a:r>
              <a:rPr lang="kk-K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учреждений образования </a:t>
            </a:r>
            <a:r>
              <a:rPr lang="kk-KZ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(УО) - 1121</a:t>
            </a:r>
            <a:r>
              <a:rPr lang="kk-K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спортивных школ </a:t>
            </a:r>
            <a:r>
              <a:rPr lang="kk-KZ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(СШ) – 129 </a:t>
            </a:r>
            <a:r>
              <a:rPr lang="kk-KZ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kk-KZ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в сельской местности - 1064, частные </a:t>
            </a:r>
            <a:r>
              <a:rPr lang="kk-KZ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- 36).</a:t>
            </a:r>
          </a:p>
          <a:p>
            <a:r>
              <a:rPr lang="kk-KZ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- 13 стадионов;</a:t>
            </a:r>
          </a:p>
          <a:p>
            <a:r>
              <a:rPr lang="kk-KZ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- 3 дворца спорта;</a:t>
            </a:r>
          </a:p>
          <a:p>
            <a:r>
              <a:rPr lang="kk-KZ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- 4 комплекса спортивных сооружений;</a:t>
            </a:r>
          </a:p>
          <a:p>
            <a:r>
              <a:rPr lang="kk-KZ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- 17 спортивных комплексов (в том числе 5 физкультурно-оздоровительных комплексов);</a:t>
            </a:r>
          </a:p>
          <a:p>
            <a:r>
              <a:rPr lang="kk-KZ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- 1 лыжная база;</a:t>
            </a:r>
          </a:p>
          <a:p>
            <a:r>
              <a:rPr lang="kk-KZ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- 85 стрелковых тиров; </a:t>
            </a:r>
          </a:p>
          <a:p>
            <a:r>
              <a:rPr lang="kk-KZ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- 2 стрелковых тира;</a:t>
            </a:r>
          </a:p>
          <a:p>
            <a:r>
              <a:rPr lang="kk-KZ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- 16 хоккейных кортов;</a:t>
            </a:r>
          </a:p>
          <a:p>
            <a:r>
              <a:rPr lang="kk-KZ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- 940 плоскостных сооружений;</a:t>
            </a:r>
          </a:p>
          <a:p>
            <a:r>
              <a:rPr lang="kk-KZ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- 16 теннисных кортов;</a:t>
            </a:r>
          </a:p>
          <a:p>
            <a:r>
              <a:rPr lang="kk-KZ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- 2 ипподрома;</a:t>
            </a:r>
          </a:p>
          <a:p>
            <a:r>
              <a:rPr lang="kk-KZ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- 24 бассейна; </a:t>
            </a:r>
          </a:p>
          <a:p>
            <a:r>
              <a:rPr lang="kk-KZ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- 416 спортивных залов;</a:t>
            </a:r>
          </a:p>
          <a:p>
            <a:r>
              <a:rPr lang="kk-KZ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- 113 пристроенных спортивных залов.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601720"/>
            <a:ext cx="2664297" cy="194431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145CE1-EE71-5144-BAF0-05FE827509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7000"/>
            <a:duotone>
              <a:prstClr val="black"/>
              <a:schemeClr val="accent1">
                <a:tint val="45000"/>
                <a:satMod val="400000"/>
              </a:schemeClr>
            </a:duotone>
            <a:lum bright="-7000" contrast="21000"/>
          </a:blip>
          <a:stretch>
            <a:fillRect/>
          </a:stretch>
        </p:blipFill>
        <p:spPr>
          <a:xfrm>
            <a:off x="0" y="0"/>
            <a:ext cx="12192000" cy="953344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25000"/>
              </a:scheme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791744" y="1412776"/>
            <a:ext cx="5886676" cy="417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спортивных сооружений – 1652 ед.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38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3130FB-FAB3-4B6F-9AB7-41AFFCD604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616" y="477893"/>
            <a:ext cx="6643587" cy="5640128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06A2-D853-4198-9DBC-7EFB7570899C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145CE1-EE71-5144-BAF0-05FE827509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7000"/>
            <a:duotone>
              <a:prstClr val="black"/>
              <a:schemeClr val="accent1">
                <a:tint val="45000"/>
                <a:satMod val="400000"/>
              </a:schemeClr>
            </a:duotone>
            <a:lum bright="-7000" contrast="21000"/>
          </a:blip>
          <a:stretch>
            <a:fillRect/>
          </a:stretch>
        </p:blipFill>
        <p:spPr>
          <a:xfrm>
            <a:off x="0" y="5879685"/>
            <a:ext cx="12192000" cy="953344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25000"/>
              </a:schemeClr>
            </a:outerShdw>
          </a:effectLst>
        </p:spPr>
      </p:pic>
      <p:sp>
        <p:nvSpPr>
          <p:cNvPr id="34" name="TextBox 33"/>
          <p:cNvSpPr txBox="1"/>
          <p:nvPr/>
        </p:nvSpPr>
        <p:spPr>
          <a:xfrm>
            <a:off x="298690" y="5411861"/>
            <a:ext cx="28117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 с.Балпык би Коксуского района</a:t>
            </a:r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2196" y="21583"/>
            <a:ext cx="1072919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300" b="1" dirty="0">
                <a:solidFill>
                  <a:schemeClr val="accent2"/>
                </a:solidFill>
                <a:latin typeface="Arial Black" pitchFamily="34" charset="0"/>
                <a:cs typeface="Arial" pitchFamily="34" charset="0"/>
              </a:rPr>
              <a:t>Функционирующие</a:t>
            </a:r>
          </a:p>
          <a:p>
            <a:pPr algn="ctr"/>
            <a:r>
              <a:rPr lang="kk-KZ" sz="2300" b="1" dirty="0">
                <a:solidFill>
                  <a:schemeClr val="accent2"/>
                </a:solidFill>
                <a:latin typeface="Arial Black" pitchFamily="34" charset="0"/>
                <a:cs typeface="Arial" pitchFamily="34" charset="0"/>
              </a:rPr>
              <a:t>физкультурно-оздоровительные комплексы</a:t>
            </a:r>
            <a:endParaRPr lang="ru-RU" sz="2300" b="1" dirty="0">
              <a:solidFill>
                <a:schemeClr val="accent2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3975" y="2923333"/>
            <a:ext cx="2821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 с.Жансугуров Аксуского района</a:t>
            </a:r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147671" y="3601293"/>
            <a:ext cx="3090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 с.Карабулак  Ескелдинского района</a:t>
            </a:r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488760" y="12729065"/>
            <a:ext cx="2784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 г.Ушарал Алакольского района</a:t>
            </a:r>
            <a:endParaRPr lang="ru-RU" sz="1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215544" y="5398024"/>
            <a:ext cx="29764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 г.Жаркент Панфиловского района</a:t>
            </a:r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35203" y="611038"/>
            <a:ext cx="2269554" cy="1134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0" name="Picture 5">
            <a:extLst>
              <a:ext uri="{FF2B5EF4-FFF2-40B4-BE49-F238E27FC236}">
                <a16:creationId xmlns:a16="http://schemas.microsoft.com/office/drawing/2014/main" id="{B9EC7B4A-CA65-4FCB-BBA8-1A29D042B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69861" y="1601843"/>
            <a:ext cx="712106" cy="40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72D9ACC9-9CF0-4562-93D9-7F0344B71344}"/>
              </a:ext>
            </a:extLst>
          </p:cNvPr>
          <p:cNvCxnSpPr>
            <a:cxnSpLocks/>
          </p:cNvCxnSpPr>
          <p:nvPr/>
        </p:nvCxnSpPr>
        <p:spPr>
          <a:xfrm flipH="1">
            <a:off x="7883913" y="1754360"/>
            <a:ext cx="1851290" cy="241708"/>
          </a:xfrm>
          <a:prstGeom prst="line">
            <a:avLst/>
          </a:prstGeom>
          <a:ln w="9525" cap="flat" cmpd="sng" algn="ctr">
            <a:noFill/>
            <a:prstDash val="dash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50" name="Picture 3">
            <a:extLst>
              <a:ext uri="{FF2B5EF4-FFF2-40B4-BE49-F238E27FC236}">
                <a16:creationId xmlns:a16="http://schemas.microsoft.com/office/drawing/2014/main" id="{B8A9307C-21C2-4EC9-813F-68BB25C95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81227" y="3028225"/>
            <a:ext cx="666029" cy="461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6110B49C-6928-4AFC-A213-D90513A3FAB2}"/>
              </a:ext>
            </a:extLst>
          </p:cNvPr>
          <p:cNvCxnSpPr>
            <a:cxnSpLocks/>
          </p:cNvCxnSpPr>
          <p:nvPr/>
        </p:nvCxnSpPr>
        <p:spPr>
          <a:xfrm flipH="1" flipV="1">
            <a:off x="6672064" y="3376136"/>
            <a:ext cx="3063139" cy="137012"/>
          </a:xfrm>
          <a:prstGeom prst="line">
            <a:avLst/>
          </a:prstGeom>
          <a:ln w="9525" cap="flat" cmpd="sng" algn="ctr">
            <a:noFill/>
            <a:prstDash val="dash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35204" y="2211670"/>
            <a:ext cx="2269554" cy="130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1" name="Picture 10" descr="C:\Users\555\Desktop\1.jpg">
            <a:extLst>
              <a:ext uri="{FF2B5EF4-FFF2-40B4-BE49-F238E27FC236}">
                <a16:creationId xmlns:a16="http://schemas.microsoft.com/office/drawing/2014/main" id="{82D7CBB4-C4C4-45B0-A8A7-F9BD9CC45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4152" y="3561983"/>
            <a:ext cx="691291" cy="45437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Picture 10" descr="C:\Users\555\Desktop\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41041" y="4016042"/>
            <a:ext cx="2263715" cy="1301478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5" name="Picture 7">
            <a:extLst>
              <a:ext uri="{FF2B5EF4-FFF2-40B4-BE49-F238E27FC236}">
                <a16:creationId xmlns:a16="http://schemas.microsoft.com/office/drawing/2014/main" id="{C81B9D8D-9FD6-4FD2-9AF1-475AC0921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17922" y="3200332"/>
            <a:ext cx="856226" cy="490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3212" y="3958328"/>
            <a:ext cx="2947741" cy="1378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3C1A4D1B-F54A-4C58-892A-D5AB30D06D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42" y="2443450"/>
            <a:ext cx="682410" cy="38385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10" y="1165749"/>
            <a:ext cx="2931553" cy="16489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F2FE70C5-C3C5-4AB5-9039-C1EB6C01C8A8}"/>
              </a:ext>
            </a:extLst>
          </p:cNvPr>
          <p:cNvSpPr txBox="1"/>
          <p:nvPr/>
        </p:nvSpPr>
        <p:spPr>
          <a:xfrm>
            <a:off x="6240018" y="4638901"/>
            <a:ext cx="1805143" cy="646331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2700000" scaled="1"/>
            <a:tileRect/>
          </a:gra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kk-KZ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АЛМАТИНСКАЯ ОБЛАСТЬ</a:t>
            </a: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7" name="Прямая со стрелкой 116">
            <a:extLst>
              <a:ext uri="{FF2B5EF4-FFF2-40B4-BE49-F238E27FC236}">
                <a16:creationId xmlns:a16="http://schemas.microsoft.com/office/drawing/2014/main" id="{B30506D8-D901-46EF-A006-2FA31207C324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8481967" y="1178149"/>
            <a:ext cx="1253236" cy="624588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1" name="Прямая со стрелкой 120">
            <a:extLst>
              <a:ext uri="{FF2B5EF4-FFF2-40B4-BE49-F238E27FC236}">
                <a16:creationId xmlns:a16="http://schemas.microsoft.com/office/drawing/2014/main" id="{1FC61BCB-7C53-49BA-B1AA-8E040B558C97}"/>
              </a:ext>
            </a:extLst>
          </p:cNvPr>
          <p:cNvCxnSpPr>
            <a:cxnSpLocks/>
          </p:cNvCxnSpPr>
          <p:nvPr/>
        </p:nvCxnSpPr>
        <p:spPr>
          <a:xfrm flipV="1">
            <a:off x="7147256" y="2814749"/>
            <a:ext cx="2587947" cy="468618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4" name="Прямая со стрелкой 123">
            <a:extLst>
              <a:ext uri="{FF2B5EF4-FFF2-40B4-BE49-F238E27FC236}">
                <a16:creationId xmlns:a16="http://schemas.microsoft.com/office/drawing/2014/main" id="{42957946-5FE1-4766-9509-432F22EF0ABE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8155443" y="3934286"/>
            <a:ext cx="1585598" cy="732495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8" name="Прямая со стрелкой 127">
            <a:extLst>
              <a:ext uri="{FF2B5EF4-FFF2-40B4-BE49-F238E27FC236}">
                <a16:creationId xmlns:a16="http://schemas.microsoft.com/office/drawing/2014/main" id="{BCED7413-92CD-4F66-B8C0-2BCB3680B63B}"/>
              </a:ext>
            </a:extLst>
          </p:cNvPr>
          <p:cNvCxnSpPr>
            <a:cxnSpLocks/>
            <a:endCxn id="16" idx="3"/>
          </p:cNvCxnSpPr>
          <p:nvPr/>
        </p:nvCxnSpPr>
        <p:spPr>
          <a:xfrm flipH="1">
            <a:off x="3190953" y="3690658"/>
            <a:ext cx="2240521" cy="95706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2" name="Прямая со стрелкой 131">
            <a:extLst>
              <a:ext uri="{FF2B5EF4-FFF2-40B4-BE49-F238E27FC236}">
                <a16:creationId xmlns:a16="http://schemas.microsoft.com/office/drawing/2014/main" id="{BA058D6F-8174-4BA6-A231-31632A73E3DE}"/>
              </a:ext>
            </a:extLst>
          </p:cNvPr>
          <p:cNvCxnSpPr>
            <a:cxnSpLocks/>
            <a:endCxn id="17" idx="3"/>
          </p:cNvCxnSpPr>
          <p:nvPr/>
        </p:nvCxnSpPr>
        <p:spPr>
          <a:xfrm flipH="1" flipV="1">
            <a:off x="3170363" y="1990249"/>
            <a:ext cx="3501701" cy="61563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3C183602-240F-4BEA-9158-D7BEF66269FE}"/>
              </a:ext>
            </a:extLst>
          </p:cNvPr>
          <p:cNvSpPr txBox="1"/>
          <p:nvPr/>
        </p:nvSpPr>
        <p:spPr>
          <a:xfrm>
            <a:off x="9407199" y="1811838"/>
            <a:ext cx="2784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 г.Ушарал Алакольского района</a:t>
            </a:r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8DB2DFE-1EB1-4751-9ADB-AE6BE5DF7C58}"/>
              </a:ext>
            </a:extLst>
          </p:cNvPr>
          <p:cNvSpPr txBox="1"/>
          <p:nvPr/>
        </p:nvSpPr>
        <p:spPr>
          <a:xfrm>
            <a:off x="5431474" y="821802"/>
            <a:ext cx="1715783" cy="584775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2700000" scaled="1"/>
            <a:tileRect/>
          </a:gra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kk-K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ОБЛАСТЬ</a:t>
            </a:r>
          </a:p>
          <a:p>
            <a:pPr algn="ctr"/>
            <a:r>
              <a:rPr lang="kk-K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ЖЕТІСУ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84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06A2-D853-4198-9DBC-7EFB7570899C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2783632" y="188641"/>
            <a:ext cx="63367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300" b="1" dirty="0">
                <a:solidFill>
                  <a:srgbClr val="00B050"/>
                </a:solidFill>
                <a:latin typeface="Arial Black" pitchFamily="34" charset="0"/>
                <a:cs typeface="Arial" pitchFamily="34" charset="0"/>
              </a:rPr>
              <a:t>Строящиеся спортивные объекты в 2022 году</a:t>
            </a:r>
            <a:endParaRPr lang="ru-RU" sz="2300" b="1" dirty="0">
              <a:solidFill>
                <a:srgbClr val="00B05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488760" y="12729065"/>
            <a:ext cx="2784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 г.Ушарал Алакольского района</a:t>
            </a:r>
            <a:endParaRPr lang="ru-RU" sz="1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73798" y="1630218"/>
            <a:ext cx="27798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 </a:t>
            </a:r>
            <a:r>
              <a:rPr lang="ru-RU" sz="1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с.Достык</a:t>
            </a:r>
            <a:r>
              <a:rPr 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Алакольского</a:t>
            </a:r>
            <a:r>
              <a:rPr 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273765" y="3454698"/>
            <a:ext cx="2918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 </a:t>
            </a:r>
            <a:r>
              <a:rPr lang="ru-RU" sz="1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с.Лепсинск</a:t>
            </a:r>
            <a:r>
              <a:rPr 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Алакольского</a:t>
            </a:r>
            <a:r>
              <a:rPr 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411123" y="5351540"/>
            <a:ext cx="2589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 на 80 мест </a:t>
            </a:r>
            <a:r>
              <a:rPr lang="ru-RU" sz="1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с.Бесколь</a:t>
            </a:r>
            <a:r>
              <a:rPr 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Алакольского</a:t>
            </a:r>
            <a:r>
              <a:rPr 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568499" y="6389376"/>
            <a:ext cx="2562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 на 100 мест  </a:t>
            </a:r>
            <a:r>
              <a:rPr lang="ru-RU" sz="1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с.Пенжим</a:t>
            </a:r>
            <a:endParaRPr lang="ru-RU" sz="1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Панфиловского района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200724" y="6388839"/>
            <a:ext cx="2522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 на 90 мест </a:t>
            </a:r>
            <a:r>
              <a:rPr lang="ru-RU" sz="1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с.Большой</a:t>
            </a:r>
            <a:r>
              <a:rPr 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Шыган</a:t>
            </a:r>
            <a:r>
              <a:rPr 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Панфиловского района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97" y="1859907"/>
            <a:ext cx="2499690" cy="11934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3" y="3362951"/>
            <a:ext cx="2522724" cy="12451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43" name="TextBox 42"/>
          <p:cNvSpPr txBox="1"/>
          <p:nvPr/>
        </p:nvSpPr>
        <p:spPr>
          <a:xfrm>
            <a:off x="794494" y="3053376"/>
            <a:ext cx="1174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 </a:t>
            </a:r>
            <a:r>
              <a:rPr lang="ru-RU" sz="1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г.Текели</a:t>
            </a:r>
            <a:endParaRPr lang="ru-RU" sz="1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8025" y="4563294"/>
            <a:ext cx="2798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Стадион </a:t>
            </a:r>
            <a:r>
              <a:rPr lang="ru-RU" sz="1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с.Сарыозек</a:t>
            </a:r>
            <a:r>
              <a:rPr 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Кербулакского</a:t>
            </a:r>
            <a:r>
              <a:rPr 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2" y="4980152"/>
            <a:ext cx="2519557" cy="140868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45" name="TextBox 44"/>
          <p:cNvSpPr txBox="1"/>
          <p:nvPr/>
        </p:nvSpPr>
        <p:spPr>
          <a:xfrm>
            <a:off x="-128547" y="6388839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Борцовский зал </a:t>
            </a:r>
            <a:r>
              <a:rPr lang="ru-RU" sz="1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с.Басши</a:t>
            </a:r>
            <a:r>
              <a:rPr 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Шанханай</a:t>
            </a:r>
            <a:r>
              <a:rPr 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ctr"/>
            <a:r>
              <a:rPr 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Кербулакского</a:t>
            </a:r>
            <a:r>
              <a:rPr 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38881" y="1403755"/>
            <a:ext cx="2522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стадиона </a:t>
            </a:r>
            <a:r>
              <a:rPr lang="ru-RU" sz="1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г.Саркан</a:t>
            </a:r>
            <a:r>
              <a:rPr 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Сарканского</a:t>
            </a:r>
            <a:r>
              <a:rPr 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</a:p>
        </p:txBody>
      </p:sp>
      <p:pic>
        <p:nvPicPr>
          <p:cNvPr id="69" name="Рисунок 68" descr="C:\Users\П\Downloads\WhatsApp Image 2022-06-08 at 14.47.16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22" y="275612"/>
            <a:ext cx="2499690" cy="114213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2D10AA-BD8C-4C8B-8BDF-A114F19762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058" y="604527"/>
            <a:ext cx="6175310" cy="52425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1124" y="280289"/>
            <a:ext cx="2705151" cy="141714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73D7B09-CFB3-4B51-97E8-DE33CB7FA7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6795" y="1404746"/>
            <a:ext cx="528758" cy="27699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1B4B6F03-6F6F-4947-818D-8EA2A379F1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2541" y="1753973"/>
            <a:ext cx="528758" cy="27699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08368" y="1949566"/>
            <a:ext cx="2705151" cy="15189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9562" y="3745667"/>
            <a:ext cx="2736712" cy="165687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1745B9A-8A03-4900-85EF-2AC57ED57E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7500" y="2138196"/>
            <a:ext cx="528758" cy="27699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31841" y="5158947"/>
            <a:ext cx="2621289" cy="13296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91634" y="5201137"/>
            <a:ext cx="2631814" cy="1224136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CDF1A653-574C-418B-BD02-EAC37EA7DA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4223" y="3357518"/>
            <a:ext cx="528759" cy="24594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cxnSp>
        <p:nvCxnSpPr>
          <p:cNvPr id="90" name="Прямая со стрелкой 89">
            <a:extLst>
              <a:ext uri="{FF2B5EF4-FFF2-40B4-BE49-F238E27FC236}">
                <a16:creationId xmlns:a16="http://schemas.microsoft.com/office/drawing/2014/main" id="{A1E0DFDE-2B96-4B07-917F-724EE1A38E15}"/>
              </a:ext>
            </a:extLst>
          </p:cNvPr>
          <p:cNvCxnSpPr>
            <a:cxnSpLocks/>
            <a:stCxn id="86" idx="2"/>
          </p:cNvCxnSpPr>
          <p:nvPr/>
        </p:nvCxnSpPr>
        <p:spPr>
          <a:xfrm>
            <a:off x="7646500" y="3928619"/>
            <a:ext cx="0" cy="131031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3" name="Прямая со стрелкой 92">
            <a:extLst>
              <a:ext uri="{FF2B5EF4-FFF2-40B4-BE49-F238E27FC236}">
                <a16:creationId xmlns:a16="http://schemas.microsoft.com/office/drawing/2014/main" id="{6279221A-9358-479E-932D-B7DAD146A072}"/>
              </a:ext>
            </a:extLst>
          </p:cNvPr>
          <p:cNvCxnSpPr>
            <a:cxnSpLocks/>
            <a:stCxn id="87" idx="2"/>
          </p:cNvCxnSpPr>
          <p:nvPr/>
        </p:nvCxnSpPr>
        <p:spPr>
          <a:xfrm flipH="1">
            <a:off x="4520111" y="3603460"/>
            <a:ext cx="3118492" cy="167577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78C5EB57-206B-40F0-9EC4-9C40C5DA17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2574" y="3682676"/>
            <a:ext cx="547852" cy="24594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6917C51F-BC50-44C9-9E60-01A42F3DCA1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894" y="3874906"/>
            <a:ext cx="341965" cy="19119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479E8DD8-9EAF-4EB0-9EEC-177F0DD49E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546" y="3617636"/>
            <a:ext cx="387365" cy="19119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cxnSp>
        <p:nvCxnSpPr>
          <p:cNvPr id="99" name="Прямая со стрелкой 98">
            <a:extLst>
              <a:ext uri="{FF2B5EF4-FFF2-40B4-BE49-F238E27FC236}">
                <a16:creationId xmlns:a16="http://schemas.microsoft.com/office/drawing/2014/main" id="{03950844-48EF-4118-8D67-7F572D438E92}"/>
              </a:ext>
            </a:extLst>
          </p:cNvPr>
          <p:cNvCxnSpPr>
            <a:cxnSpLocks/>
            <a:stCxn id="97" idx="1"/>
          </p:cNvCxnSpPr>
          <p:nvPr/>
        </p:nvCxnSpPr>
        <p:spPr>
          <a:xfrm flipH="1">
            <a:off x="2732892" y="3970503"/>
            <a:ext cx="3565002" cy="105445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" name="Прямая со стрелкой 101">
            <a:extLst>
              <a:ext uri="{FF2B5EF4-FFF2-40B4-BE49-F238E27FC236}">
                <a16:creationId xmlns:a16="http://schemas.microsoft.com/office/drawing/2014/main" id="{530E95A2-8257-4448-8FCC-35F5236F0CE1}"/>
              </a:ext>
            </a:extLst>
          </p:cNvPr>
          <p:cNvCxnSpPr>
            <a:cxnSpLocks/>
            <a:stCxn id="98" idx="1"/>
          </p:cNvCxnSpPr>
          <p:nvPr/>
        </p:nvCxnSpPr>
        <p:spPr>
          <a:xfrm flipH="1">
            <a:off x="2680988" y="3713233"/>
            <a:ext cx="3797558" cy="32712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5" name="Овал 104">
            <a:extLst>
              <a:ext uri="{FF2B5EF4-FFF2-40B4-BE49-F238E27FC236}">
                <a16:creationId xmlns:a16="http://schemas.microsoft.com/office/drawing/2014/main" id="{9D79706F-F8CD-4203-8DBF-CA3E440BDE9F}"/>
              </a:ext>
            </a:extLst>
          </p:cNvPr>
          <p:cNvSpPr/>
          <p:nvPr/>
        </p:nvSpPr>
        <p:spPr>
          <a:xfrm>
            <a:off x="6885848" y="3209082"/>
            <a:ext cx="144016" cy="14092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7" name="Прямая со стрелкой 106">
            <a:extLst>
              <a:ext uri="{FF2B5EF4-FFF2-40B4-BE49-F238E27FC236}">
                <a16:creationId xmlns:a16="http://schemas.microsoft.com/office/drawing/2014/main" id="{D1B186FE-B0C5-4186-A974-429748870BFF}"/>
              </a:ext>
            </a:extLst>
          </p:cNvPr>
          <p:cNvCxnSpPr>
            <a:cxnSpLocks/>
            <a:stCxn id="105" idx="2"/>
            <a:endCxn id="22" idx="3"/>
          </p:cNvCxnSpPr>
          <p:nvPr/>
        </p:nvCxnSpPr>
        <p:spPr>
          <a:xfrm flipH="1" flipV="1">
            <a:off x="2680987" y="2456642"/>
            <a:ext cx="4204861" cy="82290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3" name="Прямая со стрелкой 112">
            <a:extLst>
              <a:ext uri="{FF2B5EF4-FFF2-40B4-BE49-F238E27FC236}">
                <a16:creationId xmlns:a16="http://schemas.microsoft.com/office/drawing/2014/main" id="{DF616E51-20FE-4D5C-AB22-BBDEC57897EA}"/>
              </a:ext>
            </a:extLst>
          </p:cNvPr>
          <p:cNvCxnSpPr>
            <a:cxnSpLocks/>
            <a:stCxn id="116" idx="1"/>
            <a:endCxn id="69" idx="3"/>
          </p:cNvCxnSpPr>
          <p:nvPr/>
        </p:nvCxnSpPr>
        <p:spPr>
          <a:xfrm flipH="1" flipV="1">
            <a:off x="2680312" y="846678"/>
            <a:ext cx="3974800" cy="108407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6" name="Рисунок 115" descr="C:\Users\П\Downloads\WhatsApp Image 2022-06-08 at 14.47.16.jpeg">
            <a:extLst>
              <a:ext uri="{FF2B5EF4-FFF2-40B4-BE49-F238E27FC236}">
                <a16:creationId xmlns:a16="http://schemas.microsoft.com/office/drawing/2014/main" id="{46EDAD50-2CF6-4A2E-9090-FFEA1BD43F9E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112" y="1798414"/>
            <a:ext cx="461472" cy="26468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cxnSp>
        <p:nvCxnSpPr>
          <p:cNvPr id="118" name="Прямая со стрелкой 117">
            <a:extLst>
              <a:ext uri="{FF2B5EF4-FFF2-40B4-BE49-F238E27FC236}">
                <a16:creationId xmlns:a16="http://schemas.microsoft.com/office/drawing/2014/main" id="{FDDD928B-9E1E-40D6-AB41-C60F766147DF}"/>
              </a:ext>
            </a:extLst>
          </p:cNvPr>
          <p:cNvCxnSpPr>
            <a:cxnSpLocks/>
          </p:cNvCxnSpPr>
          <p:nvPr/>
        </p:nvCxnSpPr>
        <p:spPr>
          <a:xfrm>
            <a:off x="8481880" y="2456641"/>
            <a:ext cx="923320" cy="141826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1" name="Прямая со стрелкой 120">
            <a:extLst>
              <a:ext uri="{FF2B5EF4-FFF2-40B4-BE49-F238E27FC236}">
                <a16:creationId xmlns:a16="http://schemas.microsoft.com/office/drawing/2014/main" id="{4CD5FF88-9D82-4455-B603-DA0F3E727B94}"/>
              </a:ext>
            </a:extLst>
          </p:cNvPr>
          <p:cNvCxnSpPr>
            <a:cxnSpLocks/>
          </p:cNvCxnSpPr>
          <p:nvPr/>
        </p:nvCxnSpPr>
        <p:spPr>
          <a:xfrm>
            <a:off x="8318379" y="1905287"/>
            <a:ext cx="1097886" cy="17642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5" name="Прямая со стрелкой 124">
            <a:extLst>
              <a:ext uri="{FF2B5EF4-FFF2-40B4-BE49-F238E27FC236}">
                <a16:creationId xmlns:a16="http://schemas.microsoft.com/office/drawing/2014/main" id="{03AAD381-072B-4308-ACFE-80E49A2E9C28}"/>
              </a:ext>
            </a:extLst>
          </p:cNvPr>
          <p:cNvCxnSpPr>
            <a:cxnSpLocks/>
          </p:cNvCxnSpPr>
          <p:nvPr/>
        </p:nvCxnSpPr>
        <p:spPr>
          <a:xfrm flipV="1">
            <a:off x="7700483" y="1153195"/>
            <a:ext cx="1715782" cy="39593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5A6457BB-8B6D-4727-846A-366781F0B809}"/>
              </a:ext>
            </a:extLst>
          </p:cNvPr>
          <p:cNvSpPr txBox="1"/>
          <p:nvPr/>
        </p:nvSpPr>
        <p:spPr>
          <a:xfrm>
            <a:off x="5862869" y="4535781"/>
            <a:ext cx="1766775" cy="584775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2700000" scaled="1"/>
            <a:tileRect/>
          </a:gra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kk-K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АЛМАТИНСКАЯ ОБЛАСТЬ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307A4C0-03AB-455C-A005-170643325EFB}"/>
              </a:ext>
            </a:extLst>
          </p:cNvPr>
          <p:cNvSpPr txBox="1"/>
          <p:nvPr/>
        </p:nvSpPr>
        <p:spPr>
          <a:xfrm>
            <a:off x="5413980" y="957263"/>
            <a:ext cx="1715783" cy="584775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2700000" scaled="1"/>
            <a:tileRect/>
          </a:gra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kk-K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ОБЛАСТЬ</a:t>
            </a:r>
          </a:p>
          <a:p>
            <a:pPr algn="ctr"/>
            <a:r>
              <a:rPr lang="kk-K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ЖЕТІСУ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98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CC88B2-4037-4609-8266-1650A40899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20" y="907820"/>
            <a:ext cx="5839268" cy="44737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1424" y="404665"/>
            <a:ext cx="104709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>
                <a:solidFill>
                  <a:srgbClr val="0000FF"/>
                </a:solidFill>
                <a:latin typeface="Arial Black" pitchFamily="34" charset="0"/>
                <a:cs typeface="Arial" pitchFamily="34" charset="0"/>
              </a:rPr>
              <a:t>Строительство спортивных комплексов</a:t>
            </a:r>
          </a:p>
          <a:p>
            <a:pPr algn="ctr"/>
            <a:r>
              <a:rPr lang="ru-RU" sz="2300" b="1" dirty="0">
                <a:solidFill>
                  <a:srgbClr val="0000FF"/>
                </a:solidFill>
                <a:latin typeface="Arial Black" pitchFamily="34" charset="0"/>
                <a:cs typeface="Arial" pitchFamily="34" charset="0"/>
              </a:rPr>
              <a:t>запланированные на 2023-2025 годы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407" y="4611194"/>
            <a:ext cx="2617508" cy="14592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477" y="4611194"/>
            <a:ext cx="2637783" cy="14592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509" y="805106"/>
            <a:ext cx="2576764" cy="13422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509" y="2674429"/>
            <a:ext cx="2617508" cy="14904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21" y="1335461"/>
            <a:ext cx="2637783" cy="128801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11415" y="2671390"/>
            <a:ext cx="28944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 </a:t>
            </a:r>
            <a:r>
              <a:rPr lang="ru-RU" sz="1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г.Уштобе</a:t>
            </a:r>
            <a:r>
              <a:rPr lang="ru-RU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Каратальского</a:t>
            </a:r>
            <a:r>
              <a:rPr lang="ru-RU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730938" y="6115294"/>
            <a:ext cx="3075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центрального стадиона</a:t>
            </a:r>
          </a:p>
          <a:p>
            <a:pPr algn="ctr"/>
            <a:r>
              <a:rPr lang="ru-RU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г.Талдыкорган</a:t>
            </a:r>
            <a:endParaRPr lang="ru-RU" sz="1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234421" y="4131341"/>
            <a:ext cx="3075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 для </a:t>
            </a:r>
            <a:r>
              <a:rPr lang="ru-RU" sz="1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скаладрома</a:t>
            </a:r>
            <a:r>
              <a:rPr lang="ru-RU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художественной гимнастики </a:t>
            </a:r>
            <a:r>
              <a:rPr lang="ru-RU" sz="1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г.Талдыкорган</a:t>
            </a:r>
            <a:endParaRPr lang="ru-RU" sz="1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234422" y="2147387"/>
            <a:ext cx="3075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Универсальный СК для игровых видов спорта </a:t>
            </a:r>
            <a:r>
              <a:rPr lang="ru-RU" sz="1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г.Талдыкорган</a:t>
            </a:r>
            <a:endParaRPr lang="ru-RU" sz="1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344162" y="6115295"/>
            <a:ext cx="2855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Универсальный спортивны зал  для </a:t>
            </a:r>
            <a:r>
              <a:rPr lang="ru-RU" sz="1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индорхоккея</a:t>
            </a:r>
            <a:r>
              <a:rPr lang="ru-RU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г.Талдыкорган</a:t>
            </a:r>
            <a:endParaRPr lang="ru-RU" sz="1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827" y="5068854"/>
            <a:ext cx="504806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rgbClr val="0000FF"/>
                </a:solidFill>
              </a:rPr>
              <a:t>Объекты ПСД на разработке:</a:t>
            </a:r>
          </a:p>
          <a:p>
            <a:r>
              <a:rPr lang="ru-RU" sz="1000" b="1" dirty="0">
                <a:solidFill>
                  <a:srgbClr val="0000FF"/>
                </a:solidFill>
              </a:rPr>
              <a:t>-  Строительство спорт комплекса на 50 мест в </a:t>
            </a:r>
            <a:r>
              <a:rPr lang="ru-RU" sz="1000" b="1" dirty="0" err="1">
                <a:solidFill>
                  <a:srgbClr val="0000FF"/>
                </a:solidFill>
              </a:rPr>
              <a:t>с.Алмалы</a:t>
            </a:r>
            <a:r>
              <a:rPr lang="ru-RU" sz="1000" b="1" dirty="0">
                <a:solidFill>
                  <a:srgbClr val="0000FF"/>
                </a:solidFill>
              </a:rPr>
              <a:t> </a:t>
            </a:r>
            <a:r>
              <a:rPr lang="ru-RU" sz="1000" b="1" dirty="0" err="1">
                <a:solidFill>
                  <a:srgbClr val="0000FF"/>
                </a:solidFill>
              </a:rPr>
              <a:t>Сарканского</a:t>
            </a:r>
            <a:r>
              <a:rPr lang="ru-RU" sz="1000" b="1" dirty="0">
                <a:solidFill>
                  <a:srgbClr val="0000FF"/>
                </a:solidFill>
              </a:rPr>
              <a:t> района; </a:t>
            </a:r>
          </a:p>
          <a:p>
            <a:r>
              <a:rPr lang="ru-RU" sz="1000" b="1" dirty="0">
                <a:solidFill>
                  <a:srgbClr val="0000FF"/>
                </a:solidFill>
              </a:rPr>
              <a:t>-  Строительство ФОК в </a:t>
            </a:r>
            <a:r>
              <a:rPr lang="ru-RU" sz="1000" b="1" dirty="0" err="1">
                <a:solidFill>
                  <a:srgbClr val="0000FF"/>
                </a:solidFill>
              </a:rPr>
              <a:t>г.Саркан</a:t>
            </a:r>
            <a:r>
              <a:rPr lang="ru-RU" sz="1000" b="1" dirty="0">
                <a:solidFill>
                  <a:srgbClr val="0000FF"/>
                </a:solidFill>
              </a:rPr>
              <a:t>;  </a:t>
            </a:r>
          </a:p>
          <a:p>
            <a:r>
              <a:rPr lang="ru-RU" sz="1000" b="1" dirty="0">
                <a:solidFill>
                  <a:srgbClr val="0000FF"/>
                </a:solidFill>
              </a:rPr>
              <a:t>- Строительство спортивного комплекса  на 100 мест в </a:t>
            </a:r>
            <a:r>
              <a:rPr lang="ru-RU" sz="1000" b="1" dirty="0" err="1">
                <a:solidFill>
                  <a:srgbClr val="0000FF"/>
                </a:solidFill>
              </a:rPr>
              <a:t>с.Кальпе</a:t>
            </a:r>
            <a:r>
              <a:rPr lang="ru-RU" sz="1000" b="1" dirty="0">
                <a:solidFill>
                  <a:srgbClr val="0000FF"/>
                </a:solidFill>
              </a:rPr>
              <a:t> </a:t>
            </a:r>
            <a:r>
              <a:rPr lang="ru-RU" sz="1000" b="1" dirty="0" err="1">
                <a:solidFill>
                  <a:srgbClr val="0000FF"/>
                </a:solidFill>
              </a:rPr>
              <a:t>Каратальского</a:t>
            </a:r>
            <a:r>
              <a:rPr lang="ru-RU" sz="1000" b="1" dirty="0">
                <a:solidFill>
                  <a:srgbClr val="0000FF"/>
                </a:solidFill>
              </a:rPr>
              <a:t> района; </a:t>
            </a:r>
          </a:p>
          <a:p>
            <a:r>
              <a:rPr lang="ru-RU" sz="1000" b="1" dirty="0">
                <a:solidFill>
                  <a:srgbClr val="0000FF"/>
                </a:solidFill>
              </a:rPr>
              <a:t>- Строительство борцовского зала  в </a:t>
            </a:r>
            <a:r>
              <a:rPr lang="ru-RU" sz="1000" b="1" dirty="0" err="1">
                <a:solidFill>
                  <a:srgbClr val="0000FF"/>
                </a:solidFill>
              </a:rPr>
              <a:t>с.Кызылжар</a:t>
            </a:r>
            <a:r>
              <a:rPr lang="ru-RU" sz="1000" b="1" dirty="0">
                <a:solidFill>
                  <a:srgbClr val="0000FF"/>
                </a:solidFill>
              </a:rPr>
              <a:t> </a:t>
            </a:r>
            <a:r>
              <a:rPr lang="ru-RU" sz="1000" b="1" dirty="0" err="1">
                <a:solidFill>
                  <a:srgbClr val="0000FF"/>
                </a:solidFill>
              </a:rPr>
              <a:t>Кербулакского</a:t>
            </a:r>
            <a:r>
              <a:rPr lang="ru-RU" sz="1000" b="1" dirty="0">
                <a:solidFill>
                  <a:srgbClr val="0000FF"/>
                </a:solidFill>
              </a:rPr>
              <a:t> района;</a:t>
            </a:r>
          </a:p>
          <a:p>
            <a:r>
              <a:rPr lang="ru-RU" sz="1000" b="1" dirty="0">
                <a:solidFill>
                  <a:srgbClr val="0000FF"/>
                </a:solidFill>
              </a:rPr>
              <a:t>- Строительство бани на 50 мест и прачечной при спорт интернате в </a:t>
            </a:r>
            <a:r>
              <a:rPr lang="ru-RU" sz="1000" b="1" dirty="0" err="1">
                <a:solidFill>
                  <a:srgbClr val="0000FF"/>
                </a:solidFill>
              </a:rPr>
              <a:t>г.Талдыкорган</a:t>
            </a:r>
            <a:r>
              <a:rPr lang="ru-RU" sz="1000" b="1" dirty="0">
                <a:solidFill>
                  <a:srgbClr val="0000FF"/>
                </a:solidFill>
              </a:rPr>
              <a:t>; </a:t>
            </a:r>
          </a:p>
          <a:p>
            <a:r>
              <a:rPr lang="ru-RU" sz="1000" b="1" dirty="0">
                <a:solidFill>
                  <a:srgbClr val="0000FF"/>
                </a:solidFill>
              </a:rPr>
              <a:t>- Строительство спортивного комплекса в </a:t>
            </a:r>
            <a:r>
              <a:rPr lang="ru-RU" sz="1000" b="1" dirty="0" err="1">
                <a:solidFill>
                  <a:srgbClr val="0000FF"/>
                </a:solidFill>
              </a:rPr>
              <a:t>с.Ушарал</a:t>
            </a:r>
            <a:r>
              <a:rPr lang="ru-RU" sz="1000" b="1" dirty="0">
                <a:solidFill>
                  <a:srgbClr val="0000FF"/>
                </a:solidFill>
              </a:rPr>
              <a:t> Панфиловского района; </a:t>
            </a:r>
          </a:p>
          <a:p>
            <a:r>
              <a:rPr lang="ru-RU" sz="1000" b="1" dirty="0">
                <a:solidFill>
                  <a:srgbClr val="0000FF"/>
                </a:solidFill>
              </a:rPr>
              <a:t>- Строительство спортивного здания рядом со </a:t>
            </a:r>
            <a:r>
              <a:rPr lang="ru-RU" sz="1000" b="1" dirty="0" err="1">
                <a:solidFill>
                  <a:srgbClr val="0000FF"/>
                </a:solidFill>
              </a:rPr>
              <a:t>стидионом</a:t>
            </a:r>
            <a:r>
              <a:rPr lang="ru-RU" sz="1000" b="1" dirty="0">
                <a:solidFill>
                  <a:srgbClr val="0000FF"/>
                </a:solidFill>
              </a:rPr>
              <a:t> футбол-регби ДЮСШОР №1. </a:t>
            </a:r>
          </a:p>
          <a:p>
            <a:pPr marL="171450" indent="-171450">
              <a:buFontTx/>
              <a:buChar char="-"/>
            </a:pPr>
            <a:endParaRPr lang="ru-RU" sz="1200" b="1" dirty="0">
              <a:solidFill>
                <a:srgbClr val="0000FF"/>
              </a:solidFill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87234BBF-5372-4D4A-AB2F-ECD3515B119B}"/>
              </a:ext>
            </a:extLst>
          </p:cNvPr>
          <p:cNvSpPr/>
          <p:nvPr/>
        </p:nvSpPr>
        <p:spPr>
          <a:xfrm>
            <a:off x="6456040" y="3003752"/>
            <a:ext cx="144016" cy="140926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71EDDDB-02A5-4614-8605-46A8FDB18A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6" y="2324097"/>
            <a:ext cx="583573" cy="28495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81CD4E70-6E39-4332-BC5F-88C699D49AE0}"/>
              </a:ext>
            </a:extLst>
          </p:cNvPr>
          <p:cNvCxnSpPr>
            <a:cxnSpLocks/>
            <a:stCxn id="26" idx="1"/>
            <a:endCxn id="10" idx="3"/>
          </p:cNvCxnSpPr>
          <p:nvPr/>
        </p:nvCxnSpPr>
        <p:spPr>
          <a:xfrm flipH="1" flipV="1">
            <a:off x="2935904" y="1979467"/>
            <a:ext cx="2223992" cy="4871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5A4C53AF-4EF7-41B5-B2BE-522C630398C2}"/>
              </a:ext>
            </a:extLst>
          </p:cNvPr>
          <p:cNvCxnSpPr>
            <a:cxnSpLocks/>
            <a:stCxn id="25" idx="7"/>
            <a:endCxn id="7" idx="1"/>
          </p:cNvCxnSpPr>
          <p:nvPr/>
        </p:nvCxnSpPr>
        <p:spPr>
          <a:xfrm flipV="1">
            <a:off x="6578965" y="1476247"/>
            <a:ext cx="2824544" cy="15481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97CDE215-2641-40B7-9AC3-CC7FF25601E3}"/>
              </a:ext>
            </a:extLst>
          </p:cNvPr>
          <p:cNvCxnSpPr>
            <a:cxnSpLocks/>
            <a:stCxn id="25" idx="6"/>
            <a:endCxn id="8" idx="1"/>
          </p:cNvCxnSpPr>
          <p:nvPr/>
        </p:nvCxnSpPr>
        <p:spPr>
          <a:xfrm>
            <a:off x="6600056" y="3074215"/>
            <a:ext cx="2803453" cy="3454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E8FB7735-266C-4643-970D-B381E936E1E2}"/>
              </a:ext>
            </a:extLst>
          </p:cNvPr>
          <p:cNvCxnSpPr>
            <a:cxnSpLocks/>
            <a:stCxn id="25" idx="5"/>
            <a:endCxn id="2" idx="1"/>
          </p:cNvCxnSpPr>
          <p:nvPr/>
        </p:nvCxnSpPr>
        <p:spPr>
          <a:xfrm>
            <a:off x="6578965" y="3124040"/>
            <a:ext cx="2829442" cy="22167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5A5C77EF-7460-419B-A063-017E7B0CFF55}"/>
              </a:ext>
            </a:extLst>
          </p:cNvPr>
          <p:cNvCxnSpPr>
            <a:cxnSpLocks/>
            <a:stCxn id="25" idx="4"/>
            <a:endCxn id="6" idx="0"/>
          </p:cNvCxnSpPr>
          <p:nvPr/>
        </p:nvCxnSpPr>
        <p:spPr>
          <a:xfrm>
            <a:off x="6528048" y="3144678"/>
            <a:ext cx="731321" cy="14665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5C3C783B-D623-4805-AB3D-E654976F10E7}"/>
              </a:ext>
            </a:extLst>
          </p:cNvPr>
          <p:cNvSpPr txBox="1"/>
          <p:nvPr/>
        </p:nvSpPr>
        <p:spPr>
          <a:xfrm>
            <a:off x="4228942" y="3873431"/>
            <a:ext cx="1766775" cy="584775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2700000" scaled="1"/>
            <a:tileRect/>
          </a:gra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kk-K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АЛМАТИНСКАЯ ОБЛАСТЬ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4C7C93-5BFE-45C1-ABD0-563559E5BD25}"/>
              </a:ext>
            </a:extLst>
          </p:cNvPr>
          <p:cNvSpPr txBox="1"/>
          <p:nvPr/>
        </p:nvSpPr>
        <p:spPr>
          <a:xfrm>
            <a:off x="4844439" y="1204588"/>
            <a:ext cx="1715783" cy="584775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2700000" scaled="1"/>
            <a:tileRect/>
          </a:gra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kk-K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ОБЛАСТЬ</a:t>
            </a:r>
          </a:p>
          <a:p>
            <a:pPr algn="ctr"/>
            <a:r>
              <a:rPr lang="kk-K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ЖЕТІСУ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556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61F0FE-ACD5-41E0-B462-BDC335760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4" y="-1"/>
            <a:ext cx="10729192" cy="7506387"/>
          </a:xfrm>
          <a:prstGeom prst="rect">
            <a:avLst/>
          </a:prstGeom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4D7EC9CB-86BE-45D6-8A1C-2779A2B57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8612" y="596585"/>
            <a:ext cx="891481" cy="549191"/>
          </a:xfrm>
          <a:prstGeom prst="rect">
            <a:avLst/>
          </a:prstGeom>
          <a:solidFill>
            <a:schemeClr val="accent2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glow rad="101600">
              <a:srgbClr val="FF0000">
                <a:alpha val="40000"/>
              </a:srgb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A7223B1-BC28-4C6D-AC4E-BD24ADF07611}"/>
              </a:ext>
            </a:extLst>
          </p:cNvPr>
          <p:cNvSpPr txBox="1"/>
          <p:nvPr/>
        </p:nvSpPr>
        <p:spPr>
          <a:xfrm rot="10800000" flipV="1">
            <a:off x="8428730" y="1196752"/>
            <a:ext cx="9281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 г.Ушарал</a:t>
            </a:r>
            <a:endParaRPr lang="ru-RU" sz="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A0BBD13-92B2-4AFA-8807-13F4193D4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8520" y="1653065"/>
            <a:ext cx="942953" cy="55853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glow rad="101600">
              <a:srgbClr val="92D050">
                <a:alpha val="60000"/>
              </a:srgbClr>
            </a:glow>
            <a:outerShdw blurRad="107950" dist="12700" dir="5400000" algn="ctr">
              <a:srgbClr val="000000"/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2EA47A4-E60E-4740-BE3A-0C3F52DF108B}"/>
              </a:ext>
            </a:extLst>
          </p:cNvPr>
          <p:cNvSpPr txBox="1"/>
          <p:nvPr/>
        </p:nvSpPr>
        <p:spPr>
          <a:xfrm>
            <a:off x="11341678" y="2349460"/>
            <a:ext cx="10910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 </a:t>
            </a:r>
            <a:r>
              <a:rPr lang="ru-RU" sz="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с.Достык</a:t>
            </a:r>
            <a:endParaRPr lang="ru-RU" sz="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568E98F9-5CAC-4481-BA5C-152E5C049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851" y="1429595"/>
            <a:ext cx="872822" cy="51994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glow rad="101600">
              <a:srgbClr val="92D050">
                <a:alpha val="60000"/>
              </a:srgbClr>
            </a:glow>
            <a:outerShdw blurRad="107950" dist="12700" dir="5400000" algn="ctr">
              <a:srgbClr val="000000"/>
            </a:outerShdw>
          </a:effec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1CAD484-A0B2-48F9-BA73-8FFC33674E3B}"/>
              </a:ext>
            </a:extLst>
          </p:cNvPr>
          <p:cNvSpPr txBox="1"/>
          <p:nvPr/>
        </p:nvSpPr>
        <p:spPr>
          <a:xfrm>
            <a:off x="8040216" y="1989420"/>
            <a:ext cx="9717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 </a:t>
            </a:r>
            <a:r>
              <a:rPr lang="ru-RU" sz="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с.Лепсинск</a:t>
            </a:r>
            <a:endParaRPr lang="ru-RU" sz="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3B0C0E29-21A5-4523-83FA-3AB304A4B8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5963" y="1275986"/>
            <a:ext cx="838937" cy="43949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glow rad="101600">
              <a:srgbClr val="00B050">
                <a:alpha val="60000"/>
              </a:srgbClr>
            </a:glow>
            <a:outerShdw blurRad="107950" dist="12700" dir="5400000" algn="ctr">
              <a:srgbClr val="000000"/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DB7DF0A-5885-46D2-990A-C5CBC0133E06}"/>
              </a:ext>
            </a:extLst>
          </p:cNvPr>
          <p:cNvSpPr txBox="1"/>
          <p:nvPr/>
        </p:nvSpPr>
        <p:spPr>
          <a:xfrm>
            <a:off x="9195099" y="1701388"/>
            <a:ext cx="14374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 на 80 мест </a:t>
            </a:r>
            <a:r>
              <a:rPr lang="ru-RU" sz="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с.Бесколь</a:t>
            </a:r>
            <a:r>
              <a:rPr lang="ru-RU" sz="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0FD41F70-1FD5-4DA5-966F-2BDE2AE8C8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626" y="2424624"/>
            <a:ext cx="770595" cy="469057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  <a:effectLst>
            <a:glow rad="101600">
              <a:srgbClr val="FF0000">
                <a:alpha val="60000"/>
              </a:srgbClr>
            </a:glow>
            <a:outerShdw blurRad="107950" dist="12700" dir="5400000" algn="ctr">
              <a:srgbClr val="000000"/>
            </a:outerShdw>
          </a:effec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C6018EA-9FC9-4975-8635-AC1D11BC15D8}"/>
              </a:ext>
            </a:extLst>
          </p:cNvPr>
          <p:cNvSpPr txBox="1"/>
          <p:nvPr/>
        </p:nvSpPr>
        <p:spPr>
          <a:xfrm>
            <a:off x="6373157" y="2552441"/>
            <a:ext cx="11144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 с.Жансугуров</a:t>
            </a:r>
            <a:endParaRPr lang="ru-RU" sz="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3">
            <a:extLst>
              <a:ext uri="{FF2B5EF4-FFF2-40B4-BE49-F238E27FC236}">
                <a16:creationId xmlns:a16="http://schemas.microsoft.com/office/drawing/2014/main" id="{9D636638-ABEE-4794-AD8C-00CCFB6A5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58791" y="3154786"/>
            <a:ext cx="732148" cy="39512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glow rad="101600">
              <a:srgbClr val="FF0000">
                <a:alpha val="40000"/>
              </a:srgbClr>
            </a:glow>
            <a:outerShdw blurRad="107950" dist="12700" dir="5400000" algn="ctr">
              <a:srgbClr val="000000"/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A92AFBA-C987-4000-8226-E8ECBA6CB2A9}"/>
              </a:ext>
            </a:extLst>
          </p:cNvPr>
          <p:cNvSpPr txBox="1"/>
          <p:nvPr/>
        </p:nvSpPr>
        <p:spPr>
          <a:xfrm>
            <a:off x="6657304" y="3201109"/>
            <a:ext cx="10278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 с.Карабулак</a:t>
            </a:r>
            <a:endParaRPr lang="ru-RU" sz="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10" descr="C:\Users\555\Desktop\1.jpg">
            <a:extLst>
              <a:ext uri="{FF2B5EF4-FFF2-40B4-BE49-F238E27FC236}">
                <a16:creationId xmlns:a16="http://schemas.microsoft.com/office/drawing/2014/main" id="{E3BCE5CF-6486-4C8D-863A-C3B56ED44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754073" y="3212976"/>
            <a:ext cx="870319" cy="50037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rgbClr val="FF0000">
                <a:alpha val="40000"/>
              </a:srgbClr>
            </a:glow>
            <a:outerShdw blurRad="107950" dist="12700" dir="5400000" algn="ctr">
              <a:srgbClr val="000000"/>
            </a:outerShdw>
          </a:effec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B08E2F04-A3FD-4255-92AA-82DB0E9F3161}"/>
              </a:ext>
            </a:extLst>
          </p:cNvPr>
          <p:cNvSpPr txBox="1"/>
          <p:nvPr/>
        </p:nvSpPr>
        <p:spPr>
          <a:xfrm>
            <a:off x="8512177" y="3717032"/>
            <a:ext cx="11122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 г.Жаркент</a:t>
            </a:r>
            <a:endParaRPr lang="ru-RU" sz="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Picture 7">
            <a:extLst>
              <a:ext uri="{FF2B5EF4-FFF2-40B4-BE49-F238E27FC236}">
                <a16:creationId xmlns:a16="http://schemas.microsoft.com/office/drawing/2014/main" id="{AF99B33F-83A3-4BFF-8921-C27766351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40585" y="3256195"/>
            <a:ext cx="700519" cy="430103"/>
          </a:xfrm>
          <a:prstGeom prst="rect">
            <a:avLst/>
          </a:prstGeom>
          <a:solidFill>
            <a:schemeClr val="accent2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glow rad="101600">
              <a:srgbClr val="FF0000">
                <a:alpha val="40000"/>
              </a:srgbClr>
            </a:glow>
            <a:outerShdw blurRad="107950" dist="12700" dir="5400000" algn="ctr">
              <a:srgbClr val="000000"/>
            </a:outerShdw>
          </a:effec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3B51DAE8-A76C-4488-8AF1-C1C60EF48D63}"/>
              </a:ext>
            </a:extLst>
          </p:cNvPr>
          <p:cNvSpPr txBox="1"/>
          <p:nvPr/>
        </p:nvSpPr>
        <p:spPr>
          <a:xfrm>
            <a:off x="5503991" y="3633231"/>
            <a:ext cx="1059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 с. Балпык би</a:t>
            </a:r>
            <a:endParaRPr lang="ru-RU" sz="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54114D76-AD35-4D8B-B2AC-A2A0627982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38904" y="3903028"/>
            <a:ext cx="917635" cy="480340"/>
          </a:xfrm>
          <a:prstGeom prst="rect">
            <a:avLst/>
          </a:prstGeom>
          <a:solidFill>
            <a:srgbClr val="00B050"/>
          </a:solidFill>
          <a:ln>
            <a:solidFill>
              <a:srgbClr val="188C65"/>
            </a:solidFill>
          </a:ln>
          <a:effectLst>
            <a:glow rad="101600">
              <a:srgbClr val="00B050">
                <a:alpha val="60000"/>
              </a:srgbClr>
            </a:glow>
            <a:outerShdw blurRad="107950" dist="12700" dir="5400000" algn="ctr">
              <a:srgbClr val="000000"/>
            </a:outerShdw>
          </a:effec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D852A4C6-DE7A-4AB6-B717-82D23F4B2472}"/>
              </a:ext>
            </a:extLst>
          </p:cNvPr>
          <p:cNvSpPr txBox="1"/>
          <p:nvPr/>
        </p:nvSpPr>
        <p:spPr>
          <a:xfrm>
            <a:off x="7725224" y="4386590"/>
            <a:ext cx="963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 на 100 мест  </a:t>
            </a:r>
            <a:r>
              <a:rPr lang="ru-RU" sz="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с.Пенжим</a:t>
            </a:r>
            <a:endParaRPr lang="ru-RU" sz="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E7A8B5DF-B4CB-4F84-88A7-4DB1ACAAD4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712" y="4370843"/>
            <a:ext cx="698836" cy="49154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glow rad="101600">
              <a:srgbClr val="00B050">
                <a:alpha val="60000"/>
              </a:srgbClr>
            </a:glow>
            <a:outerShdw blurRad="107950" dist="12700" dir="5400000" algn="ctr">
              <a:srgbClr val="000000"/>
            </a:outerShdw>
          </a:effec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588B21D-F45B-49B1-98F8-8695866EB383}"/>
              </a:ext>
            </a:extLst>
          </p:cNvPr>
          <p:cNvSpPr txBox="1"/>
          <p:nvPr/>
        </p:nvSpPr>
        <p:spPr>
          <a:xfrm>
            <a:off x="8674382" y="3933056"/>
            <a:ext cx="11660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 на 90 мест </a:t>
            </a:r>
            <a:r>
              <a:rPr lang="ru-RU" sz="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с.Большой</a:t>
            </a:r>
            <a:r>
              <a:rPr lang="ru-RU" sz="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Шыган</a:t>
            </a:r>
            <a:endParaRPr lang="ru-RU" sz="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D4658A09-F270-435A-81C8-C5C9C8955A9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163" y="4118405"/>
            <a:ext cx="630255" cy="43763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glow rad="101600">
              <a:srgbClr val="00B050">
                <a:alpha val="60000"/>
              </a:srgbClr>
            </a:glow>
            <a:outerShdw blurRad="107950" dist="12700" dir="5400000" algn="ctr">
              <a:srgbClr val="000000"/>
            </a:outerShdw>
          </a:effec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89D0C18E-AB85-4595-A3F0-E17D99D3CE92}"/>
              </a:ext>
            </a:extLst>
          </p:cNvPr>
          <p:cNvSpPr txBox="1"/>
          <p:nvPr/>
        </p:nvSpPr>
        <p:spPr>
          <a:xfrm>
            <a:off x="6367123" y="4606467"/>
            <a:ext cx="14720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Борцовский зал </a:t>
            </a:r>
            <a:r>
              <a:rPr lang="ru-RU" sz="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с.Басши</a:t>
            </a:r>
            <a:endParaRPr lang="ru-RU" sz="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00B2066-8A3C-4262-94CB-7EDE9E70E97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707" y="3955245"/>
            <a:ext cx="757068" cy="41911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glow rad="101600">
              <a:srgbClr val="00B050">
                <a:alpha val="60000"/>
              </a:srgbClr>
            </a:glow>
            <a:outerShdw blurRad="107950" dist="12700" dir="5400000" algn="ctr">
              <a:srgbClr val="000000"/>
            </a:outerShdw>
          </a:effec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0D2C9058-7282-49D5-9C04-C2DD0CF336CA}"/>
              </a:ext>
            </a:extLst>
          </p:cNvPr>
          <p:cNvSpPr txBox="1"/>
          <p:nvPr/>
        </p:nvSpPr>
        <p:spPr>
          <a:xfrm>
            <a:off x="5803956" y="4375225"/>
            <a:ext cx="11514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Стадион </a:t>
            </a:r>
            <a:r>
              <a:rPr lang="ru-RU" sz="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с.Сарыозек</a:t>
            </a:r>
            <a:r>
              <a:rPr lang="ru-RU" sz="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8D973C3A-6F47-4487-B1E2-F98021762417}"/>
              </a:ext>
            </a:extLst>
          </p:cNvPr>
          <p:cNvSpPr/>
          <p:nvPr/>
        </p:nvSpPr>
        <p:spPr>
          <a:xfrm>
            <a:off x="6542333" y="3661846"/>
            <a:ext cx="144016" cy="140926"/>
          </a:xfrm>
          <a:prstGeom prst="ellipse">
            <a:avLst/>
          </a:prstGeom>
          <a:solidFill>
            <a:srgbClr val="92D050"/>
          </a:solidFill>
          <a:ln>
            <a:solidFill>
              <a:srgbClr val="188C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464ED01-F031-423F-8A32-264EAB924F0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086" y="3100994"/>
            <a:ext cx="563550" cy="26906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glow rad="101600">
              <a:srgbClr val="00B050">
                <a:alpha val="60000"/>
              </a:srgbClr>
            </a:glow>
          </a:effec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1D21444A-6D21-4615-8915-0E29C5AC40FD}"/>
              </a:ext>
            </a:extLst>
          </p:cNvPr>
          <p:cNvSpPr txBox="1"/>
          <p:nvPr/>
        </p:nvSpPr>
        <p:spPr>
          <a:xfrm>
            <a:off x="10909630" y="3437695"/>
            <a:ext cx="10103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 </a:t>
            </a:r>
            <a:r>
              <a:rPr lang="ru-RU" sz="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г.Текели</a:t>
            </a:r>
            <a:endParaRPr lang="ru-RU" sz="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5" name="Рисунок 64" descr="C:\Users\П\Downloads\WhatsApp Image 2022-06-08 at 14.47.16.jpeg">
            <a:extLst>
              <a:ext uri="{FF2B5EF4-FFF2-40B4-BE49-F238E27FC236}">
                <a16:creationId xmlns:a16="http://schemas.microsoft.com/office/drawing/2014/main" id="{FAE25BCC-E3B1-4C89-9DFB-B38D34DF11DB}"/>
              </a:ext>
            </a:extLst>
          </p:cNvPr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792" y="2135155"/>
            <a:ext cx="768692" cy="45104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glow rad="101600">
              <a:srgbClr val="00B050">
                <a:alpha val="60000"/>
              </a:srgbClr>
            </a:glow>
            <a:outerShdw blurRad="107950" dist="12700" dir="5400000" algn="ctr">
              <a:srgbClr val="000000"/>
            </a:outerShdw>
          </a:effec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2B355289-9947-4A5B-8F58-32651C28BD04}"/>
              </a:ext>
            </a:extLst>
          </p:cNvPr>
          <p:cNvSpPr txBox="1"/>
          <p:nvPr/>
        </p:nvSpPr>
        <p:spPr>
          <a:xfrm>
            <a:off x="9946085" y="2298358"/>
            <a:ext cx="1334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стадиона </a:t>
            </a:r>
            <a:r>
              <a:rPr lang="ru-RU" sz="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г.Саркан</a:t>
            </a:r>
            <a:endParaRPr lang="ru-RU" sz="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87EB384C-A4C7-43C4-ACE3-ECC5590D65E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706" y="2492915"/>
            <a:ext cx="849344" cy="45183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glow rad="101600">
              <a:srgbClr val="0000FF">
                <a:alpha val="60000"/>
              </a:srgbClr>
            </a:glow>
            <a:outerShdw blurRad="107950" dist="12700" dir="5400000" algn="ctr">
              <a:srgbClr val="000000"/>
            </a:outerShdw>
          </a:effectLst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24860574-8755-4165-A28B-8D783E1B6B95}"/>
              </a:ext>
            </a:extLst>
          </p:cNvPr>
          <p:cNvSpPr txBox="1"/>
          <p:nvPr/>
        </p:nvSpPr>
        <p:spPr>
          <a:xfrm>
            <a:off x="5179967" y="2925524"/>
            <a:ext cx="9160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 </a:t>
            </a:r>
            <a:r>
              <a:rPr lang="ru-RU" sz="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г.Уштобе</a:t>
            </a:r>
            <a:endParaRPr lang="ru-RU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48518539-B130-4907-91AE-EB7A2E142EC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441" y="2991743"/>
            <a:ext cx="714750" cy="35817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glow rad="101600">
              <a:srgbClr val="0000FF">
                <a:alpha val="60000"/>
              </a:srgbClr>
            </a:glow>
          </a:effec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0376737-FFF5-4CE8-9CCB-C805F0C1741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390" y="3694566"/>
            <a:ext cx="664454" cy="346126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glow rad="101600">
              <a:srgbClr val="0000FF">
                <a:alpha val="60000"/>
              </a:srgbClr>
            </a:glow>
          </a:effectLst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8435DD70-DACF-497D-9F16-54DAA904E2B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390" y="4391578"/>
            <a:ext cx="664454" cy="34358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glow rad="101600">
              <a:srgbClr val="0000FF">
                <a:alpha val="60000"/>
              </a:srgbClr>
            </a:glow>
          </a:effec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8AB3ED09-1D5B-443D-BA7C-B6497987EC2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140" y="5099438"/>
            <a:ext cx="640704" cy="33130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glow rad="101600">
              <a:srgbClr val="0000FF">
                <a:alpha val="60000"/>
              </a:srgbClr>
            </a:glow>
          </a:effectLst>
        </p:spPr>
      </p:pic>
      <p:sp>
        <p:nvSpPr>
          <p:cNvPr id="73" name="Овал 72">
            <a:extLst>
              <a:ext uri="{FF2B5EF4-FFF2-40B4-BE49-F238E27FC236}">
                <a16:creationId xmlns:a16="http://schemas.microsoft.com/office/drawing/2014/main" id="{99BC4EBD-4EE3-4CC0-9193-87847D62E9AB}"/>
              </a:ext>
            </a:extLst>
          </p:cNvPr>
          <p:cNvSpPr/>
          <p:nvPr/>
        </p:nvSpPr>
        <p:spPr>
          <a:xfrm>
            <a:off x="4599872" y="2258656"/>
            <a:ext cx="144016" cy="140926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A8B1F00-A27B-4C09-8B4E-65AB048F3091}"/>
              </a:ext>
            </a:extLst>
          </p:cNvPr>
          <p:cNvSpPr txBox="1"/>
          <p:nvPr/>
        </p:nvSpPr>
        <p:spPr>
          <a:xfrm>
            <a:off x="9598897" y="3358255"/>
            <a:ext cx="1614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Универсальный СК для игровых видов спорта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EF65202-CDF1-4075-8609-6F6C66EF6185}"/>
              </a:ext>
            </a:extLst>
          </p:cNvPr>
          <p:cNvSpPr txBox="1"/>
          <p:nvPr/>
        </p:nvSpPr>
        <p:spPr>
          <a:xfrm>
            <a:off x="9573365" y="4004701"/>
            <a:ext cx="1614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 для </a:t>
            </a:r>
            <a:r>
              <a:rPr lang="ru-RU" sz="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скаладрома</a:t>
            </a:r>
            <a:r>
              <a:rPr lang="ru-RU" sz="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художественной гимнастики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904300A-86A8-4B10-B6C6-22DFF467A8A8}"/>
              </a:ext>
            </a:extLst>
          </p:cNvPr>
          <p:cNvSpPr txBox="1"/>
          <p:nvPr/>
        </p:nvSpPr>
        <p:spPr>
          <a:xfrm>
            <a:off x="9609714" y="4685843"/>
            <a:ext cx="1614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Универсальный спортивны зал  для индорхоккея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670B4CB-EF30-4B5F-A048-ED2824D8437F}"/>
              </a:ext>
            </a:extLst>
          </p:cNvPr>
          <p:cNvSpPr txBox="1"/>
          <p:nvPr/>
        </p:nvSpPr>
        <p:spPr>
          <a:xfrm>
            <a:off x="9802898" y="5538718"/>
            <a:ext cx="1331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центрального стадиона</a:t>
            </a:r>
          </a:p>
        </p:txBody>
      </p:sp>
      <p:sp>
        <p:nvSpPr>
          <p:cNvPr id="78" name="Овал 77">
            <a:extLst>
              <a:ext uri="{FF2B5EF4-FFF2-40B4-BE49-F238E27FC236}">
                <a16:creationId xmlns:a16="http://schemas.microsoft.com/office/drawing/2014/main" id="{35798786-705C-498C-A286-7414B9888E67}"/>
              </a:ext>
            </a:extLst>
          </p:cNvPr>
          <p:cNvSpPr/>
          <p:nvPr/>
        </p:nvSpPr>
        <p:spPr>
          <a:xfrm>
            <a:off x="9648997" y="2831598"/>
            <a:ext cx="144016" cy="140926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7166B39-33D3-4600-9866-26435E7CA4C4}"/>
              </a:ext>
            </a:extLst>
          </p:cNvPr>
          <p:cNvSpPr txBox="1"/>
          <p:nvPr/>
        </p:nvSpPr>
        <p:spPr>
          <a:xfrm>
            <a:off x="9607043" y="2726425"/>
            <a:ext cx="14976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Талдыкорган</a:t>
            </a:r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id="{B1A2BFC3-BCED-4CEF-A90A-9BE6AF4A8871}"/>
              </a:ext>
            </a:extLst>
          </p:cNvPr>
          <p:cNvSpPr/>
          <p:nvPr/>
        </p:nvSpPr>
        <p:spPr>
          <a:xfrm>
            <a:off x="11047423" y="2831409"/>
            <a:ext cx="144016" cy="140926"/>
          </a:xfrm>
          <a:prstGeom prst="ellipse">
            <a:avLst/>
          </a:prstGeom>
          <a:solidFill>
            <a:srgbClr val="92D050"/>
          </a:solidFill>
          <a:ln>
            <a:solidFill>
              <a:srgbClr val="188C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2673C30-CED7-440D-9825-7ACD8C03BE7C}"/>
              </a:ext>
            </a:extLst>
          </p:cNvPr>
          <p:cNvSpPr txBox="1"/>
          <p:nvPr/>
        </p:nvSpPr>
        <p:spPr>
          <a:xfrm>
            <a:off x="10909630" y="2746703"/>
            <a:ext cx="97348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Текели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D0E6633-55E3-4C9C-9571-45F236AF996E}"/>
              </a:ext>
            </a:extLst>
          </p:cNvPr>
          <p:cNvSpPr txBox="1"/>
          <p:nvPr/>
        </p:nvSpPr>
        <p:spPr>
          <a:xfrm>
            <a:off x="3849551" y="5039301"/>
            <a:ext cx="1766775" cy="584775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2700000" scaled="1"/>
            <a:tileRect/>
          </a:gra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kk-K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АЛМАТИНСКАЯ ОБЛАСТЬ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2E47B43-E667-4A2B-9656-86173BB814E5}"/>
              </a:ext>
            </a:extLst>
          </p:cNvPr>
          <p:cNvSpPr txBox="1"/>
          <p:nvPr/>
        </p:nvSpPr>
        <p:spPr>
          <a:xfrm>
            <a:off x="10334681" y="234362"/>
            <a:ext cx="1737983" cy="584775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2700000" scaled="1"/>
            <a:tileRect/>
          </a:gra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kk-K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ОБЛАСТЬ</a:t>
            </a:r>
          </a:p>
          <a:p>
            <a:pPr algn="ctr"/>
            <a:r>
              <a:rPr lang="kk-K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ЖЕТІСУ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058114C-EC80-4FA0-9C06-B6A01B578087}"/>
              </a:ext>
            </a:extLst>
          </p:cNvPr>
          <p:cNvSpPr/>
          <p:nvPr/>
        </p:nvSpPr>
        <p:spPr>
          <a:xfrm>
            <a:off x="191344" y="4941168"/>
            <a:ext cx="288032" cy="155393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4CA018ED-D118-4D8C-8653-18A1DCB68B38}"/>
              </a:ext>
            </a:extLst>
          </p:cNvPr>
          <p:cNvSpPr/>
          <p:nvPr/>
        </p:nvSpPr>
        <p:spPr>
          <a:xfrm>
            <a:off x="191344" y="5392660"/>
            <a:ext cx="288032" cy="155393"/>
          </a:xfrm>
          <a:prstGeom prst="rect">
            <a:avLst/>
          </a:prstGeom>
          <a:solidFill>
            <a:srgbClr val="188C6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C7FA6E33-23B1-4E04-8743-F5E215648A84}"/>
              </a:ext>
            </a:extLst>
          </p:cNvPr>
          <p:cNvSpPr/>
          <p:nvPr/>
        </p:nvSpPr>
        <p:spPr>
          <a:xfrm>
            <a:off x="191344" y="5844152"/>
            <a:ext cx="288032" cy="155393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92BF610-7149-4D79-95F1-9A03448822C1}"/>
              </a:ext>
            </a:extLst>
          </p:cNvPr>
          <p:cNvSpPr txBox="1"/>
          <p:nvPr/>
        </p:nvSpPr>
        <p:spPr>
          <a:xfrm>
            <a:off x="331399" y="4849587"/>
            <a:ext cx="1614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Функционирующие спортивные объекты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6ACD996-8FF8-4ED4-9FFE-29A744AEC637}"/>
              </a:ext>
            </a:extLst>
          </p:cNvPr>
          <p:cNvSpPr txBox="1"/>
          <p:nvPr/>
        </p:nvSpPr>
        <p:spPr>
          <a:xfrm>
            <a:off x="331399" y="5297568"/>
            <a:ext cx="1614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>
                <a:solidFill>
                  <a:srgbClr val="188C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Строящиеся </a:t>
            </a:r>
          </a:p>
          <a:p>
            <a:pPr algn="ctr"/>
            <a:r>
              <a:rPr lang="ru-RU" sz="800" b="1" dirty="0">
                <a:solidFill>
                  <a:srgbClr val="188C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объекты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9608F9B-2431-4B2F-BFAB-889A3F072CC6}"/>
              </a:ext>
            </a:extLst>
          </p:cNvPr>
          <p:cNvSpPr txBox="1"/>
          <p:nvPr/>
        </p:nvSpPr>
        <p:spPr>
          <a:xfrm>
            <a:off x="331399" y="5705465"/>
            <a:ext cx="1614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объекты строительство которых запланированы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5216454-E8BA-4AC7-9121-9ED969C88021}"/>
              </a:ext>
            </a:extLst>
          </p:cNvPr>
          <p:cNvSpPr txBox="1"/>
          <p:nvPr/>
        </p:nvSpPr>
        <p:spPr>
          <a:xfrm>
            <a:off x="9356840" y="885632"/>
            <a:ext cx="16141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Алакольский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992DB677-980A-4F95-9CDA-70BC402C7768}"/>
              </a:ext>
            </a:extLst>
          </p:cNvPr>
          <p:cNvCxnSpPr>
            <a:cxnSpLocks/>
          </p:cNvCxnSpPr>
          <p:nvPr/>
        </p:nvCxnSpPr>
        <p:spPr>
          <a:xfrm flipV="1">
            <a:off x="9946085" y="1159120"/>
            <a:ext cx="408815" cy="213883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49883639-1D15-4732-B976-8B66A666A541}"/>
              </a:ext>
            </a:extLst>
          </p:cNvPr>
          <p:cNvSpPr txBox="1"/>
          <p:nvPr/>
        </p:nvSpPr>
        <p:spPr>
          <a:xfrm>
            <a:off x="6600056" y="3584049"/>
            <a:ext cx="1767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Ескельдиснкий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</p:txBody>
      </p:sp>
      <p:cxnSp>
        <p:nvCxnSpPr>
          <p:cNvPr id="91" name="Прямая соединительная линия 90">
            <a:extLst>
              <a:ext uri="{FF2B5EF4-FFF2-40B4-BE49-F238E27FC236}">
                <a16:creationId xmlns:a16="http://schemas.microsoft.com/office/drawing/2014/main" id="{711D756C-B862-4136-8A1E-32230D129C22}"/>
              </a:ext>
            </a:extLst>
          </p:cNvPr>
          <p:cNvCxnSpPr>
            <a:cxnSpLocks/>
          </p:cNvCxnSpPr>
          <p:nvPr/>
        </p:nvCxnSpPr>
        <p:spPr>
          <a:xfrm flipV="1">
            <a:off x="6694798" y="3478073"/>
            <a:ext cx="922799" cy="17402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0ACEC044-D107-44DC-BC68-FEDB91C9CFEE}"/>
              </a:ext>
            </a:extLst>
          </p:cNvPr>
          <p:cNvSpPr txBox="1"/>
          <p:nvPr/>
        </p:nvSpPr>
        <p:spPr>
          <a:xfrm>
            <a:off x="7805651" y="4755954"/>
            <a:ext cx="1767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Панфиловский район</a:t>
            </a:r>
          </a:p>
        </p:txBody>
      </p:sp>
      <p:cxnSp>
        <p:nvCxnSpPr>
          <p:cNvPr id="93" name="Прямая соединительная линия 92">
            <a:extLst>
              <a:ext uri="{FF2B5EF4-FFF2-40B4-BE49-F238E27FC236}">
                <a16:creationId xmlns:a16="http://schemas.microsoft.com/office/drawing/2014/main" id="{31A10BDE-8C3B-4931-B4FF-7B6CB4BEB7EE}"/>
              </a:ext>
            </a:extLst>
          </p:cNvPr>
          <p:cNvCxnSpPr>
            <a:cxnSpLocks/>
            <a:endCxn id="55" idx="0"/>
          </p:cNvCxnSpPr>
          <p:nvPr/>
        </p:nvCxnSpPr>
        <p:spPr>
          <a:xfrm flipH="1" flipV="1">
            <a:off x="8206756" y="4386590"/>
            <a:ext cx="286332" cy="376775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BF3731B4-B7AB-4554-85D5-ACE4D2764D9E}"/>
              </a:ext>
            </a:extLst>
          </p:cNvPr>
          <p:cNvSpPr txBox="1"/>
          <p:nvPr/>
        </p:nvSpPr>
        <p:spPr>
          <a:xfrm>
            <a:off x="7042716" y="2097194"/>
            <a:ext cx="1386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Аксуский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</p:txBody>
      </p:sp>
      <p:cxnSp>
        <p:nvCxnSpPr>
          <p:cNvPr id="95" name="Прямая соединительная линия 94">
            <a:extLst>
              <a:ext uri="{FF2B5EF4-FFF2-40B4-BE49-F238E27FC236}">
                <a16:creationId xmlns:a16="http://schemas.microsoft.com/office/drawing/2014/main" id="{748FAD2D-949E-4020-93A3-B3D3E8E8D13A}"/>
              </a:ext>
            </a:extLst>
          </p:cNvPr>
          <p:cNvCxnSpPr>
            <a:cxnSpLocks/>
            <a:stCxn id="45" idx="0"/>
          </p:cNvCxnSpPr>
          <p:nvPr/>
        </p:nvCxnSpPr>
        <p:spPr>
          <a:xfrm flipV="1">
            <a:off x="6930392" y="2384104"/>
            <a:ext cx="390078" cy="16833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DF11C26D-8C84-4B6B-AE3F-8164CBA34B55}"/>
              </a:ext>
            </a:extLst>
          </p:cNvPr>
          <p:cNvSpPr txBox="1"/>
          <p:nvPr/>
        </p:nvSpPr>
        <p:spPr>
          <a:xfrm>
            <a:off x="4210402" y="3216904"/>
            <a:ext cx="1767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Коксуский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</p:txBody>
      </p:sp>
      <p:cxnSp>
        <p:nvCxnSpPr>
          <p:cNvPr id="97" name="Прямая соединительная линия 96">
            <a:extLst>
              <a:ext uri="{FF2B5EF4-FFF2-40B4-BE49-F238E27FC236}">
                <a16:creationId xmlns:a16="http://schemas.microsoft.com/office/drawing/2014/main" id="{87A6D2E8-C391-46AB-99CB-2F5DA479ED55}"/>
              </a:ext>
            </a:extLst>
          </p:cNvPr>
          <p:cNvCxnSpPr>
            <a:cxnSpLocks/>
          </p:cNvCxnSpPr>
          <p:nvPr/>
        </p:nvCxnSpPr>
        <p:spPr>
          <a:xfrm>
            <a:off x="5122480" y="3471297"/>
            <a:ext cx="583526" cy="15774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D6B4253E-9804-4604-8AC4-4493128F3283}"/>
              </a:ext>
            </a:extLst>
          </p:cNvPr>
          <p:cNvSpPr txBox="1"/>
          <p:nvPr/>
        </p:nvSpPr>
        <p:spPr>
          <a:xfrm>
            <a:off x="4866328" y="4624866"/>
            <a:ext cx="1767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Кербулакский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</p:txBody>
      </p:sp>
      <p:cxnSp>
        <p:nvCxnSpPr>
          <p:cNvPr id="99" name="Прямая соединительная линия 98">
            <a:extLst>
              <a:ext uri="{FF2B5EF4-FFF2-40B4-BE49-F238E27FC236}">
                <a16:creationId xmlns:a16="http://schemas.microsoft.com/office/drawing/2014/main" id="{DC591133-8EEB-4F58-80D1-D5E654E4932B}"/>
              </a:ext>
            </a:extLst>
          </p:cNvPr>
          <p:cNvCxnSpPr>
            <a:cxnSpLocks/>
          </p:cNvCxnSpPr>
          <p:nvPr/>
        </p:nvCxnSpPr>
        <p:spPr>
          <a:xfrm flipV="1">
            <a:off x="5877473" y="4556036"/>
            <a:ext cx="868922" cy="14533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D77DEC76-7192-4438-8EC0-EE15A27F2BF6}"/>
              </a:ext>
            </a:extLst>
          </p:cNvPr>
          <p:cNvSpPr txBox="1"/>
          <p:nvPr/>
        </p:nvSpPr>
        <p:spPr>
          <a:xfrm>
            <a:off x="4023378" y="2308156"/>
            <a:ext cx="1767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Каратальский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</p:txBody>
      </p:sp>
      <p:cxnSp>
        <p:nvCxnSpPr>
          <p:cNvPr id="103" name="Прямая соединительная линия 102">
            <a:extLst>
              <a:ext uri="{FF2B5EF4-FFF2-40B4-BE49-F238E27FC236}">
                <a16:creationId xmlns:a16="http://schemas.microsoft.com/office/drawing/2014/main" id="{E222F804-6DA3-415D-B9C4-220E51743226}"/>
              </a:ext>
            </a:extLst>
          </p:cNvPr>
          <p:cNvCxnSpPr>
            <a:cxnSpLocks/>
          </p:cNvCxnSpPr>
          <p:nvPr/>
        </p:nvCxnSpPr>
        <p:spPr>
          <a:xfrm>
            <a:off x="4732939" y="2552441"/>
            <a:ext cx="462836" cy="14976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46605F05-9C09-4FB0-9741-4DE25A3FDDEF}"/>
              </a:ext>
            </a:extLst>
          </p:cNvPr>
          <p:cNvSpPr txBox="1"/>
          <p:nvPr/>
        </p:nvSpPr>
        <p:spPr>
          <a:xfrm>
            <a:off x="8288772" y="2575937"/>
            <a:ext cx="1767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Сарканский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C5550B1-A3C1-414D-8C9E-C71671C241B4}"/>
              </a:ext>
            </a:extLst>
          </p:cNvPr>
          <p:cNvSpPr txBox="1"/>
          <p:nvPr/>
        </p:nvSpPr>
        <p:spPr>
          <a:xfrm>
            <a:off x="345199" y="234362"/>
            <a:ext cx="485057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Спортивные сооружения области ЖЕТІСУ</a:t>
            </a:r>
          </a:p>
        </p:txBody>
      </p:sp>
      <p:cxnSp>
        <p:nvCxnSpPr>
          <p:cNvPr id="101" name="Прямая соединительная линия 100">
            <a:extLst>
              <a:ext uri="{FF2B5EF4-FFF2-40B4-BE49-F238E27FC236}">
                <a16:creationId xmlns:a16="http://schemas.microsoft.com/office/drawing/2014/main" id="{992DB677-980A-4F95-9CDA-70BC402C7768}"/>
              </a:ext>
            </a:extLst>
          </p:cNvPr>
          <p:cNvCxnSpPr>
            <a:cxnSpLocks/>
          </p:cNvCxnSpPr>
          <p:nvPr/>
        </p:nvCxnSpPr>
        <p:spPr>
          <a:xfrm flipH="1" flipV="1">
            <a:off x="10414327" y="1130773"/>
            <a:ext cx="456907" cy="52229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>
            <a:extLst>
              <a:ext uri="{FF2B5EF4-FFF2-40B4-BE49-F238E27FC236}">
                <a16:creationId xmlns:a16="http://schemas.microsoft.com/office/drawing/2014/main" id="{992DB677-980A-4F95-9CDA-70BC402C7768}"/>
              </a:ext>
            </a:extLst>
          </p:cNvPr>
          <p:cNvCxnSpPr>
            <a:cxnSpLocks/>
          </p:cNvCxnSpPr>
          <p:nvPr/>
        </p:nvCxnSpPr>
        <p:spPr>
          <a:xfrm flipV="1">
            <a:off x="9349520" y="1122432"/>
            <a:ext cx="1064807" cy="3668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>
            <a:extLst>
              <a:ext uri="{FF2B5EF4-FFF2-40B4-BE49-F238E27FC236}">
                <a16:creationId xmlns:a16="http://schemas.microsoft.com/office/drawing/2014/main" id="{992DB677-980A-4F95-9CDA-70BC402C7768}"/>
              </a:ext>
            </a:extLst>
          </p:cNvPr>
          <p:cNvCxnSpPr>
            <a:cxnSpLocks/>
          </p:cNvCxnSpPr>
          <p:nvPr/>
        </p:nvCxnSpPr>
        <p:spPr>
          <a:xfrm flipV="1">
            <a:off x="9119947" y="1172804"/>
            <a:ext cx="1205321" cy="34968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>
            <a:extLst>
              <a:ext uri="{FF2B5EF4-FFF2-40B4-BE49-F238E27FC236}">
                <a16:creationId xmlns:a16="http://schemas.microsoft.com/office/drawing/2014/main" id="{31A10BDE-8C3B-4931-B4FF-7B6CB4BEB7EE}"/>
              </a:ext>
            </a:extLst>
          </p:cNvPr>
          <p:cNvCxnSpPr>
            <a:cxnSpLocks/>
          </p:cNvCxnSpPr>
          <p:nvPr/>
        </p:nvCxnSpPr>
        <p:spPr>
          <a:xfrm flipV="1">
            <a:off x="8503244" y="3903028"/>
            <a:ext cx="380005" cy="893544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>
            <a:extLst>
              <a:ext uri="{FF2B5EF4-FFF2-40B4-BE49-F238E27FC236}">
                <a16:creationId xmlns:a16="http://schemas.microsoft.com/office/drawing/2014/main" id="{31A10BDE-8C3B-4931-B4FF-7B6CB4BEB7EE}"/>
              </a:ext>
            </a:extLst>
          </p:cNvPr>
          <p:cNvCxnSpPr>
            <a:cxnSpLocks/>
            <a:endCxn id="56" idx="1"/>
          </p:cNvCxnSpPr>
          <p:nvPr/>
        </p:nvCxnSpPr>
        <p:spPr>
          <a:xfrm flipV="1">
            <a:off x="8565247" y="4616615"/>
            <a:ext cx="579465" cy="14675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>
            <a:extLst>
              <a:ext uri="{FF2B5EF4-FFF2-40B4-BE49-F238E27FC236}">
                <a16:creationId xmlns:a16="http://schemas.microsoft.com/office/drawing/2014/main" id="{31A10BDE-8C3B-4931-B4FF-7B6CB4BEB7EE}"/>
              </a:ext>
            </a:extLst>
          </p:cNvPr>
          <p:cNvCxnSpPr>
            <a:cxnSpLocks/>
          </p:cNvCxnSpPr>
          <p:nvPr/>
        </p:nvCxnSpPr>
        <p:spPr>
          <a:xfrm flipV="1">
            <a:off x="5919508" y="4484277"/>
            <a:ext cx="357435" cy="21709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>
            <a:extLst>
              <a:ext uri="{FF2B5EF4-FFF2-40B4-BE49-F238E27FC236}">
                <a16:creationId xmlns:a16="http://schemas.microsoft.com/office/drawing/2014/main" id="{31A10BDE-8C3B-4931-B4FF-7B6CB4BEB7EE}"/>
              </a:ext>
            </a:extLst>
          </p:cNvPr>
          <p:cNvCxnSpPr>
            <a:cxnSpLocks/>
          </p:cNvCxnSpPr>
          <p:nvPr/>
        </p:nvCxnSpPr>
        <p:spPr>
          <a:xfrm flipH="1" flipV="1">
            <a:off x="9749314" y="3003424"/>
            <a:ext cx="417275" cy="200243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>
            <a:extLst>
              <a:ext uri="{FF2B5EF4-FFF2-40B4-BE49-F238E27FC236}">
                <a16:creationId xmlns:a16="http://schemas.microsoft.com/office/drawing/2014/main" id="{31A10BDE-8C3B-4931-B4FF-7B6CB4BEB7EE}"/>
              </a:ext>
            </a:extLst>
          </p:cNvPr>
          <p:cNvCxnSpPr>
            <a:cxnSpLocks/>
          </p:cNvCxnSpPr>
          <p:nvPr/>
        </p:nvCxnSpPr>
        <p:spPr>
          <a:xfrm flipH="1" flipV="1">
            <a:off x="9778196" y="2944748"/>
            <a:ext cx="319838" cy="29077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>
            <a:extLst>
              <a:ext uri="{FF2B5EF4-FFF2-40B4-BE49-F238E27FC236}">
                <a16:creationId xmlns:a16="http://schemas.microsoft.com/office/drawing/2014/main" id="{31A10BDE-8C3B-4931-B4FF-7B6CB4BEB7EE}"/>
              </a:ext>
            </a:extLst>
          </p:cNvPr>
          <p:cNvCxnSpPr>
            <a:cxnSpLocks/>
          </p:cNvCxnSpPr>
          <p:nvPr/>
        </p:nvCxnSpPr>
        <p:spPr>
          <a:xfrm flipH="1" flipV="1">
            <a:off x="9748685" y="2925524"/>
            <a:ext cx="367996" cy="757454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13">
            <a:extLst>
              <a:ext uri="{FF2B5EF4-FFF2-40B4-BE49-F238E27FC236}">
                <a16:creationId xmlns:a16="http://schemas.microsoft.com/office/drawing/2014/main" id="{31A10BDE-8C3B-4931-B4FF-7B6CB4BEB7EE}"/>
              </a:ext>
            </a:extLst>
          </p:cNvPr>
          <p:cNvCxnSpPr>
            <a:cxnSpLocks/>
          </p:cNvCxnSpPr>
          <p:nvPr/>
        </p:nvCxnSpPr>
        <p:spPr>
          <a:xfrm flipH="1" flipV="1">
            <a:off x="9749315" y="2944748"/>
            <a:ext cx="424425" cy="1414704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>
            <a:extLst>
              <a:ext uri="{FF2B5EF4-FFF2-40B4-BE49-F238E27FC236}">
                <a16:creationId xmlns:a16="http://schemas.microsoft.com/office/drawing/2014/main" id="{84D10B32-A0A3-4857-A0F5-E7756A9EF915}"/>
              </a:ext>
            </a:extLst>
          </p:cNvPr>
          <p:cNvCxnSpPr>
            <a:cxnSpLocks/>
          </p:cNvCxnSpPr>
          <p:nvPr/>
        </p:nvCxnSpPr>
        <p:spPr>
          <a:xfrm flipV="1">
            <a:off x="8828584" y="2464818"/>
            <a:ext cx="168557" cy="12033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4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14067</TotalTime>
  <Words>474</Words>
  <Application>Microsoft Office PowerPoint</Application>
  <PresentationFormat>Широкоэкранный</PresentationFormat>
  <Paragraphs>112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Arial Black</vt:lpstr>
      <vt:lpstr>Calibri</vt:lpstr>
      <vt:lpstr>Cambria Math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</cp:lastModifiedBy>
  <cp:revision>2586</cp:revision>
  <cp:lastPrinted>2022-07-28T09:25:54Z</cp:lastPrinted>
  <dcterms:created xsi:type="dcterms:W3CDTF">2015-12-18T09:50:51Z</dcterms:created>
  <dcterms:modified xsi:type="dcterms:W3CDTF">2022-08-15T05:14:18Z</dcterms:modified>
</cp:coreProperties>
</file>