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22" r:id="rId1"/>
    <p:sldMasterId id="2147484041" r:id="rId2"/>
    <p:sldMasterId id="2147484245" r:id="rId3"/>
    <p:sldMasterId id="2147484283" r:id="rId4"/>
  </p:sldMasterIdLst>
  <p:notesMasterIdLst>
    <p:notesMasterId r:id="rId42"/>
  </p:notesMasterIdLst>
  <p:handoutMasterIdLst>
    <p:handoutMasterId r:id="rId43"/>
  </p:handoutMasterIdLst>
  <p:sldIdLst>
    <p:sldId id="256" r:id="rId5"/>
    <p:sldId id="259" r:id="rId6"/>
    <p:sldId id="292" r:id="rId7"/>
    <p:sldId id="366" r:id="rId8"/>
    <p:sldId id="293" r:id="rId9"/>
    <p:sldId id="325" r:id="rId10"/>
    <p:sldId id="371" r:id="rId11"/>
    <p:sldId id="326" r:id="rId12"/>
    <p:sldId id="327" r:id="rId13"/>
    <p:sldId id="297" r:id="rId14"/>
    <p:sldId id="329" r:id="rId15"/>
    <p:sldId id="330" r:id="rId16"/>
    <p:sldId id="370" r:id="rId17"/>
    <p:sldId id="331" r:id="rId18"/>
    <p:sldId id="343" r:id="rId19"/>
    <p:sldId id="346" r:id="rId20"/>
    <p:sldId id="350" r:id="rId21"/>
    <p:sldId id="355" r:id="rId22"/>
    <p:sldId id="367" r:id="rId23"/>
    <p:sldId id="332" r:id="rId24"/>
    <p:sldId id="333" r:id="rId25"/>
    <p:sldId id="373" r:id="rId26"/>
    <p:sldId id="374" r:id="rId27"/>
    <p:sldId id="364" r:id="rId28"/>
    <p:sldId id="334" r:id="rId29"/>
    <p:sldId id="276" r:id="rId30"/>
    <p:sldId id="275" r:id="rId31"/>
    <p:sldId id="278" r:id="rId32"/>
    <p:sldId id="279" r:id="rId33"/>
    <p:sldId id="281" r:id="rId34"/>
    <p:sldId id="359" r:id="rId35"/>
    <p:sldId id="372" r:id="rId36"/>
    <p:sldId id="365" r:id="rId37"/>
    <p:sldId id="339" r:id="rId38"/>
    <p:sldId id="341" r:id="rId39"/>
    <p:sldId id="342" r:id="rId40"/>
    <p:sldId id="344" r:id="rId41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CC"/>
    <a:srgbClr val="0000FF"/>
    <a:srgbClr val="0033CC"/>
    <a:srgbClr val="A50021"/>
    <a:srgbClr val="3366FF"/>
    <a:srgbClr val="FF0066"/>
    <a:srgbClr val="F3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96" autoAdjust="0"/>
    <p:restoredTop sz="88991" autoAdjust="0"/>
  </p:normalViewPr>
  <p:slideViewPr>
    <p:cSldViewPr>
      <p:cViewPr varScale="1">
        <p:scale>
          <a:sx n="68" d="100"/>
          <a:sy n="68" d="100"/>
        </p:scale>
        <p:origin x="84" y="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812375249500993E-2"/>
          <c:y val="0.12377850162866449"/>
          <c:w val="0.77045908183632739"/>
          <c:h val="0.49837133550488599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2021 год</c:v>
                </c:pt>
              </c:strCache>
            </c:strRef>
          </c:tx>
          <c:spPr>
            <a:ln w="20341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rgbClr val="99CCFF"/>
              </a:solidFill>
              <a:ln w="20341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FFFF00"/>
              </a:solidFill>
              <a:ln w="20341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00FF00"/>
              </a:solidFill>
              <a:ln w="20341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FF9900"/>
              </a:solidFill>
              <a:ln w="20341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CC99FF"/>
              </a:solidFill>
              <a:ln w="20341">
                <a:solidFill>
                  <a:schemeClr val="tx1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0000FF"/>
              </a:solidFill>
              <a:ln w="20341">
                <a:solidFill>
                  <a:schemeClr val="tx1"/>
                </a:solidFill>
                <a:prstDash val="solid"/>
              </a:ln>
            </c:spPr>
          </c:dPt>
          <c:dPt>
            <c:idx val="6"/>
            <c:bubble3D val="0"/>
          </c:dPt>
          <c:dLbls>
            <c:dLbl>
              <c:idx val="0"/>
              <c:layout>
                <c:manualLayout>
                  <c:x val="-2.646099431077989E-2"/>
                  <c:y val="-0.27212274200376829"/>
                </c:manualLayout>
              </c:layout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7323876029089309E-2"/>
                  <c:y val="1.6596002422774075E-2"/>
                </c:manualLayout>
              </c:layout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5139737090832875E-2"/>
                  <c:y val="3.3218447227171287E-2"/>
                </c:manualLayout>
              </c:layout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4.7875371846586249E-3"/>
                  <c:y val="-1.8769642339384662E-2"/>
                </c:manualLayout>
              </c:layout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5.4179997338686815E-2"/>
                  <c:y val="-2.6605895416919038E-2"/>
                </c:manualLayout>
              </c:layout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3.7990245708632436E-2"/>
                  <c:y val="-8.9576014536644454E-3"/>
                </c:manualLayout>
              </c:layout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380">
                <a:noFill/>
              </a:ln>
            </c:sp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социальная сфера</c:v>
                </c:pt>
                <c:pt idx="1">
                  <c:v>жилищно-коммунальное хозяйство</c:v>
                </c:pt>
                <c:pt idx="2">
                  <c:v>сельское, лесное, водное хозяйство</c:v>
                </c:pt>
                <c:pt idx="3">
                  <c:v>общественный порядок, содержание государственных органов</c:v>
                </c:pt>
                <c:pt idx="4">
                  <c:v>транспорт и коммуникации</c:v>
                </c:pt>
                <c:pt idx="5">
                  <c:v>прочие</c:v>
                </c:pt>
                <c:pt idx="6">
                  <c:v>строительство</c:v>
                </c:pt>
              </c:strCache>
            </c:strRef>
          </c:cat>
          <c:val>
            <c:numRef>
              <c:f>Sheet1!$B$2:$H$2</c:f>
              <c:numCache>
                <c:formatCode>#,##0</c:formatCode>
                <c:ptCount val="7"/>
                <c:pt idx="0">
                  <c:v>175887</c:v>
                </c:pt>
                <c:pt idx="1">
                  <c:v>9640</c:v>
                </c:pt>
                <c:pt idx="2">
                  <c:v>112231</c:v>
                </c:pt>
                <c:pt idx="3">
                  <c:v>30757</c:v>
                </c:pt>
                <c:pt idx="4">
                  <c:v>25819</c:v>
                </c:pt>
                <c:pt idx="5">
                  <c:v>48602</c:v>
                </c:pt>
                <c:pt idx="6">
                  <c:v>27115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Lbls>
            <c:spPr>
              <a:noFill/>
              <a:ln w="25380">
                <a:noFill/>
              </a:ln>
            </c:sp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социальная сфера</c:v>
                </c:pt>
                <c:pt idx="1">
                  <c:v>жилищно-коммунальное хозяйство</c:v>
                </c:pt>
                <c:pt idx="2">
                  <c:v>сельское, лесное, водное хозяйство</c:v>
                </c:pt>
                <c:pt idx="3">
                  <c:v>общественный порядок, содержание государственных органов</c:v>
                </c:pt>
                <c:pt idx="4">
                  <c:v>транспорт и коммуникации</c:v>
                </c:pt>
                <c:pt idx="5">
                  <c:v>прочие</c:v>
                </c:pt>
                <c:pt idx="6">
                  <c:v>строительство</c:v>
                </c:pt>
              </c:strCache>
            </c:strRef>
          </c:cat>
          <c:val>
            <c:numRef>
              <c:f>Sheet1!$B$3:$H$3</c:f>
              <c:numCache>
                <c:formatCode>0.0</c:formatCode>
                <c:ptCount val="7"/>
                <c:pt idx="0">
                  <c:v>40.899102664567692</c:v>
                </c:pt>
                <c:pt idx="1">
                  <c:v>2.2415946015705113</c:v>
                </c:pt>
                <c:pt idx="2">
                  <c:v>26.097137316271791</c:v>
                </c:pt>
                <c:pt idx="3">
                  <c:v>7.1519424440357078</c:v>
                </c:pt>
                <c:pt idx="4">
                  <c:v>6.0037065371316425</c:v>
                </c:pt>
                <c:pt idx="5">
                  <c:v>11.301450293104772</c:v>
                </c:pt>
                <c:pt idx="6">
                  <c:v>6.3050661433178856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69">
          <a:noFill/>
        </a:ln>
      </c:spPr>
    </c:plotArea>
    <c:legend>
      <c:legendPos val="b"/>
      <c:layout>
        <c:manualLayout>
          <c:xMode val="edge"/>
          <c:yMode val="edge"/>
          <c:x val="0.20598594895465652"/>
          <c:y val="0.67729222183747118"/>
          <c:w val="0.58802787582586657"/>
          <c:h val="0.32270777816252882"/>
        </c:manualLayout>
      </c:layout>
      <c:overlay val="1"/>
      <c:spPr>
        <a:solidFill>
          <a:schemeClr val="bg1"/>
        </a:solidFill>
        <a:ln w="40669">
          <a:noFill/>
        </a:ln>
      </c:spPr>
      <c:txPr>
        <a:bodyPr/>
        <a:lstStyle/>
        <a:p>
          <a:pPr>
            <a:defRPr sz="1319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60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812375249500993E-2"/>
          <c:y val="0.12377850162866449"/>
          <c:w val="0.77045908183632739"/>
          <c:h val="0.49837133550488599"/>
        </c:manualLayout>
      </c:layout>
      <c:pie3DChart>
        <c:varyColors val="1"/>
        <c:ser>
          <c:idx val="0"/>
          <c:order val="0"/>
          <c:tx>
            <c:strRef>
              <c:f>Sheet1!$A$3</c:f>
              <c:strCache>
                <c:ptCount val="1"/>
              </c:strCache>
            </c:strRef>
          </c:tx>
          <c:spPr>
            <a:ln w="22755">
              <a:solidFill>
                <a:schemeClr val="tx1"/>
              </a:solidFill>
              <a:prstDash val="solid"/>
            </a:ln>
          </c:spPr>
          <c:explosion val="4"/>
          <c:dPt>
            <c:idx val="0"/>
            <c:bubble3D val="0"/>
            <c:explosion val="0"/>
            <c:spPr>
              <a:solidFill>
                <a:srgbClr val="99CCFF"/>
              </a:solidFill>
              <a:ln w="22755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explosion val="6"/>
            <c:spPr>
              <a:solidFill>
                <a:srgbClr val="FFFF00"/>
              </a:solidFill>
              <a:ln w="22755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00FF00"/>
              </a:solidFill>
              <a:ln w="22755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FF9900"/>
              </a:solidFill>
              <a:ln w="22755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CC99FF"/>
              </a:solidFill>
              <a:ln w="22755">
                <a:solidFill>
                  <a:schemeClr val="tx1"/>
                </a:solidFill>
                <a:prstDash val="solid"/>
              </a:ln>
            </c:spPr>
          </c:dPt>
          <c:dPt>
            <c:idx val="5"/>
            <c:bubble3D val="0"/>
          </c:dPt>
          <c:dLbls>
            <c:dLbl>
              <c:idx val="0"/>
              <c:layout>
                <c:manualLayout>
                  <c:x val="-3.6657401431378564E-2"/>
                  <c:y val="2.1591092104107052E-2"/>
                </c:manualLayout>
              </c:layout>
              <c:spPr>
                <a:noFill/>
                <a:ln w="45510">
                  <a:noFill/>
                </a:ln>
              </c:spPr>
              <c:txPr>
                <a:bodyPr/>
                <a:lstStyle/>
                <a:p>
                  <a:pPr>
                    <a:defRPr sz="197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9.8633736356725909E-3"/>
                  <c:y val="-0.1444787573312240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9303816531130329E-2"/>
                  <c:y val="-2.839635448027785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5435595140771337E-2"/>
                  <c:y val="-2.048917030630921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4.94137085323351E-2"/>
                  <c:y val="-3.9822604484436213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6.2350730748820336E-3"/>
                  <c:y val="-1.464043319166140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1.597319048238979E-2"/>
                  <c:y val="-4.919227567881626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Mode val="edge"/>
                  <c:yMode val="edge"/>
                  <c:x val="0.68463073852295409"/>
                  <c:y val="0.18566775244299674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45510">
                <a:noFill/>
              </a:ln>
            </c:spPr>
            <c:txPr>
              <a:bodyPr/>
              <a:lstStyle/>
              <a:p>
                <a:pPr>
                  <a:defRPr sz="1793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Sheet1!$B$1:$F$1</c:f>
              <c:strCache>
                <c:ptCount val="5"/>
                <c:pt idx="0">
                  <c:v>социальная сфера</c:v>
                </c:pt>
                <c:pt idx="1">
                  <c:v>сельское, лесное, водное хозяйство</c:v>
                </c:pt>
                <c:pt idx="2">
                  <c:v>общественный порядок, содержание государственных органов</c:v>
                </c:pt>
                <c:pt idx="3">
                  <c:v>транспорт и коммуникации</c:v>
                </c:pt>
                <c:pt idx="4">
                  <c:v>прочие</c:v>
                </c:pt>
              </c:strCache>
            </c:strRef>
          </c:cat>
          <c:val>
            <c:numRef>
              <c:f>Sheet1!$B$3:$F$3</c:f>
              <c:numCache>
                <c:formatCode>#\ ##0.0</c:formatCode>
                <c:ptCount val="5"/>
                <c:pt idx="0">
                  <c:v>48.613451061893578</c:v>
                </c:pt>
                <c:pt idx="1">
                  <c:v>30.909280962160434</c:v>
                </c:pt>
                <c:pt idx="2">
                  <c:v>4.9516091346212967</c:v>
                </c:pt>
                <c:pt idx="3">
                  <c:v>2.6501223606379969</c:v>
                </c:pt>
                <c:pt idx="4">
                  <c:v>12.875536480686696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367">
          <a:noFill/>
        </a:ln>
      </c:spPr>
    </c:plotArea>
    <c:legend>
      <c:legendPos val="b"/>
      <c:layout>
        <c:manualLayout>
          <c:xMode val="edge"/>
          <c:yMode val="edge"/>
          <c:x val="3.9920228312072346E-3"/>
          <c:y val="0.7011080318870756"/>
          <c:w val="0.99600797716879275"/>
          <c:h val="0.23314809112548085"/>
        </c:manualLayout>
      </c:layout>
      <c:overlay val="0"/>
      <c:spPr>
        <a:solidFill>
          <a:schemeClr val="bg1"/>
        </a:solidFill>
        <a:ln w="45510">
          <a:noFill/>
        </a:ln>
      </c:spPr>
      <c:txPr>
        <a:bodyPr/>
        <a:lstStyle/>
        <a:p>
          <a:pPr>
            <a:defRPr sz="1477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93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247" cy="496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826" y="1"/>
            <a:ext cx="2946246" cy="496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817"/>
            <a:ext cx="2946247" cy="496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826" y="9429817"/>
            <a:ext cx="2946246" cy="496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33856C9-DDFB-431F-99BA-84526E852CE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0682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247" cy="496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826" y="1"/>
            <a:ext cx="2946246" cy="496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2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9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288" y="4715707"/>
            <a:ext cx="5439101" cy="4468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49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817"/>
            <a:ext cx="2946247" cy="496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826" y="9429817"/>
            <a:ext cx="2946246" cy="496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5181A18-6C70-4C48-A7DE-E591F8F9216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70157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849" indent="-286266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859" indent="-228693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0443" indent="-228693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1026" indent="-228693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1609" indent="-22869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2193" indent="-22869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2776" indent="-22869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3359" indent="-22869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89B141-CAAF-4F11-BDFD-D9D0B7CB3FE5}" type="slidenum">
              <a:rPr lang="ru-RU" altLang="ru-RU" sz="1200"/>
              <a:pPr/>
              <a:t>2</a:t>
            </a:fld>
            <a:endParaRPr lang="ru-RU" altLang="ru-RU" sz="1200"/>
          </a:p>
        </p:txBody>
      </p:sp>
      <p:sp>
        <p:nvSpPr>
          <p:cNvPr id="186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9571445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1731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 eaLnBrk="1" hangingPunct="1">
              <a:spcBef>
                <a:spcPts val="240"/>
              </a:spcBef>
            </a:pPr>
            <a:r>
              <a:rPr lang="ru-RU" altLang="ru-RU" b="1" dirty="0" smtClean="0">
                <a:solidFill>
                  <a:srgbClr val="000000"/>
                </a:solidFill>
                <a:cs typeface="Arial" panose="020B0604020202020204" pitchFamily="34" charset="0"/>
              </a:rPr>
              <a:t>Наименование бюджетов</a:t>
            </a:r>
            <a:endParaRPr lang="ru-RU" altLang="ru-RU" dirty="0" smtClean="0"/>
          </a:p>
          <a:p>
            <a:pPr algn="ctr" eaLnBrk="1" hangingPunct="1">
              <a:spcBef>
                <a:spcPts val="240"/>
              </a:spcBef>
            </a:pPr>
            <a:r>
              <a:rPr lang="ru-RU" altLang="ru-RU" b="1" dirty="0" smtClean="0">
                <a:solidFill>
                  <a:srgbClr val="000000"/>
                </a:solidFill>
                <a:cs typeface="Arial" panose="020B0604020202020204" pitchFamily="34" charset="0"/>
              </a:rPr>
              <a:t>Объем бюджета</a:t>
            </a:r>
            <a:endParaRPr lang="ru-RU" altLang="ru-RU" dirty="0" smtClean="0"/>
          </a:p>
          <a:p>
            <a:pPr algn="ctr" eaLnBrk="1" hangingPunct="1">
              <a:spcBef>
                <a:spcPts val="24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Собственные доходы</a:t>
            </a:r>
            <a:endParaRPr lang="ru-RU" altLang="ru-RU" dirty="0" smtClean="0"/>
          </a:p>
          <a:p>
            <a:pPr algn="ctr" eaLnBrk="1" hangingPunct="1">
              <a:spcBef>
                <a:spcPts val="24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Поступления от продажи финансовых активов</a:t>
            </a:r>
            <a:endParaRPr lang="ru-RU" altLang="ru-RU" dirty="0" smtClean="0"/>
          </a:p>
          <a:p>
            <a:pPr algn="ctr" eaLnBrk="1" hangingPunct="1">
              <a:spcBef>
                <a:spcPts val="24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Субвенции (+)</a:t>
            </a:r>
            <a:endParaRPr lang="ru-RU" altLang="ru-RU" dirty="0" smtClean="0"/>
          </a:p>
          <a:p>
            <a:pPr algn="ctr" eaLnBrk="1" hangingPunct="1">
              <a:spcBef>
                <a:spcPts val="24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Целевые трансферты из РБ</a:t>
            </a:r>
            <a:endParaRPr lang="ru-RU" altLang="ru-RU" dirty="0" smtClean="0"/>
          </a:p>
          <a:p>
            <a:pPr algn="ctr" eaLnBrk="1" hangingPunct="1">
              <a:spcBef>
                <a:spcPts val="24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Целевые кредиты из РБ</a:t>
            </a:r>
            <a:endParaRPr lang="ru-RU" altLang="ru-RU" dirty="0" smtClean="0"/>
          </a:p>
          <a:p>
            <a:pPr algn="ctr" eaLnBrk="1" hangingPunct="1">
              <a:spcBef>
                <a:spcPts val="24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Целевые трансферты и кредиты из ОБ</a:t>
            </a:r>
            <a:endParaRPr lang="ru-RU" altLang="ru-RU" dirty="0" smtClean="0"/>
          </a:p>
          <a:p>
            <a:pPr algn="ctr" eaLnBrk="1" hangingPunct="1">
              <a:spcBef>
                <a:spcPts val="24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Поступление займов</a:t>
            </a:r>
            <a:endParaRPr lang="ru-RU" altLang="ru-RU" dirty="0" smtClean="0"/>
          </a:p>
          <a:p>
            <a:pPr algn="ctr" eaLnBrk="1" hangingPunct="1">
              <a:spcBef>
                <a:spcPts val="24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Возврат  трансфертов</a:t>
            </a:r>
            <a:endParaRPr lang="ru-RU" altLang="ru-RU" dirty="0" smtClean="0"/>
          </a:p>
          <a:p>
            <a:pPr algn="ctr" eaLnBrk="1" hangingPunct="1">
              <a:spcBef>
                <a:spcPts val="24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Погашение бюджетных кредитов </a:t>
            </a:r>
            <a:endParaRPr lang="ru-RU" altLang="ru-RU" dirty="0" smtClean="0"/>
          </a:p>
          <a:p>
            <a:pPr algn="ctr" eaLnBrk="1" hangingPunct="1">
              <a:spcBef>
                <a:spcPts val="24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Свободные остатки</a:t>
            </a:r>
            <a:endParaRPr lang="ru-RU" altLang="ru-RU" dirty="0" smtClean="0"/>
          </a:p>
          <a:p>
            <a:pPr eaLnBrk="1" hangingPunct="1">
              <a:spcBef>
                <a:spcPts val="265"/>
              </a:spcBef>
            </a:pPr>
            <a:r>
              <a:rPr lang="ru-RU" altLang="ru-RU" b="1" dirty="0" smtClean="0">
                <a:solidFill>
                  <a:srgbClr val="000000"/>
                </a:solidFill>
                <a:cs typeface="Arial" panose="020B0604020202020204" pitchFamily="34" charset="0"/>
              </a:rPr>
              <a:t>ВСЕГО</a:t>
            </a: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, из них: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b="1" dirty="0" smtClean="0">
                <a:solidFill>
                  <a:srgbClr val="000000"/>
                </a:solidFill>
                <a:cs typeface="Arial" panose="020B0604020202020204" pitchFamily="34" charset="0"/>
              </a:rPr>
              <a:t>333 037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b="1" dirty="0" smtClean="0">
                <a:solidFill>
                  <a:srgbClr val="000000"/>
                </a:solidFill>
                <a:cs typeface="Arial" panose="020B0604020202020204" pitchFamily="34" charset="0"/>
              </a:rPr>
              <a:t>44 408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b="1" dirty="0" smtClean="0">
                <a:solidFill>
                  <a:srgbClr val="000000"/>
                </a:solidFill>
                <a:cs typeface="Arial" panose="020B0604020202020204" pitchFamily="34" charset="0"/>
              </a:rPr>
              <a:t>4,5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b="1" dirty="0" smtClean="0">
                <a:solidFill>
                  <a:srgbClr val="000000"/>
                </a:solidFill>
                <a:cs typeface="Arial" panose="020B0604020202020204" pitchFamily="34" charset="0"/>
              </a:rPr>
              <a:t>142 629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b="1" dirty="0" smtClean="0">
                <a:solidFill>
                  <a:srgbClr val="000000"/>
                </a:solidFill>
                <a:cs typeface="Arial" panose="020B0604020202020204" pitchFamily="34" charset="0"/>
              </a:rPr>
              <a:t>94 190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b="1" dirty="0" smtClean="0">
                <a:solidFill>
                  <a:srgbClr val="000000"/>
                </a:solidFill>
                <a:cs typeface="Arial" panose="020B0604020202020204" pitchFamily="34" charset="0"/>
              </a:rPr>
              <a:t>29 054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b="1" dirty="0" smtClean="0">
                <a:solidFill>
                  <a:srgbClr val="000000"/>
                </a:solidFill>
                <a:cs typeface="Arial" panose="020B0604020202020204" pitchFamily="34" charset="0"/>
              </a:rPr>
              <a:t>9 000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b="1" dirty="0" smtClean="0">
                <a:solidFill>
                  <a:srgbClr val="000000"/>
                </a:solidFill>
                <a:cs typeface="Arial" panose="020B0604020202020204" pitchFamily="34" charset="0"/>
              </a:rPr>
              <a:t>1 061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b="1" dirty="0" smtClean="0">
                <a:solidFill>
                  <a:srgbClr val="000000"/>
                </a:solidFill>
                <a:cs typeface="Arial" panose="020B0604020202020204" pitchFamily="34" charset="0"/>
              </a:rPr>
              <a:t>1 487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b="1" dirty="0" smtClean="0">
                <a:solidFill>
                  <a:srgbClr val="000000"/>
                </a:solidFill>
                <a:cs typeface="Arial" panose="020B0604020202020204" pitchFamily="34" charset="0"/>
              </a:rPr>
              <a:t>5 443</a:t>
            </a:r>
            <a:endParaRPr lang="ru-RU" altLang="ru-RU" dirty="0" smtClean="0"/>
          </a:p>
          <a:p>
            <a:pPr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Айыртауский 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11 784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993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4 332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3 488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1 128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1 604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45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194</a:t>
            </a:r>
            <a:endParaRPr lang="ru-RU" altLang="ru-RU" dirty="0" smtClean="0"/>
          </a:p>
          <a:p>
            <a:pPr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Акжарский 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6 192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427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2 981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1 445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600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626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33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72</a:t>
            </a:r>
            <a:endParaRPr lang="ru-RU" altLang="ru-RU" dirty="0" smtClean="0"/>
          </a:p>
          <a:p>
            <a:pPr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Аккайынский 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7 613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666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3 266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2 209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1 003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365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16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88</a:t>
            </a:r>
            <a:endParaRPr lang="ru-RU" altLang="ru-RU" dirty="0" smtClean="0"/>
          </a:p>
          <a:p>
            <a:pPr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Есильский 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7 792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574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3 593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2 549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330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630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33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83</a:t>
            </a:r>
            <a:endParaRPr lang="ru-RU" altLang="ru-RU" dirty="0" smtClean="0"/>
          </a:p>
          <a:p>
            <a:pPr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Жамбылский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7 666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489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3 889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1 895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737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531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15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110</a:t>
            </a:r>
            <a:endParaRPr lang="ru-RU" altLang="ru-RU" dirty="0" smtClean="0"/>
          </a:p>
          <a:p>
            <a:pPr eaLnBrk="1" fontAlgn="t" hangingPunct="1">
              <a:spcBef>
                <a:spcPct val="0"/>
              </a:spcBef>
            </a:pPr>
            <a:r>
              <a:rPr lang="ru-RU" altLang="ru-RU" dirty="0" err="1" smtClean="0">
                <a:solidFill>
                  <a:srgbClr val="000000"/>
                </a:solidFill>
                <a:cs typeface="Arial" panose="020B0604020202020204" pitchFamily="34" charset="0"/>
              </a:rPr>
              <a:t>Магжана</a:t>
            </a: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 Жумабаева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10 512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947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4 294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3 096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648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1 382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9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136</a:t>
            </a:r>
            <a:endParaRPr lang="ru-RU" altLang="ru-RU" dirty="0" smtClean="0"/>
          </a:p>
          <a:p>
            <a:pPr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Кызылжарский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12 580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1 146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4 283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4 300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1 203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1 527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50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71</a:t>
            </a:r>
            <a:endParaRPr lang="ru-RU" altLang="ru-RU" dirty="0" smtClean="0"/>
          </a:p>
          <a:p>
            <a:pPr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Мамлютский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7 541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626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3 099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2 428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395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917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9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64</a:t>
            </a:r>
            <a:endParaRPr lang="ru-RU" altLang="ru-RU" dirty="0" smtClean="0"/>
          </a:p>
          <a:p>
            <a:pPr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имени </a:t>
            </a:r>
            <a:r>
              <a:rPr lang="ru-RU" altLang="ru-RU" dirty="0" err="1" smtClean="0">
                <a:solidFill>
                  <a:srgbClr val="000000"/>
                </a:solidFill>
                <a:cs typeface="Arial" panose="020B0604020202020204" pitchFamily="34" charset="0"/>
              </a:rPr>
              <a:t>Габита</a:t>
            </a: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 Мусрепова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14 226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1 399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4,5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4 837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5 043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703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2 016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46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178</a:t>
            </a:r>
            <a:endParaRPr lang="ru-RU" altLang="ru-RU" dirty="0" smtClean="0"/>
          </a:p>
          <a:p>
            <a:pPr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Тайыншинский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11 626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1 348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4 375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3 577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1 109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1 027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6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183</a:t>
            </a:r>
            <a:endParaRPr lang="ru-RU" altLang="ru-RU" dirty="0" smtClean="0"/>
          </a:p>
          <a:p>
            <a:pPr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Тимирязевский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5 510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405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2 298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2 284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218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245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13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47</a:t>
            </a:r>
            <a:endParaRPr lang="ru-RU" altLang="ru-RU" dirty="0" smtClean="0"/>
          </a:p>
          <a:p>
            <a:pPr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Уалихановский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7 025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434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3 209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2 441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340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540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23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36</a:t>
            </a:r>
            <a:endParaRPr lang="ru-RU" altLang="ru-RU" dirty="0" smtClean="0"/>
          </a:p>
          <a:p>
            <a:pPr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Шал акына 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6 672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418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3 060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1 663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782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599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4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146</a:t>
            </a:r>
            <a:endParaRPr lang="ru-RU" altLang="ru-RU" dirty="0" smtClean="0"/>
          </a:p>
          <a:p>
            <a:pPr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Петропавловск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66 887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16 013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6 614</a:t>
            </a:r>
            <a:endParaRPr lang="ru-RU" altLang="ru-RU" dirty="0" smtClean="0"/>
          </a:p>
          <a:p>
            <a:pPr algn="ctr" eaLnBrk="1" fontAlgn="t" hangingPunct="1">
              <a:spcBef>
                <a:spcPct val="0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12 629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3 497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15 563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447</a:t>
            </a:r>
            <a:endParaRPr lang="ru-RU" altLang="ru-RU" dirty="0" smtClean="0"/>
          </a:p>
          <a:p>
            <a:pPr algn="ctr" eaLnBrk="1" hangingPunct="1">
              <a:spcBef>
                <a:spcPts val="265"/>
              </a:spcBef>
            </a:pPr>
            <a:r>
              <a:rPr lang="ru-RU" altLang="ru-RU" dirty="0" smtClean="0">
                <a:solidFill>
                  <a:srgbClr val="000000"/>
                </a:solidFill>
                <a:cs typeface="Arial" panose="020B0604020202020204" pitchFamily="34" charset="0"/>
              </a:rPr>
              <a:t>2 271</a:t>
            </a:r>
            <a:endParaRPr lang="ru-RU" altLang="ru-RU" dirty="0" smtClean="0"/>
          </a:p>
          <a:p>
            <a:endParaRPr lang="ru-RU" altLang="ru-RU" dirty="0" smtClean="0"/>
          </a:p>
        </p:txBody>
      </p:sp>
      <p:sp>
        <p:nvSpPr>
          <p:cNvPr id="2017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448" indent="-2878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458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041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625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20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3791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375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95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A418D1-0557-49F6-AB22-EBB1F2B5E6C4}" type="slidenum">
              <a:rPr lang="ru-RU" altLang="ru-RU" sz="1200"/>
              <a:pPr/>
              <a:t>14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28078861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3779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378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448" indent="-2878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458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041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625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20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3791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375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95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69B8455-7291-4D54-B471-34185E99DC57}" type="slidenum">
              <a:rPr lang="ru-RU" altLang="ru-RU" sz="1200"/>
              <a:pPr/>
              <a:t>15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22370794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17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418303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787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787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448" indent="-2878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458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041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625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20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3791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375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95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8407A69-ADD3-4534-8866-9824A3C956E6}" type="slidenum">
              <a:rPr lang="ru-RU" altLang="ru-RU" sz="1200"/>
              <a:pPr/>
              <a:t>18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36348032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787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787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448" indent="-2878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458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041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625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20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3791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375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95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8407A69-ADD3-4534-8866-9824A3C956E6}" type="slidenum">
              <a:rPr lang="ru-RU" altLang="ru-RU" sz="1200"/>
              <a:pPr/>
              <a:t>19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42851163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021647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56187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574607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895345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67423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448815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4019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1402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849" indent="-286266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859" indent="-228693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0443" indent="-228693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1026" indent="-228693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1609" indent="-22869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2193" indent="-22869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2776" indent="-22869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3359" indent="-22869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A30E35D-25B0-4720-8881-5D5651AB1EAC}" type="slidenum">
              <a:rPr lang="ru-RU" altLang="ru-RU" sz="1200">
                <a:solidFill>
                  <a:srgbClr val="000000"/>
                </a:solidFill>
                <a:cs typeface="Arial" panose="020B0604020202020204" pitchFamily="34" charset="0"/>
              </a:rPr>
              <a:pPr/>
              <a:t>25</a:t>
            </a:fld>
            <a:endParaRPr lang="ru-RU" altLang="ru-RU" sz="12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3830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640179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296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5381560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30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90616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31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0372140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32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8123266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33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0495772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23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355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448" indent="-2878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458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041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625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20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3791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375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95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64AF34-4FCD-48B7-ADC1-9447FD2925CB}" type="slidenum">
              <a:rPr lang="ru-RU" altLang="ru-RU" sz="1200"/>
              <a:pPr/>
              <a:t>37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994048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2450" indent="-288413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8484" indent="-230408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22521" indent="-230408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6559" indent="-230408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0597" indent="-230408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14634" indent="-230408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78672" indent="-230408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42710" indent="-230408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89B141-CAAF-4F11-BDFD-D9D0B7CB3FE5}" type="slidenum">
              <a:rPr lang="ru-RU" altLang="ru-RU" sz="1200">
                <a:solidFill>
                  <a:srgbClr val="000000"/>
                </a:solidFill>
              </a:rPr>
              <a:pPr/>
              <a:t>4</a:t>
            </a:fld>
            <a:endParaRPr lang="ru-RU" altLang="ru-RU" sz="1200">
              <a:solidFill>
                <a:srgbClr val="000000"/>
              </a:solidFill>
            </a:endParaRPr>
          </a:p>
        </p:txBody>
      </p:sp>
      <p:sp>
        <p:nvSpPr>
          <p:cNvPr id="186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366460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251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1925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448" indent="-2878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458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041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625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20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3791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375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95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25AC2A3-C345-462A-90FA-30F1E5F37AD1}" type="slidenum">
              <a:rPr lang="ru-RU" altLang="ru-RU" sz="1200"/>
              <a:pPr/>
              <a:t>8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871301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63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19456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448" indent="-2878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458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041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625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20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3791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375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95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A099C9-52C9-4A21-81B7-352273B1F5D3}" type="slidenum">
              <a:rPr lang="ru-RU" altLang="ru-RU" sz="1200"/>
              <a:pPr/>
              <a:t>9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1438173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10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265105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130189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8659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1986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448" indent="-2878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458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041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625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20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3791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375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95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4536F6E-E79E-4812-8813-00AD664EAD08}" type="slidenum">
              <a:rPr lang="ru-RU" altLang="ru-RU" sz="1200"/>
              <a:pPr/>
              <a:t>12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19189204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13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0266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99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99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A2A4D-F419-4DFB-9A5D-5DF5232A585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51402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EC1EB-CC59-4863-B11E-B53AFEA7DE4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599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ED3EF-8E2E-4824-840C-94364A27DF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654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24AAE-15D2-4FDB-BCBF-2F400596D3E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444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18803-2FF7-4285-9DA0-86D6922F2D1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9175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F483B-0235-4BCF-89B8-1261111DE8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38145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21ACF-20FE-41AB-863D-0B7EB115349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4720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0E04D-4C61-4DE7-8A58-B7E8000FD5F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6093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1D697-6C80-4EAA-BFAF-B074535F5C8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0041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38DDB-5C0C-42DD-A072-133C5E44E04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50087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99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99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0DDD7-7091-480E-A4C2-530EB981F0B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6590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76EF2-4C91-4F5B-8101-5B6022DEB29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3705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F7A04-B3E0-4BA3-A67D-5C4EE6F5C75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4505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6F6CA-F47D-4FBF-9470-4B0108391CA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8741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F03F1-2A63-45EC-AE90-CF5FFC8184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4083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F639B-8B64-4BFE-BA2E-79F3812D123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9492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1D508-A314-4BAC-8D0E-9C417426866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9597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4E633-2E03-4C6D-8A8F-24E98FD6349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179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CC3FE-A456-49F3-924B-2C22C1B5F1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38494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E95DA-7C7C-4A73-A705-616E435264A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13183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704EA-32A5-4D3C-8CD6-EF7D819AADA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0954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3F9AD-E3FF-4AC5-BFFE-0B4DC1860DC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622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C3A73-8128-4D01-A8A5-41996A6F48C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4128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59295-AE8A-4DF5-B482-A907653F5F7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0801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48F9A-A15C-4AE2-B4C5-328DC7E36EA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416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8C54F-393D-49AC-9C4A-FA1411AFF47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6977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72FA3-7EAE-4E77-A944-2D4F3EEAA40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50222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BE366-9020-450E-8B25-E8954758209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55942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566FC-A270-42CA-A3EB-D94C221E208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35630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A3207-18DA-4773-9C10-4A0B57893CC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18258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99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99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CC9C3-613E-44A6-ADE4-A52E77F431C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5435506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23D71-4A80-43B0-9DDF-794B1AE2540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40000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459D9-1C6D-42CA-ABED-756DD01C193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678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A1673-271A-4102-A1C6-9DB34EE051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93125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E3CB6-A593-491E-BFB2-E27B00C1BE6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7573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36A2-20AB-47C9-B94B-3131889B495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12263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7D6C1-6506-4198-9305-B37EE8351B2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45459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9869C-3E80-4B0D-BEA4-F8A3B7A33D6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26645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159EF-FB2F-4B96-BFDB-2A826D15730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5723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26201-137B-4FCC-BD69-5C4C49920E3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25872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9F8A2-9666-4E0C-918A-808C10B8191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77272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28C5E-9FFC-4F6C-8DB8-12A44155FA8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43719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715F1-C260-40EC-A0BD-4D1E63453BF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60950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13007-E679-4DDD-8D72-D197B34882B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790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562F3-30E7-448C-A01E-251F6E1742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92830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434B2-F848-4A4B-B939-BE74B7748EB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201717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22136-7783-487E-9136-AF0906EC34E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46318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E010E-E2B5-44F2-A192-76A67B52607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65952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954D-B362-4953-A7FF-32286B852CD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11209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D0FC4-5746-48AD-9323-6A35F90CBCE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44901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99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99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59571-48FA-4393-B754-71547199676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432918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7D98F-AC91-42FE-8715-085C983FDB4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38940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146DD-BC9F-4BB9-90D4-F44C7E7502E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98864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A2630-80BD-4255-A666-002139C29CD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910386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D2BC1-841C-4E68-BDF9-8FCA1E9B9D5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88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E40C2-DD20-4AC5-B2B6-4AB12EF050F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09839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56F6D-17F5-497A-AF78-6DD389E6184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5168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FAED0-2282-42E3-ABB0-B1A5968A756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85587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C96C5-0152-4446-8B86-F690804EF5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36093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5632F-470A-4DC0-91FB-FD4F83FAB7D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71633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A532E-EC32-42CA-AE09-4D63C8BEE3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39896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40ED5-8BE8-4F15-BB56-371AC4A1A56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39169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B8DDE-2F31-4F7E-B00A-A320841DE1D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83550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43FB9-D14A-40EA-BB94-51750F5699D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9334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39C73-BBDF-4A73-94C3-D2A1E8B8E6C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759246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96471-1C53-47BC-B04E-B949085F194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367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20162-A072-4B2C-8C79-22C56FC1144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03288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1FDC1-6F0E-4C15-9B8F-F0317B51CE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4689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02094-B539-4741-B60F-4B8A99363E7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58740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0D0C0-F4DF-48E9-8C04-62267F2ABF4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062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9821A-87B7-48E6-90CA-23A3439D02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585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EB106-7BB8-4405-92D3-79933E155D2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53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1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0.xml"/><Relationship Id="rId16" Type="http://schemas.openxmlformats.org/officeDocument/2006/relationships/slideLayout" Target="../slideLayouts/slideLayout34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28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1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1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38.xml"/><Relationship Id="rId16" Type="http://schemas.openxmlformats.org/officeDocument/2006/relationships/slideLayout" Target="../slideLayouts/slideLayout52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46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13" Type="http://schemas.openxmlformats.org/officeDocument/2006/relationships/slideLayout" Target="../slideLayouts/slideLayout67.xml"/><Relationship Id="rId18" Type="http://schemas.openxmlformats.org/officeDocument/2006/relationships/slideLayout" Target="../slideLayouts/slideLayout72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slideLayout" Target="../slideLayouts/slideLayout66.xml"/><Relationship Id="rId17" Type="http://schemas.openxmlformats.org/officeDocument/2006/relationships/slideLayout" Target="../slideLayouts/slideLayout71.xml"/><Relationship Id="rId2" Type="http://schemas.openxmlformats.org/officeDocument/2006/relationships/slideLayout" Target="../slideLayouts/slideLayout56.xml"/><Relationship Id="rId16" Type="http://schemas.openxmlformats.org/officeDocument/2006/relationships/slideLayout" Target="../slideLayouts/slideLayout70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5" Type="http://schemas.openxmlformats.org/officeDocument/2006/relationships/slideLayout" Target="../slideLayouts/slideLayout59.xml"/><Relationship Id="rId15" Type="http://schemas.openxmlformats.org/officeDocument/2006/relationships/slideLayout" Target="../slideLayouts/slideLayout69.xml"/><Relationship Id="rId10" Type="http://schemas.openxmlformats.org/officeDocument/2006/relationships/slideLayout" Target="../slideLayouts/slideLayout64.xml"/><Relationship Id="rId19" Type="http://schemas.openxmlformats.org/officeDocument/2006/relationships/theme" Target="../theme/theme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Relationship Id="rId14" Type="http://schemas.openxmlformats.org/officeDocument/2006/relationships/slideLayout" Target="../slideLayouts/slideLayout6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AEA04B3E-D3A4-4EF5-BEE4-FDF7228F61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1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2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63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4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</p:grpSp>
      <p:sp>
        <p:nvSpPr>
          <p:cNvPr id="205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4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89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7286" r:id="rId1"/>
    <p:sldLayoutId id="2147547287" r:id="rId2"/>
    <p:sldLayoutId id="2147547288" r:id="rId3"/>
    <p:sldLayoutId id="2147547289" r:id="rId4"/>
    <p:sldLayoutId id="2147547290" r:id="rId5"/>
    <p:sldLayoutId id="2147547291" r:id="rId6"/>
    <p:sldLayoutId id="2147547292" r:id="rId7"/>
    <p:sldLayoutId id="2147547293" r:id="rId8"/>
    <p:sldLayoutId id="2147547294" r:id="rId9"/>
    <p:sldLayoutId id="2147547295" r:id="rId10"/>
    <p:sldLayoutId id="2147547296" r:id="rId11"/>
    <p:sldLayoutId id="2147547297" r:id="rId12"/>
    <p:sldLayoutId id="2147547298" r:id="rId13"/>
    <p:sldLayoutId id="2147547299" r:id="rId14"/>
    <p:sldLayoutId id="2147547300" r:id="rId15"/>
    <p:sldLayoutId id="2147547301" r:id="rId16"/>
    <p:sldLayoutId id="2147547302" r:id="rId17"/>
    <p:sldLayoutId id="2147547303" r:id="rId1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1F7C6C83-1B19-4640-89E4-893E9586710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307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1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2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63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4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</p:grpSp>
      <p:sp>
        <p:nvSpPr>
          <p:cNvPr id="3077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078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89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7304" r:id="rId1"/>
    <p:sldLayoutId id="2147547305" r:id="rId2"/>
    <p:sldLayoutId id="2147547306" r:id="rId3"/>
    <p:sldLayoutId id="2147547307" r:id="rId4"/>
    <p:sldLayoutId id="2147547308" r:id="rId5"/>
    <p:sldLayoutId id="2147547309" r:id="rId6"/>
    <p:sldLayoutId id="2147547310" r:id="rId7"/>
    <p:sldLayoutId id="2147547311" r:id="rId8"/>
    <p:sldLayoutId id="2147547312" r:id="rId9"/>
    <p:sldLayoutId id="2147547313" r:id="rId10"/>
    <p:sldLayoutId id="2147547314" r:id="rId11"/>
    <p:sldLayoutId id="2147547315" r:id="rId12"/>
    <p:sldLayoutId id="2147547316" r:id="rId13"/>
    <p:sldLayoutId id="2147547317" r:id="rId14"/>
    <p:sldLayoutId id="2147547318" r:id="rId15"/>
    <p:sldLayoutId id="2147547319" r:id="rId16"/>
    <p:sldLayoutId id="2147547320" r:id="rId17"/>
    <p:sldLayoutId id="2147547321" r:id="rId1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D0DA5A40-90EB-4299-B726-01B212FB29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1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2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63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4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</p:grpSp>
      <p:sp>
        <p:nvSpPr>
          <p:cNvPr id="4101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4102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89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7322" r:id="rId1"/>
    <p:sldLayoutId id="2147547323" r:id="rId2"/>
    <p:sldLayoutId id="2147547324" r:id="rId3"/>
    <p:sldLayoutId id="2147547325" r:id="rId4"/>
    <p:sldLayoutId id="2147547326" r:id="rId5"/>
    <p:sldLayoutId id="2147547327" r:id="rId6"/>
    <p:sldLayoutId id="2147547328" r:id="rId7"/>
    <p:sldLayoutId id="2147547329" r:id="rId8"/>
    <p:sldLayoutId id="2147547330" r:id="rId9"/>
    <p:sldLayoutId id="2147547331" r:id="rId10"/>
    <p:sldLayoutId id="2147547332" r:id="rId11"/>
    <p:sldLayoutId id="2147547333" r:id="rId12"/>
    <p:sldLayoutId id="2147547334" r:id="rId13"/>
    <p:sldLayoutId id="2147547335" r:id="rId14"/>
    <p:sldLayoutId id="2147547336" r:id="rId15"/>
    <p:sldLayoutId id="2147547337" r:id="rId16"/>
    <p:sldLayoutId id="2147547338" r:id="rId17"/>
    <p:sldLayoutId id="2147547339" r:id="rId1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D1B8BE31-43C2-477A-8DD6-CAEE5F653BC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5124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1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2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63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4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</p:grpSp>
      <p:sp>
        <p:nvSpPr>
          <p:cNvPr id="5125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5126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89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7340" r:id="rId1"/>
    <p:sldLayoutId id="2147547341" r:id="rId2"/>
    <p:sldLayoutId id="2147547342" r:id="rId3"/>
    <p:sldLayoutId id="2147547343" r:id="rId4"/>
    <p:sldLayoutId id="2147547344" r:id="rId5"/>
    <p:sldLayoutId id="2147547345" r:id="rId6"/>
    <p:sldLayoutId id="2147547346" r:id="rId7"/>
    <p:sldLayoutId id="2147547347" r:id="rId8"/>
    <p:sldLayoutId id="2147547348" r:id="rId9"/>
    <p:sldLayoutId id="2147547349" r:id="rId10"/>
    <p:sldLayoutId id="2147547350" r:id="rId11"/>
    <p:sldLayoutId id="2147547351" r:id="rId12"/>
    <p:sldLayoutId id="2147547352" r:id="rId13"/>
    <p:sldLayoutId id="2147547353" r:id="rId14"/>
    <p:sldLayoutId id="2147547354" r:id="rId15"/>
    <p:sldLayoutId id="2147547355" r:id="rId16"/>
    <p:sldLayoutId id="2147547356" r:id="rId17"/>
    <p:sldLayoutId id="2147547357" r:id="rId1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6.xml"/><Relationship Id="rId4" Type="http://schemas.openxmlformats.org/officeDocument/2006/relationships/image" Target="../media/image3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6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6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6.xml"/><Relationship Id="rId4" Type="http://schemas.openxmlformats.org/officeDocument/2006/relationships/image" Target="../media/image11.jpe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1676400"/>
            <a:ext cx="8686800" cy="350520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Georgia" panose="02040502050405020303" pitchFamily="18" charset="0"/>
              <a:buNone/>
            </a:pPr>
            <a:r>
              <a:rPr lang="ru-RU" altLang="ru-RU" sz="6000" b="1" dirty="0" smtClean="0">
                <a:solidFill>
                  <a:srgbClr val="0000CC"/>
                </a:solidFill>
                <a:effectLst/>
              </a:rPr>
              <a:t>ГРАЖДАНСКИЙ БЮДЖЕТ </a:t>
            </a:r>
            <a:br>
              <a:rPr lang="ru-RU" altLang="ru-RU" sz="6000" b="1" dirty="0" smtClean="0">
                <a:solidFill>
                  <a:srgbClr val="0000CC"/>
                </a:solidFill>
                <a:effectLst/>
              </a:rPr>
            </a:br>
            <a:r>
              <a:rPr lang="ru-RU" altLang="ru-RU" sz="6000" b="1" dirty="0" smtClean="0">
                <a:solidFill>
                  <a:srgbClr val="0000CC"/>
                </a:solidFill>
                <a:effectLst/>
              </a:rPr>
              <a:t>на 2022–2024 годы</a:t>
            </a:r>
            <a:br>
              <a:rPr lang="ru-RU" altLang="ru-RU" sz="6000" b="1" dirty="0" smtClean="0">
                <a:solidFill>
                  <a:srgbClr val="0000CC"/>
                </a:solidFill>
                <a:effectLst/>
              </a:rPr>
            </a:br>
            <a:r>
              <a:rPr lang="ru-RU" altLang="ru-RU" sz="2800" dirty="0" smtClean="0">
                <a:solidFill>
                  <a:srgbClr val="0000CC"/>
                </a:solidFill>
                <a:effectLst/>
              </a:rPr>
              <a:t>(Уточненный на 01.07.2022 г.)</a:t>
            </a:r>
            <a:r>
              <a:rPr lang="ru-RU" altLang="ru-RU" sz="6000" dirty="0" smtClean="0">
                <a:solidFill>
                  <a:srgbClr val="000000"/>
                </a:solidFill>
                <a:effectLst/>
              </a:rPr>
              <a:t/>
            </a:r>
            <a:br>
              <a:rPr lang="ru-RU" altLang="ru-RU" sz="6000" dirty="0" smtClean="0">
                <a:solidFill>
                  <a:srgbClr val="000000"/>
                </a:solidFill>
                <a:effectLst/>
              </a:rPr>
            </a:br>
            <a:endParaRPr lang="ru-RU" altLang="ru-RU" sz="6000" dirty="0" smtClean="0">
              <a:solidFill>
                <a:srgbClr val="3366FF"/>
              </a:solidFill>
              <a:effectLst/>
            </a:endParaRPr>
          </a:p>
        </p:txBody>
      </p:sp>
      <p:pic>
        <p:nvPicPr>
          <p:cNvPr id="7" name="Рисунок 6" descr="logoМЭРТ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2" y="357166"/>
            <a:ext cx="1428760" cy="87993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8207375" cy="914400"/>
          </a:xfrm>
        </p:spPr>
        <p:txBody>
          <a:bodyPr/>
          <a:lstStyle/>
          <a:p>
            <a:pPr algn="ctr" eaLnBrk="1" hangingPunct="1"/>
            <a:r>
              <a:rPr lang="ru-RU" altLang="ru-RU" sz="2000" b="1" dirty="0" smtClean="0">
                <a:solidFill>
                  <a:srgbClr val="0000FF"/>
                </a:solidFill>
              </a:rPr>
              <a:t>Основные направления </a:t>
            </a:r>
            <a:br>
              <a:rPr lang="ru-RU" altLang="ru-RU" sz="2000" b="1" dirty="0" smtClean="0">
                <a:solidFill>
                  <a:srgbClr val="0000FF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расходной части бюджета Северо-Казахстанской области </a:t>
            </a:r>
            <a:br>
              <a:rPr lang="ru-RU" altLang="ru-RU" sz="2000" b="1" dirty="0" smtClean="0">
                <a:solidFill>
                  <a:srgbClr val="0000FF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на 2022 год</a:t>
            </a:r>
          </a:p>
        </p:txBody>
      </p:sp>
      <p:sp>
        <p:nvSpPr>
          <p:cNvPr id="195588" name="Номер слайда 5"/>
          <p:cNvSpPr txBox="1">
            <a:spLocks/>
          </p:cNvSpPr>
          <p:nvPr/>
        </p:nvSpPr>
        <p:spPr bwMode="auto">
          <a:xfrm>
            <a:off x="3809999" y="6549410"/>
            <a:ext cx="18288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95EC692B-ACC4-4A79-9BBD-2CD09D8CAF6F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  <p:graphicFrame>
        <p:nvGraphicFramePr>
          <p:cNvPr id="5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19109278"/>
              </p:ext>
            </p:extLst>
          </p:nvPr>
        </p:nvGraphicFramePr>
        <p:xfrm>
          <a:off x="152400" y="1472098"/>
          <a:ext cx="8831263" cy="4976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74858" y="690874"/>
            <a:ext cx="8282012" cy="215561"/>
          </a:xfrm>
          <a:noFill/>
        </p:spPr>
        <p:txBody>
          <a:bodyPr>
            <a:normAutofit fontScale="90000"/>
          </a:bodyPr>
          <a:lstStyle/>
          <a:p>
            <a:pPr marL="0" indent="0" algn="l" eaLnBrk="1" hangingPunct="1">
              <a:buNone/>
            </a:pPr>
            <a:r>
              <a:rPr lang="ru-RU" altLang="ru-RU" sz="1800" b="1" dirty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Структура поступлений областного бюджета на 2022-2024 годы, млн. тенге</a:t>
            </a:r>
            <a:r>
              <a:rPr lang="ru-RU" altLang="ru-RU" sz="16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16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16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16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altLang="ru-RU" sz="1600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522" name="Group 28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71425468"/>
              </p:ext>
            </p:extLst>
          </p:nvPr>
        </p:nvGraphicFramePr>
        <p:xfrm>
          <a:off x="217670" y="1040110"/>
          <a:ext cx="8839200" cy="5248710"/>
        </p:xfrm>
        <a:graphic>
          <a:graphicData uri="http://schemas.openxmlformats.org/drawingml/2006/table">
            <a:tbl>
              <a:tblPr/>
              <a:tblGrid>
                <a:gridCol w="4756344"/>
                <a:gridCol w="1247779"/>
                <a:gridCol w="1081684"/>
                <a:gridCol w="874734"/>
                <a:gridCol w="878659"/>
              </a:tblGrid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</a:txBody>
                  <a:tcPr marL="91450" marR="91450" marT="45675" marB="456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2022 год</a:t>
                      </a:r>
                    </a:p>
                  </a:txBody>
                  <a:tcPr marL="91450" marR="91450" marT="45675" marB="456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50" marR="91450" marT="45675" marB="456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Прогноз*</a:t>
                      </a:r>
                    </a:p>
                  </a:txBody>
                  <a:tcPr marL="91450" marR="91450" marT="45675" marB="456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0" marR="91450" marT="45682" marB="45682" horzOverflow="overflow"/>
                </a:tc>
              </a:tr>
              <a:tr h="31801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50" marR="91450" marT="45682" marB="4568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Утвержденный план</a:t>
                      </a:r>
                    </a:p>
                  </a:txBody>
                  <a:tcPr marL="91450" marR="91450" marT="45675" marB="456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Уточненный план</a:t>
                      </a:r>
                    </a:p>
                  </a:txBody>
                  <a:tcPr marL="91450" marR="91450" marT="45675" marB="456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2023 год</a:t>
                      </a:r>
                    </a:p>
                  </a:txBody>
                  <a:tcPr marL="91450" marR="91450" marT="45675" marB="456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2024 год</a:t>
                      </a:r>
                    </a:p>
                  </a:txBody>
                  <a:tcPr marL="91450" marR="91450" marT="45675" marB="456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78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Свободные остатки на начало года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12 200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463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ПОСТУПЛЕНИЯ - всего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249 184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313 068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182 426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173 771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Налоговые поступления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29 379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36 502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22 344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23 352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Неналоговые поступления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1 784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2 149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Поступления от продажи основного капитала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Погашение бюджетных кредитов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11 585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4 714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Поступления трансфертов из республиканского бюджета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165 682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216 927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96 099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96 237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42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субвенция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94 525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94 525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96 099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96 237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774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целевые трансферты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71 157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122 402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Поступление трансфертов из Национального  фонда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2 416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2 395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93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Поступление гарантированного трансферта из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Нац</a:t>
                      </a:r>
                      <a:r>
                        <a:rPr lang="kk-KZ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ионального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Фонда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12 143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0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Кредитование из республиканского бюджета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2 592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Кредитование из областного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-2 641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-3 039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Займы из ОБ (государственные ценные бумаги, ДКЗ - облигации)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-11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-15 078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Поступления займов (государственные ценные бумаги)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10 973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Тран</a:t>
                      </a: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сферты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 областного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бюджета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райгорбюджеты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-6 504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-17 324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Возврат трансфертов из нижестоящих бюджетов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47 803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52 759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47 990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48 181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53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 резерва Правительства Республики Казахстан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6729" name="Rectangle 100"/>
          <p:cNvSpPr>
            <a:spLocks noChangeArrowheads="1"/>
          </p:cNvSpPr>
          <p:nvPr/>
        </p:nvSpPr>
        <p:spPr bwMode="auto">
          <a:xfrm>
            <a:off x="611187" y="6379852"/>
            <a:ext cx="8075612" cy="12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000" i="1">
              <a:solidFill>
                <a:srgbClr val="000000"/>
              </a:solidFill>
            </a:endParaRPr>
          </a:p>
        </p:txBody>
      </p:sp>
      <p:sp>
        <p:nvSpPr>
          <p:cNvPr id="196730" name="Rectangle 283"/>
          <p:cNvSpPr>
            <a:spLocks noChangeArrowheads="1"/>
          </p:cNvSpPr>
          <p:nvPr/>
        </p:nvSpPr>
        <p:spPr bwMode="auto">
          <a:xfrm rot="10800000" flipV="1">
            <a:off x="457200" y="6336990"/>
            <a:ext cx="76295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rect">
                    <a:fillToRect l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100" i="1" dirty="0">
                <a:solidFill>
                  <a:srgbClr val="000000"/>
                </a:solidFill>
              </a:rPr>
              <a:t>*Примечание: </a:t>
            </a:r>
            <a:r>
              <a:rPr lang="ru-RU" altLang="ru-RU" sz="1100" i="1" dirty="0" smtClean="0">
                <a:solidFill>
                  <a:srgbClr val="000000"/>
                </a:solidFill>
              </a:rPr>
              <a:t>2023-2024 </a:t>
            </a:r>
            <a:r>
              <a:rPr lang="ru-RU" altLang="ru-RU" sz="1100" i="1" dirty="0">
                <a:solidFill>
                  <a:srgbClr val="000000"/>
                </a:solidFill>
              </a:rPr>
              <a:t>годы - без учета целевых трансфертов и кредитов  из республиканского бюджета</a:t>
            </a:r>
          </a:p>
        </p:txBody>
      </p:sp>
      <p:sp>
        <p:nvSpPr>
          <p:cNvPr id="196731" name="Номер слайда 5"/>
          <p:cNvSpPr txBox="1">
            <a:spLocks/>
          </p:cNvSpPr>
          <p:nvPr/>
        </p:nvSpPr>
        <p:spPr bwMode="auto">
          <a:xfrm>
            <a:off x="3734593" y="6606268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03974314-AFD0-4243-87E1-D5CE57DB5EA3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39080" y="715108"/>
            <a:ext cx="8245475" cy="533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400" b="1" dirty="0" smtClean="0">
                <a:solidFill>
                  <a:srgbClr val="FF0000"/>
                </a:solidFill>
              </a:rPr>
              <a:t/>
            </a:r>
            <a:br>
              <a:rPr lang="ru-RU" altLang="ru-RU" sz="2400" b="1" dirty="0" smtClean="0">
                <a:solidFill>
                  <a:srgbClr val="FF0000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Расходы областного бюджета на 2022-2024 годы</a:t>
            </a:r>
            <a:r>
              <a:rPr lang="ru-RU" altLang="ru-RU" sz="2400" b="1" dirty="0" smtClean="0">
                <a:solidFill>
                  <a:srgbClr val="0000FF"/>
                </a:solidFill>
              </a:rPr>
              <a:t>, </a:t>
            </a:r>
            <a:r>
              <a:rPr lang="ru-RU" altLang="ru-RU" sz="1400" i="1" dirty="0" smtClean="0">
                <a:solidFill>
                  <a:srgbClr val="0000FF"/>
                </a:solidFill>
              </a:rPr>
              <a:t>млн. тенге</a:t>
            </a:r>
            <a:br>
              <a:rPr lang="ru-RU" altLang="ru-RU" sz="1400" i="1" dirty="0" smtClean="0">
                <a:solidFill>
                  <a:srgbClr val="0000FF"/>
                </a:solidFill>
              </a:rPr>
            </a:br>
            <a:r>
              <a:rPr lang="ru-RU" altLang="ru-RU" sz="1400" b="1" i="1" dirty="0" smtClean="0">
                <a:solidFill>
                  <a:srgbClr val="0000FF"/>
                </a:solidFill>
              </a:rPr>
              <a:t>агрегированная форма</a:t>
            </a:r>
            <a:r>
              <a:rPr lang="ru-RU" altLang="ru-RU" sz="1400" i="1" dirty="0" smtClean="0">
                <a:solidFill>
                  <a:srgbClr val="0000FF"/>
                </a:solidFill>
              </a:rPr>
              <a:t/>
            </a:r>
            <a:br>
              <a:rPr lang="ru-RU" altLang="ru-RU" sz="1400" i="1" dirty="0" smtClean="0">
                <a:solidFill>
                  <a:srgbClr val="0000FF"/>
                </a:solidFill>
              </a:rPr>
            </a:br>
            <a:r>
              <a:rPr lang="ru-RU" altLang="ru-RU" sz="2400" b="1" dirty="0" smtClean="0">
                <a:solidFill>
                  <a:srgbClr val="0000CC"/>
                </a:solidFill>
              </a:rPr>
              <a:t> </a:t>
            </a:r>
            <a:r>
              <a:rPr lang="ru-RU" altLang="ru-RU" sz="2400" b="1" dirty="0" smtClean="0"/>
              <a:t/>
            </a:r>
            <a:br>
              <a:rPr lang="ru-RU" altLang="ru-RU" sz="2400" b="1" dirty="0" smtClean="0"/>
            </a:br>
            <a:endParaRPr lang="ru-RU" altLang="ru-RU" sz="2400" b="1" dirty="0" smtClean="0"/>
          </a:p>
        </p:txBody>
      </p:sp>
      <p:graphicFrame>
        <p:nvGraphicFramePr>
          <p:cNvPr id="10522" name="Group 28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6351012"/>
              </p:ext>
            </p:extLst>
          </p:nvPr>
        </p:nvGraphicFramePr>
        <p:xfrm>
          <a:off x="422276" y="1470353"/>
          <a:ext cx="8458199" cy="4504697"/>
        </p:xfrm>
        <a:graphic>
          <a:graphicData uri="http://schemas.openxmlformats.org/drawingml/2006/table">
            <a:tbl>
              <a:tblPr/>
              <a:tblGrid>
                <a:gridCol w="4147771"/>
                <a:gridCol w="1068753"/>
                <a:gridCol w="1031876"/>
                <a:gridCol w="1066800"/>
                <a:gridCol w="1142999"/>
              </a:tblGrid>
              <a:tr h="288141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alt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Наименование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alt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функциональных групп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2022 год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Прогноз*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46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Утвержденный план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algn="ctr"/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Уточненный план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2023 год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2024 год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15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РАСХОДЫ - 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249 184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325 268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182 426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173 771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Образование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117 163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125 458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65 156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65 532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Здравоохранение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4 425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11 776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Социальная защита и обеспечение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4 569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4 644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3 220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3 314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8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Культура, спорт, информационное пространство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13 579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16 246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7 157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7 344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8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Общественный порядок, оборона, государственные услуги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15 103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10 883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25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Сельское, лесное, водное хозяйство и др.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54 099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100 538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32 975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34 510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3 079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3 232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Транспорт и коммуникации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11 875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8 620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6 173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5 832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576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28 371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41 880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51 599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40 631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7739" name="Номер слайда 5"/>
          <p:cNvSpPr txBox="1">
            <a:spLocks/>
          </p:cNvSpPr>
          <p:nvPr/>
        </p:nvSpPr>
        <p:spPr bwMode="auto">
          <a:xfrm>
            <a:off x="4114800" y="6400800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876982EB-C7E0-404F-A880-C9B5090A6770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  <p:sp>
        <p:nvSpPr>
          <p:cNvPr id="197740" name="Rectangle 283"/>
          <p:cNvSpPr>
            <a:spLocks noChangeArrowheads="1"/>
          </p:cNvSpPr>
          <p:nvPr/>
        </p:nvSpPr>
        <p:spPr bwMode="auto">
          <a:xfrm rot="10800000" flipV="1">
            <a:off x="566737" y="6123781"/>
            <a:ext cx="8313738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rect">
                    <a:fillToRect l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i="1" dirty="0">
                <a:solidFill>
                  <a:srgbClr val="000000"/>
                </a:solidFill>
              </a:rPr>
              <a:t>Примечание: *  данные на </a:t>
            </a:r>
            <a:r>
              <a:rPr lang="ru-RU" altLang="ru-RU" sz="1200" i="1" dirty="0" smtClean="0">
                <a:solidFill>
                  <a:srgbClr val="000000"/>
                </a:solidFill>
              </a:rPr>
              <a:t>2023-2024 </a:t>
            </a:r>
            <a:r>
              <a:rPr lang="ru-RU" altLang="ru-RU" sz="1200" i="1" dirty="0">
                <a:solidFill>
                  <a:srgbClr val="000000"/>
                </a:solidFill>
              </a:rPr>
              <a:t>годы приведены без учета целевых трансфертов и кредитов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i="1" dirty="0">
                <a:solidFill>
                  <a:srgbClr val="000000"/>
                </a:solidFill>
              </a:rPr>
              <a:t>                           из республиканского бюджета;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i="1" dirty="0">
                <a:solidFill>
                  <a:srgbClr val="000000"/>
                </a:solidFill>
              </a:rPr>
              <a:t>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435975" cy="955675"/>
          </a:xfrm>
        </p:spPr>
        <p:txBody>
          <a:bodyPr/>
          <a:lstStyle/>
          <a:p>
            <a:pPr algn="ctr" eaLnBrk="1" hangingPunct="1"/>
            <a:r>
              <a:rPr lang="ru-RU" altLang="ru-RU" sz="2000" b="1" dirty="0" smtClean="0">
                <a:solidFill>
                  <a:srgbClr val="0000FF"/>
                </a:solidFill>
              </a:rPr>
              <a:t>Основные направления расходной части областного бюджета </a:t>
            </a:r>
            <a:br>
              <a:rPr lang="ru-RU" altLang="ru-RU" sz="2000" b="1" dirty="0" smtClean="0">
                <a:solidFill>
                  <a:srgbClr val="0000FF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на 2022 год</a:t>
            </a:r>
          </a:p>
        </p:txBody>
      </p:sp>
      <p:sp>
        <p:nvSpPr>
          <p:cNvPr id="199684" name="Номер слайда 5"/>
          <p:cNvSpPr txBox="1">
            <a:spLocks/>
          </p:cNvSpPr>
          <p:nvPr/>
        </p:nvSpPr>
        <p:spPr bwMode="auto"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5E72D726-5B05-4925-94FB-F50268EFABE1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  <p:graphicFrame>
        <p:nvGraphicFramePr>
          <p:cNvPr id="6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57141367"/>
              </p:ext>
            </p:extLst>
          </p:nvPr>
        </p:nvGraphicFramePr>
        <p:xfrm>
          <a:off x="317499" y="1366837"/>
          <a:ext cx="8715375" cy="5110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6643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346075" y="381000"/>
            <a:ext cx="8797925" cy="23653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1800" b="1" dirty="0" smtClean="0">
                <a:solidFill>
                  <a:srgbClr val="0033CC"/>
                </a:solidFill>
              </a:rPr>
              <a:t>Уточненный бюджет Северо-Казахстанской области на 2022 год                                              </a:t>
            </a:r>
          </a:p>
        </p:txBody>
      </p:sp>
      <p:graphicFrame>
        <p:nvGraphicFramePr>
          <p:cNvPr id="10340" name="Group 10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6842046"/>
              </p:ext>
            </p:extLst>
          </p:nvPr>
        </p:nvGraphicFramePr>
        <p:xfrm>
          <a:off x="131931" y="718079"/>
          <a:ext cx="8991597" cy="5868364"/>
        </p:xfrm>
        <a:graphic>
          <a:graphicData uri="http://schemas.openxmlformats.org/drawingml/2006/table">
            <a:tbl>
              <a:tblPr/>
              <a:tblGrid>
                <a:gridCol w="1016443"/>
                <a:gridCol w="612355"/>
                <a:gridCol w="531336"/>
                <a:gridCol w="455431"/>
                <a:gridCol w="683146"/>
                <a:gridCol w="531758"/>
                <a:gridCol w="609600"/>
                <a:gridCol w="533400"/>
                <a:gridCol w="457200"/>
                <a:gridCol w="457200"/>
                <a:gridCol w="447048"/>
                <a:gridCol w="531336"/>
                <a:gridCol w="469416"/>
                <a:gridCol w="533400"/>
                <a:gridCol w="609600"/>
                <a:gridCol w="512928"/>
              </a:tblGrid>
              <a:tr h="177251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 бюджетов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Объем бюджета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4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63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Собственные доходы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Погашение бюджетных кредитов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Субвенции (+)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Целевые трансферты из РБ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Целевые трансферты из Нац. Фонда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Гарантированный трансферт из Нац. Фонда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Кредиты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из РБ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Кредиты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из ОБ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Займы из ОБ (ГЦБ)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ЦТ из ОБ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Из резерва Правительства РК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Возврат трансфертов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Поступление займов ГЦБ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Свободные остатки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ВСЕГО, из них: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430 051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79 588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141 829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131 102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16 724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5 067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52 759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10 973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18 874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37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Айыртауский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8 722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4 394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33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Акжарский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6 418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2 867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1 766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0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Аккайынский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6 511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2 963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Есильский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7 486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3 650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79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Жамбылский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7 363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3 974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1 369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557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Магжана Жумабаева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9 798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4 070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4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Кызылжарский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8 761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4 344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Мамлютский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6 507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2 943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4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имени Габита Мусрепова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11 305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4 370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Тайыншинский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12 819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4 415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2 913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Тимирязевский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4 196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Уалихановский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4 856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3 036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Шал акына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6 355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Петропавловск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67 835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28 734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3 558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4 337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2 993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14 263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74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Областной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261 119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38 654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11 585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94 525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122 402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2 395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2 592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-3 039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-15 078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-17 325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52 759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10 973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0927" name="Text Box 95"/>
          <p:cNvSpPr txBox="1">
            <a:spLocks noChangeArrowheads="1"/>
          </p:cNvSpPr>
          <p:nvPr/>
        </p:nvSpPr>
        <p:spPr bwMode="auto">
          <a:xfrm>
            <a:off x="7848600" y="525463"/>
            <a:ext cx="1512888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rect">
                    <a:fillToRect l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FF"/>
                </a:solidFill>
              </a:rPr>
              <a:t>млн.тенге</a:t>
            </a:r>
            <a:endParaRPr lang="ru-RU" altLang="ru-RU" sz="1200" dirty="0">
              <a:solidFill>
                <a:srgbClr val="0000FF"/>
              </a:solidFill>
            </a:endParaRPr>
          </a:p>
        </p:txBody>
      </p:sp>
      <p:sp>
        <p:nvSpPr>
          <p:cNvPr id="200928" name="Номер слайда 5"/>
          <p:cNvSpPr txBox="1">
            <a:spLocks/>
          </p:cNvSpPr>
          <p:nvPr/>
        </p:nvSpPr>
        <p:spPr bwMode="auto">
          <a:xfrm>
            <a:off x="3830637" y="6596320"/>
            <a:ext cx="1828800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8D1A39EB-9C6D-42BD-B29F-A962A561E6BE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01436" y="713481"/>
            <a:ext cx="8666163" cy="304800"/>
          </a:xfrm>
        </p:spPr>
        <p:txBody>
          <a:bodyPr>
            <a:normAutofit fontScale="90000"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 smtClean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Целевые трансферты из республиканского бюджета на 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26805769"/>
              </p:ext>
            </p:extLst>
          </p:nvPr>
        </p:nvGraphicFramePr>
        <p:xfrm>
          <a:off x="381198" y="1524000"/>
          <a:ext cx="8686401" cy="4565711"/>
        </p:xfrm>
        <a:graphic>
          <a:graphicData uri="http://schemas.openxmlformats.org/drawingml/2006/table">
            <a:tbl>
              <a:tblPr/>
              <a:tblGrid>
                <a:gridCol w="7467402"/>
                <a:gridCol w="1218999"/>
              </a:tblGrid>
              <a:tr h="6589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целевых трансфертов РБ</a:t>
                      </a:r>
                    </a:p>
                  </a:txBody>
                  <a:tcPr marL="91453" marR="91453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90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Целевые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трансферты из РБ – всего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131 102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90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 том числе: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90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текущие целевые трансферты – всего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93 909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90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том числе: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90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повышение должностных окладов сотрудников органов внутренних дел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передачу функций охраны объектов в конкурентную среду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72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жилищные выплаты сотрудникам специальных учреждений, конвойной службы,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дежурных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частей и центров оперативного управления, кинологических подразделений и помощникам участковых инспекторов полиции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20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повышение заработной платы медицинских работников из числа гражданских служащих органов внутренних дел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84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возмещение части расходов, понесенных субъектом рыбного хозяйства, при инвестиционных вложениях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66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возмещение части расходов, понесенных субъектом агропромышленного комплекса,  при инвестиционных вложениях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16 198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1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субсидирование процентной ставки по кредитным и лизинговым обязательствам в рамках направления по финансовому оздоровлению субъектов агропромышленного комплекса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2796" name="Rectangle 2"/>
          <p:cNvSpPr>
            <a:spLocks noChangeArrowheads="1"/>
          </p:cNvSpPr>
          <p:nvPr/>
        </p:nvSpPr>
        <p:spPr bwMode="auto">
          <a:xfrm>
            <a:off x="7885112" y="1211925"/>
            <a:ext cx="1258888" cy="7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02797" name="Номер слайда 5"/>
          <p:cNvSpPr txBox="1">
            <a:spLocks/>
          </p:cNvSpPr>
          <p:nvPr/>
        </p:nvSpPr>
        <p:spPr bwMode="auto">
          <a:xfrm rot="10800000" flipV="1">
            <a:off x="3810000" y="6477000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29E86329-89CA-4395-90E6-87165331AD65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44487" y="417511"/>
            <a:ext cx="8724900" cy="38100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18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 из республиканского бюджета на 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1967603"/>
              </p:ext>
            </p:extLst>
          </p:nvPr>
        </p:nvGraphicFramePr>
        <p:xfrm>
          <a:off x="344487" y="1132448"/>
          <a:ext cx="8610600" cy="5222616"/>
        </p:xfrm>
        <a:graphic>
          <a:graphicData uri="http://schemas.openxmlformats.org/drawingml/2006/table">
            <a:tbl>
              <a:tblPr/>
              <a:tblGrid>
                <a:gridCol w="7351713"/>
                <a:gridCol w="1258887"/>
              </a:tblGrid>
              <a:tr h="6095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целевых трансфертов РБ</a:t>
                      </a:r>
                    </a:p>
                  </a:txBody>
                  <a:tcPr marL="91453" marR="91453" marT="45698" marB="456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698" marB="456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субсидирование ставок вознаграждения при кредитовании, а также лизинге на приобретение сельскохозяйственных животных, техники и технологического оборудования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12 029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субсидирование стоимости пестицидов,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биоагентов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(энтомофагов), предназначенных для проведения обработки против вредных и особо опасных вредных организмов с численностью выше экономического порога вредоносности и карантинных объектов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4 904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выплату государственной адресной социальной помощи  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6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размещение государственного социального заказа в неправительственных организациях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обеспечение прав и улучшение качества жизни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лиц с инвалидностью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 Республике Казахстан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услуги по замене и настройке речевых процессоров к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кохлеарным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имплантам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развитие продуктивной занятости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1 846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повышение заработной платы работников государственных организаций: медико-социальных учреждений стационарного и полустационарного типов, организаций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надомного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обслуживания, временного пребывания, центров занятости населения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348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6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на повышение заработной платы отдельных категорий гражданских служащих, работников организаций, содержащихся за счет средств государственного бюджета, работников казенных предприятий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2 579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85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увеличение оплаты труда педагогов организаций дошкольного образования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6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доплату за проведение внеурочных мероприятий педагогам физической культуры государственных организаций дошкольного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4850" name="Rectangle 2"/>
          <p:cNvSpPr>
            <a:spLocks noChangeArrowheads="1"/>
          </p:cNvSpPr>
          <p:nvPr/>
        </p:nvSpPr>
        <p:spPr bwMode="auto">
          <a:xfrm>
            <a:off x="7696200" y="712811"/>
            <a:ext cx="12588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04851" name="Номер слайда 5"/>
          <p:cNvSpPr txBox="1">
            <a:spLocks/>
          </p:cNvSpPr>
          <p:nvPr/>
        </p:nvSpPr>
        <p:spPr bwMode="auto">
          <a:xfrm rot="10800000" flipV="1">
            <a:off x="3810000" y="6477000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4CB50DA9-2ADA-4EAC-BECF-8E9189B323FC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9100" y="913224"/>
            <a:ext cx="8724900" cy="304800"/>
          </a:xfrm>
        </p:spPr>
        <p:txBody>
          <a:bodyPr>
            <a:normAutofit fontScale="90000"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 из республиканского бюджета на 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42192888"/>
              </p:ext>
            </p:extLst>
          </p:nvPr>
        </p:nvGraphicFramePr>
        <p:xfrm>
          <a:off x="441223" y="1752600"/>
          <a:ext cx="8534400" cy="4534581"/>
        </p:xfrm>
        <a:graphic>
          <a:graphicData uri="http://schemas.openxmlformats.org/drawingml/2006/table">
            <a:tbl>
              <a:tblPr/>
              <a:tblGrid>
                <a:gridCol w="7407377"/>
                <a:gridCol w="1127023"/>
              </a:tblGrid>
              <a:tr h="2973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целевых трансфертов РБ</a:t>
                      </a:r>
                    </a:p>
                  </a:txBody>
                  <a:tcPr marL="91453" marR="91453" marT="45695" marB="4569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3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доплату за квалификационную категорию педагогам государственных организаций дошкольного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96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обеспечение охвата дошкольным воспитанием и обучением детей от трех до шести лет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231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увеличение оплаты труда медицинских работников организаций дошкольного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30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реализацию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подушевого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финансирования в государственных организациях среднего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63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увеличение оплаты труда педагогов государственных организаций образования, за исключением организаций дополнительного образования для взрослых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24 200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05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доплату за квалификационную категорию педагогам государственных организаций образования, за исключением организаций дополнительного образования для взрослых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9 581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2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доплату за проведение внеурочных мероприятий педагогам физической культуры государственных организаций среднего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05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доплату за степень магистра методистам методических центров (кабинетов) государственных организаций среднего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05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увеличение оплаты труда медицинских работников государственных организаций образования, за исключением организаций дополнительного образования для взрослых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5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увеличение размера государственной стипендии обучающихся в организациях технического и профессионального,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послесреднего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5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доплату за проведение внеурочных мероприятий педагогам физической культуры государственных организаций технического и профессионального,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послесреднего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865" name="Rectangle 2"/>
          <p:cNvSpPr>
            <a:spLocks noChangeArrowheads="1"/>
          </p:cNvSpPr>
          <p:nvPr/>
        </p:nvSpPr>
        <p:spPr bwMode="auto">
          <a:xfrm>
            <a:off x="7694613" y="1386093"/>
            <a:ext cx="1258887" cy="19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05866" name="Номер слайда 5"/>
          <p:cNvSpPr txBox="1">
            <a:spLocks/>
          </p:cNvSpPr>
          <p:nvPr/>
        </p:nvSpPr>
        <p:spPr bwMode="auto">
          <a:xfrm rot="10800000" flipV="1">
            <a:off x="3771900" y="6477000"/>
            <a:ext cx="1828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685594AC-BEB4-4D90-9E5B-4E08A6EDB575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1949" y="528938"/>
            <a:ext cx="8724900" cy="60960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 из республиканского бюджета на 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04574739"/>
              </p:ext>
            </p:extLst>
          </p:nvPr>
        </p:nvGraphicFramePr>
        <p:xfrm>
          <a:off x="228600" y="1451164"/>
          <a:ext cx="8839200" cy="4986686"/>
        </p:xfrm>
        <a:graphic>
          <a:graphicData uri="http://schemas.openxmlformats.org/drawingml/2006/table">
            <a:tbl>
              <a:tblPr/>
              <a:tblGrid>
                <a:gridCol w="7572846"/>
                <a:gridCol w="1266354"/>
              </a:tblGrid>
              <a:tr h="398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целевых трансфертов РБ</a:t>
                      </a:r>
                    </a:p>
                  </a:txBody>
                  <a:tcPr marL="91453" marR="91453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398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увеличение оплаты труда педагогов государственных организаций технического и профессионального,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послесреднего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41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доплату за квалификационную категорию педагогам государственных организаций технического и профессионального,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послесреднего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42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увеличение оплаты труда медицинских работников в государственных организациях технического и профессионального,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послесреднего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56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размещение государственного образовательного заказа на подготовку специалистов с высшим образованием для детей из многодетных и малообеспеченных семей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возмещение лизинговых платежей по санитарному транспорту, приобретенному на условиях финансового лизинга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закуп вакцин и других иммунобиологических препаратов 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пропаганду здорового образа жизни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48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реализацию мероприятий по профилактике и борьбе с синдромом приобретенного иммунного дефицита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повышение заработной платы работников организаций в области здравоохранения местных исполнительных органов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оказание медицинской помощи лицам, содержащимся в следственных изоляторах  и учреждениях уголовно-исполнительной системы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установление доплат к должностному окладу за особые условия труда в организациях культуры и архивных учреждениях управленческому и основному персоналу государственных организаций культуры и архивных учреждений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6883" name="Rectangle 2"/>
          <p:cNvSpPr>
            <a:spLocks noChangeArrowheads="1"/>
          </p:cNvSpPr>
          <p:nvPr/>
        </p:nvSpPr>
        <p:spPr bwMode="auto">
          <a:xfrm>
            <a:off x="7961312" y="948038"/>
            <a:ext cx="1106488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06884" name="Номер слайда 5"/>
          <p:cNvSpPr txBox="1">
            <a:spLocks/>
          </p:cNvSpPr>
          <p:nvPr/>
        </p:nvSpPr>
        <p:spPr bwMode="auto">
          <a:xfrm rot="10800000" flipV="1">
            <a:off x="3810000" y="6477000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36E7BE1-8B07-4DEC-B314-EA592A2F5D64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1949" y="334722"/>
            <a:ext cx="8724900" cy="609600"/>
          </a:xfrm>
        </p:spPr>
        <p:txBody>
          <a:bodyPr>
            <a:normAutofit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 из республиканского бюджета на 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0415381"/>
              </p:ext>
            </p:extLst>
          </p:nvPr>
        </p:nvGraphicFramePr>
        <p:xfrm>
          <a:off x="228600" y="1268043"/>
          <a:ext cx="8721651" cy="4980357"/>
        </p:xfrm>
        <a:graphic>
          <a:graphicData uri="http://schemas.openxmlformats.org/drawingml/2006/table">
            <a:tbl>
              <a:tblPr/>
              <a:tblGrid>
                <a:gridCol w="7578651"/>
                <a:gridCol w="1143000"/>
              </a:tblGrid>
              <a:tr h="398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целевых трансфертов РБ</a:t>
                      </a:r>
                    </a:p>
                  </a:txBody>
                  <a:tcPr marL="91453" marR="91453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увеличение оплаты труда медицинских работников государственных организаций в сфере физической культуры и спорта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42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увеличение оплаты труда педагогов государственных организаций среднего и дополнительного образования в сфере физической культуры и спорта                                                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99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части затрат субъектов предпринимательства на содержание санитарно-гигиенических узлов                                                                                         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предоставление государственных грантов молодым предпринимателям для реализации новых бизнес-идей в рамках Государственной программы поддержки и развития бизнеса «Дорожная карта бизнеса – 2025»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обеспечение и проведение выборов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акимов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городов районного значения, сел, поселков, сельских округов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субсидирование развития племенного животноводства, повышения продуктивности и качества продукции животноводства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субсидирование возмещения расходов, понесенных национальной компанией в сфере агропромышленного комплекса при реализации продовольственного зерна для регулирующего воздействия на внутренний рынок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субсидирование стоимости удобрений (за исключением органических)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682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5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субсидирование развития производства приоритетных культур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098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обеспечение молодежи бесплатным техническим и профессиональным образованием по востребованным специальностям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сохранение археологических памятников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52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повышение эффективности деятельности депутатов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маслихатов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6883" name="Rectangle 2"/>
          <p:cNvSpPr>
            <a:spLocks noChangeArrowheads="1"/>
          </p:cNvSpPr>
          <p:nvPr/>
        </p:nvSpPr>
        <p:spPr bwMode="auto">
          <a:xfrm>
            <a:off x="7827961" y="561102"/>
            <a:ext cx="1258888" cy="673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06884" name="Номер слайда 5"/>
          <p:cNvSpPr txBox="1">
            <a:spLocks/>
          </p:cNvSpPr>
          <p:nvPr/>
        </p:nvSpPr>
        <p:spPr bwMode="auto">
          <a:xfrm rot="10800000" flipV="1">
            <a:off x="3810000" y="6477000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36E7BE1-8B07-4DEC-B314-EA592A2F5D64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99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8458200" cy="83820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Georgia" panose="02040502050405020303" pitchFamily="18" charset="0"/>
              <a:buNone/>
            </a:pPr>
            <a:r>
              <a:rPr lang="ru-RU" altLang="ru-RU" sz="3600" smtClean="0">
                <a:solidFill>
                  <a:srgbClr val="0033CC"/>
                </a:solidFill>
                <a:effectLst/>
              </a:rPr>
              <a:t>Уважаемые посетители сайта!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43000"/>
            <a:ext cx="8610600" cy="5135563"/>
          </a:xfrm>
        </p:spPr>
        <p:txBody>
          <a:bodyPr rtlCol="0">
            <a:noAutofit/>
          </a:bodyPr>
          <a:lstStyle/>
          <a:p>
            <a:pPr indent="-182880" algn="just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	Вашему вниманию представлен Гражданский бюджет на 2022─2024 годы, который содержит информацию об основных показателях областного бюджета, параметрах </a:t>
            </a:r>
            <a:r>
              <a:rPr lang="ru-RU" sz="1800" dirty="0">
                <a:solidFill>
                  <a:schemeClr val="tx1"/>
                </a:solidFill>
              </a:rPr>
              <a:t>его формирования </a:t>
            </a:r>
            <a:r>
              <a:rPr lang="ru-RU" sz="1800" dirty="0" smtClean="0">
                <a:solidFill>
                  <a:schemeClr val="tx1"/>
                </a:solidFill>
              </a:rPr>
              <a:t>и направлениях расходования бюджетных средств. 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None/>
              <a:defRPr/>
            </a:pPr>
            <a:endParaRPr lang="ru-RU" sz="1800" dirty="0" smtClean="0">
              <a:solidFill>
                <a:schemeClr val="tx1"/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None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   Данный документ включает следующие разделы: 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>
                <a:solidFill>
                  <a:schemeClr val="tx1"/>
                </a:solidFill>
              </a:rPr>
              <a:t>	- законодательная база бюджетного процесса;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>
                <a:solidFill>
                  <a:schemeClr val="tx1"/>
                </a:solidFill>
              </a:rPr>
              <a:t>	- схема бюджетного процесса;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>
                <a:solidFill>
                  <a:schemeClr val="tx1"/>
                </a:solidFill>
              </a:rPr>
              <a:t>	- планирование областного </a:t>
            </a:r>
            <a:r>
              <a:rPr lang="ru-RU" sz="1800" dirty="0" smtClean="0">
                <a:solidFill>
                  <a:schemeClr val="tx1"/>
                </a:solidFill>
              </a:rPr>
              <a:t>бюджета.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 </a:t>
            </a:r>
          </a:p>
          <a:p>
            <a:pPr indent="-182880" algn="just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 smtClean="0">
                <a:solidFill>
                  <a:srgbClr val="000000"/>
                </a:solidFill>
              </a:rPr>
              <a:t>   Гражданский </a:t>
            </a:r>
            <a:r>
              <a:rPr lang="ru-RU" sz="1800" dirty="0">
                <a:solidFill>
                  <a:srgbClr val="000000"/>
                </a:solidFill>
              </a:rPr>
              <a:t>бюджет разработан в соответствии с </a:t>
            </a:r>
            <a:r>
              <a:rPr lang="ru-RU" sz="1800" dirty="0" smtClean="0">
                <a:solidFill>
                  <a:srgbClr val="000000"/>
                </a:solidFill>
              </a:rPr>
              <a:t>Правилами составления </a:t>
            </a:r>
            <a:r>
              <a:rPr lang="ru-RU" sz="1800" dirty="0">
                <a:solidFill>
                  <a:srgbClr val="000000"/>
                </a:solidFill>
              </a:rPr>
              <a:t>и представления гражданского бюджета на стадиях бюджетного планирования и исполнения </a:t>
            </a:r>
            <a:r>
              <a:rPr lang="ru-RU" sz="1800" dirty="0" smtClean="0">
                <a:solidFill>
                  <a:srgbClr val="000000"/>
                </a:solidFill>
              </a:rPr>
              <a:t>бюджетов, утвержденных приказом </a:t>
            </a:r>
            <a:r>
              <a:rPr lang="ru-RU" sz="1800" dirty="0">
                <a:solidFill>
                  <a:srgbClr val="000000"/>
                </a:solidFill>
              </a:rPr>
              <a:t>Министра финансов </a:t>
            </a:r>
            <a:r>
              <a:rPr lang="ru-RU" sz="1800" dirty="0" smtClean="0">
                <a:solidFill>
                  <a:srgbClr val="000000"/>
                </a:solidFill>
              </a:rPr>
              <a:t>РК.</a:t>
            </a:r>
            <a:endParaRPr lang="ru-RU" sz="1800" dirty="0" smtClean="0">
              <a:solidFill>
                <a:srgbClr val="FF0000"/>
              </a:solidFill>
            </a:endParaRPr>
          </a:p>
        </p:txBody>
      </p:sp>
      <p:sp>
        <p:nvSpPr>
          <p:cNvPr id="185346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3657600" y="6278563"/>
            <a:ext cx="2133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21312C13-67F2-43D4-8050-78C7BD5C9916}" type="slidenum">
              <a:rPr lang="ru-RU" altLang="ru-RU" sz="1200" b="1" smtClean="0">
                <a:solidFill>
                  <a:srgbClr val="7F7F7F"/>
                </a:solidFill>
              </a:rPr>
              <a:pPr algn="ctr"/>
              <a:t>2</a:t>
            </a:fld>
            <a:endParaRPr lang="ru-RU" altLang="ru-RU" sz="1200" b="1" dirty="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9100" y="685800"/>
            <a:ext cx="8724900" cy="304800"/>
          </a:xfrm>
        </p:spPr>
        <p:txBody>
          <a:bodyPr>
            <a:normAutofit fontScale="90000"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 из республиканского бюджета на 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28496452"/>
              </p:ext>
            </p:extLst>
          </p:nvPr>
        </p:nvGraphicFramePr>
        <p:xfrm>
          <a:off x="419100" y="1480504"/>
          <a:ext cx="8458200" cy="4699943"/>
        </p:xfrm>
        <a:graphic>
          <a:graphicData uri="http://schemas.openxmlformats.org/drawingml/2006/table">
            <a:tbl>
              <a:tblPr/>
              <a:tblGrid>
                <a:gridCol w="7315200"/>
                <a:gridCol w="1143000"/>
              </a:tblGrid>
              <a:tr h="3606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целевых трансфертов РБ</a:t>
                      </a:r>
                    </a:p>
                  </a:txBody>
                  <a:tcPr marL="91453" marR="91453" marT="45736" marB="457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6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Целевые трансферты на развитие - всего</a:t>
                      </a:r>
                    </a:p>
                  </a:txBody>
                  <a:tcPr marL="91445" marR="91445" marT="45753" marB="457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37 193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6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том числе:</a:t>
                      </a:r>
                      <a:endParaRPr kumimoji="0" lang="ru-RU" sz="1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5" marR="91445" marT="45753" marB="457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Строительство двух студенческих общежитий по 600 мест Северо-Казахстанского государственного университета имени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Манаша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Козыбаева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1 000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Строительство учебно-лабораторного корпуса «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Kozybaev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University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Teaching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research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center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 Северо-Казахстанского государственного университета имени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Манаша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Козыбаева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4 295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3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системы водоснабжения и водоотведения в сельских населенных пунктах в рамках национального проекта «Сильные регионы – драйвер развития страны»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783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индустриальной инфраструктуры в рамках национального проекта по развитию предпринимательства на 2021 – 2025 годы и Механизма кредитования приоритетных проектов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490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и (или) обустройство инженерно-коммуникационной инфраструктуры в рамках национального проекта «Сильные регионы – драйвер развития страны»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1 100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Строительство и (или) реконструкцию жилья коммунального жилищного фонда в рамках национального проекта «Сильные регионы – драйвер развития страны»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720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5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инженерной и транспортной инфраструктуры в областных центрах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542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5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Реализация бюджетных инвестиционных проектов в малых и моногородах 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263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5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Формирование или увеличение уставного капитала юридических лиц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28 000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0988" name="Rectangle 2"/>
          <p:cNvSpPr>
            <a:spLocks noChangeArrowheads="1"/>
          </p:cNvSpPr>
          <p:nvPr/>
        </p:nvSpPr>
        <p:spPr bwMode="auto">
          <a:xfrm>
            <a:off x="7885113" y="1005385"/>
            <a:ext cx="1258887" cy="19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10989" name="Номер слайда 5"/>
          <p:cNvSpPr txBox="1">
            <a:spLocks/>
          </p:cNvSpPr>
          <p:nvPr/>
        </p:nvSpPr>
        <p:spPr bwMode="auto">
          <a:xfrm rot="10800000" flipV="1">
            <a:off x="3867150" y="6451266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907512D-F176-4E89-981D-B7E401B9FA3C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1055" y="871686"/>
            <a:ext cx="8724900" cy="431800"/>
          </a:xfrm>
        </p:spPr>
        <p:txBody>
          <a:bodyPr>
            <a:normAutofit fontScale="90000"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</a:t>
            </a:r>
            <a:b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за счет </a:t>
            </a:r>
            <a:r>
              <a:rPr lang="ru-RU" altLang="ru-RU" sz="2000" b="1" dirty="0" smtClean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средств </a:t>
            </a: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из Национального фонда Республики Казахстан </a:t>
            </a:r>
            <a:r>
              <a:rPr lang="ru-RU" altLang="ru-RU" sz="2000" b="1" dirty="0" smtClean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       </a:t>
            </a: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72822497"/>
              </p:ext>
            </p:extLst>
          </p:nvPr>
        </p:nvGraphicFramePr>
        <p:xfrm>
          <a:off x="525213" y="2038566"/>
          <a:ext cx="8455523" cy="3625305"/>
        </p:xfrm>
        <a:graphic>
          <a:graphicData uri="http://schemas.openxmlformats.org/drawingml/2006/table">
            <a:tbl>
              <a:tblPr/>
              <a:tblGrid>
                <a:gridCol w="7305479"/>
                <a:gridCol w="1150044"/>
              </a:tblGrid>
              <a:tr h="4684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целевых трансфертов</a:t>
                      </a: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56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Всего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16 724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том числе: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Реализация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мероприятий по социальной и инженерной инфраструктуре в сельских населенных пунктах в рамках проекта «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Ауыл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-Ел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бесігі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Развитие транспортной инфраструктуры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1 193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3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Строительство и (или) реконструкцию жилья коммунального жилищного фонда в рамках национального проекта «Сильные регионы – драйвер развития страны»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3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Развитие и (или) обустройство инженерно-коммуникационной инфраструктуры в рамках национального проекта «Сильные регионы – драйвер развития страны»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3 708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3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Развитие системы водоснабжения и водоотведения в сельских населенных пунктах в рамках национального проекта «Сильные регионы – драйвер развития страны»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7 057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94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Реализация бюджетных инвестиционных проектов в малых и моногородах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98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Развитие социальной и инженерной инфраструктуры в сельских населенных пунктах в рамках проекта «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Ауыл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-Ел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бесігі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»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1997" name="Rectangle 2"/>
          <p:cNvSpPr>
            <a:spLocks noChangeArrowheads="1"/>
          </p:cNvSpPr>
          <p:nvPr/>
        </p:nvSpPr>
        <p:spPr bwMode="auto">
          <a:xfrm>
            <a:off x="7543800" y="1447800"/>
            <a:ext cx="125888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млн.тенге</a:t>
            </a:r>
          </a:p>
        </p:txBody>
      </p:sp>
      <p:sp>
        <p:nvSpPr>
          <p:cNvPr id="211998" name="Номер слайда 5"/>
          <p:cNvSpPr txBox="1">
            <a:spLocks/>
          </p:cNvSpPr>
          <p:nvPr/>
        </p:nvSpPr>
        <p:spPr bwMode="auto">
          <a:xfrm>
            <a:off x="3838575" y="6410325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9B81A9E-6E91-4FD7-AE72-D6D781FB62E3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1055" y="871686"/>
            <a:ext cx="8724900" cy="431800"/>
          </a:xfrm>
        </p:spPr>
        <p:txBody>
          <a:bodyPr>
            <a:normAutofit fontScale="90000"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</a:t>
            </a:r>
            <a:b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altLang="ru-RU" sz="2000" b="1" dirty="0" smtClean="0">
                <a:solidFill>
                  <a:srgbClr val="0000C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 </a:t>
            </a:r>
            <a:r>
              <a:rPr lang="ru-RU" altLang="ru-RU" sz="2000" b="1" dirty="0">
                <a:solidFill>
                  <a:srgbClr val="0000C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счет гарантированного трансферта из Национального фонда Республики </a:t>
            </a:r>
            <a:r>
              <a:rPr lang="ru-RU" altLang="ru-RU" sz="2000" b="1" dirty="0" smtClean="0">
                <a:solidFill>
                  <a:srgbClr val="0000C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Казахстан на 2022 год</a:t>
            </a:r>
            <a:endParaRPr lang="ru-RU" altLang="ru-RU" sz="2000" b="1" dirty="0">
              <a:solidFill>
                <a:srgbClr val="0000CC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93876210"/>
              </p:ext>
            </p:extLst>
          </p:nvPr>
        </p:nvGraphicFramePr>
        <p:xfrm>
          <a:off x="525213" y="1981200"/>
          <a:ext cx="8455523" cy="3973642"/>
        </p:xfrm>
        <a:graphic>
          <a:graphicData uri="http://schemas.openxmlformats.org/drawingml/2006/table">
            <a:tbl>
              <a:tblPr/>
              <a:tblGrid>
                <a:gridCol w="7305479"/>
                <a:gridCol w="1150044"/>
              </a:tblGrid>
              <a:tr h="4684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целевых трансфертов</a:t>
                      </a: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56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Целевые трансферты за счет </a:t>
                      </a:r>
                      <a:r>
                        <a:rPr lang="ru-RU" altLang="ru-RU" sz="12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гарантированного трансферта из Национального Фонда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24 000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том числе: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текущие целевые трансферты – всего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21 775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том числе: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развитие продуктивной занятости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1 280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повышение заработной платы работников государственных организаций: медико-социальных учреждений стационарного и полустационарного типов, организаций  надомного обслуживания, временного пребывания, центров занятости населения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3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на повышение заработной платы отдельных категорий гражданских служащих, работников организаций, содержащихся за счет средств государственного бюджета, работников казенных предприятий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3 162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закуп вакцин и других иммунобиологических препаратов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материально-техническое оснащение организаций здравоохранения на местном уровне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2 850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3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реализацию мероприятий по социальной и инженерной инфраструктуре в сельских населенных пунктах в рамках проекта «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Ауыл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-Ел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бесігі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»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2 114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94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финансирование приоритетных проектов транспортной инфраструктуры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10 609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1997" name="Rectangle 2"/>
          <p:cNvSpPr>
            <a:spLocks noChangeArrowheads="1"/>
          </p:cNvSpPr>
          <p:nvPr/>
        </p:nvSpPr>
        <p:spPr bwMode="auto">
          <a:xfrm>
            <a:off x="7620000" y="1534393"/>
            <a:ext cx="125888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млн.тенге</a:t>
            </a:r>
          </a:p>
        </p:txBody>
      </p:sp>
      <p:sp>
        <p:nvSpPr>
          <p:cNvPr id="211998" name="Номер слайда 5"/>
          <p:cNvSpPr txBox="1">
            <a:spLocks/>
          </p:cNvSpPr>
          <p:nvPr/>
        </p:nvSpPr>
        <p:spPr bwMode="auto">
          <a:xfrm>
            <a:off x="3838575" y="6410325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9B81A9E-6E91-4FD7-AE72-D6D781FB62E3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54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1055" y="871686"/>
            <a:ext cx="8724900" cy="431800"/>
          </a:xfrm>
        </p:spPr>
        <p:txBody>
          <a:bodyPr>
            <a:normAutofit fontScale="90000"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</a:t>
            </a:r>
            <a:b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altLang="ru-RU" sz="2000" b="1" dirty="0" smtClean="0">
                <a:solidFill>
                  <a:srgbClr val="0000C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 </a:t>
            </a:r>
            <a:r>
              <a:rPr lang="ru-RU" altLang="ru-RU" sz="2000" b="1" dirty="0">
                <a:solidFill>
                  <a:srgbClr val="0000C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счет гарантированного трансферта из Национального фонда Республики </a:t>
            </a:r>
            <a:r>
              <a:rPr lang="ru-RU" altLang="ru-RU" sz="2000" b="1" dirty="0" smtClean="0">
                <a:solidFill>
                  <a:srgbClr val="0000C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Казахстан на 2022 год</a:t>
            </a:r>
            <a:endParaRPr lang="ru-RU" altLang="ru-RU" sz="2000" b="1" dirty="0">
              <a:solidFill>
                <a:srgbClr val="0000CC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022516059"/>
              </p:ext>
            </p:extLst>
          </p:nvPr>
        </p:nvGraphicFramePr>
        <p:xfrm>
          <a:off x="525213" y="1981200"/>
          <a:ext cx="8455523" cy="1912799"/>
        </p:xfrm>
        <a:graphic>
          <a:graphicData uri="http://schemas.openxmlformats.org/drawingml/2006/table">
            <a:tbl>
              <a:tblPr/>
              <a:tblGrid>
                <a:gridCol w="7094787"/>
                <a:gridCol w="1360736"/>
              </a:tblGrid>
              <a:tr h="4684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целевых трансфертов</a:t>
                      </a: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5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Целевые трансферты на развитие - всего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2 225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том числе: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Строительство поликлиники на 250 посещений в смену в городе Петропавловске </a:t>
                      </a:r>
                    </a:p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(микрорайон «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Жас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Оркен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»)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1 676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Развитие системы водоснабжения и водоотведения в сельских населенных пунктах в рамках национального проекта «Сильные регионы – драйвер развития страны»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1997" name="Rectangle 2"/>
          <p:cNvSpPr>
            <a:spLocks noChangeArrowheads="1"/>
          </p:cNvSpPr>
          <p:nvPr/>
        </p:nvSpPr>
        <p:spPr bwMode="auto">
          <a:xfrm>
            <a:off x="7620000" y="1534393"/>
            <a:ext cx="125888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млн.тенге</a:t>
            </a:r>
          </a:p>
        </p:txBody>
      </p:sp>
      <p:sp>
        <p:nvSpPr>
          <p:cNvPr id="211998" name="Номер слайда 5"/>
          <p:cNvSpPr txBox="1">
            <a:spLocks/>
          </p:cNvSpPr>
          <p:nvPr/>
        </p:nvSpPr>
        <p:spPr bwMode="auto">
          <a:xfrm>
            <a:off x="3838575" y="6410325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9B81A9E-6E91-4FD7-AE72-D6D781FB62E3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48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78849" y="731838"/>
            <a:ext cx="8724900" cy="431800"/>
          </a:xfrm>
        </p:spPr>
        <p:txBody>
          <a:bodyPr>
            <a:normAutofit fontScale="90000"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кредиты </a:t>
            </a:r>
            <a:b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из республиканского бюджета на </a:t>
            </a:r>
            <a:r>
              <a:rPr lang="ru-RU" altLang="ru-RU" sz="2000" b="1" dirty="0" smtClean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2022 </a:t>
            </a: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56276774"/>
              </p:ext>
            </p:extLst>
          </p:nvPr>
        </p:nvGraphicFramePr>
        <p:xfrm>
          <a:off x="378849" y="1981200"/>
          <a:ext cx="8593138" cy="2667000"/>
        </p:xfrm>
        <a:graphic>
          <a:graphicData uri="http://schemas.openxmlformats.org/drawingml/2006/table">
            <a:tbl>
              <a:tblPr/>
              <a:tblGrid>
                <a:gridCol w="6833264"/>
                <a:gridCol w="1759874"/>
              </a:tblGrid>
              <a:tr h="8326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 кредитов из  РБ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6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Бюджетные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кредиты из РБ - всего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5 067</a:t>
                      </a:r>
                    </a:p>
                  </a:txBody>
                  <a:tcPr marL="91445" marR="9144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6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 том числе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5" marR="9144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82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для реализации мер социальной поддержки специалистов                                  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1 392</a:t>
                      </a:r>
                    </a:p>
                  </a:txBody>
                  <a:tcPr marL="91445" marR="9144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67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проведение капитального ремонта общего имущества объектов кондоминиумов                                  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1 083</a:t>
                      </a:r>
                    </a:p>
                  </a:txBody>
                  <a:tcPr marL="91445" marR="9144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52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для микрокредитования в сельских населенных пунктах и малых городах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2 592</a:t>
                      </a:r>
                    </a:p>
                  </a:txBody>
                  <a:tcPr marL="91445" marR="9144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1997" name="Rectangle 2"/>
          <p:cNvSpPr>
            <a:spLocks noChangeArrowheads="1"/>
          </p:cNvSpPr>
          <p:nvPr/>
        </p:nvSpPr>
        <p:spPr bwMode="auto">
          <a:xfrm>
            <a:off x="7620000" y="1630362"/>
            <a:ext cx="125888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11998" name="Номер слайда 5"/>
          <p:cNvSpPr txBox="1">
            <a:spLocks/>
          </p:cNvSpPr>
          <p:nvPr/>
        </p:nvSpPr>
        <p:spPr bwMode="auto">
          <a:xfrm>
            <a:off x="3838575" y="6410325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9B81A9E-6E91-4FD7-AE72-D6D781FB62E3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31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871" y="415925"/>
            <a:ext cx="8939212" cy="539750"/>
          </a:xfrm>
        </p:spPr>
        <p:txBody>
          <a:bodyPr/>
          <a:lstStyle/>
          <a:p>
            <a:pPr algn="ctr" eaLnBrk="1" hangingPunct="1"/>
            <a:r>
              <a:rPr lang="ru-RU" altLang="ru-RU" sz="2200" b="1" dirty="0" smtClean="0">
                <a:solidFill>
                  <a:srgbClr val="0000FF"/>
                </a:solidFill>
              </a:rPr>
              <a:t>Бюджет развития Северо-Казахстанской области на 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12362264"/>
              </p:ext>
            </p:extLst>
          </p:nvPr>
        </p:nvGraphicFramePr>
        <p:xfrm>
          <a:off x="172264" y="1358902"/>
          <a:ext cx="8803821" cy="4465162"/>
        </p:xfrm>
        <a:graphic>
          <a:graphicData uri="http://schemas.openxmlformats.org/drawingml/2006/table">
            <a:tbl>
              <a:tblPr/>
              <a:tblGrid>
                <a:gridCol w="4142329"/>
                <a:gridCol w="736025"/>
                <a:gridCol w="736025"/>
                <a:gridCol w="613354"/>
                <a:gridCol w="858696"/>
                <a:gridCol w="858696"/>
                <a:gridCol w="858696"/>
              </a:tblGrid>
              <a:tr h="46981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МБ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ЦТ НФ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ГТ НФ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кредиты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5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92 224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20 519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14 170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2 225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37 193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18 117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16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Строительство и реконструкция объектов образования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10 673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5 378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5 295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Строительство и реконструкция объектов здравоохранения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3 279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1 603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1 676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4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Культура, спорт, туризм и информационное пространство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5 284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5 208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28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Сельское, лесное, водное хозяйство и др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9 345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7 057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95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Промышленность, архитектурная, градостроительная и строительная деятельность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27 115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2 739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4 443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1 820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18 113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67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Транспорт и коммуникации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3 248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1 816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9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Бюджетные инвестиции, планируемые посредством участия государства в уставном капитале юридических лиц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29 978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1 978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28 000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54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Прочие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1 795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3084" name="Rectangle 2"/>
          <p:cNvSpPr>
            <a:spLocks noChangeArrowheads="1"/>
          </p:cNvSpPr>
          <p:nvPr/>
        </p:nvSpPr>
        <p:spPr bwMode="auto">
          <a:xfrm>
            <a:off x="7543800" y="528638"/>
            <a:ext cx="125888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>
              <a:solidFill>
                <a:srgbClr val="000000"/>
              </a:solidFill>
            </a:endParaRPr>
          </a:p>
        </p:txBody>
      </p:sp>
      <p:sp>
        <p:nvSpPr>
          <p:cNvPr id="213085" name="Номер слайда 5"/>
          <p:cNvSpPr txBox="1">
            <a:spLocks/>
          </p:cNvSpPr>
          <p:nvPr/>
        </p:nvSpPr>
        <p:spPr bwMode="auto">
          <a:xfrm>
            <a:off x="4114800" y="6477000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A8E809BD-5813-424C-8CE1-B1D163A22C9D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7717195" y="1068388"/>
            <a:ext cx="125888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0" y="87313"/>
            <a:ext cx="4857750" cy="1235075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Georgia" panose="02040502050405020303" pitchFamily="18" charset="0"/>
              <a:buNone/>
            </a:pPr>
            <a:r>
              <a:rPr lang="ru-RU" altLang="ru-RU" sz="2400" b="1" dirty="0" smtClean="0">
                <a:solidFill>
                  <a:srgbClr val="0033CC"/>
                </a:solidFill>
                <a:effectLst/>
              </a:rPr>
              <a:t>Расходы на реализацию мероприятий в сфере образования</a:t>
            </a:r>
          </a:p>
        </p:txBody>
      </p:sp>
      <p:graphicFrame>
        <p:nvGraphicFramePr>
          <p:cNvPr id="195707" name="Group 12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2345272"/>
              </p:ext>
            </p:extLst>
          </p:nvPr>
        </p:nvGraphicFramePr>
        <p:xfrm>
          <a:off x="418841" y="1167057"/>
          <a:ext cx="8564562" cy="5244989"/>
        </p:xfrm>
        <a:graphic>
          <a:graphicData uri="http://schemas.openxmlformats.org/drawingml/2006/table">
            <a:tbl>
              <a:tblPr/>
              <a:tblGrid>
                <a:gridCol w="4698774"/>
                <a:gridCol w="1154433"/>
                <a:gridCol w="1006652"/>
                <a:gridCol w="873895"/>
                <a:gridCol w="830808"/>
              </a:tblGrid>
              <a:tr h="261057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млн. тенге</a:t>
                      </a:r>
                    </a:p>
                  </a:txBody>
                  <a:tcPr marL="91439" marR="91439" marT="45674" marB="45674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61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год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Прогноз*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0842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Утвержденный бюджет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Уточненный бюджет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2023 год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2024 год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40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на образование </a:t>
                      </a: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(без аппарата) 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всего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117 163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458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65 156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65 532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2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числе: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2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Дошкольное воспитание и обучение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12 500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12 490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6 259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6 259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Начальное, основное среднее и общее среднее образование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86 117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86 184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50 107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50 285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Техническое и профессиональное,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послесреднее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образование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7 234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7 251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5 070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5 159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услуги в области образования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3 658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4 273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Социальная помощь и социальное обеспечение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1 266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1 058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Строительство объектов образования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3 067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673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1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Государственная программа развития продуктивной занятости и массового предпринимательства на 2017-2021 годы "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Еңбек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 (продолжение начатого обучения)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1 009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1" algn="ctr" defTabSz="914400" rtl="0" eaLnBrk="1" fontAlgn="t" latinLnBrk="0" hangingPunct="1"/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756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3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1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Реализация мероприятий по социальной и инженерной инфраструктуре в сельских населенных пунктах в рамках проекта «Ауыл Ел </a:t>
                      </a:r>
                      <a:r>
                        <a:rPr kumimoji="0" lang="ru-RU" sz="1000" b="0" i="1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бесігі</a:t>
                      </a:r>
                      <a:r>
                        <a:rPr kumimoji="0" lang="ru-RU" sz="1000" b="0" i="1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»</a:t>
                      </a:r>
                    </a:p>
                  </a:txBody>
                  <a:tcPr marL="91441" marR="91441" marT="45614" marB="45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1 946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1 886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54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Выполнение государственных обязательств по проектам государственно-частного партнерства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</a:t>
                      </a: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1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1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108 </a:t>
                      </a:r>
                    </a:p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042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4191000" y="6629400"/>
            <a:ext cx="1828800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11DA6A54-E110-4354-A2DE-E3A26A412723}" type="slidenum">
              <a:rPr lang="ru-RU" altLang="ru-RU" sz="1200" b="1" smtClean="0">
                <a:solidFill>
                  <a:srgbClr val="7F7F7F"/>
                </a:solidFill>
              </a:rPr>
              <a:pPr algn="ctr"/>
              <a:t>26</a:t>
            </a:fld>
            <a:endParaRPr lang="ru-RU" altLang="ru-RU" sz="1200" b="1" dirty="0" smtClean="0">
              <a:solidFill>
                <a:srgbClr val="7F7F7F"/>
              </a:solidFill>
            </a:endParaRPr>
          </a:p>
        </p:txBody>
      </p:sp>
      <p:pic>
        <p:nvPicPr>
          <p:cNvPr id="215148" name="Picture 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38" y="87313"/>
            <a:ext cx="16573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49" name="Picture 7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75" y="87313"/>
            <a:ext cx="1577975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50" name="Прямоугольник 1"/>
          <p:cNvSpPr>
            <a:spLocks noChangeArrowheads="1"/>
          </p:cNvSpPr>
          <p:nvPr/>
        </p:nvSpPr>
        <p:spPr bwMode="auto">
          <a:xfrm>
            <a:off x="395395" y="6435365"/>
            <a:ext cx="8229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Примечание: * прогноз на </a:t>
            </a:r>
            <a:r>
              <a:rPr lang="ru-RU" altLang="ru-RU" sz="1200" i="1" dirty="0" smtClean="0">
                <a:solidFill>
                  <a:srgbClr val="000000"/>
                </a:solidFill>
                <a:cs typeface="Arial" panose="020B0604020202020204" pitchFamily="34" charset="0"/>
              </a:rPr>
              <a:t>2023-2024 </a:t>
            </a:r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годы - без учета целевых трансфертов из республиканского бюджета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448050" y="123825"/>
            <a:ext cx="5314950" cy="1101725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Georgia" panose="02040502050405020303" pitchFamily="18" charset="0"/>
              <a:buNone/>
            </a:pPr>
            <a:r>
              <a:rPr lang="ru-RU" altLang="ru-RU" sz="2400" b="1" dirty="0" smtClean="0">
                <a:solidFill>
                  <a:srgbClr val="0033CC"/>
                </a:solidFill>
                <a:effectLst/>
              </a:rPr>
              <a:t>Расходы на реализацию мероприятий</a:t>
            </a:r>
            <a:br>
              <a:rPr lang="ru-RU" altLang="ru-RU" sz="2400" b="1" dirty="0" smtClean="0">
                <a:solidFill>
                  <a:srgbClr val="0033CC"/>
                </a:solidFill>
                <a:effectLst/>
              </a:rPr>
            </a:br>
            <a:r>
              <a:rPr lang="ru-RU" altLang="ru-RU" sz="2400" b="1" dirty="0" smtClean="0">
                <a:solidFill>
                  <a:srgbClr val="0033CC"/>
                </a:solidFill>
                <a:effectLst/>
              </a:rPr>
              <a:t> в сфере здравоохранения</a:t>
            </a:r>
          </a:p>
        </p:txBody>
      </p:sp>
      <p:graphicFrame>
        <p:nvGraphicFramePr>
          <p:cNvPr id="194709" name="Group 14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3467974"/>
              </p:ext>
            </p:extLst>
          </p:nvPr>
        </p:nvGraphicFramePr>
        <p:xfrm>
          <a:off x="509525" y="1364340"/>
          <a:ext cx="8048750" cy="4556532"/>
        </p:xfrm>
        <a:graphic>
          <a:graphicData uri="http://schemas.openxmlformats.org/drawingml/2006/table">
            <a:tbl>
              <a:tblPr/>
              <a:tblGrid>
                <a:gridCol w="4273672"/>
                <a:gridCol w="1084203"/>
                <a:gridCol w="990600"/>
                <a:gridCol w="914400"/>
                <a:gridCol w="785875"/>
              </a:tblGrid>
              <a:tr h="182756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+mn-lt"/>
                        </a:rPr>
                        <a:t>млн. тенге</a:t>
                      </a:r>
                    </a:p>
                  </a:txBody>
                  <a:tcPr marL="91438" marR="91438" marT="45647" marB="45647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1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год  </a:t>
                      </a: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Прогноз*</a:t>
                      </a: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3872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Утвержденный бюджет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Уточненный бюджет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2023 год</a:t>
                      </a: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2024 год</a:t>
                      </a: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на здравоохранение (без аппарата)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– всего 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4 425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11 776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2 184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2 213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Охрана здоровья населения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896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1 050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367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378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Специализированная медицинская помощь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765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1 350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139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9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Поликлиники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Другие виды медицинской помощи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1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услуги в области здравоохранения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280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387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147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Техническое и профессиональное,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послесреднее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образование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280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280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184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Высшее послевузовское образование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262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262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Капитальные затраты системы здравоохранения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1 491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4 721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1 231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1 231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kk-K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Строительство объектов здравоохранения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3 280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1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320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320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6066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4038600" y="6499225"/>
            <a:ext cx="1828800" cy="212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CA282D81-FF54-4A0B-B021-4A8909751A86}" type="slidenum">
              <a:rPr lang="ru-RU" altLang="ru-RU" sz="1200" b="1" smtClean="0">
                <a:solidFill>
                  <a:srgbClr val="7F7F7F"/>
                </a:solidFill>
              </a:rPr>
              <a:pPr algn="ctr"/>
              <a:t>27</a:t>
            </a:fld>
            <a:endParaRPr lang="ru-RU" altLang="ru-RU" sz="1200" b="1" dirty="0" smtClean="0">
              <a:solidFill>
                <a:srgbClr val="7F7F7F"/>
              </a:solidFill>
            </a:endParaRPr>
          </a:p>
        </p:txBody>
      </p:sp>
      <p:pic>
        <p:nvPicPr>
          <p:cNvPr id="216179" name="Picture 76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33338"/>
            <a:ext cx="1530350" cy="1104900"/>
          </a:xfrm>
          <a:noFill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16180" name="Picture 7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0" y="26988"/>
            <a:ext cx="1524000" cy="108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6181" name="Прямоугольник 6"/>
          <p:cNvSpPr>
            <a:spLocks noChangeArrowheads="1"/>
          </p:cNvSpPr>
          <p:nvPr/>
        </p:nvSpPr>
        <p:spPr bwMode="auto">
          <a:xfrm>
            <a:off x="304800" y="6143626"/>
            <a:ext cx="8458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Примечание: *  прогноз на </a:t>
            </a:r>
            <a:r>
              <a:rPr lang="ru-RU" altLang="ru-RU" sz="1200" i="1" dirty="0" smtClean="0">
                <a:solidFill>
                  <a:srgbClr val="000000"/>
                </a:solidFill>
                <a:cs typeface="Arial" panose="020B0604020202020204" pitchFamily="34" charset="0"/>
              </a:rPr>
              <a:t>2023-2024 </a:t>
            </a:r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годы - без учета целевых трансфертов из республиканского бюджета;</a:t>
            </a:r>
          </a:p>
          <a:p>
            <a:pPr eaLnBrk="1" hangingPunct="1"/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0" y="568212"/>
            <a:ext cx="5410200" cy="1214438"/>
          </a:xfrm>
        </p:spPr>
        <p:txBody>
          <a:bodyPr/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2200" b="1" dirty="0" smtClean="0">
                <a:solidFill>
                  <a:srgbClr val="0000FF"/>
                </a:solidFill>
                <a:effectLst/>
              </a:rPr>
              <a:t>Расходы на реализацию мероприятий </a:t>
            </a:r>
            <a:br>
              <a:rPr lang="ru-RU" sz="2200" b="1" dirty="0" smtClean="0">
                <a:solidFill>
                  <a:srgbClr val="0000FF"/>
                </a:solidFill>
                <a:effectLst/>
              </a:rPr>
            </a:br>
            <a:r>
              <a:rPr lang="ru-RU" sz="2200" b="1" dirty="0" smtClean="0">
                <a:solidFill>
                  <a:srgbClr val="0000FF"/>
                </a:solidFill>
                <a:effectLst/>
              </a:rPr>
              <a:t>в сфере социальной помощи </a:t>
            </a:r>
            <a:br>
              <a:rPr lang="ru-RU" sz="2200" b="1" dirty="0" smtClean="0">
                <a:solidFill>
                  <a:srgbClr val="0000FF"/>
                </a:solidFill>
                <a:effectLst/>
              </a:rPr>
            </a:br>
            <a:r>
              <a:rPr lang="ru-RU" sz="2200" b="1" dirty="0" smtClean="0">
                <a:solidFill>
                  <a:srgbClr val="0000FF"/>
                </a:solidFill>
                <a:effectLst/>
              </a:rPr>
              <a:t>и социального обеспечения</a:t>
            </a:r>
          </a:p>
        </p:txBody>
      </p:sp>
      <p:graphicFrame>
        <p:nvGraphicFramePr>
          <p:cNvPr id="200803" name="Group 9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5867553"/>
              </p:ext>
            </p:extLst>
          </p:nvPr>
        </p:nvGraphicFramePr>
        <p:xfrm>
          <a:off x="533400" y="1987053"/>
          <a:ext cx="8001000" cy="3140553"/>
        </p:xfrm>
        <a:graphic>
          <a:graphicData uri="http://schemas.openxmlformats.org/drawingml/2006/table">
            <a:tbl>
              <a:tblPr/>
              <a:tblGrid>
                <a:gridCol w="4043375"/>
                <a:gridCol w="1214425"/>
                <a:gridCol w="990600"/>
                <a:gridCol w="914400"/>
                <a:gridCol w="838200"/>
              </a:tblGrid>
              <a:tr h="293392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</a:rPr>
                        <a:t>млн. тенге</a:t>
                      </a:r>
                    </a:p>
                  </a:txBody>
                  <a:tcPr marL="91435" marR="91435" marT="45697" marB="45697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109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год 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Прогноз*</a:t>
                      </a:r>
                      <a:endParaRPr lang="ru-RU" sz="12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6231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Утвержденный бюджет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год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 год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052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на социальную помощь и социальное обеспечение </a:t>
                      </a: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аппарата)</a:t>
                      </a:r>
                      <a:r>
                        <a:rPr kumimoji="0" lang="ru-RU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- всего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14 282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15 724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3 220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3 314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9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Социальное обеспечение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5 479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5 482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2 928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3 008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Социальная помощь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8 620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9 994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255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268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7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услуги в области социальной помощи и социального обеспечения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183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248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7090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3962400" y="6477000"/>
            <a:ext cx="1828800" cy="212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F483C3FA-D0FD-4452-80B2-636D37183F3F}" type="slidenum">
              <a:rPr lang="ru-RU" altLang="ru-RU" sz="1200" b="1" smtClean="0">
                <a:solidFill>
                  <a:srgbClr val="7F7F7F"/>
                </a:solidFill>
              </a:rPr>
              <a:pPr algn="ctr"/>
              <a:t>28</a:t>
            </a:fld>
            <a:endParaRPr lang="ru-RU" altLang="ru-RU" sz="1200" b="1" dirty="0" smtClean="0">
              <a:solidFill>
                <a:srgbClr val="7F7F7F"/>
              </a:solidFill>
            </a:endParaRPr>
          </a:p>
        </p:txBody>
      </p:sp>
      <p:pic>
        <p:nvPicPr>
          <p:cNvPr id="217161" name="Picture 5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1925"/>
            <a:ext cx="1357313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7162" name="Picture 5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61925"/>
            <a:ext cx="1428750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7163" name="Прямоугольник 6"/>
          <p:cNvSpPr>
            <a:spLocks noChangeArrowheads="1"/>
          </p:cNvSpPr>
          <p:nvPr/>
        </p:nvSpPr>
        <p:spPr bwMode="auto">
          <a:xfrm>
            <a:off x="457200" y="5510729"/>
            <a:ext cx="8153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Примечание: * прогноз на </a:t>
            </a:r>
            <a:r>
              <a:rPr lang="ru-RU" altLang="ru-RU" sz="1200" i="1" dirty="0" smtClean="0">
                <a:solidFill>
                  <a:srgbClr val="000000"/>
                </a:solidFill>
                <a:cs typeface="Arial" panose="020B0604020202020204" pitchFamily="34" charset="0"/>
              </a:rPr>
              <a:t>2023-2024 </a:t>
            </a:r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годы - без учета целевых трансфертов из республиканского бюджета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0" y="754441"/>
            <a:ext cx="4953000" cy="757238"/>
          </a:xfrm>
        </p:spPr>
        <p:txBody>
          <a:bodyPr wrap="square" numCol="1" compatLnSpc="1">
            <a:prstTxWarp prst="textNoShape">
              <a:avLst/>
            </a:prstTxWarp>
            <a:normAutofit fontScale="90000"/>
          </a:bodyPr>
          <a:lstStyle/>
          <a:p>
            <a:pPr marL="0" indent="0" algn="ctr" eaLnBrk="1" hangingPunct="1">
              <a:buFont typeface="Georgia" panose="02040502050405020303" pitchFamily="18" charset="0"/>
              <a:buNone/>
            </a:pPr>
            <a:r>
              <a:rPr lang="ru-RU" altLang="ru-RU" sz="2000" b="1" dirty="0" smtClean="0">
                <a:solidFill>
                  <a:srgbClr val="0000FF"/>
                </a:solidFill>
                <a:effectLst/>
              </a:rPr>
              <a:t>Расходы на реализацию мероприятий в сфере культуры, спорта и информационного пространства</a:t>
            </a:r>
          </a:p>
        </p:txBody>
      </p:sp>
      <p:graphicFrame>
        <p:nvGraphicFramePr>
          <p:cNvPr id="202866" name="Group 1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6610070"/>
              </p:ext>
            </p:extLst>
          </p:nvPr>
        </p:nvGraphicFramePr>
        <p:xfrm>
          <a:off x="147850" y="1340344"/>
          <a:ext cx="8772100" cy="4602813"/>
        </p:xfrm>
        <a:graphic>
          <a:graphicData uri="http://schemas.openxmlformats.org/drawingml/2006/table">
            <a:tbl>
              <a:tblPr/>
              <a:tblGrid>
                <a:gridCol w="4576550"/>
                <a:gridCol w="1295400"/>
                <a:gridCol w="1143000"/>
                <a:gridCol w="838200"/>
                <a:gridCol w="918950"/>
              </a:tblGrid>
              <a:tr h="482049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</a:rPr>
                        <a:t>млн. тенге</a:t>
                      </a:r>
                    </a:p>
                  </a:txBody>
                  <a:tcPr marL="91441" marR="91441" marT="45645" marB="45645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371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год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1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Прогноз*</a:t>
                      </a:r>
                      <a:endParaRPr lang="ru-RU" sz="11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1105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Утвержденный бюджет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год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 год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963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на культуру, спорт, информационное пространство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аппарата) </a:t>
                      </a: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всего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18 838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22 979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9 840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10 077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Деятельность в области культуры, в том числе;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9 246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10 759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3 977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4 024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рамках проекта «</a:t>
                      </a:r>
                      <a:r>
                        <a:rPr kumimoji="0" lang="ru-RU" sz="105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Ауыл</a:t>
                      </a:r>
                      <a:r>
                        <a:rPr kumimoji="0" lang="ru-RU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–Ел бес</a:t>
                      </a:r>
                      <a:r>
                        <a:rPr kumimoji="0" lang="kk-KZ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ігі»</a:t>
                      </a:r>
                      <a:endParaRPr kumimoji="0" lang="ru-RU" sz="105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965</a:t>
                      </a: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1 043</a:t>
                      </a: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5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Развитие объектов культуры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2 117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2 783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8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Спорт, в том числе;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8 398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10 833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4 623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4 761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рамках проекта «</a:t>
                      </a:r>
                      <a:r>
                        <a:rPr kumimoji="0" lang="ru-RU" sz="105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Ауыл</a:t>
                      </a:r>
                      <a:r>
                        <a:rPr kumimoji="0" lang="ru-RU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–Ел бес</a:t>
                      </a:r>
                      <a:r>
                        <a:rPr kumimoji="0" lang="kk-KZ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ігі»</a:t>
                      </a:r>
                      <a:endParaRPr kumimoji="0" lang="ru-RU" sz="1050" b="0" i="1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155</a:t>
                      </a:r>
                      <a:endParaRPr kumimoji="0" lang="ru-RU" sz="14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885</a:t>
                      </a:r>
                      <a:endParaRPr kumimoji="0" lang="ru-RU" sz="14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объектов спорта</a:t>
                      </a:r>
                      <a:endParaRPr kumimoji="0" lang="ru-RU" sz="1050" b="0" i="1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601</a:t>
                      </a:r>
                      <a:endParaRPr kumimoji="0" lang="ru-RU" sz="14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1 489</a:t>
                      </a:r>
                      <a:endParaRPr kumimoji="0" lang="ru-RU" sz="14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9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Информационное пространство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909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1 044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997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1 042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9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услуги по организации культуры, спорта, информационного пространства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285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293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8114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4038600" y="6435877"/>
            <a:ext cx="1828800" cy="238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7FD52585-7F96-472E-9B99-890F268CECE5}" type="slidenum">
              <a:rPr lang="ru-RU" altLang="ru-RU" sz="1200" b="1" smtClean="0">
                <a:solidFill>
                  <a:srgbClr val="7F7F7F"/>
                </a:solidFill>
              </a:rPr>
              <a:pPr algn="ctr"/>
              <a:t>29</a:t>
            </a:fld>
            <a:endParaRPr lang="ru-RU" altLang="ru-RU" sz="1200" b="1" dirty="0" smtClean="0">
              <a:solidFill>
                <a:srgbClr val="7F7F7F"/>
              </a:solidFill>
            </a:endParaRPr>
          </a:p>
        </p:txBody>
      </p:sp>
      <p:pic>
        <p:nvPicPr>
          <p:cNvPr id="218227" name="Picture 7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0477"/>
            <a:ext cx="1785938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8228" name="Picture 7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22628"/>
            <a:ext cx="1785937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8229" name="Прямоугольник 6"/>
          <p:cNvSpPr>
            <a:spLocks noChangeArrowheads="1"/>
          </p:cNvSpPr>
          <p:nvPr/>
        </p:nvSpPr>
        <p:spPr bwMode="auto">
          <a:xfrm>
            <a:off x="304800" y="6032325"/>
            <a:ext cx="84582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Примечание: *  прогноз на </a:t>
            </a:r>
            <a:r>
              <a:rPr lang="ru-RU" altLang="ru-RU" sz="1200" i="1" dirty="0" smtClean="0">
                <a:solidFill>
                  <a:srgbClr val="000000"/>
                </a:solidFill>
                <a:cs typeface="Arial" panose="020B0604020202020204" pitchFamily="34" charset="0"/>
              </a:rPr>
              <a:t>2023-2024 </a:t>
            </a:r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годы - без учета целевых трансфертов из республиканского бюджета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942263" cy="304800"/>
          </a:xfrm>
        </p:spPr>
        <p:txBody>
          <a:bodyPr/>
          <a:lstStyle/>
          <a:p>
            <a:pPr algn="ctr"/>
            <a:r>
              <a:rPr lang="ru-RU" altLang="ru-RU" sz="2400" b="1" smtClean="0">
                <a:solidFill>
                  <a:srgbClr val="0000FF"/>
                </a:solidFill>
              </a:rPr>
              <a:t>Законодательная база бюджетного процесса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14400"/>
            <a:ext cx="8153400" cy="57150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 b="1" dirty="0" smtClean="0"/>
              <a:t>Областной бюджет  –  </a:t>
            </a:r>
            <a:r>
              <a:rPr lang="ru-RU" altLang="ru-RU" sz="1600" dirty="0" smtClean="0"/>
              <a:t>это централизованный денежный фонд, предназначенный для финансового обеспечения задач и функций областных государственных органов, подведомственных им учреждений и реализации государственной</a:t>
            </a:r>
            <a:r>
              <a:rPr lang="ru-RU" altLang="ru-RU" sz="1600" b="1" dirty="0" smtClean="0"/>
              <a:t> </a:t>
            </a:r>
            <a:r>
              <a:rPr lang="ru-RU" altLang="ru-RU" sz="1600" dirty="0" smtClean="0"/>
              <a:t>политики, направленной на достижение конкретных результатов.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600" dirty="0" smtClean="0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 b="1" dirty="0" smtClean="0"/>
              <a:t>Областной бюджет</a:t>
            </a:r>
            <a:r>
              <a:rPr lang="ru-RU" altLang="ru-RU" sz="1600" dirty="0" smtClean="0"/>
              <a:t> ежегодно разрабатывается на 3-х летний период                                   в соответствии с Правилами разработки проектов местных бюджетов, утвержденными приказом Министра финансов РК от 31 октября                    2014 года № 470.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600" b="1" dirty="0" smtClean="0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 b="1" dirty="0" smtClean="0"/>
              <a:t>Уточнением областного бюджета</a:t>
            </a:r>
            <a:r>
              <a:rPr lang="ru-RU" altLang="ru-RU" sz="1600" dirty="0" smtClean="0"/>
              <a:t> является изменение показателей областного бюджета в течение соответствующего финансового года посредством внесения изменений и дополнений в решение маслихата об областном бюджете в случаях, предусмотренных Бюджетным кодексом РК.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600" dirty="0" smtClean="0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 b="1" dirty="0" smtClean="0"/>
              <a:t>Корректировкой</a:t>
            </a:r>
            <a:r>
              <a:rPr lang="ru-RU" altLang="ru-RU" sz="1600" dirty="0" smtClean="0"/>
              <a:t> </a:t>
            </a:r>
            <a:r>
              <a:rPr lang="ru-RU" altLang="ru-RU" sz="1600" b="1" dirty="0" smtClean="0"/>
              <a:t>областного</a:t>
            </a:r>
            <a:r>
              <a:rPr lang="ru-RU" altLang="ru-RU" sz="1600" dirty="0" smtClean="0"/>
              <a:t> </a:t>
            </a:r>
            <a:r>
              <a:rPr lang="ru-RU" altLang="ru-RU" sz="1600" b="1" dirty="0" smtClean="0"/>
              <a:t>бюджета</a:t>
            </a:r>
            <a:r>
              <a:rPr lang="ru-RU" altLang="ru-RU" sz="1600" dirty="0" smtClean="0"/>
              <a:t> является изменение показателей утвержденного (уточненного) бюджета на основании постановлений Правительства Республики Казахстан, местных исполнительных органов                           и иных нормативных правовых актов посредством внесения изменений                             и дополнений в сводный план поступлений и финансирования по платежам, сводный план финансирования по обязательствам на очередной финансовый год в порядке, определяемом центральным уполномоченным органом                             по бюджетному планированию, и в случаях, предусмотренных Бюджетным кодексом РК.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600" dirty="0" smtClean="0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 b="1" dirty="0" smtClean="0"/>
              <a:t>Областной бюджет</a:t>
            </a:r>
            <a:r>
              <a:rPr lang="ru-RU" altLang="ru-RU" sz="1600" dirty="0" smtClean="0"/>
              <a:t> на 2022-2024 годы сформирован в соответствии                                     с Бюджетным и Налоговым кодексами РК, Прогнозом социально-экономического развития Северо-Казахстанской области на 2022-2026 годы                       и утвержден решением сессии областного маслихата от 10 декабря 2021 года № 12/1</a:t>
            </a:r>
            <a:endParaRPr lang="ru-RU" altLang="ru-RU" sz="1600" i="1" dirty="0" smtClean="0"/>
          </a:p>
        </p:txBody>
      </p:sp>
      <p:sp>
        <p:nvSpPr>
          <p:cNvPr id="187396" name="Номер слайда 5"/>
          <p:cNvSpPr txBox="1">
            <a:spLocks/>
          </p:cNvSpPr>
          <p:nvPr/>
        </p:nvSpPr>
        <p:spPr bwMode="auto">
          <a:xfrm>
            <a:off x="3810000" y="6557963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8F315203-6E28-43BA-89F6-F20690620FE0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0" y="228600"/>
            <a:ext cx="5029200" cy="1600200"/>
          </a:xfrm>
        </p:spPr>
        <p:txBody>
          <a:bodyPr/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2200" b="1" dirty="0" smtClean="0">
                <a:solidFill>
                  <a:srgbClr val="0000FF"/>
                </a:solidFill>
                <a:effectLst/>
              </a:rPr>
              <a:t>Расходы на жилищно-коммунальное хозяйство, обеспечение транспортной инфраструктуры и коммуникаций </a:t>
            </a:r>
          </a:p>
        </p:txBody>
      </p:sp>
      <p:graphicFrame>
        <p:nvGraphicFramePr>
          <p:cNvPr id="205910" name="Group 8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4499120"/>
              </p:ext>
            </p:extLst>
          </p:nvPr>
        </p:nvGraphicFramePr>
        <p:xfrm>
          <a:off x="533400" y="1752602"/>
          <a:ext cx="8086725" cy="3816969"/>
        </p:xfrm>
        <a:graphic>
          <a:graphicData uri="http://schemas.openxmlformats.org/drawingml/2006/table">
            <a:tbl>
              <a:tblPr/>
              <a:tblGrid>
                <a:gridCol w="3188738"/>
                <a:gridCol w="1275495"/>
                <a:gridCol w="1275495"/>
                <a:gridCol w="1093282"/>
                <a:gridCol w="1253715"/>
              </a:tblGrid>
              <a:tr h="313381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млн. тенге</a:t>
                      </a:r>
                    </a:p>
                  </a:txBody>
                  <a:tcPr marL="91439" marR="91439" marT="45750" marB="4575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312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год 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прогноз*</a:t>
                      </a:r>
                      <a:endParaRPr lang="ru-RU" sz="12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6667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Утвержденный бюджет</a:t>
                      </a: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год</a:t>
                      </a:r>
                    </a:p>
                  </a:txBody>
                  <a:tcPr marL="91439" marR="91439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 год</a:t>
                      </a:r>
                    </a:p>
                  </a:txBody>
                  <a:tcPr marL="91439" marR="91439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57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аппарата)</a:t>
                      </a:r>
                    </a:p>
                  </a:txBody>
                  <a:tcPr marL="91439" marR="91439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108 034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173 173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48 040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56 074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7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1439" marR="91439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8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Жилищно-коммунальное  хозяйство</a:t>
                      </a:r>
                      <a:endParaRPr kumimoji="0" lang="ru-RU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9" marR="91439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5 315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9 640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5 405</a:t>
                      </a: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9 486</a:t>
                      </a: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Строительство жилья</a:t>
                      </a:r>
                    </a:p>
                  </a:txBody>
                  <a:tcPr marL="91439" marR="91439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18 930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27 115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1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Сельское хозяйство</a:t>
                      </a:r>
                    </a:p>
                  </a:txBody>
                  <a:tcPr marL="91439" marR="91439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46 048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95 754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34 455</a:t>
                      </a: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36 006</a:t>
                      </a: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Водообеспечение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15 317</a:t>
                      </a: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14 845</a:t>
                      </a: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Транспорт и коммуникации</a:t>
                      </a:r>
                    </a:p>
                  </a:txBody>
                  <a:tcPr marL="91439" marR="91439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22 424</a:t>
                      </a: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25 819</a:t>
                      </a: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8 180</a:t>
                      </a: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10 582</a:t>
                      </a: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9138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3962400" y="6325765"/>
            <a:ext cx="2133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594307C1-DC05-4FF5-9C18-BC2881325A5F}" type="slidenum">
              <a:rPr lang="ru-RU" altLang="ru-RU" sz="1200" b="1" smtClean="0">
                <a:solidFill>
                  <a:srgbClr val="7F7F7F"/>
                </a:solidFill>
              </a:rPr>
              <a:pPr algn="ctr"/>
              <a:t>30</a:t>
            </a:fld>
            <a:endParaRPr lang="ru-RU" altLang="ru-RU" sz="1200" b="1" dirty="0" smtClean="0">
              <a:solidFill>
                <a:srgbClr val="7F7F7F"/>
              </a:solidFill>
            </a:endParaRPr>
          </a:p>
        </p:txBody>
      </p:sp>
      <p:pic>
        <p:nvPicPr>
          <p:cNvPr id="219209" name="Picture 11" descr="IMG_11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0" t="7213" r="2455" b="37601"/>
          <a:stretch>
            <a:fillRect/>
          </a:stretch>
        </p:blipFill>
        <p:spPr bwMode="auto">
          <a:xfrm>
            <a:off x="152400" y="152400"/>
            <a:ext cx="1676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9210" name="Picture 5" descr="площадь_нов_копи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685800"/>
            <a:ext cx="1600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9211" name="Прямоугольник 6"/>
          <p:cNvSpPr>
            <a:spLocks noChangeArrowheads="1"/>
          </p:cNvSpPr>
          <p:nvPr/>
        </p:nvSpPr>
        <p:spPr bwMode="auto">
          <a:xfrm>
            <a:off x="533400" y="5819001"/>
            <a:ext cx="80867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Примечание: * прогноз на </a:t>
            </a:r>
            <a:r>
              <a:rPr lang="ru-RU" altLang="ru-RU" sz="1200" i="1" dirty="0" smtClean="0">
                <a:solidFill>
                  <a:srgbClr val="000000"/>
                </a:solidFill>
                <a:cs typeface="Arial" panose="020B0604020202020204" pitchFamily="34" charset="0"/>
              </a:rPr>
              <a:t>2023-2024 </a:t>
            </a:r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годы - без учета целевых трансфертов из республиканского бюджета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85800"/>
            <a:ext cx="8451850" cy="7588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400" b="1" dirty="0">
                <a:solidFill>
                  <a:srgbClr val="0000FF"/>
                </a:solidFill>
              </a:rPr>
              <a:t>На реализацию мероприятий по социальной и инженерной инфраструктуре в сельских населенных пунктах в рамках проекта «Ауыл Ел </a:t>
            </a:r>
            <a:r>
              <a:rPr lang="ru-RU" sz="2400" b="1" dirty="0" err="1" smtClean="0">
                <a:solidFill>
                  <a:srgbClr val="0000FF"/>
                </a:solidFill>
              </a:rPr>
              <a:t>бесігі</a:t>
            </a:r>
            <a:r>
              <a:rPr lang="ru-RU" sz="2400" b="1" dirty="0" smtClean="0">
                <a:solidFill>
                  <a:srgbClr val="0000FF"/>
                </a:solidFill>
              </a:rPr>
              <a:t>» </a:t>
            </a:r>
            <a:br>
              <a:rPr lang="ru-RU" sz="2400" b="1" dirty="0" smtClean="0">
                <a:solidFill>
                  <a:srgbClr val="0000FF"/>
                </a:solidFill>
              </a:rPr>
            </a:br>
            <a:endParaRPr lang="ru-RU" sz="1800" b="1" dirty="0" smtClean="0">
              <a:solidFill>
                <a:srgbClr val="0000FF"/>
              </a:solidFill>
            </a:endParaRPr>
          </a:p>
        </p:txBody>
      </p:sp>
      <p:graphicFrame>
        <p:nvGraphicFramePr>
          <p:cNvPr id="200803" name="Group 9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0731969"/>
              </p:ext>
            </p:extLst>
          </p:nvPr>
        </p:nvGraphicFramePr>
        <p:xfrm>
          <a:off x="838200" y="1676400"/>
          <a:ext cx="7696200" cy="3735360"/>
        </p:xfrm>
        <a:graphic>
          <a:graphicData uri="http://schemas.openxmlformats.org/drawingml/2006/table">
            <a:tbl>
              <a:tblPr/>
              <a:tblGrid>
                <a:gridCol w="3429000"/>
                <a:gridCol w="1472766"/>
                <a:gridCol w="863600"/>
                <a:gridCol w="965417"/>
                <a:gridCol w="965417"/>
              </a:tblGrid>
              <a:tr h="32188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</a:t>
                      </a:r>
                    </a:p>
                  </a:txBody>
                  <a:tcPr marL="91435" marR="91435" marT="45714" marB="45714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млн. тенге</a:t>
                      </a:r>
                    </a:p>
                  </a:txBody>
                  <a:tcPr marL="91435" marR="91435" marT="45714" marB="45714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4" marB="45714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51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  <a:p>
                      <a:pPr marL="0" marR="0" lvl="0" indent="0" algn="ctr" defTabSz="1793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год</a:t>
                      </a:r>
                    </a:p>
                  </a:txBody>
                  <a:tcPr marL="91439" marR="91439" marT="45675" marB="456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675" marB="456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828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5" marR="9143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ГТ НФ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ЦТ НФ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Всего</a:t>
                      </a:r>
                    </a:p>
                  </a:txBody>
                  <a:tcPr marL="91435" marR="91435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3 408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602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 по отраслям: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Образование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95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Здравоохранение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Культура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Спорт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Реальный сектор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3 194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1 337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3263" name="Номер слайда 5"/>
          <p:cNvSpPr txBox="1">
            <a:spLocks/>
          </p:cNvSpPr>
          <p:nvPr/>
        </p:nvSpPr>
        <p:spPr bwMode="auto">
          <a:xfrm>
            <a:off x="3962400" y="6324600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43DE6565-AE50-4BAD-996A-E5DD878A1857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Номер слайда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10000" y="6172200"/>
            <a:ext cx="18288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fld id="{E0FD54A8-0F62-4C64-9C6A-22688BA63E83}" type="slidenum">
              <a:rPr lang="ru-RU" altLang="ru-RU" sz="1200" b="1" smtClean="0">
                <a:solidFill>
                  <a:srgbClr val="7F7F7F"/>
                </a:solidFill>
              </a:rPr>
              <a:pPr algn="ctr"/>
              <a:t>32</a:t>
            </a:fld>
            <a:endParaRPr lang="ru-RU" altLang="ru-RU" sz="1200" b="1" dirty="0" smtClean="0">
              <a:solidFill>
                <a:srgbClr val="7F7F7F"/>
              </a:solidFill>
            </a:endParaRPr>
          </a:p>
        </p:txBody>
      </p:sp>
      <p:sp>
        <p:nvSpPr>
          <p:cNvPr id="19353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188640"/>
            <a:ext cx="8763000" cy="99060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Georgia" pitchFamily="18" charset="0"/>
              <a:buNone/>
            </a:pPr>
            <a:r>
              <a:rPr lang="ru-RU" altLang="ru-RU" sz="1800" b="1" dirty="0">
                <a:solidFill>
                  <a:srgbClr val="0000FF"/>
                </a:solidFill>
              </a:rPr>
              <a:t>Финансовая поддержка специалистам социальной сферы прибывшим для работы в сельскую местность</a:t>
            </a:r>
            <a:r>
              <a:rPr lang="ru-RU" altLang="ru-RU" sz="2000" b="1" dirty="0">
                <a:solidFill>
                  <a:srgbClr val="0000FF"/>
                </a:solidFill>
              </a:rPr>
              <a:t>, </a:t>
            </a:r>
            <a:r>
              <a:rPr lang="ru-RU" altLang="ru-RU" sz="1400" i="1" dirty="0">
                <a:solidFill>
                  <a:srgbClr val="0000FF"/>
                </a:solidFill>
              </a:rPr>
              <a:t>тыс. тенге</a:t>
            </a:r>
          </a:p>
        </p:txBody>
      </p:sp>
      <p:graphicFrame>
        <p:nvGraphicFramePr>
          <p:cNvPr id="5" name="Group 61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456415578"/>
              </p:ext>
            </p:extLst>
          </p:nvPr>
        </p:nvGraphicFramePr>
        <p:xfrm>
          <a:off x="323528" y="1124744"/>
          <a:ext cx="8569323" cy="4977750"/>
        </p:xfrm>
        <a:graphic>
          <a:graphicData uri="http://schemas.openxmlformats.org/drawingml/2006/table">
            <a:tbl>
              <a:tblPr/>
              <a:tblGrid>
                <a:gridCol w="4159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3335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7390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2133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9212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9212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9212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864133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730124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854123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</a:tblGrid>
              <a:tr h="350506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Меры социальной поддержки        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95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Подъемное пособие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Бюджетные кредиты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90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План на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Факт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на 01.07.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План на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Факт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100" b="1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01.07.</a:t>
                      </a:r>
                      <a:r>
                        <a:rPr lang="ru-RU" sz="1100" b="1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год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962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Кол-во спец.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Кол-во спец.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Кол-во спец.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Кол-во спец.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Айыртауский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27 260,7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27 260,7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183 780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63 955,5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Акжарский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15 009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10 107,9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142 429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22 978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Аккайынский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6 126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6 126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82 701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17 365,8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Есильский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15 315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315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863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9 189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143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Жамбылский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10 721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7 963,8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68 917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41 350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Магжана Жумабаева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10 721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5 207,1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82 701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17 039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Кызылжарский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22 667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22 666,2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229 725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Мамлютский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15 315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10 414,2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59 729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9 124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имени Габита Мусрепова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12 252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044,9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183 780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87 295,5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Тайыншинский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720,5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10 107,9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68 918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12 129,5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Тимирязевский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5 514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5 513,4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59 728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91 28,5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Уалихановский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9 189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6 126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64 323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18 127,5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Шал акына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4 595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3 981,9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50 540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2 023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ИТОГО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165 405,2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137  835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1 392 134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309 705,3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81000" y="6248400"/>
            <a:ext cx="3962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843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5886" y="576337"/>
            <a:ext cx="8220075" cy="45720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Georgia" panose="02040502050405020303" pitchFamily="18" charset="0"/>
              <a:buNone/>
            </a:pPr>
            <a:r>
              <a:rPr lang="ru-RU" altLang="ru-RU" sz="1800" b="1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Субсидии по сельскому хозяйству</a:t>
            </a:r>
          </a:p>
        </p:txBody>
      </p:sp>
      <p:graphicFrame>
        <p:nvGraphicFramePr>
          <p:cNvPr id="224329" name="Group 7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118574300"/>
              </p:ext>
            </p:extLst>
          </p:nvPr>
        </p:nvGraphicFramePr>
        <p:xfrm>
          <a:off x="645886" y="1268487"/>
          <a:ext cx="8229601" cy="5004474"/>
        </p:xfrm>
        <a:graphic>
          <a:graphicData uri="http://schemas.openxmlformats.org/drawingml/2006/table">
            <a:tbl>
              <a:tblPr/>
              <a:tblGrid>
                <a:gridCol w="350429"/>
                <a:gridCol w="4985899"/>
                <a:gridCol w="1347501"/>
                <a:gridCol w="1545772"/>
              </a:tblGrid>
              <a:tr h="25908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 субсидий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2022 год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2022 год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3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Утвержденный  план</a:t>
                      </a:r>
                      <a:endParaRPr lang="ru-RU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 план</a:t>
                      </a:r>
                      <a:endParaRPr lang="ru-RU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9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Итого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44 548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69 501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4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развития семеноводства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1 605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1 605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развития племенного животноводства, повышение продуктивности и качества продукции животноводства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8 825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9 807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9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стоимости пестицидов, </a:t>
                      </a:r>
                      <a:r>
                        <a:rPr lang="ru-RU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биоагентов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(энтомофагов), предназначенных для проведения обработки против вредных и особо опасных вредных организмов с численностью выше экономического порога вредоносности и карантинных объектов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9 884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14 204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38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развития производства приоритетных культур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2 098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стоимости удобрений (за исключением органических)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6 500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11 182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Возмещение части расходов, понесенных субъектом агропромышленного комплекса, при инвестиционных вложениях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9 371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16 198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94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процентной ставки по кредитным и лизинговым обязательствам в рамках направления по финансовому оздоровлению субъектов агропромышленного комплекса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9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ставок вознаграждения при кредитовании, а также лизинге на приобретение сельскохозяйственных животных, техники и технологического оборудования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6 348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12 029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9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затрат перерабатывающих предприятий на закуп сельскохозяйственной продукции для производства продуктов ее глубокой переработки в сфере животноводства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2 009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2 009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9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возмещения расходов, понесенных национальной компанией в сфере агропромышленного комплекса при реализации продовольственного зерна для регулирующего воздействия на внутренний рынок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363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806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4038600" y="6457043"/>
            <a:ext cx="1828800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00B02BF9-BB70-4369-A652-07704126D6DE}" type="slidenum">
              <a:rPr lang="ru-RU" altLang="ru-RU" sz="1200" b="1">
                <a:solidFill>
                  <a:srgbClr val="7F7F7F"/>
                </a:solidFill>
              </a:rPr>
              <a:pPr algn="ctr"/>
              <a:t>33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  <p:sp>
        <p:nvSpPr>
          <p:cNvPr id="30807" name="Прямоугольник 1"/>
          <p:cNvSpPr>
            <a:spLocks noChangeArrowheads="1"/>
          </p:cNvSpPr>
          <p:nvPr/>
        </p:nvSpPr>
        <p:spPr bwMode="auto">
          <a:xfrm>
            <a:off x="7810500" y="1008137"/>
            <a:ext cx="101917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dirty="0" err="1">
                <a:solidFill>
                  <a:srgbClr val="0000CC"/>
                </a:solidFill>
              </a:rPr>
              <a:t>млн.тенге</a:t>
            </a:r>
            <a:endParaRPr lang="ru-RU" altLang="ru-RU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01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1828800"/>
            <a:ext cx="8915400" cy="25146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sz="2400" b="1" dirty="0">
                <a:solidFill>
                  <a:prstClr val="white"/>
                </a:solidFill>
                <a:ea typeface="+mn-ea"/>
              </a:rPr>
              <a:t/>
            </a:r>
            <a:br>
              <a:rPr lang="ru-RU" sz="2400" b="1" dirty="0">
                <a:solidFill>
                  <a:prstClr val="white"/>
                </a:solidFill>
                <a:ea typeface="+mn-ea"/>
              </a:rPr>
            </a:br>
            <a:r>
              <a:rPr lang="ru-RU" sz="2400" b="1" dirty="0" smtClean="0">
                <a:solidFill>
                  <a:prstClr val="white"/>
                </a:solidFill>
                <a:ea typeface="+mn-ea"/>
              </a:rPr>
              <a:t/>
            </a:r>
            <a:br>
              <a:rPr lang="ru-RU" sz="2400" b="1" dirty="0" smtClean="0">
                <a:solidFill>
                  <a:prstClr val="white"/>
                </a:solidFill>
                <a:ea typeface="+mn-ea"/>
              </a:rPr>
            </a:br>
            <a:r>
              <a:rPr lang="ru-RU" sz="2400" b="1" dirty="0">
                <a:solidFill>
                  <a:prstClr val="white"/>
                </a:solidFill>
                <a:ea typeface="+mn-ea"/>
              </a:rPr>
              <a:t/>
            </a:r>
            <a:br>
              <a:rPr lang="ru-RU" sz="2400" b="1" dirty="0">
                <a:solidFill>
                  <a:prstClr val="white"/>
                </a:solidFill>
                <a:ea typeface="+mn-ea"/>
              </a:rPr>
            </a:br>
            <a:r>
              <a:rPr lang="ru-RU" sz="4000" b="1" dirty="0" smtClean="0">
                <a:solidFill>
                  <a:srgbClr val="0000FF"/>
                </a:solidFill>
              </a:rPr>
              <a:t>Четвертый уровень бюджета - самостоятельный бюджет местного самоуправления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</a:b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31427" name="Номер слайда 5"/>
          <p:cNvSpPr txBox="1">
            <a:spLocks/>
          </p:cNvSpPr>
          <p:nvPr/>
        </p:nvSpPr>
        <p:spPr bwMode="auto">
          <a:xfrm>
            <a:off x="4191000" y="6248400"/>
            <a:ext cx="1295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 dirty="0" smtClean="0">
                <a:solidFill>
                  <a:srgbClr val="7F7F7F"/>
                </a:solidFill>
              </a:rPr>
              <a:t>34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4850" y="762000"/>
            <a:ext cx="7886700" cy="1709738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sz="2400" b="1" dirty="0">
                <a:solidFill>
                  <a:prstClr val="white"/>
                </a:solidFill>
                <a:ea typeface="+mn-ea"/>
              </a:rPr>
              <a:t/>
            </a:r>
            <a:br>
              <a:rPr lang="ru-RU" sz="2400" b="1" dirty="0">
                <a:solidFill>
                  <a:prstClr val="white"/>
                </a:solidFill>
                <a:ea typeface="+mn-ea"/>
              </a:rPr>
            </a:br>
            <a:r>
              <a:rPr lang="ru-RU" sz="2400" b="1" dirty="0" smtClean="0">
                <a:solidFill>
                  <a:prstClr val="white"/>
                </a:solidFill>
                <a:ea typeface="+mn-ea"/>
              </a:rPr>
              <a:t/>
            </a:r>
            <a:br>
              <a:rPr lang="ru-RU" sz="2400" b="1" dirty="0" smtClean="0">
                <a:solidFill>
                  <a:prstClr val="white"/>
                </a:solidFill>
                <a:ea typeface="+mn-ea"/>
              </a:rPr>
            </a:br>
            <a:r>
              <a:rPr lang="ru-RU" sz="2400" b="1" dirty="0">
                <a:solidFill>
                  <a:prstClr val="white"/>
                </a:solidFill>
                <a:ea typeface="+mn-ea"/>
              </a:rPr>
              <a:t/>
            </a:r>
            <a:br>
              <a:rPr lang="ru-RU" sz="2400" b="1" dirty="0">
                <a:solidFill>
                  <a:prstClr val="white"/>
                </a:solidFill>
                <a:ea typeface="+mn-ea"/>
              </a:rPr>
            </a:br>
            <a:r>
              <a:rPr lang="ru-RU" sz="3600" b="1" dirty="0" smtClean="0">
                <a:solidFill>
                  <a:srgbClr val="0000FF"/>
                </a:solidFill>
              </a:rPr>
              <a:t>Этапы </a:t>
            </a:r>
            <a:r>
              <a:rPr lang="ru-RU" sz="3600" b="1" dirty="0">
                <a:solidFill>
                  <a:srgbClr val="0000FF"/>
                </a:solidFill>
              </a:rPr>
              <a:t>внедрения самостоятельного бюджета местного самоуправления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</a:b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99683" name="Объект 2"/>
          <p:cNvSpPr>
            <a:spLocks noGrp="1"/>
          </p:cNvSpPr>
          <p:nvPr>
            <p:ph idx="1"/>
          </p:nvPr>
        </p:nvSpPr>
        <p:spPr>
          <a:xfrm>
            <a:off x="609600" y="2895600"/>
            <a:ext cx="8229600" cy="2582863"/>
          </a:xfrm>
        </p:spPr>
        <p:txBody>
          <a:bodyPr/>
          <a:lstStyle/>
          <a:p>
            <a:pPr>
              <a:defRPr/>
            </a:pPr>
            <a:r>
              <a:rPr lang="ru-RU" altLang="ru-RU" dirty="0" smtClean="0">
                <a:solidFill>
                  <a:srgbClr val="0000FF"/>
                </a:solidFill>
              </a:rPr>
              <a:t>с 2018 года </a:t>
            </a:r>
            <a:r>
              <a:rPr lang="ru-RU" altLang="ru-RU" sz="2400" dirty="0" smtClean="0"/>
              <a:t>- </a:t>
            </a:r>
            <a:r>
              <a:rPr lang="ru-RU" altLang="ru-RU" sz="2000" dirty="0" smtClean="0"/>
              <a:t>внедрение самостоятельного бюджета МСУ, как IV уровня госбюджета в административно-территориальных единицах с населением более 2 тыс. человек;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ru-RU" altLang="ru-RU" sz="2000" dirty="0" smtClean="0"/>
          </a:p>
          <a:p>
            <a:pPr>
              <a:defRPr/>
            </a:pPr>
            <a:r>
              <a:rPr lang="ru-RU" altLang="ru-RU" dirty="0" smtClean="0">
                <a:solidFill>
                  <a:srgbClr val="0000FF"/>
                </a:solidFill>
              </a:rPr>
              <a:t>c 2020 года </a:t>
            </a:r>
            <a:r>
              <a:rPr lang="ru-RU" altLang="ru-RU" sz="2000" dirty="0" smtClean="0"/>
              <a:t>- повсеместное внедрение</a:t>
            </a:r>
          </a:p>
        </p:txBody>
      </p:sp>
      <p:sp>
        <p:nvSpPr>
          <p:cNvPr id="232452" name="Номер слайда 5"/>
          <p:cNvSpPr txBox="1">
            <a:spLocks/>
          </p:cNvSpPr>
          <p:nvPr/>
        </p:nvSpPr>
        <p:spPr bwMode="auto">
          <a:xfrm>
            <a:off x="4000500" y="6172200"/>
            <a:ext cx="1295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 dirty="0" smtClean="0">
                <a:solidFill>
                  <a:srgbClr val="7F7F7F"/>
                </a:solidFill>
              </a:rPr>
              <a:t>35</a:t>
            </a:r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Объект 2"/>
          <p:cNvSpPr>
            <a:spLocks noGrp="1"/>
          </p:cNvSpPr>
          <p:nvPr>
            <p:ph idx="1"/>
          </p:nvPr>
        </p:nvSpPr>
        <p:spPr>
          <a:xfrm>
            <a:off x="231775" y="1135063"/>
            <a:ext cx="8839200" cy="4894262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2000" smtClean="0"/>
              <a:t>186 сельских округов и 4 города районного значения, в том числе по районам: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Айыртауский -  14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Акжарский – 12 сельских округа;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Аккайынский – 12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Есильский – 16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Жамбылский – 13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Магжана Жумабаева – 17 сельских округов, 1 аппарат акима г.Булаево;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Кызылжарский – 19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Мамлютский – 11 сельских округов, 1 аппарат акима г.Мамлютка;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имени Габита Мусрепова – 17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Тайыншинский – 18 сельских округов, 1 аппарат акима г.Тайынша;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Тимирязевский – 16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Уалихановский - 11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Шал акына – 10 сельских округов, 1 аппарат акима г.Сергеевка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ru-RU" altLang="ru-RU" sz="2000" smtClean="0"/>
          </a:p>
        </p:txBody>
      </p:sp>
      <p:sp>
        <p:nvSpPr>
          <p:cNvPr id="233475" name="Номер слайда 5"/>
          <p:cNvSpPr txBox="1">
            <a:spLocks/>
          </p:cNvSpPr>
          <p:nvPr/>
        </p:nvSpPr>
        <p:spPr bwMode="auto">
          <a:xfrm>
            <a:off x="4003675" y="6305550"/>
            <a:ext cx="1295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 dirty="0" smtClean="0">
                <a:solidFill>
                  <a:srgbClr val="7F7F7F"/>
                </a:solidFill>
              </a:rPr>
              <a:t>36</a:t>
            </a:r>
            <a:endParaRPr lang="ru-RU" altLang="ru-RU" sz="1200" b="1" dirty="0">
              <a:solidFill>
                <a:srgbClr val="7F7F7F"/>
              </a:solidFill>
            </a:endParaRPr>
          </a:p>
        </p:txBody>
      </p:sp>
      <p:sp>
        <p:nvSpPr>
          <p:cNvPr id="233476" name="Прямоугольник 5"/>
          <p:cNvSpPr>
            <a:spLocks noChangeArrowheads="1"/>
          </p:cNvSpPr>
          <p:nvPr/>
        </p:nvSpPr>
        <p:spPr bwMode="auto">
          <a:xfrm>
            <a:off x="533400" y="488950"/>
            <a:ext cx="8001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solidFill>
                  <a:srgbClr val="0000FF"/>
                </a:solidFill>
              </a:rPr>
              <a:t>Информация о количестве местного самоуправления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515938" y="-152400"/>
            <a:ext cx="8797925" cy="1371600"/>
          </a:xfrm>
        </p:spPr>
        <p:txBody>
          <a:bodyPr/>
          <a:lstStyle/>
          <a:p>
            <a:pPr algn="ctr" eaLnBrk="1" hangingPunct="1"/>
            <a:r>
              <a:rPr lang="ru-RU" altLang="ru-RU" sz="1800" b="1" dirty="0" smtClean="0">
                <a:solidFill>
                  <a:srgbClr val="0000FF"/>
                </a:solidFill>
              </a:rPr>
              <a:t>Уточненный бюджет сельских округов на 2022 год </a:t>
            </a:r>
            <a:r>
              <a:rPr lang="ru-RU" altLang="ru-RU" sz="1800" b="1" dirty="0" smtClean="0"/>
              <a:t>                                             </a:t>
            </a:r>
          </a:p>
        </p:txBody>
      </p:sp>
      <p:graphicFrame>
        <p:nvGraphicFramePr>
          <p:cNvPr id="10340" name="Group 10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7903114"/>
              </p:ext>
            </p:extLst>
          </p:nvPr>
        </p:nvGraphicFramePr>
        <p:xfrm>
          <a:off x="76200" y="990600"/>
          <a:ext cx="8991600" cy="5099437"/>
        </p:xfrm>
        <a:graphic>
          <a:graphicData uri="http://schemas.openxmlformats.org/drawingml/2006/table">
            <a:tbl>
              <a:tblPr/>
              <a:tblGrid>
                <a:gridCol w="930303"/>
                <a:gridCol w="746097"/>
                <a:gridCol w="649357"/>
                <a:gridCol w="697727"/>
                <a:gridCol w="634116"/>
                <a:gridCol w="685800"/>
                <a:gridCol w="695740"/>
                <a:gridCol w="620202"/>
                <a:gridCol w="697727"/>
                <a:gridCol w="697727"/>
                <a:gridCol w="697727"/>
                <a:gridCol w="542677"/>
                <a:gridCol w="696400"/>
              </a:tblGrid>
              <a:tr h="153000">
                <a:tc rowSpan="3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Наименование города районного значения, сельского округа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Всего поступления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 том числе: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Всего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расходы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6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 том числе: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9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Поступления,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учитываемые налоговым 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кодексом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Целевые  трансферты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Субвенция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Свободные остатки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 vMerge="1">
                  <a:txBody>
                    <a:bodyPr/>
                    <a:lstStyle/>
                    <a:p>
                      <a:pPr algn="ctr" rtl="0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 rtl="0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 rtl="0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 rtl="0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 rtl="0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 rtl="0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Культура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Благоустройство и ЖКХ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Дороги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Ауыл-Ел бесігі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Развитие регионов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41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Всего по СКО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15 566 138,1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1 314 831,5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10 078 850,4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3 776 157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396 299,2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15 566 138,1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896 383,8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2 955 271,2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2 695 543,8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3 072 721,2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235 648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5 710 570,1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3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Айыртауский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1 638 453,2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87 920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1 299 486,3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211 255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39 791,9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1 638 453,2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507 951,7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112 699,6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465 064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5 689,9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547 048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77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Акжарский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1 752 542,7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62 640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1 375 092,3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314 793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1 752 542,7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86 314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71 007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13 414,1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1 216 122,4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33 476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332 209,2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9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Аккайынский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1 029 964,8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48 277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503 369,9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376 536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101 781,9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1 029 964,8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113 655,6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177 126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55 263,6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219 364,9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33 938,4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430 616,3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0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Есильский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752 955,5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118 091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340 183,1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277 699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16 982,4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752 955,5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28 418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229 996,7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11 641,2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42 009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440 890,6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9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Жамбылский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894 484,6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50 926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368 025,3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466 665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8 868,3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894 484,6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76 784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155 689,3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68 398,4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182 209,3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38 953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372 450,6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10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Магжана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Жумабаева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2 211 284,9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80 836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1 774 788,5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336 279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19 381,4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2 211 284,9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117 353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371 932,9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1 092 814,2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108 594,6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520 590,2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9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Кызылжарский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1 275 627,3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127 997,7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607 162,8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505 838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34 628,8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1 275 627,3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139 514,8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293 656,5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192 542,9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63 907,1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586 006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6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Мамлютский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1 201 695,7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105 306,3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872 635,4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218 986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4 768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1 201 695,7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84 562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98 397,6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60 268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601 143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13 211,6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344 113,5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7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имени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Габита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Мусрепова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1 404 189,4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213 696,4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916 882,2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227 174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46 436,8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1 404 189,4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357 974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405 713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50 000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590 502,4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9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Тайыншинский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1 480 717,4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216 068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936 558,7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266 193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61 897,7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1 480 717,4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44 237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469 547,3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405 530,9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561 402,2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9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Тимирязевский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555 731,5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40 620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369 066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139 366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6 679,5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555 731,5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30 309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82 297,5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90 358,9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352 766,1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9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Уалихановский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831 093,4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79 215,1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504 743,9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228 507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18 627,4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831 093,4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175 236,4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72 344,7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70 298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188 214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28 994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296 006,3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9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Шал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акына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537 397,7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83 238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210 856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206 866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36 437,7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537 397,7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67 350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116 601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17 478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335 968,7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4746" name="Text Box 95"/>
          <p:cNvSpPr txBox="1">
            <a:spLocks noChangeArrowheads="1"/>
          </p:cNvSpPr>
          <p:nvPr/>
        </p:nvSpPr>
        <p:spPr bwMode="auto">
          <a:xfrm>
            <a:off x="8006862" y="801543"/>
            <a:ext cx="1143000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rect">
                    <a:fillToRect l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000" dirty="0">
                <a:solidFill>
                  <a:srgbClr val="000000"/>
                </a:solidFill>
              </a:rPr>
              <a:t>тыс.тенге</a:t>
            </a:r>
          </a:p>
        </p:txBody>
      </p:sp>
      <p:sp>
        <p:nvSpPr>
          <p:cNvPr id="234747" name="Номер слайда 5"/>
          <p:cNvSpPr txBox="1">
            <a:spLocks/>
          </p:cNvSpPr>
          <p:nvPr/>
        </p:nvSpPr>
        <p:spPr bwMode="auto">
          <a:xfrm>
            <a:off x="4038600" y="6324600"/>
            <a:ext cx="1295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 dirty="0" smtClean="0">
                <a:solidFill>
                  <a:srgbClr val="7F7F7F"/>
                </a:solidFill>
              </a:rPr>
              <a:t>37</a:t>
            </a:r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8458200" cy="2255838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None/>
            </a:pPr>
            <a:r>
              <a:rPr lang="ru-RU" altLang="ru-RU" sz="3200" dirty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Информация о внесении изменений </a:t>
            </a:r>
            <a:r>
              <a:rPr lang="ru-RU" altLang="ru-RU" sz="3200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3200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3200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altLang="ru-RU" sz="3200" dirty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дополнений в Бюджетный кодекс Республики </a:t>
            </a:r>
            <a:r>
              <a:rPr lang="ru-RU" altLang="ru-RU" sz="3200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Казахстан</a:t>
            </a:r>
            <a:br>
              <a:rPr lang="ru-RU" altLang="ru-RU" sz="3200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800" b="0" i="1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altLang="ru-RU" sz="2800" b="0" i="1" dirty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части планирования </a:t>
            </a:r>
            <a:r>
              <a:rPr lang="ru-RU" altLang="ru-RU" sz="2800" b="0" i="1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бюджета)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819401"/>
            <a:ext cx="8610600" cy="2819400"/>
          </a:xfrm>
        </p:spPr>
        <p:txBody>
          <a:bodyPr rtlCol="0">
            <a:noAutofit/>
          </a:bodyPr>
          <a:lstStyle/>
          <a:p>
            <a:pPr indent="-182880" algn="just" eaLnBrk="1" fontAlgn="auto" hangingPunct="1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	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Законом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Республики Казахстан от 27 декабря 2019 года №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291-VI внесены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изменения в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статьи 54, 55, 56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Бюджетного кодекса Республики Казахстан (введены в действие с 2021 года):</a:t>
            </a:r>
          </a:p>
          <a:p>
            <a:pPr indent="-182880" algn="just" eaLnBrk="1" fontAlgn="auto" hangingPunct="1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расходы в 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сфере 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образования с районного (городского) уровней переданы на областной уровень</a:t>
            </a:r>
            <a:endParaRPr lang="ru-RU" sz="20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346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3810000" y="6096000"/>
            <a:ext cx="2133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21312C13-67F2-43D4-8050-78C7BD5C9916}" type="slidenum">
              <a:rPr lang="ru-RU" altLang="ru-RU" sz="1200" b="1" smtClean="0">
                <a:solidFill>
                  <a:srgbClr val="7F7F7F"/>
                </a:solidFill>
              </a:rPr>
              <a:pPr algn="ctr"/>
              <a:t>4</a:t>
            </a:fld>
            <a:endParaRPr lang="ru-RU" altLang="ru-RU" sz="1200" b="1" smtClean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1945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Прямоугольник 4"/>
          <p:cNvSpPr>
            <a:spLocks noChangeArrowheads="1"/>
          </p:cNvSpPr>
          <p:nvPr/>
        </p:nvSpPr>
        <p:spPr bwMode="auto">
          <a:xfrm>
            <a:off x="1258888" y="404813"/>
            <a:ext cx="7156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5" tIns="45708" rIns="91415" bIns="45708">
            <a:spAutoFit/>
          </a:bodyPr>
          <a:lstStyle/>
          <a:p>
            <a:pPr algn="ctr" defTabSz="615950" eaLnBrk="1" hangingPunct="1">
              <a:defRPr/>
            </a:pPr>
            <a:r>
              <a:rPr lang="ru-RU" altLang="ru-RU" sz="2400" b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СХЕМА</a:t>
            </a:r>
            <a:r>
              <a:rPr lang="ru-RU" altLang="ru-RU" sz="2400" b="1" dirty="0">
                <a:solidFill>
                  <a:srgbClr val="0000FF"/>
                </a:solidFill>
                <a:latin typeface="Arial" charset="0"/>
              </a:rPr>
              <a:t> БЮДЖЕТНОГО ПРОЦЕССА</a:t>
            </a:r>
          </a:p>
        </p:txBody>
      </p:sp>
      <p:sp>
        <p:nvSpPr>
          <p:cNvPr id="188419" name="Прямоугольник 16"/>
          <p:cNvSpPr>
            <a:spLocks noChangeArrowheads="1"/>
          </p:cNvSpPr>
          <p:nvPr/>
        </p:nvSpPr>
        <p:spPr bwMode="auto">
          <a:xfrm>
            <a:off x="677863" y="1935163"/>
            <a:ext cx="3195637" cy="101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Определение прогноза бюджетных параметров и бюджетной политики к Прогнозу социально-экономического развития области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на 5-летний период</a:t>
            </a:r>
            <a:endParaRPr lang="ru-RU" altLang="ru-RU" sz="1100">
              <a:solidFill>
                <a:srgbClr val="000000"/>
              </a:solidFill>
            </a:endParaRPr>
          </a:p>
        </p:txBody>
      </p:sp>
      <p:sp>
        <p:nvSpPr>
          <p:cNvPr id="188420" name="Прямоугольник 16"/>
          <p:cNvSpPr>
            <a:spLocks noChangeArrowheads="1"/>
          </p:cNvSpPr>
          <p:nvPr/>
        </p:nvSpPr>
        <p:spPr bwMode="auto">
          <a:xfrm>
            <a:off x="684213" y="4437063"/>
            <a:ext cx="3167062" cy="830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Составление проекта областного бюджета и внесение его в областной маслихата </a:t>
            </a:r>
            <a:r>
              <a:rPr lang="ru-RU" altLang="ru-RU" sz="1200" b="1">
                <a:solidFill>
                  <a:srgbClr val="000000"/>
                </a:solidFill>
              </a:rPr>
              <a:t>до 15 октября </a:t>
            </a:r>
            <a:r>
              <a:rPr lang="ru-RU" altLang="ru-RU" sz="1200">
                <a:solidFill>
                  <a:srgbClr val="000000"/>
                </a:solidFill>
              </a:rPr>
              <a:t>текущего финансового года</a:t>
            </a:r>
            <a:endParaRPr lang="ru-RU" altLang="ru-RU" sz="1100">
              <a:solidFill>
                <a:srgbClr val="000000"/>
              </a:solidFill>
            </a:endParaRPr>
          </a:p>
        </p:txBody>
      </p:sp>
      <p:sp>
        <p:nvSpPr>
          <p:cNvPr id="188421" name="Прямоугольник 16"/>
          <p:cNvSpPr>
            <a:spLocks noChangeArrowheads="1"/>
          </p:cNvSpPr>
          <p:nvPr/>
        </p:nvSpPr>
        <p:spPr bwMode="auto">
          <a:xfrm>
            <a:off x="684213" y="5516563"/>
            <a:ext cx="3167062" cy="1014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Утверждение маслихатом областного бюджета на трехлетний период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>
                <a:solidFill>
                  <a:srgbClr val="000000"/>
                </a:solidFill>
              </a:rPr>
              <a:t>не позднее 2-недельного срока                 </a:t>
            </a:r>
            <a:r>
              <a:rPr lang="ru-RU" altLang="ru-RU" sz="1200">
                <a:solidFill>
                  <a:srgbClr val="000000"/>
                </a:solidFill>
              </a:rPr>
              <a:t>после подписания Закона                                     о республиканском бюджете</a:t>
            </a:r>
            <a:endParaRPr lang="ru-RU" altLang="ru-RU" sz="1100">
              <a:solidFill>
                <a:srgbClr val="000000"/>
              </a:solidFill>
            </a:endParaRPr>
          </a:p>
        </p:txBody>
      </p:sp>
      <p:sp>
        <p:nvSpPr>
          <p:cNvPr id="188422" name="Прямоугольник 16"/>
          <p:cNvSpPr>
            <a:spLocks noChangeArrowheads="1"/>
          </p:cNvSpPr>
          <p:nvPr/>
        </p:nvSpPr>
        <p:spPr bwMode="auto">
          <a:xfrm>
            <a:off x="684213" y="3109913"/>
            <a:ext cx="3167062" cy="1014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Рассмотрение бюджетных заявок администраторов бюджетных программ, подготовка заключений и их передача               на рассмотрение областной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бюджетной комиссии</a:t>
            </a:r>
          </a:p>
        </p:txBody>
      </p:sp>
      <p:sp>
        <p:nvSpPr>
          <p:cNvPr id="249863" name="Rectangle 21"/>
          <p:cNvSpPr>
            <a:spLocks noChangeArrowheads="1"/>
          </p:cNvSpPr>
          <p:nvPr/>
        </p:nvSpPr>
        <p:spPr bwMode="auto">
          <a:xfrm>
            <a:off x="323850" y="1052513"/>
            <a:ext cx="3816350" cy="623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ru-RU" altLang="ru-RU" sz="1800" b="1" dirty="0">
                <a:solidFill>
                  <a:schemeClr val="accent5">
                    <a:lumMod val="75000"/>
                  </a:schemeClr>
                </a:solidFill>
                <a:latin typeface="Arial" charset="0"/>
              </a:rPr>
              <a:t>РАЗРАБОТКА БЮДЖЕТА</a:t>
            </a:r>
          </a:p>
          <a:p>
            <a:pPr algn="ctr" eaLnBrk="1" hangingPunct="1">
              <a:defRPr/>
            </a:pPr>
            <a:r>
              <a:rPr lang="ru-RU" altLang="ru-RU" sz="1200" i="1" dirty="0">
                <a:solidFill>
                  <a:srgbClr val="000000"/>
                </a:solidFill>
                <a:latin typeface="Arial" charset="0"/>
              </a:rPr>
              <a:t>(уполномоченный орган – управление финансов)</a:t>
            </a:r>
          </a:p>
        </p:txBody>
      </p:sp>
      <p:sp>
        <p:nvSpPr>
          <p:cNvPr id="249864" name="Rectangle 22"/>
          <p:cNvSpPr>
            <a:spLocks noChangeArrowheads="1"/>
          </p:cNvSpPr>
          <p:nvPr/>
        </p:nvSpPr>
        <p:spPr bwMode="auto">
          <a:xfrm>
            <a:off x="4837113" y="1052513"/>
            <a:ext cx="3816350" cy="720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ru-RU" altLang="ru-RU" sz="1800" b="1" dirty="0">
                <a:solidFill>
                  <a:schemeClr val="accent5">
                    <a:lumMod val="75000"/>
                  </a:schemeClr>
                </a:solidFill>
                <a:latin typeface="Arial" charset="0"/>
              </a:rPr>
              <a:t>ИСПОЛНЕНИЕ БЮДЖЕТА</a:t>
            </a:r>
          </a:p>
          <a:p>
            <a:pPr algn="ctr" eaLnBrk="1" hangingPunct="1">
              <a:defRPr/>
            </a:pPr>
            <a:r>
              <a:rPr lang="ru-RU" altLang="ru-RU" sz="1200" i="1" dirty="0">
                <a:solidFill>
                  <a:srgbClr val="000000"/>
                </a:solidFill>
                <a:latin typeface="Arial" charset="0"/>
              </a:rPr>
              <a:t>(уполномоченный орган – управление финансов)</a:t>
            </a:r>
          </a:p>
          <a:p>
            <a:pPr algn="ctr" eaLnBrk="1" hangingPunct="1">
              <a:defRPr/>
            </a:pPr>
            <a:endParaRPr lang="ru-RU" altLang="ru-RU" sz="1200" i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8425" name="AutoShape 23"/>
          <p:cNvSpPr>
            <a:spLocks noChangeArrowheads="1"/>
          </p:cNvSpPr>
          <p:nvPr/>
        </p:nvSpPr>
        <p:spPr bwMode="auto">
          <a:xfrm>
            <a:off x="2014538" y="1663700"/>
            <a:ext cx="431800" cy="271463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26" name="AutoShape 24"/>
          <p:cNvSpPr>
            <a:spLocks noChangeArrowheads="1"/>
          </p:cNvSpPr>
          <p:nvPr/>
        </p:nvSpPr>
        <p:spPr bwMode="auto">
          <a:xfrm>
            <a:off x="2058988" y="2914650"/>
            <a:ext cx="431800" cy="2286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27" name="AutoShape 27"/>
          <p:cNvSpPr>
            <a:spLocks noChangeArrowheads="1"/>
          </p:cNvSpPr>
          <p:nvPr/>
        </p:nvSpPr>
        <p:spPr bwMode="auto">
          <a:xfrm>
            <a:off x="2051050" y="4221163"/>
            <a:ext cx="431800" cy="2159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28" name="AutoShape 39"/>
          <p:cNvSpPr>
            <a:spLocks noChangeArrowheads="1"/>
          </p:cNvSpPr>
          <p:nvPr/>
        </p:nvSpPr>
        <p:spPr bwMode="auto">
          <a:xfrm>
            <a:off x="2051050" y="5300663"/>
            <a:ext cx="358775" cy="2159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29" name="Прямоугольник 16"/>
          <p:cNvSpPr>
            <a:spLocks noChangeArrowheads="1"/>
          </p:cNvSpPr>
          <p:nvPr/>
        </p:nvSpPr>
        <p:spPr bwMode="auto">
          <a:xfrm>
            <a:off x="5148263" y="2133600"/>
            <a:ext cx="3240087" cy="649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Формирование и утверждение сводного плана поступлений и финансирования по платежам и обязательствам</a:t>
            </a:r>
            <a:endParaRPr lang="ru-RU" altLang="ru-RU" sz="1100">
              <a:solidFill>
                <a:srgbClr val="000000"/>
              </a:solidFill>
            </a:endParaRPr>
          </a:p>
        </p:txBody>
      </p:sp>
      <p:sp>
        <p:nvSpPr>
          <p:cNvPr id="188430" name="AutoShape 41"/>
          <p:cNvSpPr>
            <a:spLocks noChangeArrowheads="1"/>
          </p:cNvSpPr>
          <p:nvPr/>
        </p:nvSpPr>
        <p:spPr bwMode="auto">
          <a:xfrm>
            <a:off x="6569075" y="1773238"/>
            <a:ext cx="431800" cy="360362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31" name="Прямоугольник 16"/>
          <p:cNvSpPr>
            <a:spLocks noChangeArrowheads="1"/>
          </p:cNvSpPr>
          <p:nvPr/>
        </p:nvSpPr>
        <p:spPr bwMode="auto">
          <a:xfrm>
            <a:off x="5219700" y="3141663"/>
            <a:ext cx="3313113" cy="6492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Проведение комплекса мероприятий по исполнению областного бюджета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>
                <a:solidFill>
                  <a:srgbClr val="000000"/>
                </a:solidFill>
              </a:rPr>
              <a:t>в течение финансового года</a:t>
            </a:r>
          </a:p>
        </p:txBody>
      </p:sp>
      <p:sp>
        <p:nvSpPr>
          <p:cNvPr id="188432" name="Прямоугольник 16"/>
          <p:cNvSpPr>
            <a:spLocks noChangeArrowheads="1"/>
          </p:cNvSpPr>
          <p:nvPr/>
        </p:nvSpPr>
        <p:spPr bwMode="auto">
          <a:xfrm>
            <a:off x="5219700" y="4221163"/>
            <a:ext cx="3211513" cy="1014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Проведение бюджетного мониторинга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и оценки эффективности управления бюджетными средствами,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составление </a:t>
            </a:r>
            <a:r>
              <a:rPr lang="ru-RU" altLang="ru-RU" sz="1200" b="1">
                <a:solidFill>
                  <a:srgbClr val="000000"/>
                </a:solidFill>
              </a:rPr>
              <a:t>ежемесячных</a:t>
            </a:r>
            <a:r>
              <a:rPr lang="ru-RU" altLang="ru-RU" sz="1200">
                <a:solidFill>
                  <a:srgbClr val="000000"/>
                </a:solidFill>
              </a:rPr>
              <a:t> отчетов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 об исполнении бюджета  </a:t>
            </a:r>
          </a:p>
        </p:txBody>
      </p:sp>
      <p:sp>
        <p:nvSpPr>
          <p:cNvPr id="188433" name="Прямоугольник 16"/>
          <p:cNvSpPr>
            <a:spLocks noChangeArrowheads="1"/>
          </p:cNvSpPr>
          <p:nvPr/>
        </p:nvSpPr>
        <p:spPr bwMode="auto">
          <a:xfrm>
            <a:off x="5219700" y="5516563"/>
            <a:ext cx="3240088" cy="101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Представление в областной маслихат годового отчета об исполнении областного бюджета за отчетный финансовый год 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>
                <a:solidFill>
                  <a:srgbClr val="000000"/>
                </a:solidFill>
              </a:rPr>
              <a:t>до 1 мая текущего года</a:t>
            </a:r>
            <a:r>
              <a:rPr lang="ru-RU" altLang="ru-RU" sz="1200">
                <a:solidFill>
                  <a:srgbClr val="000000"/>
                </a:solidFill>
              </a:rPr>
              <a:t>, его утверждение на сессии маслихата</a:t>
            </a:r>
          </a:p>
        </p:txBody>
      </p:sp>
      <p:sp>
        <p:nvSpPr>
          <p:cNvPr id="188434" name="AutoShape 46"/>
          <p:cNvSpPr>
            <a:spLocks noChangeArrowheads="1"/>
          </p:cNvSpPr>
          <p:nvPr/>
        </p:nvSpPr>
        <p:spPr bwMode="auto">
          <a:xfrm>
            <a:off x="6588125" y="2781300"/>
            <a:ext cx="431800" cy="360363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35" name="AutoShape 47"/>
          <p:cNvSpPr>
            <a:spLocks noChangeArrowheads="1"/>
          </p:cNvSpPr>
          <p:nvPr/>
        </p:nvSpPr>
        <p:spPr bwMode="auto">
          <a:xfrm>
            <a:off x="6659563" y="5229225"/>
            <a:ext cx="431800" cy="287338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36" name="AutoShape 48"/>
          <p:cNvSpPr>
            <a:spLocks noChangeArrowheads="1"/>
          </p:cNvSpPr>
          <p:nvPr/>
        </p:nvSpPr>
        <p:spPr bwMode="auto">
          <a:xfrm>
            <a:off x="6588125" y="3789363"/>
            <a:ext cx="431800" cy="4318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37" name="AutoShape 49"/>
          <p:cNvSpPr>
            <a:spLocks noChangeArrowheads="1"/>
          </p:cNvSpPr>
          <p:nvPr/>
        </p:nvSpPr>
        <p:spPr bwMode="auto">
          <a:xfrm>
            <a:off x="4140200" y="1268413"/>
            <a:ext cx="719138" cy="288925"/>
          </a:xfrm>
          <a:prstGeom prst="rightArrow">
            <a:avLst>
              <a:gd name="adj1" fmla="val 50000"/>
              <a:gd name="adj2" fmla="val 6222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38" name="Номер слайда 5"/>
          <p:cNvSpPr txBox="1">
            <a:spLocks/>
          </p:cNvSpPr>
          <p:nvPr/>
        </p:nvSpPr>
        <p:spPr bwMode="auto">
          <a:xfrm>
            <a:off x="3810000" y="6248400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8F6350D3-0BB2-40F4-A564-D6FD550BC562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15"/>
          <p:cNvSpPr>
            <a:spLocks noGrp="1" noChangeArrowheads="1"/>
          </p:cNvSpPr>
          <p:nvPr>
            <p:ph type="title"/>
          </p:nvPr>
        </p:nvSpPr>
        <p:spPr>
          <a:xfrm>
            <a:off x="304800" y="1600200"/>
            <a:ext cx="8686800" cy="3505200"/>
          </a:xfrm>
        </p:spPr>
        <p:txBody>
          <a:bodyPr/>
          <a:lstStyle/>
          <a:p>
            <a:pPr algn="ctr" eaLnBrk="1" hangingPunct="1">
              <a:buFont typeface="Georgia" panose="02040502050405020303" pitchFamily="18" charset="0"/>
              <a:buNone/>
            </a:pPr>
            <a:r>
              <a:rPr lang="ru-RU" altLang="ru-RU" sz="6000" smtClean="0">
                <a:solidFill>
                  <a:srgbClr val="0000FF"/>
                </a:solidFill>
              </a:rPr>
              <a:t>Планирование областного бюджета</a:t>
            </a:r>
          </a:p>
        </p:txBody>
      </p:sp>
      <p:pic>
        <p:nvPicPr>
          <p:cNvPr id="7" name="Рисунок 6" descr="logoМЭРТ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2" y="357166"/>
            <a:ext cx="1428760" cy="87993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89444" name="Номер слайда 5"/>
          <p:cNvSpPr txBox="1">
            <a:spLocks/>
          </p:cNvSpPr>
          <p:nvPr/>
        </p:nvSpPr>
        <p:spPr bwMode="auto">
          <a:xfrm>
            <a:off x="3733800" y="6410325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2B273B66-ED49-4978-8550-99432B0F6AD7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Номер слайда 5"/>
          <p:cNvSpPr txBox="1">
            <a:spLocks/>
          </p:cNvSpPr>
          <p:nvPr/>
        </p:nvSpPr>
        <p:spPr bwMode="auto">
          <a:xfrm>
            <a:off x="3962400" y="6400800"/>
            <a:ext cx="1371600" cy="164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66281568-9FF3-4B45-ABD8-2F50761DEB90}" type="slidenum">
              <a:rPr lang="ru-RU" altLang="ru-RU" sz="1050" b="1">
                <a:solidFill>
                  <a:srgbClr val="7F7F7F"/>
                </a:solidFill>
              </a:rPr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7</a:t>
            </a:fld>
            <a:endParaRPr lang="ru-RU" altLang="ru-RU" sz="1050" b="1" dirty="0">
              <a:solidFill>
                <a:srgbClr val="7F7F7F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524000" y="514658"/>
            <a:ext cx="6526737" cy="606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1800" b="1" kern="0" dirty="0">
                <a:solidFill>
                  <a:srgbClr val="0000FF"/>
                </a:solidFill>
              </a:rPr>
              <a:t>Основные показатели социально-экономического развития </a:t>
            </a:r>
            <a:r>
              <a:rPr lang="ru-RU" altLang="ru-RU" sz="1800" b="1" kern="0" dirty="0" smtClean="0">
                <a:solidFill>
                  <a:srgbClr val="0000FF"/>
                </a:solidFill>
              </a:rPr>
              <a:t>Северо-Казахстанской области</a:t>
            </a:r>
            <a:endParaRPr lang="ru-RU" altLang="ru-RU" sz="1800" kern="0" dirty="0">
              <a:solidFill>
                <a:srgbClr val="0000FF"/>
              </a:solidFill>
            </a:endParaRPr>
          </a:p>
        </p:txBody>
      </p:sp>
      <p:graphicFrame>
        <p:nvGraphicFramePr>
          <p:cNvPr id="8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2728900"/>
              </p:ext>
            </p:extLst>
          </p:nvPr>
        </p:nvGraphicFramePr>
        <p:xfrm>
          <a:off x="316975" y="1285686"/>
          <a:ext cx="8381999" cy="3979798"/>
        </p:xfrm>
        <a:graphic>
          <a:graphicData uri="http://schemas.openxmlformats.org/drawingml/2006/table">
            <a:tbl>
              <a:tblPr/>
              <a:tblGrid>
                <a:gridCol w="3688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729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733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7336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7336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7336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7336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73367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04800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№ п/п</a:t>
                      </a:r>
                    </a:p>
                  </a:txBody>
                  <a:tcPr marL="68591" marR="68591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показателей</a:t>
                      </a: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Факт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2021 </a:t>
                      </a: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год</a:t>
                      </a: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План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2022 год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Прогноз</a:t>
                      </a: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14" marR="9001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14" marR="9001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14" marR="9001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265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6" marB="4679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6" marB="4679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2023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2024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2025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2026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007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</a:t>
                      </a: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Валовой региональный продукт (ВРП), </a:t>
                      </a:r>
                      <a:r>
                        <a:rPr kumimoji="0" lang="ru-RU" altLang="ru-RU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млрд.тенге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1 787,6*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34286" marB="3428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064,7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230,7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685,6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007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</a:t>
                      </a: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ВРП на душу населения, тыс.тенге</a:t>
                      </a: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3 307,9*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34286" marB="3428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8 400,2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9 170,4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10 140,5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11 288,1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12 603,7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19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</a:t>
                      </a: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Уровень безработицы, %</a:t>
                      </a: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4,9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4,9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4,9</a:t>
                      </a:r>
                    </a:p>
                  </a:txBody>
                  <a:tcPr marL="33338" marR="333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4,9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4,9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4,8</a:t>
                      </a:r>
                    </a:p>
                  </a:txBody>
                  <a:tcPr marL="33338" marR="333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007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4.</a:t>
                      </a: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Месячный расчетный показатель (МРП), тенге</a:t>
                      </a: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2 917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3 180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3 339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 </a:t>
                      </a: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489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 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611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3 737</a:t>
                      </a:r>
                      <a:endParaRPr lang="ru-RU" sz="1200" dirty="0">
                        <a:latin typeface="+mj-lt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007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5.</a:t>
                      </a: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Минимальный размер заработной платы, тенге </a:t>
                      </a: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42 500</a:t>
                      </a: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60 000 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60 000 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60 000 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60 000 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60 000 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007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</a:t>
                      </a: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Среднемесячная номинальная заработная плата, тенге</a:t>
                      </a: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181 704**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219 247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237 444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258 814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282 625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309 192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4007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7.</a:t>
                      </a: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Минимальный размер пенсий, тенге </a:t>
                      </a: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43 272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48 032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51 395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54 736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57 747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60 924</a:t>
                      </a:r>
                      <a:endParaRPr lang="ru-RU" sz="1200" dirty="0">
                        <a:latin typeface="+mj-lt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5509976"/>
            <a:ext cx="6252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/>
              <a:t>*- предварительные данные </a:t>
            </a:r>
          </a:p>
          <a:p>
            <a:r>
              <a:rPr lang="ru-RU" sz="1200" i="1" dirty="0" smtClean="0"/>
              <a:t>** - данные за январь-декабрь </a:t>
            </a:r>
            <a:endParaRPr lang="ru-RU" sz="1200" i="1" dirty="0"/>
          </a:p>
          <a:p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355734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02625" cy="533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400" b="1" dirty="0" smtClean="0">
                <a:solidFill>
                  <a:srgbClr val="FF0000"/>
                </a:solidFill>
              </a:rPr>
              <a:t/>
            </a:r>
            <a:br>
              <a:rPr lang="ru-RU" altLang="ru-RU" sz="2400" b="1" dirty="0" smtClean="0">
                <a:solidFill>
                  <a:srgbClr val="FF0000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Структура поступлений бюджета СКО на 2022-2024 годы, </a:t>
            </a:r>
            <a:r>
              <a:rPr lang="ru-RU" altLang="ru-RU" sz="1400" dirty="0" err="1" smtClean="0">
                <a:solidFill>
                  <a:srgbClr val="0000FF"/>
                </a:solidFill>
              </a:rPr>
              <a:t>млн.тенге</a:t>
            </a:r>
            <a:r>
              <a:rPr lang="ru-RU" altLang="ru-RU" sz="1400" b="1" dirty="0" smtClean="0">
                <a:solidFill>
                  <a:srgbClr val="0000CC"/>
                </a:solidFill>
              </a:rPr>
              <a:t/>
            </a:r>
            <a:br>
              <a:rPr lang="ru-RU" altLang="ru-RU" sz="1400" b="1" dirty="0" smtClean="0">
                <a:solidFill>
                  <a:srgbClr val="0000CC"/>
                </a:solidFill>
              </a:rPr>
            </a:br>
            <a:endParaRPr lang="ru-RU" altLang="ru-RU" sz="2000" b="1" dirty="0" smtClean="0">
              <a:solidFill>
                <a:srgbClr val="0000CC"/>
              </a:solidFill>
            </a:endParaRPr>
          </a:p>
        </p:txBody>
      </p:sp>
      <p:graphicFrame>
        <p:nvGraphicFramePr>
          <p:cNvPr id="10522" name="Group 28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8527982"/>
              </p:ext>
            </p:extLst>
          </p:nvPr>
        </p:nvGraphicFramePr>
        <p:xfrm>
          <a:off x="380998" y="777922"/>
          <a:ext cx="8302625" cy="5249602"/>
        </p:xfrm>
        <a:graphic>
          <a:graphicData uri="http://schemas.openxmlformats.org/drawingml/2006/table">
            <a:tbl>
              <a:tblPr/>
              <a:tblGrid>
                <a:gridCol w="3645624"/>
                <a:gridCol w="1307376"/>
                <a:gridCol w="1143001"/>
                <a:gridCol w="1143000"/>
                <a:gridCol w="1063624"/>
              </a:tblGrid>
              <a:tr h="29481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Наименование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2022 год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Прогноз*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0" marR="91450" marT="45682" marB="45682" horzOverflow="overflow"/>
                </a:tc>
              </a:tr>
              <a:tr h="44132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50" marR="91450" marT="45682" marB="4568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Утвержденный план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Уточненный план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2023 год</a:t>
                      </a:r>
                    </a:p>
                  </a:txBody>
                  <a:tcPr marL="91450" marR="91450"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2024 год</a:t>
                      </a:r>
                    </a:p>
                  </a:txBody>
                  <a:tcPr marL="91450" marR="91450"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Свободные остатки на начало года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18 875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ПОСТУПЛЕНИЯ - 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329 896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411 176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208 550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206 147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Налоговые поступления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57 156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68 302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51 870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53 233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Неналоговые поступления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1 392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2 240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 1 440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1 485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593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Поступления от продажи основного капитала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8 762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8 943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10 460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5 061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Поступления от продажи финансовых активов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Погашение бюджетных кредитов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1 123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1 411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+mn-ea"/>
                          <a:cs typeface="+mn-cs"/>
                        </a:rPr>
                        <a:t>1 564</a:t>
                      </a: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+mn-ea"/>
                          <a:cs typeface="+mn-cs"/>
                        </a:rPr>
                        <a:t>3 205</a:t>
                      </a: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Поступления трансфертов из РБ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231 264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272 931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143 216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143 162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субвенция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141 829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141 829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143 216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143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163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целевые трансферты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89 435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131 102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Поступления трансфертов из Нац. Фонда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16 724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16 724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Поступление гарантированного трансферта из Нац. Фонда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24 000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Бюджетные кредиты и займы из РБ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2 475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5 067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4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Поступление займов (государственные ценные бумаги)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11 000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10 973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7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Из резерва Правительства РК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481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1602" name="Rectangle 283"/>
          <p:cNvSpPr>
            <a:spLocks noChangeArrowheads="1"/>
          </p:cNvSpPr>
          <p:nvPr/>
        </p:nvSpPr>
        <p:spPr bwMode="auto">
          <a:xfrm rot="10800000" flipV="1">
            <a:off x="568569" y="6349756"/>
            <a:ext cx="76295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rect">
                    <a:fillToRect l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100" i="1" dirty="0">
                <a:solidFill>
                  <a:srgbClr val="000000"/>
                </a:solidFill>
              </a:rPr>
              <a:t>*Примечание: </a:t>
            </a:r>
            <a:r>
              <a:rPr lang="ru-RU" altLang="ru-RU" sz="1100" i="1" dirty="0" smtClean="0">
                <a:solidFill>
                  <a:srgbClr val="000000"/>
                </a:solidFill>
              </a:rPr>
              <a:t>2023-2024 </a:t>
            </a:r>
            <a:r>
              <a:rPr lang="ru-RU" altLang="ru-RU" sz="1100" i="1" dirty="0">
                <a:solidFill>
                  <a:srgbClr val="000000"/>
                </a:solidFill>
              </a:rPr>
              <a:t>годы - без учета целевых трансфертов и </a:t>
            </a:r>
            <a:r>
              <a:rPr lang="ru-RU" altLang="ru-RU" sz="1100" i="1" dirty="0" smtClean="0">
                <a:solidFill>
                  <a:srgbClr val="000000"/>
                </a:solidFill>
              </a:rPr>
              <a:t>кредитов  </a:t>
            </a:r>
            <a:r>
              <a:rPr lang="ru-RU" altLang="ru-RU" sz="1100" i="1" dirty="0">
                <a:solidFill>
                  <a:srgbClr val="000000"/>
                </a:solidFill>
              </a:rPr>
              <a:t>из республиканского бюджета</a:t>
            </a:r>
          </a:p>
        </p:txBody>
      </p:sp>
      <p:sp>
        <p:nvSpPr>
          <p:cNvPr id="191603" name="Номер слайда 5"/>
          <p:cNvSpPr txBox="1">
            <a:spLocks/>
          </p:cNvSpPr>
          <p:nvPr/>
        </p:nvSpPr>
        <p:spPr bwMode="auto">
          <a:xfrm>
            <a:off x="4038600" y="6518032"/>
            <a:ext cx="18288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AD16B60B-DF80-4BC1-8F8F-1694AFEEAFD1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985838" y="381000"/>
            <a:ext cx="7553325" cy="533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400" b="1" dirty="0" smtClean="0">
                <a:solidFill>
                  <a:srgbClr val="FF0000"/>
                </a:solidFill>
              </a:rPr>
              <a:t/>
            </a:r>
            <a:br>
              <a:rPr lang="ru-RU" altLang="ru-RU" sz="2400" b="1" dirty="0" smtClean="0">
                <a:solidFill>
                  <a:srgbClr val="FF0000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Расходы бюджета СКО на 2022-202</a:t>
            </a:r>
            <a:r>
              <a:rPr lang="en-US" altLang="ru-RU" sz="2000" b="1" dirty="0" smtClean="0">
                <a:solidFill>
                  <a:srgbClr val="0000FF"/>
                </a:solidFill>
              </a:rPr>
              <a:t>4</a:t>
            </a:r>
            <a:r>
              <a:rPr lang="ru-RU" altLang="ru-RU" sz="2000" b="1" dirty="0" smtClean="0">
                <a:solidFill>
                  <a:srgbClr val="0000FF"/>
                </a:solidFill>
              </a:rPr>
              <a:t> годы, </a:t>
            </a:r>
            <a:r>
              <a:rPr lang="ru-RU" altLang="ru-RU" sz="1400" dirty="0" smtClean="0">
                <a:solidFill>
                  <a:srgbClr val="0000FF"/>
                </a:solidFill>
              </a:rPr>
              <a:t>млн. тенге</a:t>
            </a:r>
            <a:br>
              <a:rPr lang="ru-RU" altLang="ru-RU" sz="1400" dirty="0" smtClean="0">
                <a:solidFill>
                  <a:srgbClr val="0000FF"/>
                </a:solidFill>
              </a:rPr>
            </a:br>
            <a:r>
              <a:rPr lang="ru-RU" altLang="ru-RU" sz="1400" b="1" i="1" dirty="0" smtClean="0">
                <a:solidFill>
                  <a:srgbClr val="0000FF"/>
                </a:solidFill>
              </a:rPr>
              <a:t>агрегированная форма</a:t>
            </a:r>
            <a:r>
              <a:rPr lang="ru-RU" altLang="ru-RU" sz="1400" b="1" dirty="0" smtClean="0">
                <a:solidFill>
                  <a:srgbClr val="0000FF"/>
                </a:solidFill>
              </a:rPr>
              <a:t/>
            </a:r>
            <a:br>
              <a:rPr lang="ru-RU" altLang="ru-RU" sz="1400" b="1" dirty="0" smtClean="0">
                <a:solidFill>
                  <a:srgbClr val="0000FF"/>
                </a:solidFill>
              </a:rPr>
            </a:br>
            <a:endParaRPr lang="ru-RU" altLang="ru-RU" sz="1400" b="1" dirty="0" smtClean="0">
              <a:solidFill>
                <a:srgbClr val="0000FF"/>
              </a:solidFill>
            </a:endParaRPr>
          </a:p>
        </p:txBody>
      </p:sp>
      <p:graphicFrame>
        <p:nvGraphicFramePr>
          <p:cNvPr id="10522" name="Group 28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3932692"/>
              </p:ext>
            </p:extLst>
          </p:nvPr>
        </p:nvGraphicFramePr>
        <p:xfrm>
          <a:off x="343127" y="1137154"/>
          <a:ext cx="8458200" cy="5198672"/>
        </p:xfrm>
        <a:graphic>
          <a:graphicData uri="http://schemas.openxmlformats.org/drawingml/2006/table">
            <a:tbl>
              <a:tblPr/>
              <a:tblGrid>
                <a:gridCol w="3528326"/>
                <a:gridCol w="1398804"/>
                <a:gridCol w="1189307"/>
                <a:gridCol w="1019407"/>
                <a:gridCol w="1322356"/>
              </a:tblGrid>
              <a:tr h="189586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функциональных групп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2022 год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Прогноз*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7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Утвержденный план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algn="ctr"/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Уточненный план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2023 год</a:t>
                      </a:r>
                    </a:p>
                  </a:txBody>
                  <a:tcPr marL="91450" marR="91450" marT="45685" marB="456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2024 год</a:t>
                      </a:r>
                    </a:p>
                  </a:txBody>
                  <a:tcPr marL="91450" marR="91450" marT="45685" marB="456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РАСХОДЫ - 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329 896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430 051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208 550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206 147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Образование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117 163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125 458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68 506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68 924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Здравоохранение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4 425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11 776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2 072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6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Социальная защита и обеспечение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14 282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15 724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9 451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9 662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67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Культура, спорт, информационное пространство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 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838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22 929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8 498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8 631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6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Общественный порядок, оборона, государственные услуги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29 628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30 757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19 446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19 821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68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Сельское, лесное, водное хозяйство и др.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63 483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112 231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34 455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36 006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18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Промышленность, архитектурная, градостроительная и строительная деятельность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18 930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27 115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5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5 315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9 640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5 405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9 485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Транспорт и коммуникации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22 424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25 819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10 582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37 293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48 602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52 253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40 654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3643" name="Rectangle 100"/>
          <p:cNvSpPr>
            <a:spLocks noChangeArrowheads="1"/>
          </p:cNvSpPr>
          <p:nvPr/>
        </p:nvSpPr>
        <p:spPr bwMode="auto">
          <a:xfrm>
            <a:off x="611188" y="6224588"/>
            <a:ext cx="8148637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000" i="1">
              <a:solidFill>
                <a:srgbClr val="000000"/>
              </a:solidFill>
            </a:endParaRPr>
          </a:p>
        </p:txBody>
      </p:sp>
      <p:sp>
        <p:nvSpPr>
          <p:cNvPr id="193644" name="Rectangle 283"/>
          <p:cNvSpPr>
            <a:spLocks noChangeArrowheads="1"/>
          </p:cNvSpPr>
          <p:nvPr/>
        </p:nvSpPr>
        <p:spPr bwMode="auto">
          <a:xfrm rot="10800000" flipV="1">
            <a:off x="611188" y="6459538"/>
            <a:ext cx="8226425" cy="16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rect">
                    <a:fillToRect l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100" i="1" dirty="0">
                <a:solidFill>
                  <a:srgbClr val="000000"/>
                </a:solidFill>
              </a:rPr>
              <a:t>Примечание: *  данные на </a:t>
            </a:r>
            <a:r>
              <a:rPr lang="ru-RU" altLang="ru-RU" sz="1100" i="1" dirty="0" smtClean="0">
                <a:solidFill>
                  <a:srgbClr val="000000"/>
                </a:solidFill>
              </a:rPr>
              <a:t>2023-2024 </a:t>
            </a:r>
            <a:r>
              <a:rPr lang="ru-RU" altLang="ru-RU" sz="1100" i="1" dirty="0">
                <a:solidFill>
                  <a:srgbClr val="000000"/>
                </a:solidFill>
              </a:rPr>
              <a:t>годы приведены без учета целевых трансфертов и кредитов из РБ;</a:t>
            </a:r>
          </a:p>
        </p:txBody>
      </p:sp>
      <p:sp>
        <p:nvSpPr>
          <p:cNvPr id="193645" name="Номер слайда 5"/>
          <p:cNvSpPr txBox="1">
            <a:spLocks/>
          </p:cNvSpPr>
          <p:nvPr/>
        </p:nvSpPr>
        <p:spPr bwMode="auto">
          <a:xfrm>
            <a:off x="3962400" y="6629400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72E52937-D41F-4F06-BF5A-E7E4DA4B6731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33893</TotalTime>
  <Words>5236</Words>
  <Application>Microsoft Office PowerPoint</Application>
  <PresentationFormat>Экран (4:3)</PresentationFormat>
  <Paragraphs>1932</Paragraphs>
  <Slides>37</Slides>
  <Notes>28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37</vt:i4>
      </vt:variant>
    </vt:vector>
  </HeadingPairs>
  <TitlesOfParts>
    <vt:vector size="48" baseType="lpstr">
      <vt:lpstr>Arial</vt:lpstr>
      <vt:lpstr>Arial Black</vt:lpstr>
      <vt:lpstr>Arial Cyr</vt:lpstr>
      <vt:lpstr>Calibri</vt:lpstr>
      <vt:lpstr>Georgia</vt:lpstr>
      <vt:lpstr>Times New Roman</vt:lpstr>
      <vt:lpstr>Wingdings</vt:lpstr>
      <vt:lpstr>Пиксел</vt:lpstr>
      <vt:lpstr>1_Пиксел</vt:lpstr>
      <vt:lpstr>2_Пиксел</vt:lpstr>
      <vt:lpstr>4_Пиксел</vt:lpstr>
      <vt:lpstr>ГРАЖДАНСКИЙ БЮДЖЕТ  на 2022–2024 годы (Уточненный на 01.07.2022 г.) </vt:lpstr>
      <vt:lpstr>Уважаемые посетители сайта!</vt:lpstr>
      <vt:lpstr>Законодательная база бюджетного процесса</vt:lpstr>
      <vt:lpstr>Информация о внесении изменений  и дополнений в Бюджетный кодекс Республики Казахстан (в части планирования бюджета)</vt:lpstr>
      <vt:lpstr>Презентация PowerPoint</vt:lpstr>
      <vt:lpstr>Планирование областного бюджета</vt:lpstr>
      <vt:lpstr>Презентация PowerPoint</vt:lpstr>
      <vt:lpstr> Структура поступлений бюджета СКО на 2022-2024 годы, млн.тенге </vt:lpstr>
      <vt:lpstr> Расходы бюджета СКО на 2022-2024 годы, млн. тенге агрегированная форма </vt:lpstr>
      <vt:lpstr>Основные направления  расходной части бюджета Северо-Казахстанской области  на 2022 год</vt:lpstr>
      <vt:lpstr>Структура поступлений областного бюджета на 2022-2024 годы, млн. тенге  </vt:lpstr>
      <vt:lpstr> Расходы областного бюджета на 2022-2024 годы, млн. тенге агрегированная форма   </vt:lpstr>
      <vt:lpstr>Основные направления расходной части областного бюджета  на 2022 год</vt:lpstr>
      <vt:lpstr>Уточненный бюджет Северо-Казахстанской области на 2022 год                                              </vt:lpstr>
      <vt:lpstr>Целевые трансферты из республиканского бюджета на 2022 год</vt:lpstr>
      <vt:lpstr>Целевые трансферты из республиканского бюджета на 2022 год</vt:lpstr>
      <vt:lpstr>Целевые трансферты из республиканского бюджета на 2022 год</vt:lpstr>
      <vt:lpstr>Целевые трансферты из республиканского бюджета на 2022 год</vt:lpstr>
      <vt:lpstr>Целевые трансферты из республиканского бюджета на 2022 год</vt:lpstr>
      <vt:lpstr>Целевые трансферты из республиканского бюджета на 2022 год</vt:lpstr>
      <vt:lpstr>Целевые трансферты  за счет средств из Национального фонда Республики Казахстан на       2022 год</vt:lpstr>
      <vt:lpstr>Целевые трансферты  за счет гарантированного трансферта из Национального фонда Республики Казахстан на 2022 год</vt:lpstr>
      <vt:lpstr>Целевые трансферты  за счет гарантированного трансферта из Национального фонда Республики Казахстан на 2022 год</vt:lpstr>
      <vt:lpstr>Целевые кредиты  из республиканского бюджета на 2022 год</vt:lpstr>
      <vt:lpstr>Бюджет развития Северо-Казахстанской области на 2022 год</vt:lpstr>
      <vt:lpstr>Расходы на реализацию мероприятий в сфере образования</vt:lpstr>
      <vt:lpstr>Расходы на реализацию мероприятий  в сфере здравоохранения</vt:lpstr>
      <vt:lpstr>Расходы на реализацию мероприятий  в сфере социальной помощи  и социального обеспечения</vt:lpstr>
      <vt:lpstr>Расходы на реализацию мероприятий в сфере культуры, спорта и информационного пространства</vt:lpstr>
      <vt:lpstr>Расходы на жилищно-коммунальное хозяйство, обеспечение транспортной инфраструктуры и коммуникаций </vt:lpstr>
      <vt:lpstr>На реализацию мероприятий по социальной и инженерной инфраструктуре в сельских населенных пунктах в рамках проекта «Ауыл Ел бесігі»  </vt:lpstr>
      <vt:lpstr>Финансовая поддержка специалистам социальной сферы прибывшим для работы в сельскую местность, тыс. тенге</vt:lpstr>
      <vt:lpstr>Субсидии по сельскому хозяйству</vt:lpstr>
      <vt:lpstr>   Четвертый уровень бюджета - самостоятельный бюджет местного самоуправления   </vt:lpstr>
      <vt:lpstr>   Этапы внедрения самостоятельного бюджета местного самоуправления   </vt:lpstr>
      <vt:lpstr>Презентация PowerPoint</vt:lpstr>
      <vt:lpstr>Уточненный бюджет сельских округов на 2022 год                                         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Альфия Ф. Садыкова</dc:creator>
  <cp:lastModifiedBy>Индира Маженова</cp:lastModifiedBy>
  <cp:revision>1664</cp:revision>
  <cp:lastPrinted>2022-07-11T12:19:23Z</cp:lastPrinted>
  <dcterms:created xsi:type="dcterms:W3CDTF">1601-01-01T00:00:00Z</dcterms:created>
  <dcterms:modified xsi:type="dcterms:W3CDTF">2022-07-15T04:16:10Z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