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374" autoAdjust="0"/>
  </p:normalViewPr>
  <p:slideViewPr>
    <p:cSldViewPr snapToGrid="0">
      <p:cViewPr varScale="1">
        <p:scale>
          <a:sx n="79" d="100"/>
          <a:sy n="79" d="100"/>
        </p:scale>
        <p:origin x="1626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39141356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462674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41133486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81150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87064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1835070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60481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5449264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2172468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52206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ID4096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197764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732CC7-923C-4A61-9378-BE3DE8EFAB36}" type="datetimeFigureOut">
              <a:rPr lang="LID4096" smtClean="0"/>
              <a:t>06/21/2022</a:t>
            </a:fld>
            <a:endParaRPr lang="LID4096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ID4096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7F3EFD-129F-402E-9777-ACCB0962C78A}" type="slidenum">
              <a:rPr lang="LID4096" smtClean="0"/>
              <a:t>‹#›</a:t>
            </a:fld>
            <a:endParaRPr lang="LID4096"/>
          </a:p>
        </p:txBody>
      </p:sp>
    </p:spTree>
    <p:extLst>
      <p:ext uri="{BB962C8B-B14F-4D97-AF65-F5344CB8AC3E}">
        <p14:creationId xmlns:p14="http://schemas.microsoft.com/office/powerpoint/2010/main" val="2151807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95" name="Прямая соединительная линия 194">
            <a:extLst>
              <a:ext uri="{FF2B5EF4-FFF2-40B4-BE49-F238E27FC236}">
                <a16:creationId xmlns:a16="http://schemas.microsoft.com/office/drawing/2014/main" id="{D2C08EDF-C724-451E-B766-1117597C1838}"/>
              </a:ext>
            </a:extLst>
          </p:cNvPr>
          <p:cNvCxnSpPr>
            <a:cxnSpLocks/>
          </p:cNvCxnSpPr>
          <p:nvPr/>
        </p:nvCxnSpPr>
        <p:spPr>
          <a:xfrm>
            <a:off x="731576" y="1113439"/>
            <a:ext cx="11074129" cy="31784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8" name="Прямая соединительная линия 197">
            <a:extLst>
              <a:ext uri="{FF2B5EF4-FFF2-40B4-BE49-F238E27FC236}">
                <a16:creationId xmlns:a16="http://schemas.microsoft.com/office/drawing/2014/main" id="{6A0C6F34-9548-4F74-934D-A3AABCA9457F}"/>
              </a:ext>
            </a:extLst>
          </p:cNvPr>
          <p:cNvCxnSpPr>
            <a:cxnSpLocks/>
          </p:cNvCxnSpPr>
          <p:nvPr/>
        </p:nvCxnSpPr>
        <p:spPr>
          <a:xfrm>
            <a:off x="734309" y="1112414"/>
            <a:ext cx="45502" cy="5772389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Прямая соединительная линия 204">
            <a:extLst>
              <a:ext uri="{FF2B5EF4-FFF2-40B4-BE49-F238E27FC236}">
                <a16:creationId xmlns:a16="http://schemas.microsoft.com/office/drawing/2014/main" id="{0C2B54B7-60D9-43CE-B088-CBC3F66A9598}"/>
              </a:ext>
            </a:extLst>
          </p:cNvPr>
          <p:cNvCxnSpPr>
            <a:cxnSpLocks/>
          </p:cNvCxnSpPr>
          <p:nvPr/>
        </p:nvCxnSpPr>
        <p:spPr>
          <a:xfrm>
            <a:off x="4828086" y="1145223"/>
            <a:ext cx="39994" cy="579413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8" name="Прямая соединительная линия 227">
            <a:extLst>
              <a:ext uri="{FF2B5EF4-FFF2-40B4-BE49-F238E27FC236}">
                <a16:creationId xmlns:a16="http://schemas.microsoft.com/office/drawing/2014/main" id="{73D3A7BF-8325-413F-B149-C6ECE63E644E}"/>
              </a:ext>
            </a:extLst>
          </p:cNvPr>
          <p:cNvCxnSpPr>
            <a:cxnSpLocks/>
          </p:cNvCxnSpPr>
          <p:nvPr/>
        </p:nvCxnSpPr>
        <p:spPr>
          <a:xfrm>
            <a:off x="6609629" y="1493682"/>
            <a:ext cx="72824" cy="3786766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Прямая соединительная линия 228">
            <a:extLst>
              <a:ext uri="{FF2B5EF4-FFF2-40B4-BE49-F238E27FC236}">
                <a16:creationId xmlns:a16="http://schemas.microsoft.com/office/drawing/2014/main" id="{73E4690C-C64B-4F5F-AE8B-9A0EB3BB9386}"/>
              </a:ext>
            </a:extLst>
          </p:cNvPr>
          <p:cNvCxnSpPr>
            <a:cxnSpLocks/>
          </p:cNvCxnSpPr>
          <p:nvPr/>
        </p:nvCxnSpPr>
        <p:spPr>
          <a:xfrm>
            <a:off x="8488692" y="1159979"/>
            <a:ext cx="93507" cy="5192582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0" name="Прямая соединительная линия 229">
            <a:extLst>
              <a:ext uri="{FF2B5EF4-FFF2-40B4-BE49-F238E27FC236}">
                <a16:creationId xmlns:a16="http://schemas.microsoft.com/office/drawing/2014/main" id="{1E8D94D7-FD50-4DE4-9829-F5627B1CC146}"/>
              </a:ext>
            </a:extLst>
          </p:cNvPr>
          <p:cNvCxnSpPr>
            <a:cxnSpLocks/>
          </p:cNvCxnSpPr>
          <p:nvPr/>
        </p:nvCxnSpPr>
        <p:spPr>
          <a:xfrm>
            <a:off x="10263606" y="1154340"/>
            <a:ext cx="25919" cy="5594803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1" name="Прямая соединительная линия 230">
            <a:extLst>
              <a:ext uri="{FF2B5EF4-FFF2-40B4-BE49-F238E27FC236}">
                <a16:creationId xmlns:a16="http://schemas.microsoft.com/office/drawing/2014/main" id="{A7B5674C-D8D0-47B9-94E9-116A1B022016}"/>
              </a:ext>
            </a:extLst>
          </p:cNvPr>
          <p:cNvCxnSpPr>
            <a:cxnSpLocks/>
          </p:cNvCxnSpPr>
          <p:nvPr/>
        </p:nvCxnSpPr>
        <p:spPr>
          <a:xfrm>
            <a:off x="11780971" y="1163176"/>
            <a:ext cx="121764" cy="5712882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Прямая соединительная линия 202">
            <a:extLst>
              <a:ext uri="{FF2B5EF4-FFF2-40B4-BE49-F238E27FC236}">
                <a16:creationId xmlns:a16="http://schemas.microsoft.com/office/drawing/2014/main" id="{8F49BD68-FB77-405D-A5BA-B6FEAC7DCC3C}"/>
              </a:ext>
            </a:extLst>
          </p:cNvPr>
          <p:cNvCxnSpPr>
            <a:cxnSpLocks/>
          </p:cNvCxnSpPr>
          <p:nvPr/>
        </p:nvCxnSpPr>
        <p:spPr>
          <a:xfrm flipH="1">
            <a:off x="2748221" y="1138429"/>
            <a:ext cx="47942" cy="5435107"/>
          </a:xfrm>
          <a:prstGeom prst="line">
            <a:avLst/>
          </a:prstGeom>
          <a:ln w="28575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9" name="object 9">
            <a:extLst>
              <a:ext uri="{FF2B5EF4-FFF2-40B4-BE49-F238E27FC236}">
                <a16:creationId xmlns:a16="http://schemas.microsoft.com/office/drawing/2014/main" id="{462ACF10-486C-4B5D-8664-9D56F4CECD4E}"/>
              </a:ext>
            </a:extLst>
          </p:cNvPr>
          <p:cNvSpPr txBox="1"/>
          <p:nvPr/>
        </p:nvSpPr>
        <p:spPr>
          <a:xfrm>
            <a:off x="7667867" y="1387766"/>
            <a:ext cx="1504896" cy="49888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4002" rIns="0" bIns="0" rtlCol="0">
            <a:spAutoFit/>
          </a:bodyPr>
          <a:lstStyle/>
          <a:p>
            <a:pPr algn="ctr"/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Алматы </a:t>
            </a:r>
            <a:r>
              <a:rPr lang="ru-RU" sz="1050" dirty="0" err="1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қаласы</a:t>
            </a:r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әкімінің</a:t>
            </a:r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орынбасары</a:t>
            </a:r>
            <a:endParaRPr lang="ru-RU" sz="1050" dirty="0">
              <a:latin typeface="Arial" panose="020B0604020202020204" pitchFamily="34" charset="0"/>
              <a:ea typeface="Microsoft Sans Serif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А.О. ҚЫРЫҚБАЕВ</a:t>
            </a:r>
            <a:endParaRPr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3" name="object 17">
            <a:extLst>
              <a:ext uri="{FF2B5EF4-FFF2-40B4-BE49-F238E27FC236}">
                <a16:creationId xmlns:a16="http://schemas.microsoft.com/office/drawing/2014/main" id="{2A0A19A1-A374-4CB6-80D6-11CD05A50410}"/>
              </a:ext>
            </a:extLst>
          </p:cNvPr>
          <p:cNvSpPr txBox="1"/>
          <p:nvPr/>
        </p:nvSpPr>
        <p:spPr>
          <a:xfrm>
            <a:off x="11102566" y="1459312"/>
            <a:ext cx="1406278" cy="67191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L="13335" marR="5334" algn="ctr"/>
            <a:r>
              <a:rPr lang="ru-RU" sz="1050" spc="58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 </a:t>
            </a:r>
            <a:r>
              <a:rPr lang="ru-RU" sz="1050" spc="58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қаласы</a:t>
            </a:r>
            <a:r>
              <a:rPr lang="ru-RU" sz="1050" spc="58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58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әкімі</a:t>
            </a:r>
            <a:r>
              <a:rPr lang="ru-RU" sz="1050" spc="58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58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аппаратының</a:t>
            </a:r>
            <a:r>
              <a:rPr lang="ru-RU" sz="1050" spc="58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58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басшысы</a:t>
            </a:r>
            <a:r>
              <a:rPr lang="ru-RU" sz="1050" spc="58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ru-RU" sz="1050" spc="79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050" b="1" spc="79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А.Б. НҰРПЕЙІСОВ</a:t>
            </a:r>
            <a:endParaRPr sz="1050" b="1" dirty="0">
              <a:latin typeface="Arial"/>
              <a:cs typeface="Arial"/>
            </a:endParaRPr>
          </a:p>
        </p:txBody>
      </p:sp>
      <p:sp>
        <p:nvSpPr>
          <p:cNvPr id="104" name="object 18">
            <a:extLst>
              <a:ext uri="{FF2B5EF4-FFF2-40B4-BE49-F238E27FC236}">
                <a16:creationId xmlns:a16="http://schemas.microsoft.com/office/drawing/2014/main" id="{7A9002E8-81F0-4282-96F1-1D0899CB1870}"/>
              </a:ext>
            </a:extLst>
          </p:cNvPr>
          <p:cNvSpPr txBox="1"/>
          <p:nvPr/>
        </p:nvSpPr>
        <p:spPr>
          <a:xfrm>
            <a:off x="4032196" y="1366656"/>
            <a:ext cx="1486589" cy="5110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6003" rIns="0" bIns="0" rtlCol="0">
            <a:spAutoFit/>
          </a:bodyPr>
          <a:lstStyle/>
          <a:p>
            <a:pPr algn="ctr"/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Алматы </a:t>
            </a:r>
            <a:r>
              <a:rPr lang="ru-RU" sz="1050" dirty="0" err="1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қаласы</a:t>
            </a:r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әкімінің</a:t>
            </a:r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орынбасары</a:t>
            </a:r>
            <a:endParaRPr lang="ru-RU" sz="1050" dirty="0">
              <a:latin typeface="Arial" panose="020B0604020202020204" pitchFamily="34" charset="0"/>
              <a:ea typeface="Microsoft Sans Serif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М.Б. ӘЗІРБАЕВ</a:t>
            </a:r>
          </a:p>
        </p:txBody>
      </p:sp>
      <p:sp>
        <p:nvSpPr>
          <p:cNvPr id="105" name="object 19">
            <a:extLst>
              <a:ext uri="{FF2B5EF4-FFF2-40B4-BE49-F238E27FC236}">
                <a16:creationId xmlns:a16="http://schemas.microsoft.com/office/drawing/2014/main" id="{8CD8EF96-A449-4227-B4A4-351428B74195}"/>
              </a:ext>
            </a:extLst>
          </p:cNvPr>
          <p:cNvSpPr txBox="1"/>
          <p:nvPr/>
        </p:nvSpPr>
        <p:spPr>
          <a:xfrm>
            <a:off x="5710428" y="812532"/>
            <a:ext cx="1715046" cy="712311"/>
          </a:xfrm>
          <a:prstGeom prst="rect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txBody>
          <a:bodyPr vert="horz" wrap="square" lIns="0" tIns="33338" rIns="0" bIns="0" rtlCol="0">
            <a:spAutoFit/>
          </a:bodyPr>
          <a:lstStyle/>
          <a:p>
            <a:pPr marR="5334" algn="ctr"/>
            <a:r>
              <a:rPr lang="kk-KZ" sz="1470" b="1" spc="-21" dirty="0">
                <a:solidFill>
                  <a:srgbClr val="151616"/>
                </a:solidFill>
                <a:latin typeface="Arial"/>
                <a:cs typeface="Arial"/>
              </a:rPr>
              <a:t>Алматы қаласының әкімі </a:t>
            </a:r>
            <a:endParaRPr lang="ru-RU" sz="1470" b="1" spc="-26" dirty="0">
              <a:solidFill>
                <a:srgbClr val="151616"/>
              </a:solidFill>
              <a:latin typeface="Arial"/>
              <a:cs typeface="Arial"/>
            </a:endParaRPr>
          </a:p>
          <a:p>
            <a:pPr marR="5334" algn="ctr"/>
            <a:r>
              <a:rPr lang="ru-RU" sz="1470" b="1" spc="-26" dirty="0">
                <a:solidFill>
                  <a:srgbClr val="151616"/>
                </a:solidFill>
                <a:latin typeface="Arial"/>
                <a:cs typeface="Arial"/>
              </a:rPr>
              <a:t>Е.А. ДОСАЕВ </a:t>
            </a:r>
          </a:p>
        </p:txBody>
      </p:sp>
      <p:sp>
        <p:nvSpPr>
          <p:cNvPr id="106" name="object 23">
            <a:extLst>
              <a:ext uri="{FF2B5EF4-FFF2-40B4-BE49-F238E27FC236}">
                <a16:creationId xmlns:a16="http://schemas.microsoft.com/office/drawing/2014/main" id="{CD1DDA51-B8D7-4A00-83F5-A954A0473F6B}"/>
              </a:ext>
            </a:extLst>
          </p:cNvPr>
          <p:cNvSpPr txBox="1"/>
          <p:nvPr/>
        </p:nvSpPr>
        <p:spPr>
          <a:xfrm>
            <a:off x="11102566" y="2248797"/>
            <a:ext cx="1423920" cy="39792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4003" rIns="0" bIns="0" rtlCol="0">
            <a:spAutoFit/>
          </a:bodyPr>
          <a:lstStyle/>
          <a:p>
            <a:pPr marL="13335" marR="5334" indent="8001" algn="ctr">
              <a:lnSpc>
                <a:spcPts val="935"/>
              </a:lnSpc>
              <a:spcBef>
                <a:spcPts val="189"/>
              </a:spcBef>
            </a:pPr>
            <a:r>
              <a:rPr lang="kk-KZ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 қаласы әкімінің аппараты</a:t>
            </a:r>
          </a:p>
          <a:p>
            <a:pPr marL="13335" marR="5334" indent="8001" algn="ctr">
              <a:lnSpc>
                <a:spcPts val="935"/>
              </a:lnSpc>
              <a:spcBef>
                <a:spcPts val="189"/>
              </a:spcBef>
            </a:pPr>
            <a:r>
              <a:rPr lang="kk-KZ" sz="1050" b="1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sz="1050" spc="-37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spc="-37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7" name="object 27">
            <a:extLst>
              <a:ext uri="{FF2B5EF4-FFF2-40B4-BE49-F238E27FC236}">
                <a16:creationId xmlns:a16="http://schemas.microsoft.com/office/drawing/2014/main" id="{13BA5E12-D673-417E-AE0B-3616FADCD67D}"/>
              </a:ext>
            </a:extLst>
          </p:cNvPr>
          <p:cNvSpPr txBox="1"/>
          <p:nvPr/>
        </p:nvSpPr>
        <p:spPr>
          <a:xfrm>
            <a:off x="283565" y="2337439"/>
            <a:ext cx="1507715" cy="4103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L="13335" marR="5334" indent="-13335" algn="ctr">
              <a:lnSpc>
                <a:spcPts val="998"/>
              </a:lnSpc>
              <a:spcBef>
                <a:spcPts val="200"/>
              </a:spcBef>
            </a:pPr>
            <a:r>
              <a:rPr lang="kk-KZ" sz="1050" spc="-11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Коммуналдық инфрақұрылымды дамыту басқармасы </a:t>
            </a:r>
            <a:endParaRPr lang="ru-RU" sz="105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0" name="object 45">
            <a:extLst>
              <a:ext uri="{FF2B5EF4-FFF2-40B4-BE49-F238E27FC236}">
                <a16:creationId xmlns:a16="http://schemas.microsoft.com/office/drawing/2014/main" id="{BA16C0DF-DF09-4965-9098-ED30C2256F97}"/>
              </a:ext>
            </a:extLst>
          </p:cNvPr>
          <p:cNvSpPr txBox="1"/>
          <p:nvPr/>
        </p:nvSpPr>
        <p:spPr>
          <a:xfrm>
            <a:off x="299975" y="3564192"/>
            <a:ext cx="1499448" cy="339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6669" rIns="0" bIns="0" rtlCol="0">
            <a:spAutoFit/>
          </a:bodyPr>
          <a:lstStyle/>
          <a:p>
            <a:pPr marL="13335" algn="ctr">
              <a:spcBef>
                <a:spcPts val="131"/>
              </a:spcBef>
            </a:pPr>
            <a:r>
              <a:rPr lang="kk-KZ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Мемлекеттік активтер басқармасы </a:t>
            </a:r>
            <a:endParaRPr lang="ru-RU" sz="105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1" name="object 49">
            <a:extLst>
              <a:ext uri="{FF2B5EF4-FFF2-40B4-BE49-F238E27FC236}">
                <a16:creationId xmlns:a16="http://schemas.microsoft.com/office/drawing/2014/main" id="{8D16069E-334A-4F59-AF37-E64B86B92CB7}"/>
              </a:ext>
            </a:extLst>
          </p:cNvPr>
          <p:cNvSpPr txBox="1"/>
          <p:nvPr/>
        </p:nvSpPr>
        <p:spPr>
          <a:xfrm>
            <a:off x="2053384" y="2661842"/>
            <a:ext cx="1640388" cy="30703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4670" rIns="0" bIns="0" rtlCol="0">
            <a:spAutoFit/>
          </a:bodyPr>
          <a:lstStyle/>
          <a:p>
            <a:pPr marL="120682" marR="5334" indent="-108014" algn="ctr">
              <a:lnSpc>
                <a:spcPts val="977"/>
              </a:lnSpc>
              <a:spcBef>
                <a:spcPts val="194"/>
              </a:spcBef>
            </a:pPr>
            <a:r>
              <a:rPr lang="kk-KZ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уризм</a:t>
            </a:r>
            <a:r>
              <a:rPr lang="kk-KZ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басқармасы </a:t>
            </a:r>
          </a:p>
          <a:p>
            <a:pPr marL="120682" marR="5334" indent="-108014" algn="ctr">
              <a:lnSpc>
                <a:spcPts val="977"/>
              </a:lnSpc>
              <a:spcBef>
                <a:spcPts val="194"/>
              </a:spcBef>
            </a:pPr>
            <a:r>
              <a:rPr lang="ru-RU" sz="1050" b="1" spc="-100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sz="1050" b="1" spc="-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" name="object 69">
            <a:extLst>
              <a:ext uri="{FF2B5EF4-FFF2-40B4-BE49-F238E27FC236}">
                <a16:creationId xmlns:a16="http://schemas.microsoft.com/office/drawing/2014/main" id="{7A0397C1-760C-49D4-8025-49CA8FEBDFF0}"/>
              </a:ext>
            </a:extLst>
          </p:cNvPr>
          <p:cNvSpPr txBox="1"/>
          <p:nvPr/>
        </p:nvSpPr>
        <p:spPr>
          <a:xfrm>
            <a:off x="7703369" y="3686256"/>
            <a:ext cx="1512373" cy="3333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L="162687" marR="5334" indent="-150019" algn="ctr">
              <a:lnSpc>
                <a:spcPts val="1061"/>
              </a:lnSpc>
              <a:spcBef>
                <a:spcPts val="200"/>
              </a:spcBef>
            </a:pPr>
            <a:r>
              <a:rPr lang="kk-KZ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Спорт басқармасы </a:t>
            </a:r>
          </a:p>
          <a:p>
            <a:pPr marL="162687" marR="5334" indent="-150019" algn="ctr">
              <a:lnSpc>
                <a:spcPts val="1061"/>
              </a:lnSpc>
              <a:spcBef>
                <a:spcPts val="200"/>
              </a:spcBef>
            </a:pPr>
            <a:endParaRPr lang="ru-RU" sz="1050" spc="-79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3" name="object 73">
            <a:extLst>
              <a:ext uri="{FF2B5EF4-FFF2-40B4-BE49-F238E27FC236}">
                <a16:creationId xmlns:a16="http://schemas.microsoft.com/office/drawing/2014/main" id="{2D82FB2A-7CB7-428E-A77C-A347FFD98F38}"/>
              </a:ext>
            </a:extLst>
          </p:cNvPr>
          <p:cNvSpPr txBox="1"/>
          <p:nvPr/>
        </p:nvSpPr>
        <p:spPr>
          <a:xfrm>
            <a:off x="7703369" y="3239168"/>
            <a:ext cx="1516015" cy="33336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L="92678" marR="5334" indent="-80010" algn="ctr">
              <a:lnSpc>
                <a:spcPts val="1061"/>
              </a:lnSpc>
              <a:spcBef>
                <a:spcPts val="200"/>
              </a:spcBef>
            </a:pPr>
            <a:r>
              <a:rPr lang="kk-KZ" sz="1050" spc="-68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Мәдениет басқармасы </a:t>
            </a:r>
            <a:endParaRPr lang="kk-KZ" sz="1050" spc="-37" dirty="0">
              <a:solidFill>
                <a:srgbClr val="15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92678" marR="5334" indent="-80010" algn="ctr">
              <a:lnSpc>
                <a:spcPts val="1061"/>
              </a:lnSpc>
              <a:spcBef>
                <a:spcPts val="200"/>
              </a:spcBef>
            </a:pPr>
            <a:endParaRPr lang="ru-RU" sz="1050" b="1" spc="-37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4" name="object 87">
            <a:extLst>
              <a:ext uri="{FF2B5EF4-FFF2-40B4-BE49-F238E27FC236}">
                <a16:creationId xmlns:a16="http://schemas.microsoft.com/office/drawing/2014/main" id="{8CC91388-09B0-4CC9-A0E8-DC4DD753D3D1}"/>
              </a:ext>
            </a:extLst>
          </p:cNvPr>
          <p:cNvSpPr txBox="1"/>
          <p:nvPr/>
        </p:nvSpPr>
        <p:spPr>
          <a:xfrm>
            <a:off x="2054337" y="2082806"/>
            <a:ext cx="1645425" cy="3077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L="12668" marR="5334" algn="ctr">
              <a:lnSpc>
                <a:spcPts val="1061"/>
              </a:lnSpc>
              <a:spcBef>
                <a:spcPts val="200"/>
              </a:spcBef>
            </a:pPr>
            <a:r>
              <a:rPr lang="kk-KZ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Кәсіпкерлік және инвестициялар басқармасы</a:t>
            </a:r>
            <a:endParaRPr lang="kk-KZ" sz="1050" b="1" spc="-37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5" name="object 94">
            <a:extLst>
              <a:ext uri="{FF2B5EF4-FFF2-40B4-BE49-F238E27FC236}">
                <a16:creationId xmlns:a16="http://schemas.microsoft.com/office/drawing/2014/main" id="{124DED30-2F3F-43A3-826C-98585B433055}"/>
              </a:ext>
            </a:extLst>
          </p:cNvPr>
          <p:cNvSpPr txBox="1"/>
          <p:nvPr/>
        </p:nvSpPr>
        <p:spPr>
          <a:xfrm>
            <a:off x="8913350" y="11841754"/>
            <a:ext cx="1166813" cy="155588"/>
          </a:xfrm>
          <a:prstGeom prst="rect">
            <a:avLst/>
          </a:prstGeom>
        </p:spPr>
        <p:txBody>
          <a:bodyPr vert="horz" wrap="square" lIns="0" tIns="18002" rIns="0" bIns="0" rtlCol="0">
            <a:spAutoFit/>
          </a:bodyPr>
          <a:lstStyle/>
          <a:p>
            <a:pPr marL="13335">
              <a:spcBef>
                <a:spcPts val="142"/>
              </a:spcBef>
            </a:pPr>
            <a:endParaRPr sz="893" dirty="0">
              <a:latin typeface="Microsoft Sans Serif"/>
              <a:cs typeface="Microsoft Sans Serif"/>
            </a:endParaRPr>
          </a:p>
        </p:txBody>
      </p:sp>
      <p:sp>
        <p:nvSpPr>
          <p:cNvPr id="116" name="object 95">
            <a:extLst>
              <a:ext uri="{FF2B5EF4-FFF2-40B4-BE49-F238E27FC236}">
                <a16:creationId xmlns:a16="http://schemas.microsoft.com/office/drawing/2014/main" id="{FDC0169F-C8B4-4625-9505-D4DFBDBC8B61}"/>
              </a:ext>
            </a:extLst>
          </p:cNvPr>
          <p:cNvSpPr txBox="1"/>
          <p:nvPr/>
        </p:nvSpPr>
        <p:spPr>
          <a:xfrm>
            <a:off x="8920513" y="11957238"/>
            <a:ext cx="1999582" cy="180434"/>
          </a:xfrm>
          <a:prstGeom prst="rect">
            <a:avLst/>
          </a:prstGeom>
        </p:spPr>
        <p:txBody>
          <a:bodyPr vert="horz" wrap="square" lIns="0" tIns="18669" rIns="0" bIns="0" rtlCol="0">
            <a:spAutoFit/>
          </a:bodyPr>
          <a:lstStyle/>
          <a:p>
            <a:pPr marL="13335">
              <a:spcBef>
                <a:spcPts val="147"/>
              </a:spcBef>
            </a:pPr>
            <a:endParaRPr sz="1050" dirty="0">
              <a:latin typeface="Microsoft Sans Serif"/>
              <a:cs typeface="Microsoft Sans Serif"/>
            </a:endParaRPr>
          </a:p>
        </p:txBody>
      </p:sp>
      <p:sp>
        <p:nvSpPr>
          <p:cNvPr id="117" name="object 99">
            <a:extLst>
              <a:ext uri="{FF2B5EF4-FFF2-40B4-BE49-F238E27FC236}">
                <a16:creationId xmlns:a16="http://schemas.microsoft.com/office/drawing/2014/main" id="{10128E26-22CC-4C6E-A809-81987B7A63B6}"/>
              </a:ext>
            </a:extLst>
          </p:cNvPr>
          <p:cNvSpPr txBox="1"/>
          <p:nvPr/>
        </p:nvSpPr>
        <p:spPr>
          <a:xfrm>
            <a:off x="4069605" y="2069982"/>
            <a:ext cx="1436396" cy="4507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7336" rIns="0" bIns="0" rtlCol="0">
            <a:spAutoFit/>
          </a:bodyPr>
          <a:lstStyle/>
          <a:p>
            <a:pPr marL="12668" marR="5334" algn="ctr">
              <a:lnSpc>
                <a:spcPts val="1103"/>
              </a:lnSpc>
              <a:spcBef>
                <a:spcPts val="214"/>
              </a:spcBef>
            </a:pPr>
            <a:r>
              <a:rPr lang="kk-KZ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Қалалық жоспарлау және </a:t>
            </a:r>
            <a:r>
              <a:rPr lang="kk-KZ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урбанистика</a:t>
            </a:r>
            <a:r>
              <a:rPr lang="kk-KZ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басқармасы </a:t>
            </a:r>
            <a:endParaRPr lang="ru-RU" sz="105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8" name="object 104">
            <a:extLst>
              <a:ext uri="{FF2B5EF4-FFF2-40B4-BE49-F238E27FC236}">
                <a16:creationId xmlns:a16="http://schemas.microsoft.com/office/drawing/2014/main" id="{3B4ADAF7-6E6D-4B88-B008-9467BEE1E6D2}"/>
              </a:ext>
            </a:extLst>
          </p:cNvPr>
          <p:cNvSpPr txBox="1"/>
          <p:nvPr/>
        </p:nvSpPr>
        <p:spPr>
          <a:xfrm>
            <a:off x="301805" y="2985321"/>
            <a:ext cx="1507715" cy="50090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6002" rIns="0" bIns="0" rtlCol="0">
            <a:spAutoFit/>
          </a:bodyPr>
          <a:lstStyle/>
          <a:p>
            <a:pPr marL="13335" algn="ctr">
              <a:spcBef>
                <a:spcPts val="126"/>
              </a:spcBef>
            </a:pPr>
            <a:r>
              <a:rPr lang="ru-RU" sz="1050" spc="21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Экология </a:t>
            </a:r>
            <a:r>
              <a:rPr lang="ru-RU" sz="1050" spc="21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050" spc="21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21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қоршаған</a:t>
            </a:r>
            <a:r>
              <a:rPr lang="ru-RU" sz="1050" spc="21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орта </a:t>
            </a:r>
            <a:r>
              <a:rPr lang="ru-RU" sz="1050" spc="21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басқармасы</a:t>
            </a:r>
            <a:r>
              <a:rPr lang="ru-RU" sz="1050" spc="21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b="1" spc="2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9" name="object 108">
            <a:extLst>
              <a:ext uri="{FF2B5EF4-FFF2-40B4-BE49-F238E27FC236}">
                <a16:creationId xmlns:a16="http://schemas.microsoft.com/office/drawing/2014/main" id="{0F2E5860-B083-48E4-84EE-F2A8723F985F}"/>
              </a:ext>
            </a:extLst>
          </p:cNvPr>
          <p:cNvSpPr txBox="1"/>
          <p:nvPr/>
        </p:nvSpPr>
        <p:spPr>
          <a:xfrm>
            <a:off x="4076271" y="3182788"/>
            <a:ext cx="1446104" cy="35009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334042" marR="5334" indent="-321374" algn="ctr"/>
            <a:r>
              <a:rPr lang="kk-KZ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Жер қатынастары басқармасы </a:t>
            </a:r>
            <a:endParaRPr lang="ru-RU" sz="1050" spc="-79" dirty="0">
              <a:solidFill>
                <a:srgbClr val="15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0" name="object 112">
            <a:extLst>
              <a:ext uri="{FF2B5EF4-FFF2-40B4-BE49-F238E27FC236}">
                <a16:creationId xmlns:a16="http://schemas.microsoft.com/office/drawing/2014/main" id="{793B3503-7358-47D2-BBFA-A135AFFDC2B4}"/>
              </a:ext>
            </a:extLst>
          </p:cNvPr>
          <p:cNvSpPr txBox="1"/>
          <p:nvPr/>
        </p:nvSpPr>
        <p:spPr>
          <a:xfrm>
            <a:off x="4068610" y="2738398"/>
            <a:ext cx="1437798" cy="18918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7336" rIns="0" bIns="0" rtlCol="0">
            <a:spAutoFit/>
          </a:bodyPr>
          <a:lstStyle/>
          <a:p>
            <a:pPr marR="5334" indent="11669" algn="ctr"/>
            <a:r>
              <a:rPr lang="kk-KZ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Құрылыс басқармасы </a:t>
            </a:r>
            <a:endParaRPr lang="ru-RU" sz="1050" b="1" spc="-37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1" name="object 116">
            <a:extLst>
              <a:ext uri="{FF2B5EF4-FFF2-40B4-BE49-F238E27FC236}">
                <a16:creationId xmlns:a16="http://schemas.microsoft.com/office/drawing/2014/main" id="{0999077E-9D78-422B-AC56-087572465671}"/>
              </a:ext>
            </a:extLst>
          </p:cNvPr>
          <p:cNvSpPr txBox="1"/>
          <p:nvPr/>
        </p:nvSpPr>
        <p:spPr>
          <a:xfrm>
            <a:off x="4068610" y="3800108"/>
            <a:ext cx="1446104" cy="3077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L="13335" marR="5334" algn="ctr">
              <a:lnSpc>
                <a:spcPts val="1061"/>
              </a:lnSpc>
              <a:spcBef>
                <a:spcPts val="200"/>
              </a:spcBef>
            </a:pPr>
            <a:r>
              <a:rPr lang="kk-KZ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 құрылысын бақылау басқармасы </a:t>
            </a:r>
            <a:endParaRPr lang="ru-RU" sz="1050" b="1" spc="-68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3" name="object 127">
            <a:extLst>
              <a:ext uri="{FF2B5EF4-FFF2-40B4-BE49-F238E27FC236}">
                <a16:creationId xmlns:a16="http://schemas.microsoft.com/office/drawing/2014/main" id="{7373926D-8733-4A11-97E7-B40103114999}"/>
              </a:ext>
            </a:extLst>
          </p:cNvPr>
          <p:cNvSpPr txBox="1"/>
          <p:nvPr/>
        </p:nvSpPr>
        <p:spPr>
          <a:xfrm>
            <a:off x="285704" y="4055502"/>
            <a:ext cx="1513309" cy="3077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R="5334" indent="11669" algn="ctr">
              <a:lnSpc>
                <a:spcPts val="1061"/>
              </a:lnSpc>
              <a:spcBef>
                <a:spcPts val="200"/>
              </a:spcBef>
            </a:pPr>
            <a:r>
              <a:rPr lang="kk-KZ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Қалалық </a:t>
            </a:r>
            <a:r>
              <a:rPr lang="kk-KZ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мобилділік</a:t>
            </a:r>
            <a:r>
              <a:rPr lang="kk-KZ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басқармасы </a:t>
            </a:r>
            <a:endParaRPr sz="105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4" name="object 131">
            <a:extLst>
              <a:ext uri="{FF2B5EF4-FFF2-40B4-BE49-F238E27FC236}">
                <a16:creationId xmlns:a16="http://schemas.microsoft.com/office/drawing/2014/main" id="{5A4D15AC-CFCF-43DF-97CA-D23240746FFE}"/>
              </a:ext>
            </a:extLst>
          </p:cNvPr>
          <p:cNvSpPr txBox="1"/>
          <p:nvPr/>
        </p:nvSpPr>
        <p:spPr>
          <a:xfrm>
            <a:off x="9457972" y="2615224"/>
            <a:ext cx="1427681" cy="64248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12668" marR="5334" indent="-667" algn="ctr">
              <a:lnSpc>
                <a:spcPts val="1155"/>
              </a:lnSpc>
              <a:spcBef>
                <a:spcPts val="210"/>
              </a:spcBef>
            </a:pPr>
            <a:r>
              <a:rPr lang="kk-KZ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Жұмыспен қамту және әлеуметтік бағдарламалар басқармасы </a:t>
            </a:r>
          </a:p>
        </p:txBody>
      </p:sp>
      <p:sp>
        <p:nvSpPr>
          <p:cNvPr id="125" name="object 142">
            <a:extLst>
              <a:ext uri="{FF2B5EF4-FFF2-40B4-BE49-F238E27FC236}">
                <a16:creationId xmlns:a16="http://schemas.microsoft.com/office/drawing/2014/main" id="{86580A1D-6D28-40AD-B933-D5EDDBF51196}"/>
              </a:ext>
            </a:extLst>
          </p:cNvPr>
          <p:cNvSpPr txBox="1"/>
          <p:nvPr/>
        </p:nvSpPr>
        <p:spPr>
          <a:xfrm>
            <a:off x="8915388" y="12489094"/>
            <a:ext cx="1724882" cy="15889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3335">
              <a:spcBef>
                <a:spcPts val="105"/>
              </a:spcBef>
            </a:pPr>
            <a:endParaRPr sz="945" dirty="0">
              <a:latin typeface="Microsoft Sans Serif"/>
              <a:cs typeface="Microsoft Sans Serif"/>
            </a:endParaRPr>
          </a:p>
        </p:txBody>
      </p:sp>
      <p:sp>
        <p:nvSpPr>
          <p:cNvPr id="140" name="object 177">
            <a:extLst>
              <a:ext uri="{FF2B5EF4-FFF2-40B4-BE49-F238E27FC236}">
                <a16:creationId xmlns:a16="http://schemas.microsoft.com/office/drawing/2014/main" id="{C065618A-1C41-4800-A94D-394C14C5B2E9}"/>
              </a:ext>
            </a:extLst>
          </p:cNvPr>
          <p:cNvSpPr txBox="1"/>
          <p:nvPr/>
        </p:nvSpPr>
        <p:spPr>
          <a:xfrm>
            <a:off x="5706794" y="2069982"/>
            <a:ext cx="1713303" cy="30973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7336" rIns="0" bIns="0" rtlCol="0">
            <a:spAutoFit/>
          </a:bodyPr>
          <a:lstStyle/>
          <a:p>
            <a:pPr marL="13335" marR="5334" indent="74009" algn="ctr">
              <a:lnSpc>
                <a:spcPts val="1145"/>
              </a:lnSpc>
              <a:spcBef>
                <a:spcPts val="214"/>
              </a:spcBef>
            </a:pPr>
            <a:r>
              <a:rPr lang="kk-KZ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</a:t>
            </a:r>
            <a:r>
              <a:rPr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ифр</a:t>
            </a:r>
            <a:r>
              <a:rPr lang="kk-KZ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ландыру</a:t>
            </a:r>
            <a:r>
              <a:rPr lang="kk-KZ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басқармасы</a:t>
            </a:r>
            <a:r>
              <a:rPr lang="ru-RU" sz="525" spc="-5" dirty="0">
                <a:solidFill>
                  <a:srgbClr val="151616"/>
                </a:solidFill>
                <a:latin typeface="Microsoft Sans Serif"/>
                <a:cs typeface="Microsoft Sans Serif"/>
              </a:rPr>
              <a:t> </a:t>
            </a:r>
            <a:endParaRPr sz="525" spc="-5" dirty="0">
              <a:solidFill>
                <a:srgbClr val="151616"/>
              </a:solidFill>
              <a:latin typeface="Microsoft Sans Serif"/>
              <a:cs typeface="Microsoft Sans Serif"/>
            </a:endParaRPr>
          </a:p>
        </p:txBody>
      </p:sp>
      <p:sp>
        <p:nvSpPr>
          <p:cNvPr id="141" name="object 178">
            <a:extLst>
              <a:ext uri="{FF2B5EF4-FFF2-40B4-BE49-F238E27FC236}">
                <a16:creationId xmlns:a16="http://schemas.microsoft.com/office/drawing/2014/main" id="{1A2E0ADB-484F-46A1-AB3F-7E07B7AF229E}"/>
              </a:ext>
            </a:extLst>
          </p:cNvPr>
          <p:cNvSpPr txBox="1"/>
          <p:nvPr/>
        </p:nvSpPr>
        <p:spPr>
          <a:xfrm>
            <a:off x="8916157" y="12088477"/>
            <a:ext cx="1954244" cy="167037"/>
          </a:xfrm>
          <a:prstGeom prst="rect">
            <a:avLst/>
          </a:prstGeom>
        </p:spPr>
        <p:txBody>
          <a:bodyPr vert="horz" wrap="square" lIns="0" tIns="18669" rIns="0" bIns="0" rtlCol="0">
            <a:spAutoFit/>
          </a:bodyPr>
          <a:lstStyle/>
          <a:p>
            <a:pPr marL="110681" indent="-94012">
              <a:lnSpc>
                <a:spcPts val="1218"/>
              </a:lnSpc>
              <a:spcBef>
                <a:spcPts val="147"/>
              </a:spcBef>
              <a:buAutoNum type="arabicPeriod" startAt="3"/>
              <a:tabLst>
                <a:tab pos="111347" algn="l"/>
              </a:tabLst>
            </a:pPr>
            <a:endParaRPr sz="945" dirty="0">
              <a:latin typeface="Microsoft Sans Serif"/>
              <a:cs typeface="Microsoft Sans Serif"/>
            </a:endParaRPr>
          </a:p>
        </p:txBody>
      </p:sp>
      <p:sp>
        <p:nvSpPr>
          <p:cNvPr id="142" name="object 182">
            <a:extLst>
              <a:ext uri="{FF2B5EF4-FFF2-40B4-BE49-F238E27FC236}">
                <a16:creationId xmlns:a16="http://schemas.microsoft.com/office/drawing/2014/main" id="{745F9442-4235-45B0-8AD7-141338E49F3A}"/>
              </a:ext>
            </a:extLst>
          </p:cNvPr>
          <p:cNvSpPr txBox="1"/>
          <p:nvPr/>
        </p:nvSpPr>
        <p:spPr>
          <a:xfrm>
            <a:off x="7694684" y="2606712"/>
            <a:ext cx="1518066" cy="47442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L="13335" marR="5334" indent="-13335" algn="ctr">
              <a:lnSpc>
                <a:spcPts val="1061"/>
              </a:lnSpc>
              <a:spcBef>
                <a:spcPts val="200"/>
              </a:spcBef>
            </a:pPr>
            <a:r>
              <a:rPr lang="kk-KZ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Дін істері жөніндегі басқармасы </a:t>
            </a:r>
            <a:endParaRPr lang="ru-RU" sz="1050" spc="-5" dirty="0">
              <a:solidFill>
                <a:srgbClr val="15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335" marR="5334" indent="-13335" algn="ctr">
              <a:lnSpc>
                <a:spcPts val="1061"/>
              </a:lnSpc>
              <a:spcBef>
                <a:spcPts val="200"/>
              </a:spcBef>
            </a:pPr>
            <a:r>
              <a:rPr lang="kk-KZ" sz="1050" b="1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b="1" spc="-63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3" name="Прямоугольник 142">
            <a:extLst>
              <a:ext uri="{FF2B5EF4-FFF2-40B4-BE49-F238E27FC236}">
                <a16:creationId xmlns:a16="http://schemas.microsoft.com/office/drawing/2014/main" id="{16B83A4F-85A8-4025-83BE-D2CB5B97945E}"/>
              </a:ext>
            </a:extLst>
          </p:cNvPr>
          <p:cNvSpPr/>
          <p:nvPr/>
        </p:nvSpPr>
        <p:spPr>
          <a:xfrm>
            <a:off x="5705263" y="2654099"/>
            <a:ext cx="1714834" cy="41549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қаласы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аудандарының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әкімдері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b="1" spc="-5" dirty="0">
              <a:solidFill>
                <a:srgbClr val="15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4" name="object 177">
            <a:extLst>
              <a:ext uri="{FF2B5EF4-FFF2-40B4-BE49-F238E27FC236}">
                <a16:creationId xmlns:a16="http://schemas.microsoft.com/office/drawing/2014/main" id="{5C2969A1-8C3A-48C8-9124-7391F1248291}"/>
              </a:ext>
            </a:extLst>
          </p:cNvPr>
          <p:cNvSpPr txBox="1"/>
          <p:nvPr/>
        </p:nvSpPr>
        <p:spPr>
          <a:xfrm>
            <a:off x="7703369" y="4109632"/>
            <a:ext cx="1522938" cy="47644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7336" rIns="0" bIns="0" rtlCol="0">
            <a:spAutoFit/>
          </a:bodyPr>
          <a:lstStyle/>
          <a:p>
            <a:pPr marL="13335" marR="5334" indent="74009" algn="ctr">
              <a:lnSpc>
                <a:spcPts val="1145"/>
              </a:lnSpc>
              <a:spcBef>
                <a:spcPts val="214"/>
              </a:spcBef>
            </a:pPr>
            <a:r>
              <a:rPr lang="kk-KZ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Жастар саясаты басқармасы </a:t>
            </a:r>
            <a:endParaRPr lang="ru-RU" sz="1050" spc="-37" dirty="0">
              <a:solidFill>
                <a:srgbClr val="15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335" marR="5334" indent="74009" algn="ctr">
              <a:lnSpc>
                <a:spcPts val="1145"/>
              </a:lnSpc>
              <a:spcBef>
                <a:spcPts val="214"/>
              </a:spcBef>
            </a:pPr>
            <a:endParaRPr lang="ru-RU" sz="1050" b="1" spc="-37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6" name="object 83">
            <a:extLst>
              <a:ext uri="{FF2B5EF4-FFF2-40B4-BE49-F238E27FC236}">
                <a16:creationId xmlns:a16="http://schemas.microsoft.com/office/drawing/2014/main" id="{7EC905FD-8503-4473-86DA-8E3857EF0795}"/>
              </a:ext>
            </a:extLst>
          </p:cNvPr>
          <p:cNvSpPr txBox="1"/>
          <p:nvPr/>
        </p:nvSpPr>
        <p:spPr>
          <a:xfrm>
            <a:off x="4074557" y="4342717"/>
            <a:ext cx="1473164" cy="44877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L="13335" marR="5334" algn="ctr">
              <a:lnSpc>
                <a:spcPts val="1061"/>
              </a:lnSpc>
              <a:spcBef>
                <a:spcPts val="200"/>
              </a:spcBef>
            </a:pPr>
            <a:r>
              <a:rPr lang="kk-KZ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Энергетика және сумен жабдықтау басқармасы </a:t>
            </a:r>
            <a:endParaRPr lang="ru-RU" sz="105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8" name="Прямоугольник 147">
            <a:extLst>
              <a:ext uri="{FF2B5EF4-FFF2-40B4-BE49-F238E27FC236}">
                <a16:creationId xmlns:a16="http://schemas.microsoft.com/office/drawing/2014/main" id="{F212F232-1CA0-4477-84E7-A877EAD91FB3}"/>
              </a:ext>
            </a:extLst>
          </p:cNvPr>
          <p:cNvSpPr/>
          <p:nvPr/>
        </p:nvSpPr>
        <p:spPr>
          <a:xfrm>
            <a:off x="2054334" y="1366657"/>
            <a:ext cx="1645428" cy="57708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Алматы </a:t>
            </a:r>
            <a:r>
              <a:rPr lang="ru-RU" sz="1050" dirty="0" err="1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қаласы</a:t>
            </a:r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әкімінің</a:t>
            </a:r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орынбасары</a:t>
            </a:r>
            <a:endParaRPr lang="ru-RU" sz="1050" dirty="0">
              <a:latin typeface="Arial" panose="020B0604020202020204" pitchFamily="34" charset="0"/>
              <a:ea typeface="Microsoft Sans Serif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1050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Ә.Е. ӘБДІҚАДЫРОВ</a:t>
            </a:r>
          </a:p>
        </p:txBody>
      </p:sp>
      <p:sp>
        <p:nvSpPr>
          <p:cNvPr id="151" name="object 131">
            <a:extLst>
              <a:ext uri="{FF2B5EF4-FFF2-40B4-BE49-F238E27FC236}">
                <a16:creationId xmlns:a16="http://schemas.microsoft.com/office/drawing/2014/main" id="{A2291012-4373-46E1-B689-C86F956C50D0}"/>
              </a:ext>
            </a:extLst>
          </p:cNvPr>
          <p:cNvSpPr txBox="1"/>
          <p:nvPr/>
        </p:nvSpPr>
        <p:spPr>
          <a:xfrm>
            <a:off x="9455111" y="3284088"/>
            <a:ext cx="1430025" cy="180819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12668" marR="5334" indent="-667" algn="ctr">
              <a:lnSpc>
                <a:spcPts val="1155"/>
              </a:lnSpc>
              <a:spcBef>
                <a:spcPts val="210"/>
              </a:spcBef>
            </a:pPr>
            <a:r>
              <a:rPr lang="ru-RU"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Білім</a:t>
            </a:r>
            <a:r>
              <a:rPr lang="ru-RU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басқармасы</a:t>
            </a:r>
            <a:r>
              <a:rPr lang="ru-RU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b="1" spc="-37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2" name="object 182">
            <a:extLst>
              <a:ext uri="{FF2B5EF4-FFF2-40B4-BE49-F238E27FC236}">
                <a16:creationId xmlns:a16="http://schemas.microsoft.com/office/drawing/2014/main" id="{CCD88AB9-25E9-4BFC-88FB-FF586B1EEFA9}"/>
              </a:ext>
            </a:extLst>
          </p:cNvPr>
          <p:cNvSpPr txBox="1"/>
          <p:nvPr/>
        </p:nvSpPr>
        <p:spPr>
          <a:xfrm>
            <a:off x="7674223" y="2027641"/>
            <a:ext cx="1506996" cy="30771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5337" rIns="0" bIns="0" rtlCol="0">
            <a:spAutoFit/>
          </a:bodyPr>
          <a:lstStyle/>
          <a:p>
            <a:pPr marL="13335" marR="5334" indent="-13335" algn="ctr">
              <a:lnSpc>
                <a:spcPts val="1061"/>
              </a:lnSpc>
              <a:spcBef>
                <a:spcPts val="200"/>
              </a:spcBef>
            </a:pPr>
            <a:r>
              <a:rPr lang="kk-KZ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 даму басқармасы</a:t>
            </a:r>
            <a:endParaRPr lang="ru-RU" sz="105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3" name="object 131">
            <a:extLst>
              <a:ext uri="{FF2B5EF4-FFF2-40B4-BE49-F238E27FC236}">
                <a16:creationId xmlns:a16="http://schemas.microsoft.com/office/drawing/2014/main" id="{A374157C-F6A0-4B58-A081-6451489ECAC6}"/>
              </a:ext>
            </a:extLst>
          </p:cNvPr>
          <p:cNvSpPr txBox="1"/>
          <p:nvPr/>
        </p:nvSpPr>
        <p:spPr>
          <a:xfrm>
            <a:off x="9454596" y="2026625"/>
            <a:ext cx="1431057" cy="33470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6670" rIns="0" bIns="0" rtlCol="0">
            <a:spAutoFit/>
          </a:bodyPr>
          <a:lstStyle/>
          <a:p>
            <a:pPr marL="12668" marR="5334" indent="-667" algn="ctr">
              <a:lnSpc>
                <a:spcPts val="1155"/>
              </a:lnSpc>
              <a:spcBef>
                <a:spcPts val="210"/>
              </a:spcBef>
            </a:pPr>
            <a:r>
              <a:rPr lang="ru-RU"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денсаулық</a:t>
            </a:r>
            <a:r>
              <a:rPr lang="ru-RU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сақтау</a:t>
            </a:r>
            <a:r>
              <a:rPr lang="ru-RU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37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басқармасы</a:t>
            </a:r>
            <a:r>
              <a:rPr lang="ru-RU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spc="-11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1" name="object 160">
            <a:extLst>
              <a:ext uri="{FF2B5EF4-FFF2-40B4-BE49-F238E27FC236}">
                <a16:creationId xmlns:a16="http://schemas.microsoft.com/office/drawing/2014/main" id="{D8D33B0D-C128-4596-999F-C5473E58E5AB}"/>
              </a:ext>
            </a:extLst>
          </p:cNvPr>
          <p:cNvSpPr txBox="1"/>
          <p:nvPr/>
        </p:nvSpPr>
        <p:spPr>
          <a:xfrm>
            <a:off x="9454596" y="1367282"/>
            <a:ext cx="1439296" cy="5110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6003" rIns="0" bIns="0" rtlCol="0">
            <a:spAutoFit/>
          </a:bodyPr>
          <a:lstStyle/>
          <a:p>
            <a:pPr marL="13335" marR="5334" algn="ctr"/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Алматы </a:t>
            </a:r>
            <a:r>
              <a:rPr lang="ru-RU" sz="1050" dirty="0" err="1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қаласы</a:t>
            </a:r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әкімінің</a:t>
            </a:r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орынбасары</a:t>
            </a:r>
            <a:endParaRPr lang="ru-RU" sz="1050" spc="63" dirty="0">
              <a:solidFill>
                <a:srgbClr val="15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335" marR="5334" algn="ctr"/>
            <a:r>
              <a:rPr lang="ru-RU" sz="1050" b="1" spc="63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Ә.Б. НҮСІПОВА</a:t>
            </a:r>
            <a:r>
              <a:rPr sz="1050" spc="63" dirty="0">
                <a:solidFill>
                  <a:srgbClr val="151616"/>
                </a:solidFill>
                <a:latin typeface="Microsoft Sans Serif"/>
                <a:cs typeface="Microsoft Sans Serif"/>
              </a:rPr>
              <a:t> </a:t>
            </a:r>
            <a:endParaRPr sz="945" dirty="0">
              <a:latin typeface="Arial"/>
              <a:cs typeface="Arial"/>
            </a:endParaRPr>
          </a:p>
        </p:txBody>
      </p:sp>
      <p:sp>
        <p:nvSpPr>
          <p:cNvPr id="145" name="object 18">
            <a:extLst>
              <a:ext uri="{FF2B5EF4-FFF2-40B4-BE49-F238E27FC236}">
                <a16:creationId xmlns:a16="http://schemas.microsoft.com/office/drawing/2014/main" id="{237529E3-D0D6-468E-8E36-09711E307789}"/>
              </a:ext>
            </a:extLst>
          </p:cNvPr>
          <p:cNvSpPr txBox="1"/>
          <p:nvPr/>
        </p:nvSpPr>
        <p:spPr>
          <a:xfrm>
            <a:off x="299975" y="1366657"/>
            <a:ext cx="1498237" cy="51100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6003" rIns="0" bIns="0" rtlCol="0">
            <a:spAutoFit/>
          </a:bodyPr>
          <a:lstStyle/>
          <a:p>
            <a:pPr algn="ctr"/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Алматы </a:t>
            </a:r>
            <a:r>
              <a:rPr lang="ru-RU" sz="1050" dirty="0" err="1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қаласы</a:t>
            </a:r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әкімінің</a:t>
            </a:r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орынбасары</a:t>
            </a:r>
            <a:r>
              <a:rPr lang="ru-RU" sz="1050" dirty="0">
                <a:latin typeface="Arial" panose="020B0604020202020204" pitchFamily="34" charset="0"/>
                <a:ea typeface="Microsoft Sans Serif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ru-RU" sz="1050" b="1" dirty="0">
                <a:latin typeface="Arial" panose="020B0604020202020204" pitchFamily="34" charset="0"/>
                <a:cs typeface="Arial" panose="020B0604020202020204" pitchFamily="34" charset="0"/>
              </a:rPr>
              <a:t>А.К. ӘМРИН </a:t>
            </a:r>
          </a:p>
        </p:txBody>
      </p:sp>
      <p:sp>
        <p:nvSpPr>
          <p:cNvPr id="69" name="object 19">
            <a:extLst>
              <a:ext uri="{FF2B5EF4-FFF2-40B4-BE49-F238E27FC236}">
                <a16:creationId xmlns:a16="http://schemas.microsoft.com/office/drawing/2014/main" id="{97A9663C-CEF8-48E6-AE1D-FB22A8DE6611}"/>
              </a:ext>
            </a:extLst>
          </p:cNvPr>
          <p:cNvSpPr txBox="1"/>
          <p:nvPr/>
        </p:nvSpPr>
        <p:spPr>
          <a:xfrm>
            <a:off x="5192520" y="168603"/>
            <a:ext cx="2779216" cy="486095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33338" rIns="0" bIns="0" rtlCol="0">
            <a:spAutoFit/>
          </a:bodyPr>
          <a:lstStyle/>
          <a:p>
            <a:pPr marR="5334" algn="ctr"/>
            <a:r>
              <a:rPr lang="ru-RU" sz="1470" b="1" spc="-21" dirty="0">
                <a:solidFill>
                  <a:srgbClr val="151616"/>
                </a:solidFill>
                <a:latin typeface="Arial"/>
                <a:cs typeface="Arial"/>
              </a:rPr>
              <a:t>Алматы </a:t>
            </a:r>
            <a:r>
              <a:rPr lang="ru-RU" sz="1470" b="1" spc="-21" dirty="0" err="1">
                <a:solidFill>
                  <a:srgbClr val="151616"/>
                </a:solidFill>
                <a:latin typeface="Arial"/>
                <a:cs typeface="Arial"/>
              </a:rPr>
              <a:t>қаласы</a:t>
            </a:r>
            <a:r>
              <a:rPr lang="ru-RU" sz="1470" b="1" spc="-21" dirty="0">
                <a:solidFill>
                  <a:srgbClr val="151616"/>
                </a:solidFill>
                <a:latin typeface="Arial"/>
                <a:cs typeface="Arial"/>
              </a:rPr>
              <a:t> </a:t>
            </a:r>
            <a:r>
              <a:rPr lang="ru-RU" sz="1470" b="1" spc="-21" dirty="0" err="1">
                <a:solidFill>
                  <a:srgbClr val="151616"/>
                </a:solidFill>
                <a:latin typeface="Arial"/>
                <a:cs typeface="Arial"/>
              </a:rPr>
              <a:t>әкімдігінің</a:t>
            </a:r>
            <a:endParaRPr lang="ru-RU" sz="1470" b="1" spc="-21" dirty="0">
              <a:solidFill>
                <a:srgbClr val="151616"/>
              </a:solidFill>
              <a:latin typeface="Arial"/>
              <a:cs typeface="Arial"/>
            </a:endParaRPr>
          </a:p>
          <a:p>
            <a:pPr marR="5334" algn="ctr"/>
            <a:r>
              <a:rPr lang="ru-RU" sz="1470" b="1" spc="-21" dirty="0">
                <a:solidFill>
                  <a:srgbClr val="151616"/>
                </a:solidFill>
                <a:latin typeface="Arial"/>
                <a:cs typeface="Arial"/>
              </a:rPr>
              <a:t>ҚҰРЫЛЫМЫ</a:t>
            </a:r>
          </a:p>
        </p:txBody>
      </p:sp>
      <p:sp>
        <p:nvSpPr>
          <p:cNvPr id="58" name="object 45">
            <a:extLst>
              <a:ext uri="{FF2B5EF4-FFF2-40B4-BE49-F238E27FC236}">
                <a16:creationId xmlns:a16="http://schemas.microsoft.com/office/drawing/2014/main" id="{207677F9-533C-40E5-9D92-C601CF6846E9}"/>
              </a:ext>
            </a:extLst>
          </p:cNvPr>
          <p:cNvSpPr txBox="1"/>
          <p:nvPr/>
        </p:nvSpPr>
        <p:spPr>
          <a:xfrm>
            <a:off x="301805" y="2036990"/>
            <a:ext cx="1499448" cy="17841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6669" rIns="0" bIns="0" rtlCol="0">
            <a:spAutoFit/>
          </a:bodyPr>
          <a:lstStyle/>
          <a:p>
            <a:pPr marL="13335" algn="ctr">
              <a:spcBef>
                <a:spcPts val="131"/>
              </a:spcBef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Қаржы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басқармасы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05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id="{EE8B4790-98EA-4E8C-90A0-A1FCA61E7B15}"/>
              </a:ext>
            </a:extLst>
          </p:cNvPr>
          <p:cNvSpPr/>
          <p:nvPr/>
        </p:nvSpPr>
        <p:spPr>
          <a:xfrm>
            <a:off x="11102567" y="2815361"/>
            <a:ext cx="1423920" cy="256454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>
              <a:buFont typeface="+mj-lt"/>
              <a:buAutoNum type="arabicPeriod"/>
            </a:pP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Алатау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ауданы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әкімінің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аппараты  </a:t>
            </a:r>
            <a:r>
              <a:rPr lang="ru-RU" sz="945" b="1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945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Алмалы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ауданы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әкімінің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аппараты  </a:t>
            </a:r>
            <a:r>
              <a:rPr lang="ru-RU" sz="945" b="1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945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Әуезов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ауданы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әкімінің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аппараты  </a:t>
            </a:r>
            <a:r>
              <a:rPr lang="ru-RU" sz="945" b="1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945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Бостандық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ауданы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әкімінің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аппараты  </a:t>
            </a:r>
            <a:r>
              <a:rPr lang="ru-RU" sz="945" b="1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945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Жетісу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ауданы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әкімінің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аппараты  </a:t>
            </a:r>
            <a:r>
              <a:rPr lang="ru-RU" sz="945" b="1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945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Медеу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ауданы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әкімінің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аппараты  </a:t>
            </a:r>
            <a:r>
              <a:rPr lang="ru-RU" sz="945" b="1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945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Наурызбай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ауданы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әкімінің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аппараты  </a:t>
            </a:r>
            <a:r>
              <a:rPr lang="ru-RU" sz="945" b="1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945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buFont typeface="+mj-lt"/>
              <a:buAutoNum type="arabicPeriod"/>
            </a:pP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Түрксіб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ауданы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945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әкімінің</a:t>
            </a:r>
            <a:r>
              <a:rPr lang="ru-RU" sz="945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аппараты  </a:t>
            </a:r>
            <a:r>
              <a:rPr lang="ru-RU" sz="945" b="1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945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945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0" name="object 177">
            <a:extLst>
              <a:ext uri="{FF2B5EF4-FFF2-40B4-BE49-F238E27FC236}">
                <a16:creationId xmlns:a16="http://schemas.microsoft.com/office/drawing/2014/main" id="{FC822B33-7480-4FD9-BE6D-6EC224D40856}"/>
              </a:ext>
            </a:extLst>
          </p:cNvPr>
          <p:cNvSpPr txBox="1"/>
          <p:nvPr/>
        </p:nvSpPr>
        <p:spPr>
          <a:xfrm>
            <a:off x="5396688" y="5156383"/>
            <a:ext cx="1711051" cy="476444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7336" rIns="0" bIns="0" rtlCol="0">
            <a:spAutoFit/>
          </a:bodyPr>
          <a:lstStyle/>
          <a:p>
            <a:pPr marL="13335" marR="5334" indent="74009" algn="ctr">
              <a:lnSpc>
                <a:spcPts val="1145"/>
              </a:lnSpc>
              <a:spcBef>
                <a:spcPts val="214"/>
              </a:spcBef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«Алматы даму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орталығы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АҚ </a:t>
            </a:r>
            <a:endParaRPr lang="ru-RU" sz="525" b="1" spc="-5" dirty="0">
              <a:solidFill>
                <a:srgbClr val="151616"/>
              </a:solidFill>
              <a:latin typeface="Microsoft Sans Serif"/>
              <a:cs typeface="Microsoft Sans Serif"/>
            </a:endParaRPr>
          </a:p>
          <a:p>
            <a:pPr marL="13335" marR="5334" indent="74009" algn="ctr">
              <a:lnSpc>
                <a:spcPts val="1145"/>
              </a:lnSpc>
              <a:spcBef>
                <a:spcPts val="214"/>
              </a:spcBef>
            </a:pPr>
            <a:endParaRPr lang="ru-RU" sz="105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1" name="object 45">
            <a:extLst>
              <a:ext uri="{FF2B5EF4-FFF2-40B4-BE49-F238E27FC236}">
                <a16:creationId xmlns:a16="http://schemas.microsoft.com/office/drawing/2014/main" id="{D365958E-DC69-4FE4-B6EE-776E4B7D5063}"/>
              </a:ext>
            </a:extLst>
          </p:cNvPr>
          <p:cNvSpPr txBox="1"/>
          <p:nvPr/>
        </p:nvSpPr>
        <p:spPr>
          <a:xfrm>
            <a:off x="164454" y="6523800"/>
            <a:ext cx="1825549" cy="203276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6669" rIns="0" bIns="0" rtlCol="0">
            <a:spAutoFit/>
          </a:bodyPr>
          <a:lstStyle/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ШЖҚ «Метрополитен» МКК;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ШЖҚ «Алматы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тазалық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МКК;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Медеу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МӨТП» КММ;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kk-KZ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 тұрғын үй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ЖШС;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«Алматы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Электротранс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ЖШС;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en-US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ECO Almaty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ЖШС;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Салттық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қызметтер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көрсетудің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арнаулы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комбинаты» ЖШС</a:t>
            </a:r>
            <a:endParaRPr lang="ru-RU" sz="105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7" name="object 45">
            <a:extLst>
              <a:ext uri="{FF2B5EF4-FFF2-40B4-BE49-F238E27FC236}">
                <a16:creationId xmlns:a16="http://schemas.microsoft.com/office/drawing/2014/main" id="{07581C0F-B60D-4F9A-B336-10D424E2D607}"/>
              </a:ext>
            </a:extLst>
          </p:cNvPr>
          <p:cNvSpPr txBox="1"/>
          <p:nvPr/>
        </p:nvSpPr>
        <p:spPr>
          <a:xfrm>
            <a:off x="2271257" y="6523800"/>
            <a:ext cx="1658901" cy="1522372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6669" rIns="0" bIns="0" rtlCol="0">
            <a:spAutoFit/>
          </a:bodyPr>
          <a:lstStyle/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«Алматы» ӘКК» АҚ;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ЖШҚ «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Қалалық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ветеринарлық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МКК;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Qolday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кәсіпкерлік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орталығы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ЖШС;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Туристік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ақпараттық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орталық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ЖШС;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«Алатау» ИТП» АЭА</a:t>
            </a:r>
            <a:endParaRPr lang="ru-RU" sz="1050" b="1" spc="-5" dirty="0">
              <a:solidFill>
                <a:srgbClr val="15161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8" name="object 45">
            <a:extLst>
              <a:ext uri="{FF2B5EF4-FFF2-40B4-BE49-F238E27FC236}">
                <a16:creationId xmlns:a16="http://schemas.microsoft.com/office/drawing/2014/main" id="{609E9477-7BB8-4821-AAF0-81117482623A}"/>
              </a:ext>
            </a:extLst>
          </p:cNvPr>
          <p:cNvSpPr txBox="1"/>
          <p:nvPr/>
        </p:nvSpPr>
        <p:spPr>
          <a:xfrm>
            <a:off x="4182212" y="6510786"/>
            <a:ext cx="1837380" cy="136078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6669" rIns="0" bIns="0" rtlCol="0">
            <a:spAutoFit/>
          </a:bodyPr>
          <a:lstStyle/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ШЖҚ «Алматы су» МКК;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ШЖҚ «Алматы </a:t>
            </a:r>
            <a:r>
              <a:rPr lang="kk-KZ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Қала Жарық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МКК;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Алматыбасжоспар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ЖШС;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«Алматы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Жылукоммунэнерго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ЖШС;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«Алматы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жылу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жүйесі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ЖШС</a:t>
            </a:r>
            <a:endParaRPr lang="ru-RU" sz="1050" b="1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object 45">
            <a:extLst>
              <a:ext uri="{FF2B5EF4-FFF2-40B4-BE49-F238E27FC236}">
                <a16:creationId xmlns:a16="http://schemas.microsoft.com/office/drawing/2014/main" id="{D3125265-48D5-45E8-B7BD-963DF5AA1863}"/>
              </a:ext>
            </a:extLst>
          </p:cNvPr>
          <p:cNvSpPr txBox="1"/>
          <p:nvPr/>
        </p:nvSpPr>
        <p:spPr>
          <a:xfrm>
            <a:off x="7240417" y="4933641"/>
            <a:ext cx="1941900" cy="4533453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6669" rIns="0" bIns="0" rtlCol="0">
            <a:spAutoFit/>
          </a:bodyPr>
          <a:lstStyle/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Almaty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ТРК» АҚ;</a:t>
            </a:r>
            <a:endParaRPr lang="ru-RU" sz="1050" spc="-5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en-US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Alatay</a:t>
            </a:r>
            <a:r>
              <a:rPr lang="en-US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aqparat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» ЖШС;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ШЖҚ «Мониторинг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талдау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орталығы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» МКК;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Өңірлік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коммуникация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» КММ;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Дін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мәселелерін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зерттеу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орталығы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» КММ;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kk-KZ" sz="1050" spc="-5" dirty="0">
                <a:latin typeface="Arial" panose="020B0604020202020204" pitchFamily="34" charset="0"/>
                <a:cs typeface="Arial" panose="020B0604020202020204" pitchFamily="34" charset="0"/>
              </a:rPr>
              <a:t>Қоғамдық келісім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» КММ;</a:t>
            </a:r>
            <a:endParaRPr lang="ru-RU" sz="1050" b="1" spc="-5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«Алматы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қаласының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орталық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кітапхана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жүйесі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» КММ</a:t>
            </a:r>
            <a:r>
              <a:rPr lang="ru-RU" sz="1050" b="1" spc="-5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«Алматы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қаласының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Орталық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мемлекеттік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архиві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» КММ; 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Алматы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қаласы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бойынша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kk-KZ" sz="1050" spc="-5" dirty="0">
                <a:latin typeface="Arial" panose="020B0604020202020204" pitchFamily="34" charset="0"/>
                <a:cs typeface="Arial" panose="020B0604020202020204" pitchFamily="34" charset="0"/>
              </a:rPr>
              <a:t>Рухани Жаңғыру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»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жобалық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офисі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» ЖШС;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«Спорт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құрылыстары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дирекциясы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» ЖШС;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«Б.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Шолақ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атындағы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СМК» ЖШС;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Ардагерлер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ұйымы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» РҚБ АҚФ;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cs typeface="Arial" panose="020B0604020202020204" pitchFamily="34" charset="0"/>
              </a:rPr>
              <a:t>Мәдениет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, спорт, </a:t>
            </a:r>
            <a:r>
              <a:rPr lang="ru-RU" sz="1050" dirty="0" err="1">
                <a:latin typeface="Arial" panose="020B0604020202020204" pitchFamily="34" charset="0"/>
                <a:cs typeface="Arial" panose="020B0604020202020204" pitchFamily="34" charset="0"/>
              </a:rPr>
              <a:t>дін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050" dirty="0" err="1">
                <a:latin typeface="Arial" panose="020B0604020202020204" pitchFamily="34" charset="0"/>
                <a:cs typeface="Arial" panose="020B0604020202020204" pitchFamily="34" charset="0"/>
              </a:rPr>
              <a:t>қоғамдық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 даму </a:t>
            </a:r>
            <a:r>
              <a:rPr lang="ru-RU" sz="1050" dirty="0" err="1">
                <a:latin typeface="Arial" panose="020B0604020202020204" pitchFamily="34" charset="0"/>
                <a:cs typeface="Arial" panose="020B0604020202020204" pitchFamily="34" charset="0"/>
              </a:rPr>
              <a:t>саласындағы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cs typeface="Arial" panose="020B0604020202020204" pitchFamily="34" charset="0"/>
              </a:rPr>
              <a:t>ұйымдар</a:t>
            </a:r>
            <a:r>
              <a:rPr lang="ru-RU" sz="105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71" name="object 45">
            <a:extLst>
              <a:ext uri="{FF2B5EF4-FFF2-40B4-BE49-F238E27FC236}">
                <a16:creationId xmlns:a16="http://schemas.microsoft.com/office/drawing/2014/main" id="{4A65806F-81BC-4114-9ACC-3ECEF914E14F}"/>
              </a:ext>
            </a:extLst>
          </p:cNvPr>
          <p:cNvSpPr txBox="1"/>
          <p:nvPr/>
        </p:nvSpPr>
        <p:spPr>
          <a:xfrm>
            <a:off x="9492414" y="6573536"/>
            <a:ext cx="1427681" cy="214305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6669" rIns="0" bIns="0" rtlCol="0">
            <a:spAutoFit/>
          </a:bodyPr>
          <a:lstStyle/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«Алматы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қаласы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әкімдігінің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жұмыспен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қамту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орталығы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» КММ;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«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Ардагерлер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ұйымы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» РҚБ АҚФ;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Денсаулық</a:t>
            </a:r>
            <a:r>
              <a:rPr lang="ru-RU" sz="105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сақтау</a:t>
            </a:r>
            <a:r>
              <a:rPr lang="ru-RU" sz="105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105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әлеуметтік</a:t>
            </a:r>
            <a:r>
              <a:rPr lang="ru-RU" sz="105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бейімдеу</a:t>
            </a:r>
            <a:r>
              <a:rPr lang="ru-RU" sz="105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105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халықты</a:t>
            </a:r>
            <a:r>
              <a:rPr lang="ru-RU" sz="105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жұмыспен</a:t>
            </a:r>
            <a:r>
              <a:rPr lang="ru-RU" sz="105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қамту</a:t>
            </a:r>
            <a:r>
              <a:rPr lang="ru-RU" sz="105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ru-RU" sz="105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білім</a:t>
            </a:r>
            <a:r>
              <a:rPr lang="ru-RU" sz="105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беру, </a:t>
            </a:r>
            <a:r>
              <a:rPr lang="ru-RU" sz="105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мектепке</a:t>
            </a:r>
            <a:r>
              <a:rPr lang="ru-RU" sz="105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дейінгі</a:t>
            </a:r>
            <a:r>
              <a:rPr lang="ru-RU" sz="105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тәрбие</a:t>
            </a:r>
            <a:r>
              <a:rPr lang="ru-RU" sz="105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саласындағы</a:t>
            </a:r>
            <a:r>
              <a:rPr lang="ru-RU" sz="105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ru-RU" sz="1050" dirty="0" err="1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ұйымдар</a:t>
            </a:r>
            <a:r>
              <a:rPr lang="ru-RU" sz="105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ru-RU" sz="1050" spc="-5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5" name="object 45">
            <a:extLst>
              <a:ext uri="{FF2B5EF4-FFF2-40B4-BE49-F238E27FC236}">
                <a16:creationId xmlns:a16="http://schemas.microsoft.com/office/drawing/2014/main" id="{196CFECC-B765-439C-866E-14CCD546701C}"/>
              </a:ext>
            </a:extLst>
          </p:cNvPr>
          <p:cNvSpPr txBox="1"/>
          <p:nvPr/>
        </p:nvSpPr>
        <p:spPr>
          <a:xfrm>
            <a:off x="11102566" y="6573536"/>
            <a:ext cx="1427681" cy="1819889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16669" rIns="0" bIns="0" rtlCol="0">
            <a:spAutoFit/>
          </a:bodyPr>
          <a:lstStyle/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«Алматы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қаласының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Шаруашылық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latin typeface="Arial" panose="020B0604020202020204" pitchFamily="34" charset="0"/>
                <a:cs typeface="Arial" panose="020B0604020202020204" pitchFamily="34" charset="0"/>
              </a:rPr>
              <a:t>басқармасы</a:t>
            </a:r>
            <a:r>
              <a:rPr lang="ru-RU" sz="1050" spc="-5" dirty="0">
                <a:latin typeface="Arial" panose="020B0604020202020204" pitchFamily="34" charset="0"/>
                <a:cs typeface="Arial" panose="020B0604020202020204" pitchFamily="34" charset="0"/>
              </a:rPr>
              <a:t>» ЖШС;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ШЖҚ «</a:t>
            </a:r>
            <a:r>
              <a:rPr lang="ru-RU" sz="1050" spc="-5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Құтқару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МКК;</a:t>
            </a:r>
          </a:p>
          <a:p>
            <a:pPr marL="87313" indent="-74613">
              <a:spcBef>
                <a:spcPts val="131"/>
              </a:spcBef>
              <a:buFont typeface="+mj-lt"/>
              <a:buAutoNum type="arabicPeriod"/>
            </a:pP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«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Жұмылдыру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дайындығын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және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аумақтық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қорғанысты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қамтамасыз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ету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050" spc="-5" dirty="0" err="1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қызметі</a:t>
            </a:r>
            <a:r>
              <a:rPr lang="ru-RU" sz="1050" spc="-5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» КММ;</a:t>
            </a:r>
          </a:p>
        </p:txBody>
      </p:sp>
      <p:sp>
        <p:nvSpPr>
          <p:cNvPr id="54" name="object 49">
            <a:extLst>
              <a:ext uri="{FF2B5EF4-FFF2-40B4-BE49-F238E27FC236}">
                <a16:creationId xmlns:a16="http://schemas.microsoft.com/office/drawing/2014/main" id="{7C5E7C63-16E4-4977-8C4F-CA1B573161B4}"/>
              </a:ext>
            </a:extLst>
          </p:cNvPr>
          <p:cNvSpPr txBox="1"/>
          <p:nvPr/>
        </p:nvSpPr>
        <p:spPr>
          <a:xfrm>
            <a:off x="2053384" y="3069597"/>
            <a:ext cx="1640388" cy="15315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4670" rIns="0" bIns="0" rtlCol="0">
            <a:spAutoFit/>
          </a:bodyPr>
          <a:lstStyle/>
          <a:p>
            <a:pPr marL="120682" marR="5334" indent="-108014" algn="ctr">
              <a:lnSpc>
                <a:spcPts val="977"/>
              </a:lnSpc>
              <a:spcBef>
                <a:spcPts val="194"/>
              </a:spcBef>
            </a:pPr>
            <a:r>
              <a:rPr lang="kk-KZ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Экономика басқармасы </a:t>
            </a:r>
          </a:p>
        </p:txBody>
      </p:sp>
      <p:sp>
        <p:nvSpPr>
          <p:cNvPr id="55" name="object 49">
            <a:extLst>
              <a:ext uri="{FF2B5EF4-FFF2-40B4-BE49-F238E27FC236}">
                <a16:creationId xmlns:a16="http://schemas.microsoft.com/office/drawing/2014/main" id="{74D2409B-1CBE-48D1-A77D-C2DD772ACB97}"/>
              </a:ext>
            </a:extLst>
          </p:cNvPr>
          <p:cNvSpPr txBox="1"/>
          <p:nvPr/>
        </p:nvSpPr>
        <p:spPr>
          <a:xfrm>
            <a:off x="9448439" y="3496242"/>
            <a:ext cx="1465499" cy="281391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vert="horz" wrap="square" lIns="0" tIns="24670" rIns="0" bIns="0" rtlCol="0">
            <a:spAutoFit/>
          </a:bodyPr>
          <a:lstStyle/>
          <a:p>
            <a:pPr marL="120682" marR="5334" indent="-108014" algn="ctr">
              <a:lnSpc>
                <a:spcPts val="977"/>
              </a:lnSpc>
              <a:spcBef>
                <a:spcPts val="194"/>
              </a:spcBef>
            </a:pPr>
            <a:r>
              <a:rPr lang="kk-KZ" sz="1050" spc="-37" dirty="0">
                <a:solidFill>
                  <a:srgbClr val="15161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Еңбек инспекциясы басқармасы </a:t>
            </a:r>
            <a:endParaRPr sz="1050" b="1" spc="-1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141061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1497</TotalTime>
  <Words>491</Words>
  <Application>Microsoft Office PowerPoint</Application>
  <PresentationFormat>A3 (297x420 мм)</PresentationFormat>
  <Paragraphs>88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Microsoft Sans Serif</vt:lpstr>
      <vt:lpstr>Times New Roman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Аппарат Акима</dc:creator>
  <cp:lastModifiedBy>Аппарат Акима</cp:lastModifiedBy>
  <cp:revision>81</cp:revision>
  <cp:lastPrinted>2022-06-21T11:23:11Z</cp:lastPrinted>
  <dcterms:created xsi:type="dcterms:W3CDTF">2022-02-26T03:42:36Z</dcterms:created>
  <dcterms:modified xsi:type="dcterms:W3CDTF">2022-06-21T11:37:19Z</dcterms:modified>
</cp:coreProperties>
</file>