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0"/>
  </p:notesMasterIdLst>
  <p:handoutMasterIdLst>
    <p:handoutMasterId r:id="rId41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64" r:id="rId26"/>
    <p:sldId id="334" r:id="rId27"/>
    <p:sldId id="276" r:id="rId28"/>
    <p:sldId id="275" r:id="rId29"/>
    <p:sldId id="278" r:id="rId30"/>
    <p:sldId id="279" r:id="rId31"/>
    <p:sldId id="281" r:id="rId32"/>
    <p:sldId id="359" r:id="rId33"/>
    <p:sldId id="372" r:id="rId34"/>
    <p:sldId id="365" r:id="rId35"/>
    <p:sldId id="339" r:id="rId36"/>
    <p:sldId id="341" r:id="rId37"/>
    <p:sldId id="342" r:id="rId38"/>
    <p:sldId id="344" r:id="rId3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3" autoAdjust="0"/>
    <p:restoredTop sz="88991" autoAdjust="0"/>
  </p:normalViewPr>
  <p:slideViewPr>
    <p:cSldViewPr>
      <p:cViewPr>
        <p:scale>
          <a:sx n="100" d="100"/>
          <a:sy n="100" d="100"/>
        </p:scale>
        <p:origin x="1230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165621</c:v>
                </c:pt>
                <c:pt idx="1">
                  <c:v>7191</c:v>
                </c:pt>
                <c:pt idx="2">
                  <c:v>63171</c:v>
                </c:pt>
                <c:pt idx="3">
                  <c:v>30354</c:v>
                </c:pt>
                <c:pt idx="4">
                  <c:v>23261</c:v>
                </c:pt>
                <c:pt idx="5">
                  <c:v>47810</c:v>
                </c:pt>
                <c:pt idx="6">
                  <c:v>23720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45.862131986442478</c:v>
                </c:pt>
                <c:pt idx="1">
                  <c:v>1.9912607164218781</c:v>
                </c:pt>
                <c:pt idx="2">
                  <c:v>17.492689572672294</c:v>
                </c:pt>
                <c:pt idx="3">
                  <c:v>8.4053299661062013</c:v>
                </c:pt>
                <c:pt idx="4">
                  <c:v>6.4412064420371724</c:v>
                </c:pt>
                <c:pt idx="5">
                  <c:v>13.239073126426087</c:v>
                </c:pt>
                <c:pt idx="6">
                  <c:v>6.5683081898938882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#,##0.0</c:formatCode>
                <c:ptCount val="5"/>
                <c:pt idx="0">
                  <c:v>56.892436051921109</c:v>
                </c:pt>
                <c:pt idx="1">
                  <c:v>19.950504110675553</c:v>
                </c:pt>
                <c:pt idx="2">
                  <c:v>5.9940360885282411</c:v>
                </c:pt>
                <c:pt idx="3">
                  <c:v>3.6996079986577386</c:v>
                </c:pt>
                <c:pt idx="4">
                  <c:v>13.463415750217354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8" y="4715707"/>
            <a:ext cx="5439101" cy="446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 eaLnBrk="1" hangingPunct="1">
              <a:spcBef>
                <a:spcPts val="24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Наименование бюджетов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Объем бюджета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Собственные доходы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Поступления от продажи финансовых активов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Субвенции (+)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трансферты из РБ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кредиты из РБ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трансферты и кредиты из ОБ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Поступление займов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Возврат  трансфертов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Погашение бюджетных кредитов 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Свободные остатки</a:t>
            </a:r>
            <a:endParaRPr lang="ru-RU" altLang="ru-RU" dirty="0" smtClean="0"/>
          </a:p>
          <a:p>
            <a:pPr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ВСЕГО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, из них: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333 037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44 408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4,5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142 629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94 190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29 054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9 000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1 061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1 487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5 443</a:t>
            </a:r>
            <a:endParaRPr lang="ru-RU" altLang="ru-RU" dirty="0" smtClean="0"/>
          </a:p>
          <a:p>
            <a:pPr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Айыртауский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11 784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993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4 332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3 488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1 128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1 604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194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Акжарский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6 192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427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2 981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1 445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626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72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Аккайынский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7 613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3 266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2 209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1 003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365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88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Есильский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7 792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574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3 593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2 549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630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83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Жамбылский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7 666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489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3 889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1 895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737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531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110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Магжана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 Жумабаева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10 512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947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4 294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3 096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648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1 382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136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Кызылжарский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12 580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1 146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4 283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1 203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1 527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71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Мамлютский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7 541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3 099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2 428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395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917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64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имени </a:t>
            </a:r>
            <a:r>
              <a:rPr lang="ru-RU" altLang="ru-RU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Габита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 Мусрепова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14 226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1 399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4,5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4 837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5 043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2 016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178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Тайыншинский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11 626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1 348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4 375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3 577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1 109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1 027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183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Тимирязевский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5 510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405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2 298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2 284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218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47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Уалихановский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7 025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434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3 209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2 441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340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540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Шал акына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6 672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418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3 060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1 663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782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599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146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Петропавловск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66 887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16 013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6 614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12 629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3 497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15 563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447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2 271</a:t>
            </a:r>
            <a:endParaRPr lang="ru-RU" altLang="ru-RU" dirty="0" smtClean="0"/>
          </a:p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23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50" indent="-2884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484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521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6559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597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34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8672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2710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01.05.2022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6994676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5979520"/>
              </p:ext>
            </p:extLst>
          </p:nvPr>
        </p:nvGraphicFramePr>
        <p:xfrm>
          <a:off x="217670" y="813812"/>
          <a:ext cx="8839200" cy="5840852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12 200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250 044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96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11 585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68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21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2 395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-2 902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</a:p>
                    <a:p>
                      <a:pPr algn="l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-15 078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50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10 973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00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-14 366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5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  <a:p>
                      <a:pPr algn="l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52 759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8" y="6556375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381000" y="6657068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31969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262 244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122 582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6 875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4 573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15 167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15 719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52 319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9 702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35 307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604949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8266455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710135"/>
              </p:ext>
            </p:extLst>
          </p:nvPr>
        </p:nvGraphicFramePr>
        <p:xfrm>
          <a:off x="346075" y="715835"/>
          <a:ext cx="8493125" cy="5654141"/>
        </p:xfrm>
        <a:graphic>
          <a:graphicData uri="http://schemas.openxmlformats.org/drawingml/2006/table">
            <a:tbl>
              <a:tblPr/>
              <a:tblGrid>
                <a:gridCol w="949325"/>
                <a:gridCol w="685800"/>
                <a:gridCol w="533400"/>
                <a:gridCol w="457200"/>
                <a:gridCol w="685800"/>
                <a:gridCol w="457200"/>
                <a:gridCol w="533400"/>
                <a:gridCol w="533400"/>
                <a:gridCol w="457200"/>
                <a:gridCol w="533400"/>
                <a:gridCol w="533400"/>
                <a:gridCol w="381000"/>
                <a:gridCol w="457200"/>
                <a:gridCol w="609600"/>
                <a:gridCol w="685800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361 128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78 984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52 759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0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0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Магжана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64 356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198 092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38 514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71 158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-14 366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k-KZ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kk-KZ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52 759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3837363"/>
              </p:ext>
            </p:extLst>
          </p:nvPr>
        </p:nvGraphicFramePr>
        <p:xfrm>
          <a:off x="381198" y="1524000"/>
          <a:ext cx="8686401" cy="456571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89 434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86 715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передачу 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жилищные 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8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13502675"/>
              </p:ext>
            </p:extLst>
          </p:nvPr>
        </p:nvGraphicFramePr>
        <p:xfrm>
          <a:off x="344487" y="1132448"/>
          <a:ext cx="8610600" cy="5341429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выплату 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прав и улучшение качества жизни инвалидов 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услуги 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приобретение жилья для переселенцев из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трудоизбыточных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регионов в рамках развития 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09120644"/>
              </p:ext>
            </p:extLst>
          </p:nvPr>
        </p:nvGraphicFramePr>
        <p:xfrm>
          <a:off x="441223" y="1752600"/>
          <a:ext cx="8534400" cy="4433498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4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доплату 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63857981"/>
              </p:ext>
            </p:extLst>
          </p:nvPr>
        </p:nvGraphicFramePr>
        <p:xfrm>
          <a:off x="228600" y="1600200"/>
          <a:ext cx="8839200" cy="4500959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4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9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пропаганду 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4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58590" y="1219200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894" y="381000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09885164"/>
              </p:ext>
            </p:extLst>
          </p:nvPr>
        </p:nvGraphicFramePr>
        <p:xfrm>
          <a:off x="228600" y="1427675"/>
          <a:ext cx="8721651" cy="4512061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оказание 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6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установление 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из счет республиканского бюджета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предоставление государственных грантов молодым предпринимателям для реализации новых бизнес-идей в рамках Государственной программы поддержки и развития бизнеса «Дорожная карта бизнеса – 2025»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финансирование приоритетных проектов транспортной инфраструктуры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99860" y="818075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26617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28673261"/>
              </p:ext>
            </p:extLst>
          </p:nvPr>
        </p:nvGraphicFramePr>
        <p:xfrm>
          <a:off x="419100" y="1905000"/>
          <a:ext cx="8458200" cy="3092824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360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2 719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Государственной программы жилищно-коммунального развития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Нұрлы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на 2020-2025 годы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Государственной программы поддержки и развития бизнеса «Дорожная карта бизнеса-2025»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инфраструктуры в рамках Государственной программы развития регионов до 2025 года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490326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22700" y="62484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16177874"/>
              </p:ext>
            </p:extLst>
          </p:nvPr>
        </p:nvGraphicFramePr>
        <p:xfrm>
          <a:off x="525213" y="1905000"/>
          <a:ext cx="8455523" cy="3929211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1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жилья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Нұрлы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 ИКИ в рамках программы жилищного строительства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Нұрлы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Нұрлы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до 2025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4521643"/>
              </p:ext>
            </p:extLst>
          </p:nvPr>
        </p:nvGraphicFramePr>
        <p:xfrm>
          <a:off x="378849" y="1981200"/>
          <a:ext cx="8593138" cy="23622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2 475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проведение 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5433172"/>
              </p:ext>
            </p:extLst>
          </p:nvPr>
        </p:nvGraphicFramePr>
        <p:xfrm>
          <a:off x="172264" y="1358902"/>
          <a:ext cx="8803819" cy="4725149"/>
        </p:xfrm>
        <a:graphic>
          <a:graphicData uri="http://schemas.openxmlformats.org/drawingml/2006/table">
            <a:tbl>
              <a:tblPr/>
              <a:tblGrid>
                <a:gridCol w="4590025"/>
                <a:gridCol w="815573"/>
                <a:gridCol w="815573"/>
                <a:gridCol w="679644"/>
                <a:gridCol w="951502"/>
                <a:gridCol w="951502"/>
              </a:tblGrid>
              <a:tr h="469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91432" marR="9143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marL="91432" marR="9143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8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27 817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7 756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044523"/>
              </p:ext>
            </p:extLst>
          </p:nvPr>
        </p:nvGraphicFramePr>
        <p:xfrm>
          <a:off x="358906" y="1322388"/>
          <a:ext cx="8564562" cy="5244989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122 582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12 490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50 107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50 285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"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(продолжение начатого обучения)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t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108 </a:t>
                      </a:r>
                    </a:p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smtClean="0">
                <a:solidFill>
                  <a:srgbClr val="7F7F7F"/>
                </a:solidFill>
              </a:rPr>
              <a:pPr algn="ctr"/>
              <a:t>24</a:t>
            </a:fld>
            <a:endParaRPr lang="ru-RU" altLang="ru-RU" sz="1200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424703" y="658177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588748"/>
              </p:ext>
            </p:extLst>
          </p:nvPr>
        </p:nvGraphicFramePr>
        <p:xfrm>
          <a:off x="509525" y="1364340"/>
          <a:ext cx="8048750" cy="4556532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6 874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smtClean="0">
                <a:solidFill>
                  <a:srgbClr val="7F7F7F"/>
                </a:solidFill>
              </a:rPr>
              <a:pPr algn="ctr"/>
              <a:t>25</a:t>
            </a:fld>
            <a:endParaRPr lang="ru-RU" altLang="ru-RU" sz="1200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735444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14 423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840865"/>
              </p:ext>
            </p:extLst>
          </p:nvPr>
        </p:nvGraphicFramePr>
        <p:xfrm>
          <a:off x="147850" y="1717691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21 740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10 093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1 029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2 276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10 313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884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1 216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477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2628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370063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74062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108 034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117 342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7 191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47 849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15 322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23 261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178598"/>
              </p:ext>
            </p:extLst>
          </p:nvPr>
        </p:nvGraphicFramePr>
        <p:xfrm>
          <a:off x="838200" y="1676400"/>
          <a:ext cx="7696200" cy="3278160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2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по отраслям: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9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Реальный 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75880361"/>
              </p:ext>
            </p:extLst>
          </p:nvPr>
        </p:nvGraphicFramePr>
        <p:xfrm>
          <a:off x="323528" y="1124744"/>
          <a:ext cx="8569323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13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01.05.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01.05.</a:t>
                      </a:r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22 973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14 702,4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142 429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7 657,5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863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11 333,1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229 725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59 729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7 657,5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2 144,1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5 513,4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64 323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154 990,4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51 764,7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1 392 134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48737791"/>
              </p:ext>
            </p:extLst>
          </p:nvPr>
        </p:nvGraphicFramePr>
        <p:xfrm>
          <a:off x="645886" y="1268487"/>
          <a:ext cx="8229601" cy="4617878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8 825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8 825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биоагентов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9 884</a:t>
                      </a: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6 348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6 348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>
                <a:solidFill>
                  <a:srgbClr val="7F7F7F"/>
                </a:solidFill>
              </a:rPr>
              <a:pPr algn="ctr"/>
              <a:t>31</a:t>
            </a:fld>
            <a:endParaRPr lang="ru-RU" altLang="ru-RU" sz="1200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343400" y="62420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33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Айыртауский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Акжарский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Аккайынский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Есильский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Жамбылский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Магжана Жумабаева – 17 сельских округов, 1 аппарат акима г.Булаево;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Кызылжарский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Мамлютский – 11 сельских округов, 1 аппарат акима г.Мамлютка;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имени Габита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Тайыншинский – 18 сельских округов, 1 аппарат акима г.Тайынша;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Уалихановский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Шал акына – 10 сельских округов, 1 аппарат акима г.Сергеевка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935285"/>
              </p:ext>
            </p:extLst>
          </p:nvPr>
        </p:nvGraphicFramePr>
        <p:xfrm>
          <a:off x="76200" y="990600"/>
          <a:ext cx="8991600" cy="5099437"/>
        </p:xfrm>
        <a:graphic>
          <a:graphicData uri="http://schemas.openxmlformats.org/drawingml/2006/table">
            <a:tbl>
              <a:tblPr/>
              <a:tblGrid>
                <a:gridCol w="930303"/>
                <a:gridCol w="775252"/>
                <a:gridCol w="620202"/>
                <a:gridCol w="697727"/>
                <a:gridCol w="620202"/>
                <a:gridCol w="620202"/>
                <a:gridCol w="775252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 учитываемые налоговым к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14 453 231,7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9 010 731,9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341 177,8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14 453 231,7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839 541,7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2 660 235,9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2 186 673,8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5 547 115,3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1 684 645,8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1 345 678,9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1 684 645,8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529 902,4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75 839,7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500 394,7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1 776 849,8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1 399 399,4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1 776 849,8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13 414,1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326 706,7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1 092 361,1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570 401,2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97 146,9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1 092 361,1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189 510,3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99 857,6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426 084,2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720 069,5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338 125,1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720 069,5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196 949,2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11 651,2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441 042,1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806 942,7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806 942,7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363 937,7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1 862 184,2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1 425 687,8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1 862 184,2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403 115,1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826 637,2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514 548,9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1 127 226,9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458 853,2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29 420,7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1 127 226,9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140 902,7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241 263,6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554 060,6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1 196 072,5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871 416,3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1 196 072,5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95 314,1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339 209,4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1 178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712 970,4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33 181,6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1 178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284 325,4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549 259,6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1 315 872,4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781 259,6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53 034,8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1 315 872,4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355 449,2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554 538,2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519 633,7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519 633,7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317 472,7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674 628,4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674 628,4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62 509,6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45 114,0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343 991,8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498 296,7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32 436,7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498 296,7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315 868,7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1000" y="838200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267200" y="64008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312C13-67F2-43D4-8050-78C7BD5C9916}" type="slidenum">
              <a:rPr lang="ru-RU" altLang="ru-RU" sz="1200" smtClean="0">
                <a:solidFill>
                  <a:srgbClr val="7F7F7F"/>
                </a:solidFill>
              </a:rPr>
              <a:pPr/>
              <a:t>4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Представление в областной маслихат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>
                <a:solidFill>
                  <a:srgbClr val="000000"/>
                </a:solidFill>
              </a:rPr>
              <a:t>, его утверждение на сессии маслихата</a:t>
            </a: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810000" y="65198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107252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90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90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865749"/>
              </p:ext>
            </p:extLst>
          </p:nvPr>
        </p:nvGraphicFramePr>
        <p:xfrm>
          <a:off x="316975" y="1285686"/>
          <a:ext cx="8381999" cy="3979798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1 787,6*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3 307,9*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8 400,2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9 170,4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10 140,5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11 288,1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12 603,7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3 339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3 737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181 704**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219 247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237 444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258 814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282 625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309 192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48 032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51 395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60 924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6975" y="5625227"/>
            <a:ext cx="625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*- предварительные данные </a:t>
            </a:r>
          </a:p>
          <a:p>
            <a:r>
              <a:rPr lang="ru-RU" sz="1200" i="1" dirty="0" smtClean="0"/>
              <a:t>** - данные за январь-декабрь </a:t>
            </a:r>
            <a:endParaRPr lang="ru-RU" sz="1200" i="1" dirty="0"/>
          </a:p>
          <a:p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29405"/>
              </p:ext>
            </p:extLst>
          </p:nvPr>
        </p:nvGraphicFramePr>
        <p:xfrm>
          <a:off x="380998" y="1061295"/>
          <a:ext cx="8302625" cy="4921437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5757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342 312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68 114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2 023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8 848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1 564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3 205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10 972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717549" y="6440081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53200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758856"/>
              </p:ext>
            </p:extLst>
          </p:nvPr>
        </p:nvGraphicFramePr>
        <p:xfrm>
          <a:off x="343127" y="1137154"/>
          <a:ext cx="8458200" cy="5198672"/>
        </p:xfrm>
        <a:graphic>
          <a:graphicData uri="http://schemas.openxmlformats.org/drawingml/2006/table">
            <a:tbl>
              <a:tblPr/>
              <a:tblGrid>
                <a:gridCol w="3528326"/>
                <a:gridCol w="1398804"/>
                <a:gridCol w="1189307"/>
                <a:gridCol w="1019407"/>
                <a:gridCol w="1322356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361 128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122 582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29 628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30 354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63 483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23 720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23 261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37 293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47 812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РБ;</a:t>
            </a: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32882</TotalTime>
  <Words>4695</Words>
  <Application>Microsoft Office PowerPoint</Application>
  <PresentationFormat>Экран (4:3)</PresentationFormat>
  <Paragraphs>1764</Paragraphs>
  <Slides>35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35</vt:i4>
      </vt:variant>
    </vt:vector>
  </HeadingPairs>
  <TitlesOfParts>
    <vt:vector size="46" baseType="lpstr">
      <vt:lpstr>Arial</vt:lpstr>
      <vt:lpstr>Arial Black</vt:lpstr>
      <vt:lpstr>Arial Cyr</vt:lpstr>
      <vt:lpstr>Calibri</vt:lpstr>
      <vt:lpstr>Georgia</vt:lpstr>
      <vt:lpstr>Times New Roman</vt:lpstr>
      <vt:lpstr>Wingdings</vt:lpstr>
      <vt:lpstr>Пиксел</vt:lpstr>
      <vt:lpstr>1_Пиксел</vt:lpstr>
      <vt:lpstr>2_Пиксел</vt:lpstr>
      <vt:lpstr>4_Пиксел</vt:lpstr>
      <vt:lpstr>ГРАЖДАНСКИЙ БЮДЖЕТ  на 2022–2024 годы (Уточненный на 01.05.2022 г.)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Индира Маженова</cp:lastModifiedBy>
  <cp:revision>1610</cp:revision>
  <cp:lastPrinted>2022-06-16T06:21:44Z</cp:lastPrinted>
  <dcterms:created xsi:type="dcterms:W3CDTF">1601-01-01T00:00:00Z</dcterms:created>
  <dcterms:modified xsi:type="dcterms:W3CDTF">2022-06-16T06:41:47Z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