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74" r:id="rId3"/>
    <p:sldId id="277" r:id="rId4"/>
    <p:sldId id="275" r:id="rId5"/>
    <p:sldId id="276" r:id="rId6"/>
    <p:sldId id="279" r:id="rId7"/>
    <p:sldId id="280" r:id="rId8"/>
    <p:sldId id="281" r:id="rId9"/>
    <p:sldId id="282" r:id="rId10"/>
    <p:sldId id="287" r:id="rId11"/>
    <p:sldId id="284" r:id="rId12"/>
    <p:sldId id="285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3894F-7A47-48C6-BDFA-C2D1E13EBD92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DE1E5-F7EA-4A34-8AFE-E0D2787DF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4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5E2CEDB-EF1E-4938-95CD-0ACD1F08F4FB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ru-RU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001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 txBox="1">
            <a:spLocks noChangeArrowheads="1"/>
          </p:cNvSpPr>
          <p:nvPr/>
        </p:nvSpPr>
        <p:spPr bwMode="auto">
          <a:xfrm>
            <a:off x="1248508" y="6092825"/>
            <a:ext cx="66484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2" rIns="91405" bIns="45702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D0D0D"/>
                </a:solidFill>
                <a:latin typeface="Arial" charset="0"/>
              </a:rPr>
              <a:t>                   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Алматы, 2022 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жыл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endParaRPr lang="kk-KZ" sz="2400" b="1" dirty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915258" y="3644900"/>
            <a:ext cx="5715000" cy="18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ctr"/>
            <a:endParaRPr lang="ru-RU" sz="1400" b="1" dirty="0">
              <a:latin typeface="Arial" charset="0"/>
            </a:endParaRPr>
          </a:p>
          <a:p>
            <a:pPr algn="ctr"/>
            <a:endParaRPr lang="ru-RU" sz="1400" b="1" dirty="0">
              <a:latin typeface="Arial" charset="0"/>
            </a:endParaRPr>
          </a:p>
          <a:p>
            <a:pPr algn="ctr"/>
            <a:endParaRPr lang="ru-RU" sz="1400" b="1" dirty="0">
              <a:latin typeface="Arial" charset="0"/>
            </a:endParaRPr>
          </a:p>
          <a:p>
            <a:pPr algn="ctr"/>
            <a:endParaRPr lang="ru-RU" sz="1400" b="1" dirty="0">
              <a:latin typeface="Arial" charset="0"/>
            </a:endParaRPr>
          </a:p>
          <a:p>
            <a:pPr algn="ctr"/>
            <a:endParaRPr lang="ru-RU" sz="1400" b="1" dirty="0">
              <a:latin typeface="Arial" charset="0"/>
            </a:endParaRPr>
          </a:p>
          <a:p>
            <a:pPr algn="ctr"/>
            <a:endParaRPr lang="ru-RU" sz="1400" b="1" dirty="0">
              <a:latin typeface="Arial" charset="0"/>
            </a:endParaRPr>
          </a:p>
          <a:p>
            <a:pPr algn="ctr"/>
            <a:r>
              <a:rPr lang="ru-RU" sz="3200" b="1" dirty="0">
                <a:latin typeface="Arial" charset="0"/>
              </a:rPr>
              <a:t>        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14376" y="361950"/>
            <a:ext cx="7776796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89" tIns="45694" rIns="91389" bIns="45694" anchor="ctr"/>
          <a:lstStyle/>
          <a:p>
            <a:pPr algn="ctr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"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Қазақ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ғылыми-зерттеу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ветеринария институты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"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ЖШС</a:t>
            </a:r>
            <a:endParaRPr lang="kk-KZ" sz="2400" b="1" dirty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079" name="Rectangle 51"/>
          <p:cNvSpPr>
            <a:spLocks noChangeArrowheads="1"/>
          </p:cNvSpPr>
          <p:nvPr/>
        </p:nvSpPr>
        <p:spPr bwMode="auto">
          <a:xfrm>
            <a:off x="3974124" y="3246438"/>
            <a:ext cx="119282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3081" name="Line 4"/>
          <p:cNvSpPr>
            <a:spLocks noChangeShapeType="1"/>
          </p:cNvSpPr>
          <p:nvPr/>
        </p:nvSpPr>
        <p:spPr bwMode="auto">
          <a:xfrm flipV="1">
            <a:off x="317989" y="1341438"/>
            <a:ext cx="8569569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pic>
        <p:nvPicPr>
          <p:cNvPr id="3082" name="Picture 4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87" y="1484784"/>
            <a:ext cx="538467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51"/>
          <p:cNvSpPr>
            <a:spLocks noChangeArrowheads="1"/>
          </p:cNvSpPr>
          <p:nvPr/>
        </p:nvSpPr>
        <p:spPr bwMode="auto">
          <a:xfrm>
            <a:off x="982679" y="4509121"/>
            <a:ext cx="77128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Ауыл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шаруашылығы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жануарларының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паразиттік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аурулары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және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олармен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күресу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шаралары</a:t>
            </a:r>
            <a:endParaRPr lang="ru-RU" sz="2400" b="1" dirty="0" smtClean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085" name="Line 4"/>
          <p:cNvSpPr>
            <a:spLocks noChangeShapeType="1"/>
          </p:cNvSpPr>
          <p:nvPr/>
        </p:nvSpPr>
        <p:spPr bwMode="auto">
          <a:xfrm flipV="1">
            <a:off x="317989" y="5876925"/>
            <a:ext cx="8569569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14" name="Picture 8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6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3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Күресу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шаралардың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экономикалық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тиімділігі</a:t>
            </a:r>
            <a:endParaRPr lang="ru-RU" sz="2400" b="1" dirty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4" name="Picture 8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9512" y="1268760"/>
            <a:ext cx="88569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Паразиттік аурулардан жылқылардың өлімі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5-60%-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ға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дейін жетуі мүмкін. Мысалы, бір табында 1000 жылқы болсын, оның ішінен паразитарлық аурудан 5 жылқы өлсе, оның шығымы ең аз дегенде 2 млн теңгені құрайды (1 жылқының бағасы 400 мың теңге болса). Ал дегельминтизация жасау үшін сіздерге 1000 жылқыға 2000 штук Фенасол керек. Оның </a:t>
            </a:r>
            <a:r>
              <a:rPr lang="kk-KZ" smtClean="0">
                <a:latin typeface="Times New Roman" pitchFamily="18" charset="0"/>
                <a:cs typeface="Times New Roman" pitchFamily="18" charset="0"/>
              </a:rPr>
              <a:t>бағасы </a:t>
            </a:r>
            <a:r>
              <a:rPr lang="kk-KZ" smtClean="0">
                <a:latin typeface="Times New Roman" pitchFamily="18" charset="0"/>
                <a:cs typeface="Times New Roman" pitchFamily="18" charset="0"/>
              </a:rPr>
              <a:t>106000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теңге болады, тағы да реппелент қолданамыз, оған 200 000 теңге қосамыз. Сонымен 1000 жылқыға 1 млн 260 мың теңге кетеді, ал жылқышы жыл сайын ең аз дегенде өлген малдан 2 млн шығынға батады. Одан басқа паразиттермен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залалданған жылқылар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арықтап, өнімділігі төмендеп, көктемде әлсіреп мал болмайды.</a:t>
            </a:r>
          </a:p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Осы жолы Атырау облысының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ауданында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59 жылқы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өлді,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оның ішінде 29 бас Құрманғазы ауданында, 18 бас Махамбет ауданында, 12 бас Исатай ауданында. Шығыны 23 600 000 теңгені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құрады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. Ал енді, мысалы, жылқыларға арналған Флайблок реппелентін қолдансақ 1 жылқыға 4 пипеткасы кетеді, 4 пипеткасының бағасы 1000 тенге болады. Флайблок 28 күнге жарамды, сондықтан оны сәуір-мамыр-маусым айларында 3 рет қолдану керек. Сонда 1 жылқыға 3 мың теңге кетеді. 59 өлген жылқыға қолдансақ 177 000 теңге кететін еді. Дегельминтизацияға Фенасол кешенді препаратын берсек 1 жылқыға – көктемде және күзде беру үшін 2 брикеті керек еді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оның бағасы 530 теңге*118 шт.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=62540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тг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).  Сонда 59 өлген жылқыға 118 брикет Фенасол бергенде, және реппелент шашып қолданғанда, шығын 239 540 теңге кұрайтын еді. Енді 23 537 460 теңге далаға кетті.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8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-20-07-16-10-45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D3C2832B-5D05-4BDC-9916-0B1268927F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/>
          <a:stretch>
            <a:fillRect/>
          </a:stretch>
        </p:blipFill>
        <p:spPr bwMode="auto">
          <a:xfrm>
            <a:off x="1439652" y="620688"/>
            <a:ext cx="324036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972700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07156" y="4363439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Фенбендазолдан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жасалған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антгельминтик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4367171"/>
            <a:ext cx="2581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ешенді </a:t>
            </a:r>
            <a:r>
              <a:rPr lang="kk-KZ" sz="1400" b="1" dirty="0">
                <a:latin typeface="Times New Roman" pitchFamily="18" charset="0"/>
                <a:cs typeface="Times New Roman" pitchFamily="18" charset="0"/>
              </a:rPr>
              <a:t>препарат «Фенасол»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9" name="Picture 8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1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06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r="23645" b="11996"/>
          <a:stretch/>
        </p:blipFill>
        <p:spPr bwMode="auto">
          <a:xfrm>
            <a:off x="395536" y="188640"/>
            <a:ext cx="3096344" cy="318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2" r="13324" b="23272"/>
          <a:stretch/>
        </p:blipFill>
        <p:spPr bwMode="auto">
          <a:xfrm>
            <a:off x="2915816" y="1556792"/>
            <a:ext cx="3301139" cy="28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21413" t="3498" r="23187" b="1542"/>
          <a:stretch/>
        </p:blipFill>
        <p:spPr>
          <a:xfrm>
            <a:off x="5724128" y="3429000"/>
            <a:ext cx="3290997" cy="31730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1128"/>
            <a:ext cx="5392688" cy="1143000"/>
          </a:xfrm>
        </p:spPr>
        <p:txBody>
          <a:bodyPr>
            <a:normAutofit/>
          </a:bodyPr>
          <a:lstStyle/>
          <a:p>
            <a:r>
              <a:rPr lang="ru-RU" sz="2100" b="1" dirty="0">
                <a:latin typeface="Garamond" pitchFamily="18" charset="0"/>
                <a:cs typeface="Times New Roman" panose="02020603050405020304" pitchFamily="18" charset="0"/>
              </a:rPr>
              <a:t>"</a:t>
            </a:r>
            <a:r>
              <a:rPr lang="ru-RU" sz="2100" b="1" dirty="0" err="1">
                <a:latin typeface="Garamond" pitchFamily="18" charset="0"/>
                <a:cs typeface="Times New Roman" panose="02020603050405020304" pitchFamily="18" charset="0"/>
              </a:rPr>
              <a:t>Фенасол</a:t>
            </a:r>
            <a:r>
              <a:rPr lang="ru-RU" sz="2100" b="1" dirty="0">
                <a:latin typeface="Garamond" pitchFamily="18" charset="0"/>
                <a:cs typeface="Times New Roman" panose="02020603050405020304" pitchFamily="18" charset="0"/>
              </a:rPr>
              <a:t>" </a:t>
            </a:r>
            <a:r>
              <a:rPr lang="ru-RU" sz="2100" b="1" dirty="0" err="1">
                <a:latin typeface="Garamond" pitchFamily="18" charset="0"/>
                <a:cs typeface="Times New Roman" panose="02020603050405020304" pitchFamily="18" charset="0"/>
              </a:rPr>
              <a:t>кешенді</a:t>
            </a:r>
            <a:r>
              <a:rPr lang="ru-RU" sz="2100" b="1" dirty="0">
                <a:latin typeface="Garamond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Garamond" pitchFamily="18" charset="0"/>
                <a:cs typeface="Times New Roman" panose="02020603050405020304" pitchFamily="18" charset="0"/>
              </a:rPr>
              <a:t>препаратын</a:t>
            </a:r>
            <a:r>
              <a:rPr lang="ru-RU" sz="2100" b="1" dirty="0">
                <a:latin typeface="Garamond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latin typeface="Garamond" pitchFamily="18" charset="0"/>
                <a:cs typeface="Times New Roman" panose="02020603050405020304" pitchFamily="18" charset="0"/>
              </a:rPr>
              <a:t>жабайы</a:t>
            </a:r>
            <a:r>
              <a:rPr lang="ru-RU" sz="2100" b="1" dirty="0">
                <a:latin typeface="Garamond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Garamond" pitchFamily="18" charset="0"/>
                <a:cs typeface="Times New Roman" panose="02020603050405020304" pitchFamily="18" charset="0"/>
              </a:rPr>
              <a:t>жануарларға</a:t>
            </a:r>
            <a:r>
              <a:rPr lang="ru-RU" sz="2100" b="1" dirty="0" smtClean="0">
                <a:latin typeface="Garamond" pitchFamily="18" charset="0"/>
                <a:cs typeface="Times New Roman" panose="02020603050405020304" pitchFamily="18" charset="0"/>
              </a:rPr>
              <a:t> беру</a:t>
            </a:r>
            <a:endParaRPr lang="ru-RU" sz="2100" b="1" dirty="0">
              <a:latin typeface="Garamond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032884" y="127464"/>
            <a:ext cx="982241" cy="1074376"/>
            <a:chOff x="682310" y="302459"/>
            <a:chExt cx="834549" cy="896588"/>
          </a:xfrm>
        </p:grpSpPr>
        <p:pic>
          <p:nvPicPr>
            <p:cNvPr id="7" name="Picture 8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9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80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C:\Users\01\Pictures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3578321" y="3643314"/>
            <a:ext cx="168988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КазНИВИ</a:t>
            </a:r>
            <a:endParaRPr lang="ru-RU" sz="2400" b="1" dirty="0">
              <a:solidFill>
                <a:srgbClr val="0000FF"/>
              </a:solidFill>
              <a:latin typeface="Garamond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484" name="Прямоугольник 8"/>
          <p:cNvSpPr>
            <a:spLocks noChangeArrowheads="1"/>
          </p:cNvSpPr>
          <p:nvPr/>
        </p:nvSpPr>
        <p:spPr bwMode="auto">
          <a:xfrm>
            <a:off x="3878780" y="1471827"/>
            <a:ext cx="92635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1905</a:t>
            </a:r>
          </a:p>
        </p:txBody>
      </p:sp>
      <p:sp>
        <p:nvSpPr>
          <p:cNvPr id="20485" name="Прямоугольник 10"/>
          <p:cNvSpPr>
            <a:spLocks noChangeArrowheads="1"/>
          </p:cNvSpPr>
          <p:nvPr/>
        </p:nvSpPr>
        <p:spPr bwMode="auto">
          <a:xfrm>
            <a:off x="1453448" y="4653136"/>
            <a:ext cx="5925020" cy="19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050016</a:t>
            </a:r>
            <a:r>
              <a:rPr lang="kk-KZ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, город Алматы, проспект Райымбека, 223</a:t>
            </a:r>
          </a:p>
          <a:p>
            <a:pPr algn="ctr">
              <a:lnSpc>
                <a:spcPct val="115000"/>
              </a:lnSpc>
            </a:pPr>
            <a:r>
              <a:rPr lang="kk-KZ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ТОО </a:t>
            </a:r>
            <a:r>
              <a:rPr lang="ru-RU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kk-KZ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КАЗНИВИ</a:t>
            </a:r>
            <a:r>
              <a:rPr lang="ru-RU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»</a:t>
            </a:r>
            <a:r>
              <a:rPr lang="kk-KZ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kk-KZ" sz="2100" b="1" dirty="0" smtClean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тел/факс: </a:t>
            </a:r>
            <a:r>
              <a:rPr lang="ru-RU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+7 (727) 2337271</a:t>
            </a:r>
          </a:p>
          <a:p>
            <a:pPr algn="ctr">
              <a:lnSpc>
                <a:spcPct val="115000"/>
              </a:lnSpc>
            </a:pPr>
            <a:r>
              <a:rPr lang="ru-RU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en-US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e-mail: kaznivialmaty@mail.ru</a:t>
            </a:r>
            <a:endParaRPr lang="ru-RU" sz="2100" b="1" dirty="0">
              <a:solidFill>
                <a:srgbClr val="0000FF"/>
              </a:solidFill>
              <a:latin typeface="Garamond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сайт: </a:t>
            </a:r>
            <a:r>
              <a:rPr lang="en-US" sz="2100" b="1" dirty="0">
                <a:solidFill>
                  <a:srgbClr val="0000FF"/>
                </a:solidFill>
                <a:latin typeface="Garamond" pitchFamily="18" charset="0"/>
                <a:ea typeface="+mj-ea"/>
                <a:cs typeface="Times New Roman" panose="02020603050405020304" pitchFamily="18" charset="0"/>
              </a:rPr>
              <a:t>kaz-nivi.kz</a:t>
            </a:r>
            <a:endParaRPr lang="ru-RU" sz="2100" b="1" dirty="0">
              <a:solidFill>
                <a:srgbClr val="0000FF"/>
              </a:solidFill>
              <a:latin typeface="Garamond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486" name="Picture 5" descr="C:\Users\01\Pictures\н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66" y="1852614"/>
            <a:ext cx="164416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8463306" y="6431462"/>
            <a:ext cx="43645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8049" y="188640"/>
            <a:ext cx="8229600" cy="4180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Гастрофилез</a:t>
            </a:r>
            <a:endParaRPr lang="ru-RU" sz="2400" b="1" dirty="0">
              <a:solidFill>
                <a:srgbClr val="0000FF"/>
              </a:solidFill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8" name="Picture 4" descr="Ikmwe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7"/>
            <a:ext cx="4987647" cy="256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784" y="3271279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Gasterophilus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200" b="1" dirty="0">
                <a:latin typeface="Times New Roman" pitchFamily="18" charset="0"/>
                <a:cs typeface="Times New Roman" pitchFamily="18" charset="0"/>
              </a:rPr>
              <a:t>-тер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есектердің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спецификалық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паразиттері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саналады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Аналық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овод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шыбыны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жұмыртқаны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иесінің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терісіне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мысалы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алдыңғы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аяқтарының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ішкі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жақтарына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аузының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айналасына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жылқы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аузымен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жететін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жерлерге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салады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7-16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күннен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паразиттің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личинкалары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жұмыртқадан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шығуға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дайын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тұрады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мұны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жануардың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тістері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тіліне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тигенде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жасайды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ауыз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қуысының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жұтқыншақтың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шырышты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қабығын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жарақаттайды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ісіну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фарингит,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стоматит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тудырады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себептен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шөп-жем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жей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алмай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қалады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Содан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личинкалар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балқып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шырышты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қабатқа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еніп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жұтқыншақ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асқазанға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жетеді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паразиттер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асқазанда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жиналып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асқазанның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моторикалық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секреторлық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функциясының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бұзылуына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әкеледі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яғни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жылқының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асқазаны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тамақты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ұрыс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қорытпайды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Личинкалар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нәжіспен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сыртқа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шығады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қайта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құруды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аяқтайды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топыраққа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көміліп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25-40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күннен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имагоға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айналады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Цикл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қайтадан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басталады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Қорытыңды</a:t>
            </a:r>
            <a:r>
              <a:rPr lang="kk-KZ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Атырау облысында жылқылар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2021 жылдың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мамыр айында гастрофилдермен залалданған. Себебі, имаго, яғни овод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шыбындарына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жылқылардың үстіне жұмыртқасын шашу үшін  даланың температурасы +15 градустан жоғары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болуы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керек. Ал циклды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қарастырсақ, 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ақпан айында Атырау облысында ондай температура тіркелмеді. Жануардың ағзасында 9-10 ай өмір сүретін гастрофилдер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2022 жылдың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ақпан айында аурудың клиникалық белгілері пайда болып, ал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наурыз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айында өршіп, тағы басқа гельминттермен қосылып әбден әлсіреген жылқыларды өлімге әкелді. </a:t>
            </a:r>
            <a:r>
              <a:rPr lang="kk-KZ" sz="1200" b="1" dirty="0">
                <a:latin typeface="Times New Roman" pitchFamily="18" charset="0"/>
                <a:cs typeface="Times New Roman" pitchFamily="18" charset="0"/>
              </a:rPr>
              <a:t>Яғни бұл </a:t>
            </a:r>
            <a:r>
              <a:rPr lang="kk-KZ" sz="1200" b="1" dirty="0" smtClean="0">
                <a:latin typeface="Times New Roman" pitchFamily="18" charset="0"/>
                <a:cs typeface="Times New Roman" pitchFamily="18" charset="0"/>
              </a:rPr>
              <a:t>гастрофилюстің </a:t>
            </a:r>
            <a:r>
              <a:rPr lang="kk-KZ" sz="1200" b="1" dirty="0">
                <a:latin typeface="Times New Roman" pitchFamily="18" charset="0"/>
                <a:cs typeface="Times New Roman" pitchFamily="18" charset="0"/>
              </a:rPr>
              <a:t>былтырғы генерациясы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. Ал енді, осы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залалданған жылқылардың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личинкалары нәжіспен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жайылымдағы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, қорадағы, загондағы топыраққа түсті, енді сәуір-мамыр айында ол личинкалардан шыбын ұшып шығып басқа жылқыларға жұмыртқасын тастайды.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Сонымен, күзде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немесе 2023 жылдың көктем айларында тағыда өлім-жітімге әкеледі. Ол инвазия интенсивтілігі мен жылқылардың  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әлсіреген-әлсіремегеніне </a:t>
            </a:r>
            <a:r>
              <a:rPr lang="kk-KZ" sz="1200" dirty="0">
                <a:latin typeface="Times New Roman" pitchFamily="18" charset="0"/>
                <a:cs typeface="Times New Roman" pitchFamily="18" charset="0"/>
              </a:rPr>
              <a:t>байланысты болады.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6" name="Picture 8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tmagro.ru/wp-content/uploads/2019/04/OMXntdRFWK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46449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8049" y="188640"/>
            <a:ext cx="8229600" cy="4180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Гастрофилез лошадей</a:t>
            </a:r>
            <a:endParaRPr lang="ru-RU" sz="2400" b="1" dirty="0">
              <a:solidFill>
                <a:srgbClr val="0000FF"/>
              </a:solidFill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6" name="Picture 8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2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20081227010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048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1619" y="3537881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 </a:t>
            </a:r>
            <a:r>
              <a:rPr lang="de-DE" sz="2000" b="1" dirty="0" err="1">
                <a:latin typeface="Garamond" pitchFamily="18" charset="0"/>
                <a:cs typeface="Times New Roman" pitchFamily="18" charset="0"/>
              </a:rPr>
              <a:t>Gasterophilus</a:t>
            </a:r>
            <a:r>
              <a:rPr lang="de-DE" sz="20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de-DE" sz="2000" b="1" dirty="0" err="1">
                <a:latin typeface="Garamond" pitchFamily="18" charset="0"/>
                <a:cs typeface="Times New Roman" pitchFamily="18" charset="0"/>
              </a:rPr>
              <a:t>intestinalis</a:t>
            </a:r>
            <a:r>
              <a:rPr lang="kk-KZ" sz="2000" b="1" dirty="0">
                <a:latin typeface="Garamond" pitchFamily="18" charset="0"/>
                <a:cs typeface="Times New Roman" pitchFamily="18" charset="0"/>
              </a:rPr>
              <a:t> личинкалары</a:t>
            </a:r>
            <a:endParaRPr lang="ru-RU" sz="20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005064"/>
            <a:ext cx="8064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Жылқылардың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ағзасында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ондаған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және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жүздеген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гастрофил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личинкалары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Garamond" pitchFamily="18" charset="0"/>
                <a:cs typeface="Times New Roman" pitchFamily="18" charset="0"/>
              </a:rPr>
              <a:t>паразиттейді</a:t>
            </a:r>
            <a:r>
              <a:rPr lang="ru-RU" sz="2000" b="1" dirty="0" smtClean="0">
                <a:latin typeface="Garamond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8049" y="188640"/>
            <a:ext cx="8229600" cy="4180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Гастрофилез</a:t>
            </a:r>
            <a:endParaRPr lang="ru-RU" sz="2400" b="1" dirty="0">
              <a:solidFill>
                <a:srgbClr val="0000FF"/>
              </a:solidFill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7" name="Picture 8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9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67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8049" y="188640"/>
            <a:ext cx="8229600" cy="4180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Жылқы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гастрофилезі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Күресу</a:t>
            </a:r>
            <a:r>
              <a:rPr lang="ru-RU" sz="2400" b="1" dirty="0" smtClean="0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ea typeface="+mn-ea"/>
                <a:cs typeface="Times New Roman" pitchFamily="18" charset="0"/>
              </a:rPr>
              <a:t>шаралары</a:t>
            </a:r>
            <a:endParaRPr lang="ru-RU" sz="2400" b="1" dirty="0">
              <a:solidFill>
                <a:srgbClr val="0000FF"/>
              </a:solidFill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724" y="1094267"/>
            <a:ext cx="89047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гастрофилезіне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шарасы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овод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шыбындары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ұшатын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кезде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жайылымға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шығармау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Жылқыны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силоспен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азықтандыру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личинкалардың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шығуына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ықпал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Әрине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қарапайым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санитарлық-гигиеналық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шаралар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ұмытпау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қораларды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загондарды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астауларды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құрал-жабдықтарды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уақытылы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тазарту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жуып-шаю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нәжістерін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жинап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жағып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тастау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гастрофилезін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емдеу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алдын-алу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қыркүйек-қазан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наурыз-мамыр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айларында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химиотерапия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жүргізіледі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Аналық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шыбындардың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белсенділігі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неостомазан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бутокс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эктосан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себацил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реппеленттердің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ерітінділерімен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өңделеді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репелленттер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ірі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малға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жарамды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дейді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ресейлік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өндірушілер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сізге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жасалған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репелленттерді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қолдануды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ұсынамыз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өйткені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әртүрлі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дәрі-дәрмектерге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өте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сезімтал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Емдеуге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келетін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болсақ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бүгінгі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ветеринарлық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медицина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мамандары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Ивермектин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негізіндегі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препараттарды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қолданады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Алайда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кейбір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ивермектин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шок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тудыруы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Сондықтан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Ивермектин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препараттарын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қолдануды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ұсынбаймыз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танымал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пасталар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өкінішке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тік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ішек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трахеяда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паразиттік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личинкаларға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әлсіз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Мұны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гастрофилезін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емдеуге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препаратты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таңдағанда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ескеру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Фенбендазол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препараттарын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бровадазол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фенкур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панакур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75-100 мг/10 кг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дозада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бес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сайын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тамақпен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саналады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Еліміздің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аумағында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жылқыларды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ұстаудың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ерекшелігін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ескере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Фенасол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кешенді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препаратын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әзірлеп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шығарамыз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фенбендазол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таблеткалары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бар ас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тұзының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брикеттері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Брикеттердің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құрамындағы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таблеткалар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біздің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шығарған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препараты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31723" y="5375"/>
            <a:ext cx="982241" cy="1074376"/>
            <a:chOff x="682310" y="302459"/>
            <a:chExt cx="834549" cy="896588"/>
          </a:xfrm>
        </p:grpSpPr>
        <p:pic>
          <p:nvPicPr>
            <p:cNvPr id="5" name="Picture 8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7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66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10556"/>
            <a:ext cx="88569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Параскаридоз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таралған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Жұқтырған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жануарлардың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жартысында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күзде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анықталады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себептен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дегельминтизация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жасалмаса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инвазия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құлындардың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өлім-жітімін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арттырады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Инвазия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интенсивтілігі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әсіресе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ауру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айқын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белгілерсіз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жүреді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Параскаридозды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жұқтыруға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себеп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болатын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жағдайлар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жылқыларды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лас,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дымқыл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қораларда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ұстау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дегельминтизация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жасамау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Емі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Пиперазин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фенбендазол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панакур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фенасал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фебантел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ринтал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тетрамизол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түйіршіктері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мебендазол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тиабендазол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тұздары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күресу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шаралары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Ағымдағы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туылған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құлындарды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профилактика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алғаш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тамыз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дегельминтизациялайды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екіншісі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енесінен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айырғаннан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1-2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жастағы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төлдер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тиісінше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наурыз-сәуір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қазан-қараша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айларында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дегельминтизацияланады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ҚР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оңтүстік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аймақтарында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жылқыларға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ақпан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соңынан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антигельминтик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сәуір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қыркүйекте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қайталап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қараша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дегельминтизацияны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өткізген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жөн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жайылымда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жүретін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жылқыларға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тиімдісі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Фенасол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Құрамында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антгельминтигі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брикеттерін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жайылымда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тастап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кетсеңіздер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тұз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дегельминтизация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993802" y="273475"/>
            <a:ext cx="8229600" cy="4180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Жылқы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параскаридозы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Күресу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шаралары</a:t>
            </a:r>
            <a:r>
              <a:rPr lang="ru-RU" sz="24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5" name="Picture 8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7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540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kk-KZ" sz="32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Жылқы Деляфондиозы</a:t>
            </a:r>
            <a:endParaRPr lang="ru-RU" sz="3200" b="1" dirty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8569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Деляфондиоз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кездеседі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Жылқылардың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60-100% - 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залалданған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шығады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8-9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аневризманың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кездеседі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Әсіресе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1-3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жастағы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жануарларда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кездеседі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Көптеп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инвазияланған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жаңбырлы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айларында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кездеседі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Инвазияны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залалданған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таратады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Аурудың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белгілері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Деляфондиямен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залаладанған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7-9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айдан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әдетте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соңында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күзде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клиникалық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белгілері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жақсы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көрінеді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соңында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көктемде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жылқыларда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мезгіл-мезгіл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колик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тромбоэмболиялық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байқалады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Колик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жеңіл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кезде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жануарлар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құлап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домаланады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температурасы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пульс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тыныс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қалыпты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шектерде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1-2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сағаттан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келесі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аз,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құбылыстар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Коликтің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түрінде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ануарлар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құлап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артына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бұрылып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уақыт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аяқтарын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көтеріп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отыратын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иттің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позасын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Жамбас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артериялардың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эмболиясымен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жылқыларда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есектің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ақауы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парезі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Пульс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тыныс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жиілейді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Жануар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терлейді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мұрындары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кеңейеді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Коликтердің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жылқылар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әлсіреп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шөпті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аузында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ұстап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шайнай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аламайды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Емі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Клиникалық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белгілер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кезде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камфора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ауырсынуды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басатын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дәрілер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Дегельминтизация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фенбендазол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альбендазол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тетрамизол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5" name="Picture 8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7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89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Қорытынды</a:t>
            </a:r>
            <a:endParaRPr lang="ru-RU" sz="3200" b="1" dirty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4" name="Picture 8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9512" y="1268760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31 наурызынан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сәуір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аралығында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Атырау облысының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Махамбет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ауданында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Бақсай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а/о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иелері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А.Камалов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пен Ш.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Сатаев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өлген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1 а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жылқы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сойыл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ып,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жарып тексерілді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Бактериалды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вирустық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ауруларына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тән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ішкі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ағзалардың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патологиялық-анатомиялық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өзгерістері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анықталған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Жамбас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құрсақ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қуысында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сұйықтықтың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жиналуы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сондай-ақ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ішек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асқазанда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топырақтың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байқалды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Үш бас жылқыны сою кезінде инвазияның жоғары қарқындылы болған жағдайда  жануарлардың өліміне әкелетін паразиттің 3 түрі анықталды. Бұлар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Gastrophilus sp.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личинкалары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Parascaris equorum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гельминтінің жыныстық жетілген кезеңдері,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Delafondia vulgaris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гельминтінің жыныстық жетілген және личинкалық  кезеңдері. </a:t>
            </a: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Атырау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облысына қарасты Құрманғазы, Исатай және Маханбет аудандарына қарасты жеке шараушылықтардан алынған 32 бас жылқы қан сарысуын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трипаносомоз (случная болезнь) киеңкі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ауруына 05.04.2022ж. – 06.04.2022ж. аралықта серологиялық әдіс арқылы комплементті байланыстыру реакциясы (РСК) қойылды.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Комплементті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байланыстыру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реакциясының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нәтижесі бойынша аталмыш ауру трипаносомоз яғни (случная болезнь) киеңкі анықталған жоқ.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76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Күресу</a:t>
            </a:r>
            <a:r>
              <a:rPr lang="ru-RU" sz="3200" b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шаралары</a:t>
            </a:r>
            <a:endParaRPr lang="ru-RU" sz="3200" b="1" dirty="0">
              <a:solidFill>
                <a:srgbClr val="0000FF"/>
              </a:solidFill>
              <a:latin typeface="Garamond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136180"/>
            <a:ext cx="982241" cy="1074376"/>
            <a:chOff x="682310" y="302459"/>
            <a:chExt cx="834549" cy="896588"/>
          </a:xfrm>
        </p:grpSpPr>
        <p:pic>
          <p:nvPicPr>
            <p:cNvPr id="4" name="Picture 8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" r="3310" b="615"/>
            <a:stretch>
              <a:fillRect/>
            </a:stretch>
          </p:blipFill>
          <p:spPr bwMode="auto">
            <a:xfrm>
              <a:off x="743923" y="488667"/>
              <a:ext cx="6302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0"/>
            <p:cNvSpPr>
              <a:spLocks noChangeArrowheads="1"/>
            </p:cNvSpPr>
            <p:nvPr/>
          </p:nvSpPr>
          <p:spPr bwMode="auto">
            <a:xfrm>
              <a:off x="682310" y="302459"/>
              <a:ext cx="753344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0000FF"/>
                  </a:solidFill>
                  <a:latin typeface="+mn-lt"/>
                </a:rPr>
                <a:t>   </a:t>
              </a:r>
              <a:r>
                <a:rPr lang="ru-RU" sz="1000" b="1" dirty="0" smtClean="0">
                  <a:solidFill>
                    <a:srgbClr val="0000FF"/>
                  </a:solidFill>
                  <a:latin typeface="+mn-lt"/>
                </a:rPr>
                <a:t>     </a:t>
              </a:r>
              <a:r>
                <a:rPr lang="ru-RU" sz="1100" b="1" dirty="0" smtClean="0">
                  <a:solidFill>
                    <a:srgbClr val="0000FF"/>
                  </a:solidFill>
                  <a:latin typeface="+mn-lt"/>
                </a:rPr>
                <a:t>1905</a:t>
              </a:r>
              <a:endParaRPr lang="ru-RU" sz="1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>
              <a:off x="682310" y="980728"/>
              <a:ext cx="834549" cy="21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rgbClr val="0000FF"/>
                  </a:solidFill>
                </a:rPr>
                <a:t>   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K</a:t>
              </a:r>
              <a:r>
                <a:rPr lang="ru-RU" sz="1100" b="1" dirty="0" err="1" smtClean="0">
                  <a:solidFill>
                    <a:srgbClr val="0000FF"/>
                  </a:solidFill>
                </a:rPr>
                <a:t>азНИВИ</a:t>
              </a:r>
              <a:endParaRPr lang="ru-RU" sz="11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9512" y="1268760"/>
            <a:ext cx="88569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 smtClean="0"/>
              <a:t>      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Атырау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облысына қарасты Құрманғазы, Исатай және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Махамбет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аудандарына қарасты жеке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шаруашылықтарда жаппай дегельминтизация жасау керек. Қолданылатын препараттарды жоғарыда айтып кеттім. Антгельминтиктерді қолданғаннан кейін біз копроовоскопия әдісімен олардың нәжісін тексеріп, препараттың тиімділігін зерттеуіміз керек.</a:t>
            </a:r>
          </a:p>
          <a:p>
            <a:pPr algn="just"/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       Гастрофилез, ринэстроз паразиттерінен сақтау үшін Сәуір-Мамыр айларында жайылымға жылқыларды шығармау керек, немесе жайылымға шығарар алдында реппеленттерді (д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ельфид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бутокс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флайблок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цифлунит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жылқылардың денесіне себу керек. Қорада, загондарда тұрған жылқыларды жылы сумен жуып, реппеленттерді себу керек, себебі овод шыбындары 15-20 км-ге дейін ұшып, жылқылардың денесіне жұмыртқаларын жабыстырып кетеді.</a:t>
            </a:r>
          </a:p>
          <a:p>
            <a:pPr algn="just"/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       Қораларды, загондарды тазалап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, ағаштан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жасалған қабырғаларды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әктеу керек,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астауларды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жуып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құрал-жабдықтарды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күрек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ара,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айыр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уақытылы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тазартып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жуып-шайып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жылқы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нәжістерін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жинап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жағып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тастау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       Ғылыми-негізделген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ұсыныстарды әзірлеу мақсатында жылқы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гастрофилезінің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белсенділігін,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овод шыбындарының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жұмыртқа салу мерзімдерін, ауа-райына байланысты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белсенділігінің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динамикасын, ауруды емдеу және алдын-алу үшін тиімді препараттарды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таңдау үшін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ҚР батыс және оңтүстік өңірлерінде ғылыми зерттеулер жүргізу қажет.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      Халықты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, жануарлар иелерін және ветеринарлық дәрігерлерді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паразитарлық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аурулар мен </a:t>
            </a:r>
            <a:r>
              <a:rPr lang="kk-KZ" sz="1700" dirty="0" smtClean="0">
                <a:latin typeface="Times New Roman" pitchFamily="18" charset="0"/>
                <a:cs typeface="Times New Roman" pitchFamily="18" charset="0"/>
              </a:rPr>
              <a:t>инвазияларды </a:t>
            </a:r>
            <a:r>
              <a:rPr lang="kk-KZ" sz="1700" dirty="0">
                <a:latin typeface="Times New Roman" pitchFamily="18" charset="0"/>
                <a:cs typeface="Times New Roman" pitchFamily="18" charset="0"/>
              </a:rPr>
              <a:t>емдеу және алдын-алу шаралары бойынша санитарлық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ағарту жұмыстарын жүргізу қажет.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kk-KZ" dirty="0" smtClean="0"/>
          </a:p>
          <a:p>
            <a:pPr algn="just"/>
            <a:r>
              <a:rPr lang="kk-KZ" dirty="0" smtClean="0"/>
              <a:t>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49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</TotalTime>
  <Words>1666</Words>
  <Application>Microsoft Office PowerPoint</Application>
  <PresentationFormat>Экран (4:3)</PresentationFormat>
  <Paragraphs>86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Garamond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Жылқы Деляфондиозы</vt:lpstr>
      <vt:lpstr>Қорытынды</vt:lpstr>
      <vt:lpstr>Күресу шаралары</vt:lpstr>
      <vt:lpstr>Күресу шаралардың экономикалық тиімділігі</vt:lpstr>
      <vt:lpstr>Презентация PowerPoint</vt:lpstr>
      <vt:lpstr>"Фенасол" кешенді препаратын жабайы жануарларға беру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Обнаруженные виды паразитов у сайгака:</dc:title>
  <dc:creator>Professional</dc:creator>
  <cp:lastModifiedBy>Умиркул Азамат Калыбекович</cp:lastModifiedBy>
  <cp:revision>82</cp:revision>
  <dcterms:created xsi:type="dcterms:W3CDTF">2021-11-16T10:02:45Z</dcterms:created>
  <dcterms:modified xsi:type="dcterms:W3CDTF">2022-04-13T11:55:07Z</dcterms:modified>
</cp:coreProperties>
</file>