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2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theme/theme3.xml" ContentType="application/vnd.openxmlformats-officedocument.theme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rts/chart1.xml" ContentType="application/vnd.openxmlformats-officedocument.drawingml.chart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charts/chart2.xml" ContentType="application/vnd.openxmlformats-officedocument.drawingml.chart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4022" r:id="rId1"/>
    <p:sldMasterId id="2147484041" r:id="rId2"/>
    <p:sldMasterId id="2147484245" r:id="rId3"/>
    <p:sldMasterId id="2147484283" r:id="rId4"/>
  </p:sldMasterIdLst>
  <p:notesMasterIdLst>
    <p:notesMasterId r:id="rId40"/>
  </p:notesMasterIdLst>
  <p:handoutMasterIdLst>
    <p:handoutMasterId r:id="rId41"/>
  </p:handoutMasterIdLst>
  <p:sldIdLst>
    <p:sldId id="256" r:id="rId5"/>
    <p:sldId id="259" r:id="rId6"/>
    <p:sldId id="292" r:id="rId7"/>
    <p:sldId id="366" r:id="rId8"/>
    <p:sldId id="293" r:id="rId9"/>
    <p:sldId id="325" r:id="rId10"/>
    <p:sldId id="368" r:id="rId11"/>
    <p:sldId id="326" r:id="rId12"/>
    <p:sldId id="327" r:id="rId13"/>
    <p:sldId id="297" r:id="rId14"/>
    <p:sldId id="329" r:id="rId15"/>
    <p:sldId id="330" r:id="rId16"/>
    <p:sldId id="370" r:id="rId17"/>
    <p:sldId id="331" r:id="rId18"/>
    <p:sldId id="343" r:id="rId19"/>
    <p:sldId id="346" r:id="rId20"/>
    <p:sldId id="350" r:id="rId21"/>
    <p:sldId id="355" r:id="rId22"/>
    <p:sldId id="367" r:id="rId23"/>
    <p:sldId id="332" r:id="rId24"/>
    <p:sldId id="333" r:id="rId25"/>
    <p:sldId id="364" r:id="rId26"/>
    <p:sldId id="334" r:id="rId27"/>
    <p:sldId id="276" r:id="rId28"/>
    <p:sldId id="275" r:id="rId29"/>
    <p:sldId id="278" r:id="rId30"/>
    <p:sldId id="279" r:id="rId31"/>
    <p:sldId id="281" r:id="rId32"/>
    <p:sldId id="359" r:id="rId33"/>
    <p:sldId id="369" r:id="rId34"/>
    <p:sldId id="365" r:id="rId35"/>
    <p:sldId id="339" r:id="rId36"/>
    <p:sldId id="341" r:id="rId37"/>
    <p:sldId id="342" r:id="rId38"/>
    <p:sldId id="344" r:id="rId39"/>
  </p:sldIdLst>
  <p:sldSz cx="9144000" cy="6858000" type="screen4x3"/>
  <p:notesSz cx="6797675" cy="9928225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sz="11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1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1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1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1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1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sz="11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sz="11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sz="11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0000CC"/>
    <a:srgbClr val="0000FF"/>
    <a:srgbClr val="0033CC"/>
    <a:srgbClr val="A50021"/>
    <a:srgbClr val="3366FF"/>
    <a:srgbClr val="FF0066"/>
    <a:srgbClr val="F3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963" autoAdjust="0"/>
    <p:restoredTop sz="88991" autoAdjust="0"/>
  </p:normalViewPr>
  <p:slideViewPr>
    <p:cSldViewPr>
      <p:cViewPr varScale="1">
        <p:scale>
          <a:sx n="82" d="100"/>
          <a:sy n="82" d="100"/>
        </p:scale>
        <p:origin x="1770" y="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notesMaster" Target="notesMasters/notesMaster1.xml"/><Relationship Id="rId45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0"/>
      <c:perspective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9.3812375249500993E-2"/>
          <c:y val="0.12377850162866449"/>
          <c:w val="0.77045908183632739"/>
          <c:h val="0.49837133550488599"/>
        </c:manualLayout>
      </c:layout>
      <c:pie3DChart>
        <c:varyColors val="1"/>
        <c:ser>
          <c:idx val="0"/>
          <c:order val="0"/>
          <c:tx>
            <c:strRef>
              <c:f>Sheet1!$A$2</c:f>
              <c:strCache>
                <c:ptCount val="1"/>
                <c:pt idx="0">
                  <c:v>2021 год</c:v>
                </c:pt>
              </c:strCache>
            </c:strRef>
          </c:tx>
          <c:spPr>
            <a:ln w="20341">
              <a:solidFill>
                <a:schemeClr val="tx1"/>
              </a:solidFill>
              <a:prstDash val="solid"/>
            </a:ln>
          </c:spPr>
          <c:dPt>
            <c:idx val="0"/>
            <c:bubble3D val="0"/>
            <c:spPr>
              <a:solidFill>
                <a:srgbClr val="99CCFF"/>
              </a:solidFill>
              <a:ln w="20341">
                <a:solidFill>
                  <a:schemeClr val="tx1"/>
                </a:solidFill>
                <a:prstDash val="solid"/>
              </a:ln>
            </c:spPr>
          </c:dPt>
          <c:dPt>
            <c:idx val="1"/>
            <c:bubble3D val="0"/>
            <c:spPr>
              <a:solidFill>
                <a:srgbClr val="FFFF00"/>
              </a:solidFill>
              <a:ln w="20341">
                <a:solidFill>
                  <a:schemeClr val="tx1"/>
                </a:solidFill>
                <a:prstDash val="solid"/>
              </a:ln>
            </c:spPr>
          </c:dPt>
          <c:dPt>
            <c:idx val="2"/>
            <c:bubble3D val="0"/>
            <c:spPr>
              <a:solidFill>
                <a:srgbClr val="00FF00"/>
              </a:solidFill>
              <a:ln w="20341">
                <a:solidFill>
                  <a:schemeClr val="tx1"/>
                </a:solidFill>
                <a:prstDash val="solid"/>
              </a:ln>
            </c:spPr>
          </c:dPt>
          <c:dPt>
            <c:idx val="3"/>
            <c:bubble3D val="0"/>
            <c:spPr>
              <a:solidFill>
                <a:srgbClr val="FF9900"/>
              </a:solidFill>
              <a:ln w="20341">
                <a:solidFill>
                  <a:schemeClr val="tx1"/>
                </a:solidFill>
                <a:prstDash val="solid"/>
              </a:ln>
            </c:spPr>
          </c:dPt>
          <c:dPt>
            <c:idx val="4"/>
            <c:bubble3D val="0"/>
            <c:spPr>
              <a:solidFill>
                <a:srgbClr val="CC99FF"/>
              </a:solidFill>
              <a:ln w="20341">
                <a:solidFill>
                  <a:schemeClr val="tx1"/>
                </a:solidFill>
                <a:prstDash val="solid"/>
              </a:ln>
            </c:spPr>
          </c:dPt>
          <c:dPt>
            <c:idx val="5"/>
            <c:bubble3D val="0"/>
            <c:spPr>
              <a:solidFill>
                <a:srgbClr val="0000FF"/>
              </a:solidFill>
              <a:ln w="20341">
                <a:solidFill>
                  <a:schemeClr val="tx1"/>
                </a:solidFill>
                <a:prstDash val="solid"/>
              </a:ln>
            </c:spPr>
          </c:dPt>
          <c:dPt>
            <c:idx val="6"/>
            <c:bubble3D val="0"/>
          </c:dPt>
          <c:dLbls>
            <c:dLbl>
              <c:idx val="0"/>
              <c:layout>
                <c:manualLayout>
                  <c:x val="-2.646099431077989E-2"/>
                  <c:y val="-0.27212274200376829"/>
                </c:manualLayout>
              </c:layout>
              <c:spPr>
                <a:noFill/>
                <a:ln w="25380">
                  <a:noFill/>
                </a:ln>
              </c:spPr>
              <c:txPr>
                <a:bodyPr wrap="square" lIns="38100" tIns="19050" rIns="38100" bIns="19050" anchor="ctr">
                  <a:spAutoFit/>
                </a:bodyPr>
                <a:lstStyle/>
                <a:p>
                  <a:pPr>
                    <a:defRPr/>
                  </a:pPr>
                  <a:endParaRPr lang="ru-RU"/>
                </a:p>
              </c:txPr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/>
              <c:spPr>
                <a:noFill/>
                <a:ln w="25380">
                  <a:noFill/>
                </a:ln>
              </c:spPr>
              <c:txPr>
                <a:bodyPr wrap="square" lIns="38100" tIns="19050" rIns="38100" bIns="19050" anchor="ctr">
                  <a:spAutoFit/>
                </a:bodyPr>
                <a:lstStyle/>
                <a:p>
                  <a:pPr>
                    <a:defRPr/>
                  </a:pPr>
                  <a:endParaRPr lang="ru-RU"/>
                </a:p>
              </c:txPr>
              <c:dLblPos val="outEnd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1.7323876029089309E-2"/>
                  <c:y val="1.6596002422774075E-2"/>
                </c:manualLayout>
              </c:layout>
              <c:spPr>
                <a:noFill/>
                <a:ln w="25380">
                  <a:noFill/>
                </a:ln>
              </c:spPr>
              <c:txPr>
                <a:bodyPr wrap="square" lIns="38100" tIns="19050" rIns="38100" bIns="19050" anchor="ctr">
                  <a:spAutoFit/>
                </a:bodyPr>
                <a:lstStyle/>
                <a:p>
                  <a:pPr>
                    <a:defRPr/>
                  </a:pPr>
                  <a:endParaRPr lang="ru-RU"/>
                </a:p>
              </c:txPr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1.5139737090832875E-2"/>
                  <c:y val="3.3218447227171287E-2"/>
                </c:manualLayout>
              </c:layout>
              <c:spPr>
                <a:noFill/>
                <a:ln w="25380">
                  <a:noFill/>
                </a:ln>
              </c:spPr>
              <c:txPr>
                <a:bodyPr wrap="square" lIns="38100" tIns="19050" rIns="38100" bIns="19050" anchor="ctr">
                  <a:spAutoFit/>
                </a:bodyPr>
                <a:lstStyle/>
                <a:p>
                  <a:pPr>
                    <a:defRPr/>
                  </a:pPr>
                  <a:endParaRPr lang="ru-RU"/>
                </a:p>
              </c:txPr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4.7875371846586249E-3"/>
                  <c:y val="-1.8769642339384662E-2"/>
                </c:manualLayout>
              </c:layout>
              <c:spPr>
                <a:noFill/>
                <a:ln w="25380">
                  <a:noFill/>
                </a:ln>
              </c:spPr>
              <c:txPr>
                <a:bodyPr wrap="square" lIns="38100" tIns="19050" rIns="38100" bIns="19050" anchor="ctr">
                  <a:spAutoFit/>
                </a:bodyPr>
                <a:lstStyle/>
                <a:p>
                  <a:pPr>
                    <a:defRPr/>
                  </a:pPr>
                  <a:endParaRPr lang="ru-RU"/>
                </a:p>
              </c:txPr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5"/>
              <c:layout>
                <c:manualLayout>
                  <c:x val="5.4179997338686815E-2"/>
                  <c:y val="-2.6605895416919038E-2"/>
                </c:manualLayout>
              </c:layout>
              <c:spPr>
                <a:noFill/>
                <a:ln w="25380">
                  <a:noFill/>
                </a:ln>
              </c:spPr>
              <c:txPr>
                <a:bodyPr wrap="square" lIns="38100" tIns="19050" rIns="38100" bIns="19050" anchor="ctr">
                  <a:spAutoFit/>
                </a:bodyPr>
                <a:lstStyle/>
                <a:p>
                  <a:pPr>
                    <a:defRPr/>
                  </a:pPr>
                  <a:endParaRPr lang="ru-RU"/>
                </a:p>
              </c:txPr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6"/>
              <c:layout>
                <c:manualLayout>
                  <c:x val="-3.7990245708632436E-2"/>
                  <c:y val="-8.9576014536644454E-3"/>
                </c:manualLayout>
              </c:layout>
              <c:spPr>
                <a:noFill/>
                <a:ln w="25380">
                  <a:noFill/>
                </a:ln>
              </c:spPr>
              <c:txPr>
                <a:bodyPr wrap="square" lIns="38100" tIns="19050" rIns="38100" bIns="19050" anchor="ctr">
                  <a:spAutoFit/>
                </a:bodyPr>
                <a:lstStyle/>
                <a:p>
                  <a:pPr>
                    <a:defRPr/>
                  </a:pPr>
                  <a:endParaRPr lang="ru-RU"/>
                </a:p>
              </c:txPr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 w="25380">
                <a:noFill/>
              </a:ln>
            </c:spPr>
            <c:dLblPos val="bestFit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Sheet1!$B$1:$H$1</c:f>
              <c:strCache>
                <c:ptCount val="7"/>
                <c:pt idx="0">
                  <c:v>социальная сфера</c:v>
                </c:pt>
                <c:pt idx="1">
                  <c:v>жилищно-коммунальное хозяйство</c:v>
                </c:pt>
                <c:pt idx="2">
                  <c:v>сельское, лесное, водное хозяйство</c:v>
                </c:pt>
                <c:pt idx="3">
                  <c:v>общественный порядок, содержание государственных органов</c:v>
                </c:pt>
                <c:pt idx="4">
                  <c:v>транспорт и коммуникации</c:v>
                </c:pt>
                <c:pt idx="5">
                  <c:v>прочие</c:v>
                </c:pt>
                <c:pt idx="6">
                  <c:v>строительство</c:v>
                </c:pt>
              </c:strCache>
            </c:strRef>
          </c:cat>
          <c:val>
            <c:numRef>
              <c:f>Sheet1!$B$2:$H$2</c:f>
              <c:numCache>
                <c:formatCode>#,##0</c:formatCode>
                <c:ptCount val="7"/>
                <c:pt idx="0">
                  <c:v>159953</c:v>
                </c:pt>
                <c:pt idx="1">
                  <c:v>5888</c:v>
                </c:pt>
                <c:pt idx="2">
                  <c:v>63650</c:v>
                </c:pt>
                <c:pt idx="3">
                  <c:v>28267</c:v>
                </c:pt>
                <c:pt idx="4">
                  <c:v>21171</c:v>
                </c:pt>
                <c:pt idx="5">
                  <c:v>38274</c:v>
                </c:pt>
                <c:pt idx="6">
                  <c:v>23032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</c:strCache>
            </c:strRef>
          </c:tx>
          <c:dPt>
            <c:idx val="0"/>
            <c:bubble3D val="0"/>
          </c:dPt>
          <c:dPt>
            <c:idx val="1"/>
            <c:bubble3D val="0"/>
          </c:dPt>
          <c:dPt>
            <c:idx val="2"/>
            <c:bubble3D val="0"/>
          </c:dPt>
          <c:dPt>
            <c:idx val="3"/>
            <c:bubble3D val="0"/>
          </c:dPt>
          <c:dPt>
            <c:idx val="4"/>
            <c:bubble3D val="0"/>
          </c:dPt>
          <c:dPt>
            <c:idx val="5"/>
            <c:bubble3D val="0"/>
          </c:dPt>
          <c:dPt>
            <c:idx val="6"/>
            <c:bubble3D val="0"/>
          </c:dPt>
          <c:dLbls>
            <c:spPr>
              <a:noFill/>
              <a:ln w="25380">
                <a:noFill/>
              </a:ln>
            </c:spPr>
            <c:dLblPos val="bestFit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Sheet1!$B$1:$H$1</c:f>
              <c:strCache>
                <c:ptCount val="7"/>
                <c:pt idx="0">
                  <c:v>социальная сфера</c:v>
                </c:pt>
                <c:pt idx="1">
                  <c:v>жилищно-коммунальное хозяйство</c:v>
                </c:pt>
                <c:pt idx="2">
                  <c:v>сельское, лесное, водное хозяйство</c:v>
                </c:pt>
                <c:pt idx="3">
                  <c:v>общественный порядок, содержание государственных органов</c:v>
                </c:pt>
                <c:pt idx="4">
                  <c:v>транспорт и коммуникации</c:v>
                </c:pt>
                <c:pt idx="5">
                  <c:v>прочие</c:v>
                </c:pt>
                <c:pt idx="6">
                  <c:v>строительство</c:v>
                </c:pt>
              </c:strCache>
            </c:strRef>
          </c:cat>
          <c:val>
            <c:numRef>
              <c:f>Sheet1!$B$3:$H$3</c:f>
              <c:numCache>
                <c:formatCode>0.0</c:formatCode>
                <c:ptCount val="7"/>
                <c:pt idx="0">
                  <c:v>47.012506061986571</c:v>
                </c:pt>
                <c:pt idx="1">
                  <c:v>1.730568577600776</c:v>
                </c:pt>
                <c:pt idx="2">
                  <c:v>18.707657942304582</c:v>
                </c:pt>
                <c:pt idx="3">
                  <c:v>8.3080811791849758</c:v>
                </c:pt>
                <c:pt idx="4">
                  <c:v>6.2224638852557792</c:v>
                </c:pt>
                <c:pt idx="5">
                  <c:v>11.249283583405587</c:v>
                </c:pt>
                <c:pt idx="6">
                  <c:v>6.7694387702617309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 w="25369">
          <a:noFill/>
        </a:ln>
      </c:spPr>
    </c:plotArea>
    <c:legend>
      <c:legendPos val="b"/>
      <c:layout>
        <c:manualLayout>
          <c:xMode val="edge"/>
          <c:yMode val="edge"/>
          <c:x val="0.20598594895465652"/>
          <c:y val="0.67729222183747118"/>
          <c:w val="0.58802787582586657"/>
          <c:h val="0.32270777816252882"/>
        </c:manualLayout>
      </c:layout>
      <c:overlay val="1"/>
      <c:spPr>
        <a:solidFill>
          <a:schemeClr val="bg1"/>
        </a:solidFill>
        <a:ln w="40669">
          <a:noFill/>
        </a:ln>
      </c:spPr>
      <c:txPr>
        <a:bodyPr/>
        <a:lstStyle/>
        <a:p>
          <a:pPr>
            <a:defRPr sz="1319" b="0" i="0" u="none" strike="noStrike" baseline="0">
              <a:solidFill>
                <a:schemeClr val="tx1"/>
              </a:solidFill>
              <a:latin typeface="Arial"/>
              <a:ea typeface="Arial"/>
              <a:cs typeface="Arial"/>
            </a:defRPr>
          </a:pPr>
          <a:endParaRPr lang="ru-RU"/>
        </a:p>
      </c:txPr>
    </c:legend>
    <c:plotVisOnly val="1"/>
    <c:dispBlanksAs val="zero"/>
    <c:showDLblsOverMax val="0"/>
  </c:chart>
  <c:spPr>
    <a:noFill/>
    <a:ln>
      <a:noFill/>
    </a:ln>
  </c:spPr>
  <c:txPr>
    <a:bodyPr/>
    <a:lstStyle/>
    <a:p>
      <a:pPr>
        <a:defRPr sz="1605" b="1" i="0" u="none" strike="noStrike" baseline="0">
          <a:solidFill>
            <a:schemeClr val="tx1"/>
          </a:solidFill>
          <a:latin typeface="Arial"/>
          <a:ea typeface="Arial"/>
          <a:cs typeface="Arial"/>
        </a:defRPr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</c:title>
    <c:autoTitleDeleted val="0"/>
    <c:view3D>
      <c:rotX val="15"/>
      <c:rotY val="20"/>
      <c:rAngAx val="0"/>
      <c:perspective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9.3812375249500993E-2"/>
          <c:y val="0.12377850162866449"/>
          <c:w val="0.77045908183632739"/>
          <c:h val="0.49837133550488599"/>
        </c:manualLayout>
      </c:layout>
      <c:pie3DChart>
        <c:varyColors val="1"/>
        <c:ser>
          <c:idx val="0"/>
          <c:order val="0"/>
          <c:tx>
            <c:strRef>
              <c:f>Sheet1!$A$3</c:f>
              <c:strCache>
                <c:ptCount val="1"/>
              </c:strCache>
            </c:strRef>
          </c:tx>
          <c:spPr>
            <a:ln w="22755">
              <a:solidFill>
                <a:schemeClr val="tx1"/>
              </a:solidFill>
              <a:prstDash val="solid"/>
            </a:ln>
          </c:spPr>
          <c:explosion val="4"/>
          <c:dPt>
            <c:idx val="0"/>
            <c:bubble3D val="0"/>
            <c:explosion val="0"/>
            <c:spPr>
              <a:solidFill>
                <a:srgbClr val="99CCFF"/>
              </a:solidFill>
              <a:ln w="22755">
                <a:solidFill>
                  <a:schemeClr val="tx1"/>
                </a:solidFill>
                <a:prstDash val="solid"/>
              </a:ln>
            </c:spPr>
          </c:dPt>
          <c:dPt>
            <c:idx val="1"/>
            <c:bubble3D val="0"/>
            <c:explosion val="6"/>
            <c:spPr>
              <a:solidFill>
                <a:srgbClr val="FFFF00"/>
              </a:solidFill>
              <a:ln w="22755">
                <a:solidFill>
                  <a:schemeClr val="tx1"/>
                </a:solidFill>
                <a:prstDash val="solid"/>
              </a:ln>
            </c:spPr>
          </c:dPt>
          <c:dPt>
            <c:idx val="2"/>
            <c:bubble3D val="0"/>
            <c:spPr>
              <a:solidFill>
                <a:srgbClr val="00FF00"/>
              </a:solidFill>
              <a:ln w="22755">
                <a:solidFill>
                  <a:schemeClr val="tx1"/>
                </a:solidFill>
                <a:prstDash val="solid"/>
              </a:ln>
            </c:spPr>
          </c:dPt>
          <c:dPt>
            <c:idx val="3"/>
            <c:bubble3D val="0"/>
            <c:spPr>
              <a:solidFill>
                <a:srgbClr val="FF9900"/>
              </a:solidFill>
              <a:ln w="22755">
                <a:solidFill>
                  <a:schemeClr val="tx1"/>
                </a:solidFill>
                <a:prstDash val="solid"/>
              </a:ln>
            </c:spPr>
          </c:dPt>
          <c:dPt>
            <c:idx val="4"/>
            <c:bubble3D val="0"/>
            <c:spPr>
              <a:solidFill>
                <a:srgbClr val="CC99FF"/>
              </a:solidFill>
              <a:ln w="22755">
                <a:solidFill>
                  <a:schemeClr val="tx1"/>
                </a:solidFill>
                <a:prstDash val="solid"/>
              </a:ln>
            </c:spPr>
          </c:dPt>
          <c:dPt>
            <c:idx val="5"/>
            <c:bubble3D val="0"/>
          </c:dPt>
          <c:dLbls>
            <c:dLbl>
              <c:idx val="0"/>
              <c:layout>
                <c:manualLayout>
                  <c:x val="-3.6657401431378564E-2"/>
                  <c:y val="2.1591092104107052E-2"/>
                </c:manualLayout>
              </c:layout>
              <c:spPr>
                <a:noFill/>
                <a:ln w="45510">
                  <a:noFill/>
                </a:ln>
              </c:spPr>
              <c:txPr>
                <a:bodyPr/>
                <a:lstStyle/>
                <a:p>
                  <a:pPr>
                    <a:defRPr sz="1971" b="1" i="0" u="none" strike="noStrike" baseline="0">
                      <a:solidFill>
                        <a:schemeClr val="tx1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ru-RU"/>
                </a:p>
              </c:txPr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9.8633736356725909E-3"/>
                  <c:y val="-0.14447875733122406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1.9303816531130329E-2"/>
                  <c:y val="-2.8396354480277854E-2"/>
                </c:manualLayout>
              </c:layout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1.5435595140771337E-2"/>
                  <c:y val="-2.0489170306309212E-2"/>
                </c:manualLayout>
              </c:layout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4.94137085323351E-2"/>
                  <c:y val="-3.9822604484436213E-3"/>
                </c:manualLayout>
              </c:layout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5"/>
              <c:layout>
                <c:manualLayout>
                  <c:x val="-6.2350730748820336E-3"/>
                  <c:y val="-1.4640433191661402E-2"/>
                </c:manualLayout>
              </c:layout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6"/>
              <c:layout>
                <c:manualLayout>
                  <c:x val="1.597319048238979E-2"/>
                  <c:y val="-4.9192275678816261E-2"/>
                </c:manualLayout>
              </c:layout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7"/>
              <c:layout>
                <c:manualLayout>
                  <c:xMode val="edge"/>
                  <c:yMode val="edge"/>
                  <c:x val="0.68463073852295409"/>
                  <c:y val="0.18566775244299674"/>
                </c:manualLayout>
              </c:layout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 w="45510">
                <a:noFill/>
              </a:ln>
            </c:spPr>
            <c:txPr>
              <a:bodyPr/>
              <a:lstStyle/>
              <a:p>
                <a:pPr>
                  <a:defRPr sz="1793" b="1" i="0" u="none" strike="noStrike" baseline="0">
                    <a:solidFill>
                      <a:schemeClr val="tx1"/>
                    </a:solidFill>
                    <a:latin typeface="Arial"/>
                    <a:ea typeface="Arial"/>
                    <a:cs typeface="Arial"/>
                  </a:defRPr>
                </a:pPr>
                <a:endParaRPr lang="ru-RU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Sheet1!$B$1:$F$1</c:f>
              <c:strCache>
                <c:ptCount val="5"/>
                <c:pt idx="0">
                  <c:v>социальная сфера</c:v>
                </c:pt>
                <c:pt idx="1">
                  <c:v>сельское, лесное, водное хозяйство</c:v>
                </c:pt>
                <c:pt idx="2">
                  <c:v>общественный порядок, содержание государственных органов</c:v>
                </c:pt>
                <c:pt idx="3">
                  <c:v>транспорт и коммуникации</c:v>
                </c:pt>
                <c:pt idx="4">
                  <c:v>прочие</c:v>
                </c:pt>
              </c:strCache>
            </c:strRef>
          </c:cat>
          <c:val>
            <c:numRef>
              <c:f>Sheet1!$B$3:$F$3</c:f>
              <c:numCache>
                <c:formatCode>#\ ##0.0</c:formatCode>
                <c:ptCount val="5"/>
                <c:pt idx="0">
                  <c:v>57.260185137587833</c:v>
                </c:pt>
                <c:pt idx="1">
                  <c:v>21.431989023025547</c:v>
                </c:pt>
                <c:pt idx="2">
                  <c:v>5.9871170811370815</c:v>
                </c:pt>
                <c:pt idx="3">
                  <c:v>3.9143036778400351</c:v>
                </c:pt>
                <c:pt idx="4">
                  <c:v>11.406405080409501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</c:pie3DChart>
      <c:spPr>
        <a:noFill/>
        <a:ln w="25367">
          <a:noFill/>
        </a:ln>
      </c:spPr>
    </c:plotArea>
    <c:legend>
      <c:legendPos val="b"/>
      <c:layout>
        <c:manualLayout>
          <c:xMode val="edge"/>
          <c:yMode val="edge"/>
          <c:x val="3.9920228312072346E-3"/>
          <c:y val="0.7011080318870756"/>
          <c:w val="0.99600797716879275"/>
          <c:h val="0.23314809112548085"/>
        </c:manualLayout>
      </c:layout>
      <c:overlay val="0"/>
      <c:spPr>
        <a:solidFill>
          <a:schemeClr val="bg1"/>
        </a:solidFill>
        <a:ln w="45510">
          <a:noFill/>
        </a:ln>
      </c:spPr>
      <c:txPr>
        <a:bodyPr/>
        <a:lstStyle/>
        <a:p>
          <a:pPr>
            <a:defRPr sz="1477" b="0" i="0" u="none" strike="noStrike" baseline="0">
              <a:solidFill>
                <a:schemeClr val="tx1"/>
              </a:solidFill>
              <a:latin typeface="Arial"/>
              <a:ea typeface="Arial"/>
              <a:cs typeface="Arial"/>
            </a:defRPr>
          </a:pPr>
          <a:endParaRPr lang="ru-RU"/>
        </a:p>
      </c:txPr>
    </c:legend>
    <c:plotVisOnly val="1"/>
    <c:dispBlanksAs val="zero"/>
    <c:showDLblsOverMax val="0"/>
  </c:chart>
  <c:spPr>
    <a:noFill/>
    <a:ln>
      <a:noFill/>
    </a:ln>
  </c:spPr>
  <c:txPr>
    <a:bodyPr/>
    <a:lstStyle/>
    <a:p>
      <a:pPr>
        <a:defRPr sz="1793" b="1" i="0" u="none" strike="noStrike" baseline="0">
          <a:solidFill>
            <a:schemeClr val="tx1"/>
          </a:solidFill>
          <a:latin typeface="Arial"/>
          <a:ea typeface="Arial"/>
          <a:cs typeface="Arial"/>
        </a:defRPr>
      </a:pPr>
      <a:endParaRPr lang="ru-RU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5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1"/>
            <a:ext cx="2946247" cy="4968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99" tIns="46049" rIns="92099" bIns="46049" numCol="1" anchor="t" anchorCtr="0" compatLnSpc="1">
            <a:prstTxWarp prst="textNoShape">
              <a:avLst/>
            </a:prstTxWarp>
          </a:bodyPr>
          <a:lstStyle>
            <a:lvl1pPr algn="l" eaLnBrk="1" hangingPunct="1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5155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826" y="1"/>
            <a:ext cx="2946246" cy="4968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99" tIns="46049" rIns="92099" bIns="46049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5155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9817"/>
            <a:ext cx="2946247" cy="4968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99" tIns="46049" rIns="92099" bIns="46049" numCol="1" anchor="b" anchorCtr="0" compatLnSpc="1">
            <a:prstTxWarp prst="textNoShape">
              <a:avLst/>
            </a:prstTxWarp>
          </a:bodyPr>
          <a:lstStyle>
            <a:lvl1pPr algn="l" eaLnBrk="1" hangingPunct="1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5155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826" y="9429817"/>
            <a:ext cx="2946246" cy="4968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99" tIns="46049" rIns="92099" bIns="46049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633856C9-DDFB-431F-99BA-84526E852CE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49068203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5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1"/>
            <a:ext cx="2946247" cy="4968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99" tIns="46049" rIns="92099" bIns="46049" numCol="1" anchor="t" anchorCtr="0" compatLnSpc="1">
            <a:prstTxWarp prst="textNoShape">
              <a:avLst/>
            </a:prstTxWarp>
          </a:bodyPr>
          <a:lstStyle>
            <a:lvl1pPr algn="l" eaLnBrk="1" hangingPunct="1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4950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826" y="1"/>
            <a:ext cx="2946246" cy="4968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99" tIns="46049" rIns="92099" bIns="46049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22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5988" y="744538"/>
            <a:ext cx="4965700" cy="37242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4950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288" y="4715707"/>
            <a:ext cx="5439101" cy="44681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99" tIns="46049" rIns="92099" bIns="4604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14951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9817"/>
            <a:ext cx="2946247" cy="4968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99" tIns="46049" rIns="92099" bIns="46049" numCol="1" anchor="b" anchorCtr="0" compatLnSpc="1">
            <a:prstTxWarp prst="textNoShape">
              <a:avLst/>
            </a:prstTxWarp>
          </a:bodyPr>
          <a:lstStyle>
            <a:lvl1pPr algn="l" eaLnBrk="1" hangingPunct="1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4951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826" y="9429817"/>
            <a:ext cx="2946246" cy="4968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99" tIns="46049" rIns="92099" bIns="46049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05181A18-6C70-4C48-A7DE-E591F8F9216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00701572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3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6849" indent="-286266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9859" indent="-228693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10443" indent="-228693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71026" indent="-228693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31609" indent="-228693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92193" indent="-228693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52776" indent="-228693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913359" indent="-228693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C389B141-CAAF-4F11-BDFD-D9D0B7CB3FE5}" type="slidenum">
              <a:rPr lang="ru-RU" altLang="ru-RU" sz="1200"/>
              <a:pPr/>
              <a:t>2</a:t>
            </a:fld>
            <a:endParaRPr lang="ru-RU" altLang="ru-RU" sz="1200"/>
          </a:p>
        </p:txBody>
      </p:sp>
      <p:sp>
        <p:nvSpPr>
          <p:cNvPr id="1863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637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ru-RU" altLang="ru-RU" smtClean="0"/>
          </a:p>
        </p:txBody>
      </p:sp>
    </p:spTree>
    <p:extLst>
      <p:ext uri="{BB962C8B-B14F-4D97-AF65-F5344CB8AC3E}">
        <p14:creationId xmlns:p14="http://schemas.microsoft.com/office/powerpoint/2010/main" val="95714451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730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01731" name="Заметки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algn="ctr" eaLnBrk="1" hangingPunct="1">
              <a:spcBef>
                <a:spcPts val="240"/>
              </a:spcBef>
            </a:pPr>
            <a:r>
              <a:rPr lang="ru-RU" altLang="ru-RU" b="1" dirty="0" smtClean="0">
                <a:solidFill>
                  <a:srgbClr val="000000"/>
                </a:solidFill>
                <a:cs typeface="Arial" panose="020B0604020202020204" pitchFamily="34" charset="0"/>
              </a:rPr>
              <a:t>Наименование бюджетов</a:t>
            </a:r>
            <a:endParaRPr lang="ru-RU" altLang="ru-RU" dirty="0" smtClean="0"/>
          </a:p>
          <a:p>
            <a:pPr algn="ctr" eaLnBrk="1" hangingPunct="1">
              <a:spcBef>
                <a:spcPts val="240"/>
              </a:spcBef>
            </a:pPr>
            <a:r>
              <a:rPr lang="ru-RU" altLang="ru-RU" b="1" dirty="0" smtClean="0">
                <a:solidFill>
                  <a:srgbClr val="000000"/>
                </a:solidFill>
                <a:cs typeface="Arial" panose="020B0604020202020204" pitchFamily="34" charset="0"/>
              </a:rPr>
              <a:t>Объем бюджета</a:t>
            </a:r>
            <a:endParaRPr lang="ru-RU" altLang="ru-RU" dirty="0" smtClean="0"/>
          </a:p>
          <a:p>
            <a:pPr algn="ctr" eaLnBrk="1" hangingPunct="1">
              <a:spcBef>
                <a:spcPts val="240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Собственные доходы</a:t>
            </a:r>
            <a:endParaRPr lang="ru-RU" altLang="ru-RU" dirty="0" smtClean="0"/>
          </a:p>
          <a:p>
            <a:pPr algn="ctr" eaLnBrk="1" hangingPunct="1">
              <a:spcBef>
                <a:spcPts val="240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Поступления от продажи финансовых активов</a:t>
            </a:r>
            <a:endParaRPr lang="ru-RU" altLang="ru-RU" dirty="0" smtClean="0"/>
          </a:p>
          <a:p>
            <a:pPr algn="ctr" eaLnBrk="1" hangingPunct="1">
              <a:spcBef>
                <a:spcPts val="240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Субвенции (+)</a:t>
            </a:r>
            <a:endParaRPr lang="ru-RU" altLang="ru-RU" dirty="0" smtClean="0"/>
          </a:p>
          <a:p>
            <a:pPr algn="ctr" eaLnBrk="1" hangingPunct="1">
              <a:spcBef>
                <a:spcPts val="240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Целевые трансферты из РБ</a:t>
            </a:r>
            <a:endParaRPr lang="ru-RU" altLang="ru-RU" dirty="0" smtClean="0"/>
          </a:p>
          <a:p>
            <a:pPr algn="ctr" eaLnBrk="1" hangingPunct="1">
              <a:spcBef>
                <a:spcPts val="240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Целевые кредиты из РБ</a:t>
            </a:r>
            <a:endParaRPr lang="ru-RU" altLang="ru-RU" dirty="0" smtClean="0"/>
          </a:p>
          <a:p>
            <a:pPr algn="ctr" eaLnBrk="1" hangingPunct="1">
              <a:spcBef>
                <a:spcPts val="240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Целевые трансферты и кредиты из ОБ</a:t>
            </a:r>
            <a:endParaRPr lang="ru-RU" altLang="ru-RU" dirty="0" smtClean="0"/>
          </a:p>
          <a:p>
            <a:pPr algn="ctr" eaLnBrk="1" hangingPunct="1">
              <a:spcBef>
                <a:spcPts val="240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Поступление займов</a:t>
            </a:r>
            <a:endParaRPr lang="ru-RU" altLang="ru-RU" dirty="0" smtClean="0"/>
          </a:p>
          <a:p>
            <a:pPr algn="ctr" eaLnBrk="1" hangingPunct="1">
              <a:spcBef>
                <a:spcPts val="240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Возврат  трансфертов</a:t>
            </a:r>
            <a:endParaRPr lang="ru-RU" altLang="ru-RU" dirty="0" smtClean="0"/>
          </a:p>
          <a:p>
            <a:pPr algn="ctr" eaLnBrk="1" hangingPunct="1">
              <a:spcBef>
                <a:spcPts val="240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Погашение бюджетных кредитов </a:t>
            </a:r>
            <a:endParaRPr lang="ru-RU" altLang="ru-RU" dirty="0" smtClean="0"/>
          </a:p>
          <a:p>
            <a:pPr algn="ctr" eaLnBrk="1" hangingPunct="1">
              <a:spcBef>
                <a:spcPts val="240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Свободные остатки</a:t>
            </a:r>
            <a:endParaRPr lang="ru-RU" altLang="ru-RU" dirty="0" smtClean="0"/>
          </a:p>
          <a:p>
            <a:pPr eaLnBrk="1" hangingPunct="1">
              <a:spcBef>
                <a:spcPts val="265"/>
              </a:spcBef>
            </a:pPr>
            <a:r>
              <a:rPr lang="ru-RU" altLang="ru-RU" b="1" dirty="0" smtClean="0">
                <a:solidFill>
                  <a:srgbClr val="000000"/>
                </a:solidFill>
                <a:cs typeface="Arial" panose="020B0604020202020204" pitchFamily="34" charset="0"/>
              </a:rPr>
              <a:t>ВСЕГО</a:t>
            </a: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, из них:</a:t>
            </a:r>
            <a:endParaRPr lang="ru-RU" altLang="ru-RU" dirty="0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b="1" dirty="0" smtClean="0">
                <a:solidFill>
                  <a:srgbClr val="000000"/>
                </a:solidFill>
                <a:cs typeface="Arial" panose="020B0604020202020204" pitchFamily="34" charset="0"/>
              </a:rPr>
              <a:t>333 037</a:t>
            </a:r>
            <a:endParaRPr lang="ru-RU" altLang="ru-RU" dirty="0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b="1" dirty="0" smtClean="0">
                <a:solidFill>
                  <a:srgbClr val="000000"/>
                </a:solidFill>
                <a:cs typeface="Arial" panose="020B0604020202020204" pitchFamily="34" charset="0"/>
              </a:rPr>
              <a:t>44 408</a:t>
            </a:r>
            <a:endParaRPr lang="ru-RU" altLang="ru-RU" dirty="0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b="1" dirty="0" smtClean="0">
                <a:solidFill>
                  <a:srgbClr val="000000"/>
                </a:solidFill>
                <a:cs typeface="Arial" panose="020B0604020202020204" pitchFamily="34" charset="0"/>
              </a:rPr>
              <a:t>4,5</a:t>
            </a:r>
            <a:endParaRPr lang="ru-RU" altLang="ru-RU" dirty="0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b="1" dirty="0" smtClean="0">
                <a:solidFill>
                  <a:srgbClr val="000000"/>
                </a:solidFill>
                <a:cs typeface="Arial" panose="020B0604020202020204" pitchFamily="34" charset="0"/>
              </a:rPr>
              <a:t>142 629</a:t>
            </a:r>
            <a:endParaRPr lang="ru-RU" altLang="ru-RU" dirty="0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b="1" dirty="0" smtClean="0">
                <a:solidFill>
                  <a:srgbClr val="000000"/>
                </a:solidFill>
                <a:cs typeface="Arial" panose="020B0604020202020204" pitchFamily="34" charset="0"/>
              </a:rPr>
              <a:t>94 190</a:t>
            </a:r>
            <a:endParaRPr lang="ru-RU" altLang="ru-RU" dirty="0" smtClean="0"/>
          </a:p>
          <a:p>
            <a:pPr algn="ctr" eaLnBrk="1" hangingPunct="1">
              <a:spcBef>
                <a:spcPts val="265"/>
              </a:spcBef>
            </a:pPr>
            <a:r>
              <a:rPr lang="ru-RU" altLang="ru-RU" b="1" dirty="0" smtClean="0">
                <a:solidFill>
                  <a:srgbClr val="000000"/>
                </a:solidFill>
                <a:cs typeface="Arial" panose="020B0604020202020204" pitchFamily="34" charset="0"/>
              </a:rPr>
              <a:t>29 054</a:t>
            </a:r>
            <a:endParaRPr lang="ru-RU" altLang="ru-RU" dirty="0" smtClean="0"/>
          </a:p>
          <a:p>
            <a:pPr algn="ctr" eaLnBrk="1" hangingPunct="1">
              <a:spcBef>
                <a:spcPts val="265"/>
              </a:spcBef>
            </a:pPr>
            <a:r>
              <a:rPr lang="ru-RU" altLang="ru-RU" b="1" dirty="0" smtClean="0">
                <a:solidFill>
                  <a:srgbClr val="000000"/>
                </a:solidFill>
                <a:cs typeface="Arial" panose="020B0604020202020204" pitchFamily="34" charset="0"/>
              </a:rPr>
              <a:t>9 000</a:t>
            </a:r>
            <a:endParaRPr lang="ru-RU" altLang="ru-RU" dirty="0" smtClean="0"/>
          </a:p>
          <a:p>
            <a:pPr algn="ctr" eaLnBrk="1" hangingPunct="1">
              <a:spcBef>
                <a:spcPts val="265"/>
              </a:spcBef>
            </a:pPr>
            <a:r>
              <a:rPr lang="ru-RU" altLang="ru-RU" b="1" dirty="0" smtClean="0">
                <a:solidFill>
                  <a:srgbClr val="000000"/>
                </a:solidFill>
                <a:cs typeface="Arial" panose="020B0604020202020204" pitchFamily="34" charset="0"/>
              </a:rPr>
              <a:t>1 061</a:t>
            </a:r>
            <a:endParaRPr lang="ru-RU" altLang="ru-RU" dirty="0" smtClean="0"/>
          </a:p>
          <a:p>
            <a:pPr algn="ctr" eaLnBrk="1" hangingPunct="1">
              <a:spcBef>
                <a:spcPts val="265"/>
              </a:spcBef>
            </a:pPr>
            <a:r>
              <a:rPr lang="ru-RU" altLang="ru-RU" b="1" dirty="0" smtClean="0">
                <a:solidFill>
                  <a:srgbClr val="000000"/>
                </a:solidFill>
                <a:cs typeface="Arial" panose="020B0604020202020204" pitchFamily="34" charset="0"/>
              </a:rPr>
              <a:t>1 487</a:t>
            </a:r>
            <a:endParaRPr lang="ru-RU" altLang="ru-RU" dirty="0" smtClean="0"/>
          </a:p>
          <a:p>
            <a:pPr algn="ctr" eaLnBrk="1" hangingPunct="1">
              <a:spcBef>
                <a:spcPts val="265"/>
              </a:spcBef>
            </a:pPr>
            <a:r>
              <a:rPr lang="ru-RU" altLang="ru-RU" b="1" dirty="0" smtClean="0">
                <a:solidFill>
                  <a:srgbClr val="000000"/>
                </a:solidFill>
                <a:cs typeface="Arial" panose="020B0604020202020204" pitchFamily="34" charset="0"/>
              </a:rPr>
              <a:t>5 443</a:t>
            </a:r>
            <a:endParaRPr lang="ru-RU" altLang="ru-RU" dirty="0" smtClean="0"/>
          </a:p>
          <a:p>
            <a:pPr eaLnBrk="1" hangingPunct="1">
              <a:spcBef>
                <a:spcPts val="265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Айыртауский </a:t>
            </a:r>
            <a:endParaRPr lang="ru-RU" altLang="ru-RU" dirty="0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11 784</a:t>
            </a:r>
            <a:endParaRPr lang="ru-RU" altLang="ru-RU" dirty="0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993</a:t>
            </a:r>
            <a:endParaRPr lang="ru-RU" altLang="ru-RU" dirty="0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4 332</a:t>
            </a:r>
            <a:endParaRPr lang="ru-RU" altLang="ru-RU" dirty="0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3 488</a:t>
            </a:r>
            <a:endParaRPr lang="ru-RU" altLang="ru-RU" dirty="0" smtClean="0"/>
          </a:p>
          <a:p>
            <a:pPr algn="ctr" eaLnBrk="1" hangingPunct="1">
              <a:spcBef>
                <a:spcPts val="265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1 128</a:t>
            </a:r>
            <a:endParaRPr lang="ru-RU" altLang="ru-RU" dirty="0" smtClean="0"/>
          </a:p>
          <a:p>
            <a:pPr algn="ctr" eaLnBrk="1" hangingPunct="1">
              <a:spcBef>
                <a:spcPts val="265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1 604</a:t>
            </a:r>
            <a:endParaRPr lang="ru-RU" altLang="ru-RU" dirty="0" smtClean="0"/>
          </a:p>
          <a:p>
            <a:pPr algn="ctr" eaLnBrk="1" hangingPunct="1">
              <a:spcBef>
                <a:spcPts val="265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45</a:t>
            </a:r>
            <a:endParaRPr lang="ru-RU" altLang="ru-RU" dirty="0" smtClean="0"/>
          </a:p>
          <a:p>
            <a:pPr algn="ctr" eaLnBrk="1" hangingPunct="1">
              <a:spcBef>
                <a:spcPts val="265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194</a:t>
            </a:r>
            <a:endParaRPr lang="ru-RU" altLang="ru-RU" dirty="0" smtClean="0"/>
          </a:p>
          <a:p>
            <a:pPr eaLnBrk="1" fontAlgn="t" hangingPunct="1">
              <a:spcBef>
                <a:spcPct val="0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Акжарский </a:t>
            </a:r>
            <a:endParaRPr lang="ru-RU" altLang="ru-RU" dirty="0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6 192</a:t>
            </a:r>
            <a:endParaRPr lang="ru-RU" altLang="ru-RU" dirty="0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427</a:t>
            </a:r>
            <a:endParaRPr lang="ru-RU" altLang="ru-RU" dirty="0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2 981</a:t>
            </a:r>
            <a:endParaRPr lang="ru-RU" altLang="ru-RU" dirty="0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1 445</a:t>
            </a:r>
            <a:endParaRPr lang="ru-RU" altLang="ru-RU" dirty="0" smtClean="0"/>
          </a:p>
          <a:p>
            <a:pPr algn="ctr" eaLnBrk="1" hangingPunct="1">
              <a:spcBef>
                <a:spcPts val="265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600</a:t>
            </a:r>
            <a:endParaRPr lang="ru-RU" altLang="ru-RU" dirty="0" smtClean="0"/>
          </a:p>
          <a:p>
            <a:pPr algn="ctr" eaLnBrk="1" hangingPunct="1">
              <a:spcBef>
                <a:spcPts val="265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626</a:t>
            </a:r>
            <a:endParaRPr lang="ru-RU" altLang="ru-RU" dirty="0" smtClean="0"/>
          </a:p>
          <a:p>
            <a:pPr algn="ctr" eaLnBrk="1" hangingPunct="1">
              <a:spcBef>
                <a:spcPts val="265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33</a:t>
            </a:r>
            <a:endParaRPr lang="ru-RU" altLang="ru-RU" dirty="0" smtClean="0"/>
          </a:p>
          <a:p>
            <a:pPr algn="ctr" eaLnBrk="1" hangingPunct="1">
              <a:spcBef>
                <a:spcPts val="265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72</a:t>
            </a:r>
            <a:endParaRPr lang="ru-RU" altLang="ru-RU" dirty="0" smtClean="0"/>
          </a:p>
          <a:p>
            <a:pPr eaLnBrk="1" fontAlgn="t" hangingPunct="1">
              <a:spcBef>
                <a:spcPct val="0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Аккайынский </a:t>
            </a:r>
            <a:endParaRPr lang="ru-RU" altLang="ru-RU" dirty="0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7 613</a:t>
            </a:r>
            <a:endParaRPr lang="ru-RU" altLang="ru-RU" dirty="0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666</a:t>
            </a:r>
            <a:endParaRPr lang="ru-RU" altLang="ru-RU" dirty="0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3 266</a:t>
            </a:r>
            <a:endParaRPr lang="ru-RU" altLang="ru-RU" dirty="0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2 209</a:t>
            </a:r>
            <a:endParaRPr lang="ru-RU" altLang="ru-RU" dirty="0" smtClean="0"/>
          </a:p>
          <a:p>
            <a:pPr algn="ctr" eaLnBrk="1" hangingPunct="1">
              <a:spcBef>
                <a:spcPts val="265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1 003</a:t>
            </a:r>
            <a:endParaRPr lang="ru-RU" altLang="ru-RU" dirty="0" smtClean="0"/>
          </a:p>
          <a:p>
            <a:pPr algn="ctr" eaLnBrk="1" hangingPunct="1">
              <a:spcBef>
                <a:spcPts val="265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365</a:t>
            </a:r>
            <a:endParaRPr lang="ru-RU" altLang="ru-RU" dirty="0" smtClean="0"/>
          </a:p>
          <a:p>
            <a:pPr algn="ctr" eaLnBrk="1" hangingPunct="1">
              <a:spcBef>
                <a:spcPts val="265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16</a:t>
            </a:r>
            <a:endParaRPr lang="ru-RU" altLang="ru-RU" dirty="0" smtClean="0"/>
          </a:p>
          <a:p>
            <a:pPr algn="ctr" eaLnBrk="1" hangingPunct="1">
              <a:spcBef>
                <a:spcPts val="265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88</a:t>
            </a:r>
            <a:endParaRPr lang="ru-RU" altLang="ru-RU" dirty="0" smtClean="0"/>
          </a:p>
          <a:p>
            <a:pPr eaLnBrk="1" fontAlgn="t" hangingPunct="1">
              <a:spcBef>
                <a:spcPct val="0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Есильский </a:t>
            </a:r>
            <a:endParaRPr lang="ru-RU" altLang="ru-RU" dirty="0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7 792</a:t>
            </a:r>
            <a:endParaRPr lang="ru-RU" altLang="ru-RU" dirty="0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574</a:t>
            </a:r>
            <a:endParaRPr lang="ru-RU" altLang="ru-RU" dirty="0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3 593</a:t>
            </a:r>
            <a:endParaRPr lang="ru-RU" altLang="ru-RU" dirty="0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2 549</a:t>
            </a:r>
            <a:endParaRPr lang="ru-RU" altLang="ru-RU" dirty="0" smtClean="0"/>
          </a:p>
          <a:p>
            <a:pPr algn="ctr" eaLnBrk="1" hangingPunct="1">
              <a:spcBef>
                <a:spcPts val="265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330</a:t>
            </a:r>
            <a:endParaRPr lang="ru-RU" altLang="ru-RU" dirty="0" smtClean="0"/>
          </a:p>
          <a:p>
            <a:pPr algn="ctr" eaLnBrk="1" hangingPunct="1">
              <a:spcBef>
                <a:spcPts val="265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630</a:t>
            </a:r>
            <a:endParaRPr lang="ru-RU" altLang="ru-RU" dirty="0" smtClean="0"/>
          </a:p>
          <a:p>
            <a:pPr algn="ctr" eaLnBrk="1" hangingPunct="1">
              <a:spcBef>
                <a:spcPts val="265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33</a:t>
            </a:r>
            <a:endParaRPr lang="ru-RU" altLang="ru-RU" dirty="0" smtClean="0"/>
          </a:p>
          <a:p>
            <a:pPr algn="ctr" eaLnBrk="1" hangingPunct="1">
              <a:spcBef>
                <a:spcPts val="265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83</a:t>
            </a:r>
            <a:endParaRPr lang="ru-RU" altLang="ru-RU" dirty="0" smtClean="0"/>
          </a:p>
          <a:p>
            <a:pPr eaLnBrk="1" fontAlgn="t" hangingPunct="1">
              <a:spcBef>
                <a:spcPct val="0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Жамбылский</a:t>
            </a:r>
            <a:endParaRPr lang="ru-RU" altLang="ru-RU" dirty="0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7 666</a:t>
            </a:r>
            <a:endParaRPr lang="ru-RU" altLang="ru-RU" dirty="0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489</a:t>
            </a:r>
            <a:endParaRPr lang="ru-RU" altLang="ru-RU" dirty="0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3 889</a:t>
            </a:r>
            <a:endParaRPr lang="ru-RU" altLang="ru-RU" dirty="0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1 895</a:t>
            </a:r>
            <a:endParaRPr lang="ru-RU" altLang="ru-RU" dirty="0" smtClean="0"/>
          </a:p>
          <a:p>
            <a:pPr algn="ctr" eaLnBrk="1" hangingPunct="1">
              <a:spcBef>
                <a:spcPts val="265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737</a:t>
            </a:r>
            <a:endParaRPr lang="ru-RU" altLang="ru-RU" dirty="0" smtClean="0"/>
          </a:p>
          <a:p>
            <a:pPr algn="ctr" eaLnBrk="1" hangingPunct="1">
              <a:spcBef>
                <a:spcPts val="265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531</a:t>
            </a:r>
            <a:endParaRPr lang="ru-RU" altLang="ru-RU" dirty="0" smtClean="0"/>
          </a:p>
          <a:p>
            <a:pPr algn="ctr" eaLnBrk="1" hangingPunct="1">
              <a:spcBef>
                <a:spcPts val="265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15</a:t>
            </a:r>
            <a:endParaRPr lang="ru-RU" altLang="ru-RU" dirty="0" smtClean="0"/>
          </a:p>
          <a:p>
            <a:pPr algn="ctr" eaLnBrk="1" hangingPunct="1">
              <a:spcBef>
                <a:spcPts val="265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110</a:t>
            </a:r>
            <a:endParaRPr lang="ru-RU" altLang="ru-RU" dirty="0" smtClean="0"/>
          </a:p>
          <a:p>
            <a:pPr eaLnBrk="1" fontAlgn="t" hangingPunct="1">
              <a:spcBef>
                <a:spcPct val="0"/>
              </a:spcBef>
            </a:pPr>
            <a:r>
              <a:rPr lang="ru-RU" altLang="ru-RU" dirty="0" err="1" smtClean="0">
                <a:solidFill>
                  <a:srgbClr val="000000"/>
                </a:solidFill>
                <a:cs typeface="Arial" panose="020B0604020202020204" pitchFamily="34" charset="0"/>
              </a:rPr>
              <a:t>Магжана</a:t>
            </a: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 Жумабаева</a:t>
            </a:r>
            <a:endParaRPr lang="ru-RU" altLang="ru-RU" dirty="0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10 512</a:t>
            </a:r>
            <a:endParaRPr lang="ru-RU" altLang="ru-RU" dirty="0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947</a:t>
            </a:r>
            <a:endParaRPr lang="ru-RU" altLang="ru-RU" dirty="0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4 294</a:t>
            </a:r>
            <a:endParaRPr lang="ru-RU" altLang="ru-RU" dirty="0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3 096</a:t>
            </a:r>
            <a:endParaRPr lang="ru-RU" altLang="ru-RU" dirty="0" smtClean="0"/>
          </a:p>
          <a:p>
            <a:pPr algn="ctr" eaLnBrk="1" hangingPunct="1">
              <a:spcBef>
                <a:spcPts val="265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648</a:t>
            </a:r>
            <a:endParaRPr lang="ru-RU" altLang="ru-RU" dirty="0" smtClean="0"/>
          </a:p>
          <a:p>
            <a:pPr algn="ctr" eaLnBrk="1" hangingPunct="1">
              <a:spcBef>
                <a:spcPts val="265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1 382</a:t>
            </a:r>
            <a:endParaRPr lang="ru-RU" altLang="ru-RU" dirty="0" smtClean="0"/>
          </a:p>
          <a:p>
            <a:pPr algn="ctr" eaLnBrk="1" hangingPunct="1">
              <a:spcBef>
                <a:spcPts val="265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9</a:t>
            </a:r>
            <a:endParaRPr lang="ru-RU" altLang="ru-RU" dirty="0" smtClean="0"/>
          </a:p>
          <a:p>
            <a:pPr algn="ctr" eaLnBrk="1" hangingPunct="1">
              <a:spcBef>
                <a:spcPts val="265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136</a:t>
            </a:r>
            <a:endParaRPr lang="ru-RU" altLang="ru-RU" dirty="0" smtClean="0"/>
          </a:p>
          <a:p>
            <a:pPr eaLnBrk="1" fontAlgn="t" hangingPunct="1">
              <a:spcBef>
                <a:spcPct val="0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Кызылжарский</a:t>
            </a:r>
            <a:endParaRPr lang="ru-RU" altLang="ru-RU" dirty="0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12 580</a:t>
            </a:r>
            <a:endParaRPr lang="ru-RU" altLang="ru-RU" dirty="0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1 146</a:t>
            </a:r>
            <a:endParaRPr lang="ru-RU" altLang="ru-RU" dirty="0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4 283</a:t>
            </a:r>
            <a:endParaRPr lang="ru-RU" altLang="ru-RU" dirty="0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4 300</a:t>
            </a:r>
            <a:endParaRPr lang="ru-RU" altLang="ru-RU" dirty="0" smtClean="0"/>
          </a:p>
          <a:p>
            <a:pPr algn="ctr" eaLnBrk="1" hangingPunct="1">
              <a:spcBef>
                <a:spcPts val="265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1 203</a:t>
            </a:r>
            <a:endParaRPr lang="ru-RU" altLang="ru-RU" dirty="0" smtClean="0"/>
          </a:p>
          <a:p>
            <a:pPr algn="ctr" eaLnBrk="1" hangingPunct="1">
              <a:spcBef>
                <a:spcPts val="265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1 527</a:t>
            </a:r>
            <a:endParaRPr lang="ru-RU" altLang="ru-RU" dirty="0" smtClean="0"/>
          </a:p>
          <a:p>
            <a:pPr algn="ctr" eaLnBrk="1" hangingPunct="1">
              <a:spcBef>
                <a:spcPts val="265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50</a:t>
            </a:r>
            <a:endParaRPr lang="ru-RU" altLang="ru-RU" dirty="0" smtClean="0"/>
          </a:p>
          <a:p>
            <a:pPr algn="ctr" eaLnBrk="1" hangingPunct="1">
              <a:spcBef>
                <a:spcPts val="265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71</a:t>
            </a:r>
            <a:endParaRPr lang="ru-RU" altLang="ru-RU" dirty="0" smtClean="0"/>
          </a:p>
          <a:p>
            <a:pPr eaLnBrk="1" fontAlgn="t" hangingPunct="1">
              <a:spcBef>
                <a:spcPct val="0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Мамлютский</a:t>
            </a:r>
            <a:endParaRPr lang="ru-RU" altLang="ru-RU" dirty="0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7 541</a:t>
            </a:r>
            <a:endParaRPr lang="ru-RU" altLang="ru-RU" dirty="0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626</a:t>
            </a:r>
            <a:endParaRPr lang="ru-RU" altLang="ru-RU" dirty="0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3 099</a:t>
            </a:r>
            <a:endParaRPr lang="ru-RU" altLang="ru-RU" dirty="0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2 428</a:t>
            </a:r>
            <a:endParaRPr lang="ru-RU" altLang="ru-RU" dirty="0" smtClean="0"/>
          </a:p>
          <a:p>
            <a:pPr algn="ctr" eaLnBrk="1" hangingPunct="1">
              <a:spcBef>
                <a:spcPts val="265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395</a:t>
            </a:r>
            <a:endParaRPr lang="ru-RU" altLang="ru-RU" dirty="0" smtClean="0"/>
          </a:p>
          <a:p>
            <a:pPr algn="ctr" eaLnBrk="1" hangingPunct="1">
              <a:spcBef>
                <a:spcPts val="265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917</a:t>
            </a:r>
            <a:endParaRPr lang="ru-RU" altLang="ru-RU" dirty="0" smtClean="0"/>
          </a:p>
          <a:p>
            <a:pPr algn="ctr" eaLnBrk="1" hangingPunct="1">
              <a:spcBef>
                <a:spcPts val="265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9</a:t>
            </a:r>
            <a:endParaRPr lang="ru-RU" altLang="ru-RU" dirty="0" smtClean="0"/>
          </a:p>
          <a:p>
            <a:pPr algn="ctr" eaLnBrk="1" hangingPunct="1">
              <a:spcBef>
                <a:spcPts val="265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64</a:t>
            </a:r>
            <a:endParaRPr lang="ru-RU" altLang="ru-RU" dirty="0" smtClean="0"/>
          </a:p>
          <a:p>
            <a:pPr eaLnBrk="1" fontAlgn="t" hangingPunct="1">
              <a:spcBef>
                <a:spcPct val="0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имени </a:t>
            </a:r>
            <a:r>
              <a:rPr lang="ru-RU" altLang="ru-RU" dirty="0" err="1" smtClean="0">
                <a:solidFill>
                  <a:srgbClr val="000000"/>
                </a:solidFill>
                <a:cs typeface="Arial" panose="020B0604020202020204" pitchFamily="34" charset="0"/>
              </a:rPr>
              <a:t>Габита</a:t>
            </a: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 Мусрепова</a:t>
            </a:r>
            <a:endParaRPr lang="ru-RU" altLang="ru-RU" dirty="0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14 226</a:t>
            </a:r>
            <a:endParaRPr lang="ru-RU" altLang="ru-RU" dirty="0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1 399</a:t>
            </a:r>
            <a:endParaRPr lang="ru-RU" altLang="ru-RU" dirty="0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4,5</a:t>
            </a:r>
            <a:endParaRPr lang="ru-RU" altLang="ru-RU" dirty="0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4 837</a:t>
            </a:r>
            <a:endParaRPr lang="ru-RU" altLang="ru-RU" dirty="0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5 043</a:t>
            </a:r>
            <a:endParaRPr lang="ru-RU" altLang="ru-RU" dirty="0" smtClean="0"/>
          </a:p>
          <a:p>
            <a:pPr algn="ctr" eaLnBrk="1" hangingPunct="1">
              <a:spcBef>
                <a:spcPts val="265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703</a:t>
            </a:r>
            <a:endParaRPr lang="ru-RU" altLang="ru-RU" dirty="0" smtClean="0"/>
          </a:p>
          <a:p>
            <a:pPr algn="ctr" eaLnBrk="1" hangingPunct="1">
              <a:spcBef>
                <a:spcPts val="265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2 016</a:t>
            </a:r>
            <a:endParaRPr lang="ru-RU" altLang="ru-RU" dirty="0" smtClean="0"/>
          </a:p>
          <a:p>
            <a:pPr algn="ctr" eaLnBrk="1" hangingPunct="1">
              <a:spcBef>
                <a:spcPts val="265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46</a:t>
            </a:r>
            <a:endParaRPr lang="ru-RU" altLang="ru-RU" dirty="0" smtClean="0"/>
          </a:p>
          <a:p>
            <a:pPr algn="ctr" eaLnBrk="1" hangingPunct="1">
              <a:spcBef>
                <a:spcPts val="265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178</a:t>
            </a:r>
            <a:endParaRPr lang="ru-RU" altLang="ru-RU" dirty="0" smtClean="0"/>
          </a:p>
          <a:p>
            <a:pPr eaLnBrk="1" fontAlgn="t" hangingPunct="1">
              <a:spcBef>
                <a:spcPct val="0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Тайыншинский</a:t>
            </a:r>
            <a:endParaRPr lang="ru-RU" altLang="ru-RU" dirty="0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11 626</a:t>
            </a:r>
            <a:endParaRPr lang="ru-RU" altLang="ru-RU" dirty="0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1 348</a:t>
            </a:r>
            <a:endParaRPr lang="ru-RU" altLang="ru-RU" dirty="0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4 375</a:t>
            </a:r>
            <a:endParaRPr lang="ru-RU" altLang="ru-RU" dirty="0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3 577</a:t>
            </a:r>
            <a:endParaRPr lang="ru-RU" altLang="ru-RU" dirty="0" smtClean="0"/>
          </a:p>
          <a:p>
            <a:pPr algn="ctr" eaLnBrk="1" hangingPunct="1">
              <a:spcBef>
                <a:spcPts val="265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1 109</a:t>
            </a:r>
            <a:endParaRPr lang="ru-RU" altLang="ru-RU" dirty="0" smtClean="0"/>
          </a:p>
          <a:p>
            <a:pPr algn="ctr" eaLnBrk="1" hangingPunct="1">
              <a:spcBef>
                <a:spcPts val="265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1 027</a:t>
            </a:r>
            <a:endParaRPr lang="ru-RU" altLang="ru-RU" dirty="0" smtClean="0"/>
          </a:p>
          <a:p>
            <a:pPr algn="ctr" eaLnBrk="1" hangingPunct="1">
              <a:spcBef>
                <a:spcPts val="265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6</a:t>
            </a:r>
            <a:endParaRPr lang="ru-RU" altLang="ru-RU" dirty="0" smtClean="0"/>
          </a:p>
          <a:p>
            <a:pPr algn="ctr" eaLnBrk="1" hangingPunct="1">
              <a:spcBef>
                <a:spcPts val="265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183</a:t>
            </a:r>
            <a:endParaRPr lang="ru-RU" altLang="ru-RU" dirty="0" smtClean="0"/>
          </a:p>
          <a:p>
            <a:pPr eaLnBrk="1" fontAlgn="t" hangingPunct="1">
              <a:spcBef>
                <a:spcPct val="0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Тимирязевский</a:t>
            </a:r>
            <a:endParaRPr lang="ru-RU" altLang="ru-RU" dirty="0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5 510</a:t>
            </a:r>
            <a:endParaRPr lang="ru-RU" altLang="ru-RU" dirty="0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405</a:t>
            </a:r>
            <a:endParaRPr lang="ru-RU" altLang="ru-RU" dirty="0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2 298</a:t>
            </a:r>
            <a:endParaRPr lang="ru-RU" altLang="ru-RU" dirty="0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2 284</a:t>
            </a:r>
            <a:endParaRPr lang="ru-RU" altLang="ru-RU" dirty="0" smtClean="0"/>
          </a:p>
          <a:p>
            <a:pPr algn="ctr" eaLnBrk="1" hangingPunct="1">
              <a:spcBef>
                <a:spcPts val="265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218</a:t>
            </a:r>
            <a:endParaRPr lang="ru-RU" altLang="ru-RU" dirty="0" smtClean="0"/>
          </a:p>
          <a:p>
            <a:pPr algn="ctr" eaLnBrk="1" hangingPunct="1">
              <a:spcBef>
                <a:spcPts val="265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245</a:t>
            </a:r>
            <a:endParaRPr lang="ru-RU" altLang="ru-RU" dirty="0" smtClean="0"/>
          </a:p>
          <a:p>
            <a:pPr algn="ctr" eaLnBrk="1" hangingPunct="1">
              <a:spcBef>
                <a:spcPts val="265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13</a:t>
            </a:r>
            <a:endParaRPr lang="ru-RU" altLang="ru-RU" dirty="0" smtClean="0"/>
          </a:p>
          <a:p>
            <a:pPr algn="ctr" eaLnBrk="1" hangingPunct="1">
              <a:spcBef>
                <a:spcPts val="265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47</a:t>
            </a:r>
            <a:endParaRPr lang="ru-RU" altLang="ru-RU" dirty="0" smtClean="0"/>
          </a:p>
          <a:p>
            <a:pPr eaLnBrk="1" fontAlgn="t" hangingPunct="1">
              <a:spcBef>
                <a:spcPct val="0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Уалихановский</a:t>
            </a:r>
            <a:endParaRPr lang="ru-RU" altLang="ru-RU" dirty="0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7 025</a:t>
            </a:r>
            <a:endParaRPr lang="ru-RU" altLang="ru-RU" dirty="0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434</a:t>
            </a:r>
            <a:endParaRPr lang="ru-RU" altLang="ru-RU" dirty="0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3 209</a:t>
            </a:r>
            <a:endParaRPr lang="ru-RU" altLang="ru-RU" dirty="0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2 441</a:t>
            </a:r>
            <a:endParaRPr lang="ru-RU" altLang="ru-RU" dirty="0" smtClean="0"/>
          </a:p>
          <a:p>
            <a:pPr algn="ctr" eaLnBrk="1" hangingPunct="1">
              <a:spcBef>
                <a:spcPts val="265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340</a:t>
            </a:r>
            <a:endParaRPr lang="ru-RU" altLang="ru-RU" dirty="0" smtClean="0"/>
          </a:p>
          <a:p>
            <a:pPr algn="ctr" eaLnBrk="1" hangingPunct="1">
              <a:spcBef>
                <a:spcPts val="265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540</a:t>
            </a:r>
            <a:endParaRPr lang="ru-RU" altLang="ru-RU" dirty="0" smtClean="0"/>
          </a:p>
          <a:p>
            <a:pPr algn="ctr" eaLnBrk="1" hangingPunct="1">
              <a:spcBef>
                <a:spcPts val="265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23</a:t>
            </a:r>
            <a:endParaRPr lang="ru-RU" altLang="ru-RU" dirty="0" smtClean="0"/>
          </a:p>
          <a:p>
            <a:pPr algn="ctr" eaLnBrk="1" hangingPunct="1">
              <a:spcBef>
                <a:spcPts val="265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36</a:t>
            </a:r>
            <a:endParaRPr lang="ru-RU" altLang="ru-RU" dirty="0" smtClean="0"/>
          </a:p>
          <a:p>
            <a:pPr eaLnBrk="1" fontAlgn="t" hangingPunct="1">
              <a:spcBef>
                <a:spcPct val="0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Шал акына </a:t>
            </a:r>
            <a:endParaRPr lang="ru-RU" altLang="ru-RU" dirty="0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6 672</a:t>
            </a:r>
            <a:endParaRPr lang="ru-RU" altLang="ru-RU" dirty="0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418</a:t>
            </a:r>
            <a:endParaRPr lang="ru-RU" altLang="ru-RU" dirty="0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3 060</a:t>
            </a:r>
            <a:endParaRPr lang="ru-RU" altLang="ru-RU" dirty="0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1 663</a:t>
            </a:r>
            <a:endParaRPr lang="ru-RU" altLang="ru-RU" dirty="0" smtClean="0"/>
          </a:p>
          <a:p>
            <a:pPr algn="ctr" eaLnBrk="1" hangingPunct="1">
              <a:spcBef>
                <a:spcPts val="265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782</a:t>
            </a:r>
            <a:endParaRPr lang="ru-RU" altLang="ru-RU" dirty="0" smtClean="0"/>
          </a:p>
          <a:p>
            <a:pPr algn="ctr" eaLnBrk="1" hangingPunct="1">
              <a:spcBef>
                <a:spcPts val="265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599</a:t>
            </a:r>
            <a:endParaRPr lang="ru-RU" altLang="ru-RU" dirty="0" smtClean="0"/>
          </a:p>
          <a:p>
            <a:pPr algn="ctr" eaLnBrk="1" hangingPunct="1">
              <a:spcBef>
                <a:spcPts val="265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4</a:t>
            </a:r>
            <a:endParaRPr lang="ru-RU" altLang="ru-RU" dirty="0" smtClean="0"/>
          </a:p>
          <a:p>
            <a:pPr algn="ctr" eaLnBrk="1" hangingPunct="1">
              <a:spcBef>
                <a:spcPts val="265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146</a:t>
            </a:r>
            <a:endParaRPr lang="ru-RU" altLang="ru-RU" dirty="0" smtClean="0"/>
          </a:p>
          <a:p>
            <a:pPr eaLnBrk="1" fontAlgn="t" hangingPunct="1">
              <a:spcBef>
                <a:spcPct val="0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Петропавловск</a:t>
            </a:r>
            <a:endParaRPr lang="ru-RU" altLang="ru-RU" dirty="0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66 887</a:t>
            </a:r>
            <a:endParaRPr lang="ru-RU" altLang="ru-RU" dirty="0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16 013</a:t>
            </a:r>
            <a:endParaRPr lang="ru-RU" altLang="ru-RU" dirty="0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6 614</a:t>
            </a:r>
            <a:endParaRPr lang="ru-RU" altLang="ru-RU" dirty="0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12 629</a:t>
            </a:r>
            <a:endParaRPr lang="ru-RU" altLang="ru-RU" dirty="0" smtClean="0"/>
          </a:p>
          <a:p>
            <a:pPr algn="ctr" eaLnBrk="1" hangingPunct="1">
              <a:spcBef>
                <a:spcPts val="265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3 497</a:t>
            </a:r>
            <a:endParaRPr lang="ru-RU" altLang="ru-RU" dirty="0" smtClean="0"/>
          </a:p>
          <a:p>
            <a:pPr algn="ctr" eaLnBrk="1" hangingPunct="1">
              <a:spcBef>
                <a:spcPts val="265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15 563</a:t>
            </a:r>
            <a:endParaRPr lang="ru-RU" altLang="ru-RU" dirty="0" smtClean="0"/>
          </a:p>
          <a:p>
            <a:pPr algn="ctr" eaLnBrk="1" hangingPunct="1">
              <a:spcBef>
                <a:spcPts val="265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447</a:t>
            </a:r>
            <a:endParaRPr lang="ru-RU" altLang="ru-RU" dirty="0" smtClean="0"/>
          </a:p>
          <a:p>
            <a:pPr algn="ctr" eaLnBrk="1" hangingPunct="1">
              <a:spcBef>
                <a:spcPts val="265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2 271</a:t>
            </a:r>
            <a:endParaRPr lang="ru-RU" altLang="ru-RU" dirty="0" smtClean="0"/>
          </a:p>
          <a:p>
            <a:endParaRPr lang="ru-RU" altLang="ru-RU" dirty="0" smtClean="0"/>
          </a:p>
        </p:txBody>
      </p:sp>
      <p:sp>
        <p:nvSpPr>
          <p:cNvPr id="201732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8448" indent="-287865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51458" indent="-230292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12041" indent="-230292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72625" indent="-230292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33208" indent="-230292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93791" indent="-230292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54375" indent="-230292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914958" indent="-230292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0AA418D1-0557-49F6-AB22-EBB1F2B5E6C4}" type="slidenum">
              <a:rPr lang="ru-RU" altLang="ru-RU" sz="1200"/>
              <a:pPr/>
              <a:t>14</a:t>
            </a:fld>
            <a:endParaRPr lang="ru-RU" altLang="ru-RU" sz="1200"/>
          </a:p>
        </p:txBody>
      </p:sp>
    </p:spTree>
    <p:extLst>
      <p:ext uri="{BB962C8B-B14F-4D97-AF65-F5344CB8AC3E}">
        <p14:creationId xmlns:p14="http://schemas.microsoft.com/office/powerpoint/2010/main" val="280788611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778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03779" name="Заметки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ru-RU" altLang="ru-RU" dirty="0" smtClean="0"/>
          </a:p>
        </p:txBody>
      </p:sp>
      <p:sp>
        <p:nvSpPr>
          <p:cNvPr id="203780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8448" indent="-287865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51458" indent="-230292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12041" indent="-230292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72625" indent="-230292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33208" indent="-230292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93791" indent="-230292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54375" indent="-230292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914958" indent="-230292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969B8455-7291-4D54-B471-34185E99DC57}" type="slidenum">
              <a:rPr lang="ru-RU" altLang="ru-RU" sz="1200"/>
              <a:pPr/>
              <a:t>15</a:t>
            </a:fld>
            <a:endParaRPr lang="ru-RU" altLang="ru-RU" sz="1200"/>
          </a:p>
        </p:txBody>
      </p:sp>
    </p:spTree>
    <p:extLst>
      <p:ext uri="{BB962C8B-B14F-4D97-AF65-F5344CB8AC3E}">
        <p14:creationId xmlns:p14="http://schemas.microsoft.com/office/powerpoint/2010/main" val="223707940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5181A18-6C70-4C48-A7DE-E591F8F92160}" type="slidenum">
              <a:rPr lang="ru-RU" altLang="ru-RU" smtClean="0"/>
              <a:pPr>
                <a:defRPr/>
              </a:pPr>
              <a:t>17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44183038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87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07875" name="Заметки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ru-RU" altLang="ru-RU" dirty="0" smtClean="0"/>
          </a:p>
        </p:txBody>
      </p:sp>
      <p:sp>
        <p:nvSpPr>
          <p:cNvPr id="207876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8448" indent="-287865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51458" indent="-230292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12041" indent="-230292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72625" indent="-230292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33208" indent="-230292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93791" indent="-230292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54375" indent="-230292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914958" indent="-230292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78407A69-ADD3-4534-8866-9824A3C956E6}" type="slidenum">
              <a:rPr lang="ru-RU" altLang="ru-RU" sz="1200"/>
              <a:pPr/>
              <a:t>18</a:t>
            </a:fld>
            <a:endParaRPr lang="ru-RU" altLang="ru-RU" sz="1200"/>
          </a:p>
        </p:txBody>
      </p:sp>
    </p:spTree>
    <p:extLst>
      <p:ext uri="{BB962C8B-B14F-4D97-AF65-F5344CB8AC3E}">
        <p14:creationId xmlns:p14="http://schemas.microsoft.com/office/powerpoint/2010/main" val="363480320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87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07875" name="Заметки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ru-RU" altLang="ru-RU" dirty="0" smtClean="0"/>
          </a:p>
        </p:txBody>
      </p:sp>
      <p:sp>
        <p:nvSpPr>
          <p:cNvPr id="207876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8448" indent="-287865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51458" indent="-230292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12041" indent="-230292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72625" indent="-230292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33208" indent="-230292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93791" indent="-230292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54375" indent="-230292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914958" indent="-230292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78407A69-ADD3-4534-8866-9824A3C956E6}" type="slidenum">
              <a:rPr lang="ru-RU" altLang="ru-RU" sz="1200"/>
              <a:pPr/>
              <a:t>19</a:t>
            </a:fld>
            <a:endParaRPr lang="ru-RU" altLang="ru-RU" sz="1200"/>
          </a:p>
        </p:txBody>
      </p:sp>
    </p:spTree>
    <p:extLst>
      <p:ext uri="{BB962C8B-B14F-4D97-AF65-F5344CB8AC3E}">
        <p14:creationId xmlns:p14="http://schemas.microsoft.com/office/powerpoint/2010/main" val="428511639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5181A18-6C70-4C48-A7DE-E591F8F92160}" type="slidenum">
              <a:rPr lang="ru-RU" altLang="ru-RU" smtClean="0"/>
              <a:pPr>
                <a:defRPr/>
              </a:pPr>
              <a:t>20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90216470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5181A18-6C70-4C48-A7DE-E591F8F92160}" type="slidenum">
              <a:rPr lang="ru-RU" altLang="ru-RU" smtClean="0"/>
              <a:pPr>
                <a:defRPr/>
              </a:pPr>
              <a:t>21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10561874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5181A18-6C70-4C48-A7DE-E591F8F92160}" type="slidenum">
              <a:rPr lang="ru-RU" altLang="ru-RU" smtClean="0"/>
              <a:pPr>
                <a:defRPr/>
              </a:pPr>
              <a:t>22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56742330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018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14019" name="Заметки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ru-RU" altLang="ru-RU" dirty="0" smtClean="0"/>
          </a:p>
        </p:txBody>
      </p:sp>
      <p:sp>
        <p:nvSpPr>
          <p:cNvPr id="214020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6849" indent="-286266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9859" indent="-228693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10443" indent="-228693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71026" indent="-228693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31609" indent="-228693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92193" indent="-228693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52776" indent="-228693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913359" indent="-228693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BA30E35D-25B0-4720-8881-5D5651AB1EAC}" type="slidenum">
              <a:rPr lang="ru-RU" altLang="ru-RU" sz="1200">
                <a:solidFill>
                  <a:srgbClr val="000000"/>
                </a:solidFill>
                <a:cs typeface="Arial" panose="020B0604020202020204" pitchFamily="34" charset="0"/>
              </a:rPr>
              <a:pPr/>
              <a:t>23</a:t>
            </a:fld>
            <a:endParaRPr lang="ru-RU" altLang="ru-RU" sz="1200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4138308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5181A18-6C70-4C48-A7DE-E591F8F92160}" type="slidenum">
              <a:rPr lang="ru-RU" altLang="ru-RU" smtClean="0"/>
              <a:pPr>
                <a:defRPr/>
              </a:pPr>
              <a:t>24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76401790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5181A18-6C70-4C48-A7DE-E591F8F92160}" type="slidenum">
              <a:rPr lang="ru-RU" altLang="ru-RU" smtClean="0"/>
              <a:pPr>
                <a:defRPr/>
              </a:pPr>
              <a:t>3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64488151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5181A18-6C70-4C48-A7DE-E591F8F92160}" type="slidenum">
              <a:rPr lang="ru-RU" altLang="ru-RU" smtClean="0"/>
              <a:pPr>
                <a:defRPr/>
              </a:pPr>
              <a:t>25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602969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5181A18-6C70-4C48-A7DE-E591F8F92160}" type="slidenum">
              <a:rPr lang="ru-RU" altLang="ru-RU" smtClean="0"/>
              <a:pPr>
                <a:defRPr/>
              </a:pPr>
              <a:t>27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253815603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5181A18-6C70-4C48-A7DE-E591F8F92160}" type="slidenum">
              <a:rPr lang="ru-RU" altLang="ru-RU" smtClean="0"/>
              <a:pPr>
                <a:defRPr/>
              </a:pPr>
              <a:t>28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199061616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5181A18-6C70-4C48-A7DE-E591F8F92160}" type="slidenum">
              <a:rPr lang="ru-RU" altLang="ru-RU" smtClean="0"/>
              <a:pPr>
                <a:defRPr/>
              </a:pPr>
              <a:t>29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803721404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5181A18-6C70-4C48-A7DE-E591F8F92160}" type="slidenum">
              <a:rPr lang="ru-RU" altLang="ru-RU" smtClean="0"/>
              <a:pPr>
                <a:defRPr/>
              </a:pPr>
              <a:t>30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829336567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5181A18-6C70-4C48-A7DE-E591F8F92160}" type="slidenum">
              <a:rPr lang="ru-RU" altLang="ru-RU" smtClean="0"/>
              <a:pPr>
                <a:defRPr/>
              </a:pPr>
              <a:t>31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404957720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22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35523" name="Заметки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ru-RU" altLang="ru-RU" dirty="0" smtClean="0"/>
          </a:p>
        </p:txBody>
      </p:sp>
      <p:sp>
        <p:nvSpPr>
          <p:cNvPr id="235524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8448" indent="-287865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51458" indent="-230292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12041" indent="-230292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72625" indent="-230292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33208" indent="-230292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93791" indent="-230292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54375" indent="-230292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914958" indent="-230292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FF64AF34-4FCD-48B7-ADC1-9447FD2925CB}" type="slidenum">
              <a:rPr lang="ru-RU" altLang="ru-RU" sz="1200"/>
              <a:pPr/>
              <a:t>35</a:t>
            </a:fld>
            <a:endParaRPr lang="ru-RU" altLang="ru-RU" sz="1200"/>
          </a:p>
        </p:txBody>
      </p:sp>
    </p:spTree>
    <p:extLst>
      <p:ext uri="{BB962C8B-B14F-4D97-AF65-F5344CB8AC3E}">
        <p14:creationId xmlns:p14="http://schemas.microsoft.com/office/powerpoint/2010/main" val="99404866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3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52450" indent="-288413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58484" indent="-230408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22521" indent="-230408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86559" indent="-230408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50597" indent="-230408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3014634" indent="-230408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78672" indent="-230408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942710" indent="-230408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C389B141-CAAF-4F11-BDFD-D9D0B7CB3FE5}" type="slidenum">
              <a:rPr lang="ru-RU" altLang="ru-RU" sz="1200">
                <a:solidFill>
                  <a:srgbClr val="000000"/>
                </a:solidFill>
              </a:rPr>
              <a:pPr/>
              <a:t>4</a:t>
            </a:fld>
            <a:endParaRPr lang="ru-RU" altLang="ru-RU" sz="1200">
              <a:solidFill>
                <a:srgbClr val="000000"/>
              </a:solidFill>
            </a:endParaRPr>
          </a:p>
        </p:txBody>
      </p:sp>
      <p:sp>
        <p:nvSpPr>
          <p:cNvPr id="1863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637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ru-RU" altLang="ru-RU" smtClean="0"/>
          </a:p>
        </p:txBody>
      </p:sp>
    </p:spTree>
    <p:extLst>
      <p:ext uri="{BB962C8B-B14F-4D97-AF65-F5344CB8AC3E}">
        <p14:creationId xmlns:p14="http://schemas.microsoft.com/office/powerpoint/2010/main" val="236646066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51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92515" name="Заметки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ru-RU" altLang="ru-RU" dirty="0" smtClean="0"/>
          </a:p>
        </p:txBody>
      </p:sp>
      <p:sp>
        <p:nvSpPr>
          <p:cNvPr id="192516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8448" indent="-287865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51458" indent="-230292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12041" indent="-230292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72625" indent="-230292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33208" indent="-230292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93791" indent="-230292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54375" indent="-230292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914958" indent="-230292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C25AC2A3-C345-462A-90FA-30F1E5F37AD1}" type="slidenum">
              <a:rPr lang="ru-RU" altLang="ru-RU" sz="1200"/>
              <a:pPr/>
              <a:t>8</a:t>
            </a:fld>
            <a:endParaRPr lang="ru-RU" altLang="ru-RU" sz="1200"/>
          </a:p>
        </p:txBody>
      </p:sp>
    </p:spTree>
    <p:extLst>
      <p:ext uri="{BB962C8B-B14F-4D97-AF65-F5344CB8AC3E}">
        <p14:creationId xmlns:p14="http://schemas.microsoft.com/office/powerpoint/2010/main" val="87130141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62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94563" name="Заметки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ru-RU" altLang="ru-RU" dirty="0" smtClean="0"/>
          </a:p>
        </p:txBody>
      </p:sp>
      <p:sp>
        <p:nvSpPr>
          <p:cNvPr id="194564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8448" indent="-287865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51458" indent="-230292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12041" indent="-230292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72625" indent="-230292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33208" indent="-230292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93791" indent="-230292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54375" indent="-230292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914958" indent="-230292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43A099C9-52C9-4A21-81B7-352273B1F5D3}" type="slidenum">
              <a:rPr lang="ru-RU" altLang="ru-RU" sz="1200"/>
              <a:pPr/>
              <a:t>9</a:t>
            </a:fld>
            <a:endParaRPr lang="ru-RU" altLang="ru-RU" sz="1200"/>
          </a:p>
        </p:txBody>
      </p:sp>
    </p:spTree>
    <p:extLst>
      <p:ext uri="{BB962C8B-B14F-4D97-AF65-F5344CB8AC3E}">
        <p14:creationId xmlns:p14="http://schemas.microsoft.com/office/powerpoint/2010/main" val="14381733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5181A18-6C70-4C48-A7DE-E591F8F92160}" type="slidenum">
              <a:rPr lang="ru-RU" altLang="ru-RU" smtClean="0"/>
              <a:pPr>
                <a:defRPr/>
              </a:pPr>
              <a:t>10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52651055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5181A18-6C70-4C48-A7DE-E591F8F92160}" type="slidenum">
              <a:rPr lang="ru-RU" altLang="ru-RU" smtClean="0"/>
              <a:pPr>
                <a:defRPr/>
              </a:pPr>
              <a:t>11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51301890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658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98659" name="Заметки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ru-RU" altLang="ru-RU" dirty="0" smtClean="0"/>
          </a:p>
        </p:txBody>
      </p:sp>
      <p:sp>
        <p:nvSpPr>
          <p:cNvPr id="198660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8448" indent="-287865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51458" indent="-230292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12041" indent="-230292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72625" indent="-230292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33208" indent="-230292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93791" indent="-230292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54375" indent="-230292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914958" indent="-230292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94536F6E-E79E-4812-8813-00AD664EAD08}" type="slidenum">
              <a:rPr lang="ru-RU" altLang="ru-RU" sz="1200"/>
              <a:pPr/>
              <a:t>12</a:t>
            </a:fld>
            <a:endParaRPr lang="ru-RU" altLang="ru-RU" sz="1200"/>
          </a:p>
        </p:txBody>
      </p:sp>
    </p:spTree>
    <p:extLst>
      <p:ext uri="{BB962C8B-B14F-4D97-AF65-F5344CB8AC3E}">
        <p14:creationId xmlns:p14="http://schemas.microsoft.com/office/powerpoint/2010/main" val="191892041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5181A18-6C70-4C48-A7DE-E591F8F92160}" type="slidenum">
              <a:rPr lang="ru-RU" altLang="ru-RU" smtClean="0"/>
              <a:pPr>
                <a:defRPr/>
              </a:pPr>
              <a:t>13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302666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hidden">
            <a:xfrm>
              <a:off x="0" y="0"/>
              <a:ext cx="2208" cy="4320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eaLnBrk="1" hangingPunct="1">
                <a:defRPr/>
              </a:pPr>
              <a:endParaRPr lang="ru-RU" altLang="ru-RU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6" name="Rectangle 4"/>
            <p:cNvSpPr>
              <a:spLocks noChangeArrowheads="1"/>
            </p:cNvSpPr>
            <p:nvPr/>
          </p:nvSpPr>
          <p:spPr bwMode="hidden">
            <a:xfrm>
              <a:off x="1081" y="1065"/>
              <a:ext cx="4679" cy="1596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ru-RU" altLang="ru-RU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grpSp>
          <p:nvGrpSpPr>
            <p:cNvPr id="7" name="Group 5"/>
            <p:cNvGrpSpPr>
              <a:grpSpLocks/>
            </p:cNvGrpSpPr>
            <p:nvPr/>
          </p:nvGrpSpPr>
          <p:grpSpPr bwMode="auto">
            <a:xfrm>
              <a:off x="0" y="672"/>
              <a:ext cx="1806" cy="1989"/>
              <a:chOff x="0" y="672"/>
              <a:chExt cx="1806" cy="1989"/>
            </a:xfrm>
          </p:grpSpPr>
          <p:sp>
            <p:nvSpPr>
              <p:cNvPr id="8" name="Rectangle 6"/>
              <p:cNvSpPr>
                <a:spLocks noChangeArrowheads="1"/>
              </p:cNvSpPr>
              <p:nvPr userDrawn="1"/>
            </p:nvSpPr>
            <p:spPr bwMode="auto">
              <a:xfrm>
                <a:off x="361" y="2257"/>
                <a:ext cx="363" cy="404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9" name="Rectangle 7"/>
              <p:cNvSpPr>
                <a:spLocks noChangeArrowheads="1"/>
              </p:cNvSpPr>
              <p:nvPr userDrawn="1"/>
            </p:nvSpPr>
            <p:spPr bwMode="auto">
              <a:xfrm>
                <a:off x="1081" y="1065"/>
                <a:ext cx="362" cy="405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0" name="Rectangle 8"/>
              <p:cNvSpPr>
                <a:spLocks noChangeArrowheads="1"/>
              </p:cNvSpPr>
              <p:nvPr userDrawn="1"/>
            </p:nvSpPr>
            <p:spPr bwMode="auto">
              <a:xfrm>
                <a:off x="1437" y="672"/>
                <a:ext cx="369" cy="400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1" name="Rectangle 9"/>
              <p:cNvSpPr>
                <a:spLocks noChangeArrowheads="1"/>
              </p:cNvSpPr>
              <p:nvPr userDrawn="1"/>
            </p:nvSpPr>
            <p:spPr bwMode="auto">
              <a:xfrm>
                <a:off x="719" y="2257"/>
                <a:ext cx="368" cy="404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2" name="Rectangle 10"/>
              <p:cNvSpPr>
                <a:spLocks noChangeArrowheads="1"/>
              </p:cNvSpPr>
              <p:nvPr userDrawn="1"/>
            </p:nvSpPr>
            <p:spPr bwMode="auto">
              <a:xfrm>
                <a:off x="1437" y="1065"/>
                <a:ext cx="369" cy="405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3" name="Rectangle 11"/>
              <p:cNvSpPr>
                <a:spLocks noChangeArrowheads="1"/>
              </p:cNvSpPr>
              <p:nvPr userDrawn="1"/>
            </p:nvSpPr>
            <p:spPr bwMode="auto">
              <a:xfrm>
                <a:off x="719" y="1464"/>
                <a:ext cx="368" cy="399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4" name="Rectangle 12"/>
              <p:cNvSpPr>
                <a:spLocks noChangeArrowheads="1"/>
              </p:cNvSpPr>
              <p:nvPr userDrawn="1"/>
            </p:nvSpPr>
            <p:spPr bwMode="auto">
              <a:xfrm>
                <a:off x="0" y="1464"/>
                <a:ext cx="367" cy="399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5" name="Rectangle 13"/>
              <p:cNvSpPr>
                <a:spLocks noChangeArrowheads="1"/>
              </p:cNvSpPr>
              <p:nvPr userDrawn="1"/>
            </p:nvSpPr>
            <p:spPr bwMode="auto">
              <a:xfrm>
                <a:off x="1081" y="1464"/>
                <a:ext cx="362" cy="399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6" name="Rectangle 14"/>
              <p:cNvSpPr>
                <a:spLocks noChangeArrowheads="1"/>
              </p:cNvSpPr>
              <p:nvPr userDrawn="1"/>
            </p:nvSpPr>
            <p:spPr bwMode="auto">
              <a:xfrm>
                <a:off x="361" y="1857"/>
                <a:ext cx="363" cy="406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7" name="Rectangle 15"/>
              <p:cNvSpPr>
                <a:spLocks noChangeArrowheads="1"/>
              </p:cNvSpPr>
              <p:nvPr userDrawn="1"/>
            </p:nvSpPr>
            <p:spPr bwMode="auto">
              <a:xfrm>
                <a:off x="719" y="1857"/>
                <a:ext cx="368" cy="406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</p:grpSp>
      </p:grpSp>
      <p:sp>
        <p:nvSpPr>
          <p:cNvPr id="39955" name="Rectangle 19"/>
          <p:cNvSpPr>
            <a:spLocks noGrp="1" noChangeArrowheads="1"/>
          </p:cNvSpPr>
          <p:nvPr>
            <p:ph type="ctrTitle"/>
          </p:nvPr>
        </p:nvSpPr>
        <p:spPr>
          <a:xfrm>
            <a:off x="2971800" y="1828800"/>
            <a:ext cx="6019800" cy="2209800"/>
          </a:xfrm>
        </p:spPr>
        <p:txBody>
          <a:bodyPr/>
          <a:lstStyle>
            <a:lvl1pPr>
              <a:defRPr sz="5000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39956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2971800" y="4267200"/>
            <a:ext cx="6019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3400"/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  <p:sp>
        <p:nvSpPr>
          <p:cNvPr id="18" name="Rectangle 16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9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0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5A2A4D-F419-4DFB-9A5D-5DF5232A585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5514022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AEC1EB-CC59-4863-B11E-B53AFEA7DE47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85996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457200"/>
            <a:ext cx="2057400" cy="5410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457200"/>
            <a:ext cx="6019800" cy="5410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BED3EF-8E2E-4824-840C-94364A27DFE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65459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F24AAE-15D2-4FDB-BCBF-2F400596D3E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544449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Заголовок, схема или организационная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SmartArt 2"/>
          <p:cNvSpPr>
            <a:spLocks noGrp="1"/>
          </p:cNvSpPr>
          <p:nvPr>
            <p:ph type="dgm" idx="1"/>
          </p:nvPr>
        </p:nvSpPr>
        <p:spPr>
          <a:xfrm>
            <a:off x="457200" y="1981200"/>
            <a:ext cx="8229600" cy="38862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318803-2FF7-4285-9DA0-86D6922F2D19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191751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hart" preserve="1">
  <p:cSld name="Заголовок, текст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иаграмма 3"/>
          <p:cNvSpPr>
            <a:spLocks noGrp="1"/>
          </p:cNvSpPr>
          <p:nvPr>
            <p:ph type="chart"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CF483B-0235-4BCF-89B8-1261111DE87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381455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457200" y="1981200"/>
            <a:ext cx="8229600" cy="38862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521ACF-20FE-41AB-863D-0B7EB115349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347201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70E04D-4C61-4DE7-8A58-B7E8000FD5F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960935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4038600" cy="18669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3"/>
          </p:nvPr>
        </p:nvSpPr>
        <p:spPr>
          <a:xfrm>
            <a:off x="4648200" y="4000500"/>
            <a:ext cx="4038600" cy="18669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61D697-6C80-4EAA-BFAF-B074535F5C8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8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800410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981200"/>
            <a:ext cx="8229600" cy="3886200"/>
          </a:xfrm>
        </p:spPr>
        <p:txBody>
          <a:bodyPr/>
          <a:lstStyle/>
          <a:p>
            <a:pPr lvl="0"/>
            <a:endParaRPr lang="ru-RU" noProof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138DDB-5C0C-42DD-A072-133C5E44E04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500876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hidden">
            <a:xfrm>
              <a:off x="0" y="0"/>
              <a:ext cx="2208" cy="4320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eaLnBrk="1" hangingPunct="1">
                <a:defRPr/>
              </a:pPr>
              <a:endParaRPr lang="ru-RU" altLang="ru-RU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6" name="Rectangle 4"/>
            <p:cNvSpPr>
              <a:spLocks noChangeArrowheads="1"/>
            </p:cNvSpPr>
            <p:nvPr/>
          </p:nvSpPr>
          <p:spPr bwMode="hidden">
            <a:xfrm>
              <a:off x="1081" y="1065"/>
              <a:ext cx="4679" cy="1596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ru-RU" altLang="ru-RU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grpSp>
          <p:nvGrpSpPr>
            <p:cNvPr id="7" name="Group 5"/>
            <p:cNvGrpSpPr>
              <a:grpSpLocks/>
            </p:cNvGrpSpPr>
            <p:nvPr/>
          </p:nvGrpSpPr>
          <p:grpSpPr bwMode="auto">
            <a:xfrm>
              <a:off x="0" y="672"/>
              <a:ext cx="1806" cy="1989"/>
              <a:chOff x="0" y="672"/>
              <a:chExt cx="1806" cy="1989"/>
            </a:xfrm>
          </p:grpSpPr>
          <p:sp>
            <p:nvSpPr>
              <p:cNvPr id="8" name="Rectangle 6"/>
              <p:cNvSpPr>
                <a:spLocks noChangeArrowheads="1"/>
              </p:cNvSpPr>
              <p:nvPr userDrawn="1"/>
            </p:nvSpPr>
            <p:spPr bwMode="auto">
              <a:xfrm>
                <a:off x="361" y="2257"/>
                <a:ext cx="363" cy="404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9" name="Rectangle 7"/>
              <p:cNvSpPr>
                <a:spLocks noChangeArrowheads="1"/>
              </p:cNvSpPr>
              <p:nvPr userDrawn="1"/>
            </p:nvSpPr>
            <p:spPr bwMode="auto">
              <a:xfrm>
                <a:off x="1081" y="1065"/>
                <a:ext cx="362" cy="405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0" name="Rectangle 8"/>
              <p:cNvSpPr>
                <a:spLocks noChangeArrowheads="1"/>
              </p:cNvSpPr>
              <p:nvPr userDrawn="1"/>
            </p:nvSpPr>
            <p:spPr bwMode="auto">
              <a:xfrm>
                <a:off x="1437" y="672"/>
                <a:ext cx="369" cy="400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1" name="Rectangle 9"/>
              <p:cNvSpPr>
                <a:spLocks noChangeArrowheads="1"/>
              </p:cNvSpPr>
              <p:nvPr userDrawn="1"/>
            </p:nvSpPr>
            <p:spPr bwMode="auto">
              <a:xfrm>
                <a:off x="719" y="2257"/>
                <a:ext cx="368" cy="404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2" name="Rectangle 10"/>
              <p:cNvSpPr>
                <a:spLocks noChangeArrowheads="1"/>
              </p:cNvSpPr>
              <p:nvPr userDrawn="1"/>
            </p:nvSpPr>
            <p:spPr bwMode="auto">
              <a:xfrm>
                <a:off x="1437" y="1065"/>
                <a:ext cx="369" cy="405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3" name="Rectangle 11"/>
              <p:cNvSpPr>
                <a:spLocks noChangeArrowheads="1"/>
              </p:cNvSpPr>
              <p:nvPr userDrawn="1"/>
            </p:nvSpPr>
            <p:spPr bwMode="auto">
              <a:xfrm>
                <a:off x="719" y="1464"/>
                <a:ext cx="368" cy="399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4" name="Rectangle 12"/>
              <p:cNvSpPr>
                <a:spLocks noChangeArrowheads="1"/>
              </p:cNvSpPr>
              <p:nvPr userDrawn="1"/>
            </p:nvSpPr>
            <p:spPr bwMode="auto">
              <a:xfrm>
                <a:off x="0" y="1464"/>
                <a:ext cx="367" cy="399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5" name="Rectangle 13"/>
              <p:cNvSpPr>
                <a:spLocks noChangeArrowheads="1"/>
              </p:cNvSpPr>
              <p:nvPr userDrawn="1"/>
            </p:nvSpPr>
            <p:spPr bwMode="auto">
              <a:xfrm>
                <a:off x="1081" y="1464"/>
                <a:ext cx="362" cy="399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6" name="Rectangle 14"/>
              <p:cNvSpPr>
                <a:spLocks noChangeArrowheads="1"/>
              </p:cNvSpPr>
              <p:nvPr userDrawn="1"/>
            </p:nvSpPr>
            <p:spPr bwMode="auto">
              <a:xfrm>
                <a:off x="361" y="1857"/>
                <a:ext cx="363" cy="406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7" name="Rectangle 15"/>
              <p:cNvSpPr>
                <a:spLocks noChangeArrowheads="1"/>
              </p:cNvSpPr>
              <p:nvPr userDrawn="1"/>
            </p:nvSpPr>
            <p:spPr bwMode="auto">
              <a:xfrm>
                <a:off x="719" y="1857"/>
                <a:ext cx="368" cy="406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</p:grpSp>
      </p:grpSp>
      <p:sp>
        <p:nvSpPr>
          <p:cNvPr id="39955" name="Rectangle 19"/>
          <p:cNvSpPr>
            <a:spLocks noGrp="1" noChangeArrowheads="1"/>
          </p:cNvSpPr>
          <p:nvPr>
            <p:ph type="ctrTitle"/>
          </p:nvPr>
        </p:nvSpPr>
        <p:spPr>
          <a:xfrm>
            <a:off x="2971800" y="1828800"/>
            <a:ext cx="6019800" cy="2209800"/>
          </a:xfrm>
        </p:spPr>
        <p:txBody>
          <a:bodyPr/>
          <a:lstStyle>
            <a:lvl1pPr>
              <a:defRPr sz="5000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39956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2971800" y="4267200"/>
            <a:ext cx="6019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3400"/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  <p:sp>
        <p:nvSpPr>
          <p:cNvPr id="18" name="Rectangle 16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9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0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50DDD7-7091-480E-A4C2-530EB981F0B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0659008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176EF2-4C91-4F5B-8101-5B6022DEB29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137058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0F7A04-B3E0-4BA3-A67D-5C4EE6F5C75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145058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18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36F6CA-F47D-4FBF-9470-4B0108391CA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187410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CF03F1-2A63-45EC-AE90-CF5FFC81843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140837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9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4F639B-8B64-4BFE-BA2E-79F3812D123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9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694926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01D508-A314-4BAC-8D0E-9C417426866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5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795970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34E633-2E03-4C6D-8A8F-24E98FD6349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4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21791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1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4CC3FE-A456-49F3-924B-2C22C1B5F157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384945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BE95DA-7C7C-4A73-A705-616E435264A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131839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C704EA-32A5-4D3C-8CD6-EF7D819AADA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109546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457200"/>
            <a:ext cx="2057400" cy="5410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457200"/>
            <a:ext cx="6019800" cy="5410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73F9AD-E3FF-4AC5-BFFE-0B4DC1860DC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66226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18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9C3A73-8128-4D01-A8A5-41996A6F48C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2412883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459295-AE8A-4DF5-B482-A907653F5F7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508012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Заголовок, схема или организационная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SmartArt 2"/>
          <p:cNvSpPr>
            <a:spLocks noGrp="1"/>
          </p:cNvSpPr>
          <p:nvPr>
            <p:ph type="dgm" idx="1"/>
          </p:nvPr>
        </p:nvSpPr>
        <p:spPr>
          <a:xfrm>
            <a:off x="457200" y="1981200"/>
            <a:ext cx="8229600" cy="38862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248F9A-A15C-4AE2-B4C5-328DC7E36EA7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341617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hart" preserve="1">
  <p:cSld name="Заголовок, текст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иаграмма 3"/>
          <p:cNvSpPr>
            <a:spLocks noGrp="1"/>
          </p:cNvSpPr>
          <p:nvPr>
            <p:ph type="chart"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38C54F-393D-49AC-9C4A-FA1411AFF47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569773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457200" y="1981200"/>
            <a:ext cx="8229600" cy="38862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A72FA3-7EAE-4E77-A944-2D4F3EEAA40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750222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EBE366-9020-450E-8B25-E8954758209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2559426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4038600" cy="18669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3"/>
          </p:nvPr>
        </p:nvSpPr>
        <p:spPr>
          <a:xfrm>
            <a:off x="4648200" y="4000500"/>
            <a:ext cx="4038600" cy="18669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B566FC-A270-42CA-A3EB-D94C221E208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8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4356300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981200"/>
            <a:ext cx="8229600" cy="3886200"/>
          </a:xfrm>
        </p:spPr>
        <p:txBody>
          <a:bodyPr/>
          <a:lstStyle/>
          <a:p>
            <a:pPr lvl="0"/>
            <a:endParaRPr lang="ru-RU" noProof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CA3207-18DA-4773-9C10-4A0B57893CC9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9182583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hidden">
            <a:xfrm>
              <a:off x="0" y="0"/>
              <a:ext cx="2208" cy="4320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defRPr/>
              </a:pPr>
              <a:endParaRPr lang="ru-RU" altLang="ru-RU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6" name="Rectangle 4"/>
            <p:cNvSpPr>
              <a:spLocks noChangeArrowheads="1"/>
            </p:cNvSpPr>
            <p:nvPr/>
          </p:nvSpPr>
          <p:spPr bwMode="hidden">
            <a:xfrm>
              <a:off x="1081" y="1065"/>
              <a:ext cx="4679" cy="1596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grpSp>
          <p:nvGrpSpPr>
            <p:cNvPr id="7" name="Group 5"/>
            <p:cNvGrpSpPr>
              <a:grpSpLocks/>
            </p:cNvGrpSpPr>
            <p:nvPr/>
          </p:nvGrpSpPr>
          <p:grpSpPr bwMode="auto">
            <a:xfrm>
              <a:off x="0" y="672"/>
              <a:ext cx="1806" cy="1989"/>
              <a:chOff x="0" y="672"/>
              <a:chExt cx="1806" cy="1989"/>
            </a:xfrm>
          </p:grpSpPr>
          <p:sp>
            <p:nvSpPr>
              <p:cNvPr id="8" name="Rectangle 6"/>
              <p:cNvSpPr>
                <a:spLocks noChangeArrowheads="1"/>
              </p:cNvSpPr>
              <p:nvPr userDrawn="1"/>
            </p:nvSpPr>
            <p:spPr bwMode="auto">
              <a:xfrm>
                <a:off x="361" y="2257"/>
                <a:ext cx="363" cy="404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9" name="Rectangle 7"/>
              <p:cNvSpPr>
                <a:spLocks noChangeArrowheads="1"/>
              </p:cNvSpPr>
              <p:nvPr userDrawn="1"/>
            </p:nvSpPr>
            <p:spPr bwMode="auto">
              <a:xfrm>
                <a:off x="1081" y="1065"/>
                <a:ext cx="362" cy="405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0" name="Rectangle 8"/>
              <p:cNvSpPr>
                <a:spLocks noChangeArrowheads="1"/>
              </p:cNvSpPr>
              <p:nvPr userDrawn="1"/>
            </p:nvSpPr>
            <p:spPr bwMode="auto">
              <a:xfrm>
                <a:off x="1437" y="672"/>
                <a:ext cx="369" cy="400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1" name="Rectangle 9"/>
              <p:cNvSpPr>
                <a:spLocks noChangeArrowheads="1"/>
              </p:cNvSpPr>
              <p:nvPr userDrawn="1"/>
            </p:nvSpPr>
            <p:spPr bwMode="auto">
              <a:xfrm>
                <a:off x="719" y="2257"/>
                <a:ext cx="368" cy="404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2" name="Rectangle 10"/>
              <p:cNvSpPr>
                <a:spLocks noChangeArrowheads="1"/>
              </p:cNvSpPr>
              <p:nvPr userDrawn="1"/>
            </p:nvSpPr>
            <p:spPr bwMode="auto">
              <a:xfrm>
                <a:off x="1437" y="1065"/>
                <a:ext cx="369" cy="405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3" name="Rectangle 11"/>
              <p:cNvSpPr>
                <a:spLocks noChangeArrowheads="1"/>
              </p:cNvSpPr>
              <p:nvPr userDrawn="1"/>
            </p:nvSpPr>
            <p:spPr bwMode="auto">
              <a:xfrm>
                <a:off x="719" y="1464"/>
                <a:ext cx="368" cy="399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4" name="Rectangle 12"/>
              <p:cNvSpPr>
                <a:spLocks noChangeArrowheads="1"/>
              </p:cNvSpPr>
              <p:nvPr userDrawn="1"/>
            </p:nvSpPr>
            <p:spPr bwMode="auto">
              <a:xfrm>
                <a:off x="0" y="1464"/>
                <a:ext cx="367" cy="399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5" name="Rectangle 13"/>
              <p:cNvSpPr>
                <a:spLocks noChangeArrowheads="1"/>
              </p:cNvSpPr>
              <p:nvPr userDrawn="1"/>
            </p:nvSpPr>
            <p:spPr bwMode="auto">
              <a:xfrm>
                <a:off x="1081" y="1464"/>
                <a:ext cx="362" cy="399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6" name="Rectangle 14"/>
              <p:cNvSpPr>
                <a:spLocks noChangeArrowheads="1"/>
              </p:cNvSpPr>
              <p:nvPr userDrawn="1"/>
            </p:nvSpPr>
            <p:spPr bwMode="auto">
              <a:xfrm>
                <a:off x="361" y="1857"/>
                <a:ext cx="363" cy="406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7" name="Rectangle 15"/>
              <p:cNvSpPr>
                <a:spLocks noChangeArrowheads="1"/>
              </p:cNvSpPr>
              <p:nvPr userDrawn="1"/>
            </p:nvSpPr>
            <p:spPr bwMode="auto">
              <a:xfrm>
                <a:off x="719" y="1857"/>
                <a:ext cx="368" cy="406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</p:grpSp>
      </p:grpSp>
      <p:sp>
        <p:nvSpPr>
          <p:cNvPr id="39955" name="Rectangle 19"/>
          <p:cNvSpPr>
            <a:spLocks noGrp="1" noChangeArrowheads="1"/>
          </p:cNvSpPr>
          <p:nvPr>
            <p:ph type="ctrTitle"/>
          </p:nvPr>
        </p:nvSpPr>
        <p:spPr>
          <a:xfrm>
            <a:off x="2971800" y="1828800"/>
            <a:ext cx="6019800" cy="2209800"/>
          </a:xfrm>
        </p:spPr>
        <p:txBody>
          <a:bodyPr/>
          <a:lstStyle>
            <a:lvl1pPr>
              <a:defRPr sz="5000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39956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2971800" y="4267200"/>
            <a:ext cx="6019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3400"/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  <p:sp>
        <p:nvSpPr>
          <p:cNvPr id="18" name="Rectangle 16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9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0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7CC9C3-613E-44A6-ADE4-A52E77F431C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954355062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C23D71-4A80-43B0-9DDF-794B1AE2540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5400008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18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C459D9-1C6D-42CA-ABED-756DD01C193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96783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2A1673-271A-4102-A1C6-9DB34EE0514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5931251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2E3CB6-A593-491E-BFB2-E27B00C1BE6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6757394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9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0336A2-20AB-47C9-B94B-3131889B495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9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5122634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17D6C1-6506-4198-9305-B37EE8351B2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5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3454594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B9869C-3E80-4B0D-BEA4-F8A3B7A33D6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4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1266452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1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0159EF-FB2F-4B96-BFDB-2A826D15730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257234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526201-137B-4FCC-BD69-5C4C49920E3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0258724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49F8A2-9666-4E0C-918A-808C10B8191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5772729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457200"/>
            <a:ext cx="2057400" cy="5410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457200"/>
            <a:ext cx="6019800" cy="5410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C28C5E-9FFC-4F6C-8DB8-12A44155FA8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7437190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2715F1-C260-40EC-A0BD-4D1E63453BF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7609506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Заголовок, схема или организационная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SmartArt 2"/>
          <p:cNvSpPr>
            <a:spLocks noGrp="1"/>
          </p:cNvSpPr>
          <p:nvPr>
            <p:ph type="dgm" idx="1"/>
          </p:nvPr>
        </p:nvSpPr>
        <p:spPr>
          <a:xfrm>
            <a:off x="457200" y="1981200"/>
            <a:ext cx="8229600" cy="38862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B13007-E679-4DDD-8D72-D197B34882B9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37908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9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6562F3-30E7-448C-A01E-251F6E1742C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9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1928303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hart" preserve="1">
  <p:cSld name="Заголовок, текст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иаграмма 3"/>
          <p:cNvSpPr>
            <a:spLocks noGrp="1"/>
          </p:cNvSpPr>
          <p:nvPr>
            <p:ph type="chart"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2434B2-F848-4A4B-B939-BE74B7748EB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2017171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457200" y="1981200"/>
            <a:ext cx="8229600" cy="38862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D22136-7783-487E-9136-AF0906EC34E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4463180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FE010E-E2B5-44F2-A192-76A67B52607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3659520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4038600" cy="18669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3"/>
          </p:nvPr>
        </p:nvSpPr>
        <p:spPr>
          <a:xfrm>
            <a:off x="4648200" y="4000500"/>
            <a:ext cx="4038600" cy="18669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C9954D-B362-4953-A7FF-32286B852CD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8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8112093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981200"/>
            <a:ext cx="8229600" cy="3886200"/>
          </a:xfrm>
        </p:spPr>
        <p:txBody>
          <a:bodyPr/>
          <a:lstStyle/>
          <a:p>
            <a:pPr lvl="0"/>
            <a:endParaRPr lang="ru-RU" noProof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BD0FC4-5746-48AD-9323-6A35F90CBCE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8449015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hidden">
            <a:xfrm>
              <a:off x="0" y="0"/>
              <a:ext cx="2208" cy="4320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defRPr/>
              </a:pPr>
              <a:endParaRPr lang="ru-RU" altLang="ru-RU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6" name="Rectangle 4"/>
            <p:cNvSpPr>
              <a:spLocks noChangeArrowheads="1"/>
            </p:cNvSpPr>
            <p:nvPr/>
          </p:nvSpPr>
          <p:spPr bwMode="hidden">
            <a:xfrm>
              <a:off x="1081" y="1065"/>
              <a:ext cx="4679" cy="1596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grpSp>
          <p:nvGrpSpPr>
            <p:cNvPr id="7" name="Group 5"/>
            <p:cNvGrpSpPr>
              <a:grpSpLocks/>
            </p:cNvGrpSpPr>
            <p:nvPr/>
          </p:nvGrpSpPr>
          <p:grpSpPr bwMode="auto">
            <a:xfrm>
              <a:off x="0" y="672"/>
              <a:ext cx="1806" cy="1989"/>
              <a:chOff x="0" y="672"/>
              <a:chExt cx="1806" cy="1989"/>
            </a:xfrm>
          </p:grpSpPr>
          <p:sp>
            <p:nvSpPr>
              <p:cNvPr id="8" name="Rectangle 6"/>
              <p:cNvSpPr>
                <a:spLocks noChangeArrowheads="1"/>
              </p:cNvSpPr>
              <p:nvPr userDrawn="1"/>
            </p:nvSpPr>
            <p:spPr bwMode="auto">
              <a:xfrm>
                <a:off x="361" y="2257"/>
                <a:ext cx="363" cy="404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9" name="Rectangle 7"/>
              <p:cNvSpPr>
                <a:spLocks noChangeArrowheads="1"/>
              </p:cNvSpPr>
              <p:nvPr userDrawn="1"/>
            </p:nvSpPr>
            <p:spPr bwMode="auto">
              <a:xfrm>
                <a:off x="1081" y="1065"/>
                <a:ext cx="362" cy="405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0" name="Rectangle 8"/>
              <p:cNvSpPr>
                <a:spLocks noChangeArrowheads="1"/>
              </p:cNvSpPr>
              <p:nvPr userDrawn="1"/>
            </p:nvSpPr>
            <p:spPr bwMode="auto">
              <a:xfrm>
                <a:off x="1437" y="672"/>
                <a:ext cx="369" cy="400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1" name="Rectangle 9"/>
              <p:cNvSpPr>
                <a:spLocks noChangeArrowheads="1"/>
              </p:cNvSpPr>
              <p:nvPr userDrawn="1"/>
            </p:nvSpPr>
            <p:spPr bwMode="auto">
              <a:xfrm>
                <a:off x="719" y="2257"/>
                <a:ext cx="368" cy="404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2" name="Rectangle 10"/>
              <p:cNvSpPr>
                <a:spLocks noChangeArrowheads="1"/>
              </p:cNvSpPr>
              <p:nvPr userDrawn="1"/>
            </p:nvSpPr>
            <p:spPr bwMode="auto">
              <a:xfrm>
                <a:off x="1437" y="1065"/>
                <a:ext cx="369" cy="405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3" name="Rectangle 11"/>
              <p:cNvSpPr>
                <a:spLocks noChangeArrowheads="1"/>
              </p:cNvSpPr>
              <p:nvPr userDrawn="1"/>
            </p:nvSpPr>
            <p:spPr bwMode="auto">
              <a:xfrm>
                <a:off x="719" y="1464"/>
                <a:ext cx="368" cy="399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4" name="Rectangle 12"/>
              <p:cNvSpPr>
                <a:spLocks noChangeArrowheads="1"/>
              </p:cNvSpPr>
              <p:nvPr userDrawn="1"/>
            </p:nvSpPr>
            <p:spPr bwMode="auto">
              <a:xfrm>
                <a:off x="0" y="1464"/>
                <a:ext cx="367" cy="399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5" name="Rectangle 13"/>
              <p:cNvSpPr>
                <a:spLocks noChangeArrowheads="1"/>
              </p:cNvSpPr>
              <p:nvPr userDrawn="1"/>
            </p:nvSpPr>
            <p:spPr bwMode="auto">
              <a:xfrm>
                <a:off x="1081" y="1464"/>
                <a:ext cx="362" cy="399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6" name="Rectangle 14"/>
              <p:cNvSpPr>
                <a:spLocks noChangeArrowheads="1"/>
              </p:cNvSpPr>
              <p:nvPr userDrawn="1"/>
            </p:nvSpPr>
            <p:spPr bwMode="auto">
              <a:xfrm>
                <a:off x="361" y="1857"/>
                <a:ext cx="363" cy="406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7" name="Rectangle 15"/>
              <p:cNvSpPr>
                <a:spLocks noChangeArrowheads="1"/>
              </p:cNvSpPr>
              <p:nvPr userDrawn="1"/>
            </p:nvSpPr>
            <p:spPr bwMode="auto">
              <a:xfrm>
                <a:off x="719" y="1857"/>
                <a:ext cx="368" cy="406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</p:grpSp>
      </p:grpSp>
      <p:sp>
        <p:nvSpPr>
          <p:cNvPr id="39955" name="Rectangle 19"/>
          <p:cNvSpPr>
            <a:spLocks noGrp="1" noChangeArrowheads="1"/>
          </p:cNvSpPr>
          <p:nvPr>
            <p:ph type="ctrTitle"/>
          </p:nvPr>
        </p:nvSpPr>
        <p:spPr>
          <a:xfrm>
            <a:off x="2971800" y="1828800"/>
            <a:ext cx="6019800" cy="2209800"/>
          </a:xfrm>
        </p:spPr>
        <p:txBody>
          <a:bodyPr/>
          <a:lstStyle>
            <a:lvl1pPr>
              <a:defRPr sz="5000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39956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2971800" y="4267200"/>
            <a:ext cx="6019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3400"/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  <p:sp>
        <p:nvSpPr>
          <p:cNvPr id="18" name="Rectangle 16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9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0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359571-48FA-4393-B754-71547199676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074329182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77D98F-AC91-42FE-8715-085C983FDB4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6389407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18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3146DD-BC9F-4BB9-90D4-F44C7E7502E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6988645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3A2630-80BD-4255-A666-002139C29CD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9103860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9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4D2BC1-841C-4E68-BDF9-8FCA1E9B9D5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9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08832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DE40C2-DD20-4AC5-B2B6-4AB12EF050F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5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6098391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156F6D-17F5-497A-AF78-6DD389E6184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5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6151680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7FAED0-2282-42E3-ABB0-B1A5968A756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4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5855875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1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0C96C5-0152-4446-8B86-F690804EF53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4360938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05632F-470A-4DC0-91FB-FD4F83FAB7D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6716334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9A532E-EC32-42CA-AE09-4D63C8BEE3C4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7398968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457200"/>
            <a:ext cx="2057400" cy="5410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457200"/>
            <a:ext cx="6019800" cy="5410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C40ED5-8BE8-4F15-BB56-371AC4A1A564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5391697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BB8DDE-2F31-4F7E-B00A-A320841DE1D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8835507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Заголовок, схема или организационная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SmartArt 2"/>
          <p:cNvSpPr>
            <a:spLocks noGrp="1"/>
          </p:cNvSpPr>
          <p:nvPr>
            <p:ph type="dgm" idx="1"/>
          </p:nvPr>
        </p:nvSpPr>
        <p:spPr>
          <a:xfrm>
            <a:off x="457200" y="1981200"/>
            <a:ext cx="8229600" cy="38862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543FB9-D14A-40EA-BB94-51750F5699D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393342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hart" preserve="1">
  <p:cSld name="Заголовок, текст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иаграмма 3"/>
          <p:cNvSpPr>
            <a:spLocks noGrp="1"/>
          </p:cNvSpPr>
          <p:nvPr>
            <p:ph type="chart"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639C73-BBDF-4A73-94C3-D2A1E8B8E6C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7592469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457200" y="1981200"/>
            <a:ext cx="8229600" cy="38862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D96471-1C53-47BC-B04E-B949085F194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83676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120162-A072-4B2C-8C79-22C56FC11444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4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0032888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11FDC1-6F0E-4C15-9B8F-F0317B51CE3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746897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4038600" cy="18669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3"/>
          </p:nvPr>
        </p:nvSpPr>
        <p:spPr>
          <a:xfrm>
            <a:off x="4648200" y="4000500"/>
            <a:ext cx="4038600" cy="18669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B02094-B539-4741-B60F-4B8A99363E7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8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1587407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981200"/>
            <a:ext cx="8229600" cy="3886200"/>
          </a:xfrm>
        </p:spPr>
        <p:txBody>
          <a:bodyPr/>
          <a:lstStyle/>
          <a:p>
            <a:pPr lvl="0"/>
            <a:endParaRPr lang="ru-RU" noProof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50D0C0-F4DF-48E9-8C04-62267F2ABF4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80625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1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29821A-87B7-48E6-90CA-23A3439D027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15850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AEB106-7BB8-4405-92D3-79933E155D2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1534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.xml"/><Relationship Id="rId13" Type="http://schemas.openxmlformats.org/officeDocument/2006/relationships/slideLayout" Target="../slideLayouts/slideLayout31.xml"/><Relationship Id="rId18" Type="http://schemas.openxmlformats.org/officeDocument/2006/relationships/slideLayout" Target="../slideLayouts/slideLayout36.xml"/><Relationship Id="rId3" Type="http://schemas.openxmlformats.org/officeDocument/2006/relationships/slideLayout" Target="../slideLayouts/slideLayout21.xml"/><Relationship Id="rId7" Type="http://schemas.openxmlformats.org/officeDocument/2006/relationships/slideLayout" Target="../slideLayouts/slideLayout25.xml"/><Relationship Id="rId12" Type="http://schemas.openxmlformats.org/officeDocument/2006/relationships/slideLayout" Target="../slideLayouts/slideLayout30.xml"/><Relationship Id="rId17" Type="http://schemas.openxmlformats.org/officeDocument/2006/relationships/slideLayout" Target="../slideLayouts/slideLayout35.xml"/><Relationship Id="rId2" Type="http://schemas.openxmlformats.org/officeDocument/2006/relationships/slideLayout" Target="../slideLayouts/slideLayout20.xml"/><Relationship Id="rId16" Type="http://schemas.openxmlformats.org/officeDocument/2006/relationships/slideLayout" Target="../slideLayouts/slideLayout34.xml"/><Relationship Id="rId1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4.xml"/><Relationship Id="rId11" Type="http://schemas.openxmlformats.org/officeDocument/2006/relationships/slideLayout" Target="../slideLayouts/slideLayout29.xml"/><Relationship Id="rId5" Type="http://schemas.openxmlformats.org/officeDocument/2006/relationships/slideLayout" Target="../slideLayouts/slideLayout23.xml"/><Relationship Id="rId15" Type="http://schemas.openxmlformats.org/officeDocument/2006/relationships/slideLayout" Target="../slideLayouts/slideLayout33.xml"/><Relationship Id="rId10" Type="http://schemas.openxmlformats.org/officeDocument/2006/relationships/slideLayout" Target="../slideLayouts/slideLayout28.xml"/><Relationship Id="rId19" Type="http://schemas.openxmlformats.org/officeDocument/2006/relationships/theme" Target="../theme/theme2.xml"/><Relationship Id="rId4" Type="http://schemas.openxmlformats.org/officeDocument/2006/relationships/slideLayout" Target="../slideLayouts/slideLayout22.xml"/><Relationship Id="rId9" Type="http://schemas.openxmlformats.org/officeDocument/2006/relationships/slideLayout" Target="../slideLayouts/slideLayout27.xml"/><Relationship Id="rId14" Type="http://schemas.openxmlformats.org/officeDocument/2006/relationships/slideLayout" Target="../slideLayouts/slideLayout3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slideLayout" Target="../slideLayouts/slideLayout49.xml"/><Relationship Id="rId18" Type="http://schemas.openxmlformats.org/officeDocument/2006/relationships/slideLayout" Target="../slideLayouts/slideLayout5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8.xml"/><Relationship Id="rId17" Type="http://schemas.openxmlformats.org/officeDocument/2006/relationships/slideLayout" Target="../slideLayouts/slideLayout53.xml"/><Relationship Id="rId2" Type="http://schemas.openxmlformats.org/officeDocument/2006/relationships/slideLayout" Target="../slideLayouts/slideLayout38.xml"/><Relationship Id="rId16" Type="http://schemas.openxmlformats.org/officeDocument/2006/relationships/slideLayout" Target="../slideLayouts/slideLayout52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5" Type="http://schemas.openxmlformats.org/officeDocument/2006/relationships/slideLayout" Target="../slideLayouts/slideLayout51.xml"/><Relationship Id="rId10" Type="http://schemas.openxmlformats.org/officeDocument/2006/relationships/slideLayout" Target="../slideLayouts/slideLayout46.xml"/><Relationship Id="rId19" Type="http://schemas.openxmlformats.org/officeDocument/2006/relationships/theme" Target="../theme/theme3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Relationship Id="rId14" Type="http://schemas.openxmlformats.org/officeDocument/2006/relationships/slideLayout" Target="../slideLayouts/slideLayout50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2.xml"/><Relationship Id="rId13" Type="http://schemas.openxmlformats.org/officeDocument/2006/relationships/slideLayout" Target="../slideLayouts/slideLayout67.xml"/><Relationship Id="rId18" Type="http://schemas.openxmlformats.org/officeDocument/2006/relationships/slideLayout" Target="../slideLayouts/slideLayout72.xml"/><Relationship Id="rId3" Type="http://schemas.openxmlformats.org/officeDocument/2006/relationships/slideLayout" Target="../slideLayouts/slideLayout57.xml"/><Relationship Id="rId7" Type="http://schemas.openxmlformats.org/officeDocument/2006/relationships/slideLayout" Target="../slideLayouts/slideLayout61.xml"/><Relationship Id="rId12" Type="http://schemas.openxmlformats.org/officeDocument/2006/relationships/slideLayout" Target="../slideLayouts/slideLayout66.xml"/><Relationship Id="rId17" Type="http://schemas.openxmlformats.org/officeDocument/2006/relationships/slideLayout" Target="../slideLayouts/slideLayout71.xml"/><Relationship Id="rId2" Type="http://schemas.openxmlformats.org/officeDocument/2006/relationships/slideLayout" Target="../slideLayouts/slideLayout56.xml"/><Relationship Id="rId16" Type="http://schemas.openxmlformats.org/officeDocument/2006/relationships/slideLayout" Target="../slideLayouts/slideLayout70.xml"/><Relationship Id="rId1" Type="http://schemas.openxmlformats.org/officeDocument/2006/relationships/slideLayout" Target="../slideLayouts/slideLayout55.xml"/><Relationship Id="rId6" Type="http://schemas.openxmlformats.org/officeDocument/2006/relationships/slideLayout" Target="../slideLayouts/slideLayout60.xml"/><Relationship Id="rId11" Type="http://schemas.openxmlformats.org/officeDocument/2006/relationships/slideLayout" Target="../slideLayouts/slideLayout65.xml"/><Relationship Id="rId5" Type="http://schemas.openxmlformats.org/officeDocument/2006/relationships/slideLayout" Target="../slideLayouts/slideLayout59.xml"/><Relationship Id="rId15" Type="http://schemas.openxmlformats.org/officeDocument/2006/relationships/slideLayout" Target="../slideLayouts/slideLayout69.xml"/><Relationship Id="rId10" Type="http://schemas.openxmlformats.org/officeDocument/2006/relationships/slideLayout" Target="../slideLayouts/slideLayout64.xml"/><Relationship Id="rId19" Type="http://schemas.openxmlformats.org/officeDocument/2006/relationships/theme" Target="../theme/theme4.xml"/><Relationship Id="rId4" Type="http://schemas.openxmlformats.org/officeDocument/2006/relationships/slideLayout" Target="../slideLayouts/slideLayout58.xml"/><Relationship Id="rId9" Type="http://schemas.openxmlformats.org/officeDocument/2006/relationships/slideLayout" Target="../slideLayouts/slideLayout63.xml"/><Relationship Id="rId14" Type="http://schemas.openxmlformats.org/officeDocument/2006/relationships/slideLayout" Target="../slideLayouts/slideLayout6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CCECFF"/>
            </a:gs>
            <a:gs pos="100000">
              <a:srgbClr val="FFFFF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000000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000000"/>
                </a:solidFill>
                <a:latin typeface="Arial Black" panose="020B0A04020102020204" pitchFamily="34" charset="0"/>
              </a:defRPr>
            </a:lvl1pPr>
          </a:lstStyle>
          <a:p>
            <a:pPr>
              <a:defRPr/>
            </a:pPr>
            <a:fld id="{AEA04B3E-D3A4-4EF5-BEE4-FDF7228F61C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grpSp>
        <p:nvGrpSpPr>
          <p:cNvPr id="2052" name="Group 4"/>
          <p:cNvGrpSpPr>
            <a:grpSpLocks/>
          </p:cNvGrpSpPr>
          <p:nvPr/>
        </p:nvGrpSpPr>
        <p:grpSpPr bwMode="auto">
          <a:xfrm>
            <a:off x="0" y="0"/>
            <a:ext cx="9144000" cy="546100"/>
            <a:chOff x="0" y="0"/>
            <a:chExt cx="5760" cy="344"/>
          </a:xfrm>
        </p:grpSpPr>
        <p:sp>
          <p:nvSpPr>
            <p:cNvPr id="2056" name="Rectangle 5"/>
            <p:cNvSpPr>
              <a:spLocks noChangeArrowheads="1"/>
            </p:cNvSpPr>
            <p:nvPr/>
          </p:nvSpPr>
          <p:spPr bwMode="auto">
            <a:xfrm>
              <a:off x="0" y="0"/>
              <a:ext cx="180" cy="336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eaLnBrk="1" hangingPunct="1">
                <a:defRPr/>
              </a:pPr>
              <a:endParaRPr lang="ru-RU" altLang="ru-RU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2057" name="Rectangle 6"/>
            <p:cNvSpPr>
              <a:spLocks noChangeArrowheads="1"/>
            </p:cNvSpPr>
            <p:nvPr/>
          </p:nvSpPr>
          <p:spPr bwMode="auto">
            <a:xfrm>
              <a:off x="260" y="85"/>
              <a:ext cx="5500" cy="17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ru-RU" altLang="ru-RU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2058" name="Rectangle 7"/>
            <p:cNvSpPr>
              <a:spLocks noChangeArrowheads="1"/>
            </p:cNvSpPr>
            <p:nvPr/>
          </p:nvSpPr>
          <p:spPr bwMode="auto">
            <a:xfrm>
              <a:off x="258" y="85"/>
              <a:ext cx="87" cy="89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666699"/>
                </a:solidFill>
              </a:endParaRPr>
            </a:p>
          </p:txBody>
        </p:sp>
        <p:sp>
          <p:nvSpPr>
            <p:cNvPr id="2059" name="Rectangle 8"/>
            <p:cNvSpPr>
              <a:spLocks noChangeArrowheads="1"/>
            </p:cNvSpPr>
            <p:nvPr/>
          </p:nvSpPr>
          <p:spPr bwMode="auto">
            <a:xfrm>
              <a:off x="345" y="0"/>
              <a:ext cx="88" cy="8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666699"/>
                </a:solidFill>
              </a:endParaRPr>
            </a:p>
          </p:txBody>
        </p:sp>
        <p:sp>
          <p:nvSpPr>
            <p:cNvPr id="2060" name="Rectangle 9"/>
            <p:cNvSpPr>
              <a:spLocks noChangeArrowheads="1"/>
            </p:cNvSpPr>
            <p:nvPr/>
          </p:nvSpPr>
          <p:spPr bwMode="auto">
            <a:xfrm>
              <a:off x="345" y="85"/>
              <a:ext cx="88" cy="8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9999CC"/>
                </a:solidFill>
              </a:endParaRPr>
            </a:p>
          </p:txBody>
        </p:sp>
        <p:sp>
          <p:nvSpPr>
            <p:cNvPr id="2061" name="Rectangle 10"/>
            <p:cNvSpPr>
              <a:spLocks noChangeArrowheads="1"/>
            </p:cNvSpPr>
            <p:nvPr/>
          </p:nvSpPr>
          <p:spPr bwMode="auto">
            <a:xfrm>
              <a:off x="173" y="173"/>
              <a:ext cx="86" cy="8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666699"/>
                </a:solidFill>
              </a:endParaRPr>
            </a:p>
          </p:txBody>
        </p:sp>
        <p:sp>
          <p:nvSpPr>
            <p:cNvPr id="2062" name="Rectangle 11"/>
            <p:cNvSpPr>
              <a:spLocks noChangeArrowheads="1"/>
            </p:cNvSpPr>
            <p:nvPr/>
          </p:nvSpPr>
          <p:spPr bwMode="auto">
            <a:xfrm>
              <a:off x="83" y="86"/>
              <a:ext cx="89" cy="87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ru-RU" altLang="ru-RU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2063" name="Rectangle 12"/>
            <p:cNvSpPr>
              <a:spLocks noChangeArrowheads="1"/>
            </p:cNvSpPr>
            <p:nvPr/>
          </p:nvSpPr>
          <p:spPr bwMode="auto">
            <a:xfrm>
              <a:off x="258" y="171"/>
              <a:ext cx="87" cy="87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9999CC"/>
                </a:solidFill>
              </a:endParaRPr>
            </a:p>
          </p:txBody>
        </p:sp>
        <p:sp>
          <p:nvSpPr>
            <p:cNvPr id="2064" name="Rectangle 13"/>
            <p:cNvSpPr>
              <a:spLocks noChangeArrowheads="1"/>
            </p:cNvSpPr>
            <p:nvPr/>
          </p:nvSpPr>
          <p:spPr bwMode="auto">
            <a:xfrm>
              <a:off x="173" y="258"/>
              <a:ext cx="86" cy="8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9999CC"/>
                </a:solidFill>
              </a:endParaRPr>
            </a:p>
          </p:txBody>
        </p:sp>
      </p:grpSp>
      <p:sp>
        <p:nvSpPr>
          <p:cNvPr id="2053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57200"/>
            <a:ext cx="8229600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2054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3886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38928" name="Rectangle 1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defRPr sz="1200">
                <a:solidFill>
                  <a:srgbClr val="000000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547286" r:id="rId1"/>
    <p:sldLayoutId id="2147547287" r:id="rId2"/>
    <p:sldLayoutId id="2147547288" r:id="rId3"/>
    <p:sldLayoutId id="2147547289" r:id="rId4"/>
    <p:sldLayoutId id="2147547290" r:id="rId5"/>
    <p:sldLayoutId id="2147547291" r:id="rId6"/>
    <p:sldLayoutId id="2147547292" r:id="rId7"/>
    <p:sldLayoutId id="2147547293" r:id="rId8"/>
    <p:sldLayoutId id="2147547294" r:id="rId9"/>
    <p:sldLayoutId id="2147547295" r:id="rId10"/>
    <p:sldLayoutId id="2147547296" r:id="rId11"/>
    <p:sldLayoutId id="2147547297" r:id="rId12"/>
    <p:sldLayoutId id="2147547298" r:id="rId13"/>
    <p:sldLayoutId id="2147547299" r:id="rId14"/>
    <p:sldLayoutId id="2147547300" r:id="rId15"/>
    <p:sldLayoutId id="2147547301" r:id="rId16"/>
    <p:sldLayoutId id="2147547302" r:id="rId17"/>
    <p:sldLayoutId id="2147547303" r:id="rId18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anose="05000000000000000000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anose="05000000000000000000" pitchFamily="2" charset="2"/>
        <a:buChar char="¨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anose="05000000000000000000" pitchFamily="2" charset="2"/>
        <a:buChar char="n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¨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Wingdings" panose="05000000000000000000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CCECFF"/>
            </a:gs>
            <a:gs pos="100000">
              <a:srgbClr val="FFFFF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000000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000000"/>
                </a:solidFill>
                <a:latin typeface="Arial Black" panose="020B0A04020102020204" pitchFamily="34" charset="0"/>
              </a:defRPr>
            </a:lvl1pPr>
          </a:lstStyle>
          <a:p>
            <a:pPr>
              <a:defRPr/>
            </a:pPr>
            <a:fld id="{1F7C6C83-1B19-4640-89E4-893E9586710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grpSp>
        <p:nvGrpSpPr>
          <p:cNvPr id="3076" name="Group 4"/>
          <p:cNvGrpSpPr>
            <a:grpSpLocks/>
          </p:cNvGrpSpPr>
          <p:nvPr/>
        </p:nvGrpSpPr>
        <p:grpSpPr bwMode="auto">
          <a:xfrm>
            <a:off x="0" y="0"/>
            <a:ext cx="9144000" cy="546100"/>
            <a:chOff x="0" y="0"/>
            <a:chExt cx="5760" cy="344"/>
          </a:xfrm>
        </p:grpSpPr>
        <p:sp>
          <p:nvSpPr>
            <p:cNvPr id="2056" name="Rectangle 5"/>
            <p:cNvSpPr>
              <a:spLocks noChangeArrowheads="1"/>
            </p:cNvSpPr>
            <p:nvPr/>
          </p:nvSpPr>
          <p:spPr bwMode="auto">
            <a:xfrm>
              <a:off x="0" y="0"/>
              <a:ext cx="180" cy="336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eaLnBrk="1" hangingPunct="1">
                <a:defRPr/>
              </a:pPr>
              <a:endParaRPr lang="ru-RU" altLang="ru-RU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2057" name="Rectangle 6"/>
            <p:cNvSpPr>
              <a:spLocks noChangeArrowheads="1"/>
            </p:cNvSpPr>
            <p:nvPr/>
          </p:nvSpPr>
          <p:spPr bwMode="auto">
            <a:xfrm>
              <a:off x="260" y="85"/>
              <a:ext cx="5500" cy="17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ru-RU" altLang="ru-RU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2058" name="Rectangle 7"/>
            <p:cNvSpPr>
              <a:spLocks noChangeArrowheads="1"/>
            </p:cNvSpPr>
            <p:nvPr/>
          </p:nvSpPr>
          <p:spPr bwMode="auto">
            <a:xfrm>
              <a:off x="258" y="85"/>
              <a:ext cx="87" cy="89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666699"/>
                </a:solidFill>
              </a:endParaRPr>
            </a:p>
          </p:txBody>
        </p:sp>
        <p:sp>
          <p:nvSpPr>
            <p:cNvPr id="2059" name="Rectangle 8"/>
            <p:cNvSpPr>
              <a:spLocks noChangeArrowheads="1"/>
            </p:cNvSpPr>
            <p:nvPr/>
          </p:nvSpPr>
          <p:spPr bwMode="auto">
            <a:xfrm>
              <a:off x="345" y="0"/>
              <a:ext cx="88" cy="8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666699"/>
                </a:solidFill>
              </a:endParaRPr>
            </a:p>
          </p:txBody>
        </p:sp>
        <p:sp>
          <p:nvSpPr>
            <p:cNvPr id="2060" name="Rectangle 9"/>
            <p:cNvSpPr>
              <a:spLocks noChangeArrowheads="1"/>
            </p:cNvSpPr>
            <p:nvPr/>
          </p:nvSpPr>
          <p:spPr bwMode="auto">
            <a:xfrm>
              <a:off x="345" y="85"/>
              <a:ext cx="88" cy="8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9999CC"/>
                </a:solidFill>
              </a:endParaRPr>
            </a:p>
          </p:txBody>
        </p:sp>
        <p:sp>
          <p:nvSpPr>
            <p:cNvPr id="2061" name="Rectangle 10"/>
            <p:cNvSpPr>
              <a:spLocks noChangeArrowheads="1"/>
            </p:cNvSpPr>
            <p:nvPr/>
          </p:nvSpPr>
          <p:spPr bwMode="auto">
            <a:xfrm>
              <a:off x="173" y="173"/>
              <a:ext cx="86" cy="8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666699"/>
                </a:solidFill>
              </a:endParaRPr>
            </a:p>
          </p:txBody>
        </p:sp>
        <p:sp>
          <p:nvSpPr>
            <p:cNvPr id="2062" name="Rectangle 11"/>
            <p:cNvSpPr>
              <a:spLocks noChangeArrowheads="1"/>
            </p:cNvSpPr>
            <p:nvPr/>
          </p:nvSpPr>
          <p:spPr bwMode="auto">
            <a:xfrm>
              <a:off x="83" y="86"/>
              <a:ext cx="89" cy="87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ru-RU" altLang="ru-RU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2063" name="Rectangle 12"/>
            <p:cNvSpPr>
              <a:spLocks noChangeArrowheads="1"/>
            </p:cNvSpPr>
            <p:nvPr/>
          </p:nvSpPr>
          <p:spPr bwMode="auto">
            <a:xfrm>
              <a:off x="258" y="171"/>
              <a:ext cx="87" cy="87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9999CC"/>
                </a:solidFill>
              </a:endParaRPr>
            </a:p>
          </p:txBody>
        </p:sp>
        <p:sp>
          <p:nvSpPr>
            <p:cNvPr id="2064" name="Rectangle 13"/>
            <p:cNvSpPr>
              <a:spLocks noChangeArrowheads="1"/>
            </p:cNvSpPr>
            <p:nvPr/>
          </p:nvSpPr>
          <p:spPr bwMode="auto">
            <a:xfrm>
              <a:off x="173" y="258"/>
              <a:ext cx="86" cy="8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9999CC"/>
                </a:solidFill>
              </a:endParaRPr>
            </a:p>
          </p:txBody>
        </p:sp>
      </p:grpSp>
      <p:sp>
        <p:nvSpPr>
          <p:cNvPr id="3077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57200"/>
            <a:ext cx="8229600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3078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3886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38928" name="Rectangle 1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defRPr sz="1200">
                <a:solidFill>
                  <a:srgbClr val="000000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547304" r:id="rId1"/>
    <p:sldLayoutId id="2147547305" r:id="rId2"/>
    <p:sldLayoutId id="2147547306" r:id="rId3"/>
    <p:sldLayoutId id="2147547307" r:id="rId4"/>
    <p:sldLayoutId id="2147547308" r:id="rId5"/>
    <p:sldLayoutId id="2147547309" r:id="rId6"/>
    <p:sldLayoutId id="2147547310" r:id="rId7"/>
    <p:sldLayoutId id="2147547311" r:id="rId8"/>
    <p:sldLayoutId id="2147547312" r:id="rId9"/>
    <p:sldLayoutId id="2147547313" r:id="rId10"/>
    <p:sldLayoutId id="2147547314" r:id="rId11"/>
    <p:sldLayoutId id="2147547315" r:id="rId12"/>
    <p:sldLayoutId id="2147547316" r:id="rId13"/>
    <p:sldLayoutId id="2147547317" r:id="rId14"/>
    <p:sldLayoutId id="2147547318" r:id="rId15"/>
    <p:sldLayoutId id="2147547319" r:id="rId16"/>
    <p:sldLayoutId id="2147547320" r:id="rId17"/>
    <p:sldLayoutId id="2147547321" r:id="rId18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anose="05000000000000000000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anose="05000000000000000000" pitchFamily="2" charset="2"/>
        <a:buChar char="¨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anose="05000000000000000000" pitchFamily="2" charset="2"/>
        <a:buChar char="n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¨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Wingdings" panose="05000000000000000000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CCECFF"/>
            </a:gs>
            <a:gs pos="100000">
              <a:srgbClr val="FFFFF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000000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000000"/>
                </a:solidFill>
                <a:latin typeface="Arial Black" panose="020B0A04020102020204" pitchFamily="34" charset="0"/>
              </a:defRPr>
            </a:lvl1pPr>
          </a:lstStyle>
          <a:p>
            <a:pPr>
              <a:defRPr/>
            </a:pPr>
            <a:fld id="{D0DA5A40-90EB-4299-B726-01B212FB29F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grpSp>
        <p:nvGrpSpPr>
          <p:cNvPr id="4100" name="Group 4"/>
          <p:cNvGrpSpPr>
            <a:grpSpLocks/>
          </p:cNvGrpSpPr>
          <p:nvPr/>
        </p:nvGrpSpPr>
        <p:grpSpPr bwMode="auto">
          <a:xfrm>
            <a:off x="0" y="0"/>
            <a:ext cx="9144000" cy="546100"/>
            <a:chOff x="0" y="0"/>
            <a:chExt cx="5760" cy="344"/>
          </a:xfrm>
        </p:grpSpPr>
        <p:sp>
          <p:nvSpPr>
            <p:cNvPr id="2056" name="Rectangle 5"/>
            <p:cNvSpPr>
              <a:spLocks noChangeArrowheads="1"/>
            </p:cNvSpPr>
            <p:nvPr/>
          </p:nvSpPr>
          <p:spPr bwMode="auto">
            <a:xfrm>
              <a:off x="0" y="0"/>
              <a:ext cx="180" cy="336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defRPr/>
              </a:pPr>
              <a:endParaRPr lang="ru-RU" altLang="ru-RU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2057" name="Rectangle 6"/>
            <p:cNvSpPr>
              <a:spLocks noChangeArrowheads="1"/>
            </p:cNvSpPr>
            <p:nvPr/>
          </p:nvSpPr>
          <p:spPr bwMode="auto">
            <a:xfrm>
              <a:off x="260" y="85"/>
              <a:ext cx="5500" cy="17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2058" name="Rectangle 7"/>
            <p:cNvSpPr>
              <a:spLocks noChangeArrowheads="1"/>
            </p:cNvSpPr>
            <p:nvPr/>
          </p:nvSpPr>
          <p:spPr bwMode="auto">
            <a:xfrm>
              <a:off x="258" y="85"/>
              <a:ext cx="87" cy="89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666699"/>
                </a:solidFill>
              </a:endParaRPr>
            </a:p>
          </p:txBody>
        </p:sp>
        <p:sp>
          <p:nvSpPr>
            <p:cNvPr id="2059" name="Rectangle 8"/>
            <p:cNvSpPr>
              <a:spLocks noChangeArrowheads="1"/>
            </p:cNvSpPr>
            <p:nvPr/>
          </p:nvSpPr>
          <p:spPr bwMode="auto">
            <a:xfrm>
              <a:off x="345" y="0"/>
              <a:ext cx="88" cy="8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666699"/>
                </a:solidFill>
              </a:endParaRPr>
            </a:p>
          </p:txBody>
        </p:sp>
        <p:sp>
          <p:nvSpPr>
            <p:cNvPr id="2060" name="Rectangle 9"/>
            <p:cNvSpPr>
              <a:spLocks noChangeArrowheads="1"/>
            </p:cNvSpPr>
            <p:nvPr/>
          </p:nvSpPr>
          <p:spPr bwMode="auto">
            <a:xfrm>
              <a:off x="345" y="85"/>
              <a:ext cx="88" cy="8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9999CC"/>
                </a:solidFill>
              </a:endParaRPr>
            </a:p>
          </p:txBody>
        </p:sp>
        <p:sp>
          <p:nvSpPr>
            <p:cNvPr id="2061" name="Rectangle 10"/>
            <p:cNvSpPr>
              <a:spLocks noChangeArrowheads="1"/>
            </p:cNvSpPr>
            <p:nvPr/>
          </p:nvSpPr>
          <p:spPr bwMode="auto">
            <a:xfrm>
              <a:off x="173" y="173"/>
              <a:ext cx="86" cy="8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666699"/>
                </a:solidFill>
              </a:endParaRPr>
            </a:p>
          </p:txBody>
        </p:sp>
        <p:sp>
          <p:nvSpPr>
            <p:cNvPr id="2062" name="Rectangle 11"/>
            <p:cNvSpPr>
              <a:spLocks noChangeArrowheads="1"/>
            </p:cNvSpPr>
            <p:nvPr/>
          </p:nvSpPr>
          <p:spPr bwMode="auto">
            <a:xfrm>
              <a:off x="83" y="86"/>
              <a:ext cx="89" cy="87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2063" name="Rectangle 12"/>
            <p:cNvSpPr>
              <a:spLocks noChangeArrowheads="1"/>
            </p:cNvSpPr>
            <p:nvPr/>
          </p:nvSpPr>
          <p:spPr bwMode="auto">
            <a:xfrm>
              <a:off x="258" y="171"/>
              <a:ext cx="87" cy="87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9999CC"/>
                </a:solidFill>
              </a:endParaRPr>
            </a:p>
          </p:txBody>
        </p:sp>
        <p:sp>
          <p:nvSpPr>
            <p:cNvPr id="2064" name="Rectangle 13"/>
            <p:cNvSpPr>
              <a:spLocks noChangeArrowheads="1"/>
            </p:cNvSpPr>
            <p:nvPr/>
          </p:nvSpPr>
          <p:spPr bwMode="auto">
            <a:xfrm>
              <a:off x="173" y="258"/>
              <a:ext cx="86" cy="8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9999CC"/>
                </a:solidFill>
              </a:endParaRPr>
            </a:p>
          </p:txBody>
        </p:sp>
      </p:grpSp>
      <p:sp>
        <p:nvSpPr>
          <p:cNvPr id="4101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57200"/>
            <a:ext cx="8229600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4102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3886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38928" name="Rectangle 1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defRPr sz="1200">
                <a:solidFill>
                  <a:srgbClr val="000000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547322" r:id="rId1"/>
    <p:sldLayoutId id="2147547323" r:id="rId2"/>
    <p:sldLayoutId id="2147547324" r:id="rId3"/>
    <p:sldLayoutId id="2147547325" r:id="rId4"/>
    <p:sldLayoutId id="2147547326" r:id="rId5"/>
    <p:sldLayoutId id="2147547327" r:id="rId6"/>
    <p:sldLayoutId id="2147547328" r:id="rId7"/>
    <p:sldLayoutId id="2147547329" r:id="rId8"/>
    <p:sldLayoutId id="2147547330" r:id="rId9"/>
    <p:sldLayoutId id="2147547331" r:id="rId10"/>
    <p:sldLayoutId id="2147547332" r:id="rId11"/>
    <p:sldLayoutId id="2147547333" r:id="rId12"/>
    <p:sldLayoutId id="2147547334" r:id="rId13"/>
    <p:sldLayoutId id="2147547335" r:id="rId14"/>
    <p:sldLayoutId id="2147547336" r:id="rId15"/>
    <p:sldLayoutId id="2147547337" r:id="rId16"/>
    <p:sldLayoutId id="2147547338" r:id="rId17"/>
    <p:sldLayoutId id="2147547339" r:id="rId18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anose="05000000000000000000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anose="05000000000000000000" pitchFamily="2" charset="2"/>
        <a:buChar char="¨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anose="05000000000000000000" pitchFamily="2" charset="2"/>
        <a:buChar char="n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¨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Wingdings" panose="05000000000000000000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CCECFF"/>
            </a:gs>
            <a:gs pos="100000">
              <a:srgbClr val="FFFFF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000000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000000"/>
                </a:solidFill>
                <a:latin typeface="Arial Black" panose="020B0A04020102020204" pitchFamily="34" charset="0"/>
              </a:defRPr>
            </a:lvl1pPr>
          </a:lstStyle>
          <a:p>
            <a:pPr>
              <a:defRPr/>
            </a:pPr>
            <a:fld id="{D1B8BE31-43C2-477A-8DD6-CAEE5F653BC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grpSp>
        <p:nvGrpSpPr>
          <p:cNvPr id="5124" name="Group 4"/>
          <p:cNvGrpSpPr>
            <a:grpSpLocks/>
          </p:cNvGrpSpPr>
          <p:nvPr/>
        </p:nvGrpSpPr>
        <p:grpSpPr bwMode="auto">
          <a:xfrm>
            <a:off x="0" y="0"/>
            <a:ext cx="9144000" cy="546100"/>
            <a:chOff x="0" y="0"/>
            <a:chExt cx="5760" cy="344"/>
          </a:xfrm>
        </p:grpSpPr>
        <p:sp>
          <p:nvSpPr>
            <p:cNvPr id="2056" name="Rectangle 5"/>
            <p:cNvSpPr>
              <a:spLocks noChangeArrowheads="1"/>
            </p:cNvSpPr>
            <p:nvPr/>
          </p:nvSpPr>
          <p:spPr bwMode="auto">
            <a:xfrm>
              <a:off x="0" y="0"/>
              <a:ext cx="180" cy="336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defRPr/>
              </a:pPr>
              <a:endParaRPr lang="ru-RU" altLang="ru-RU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2057" name="Rectangle 6"/>
            <p:cNvSpPr>
              <a:spLocks noChangeArrowheads="1"/>
            </p:cNvSpPr>
            <p:nvPr/>
          </p:nvSpPr>
          <p:spPr bwMode="auto">
            <a:xfrm>
              <a:off x="260" y="85"/>
              <a:ext cx="5500" cy="17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2058" name="Rectangle 7"/>
            <p:cNvSpPr>
              <a:spLocks noChangeArrowheads="1"/>
            </p:cNvSpPr>
            <p:nvPr/>
          </p:nvSpPr>
          <p:spPr bwMode="auto">
            <a:xfrm>
              <a:off x="258" y="85"/>
              <a:ext cx="87" cy="89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666699"/>
                </a:solidFill>
              </a:endParaRPr>
            </a:p>
          </p:txBody>
        </p:sp>
        <p:sp>
          <p:nvSpPr>
            <p:cNvPr id="2059" name="Rectangle 8"/>
            <p:cNvSpPr>
              <a:spLocks noChangeArrowheads="1"/>
            </p:cNvSpPr>
            <p:nvPr/>
          </p:nvSpPr>
          <p:spPr bwMode="auto">
            <a:xfrm>
              <a:off x="345" y="0"/>
              <a:ext cx="88" cy="8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666699"/>
                </a:solidFill>
              </a:endParaRPr>
            </a:p>
          </p:txBody>
        </p:sp>
        <p:sp>
          <p:nvSpPr>
            <p:cNvPr id="2060" name="Rectangle 9"/>
            <p:cNvSpPr>
              <a:spLocks noChangeArrowheads="1"/>
            </p:cNvSpPr>
            <p:nvPr/>
          </p:nvSpPr>
          <p:spPr bwMode="auto">
            <a:xfrm>
              <a:off x="345" y="85"/>
              <a:ext cx="88" cy="8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9999CC"/>
                </a:solidFill>
              </a:endParaRPr>
            </a:p>
          </p:txBody>
        </p:sp>
        <p:sp>
          <p:nvSpPr>
            <p:cNvPr id="2061" name="Rectangle 10"/>
            <p:cNvSpPr>
              <a:spLocks noChangeArrowheads="1"/>
            </p:cNvSpPr>
            <p:nvPr/>
          </p:nvSpPr>
          <p:spPr bwMode="auto">
            <a:xfrm>
              <a:off x="173" y="173"/>
              <a:ext cx="86" cy="8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666699"/>
                </a:solidFill>
              </a:endParaRPr>
            </a:p>
          </p:txBody>
        </p:sp>
        <p:sp>
          <p:nvSpPr>
            <p:cNvPr id="2062" name="Rectangle 11"/>
            <p:cNvSpPr>
              <a:spLocks noChangeArrowheads="1"/>
            </p:cNvSpPr>
            <p:nvPr/>
          </p:nvSpPr>
          <p:spPr bwMode="auto">
            <a:xfrm>
              <a:off x="83" y="86"/>
              <a:ext cx="89" cy="87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2063" name="Rectangle 12"/>
            <p:cNvSpPr>
              <a:spLocks noChangeArrowheads="1"/>
            </p:cNvSpPr>
            <p:nvPr/>
          </p:nvSpPr>
          <p:spPr bwMode="auto">
            <a:xfrm>
              <a:off x="258" y="171"/>
              <a:ext cx="87" cy="87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9999CC"/>
                </a:solidFill>
              </a:endParaRPr>
            </a:p>
          </p:txBody>
        </p:sp>
        <p:sp>
          <p:nvSpPr>
            <p:cNvPr id="2064" name="Rectangle 13"/>
            <p:cNvSpPr>
              <a:spLocks noChangeArrowheads="1"/>
            </p:cNvSpPr>
            <p:nvPr/>
          </p:nvSpPr>
          <p:spPr bwMode="auto">
            <a:xfrm>
              <a:off x="173" y="258"/>
              <a:ext cx="86" cy="8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9999CC"/>
                </a:solidFill>
              </a:endParaRPr>
            </a:p>
          </p:txBody>
        </p:sp>
      </p:grpSp>
      <p:sp>
        <p:nvSpPr>
          <p:cNvPr id="5125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57200"/>
            <a:ext cx="8229600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5126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3886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38928" name="Rectangle 1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defRPr sz="1200">
                <a:solidFill>
                  <a:srgbClr val="000000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547340" r:id="rId1"/>
    <p:sldLayoutId id="2147547341" r:id="rId2"/>
    <p:sldLayoutId id="2147547342" r:id="rId3"/>
    <p:sldLayoutId id="2147547343" r:id="rId4"/>
    <p:sldLayoutId id="2147547344" r:id="rId5"/>
    <p:sldLayoutId id="2147547345" r:id="rId6"/>
    <p:sldLayoutId id="2147547346" r:id="rId7"/>
    <p:sldLayoutId id="2147547347" r:id="rId8"/>
    <p:sldLayoutId id="2147547348" r:id="rId9"/>
    <p:sldLayoutId id="2147547349" r:id="rId10"/>
    <p:sldLayoutId id="2147547350" r:id="rId11"/>
    <p:sldLayoutId id="2147547351" r:id="rId12"/>
    <p:sldLayoutId id="2147547352" r:id="rId13"/>
    <p:sldLayoutId id="2147547353" r:id="rId14"/>
    <p:sldLayoutId id="2147547354" r:id="rId15"/>
    <p:sldLayoutId id="2147547355" r:id="rId16"/>
    <p:sldLayoutId id="2147547356" r:id="rId17"/>
    <p:sldLayoutId id="2147547357" r:id="rId18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anose="05000000000000000000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anose="05000000000000000000" pitchFamily="2" charset="2"/>
        <a:buChar char="¨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anose="05000000000000000000" pitchFamily="2" charset="2"/>
        <a:buChar char="n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¨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Wingdings" panose="05000000000000000000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0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0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6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6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56.xml"/><Relationship Id="rId4" Type="http://schemas.openxmlformats.org/officeDocument/2006/relationships/image" Target="../media/image3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56.xml"/><Relationship Id="rId4" Type="http://schemas.openxmlformats.org/officeDocument/2006/relationships/image" Target="../media/image5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6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56.xml"/><Relationship Id="rId4" Type="http://schemas.openxmlformats.org/officeDocument/2006/relationships/image" Target="../media/image9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56.xml"/><Relationship Id="rId4" Type="http://schemas.openxmlformats.org/officeDocument/2006/relationships/image" Target="../media/image11.jpe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5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56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6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6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6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5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22" name="Rectangle 15"/>
          <p:cNvSpPr>
            <a:spLocks noGrp="1" noChangeArrowheads="1"/>
          </p:cNvSpPr>
          <p:nvPr>
            <p:ph type="title"/>
          </p:nvPr>
        </p:nvSpPr>
        <p:spPr bwMode="auto">
          <a:xfrm>
            <a:off x="195263" y="1676400"/>
            <a:ext cx="8686800" cy="3505200"/>
          </a:xfrm>
        </p:spPr>
        <p:txBody>
          <a:bodyPr wrap="square" numCol="1" compatLnSpc="1">
            <a:prstTxWarp prst="textNoShape">
              <a:avLst/>
            </a:prstTxWarp>
          </a:bodyPr>
          <a:lstStyle/>
          <a:p>
            <a:pPr marL="0" indent="0" algn="ctr" eaLnBrk="1" hangingPunct="1">
              <a:buFont typeface="Georgia" panose="02040502050405020303" pitchFamily="18" charset="0"/>
              <a:buNone/>
            </a:pPr>
            <a:r>
              <a:rPr lang="ru-RU" altLang="ru-RU" sz="6000" b="1" dirty="0" smtClean="0">
                <a:solidFill>
                  <a:srgbClr val="0000CC"/>
                </a:solidFill>
                <a:effectLst/>
              </a:rPr>
              <a:t>ГРАЖДАНСКИЙ БЮДЖЕТ </a:t>
            </a:r>
            <a:br>
              <a:rPr lang="ru-RU" altLang="ru-RU" sz="6000" b="1" dirty="0" smtClean="0">
                <a:solidFill>
                  <a:srgbClr val="0000CC"/>
                </a:solidFill>
                <a:effectLst/>
              </a:rPr>
            </a:br>
            <a:r>
              <a:rPr lang="ru-RU" altLang="ru-RU" sz="6000" b="1" dirty="0" smtClean="0">
                <a:solidFill>
                  <a:srgbClr val="0000CC"/>
                </a:solidFill>
                <a:effectLst/>
              </a:rPr>
              <a:t>на 2022–2024 годы</a:t>
            </a:r>
            <a:br>
              <a:rPr lang="ru-RU" altLang="ru-RU" sz="6000" b="1" dirty="0" smtClean="0">
                <a:solidFill>
                  <a:srgbClr val="0000CC"/>
                </a:solidFill>
                <a:effectLst/>
              </a:rPr>
            </a:br>
            <a:r>
              <a:rPr lang="ru-RU" altLang="ru-RU" sz="2800" dirty="0" smtClean="0">
                <a:solidFill>
                  <a:srgbClr val="0000CC"/>
                </a:solidFill>
                <a:effectLst/>
              </a:rPr>
              <a:t>(Уточненный на 01.02.2022 г.)</a:t>
            </a:r>
            <a:r>
              <a:rPr lang="ru-RU" altLang="ru-RU" sz="6000" dirty="0" smtClean="0">
                <a:solidFill>
                  <a:srgbClr val="000000"/>
                </a:solidFill>
                <a:effectLst/>
              </a:rPr>
              <a:t/>
            </a:r>
            <a:br>
              <a:rPr lang="ru-RU" altLang="ru-RU" sz="6000" dirty="0" smtClean="0">
                <a:solidFill>
                  <a:srgbClr val="000000"/>
                </a:solidFill>
                <a:effectLst/>
              </a:rPr>
            </a:br>
            <a:endParaRPr lang="ru-RU" altLang="ru-RU" sz="6000" dirty="0" smtClean="0">
              <a:solidFill>
                <a:srgbClr val="3366FF"/>
              </a:solidFill>
              <a:effectLst/>
            </a:endParaRPr>
          </a:p>
        </p:txBody>
      </p:sp>
      <p:pic>
        <p:nvPicPr>
          <p:cNvPr id="7" name="Рисунок 6" descr="logoМЭРТ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429522" y="357166"/>
            <a:ext cx="1428760" cy="87993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58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457200"/>
            <a:ext cx="8207375" cy="914400"/>
          </a:xfrm>
        </p:spPr>
        <p:txBody>
          <a:bodyPr/>
          <a:lstStyle/>
          <a:p>
            <a:pPr algn="ctr" eaLnBrk="1" hangingPunct="1"/>
            <a:r>
              <a:rPr lang="ru-RU" altLang="ru-RU" sz="2000" b="1" dirty="0" smtClean="0">
                <a:solidFill>
                  <a:srgbClr val="0000FF"/>
                </a:solidFill>
              </a:rPr>
              <a:t>Основные направления </a:t>
            </a:r>
            <a:br>
              <a:rPr lang="ru-RU" altLang="ru-RU" sz="2000" b="1" dirty="0" smtClean="0">
                <a:solidFill>
                  <a:srgbClr val="0000FF"/>
                </a:solidFill>
              </a:rPr>
            </a:br>
            <a:r>
              <a:rPr lang="ru-RU" altLang="ru-RU" sz="2000" b="1" dirty="0" smtClean="0">
                <a:solidFill>
                  <a:srgbClr val="0000FF"/>
                </a:solidFill>
              </a:rPr>
              <a:t>расходной части бюджета Северо-Казахстанской области </a:t>
            </a:r>
            <a:br>
              <a:rPr lang="ru-RU" altLang="ru-RU" sz="2000" b="1" dirty="0" smtClean="0">
                <a:solidFill>
                  <a:srgbClr val="0000FF"/>
                </a:solidFill>
              </a:rPr>
            </a:br>
            <a:r>
              <a:rPr lang="ru-RU" altLang="ru-RU" sz="2000" b="1" dirty="0" smtClean="0">
                <a:solidFill>
                  <a:srgbClr val="0000FF"/>
                </a:solidFill>
              </a:rPr>
              <a:t>на 2022 год</a:t>
            </a:r>
          </a:p>
        </p:txBody>
      </p:sp>
      <p:sp>
        <p:nvSpPr>
          <p:cNvPr id="195588" name="Номер слайда 5"/>
          <p:cNvSpPr txBox="1">
            <a:spLocks/>
          </p:cNvSpPr>
          <p:nvPr/>
        </p:nvSpPr>
        <p:spPr bwMode="auto">
          <a:xfrm>
            <a:off x="3809999" y="6549410"/>
            <a:ext cx="1828800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fld id="{95EC692B-ACC4-4A79-9BBD-2CD09D8CAF6F}" type="slidenum">
              <a:rPr lang="ru-RU" altLang="ru-RU" sz="1200" b="1">
                <a:solidFill>
                  <a:srgbClr val="7F7F7F"/>
                </a:solidFill>
              </a:rPr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10</a:t>
            </a:fld>
            <a:endParaRPr lang="ru-RU" altLang="ru-RU" sz="1200" b="1">
              <a:solidFill>
                <a:srgbClr val="7F7F7F"/>
              </a:solidFill>
            </a:endParaRPr>
          </a:p>
        </p:txBody>
      </p:sp>
      <p:graphicFrame>
        <p:nvGraphicFramePr>
          <p:cNvPr id="5" name="Object 3"/>
          <p:cNvGraphicFramePr>
            <a:graphicFrameLocks noGrp="1" noChangeAspect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3233746478"/>
              </p:ext>
            </p:extLst>
          </p:nvPr>
        </p:nvGraphicFramePr>
        <p:xfrm>
          <a:off x="152400" y="1472098"/>
          <a:ext cx="8831263" cy="49768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61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774858" y="690874"/>
            <a:ext cx="8282012" cy="215561"/>
          </a:xfrm>
          <a:noFill/>
        </p:spPr>
        <p:txBody>
          <a:bodyPr>
            <a:normAutofit fontScale="90000"/>
          </a:bodyPr>
          <a:lstStyle/>
          <a:p>
            <a:pPr marL="0" indent="0" algn="l" eaLnBrk="1" hangingPunct="1">
              <a:buNone/>
            </a:pPr>
            <a:r>
              <a:rPr lang="ru-RU" altLang="ru-RU" sz="1800" b="1" dirty="0">
                <a:ln w="0"/>
                <a:solidFill>
                  <a:srgbClr val="0000CC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Структура поступлений областного бюджета на 2022-2024 годы, млн. тенге</a:t>
            </a:r>
            <a:r>
              <a:rPr lang="ru-RU" altLang="ru-RU" sz="1600" dirty="0" smtClean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altLang="ru-RU" sz="1600" dirty="0" smtClean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altLang="ru-RU" sz="16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altLang="ru-RU" sz="16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ru-RU" altLang="ru-RU" sz="1600" dirty="0">
              <a:solidFill>
                <a:srgbClr val="0000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0522" name="Group 282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780299621"/>
              </p:ext>
            </p:extLst>
          </p:nvPr>
        </p:nvGraphicFramePr>
        <p:xfrm>
          <a:off x="229393" y="906435"/>
          <a:ext cx="8839200" cy="5497886"/>
        </p:xfrm>
        <a:graphic>
          <a:graphicData uri="http://schemas.openxmlformats.org/drawingml/2006/table">
            <a:tbl>
              <a:tblPr/>
              <a:tblGrid>
                <a:gridCol w="4756344"/>
                <a:gridCol w="1247779"/>
                <a:gridCol w="1081684"/>
                <a:gridCol w="874734"/>
                <a:gridCol w="878659"/>
              </a:tblGrid>
              <a:tr h="120243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Наименование</a:t>
                      </a:r>
                    </a:p>
                  </a:txBody>
                  <a:tcPr marL="91450" marR="91450" marT="45675" marB="4567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56C7AA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2022 год</a:t>
                      </a:r>
                    </a:p>
                  </a:txBody>
                  <a:tcPr marL="91450" marR="91450" marT="45675" marB="4567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56C7AA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endParaRPr kumimoji="0" lang="ru-RU" sz="12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1450" marR="91450" marT="45675" marB="4567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Прогноз*</a:t>
                      </a:r>
                    </a:p>
                  </a:txBody>
                  <a:tcPr marL="91450" marR="91450" marT="45675" marB="4567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0" i="1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50" marR="91450" marT="45682" marB="45682" horzOverflow="overflow"/>
                </a:tc>
              </a:tr>
              <a:tr h="318012"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1450" marR="91450" marT="45682" marB="45682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56C7AA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Утвержденный план</a:t>
                      </a:r>
                    </a:p>
                  </a:txBody>
                  <a:tcPr marL="91450" marR="91450" marT="45675" marB="4567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56C7AA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Уточненный план</a:t>
                      </a:r>
                    </a:p>
                  </a:txBody>
                  <a:tcPr marL="91450" marR="91450" marT="45675" marB="4567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56C7AA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2023 год</a:t>
                      </a:r>
                    </a:p>
                  </a:txBody>
                  <a:tcPr marL="91450" marR="91450" marT="45675" marB="4567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56C7AA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2024 год</a:t>
                      </a:r>
                    </a:p>
                  </a:txBody>
                  <a:tcPr marL="91450" marR="91450" marT="45675" marB="4567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8785">
                <a:tc>
                  <a:txBody>
                    <a:bodyPr/>
                    <a:lstStyle/>
                    <a:p>
                      <a:pPr algn="l" rtl="0" fontAlgn="t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Свободные остатки на начало года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10 103</a:t>
                      </a:r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7307">
                <a:tc>
                  <a:txBody>
                    <a:bodyPr/>
                    <a:lstStyle/>
                    <a:p>
                      <a:pPr algn="l" rtl="0" fontAlgn="t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ПОСТУПЛЕНИЯ - всего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249 184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242 790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182 426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173 771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7307">
                <a:tc>
                  <a:txBody>
                    <a:bodyPr/>
                    <a:lstStyle/>
                    <a:p>
                      <a:pPr algn="l" rtl="0" fontAlgn="t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Налоговые поступления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29 379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29 379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22 344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23 352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7307">
                <a:tc>
                  <a:txBody>
                    <a:bodyPr/>
                    <a:lstStyle/>
                    <a:p>
                      <a:pPr algn="l" rtl="0" fontAlgn="t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Неналоговые поступления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1 784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1 784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1 489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1 285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7307">
                <a:tc>
                  <a:txBody>
                    <a:bodyPr/>
                    <a:lstStyle/>
                    <a:p>
                      <a:pPr algn="l" rtl="0" fontAlgn="t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Поступления от продажи основного капитала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0965">
                <a:tc>
                  <a:txBody>
                    <a:bodyPr/>
                    <a:lstStyle/>
                    <a:p>
                      <a:pPr algn="l" rtl="0" fontAlgn="t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Погашение бюджетных кредитов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11 264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11 264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 </a:t>
                      </a:r>
                      <a:r>
                        <a:rPr lang="ru-RU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503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4 714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3682">
                <a:tc>
                  <a:txBody>
                    <a:bodyPr/>
                    <a:lstStyle/>
                    <a:p>
                      <a:pPr algn="l" rtl="0" fontAlgn="t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Поступления трансфертов из республиканского бюджета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165 682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165 682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96 099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96 237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1426">
                <a:tc>
                  <a:txBody>
                    <a:bodyPr/>
                    <a:lstStyle/>
                    <a:p>
                      <a:pPr algn="l" rtl="0" fontAlgn="t"/>
                      <a:r>
                        <a:rPr lang="ru-RU" sz="12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субвенция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2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94 525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2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94 525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200" b="0" i="1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96 099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200" b="0" i="1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96 237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8217">
                <a:tc>
                  <a:txBody>
                    <a:bodyPr/>
                    <a:lstStyle/>
                    <a:p>
                      <a:pPr algn="l" rtl="0" fontAlgn="t"/>
                      <a:r>
                        <a:rPr lang="ru-RU" sz="12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целевые трансферты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2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71 157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2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71 157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200" b="0" i="1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200" b="0" i="1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7307">
                <a:tc>
                  <a:txBody>
                    <a:bodyPr/>
                    <a:lstStyle/>
                    <a:p>
                      <a:pPr algn="l" rtl="0" fontAlgn="t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Поступление трансфертов из Национального  фонда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2 416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2 416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7307">
                <a:tc>
                  <a:txBody>
                    <a:bodyPr/>
                    <a:lstStyle/>
                    <a:p>
                      <a:pPr algn="l" rtl="0" fontAlgn="t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Кредитование из областного </a:t>
                      </a:r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бюджета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-2 641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-17 716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200" b="0" i="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7307">
                <a:tc>
                  <a:txBody>
                    <a:bodyPr/>
                    <a:lstStyle/>
                    <a:p>
                      <a:pPr algn="l" rtl="0" fontAlgn="t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Займы </a:t>
                      </a:r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из областного бюджета (ДКЗ-облигации)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-27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200" b="0" i="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8504">
                <a:tc>
                  <a:txBody>
                    <a:bodyPr/>
                    <a:lstStyle/>
                    <a:p>
                      <a:pPr algn="l" rtl="0" fontAlgn="t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Поступления займов (государственные ценные бумаги)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11 000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200" b="0" i="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4003">
                <a:tc>
                  <a:txBody>
                    <a:bodyPr/>
                    <a:lstStyle/>
                    <a:p>
                      <a:pPr algn="l" rtl="0" fontAlgn="t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Тран</a:t>
                      </a:r>
                      <a:r>
                        <a:rPr lang="ru-RU" sz="1200" b="1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сферты</a:t>
                      </a:r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из областного </a:t>
                      </a:r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бюджета </a:t>
                      </a:r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 райгорбюджеты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-6 504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-9</a:t>
                      </a:r>
                      <a:r>
                        <a:rPr lang="ru-RU" sz="1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032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3456"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Возврат трансфертов из нижестоящих бюджетов</a:t>
                      </a:r>
                    </a:p>
                    <a:p>
                      <a:pPr algn="l" rtl="0" fontAlgn="t"/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47 803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47 803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ru-RU" sz="12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47 990</a:t>
                      </a:r>
                      <a:endParaRPr lang="ru-RU" sz="1200" b="0" i="0" u="none" strike="noStrike" kern="12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ru-RU" sz="12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48 181</a:t>
                      </a:r>
                      <a:endParaRPr lang="ru-RU" sz="1200" b="0" i="0" u="none" strike="noStrike" kern="12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4530">
                <a:tc>
                  <a:txBody>
                    <a:bodyPr/>
                    <a:lstStyle/>
                    <a:p>
                      <a:pPr algn="l" rtl="0" fontAlgn="t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Из резерва Правительства Республики Казахстан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236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96729" name="Rectangle 100"/>
          <p:cNvSpPr>
            <a:spLocks noChangeArrowheads="1"/>
          </p:cNvSpPr>
          <p:nvPr/>
        </p:nvSpPr>
        <p:spPr bwMode="auto">
          <a:xfrm>
            <a:off x="611188" y="6556375"/>
            <a:ext cx="8075612" cy="125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just"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000" i="1">
              <a:solidFill>
                <a:srgbClr val="000000"/>
              </a:solidFill>
            </a:endParaRPr>
          </a:p>
        </p:txBody>
      </p:sp>
      <p:sp>
        <p:nvSpPr>
          <p:cNvPr id="196730" name="Rectangle 283"/>
          <p:cNvSpPr>
            <a:spLocks noChangeArrowheads="1"/>
          </p:cNvSpPr>
          <p:nvPr/>
        </p:nvSpPr>
        <p:spPr bwMode="auto">
          <a:xfrm rot="10800000" flipV="1">
            <a:off x="381000" y="6443520"/>
            <a:ext cx="76295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chemeClr val="accent1"/>
                    </a:gs>
                    <a:gs pos="100000">
                      <a:schemeClr val="bg1"/>
                    </a:gs>
                  </a:gsLst>
                  <a:path path="rect">
                    <a:fillToRect l="100000" b="100000"/>
                  </a:path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100" i="1" dirty="0">
                <a:solidFill>
                  <a:srgbClr val="000000"/>
                </a:solidFill>
              </a:rPr>
              <a:t>*Примечание: </a:t>
            </a:r>
            <a:r>
              <a:rPr lang="ru-RU" altLang="ru-RU" sz="1100" i="1" dirty="0" smtClean="0">
                <a:solidFill>
                  <a:srgbClr val="000000"/>
                </a:solidFill>
              </a:rPr>
              <a:t>2023-2024 </a:t>
            </a:r>
            <a:r>
              <a:rPr lang="ru-RU" altLang="ru-RU" sz="1100" i="1" dirty="0">
                <a:solidFill>
                  <a:srgbClr val="000000"/>
                </a:solidFill>
              </a:rPr>
              <a:t>годы - без учета целевых трансфертов и кредитов  из республиканского бюджета</a:t>
            </a:r>
          </a:p>
        </p:txBody>
      </p:sp>
      <p:sp>
        <p:nvSpPr>
          <p:cNvPr id="196731" name="Номер слайда 5"/>
          <p:cNvSpPr txBox="1">
            <a:spLocks/>
          </p:cNvSpPr>
          <p:nvPr/>
        </p:nvSpPr>
        <p:spPr bwMode="auto">
          <a:xfrm>
            <a:off x="3734593" y="6606268"/>
            <a:ext cx="1828800" cy="219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fld id="{03974314-AFD0-4243-87E1-D5CE57DB5EA3}" type="slidenum">
              <a:rPr lang="ru-RU" altLang="ru-RU" sz="1200" b="1">
                <a:solidFill>
                  <a:srgbClr val="7F7F7F"/>
                </a:solidFill>
              </a:rPr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11</a:t>
            </a:fld>
            <a:endParaRPr lang="ru-RU" altLang="ru-RU" sz="1200" b="1" dirty="0">
              <a:solidFill>
                <a:srgbClr val="7F7F7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634" name="Rectangle 2"/>
          <p:cNvSpPr>
            <a:spLocks noGrp="1" noChangeArrowheads="1"/>
          </p:cNvSpPr>
          <p:nvPr>
            <p:ph type="title"/>
          </p:nvPr>
        </p:nvSpPr>
        <p:spPr>
          <a:xfrm>
            <a:off x="639080" y="715108"/>
            <a:ext cx="8245475" cy="533400"/>
          </a:xfrm>
        </p:spPr>
        <p:txBody>
          <a:bodyPr>
            <a:normAutofit fontScale="90000"/>
          </a:bodyPr>
          <a:lstStyle/>
          <a:p>
            <a:pPr algn="ctr" eaLnBrk="1" hangingPunct="1"/>
            <a:r>
              <a:rPr lang="ru-RU" altLang="ru-RU" sz="2400" b="1" dirty="0" smtClean="0">
                <a:solidFill>
                  <a:srgbClr val="FF0000"/>
                </a:solidFill>
              </a:rPr>
              <a:t/>
            </a:r>
            <a:br>
              <a:rPr lang="ru-RU" altLang="ru-RU" sz="2400" b="1" dirty="0" smtClean="0">
                <a:solidFill>
                  <a:srgbClr val="FF0000"/>
                </a:solidFill>
              </a:rPr>
            </a:br>
            <a:r>
              <a:rPr lang="ru-RU" altLang="ru-RU" sz="2000" b="1" dirty="0" smtClean="0">
                <a:solidFill>
                  <a:srgbClr val="0000FF"/>
                </a:solidFill>
              </a:rPr>
              <a:t>Расходы областного бюджета на 2022-2024 годы</a:t>
            </a:r>
            <a:r>
              <a:rPr lang="ru-RU" altLang="ru-RU" sz="2400" b="1" dirty="0" smtClean="0">
                <a:solidFill>
                  <a:srgbClr val="0000FF"/>
                </a:solidFill>
              </a:rPr>
              <a:t>, </a:t>
            </a:r>
            <a:r>
              <a:rPr lang="ru-RU" altLang="ru-RU" sz="1400" i="1" dirty="0" smtClean="0">
                <a:solidFill>
                  <a:srgbClr val="0000FF"/>
                </a:solidFill>
              </a:rPr>
              <a:t>млн. тенге</a:t>
            </a:r>
            <a:br>
              <a:rPr lang="ru-RU" altLang="ru-RU" sz="1400" i="1" dirty="0" smtClean="0">
                <a:solidFill>
                  <a:srgbClr val="0000FF"/>
                </a:solidFill>
              </a:rPr>
            </a:br>
            <a:r>
              <a:rPr lang="ru-RU" altLang="ru-RU" sz="1400" b="1" i="1" dirty="0" smtClean="0">
                <a:solidFill>
                  <a:srgbClr val="0000FF"/>
                </a:solidFill>
              </a:rPr>
              <a:t>агрегированная форма</a:t>
            </a:r>
            <a:r>
              <a:rPr lang="ru-RU" altLang="ru-RU" sz="1400" i="1" dirty="0" smtClean="0">
                <a:solidFill>
                  <a:srgbClr val="0000FF"/>
                </a:solidFill>
              </a:rPr>
              <a:t/>
            </a:r>
            <a:br>
              <a:rPr lang="ru-RU" altLang="ru-RU" sz="1400" i="1" dirty="0" smtClean="0">
                <a:solidFill>
                  <a:srgbClr val="0000FF"/>
                </a:solidFill>
              </a:rPr>
            </a:br>
            <a:r>
              <a:rPr lang="ru-RU" altLang="ru-RU" sz="2400" b="1" dirty="0" smtClean="0">
                <a:solidFill>
                  <a:srgbClr val="0000CC"/>
                </a:solidFill>
              </a:rPr>
              <a:t> </a:t>
            </a:r>
            <a:r>
              <a:rPr lang="ru-RU" altLang="ru-RU" sz="2400" b="1" dirty="0" smtClean="0"/>
              <a:t/>
            </a:r>
            <a:br>
              <a:rPr lang="ru-RU" altLang="ru-RU" sz="2400" b="1" dirty="0" smtClean="0"/>
            </a:br>
            <a:endParaRPr lang="ru-RU" altLang="ru-RU" sz="2400" b="1" dirty="0" smtClean="0"/>
          </a:p>
        </p:txBody>
      </p:sp>
      <p:graphicFrame>
        <p:nvGraphicFramePr>
          <p:cNvPr id="10522" name="Group 28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59178901"/>
              </p:ext>
            </p:extLst>
          </p:nvPr>
        </p:nvGraphicFramePr>
        <p:xfrm>
          <a:off x="422276" y="1470353"/>
          <a:ext cx="8458199" cy="4431583"/>
        </p:xfrm>
        <a:graphic>
          <a:graphicData uri="http://schemas.openxmlformats.org/drawingml/2006/table">
            <a:tbl>
              <a:tblPr/>
              <a:tblGrid>
                <a:gridCol w="4147771"/>
                <a:gridCol w="1068753"/>
                <a:gridCol w="1031876"/>
                <a:gridCol w="1066800"/>
                <a:gridCol w="1142999"/>
              </a:tblGrid>
              <a:tr h="288141">
                <a:tc row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7D"/>
                        </a:buClr>
                        <a:buSzPct val="75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altLang="ru-RU" sz="1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charset="0"/>
                          <a:ea typeface="+mn-ea"/>
                          <a:cs typeface="Arial" charset="0"/>
                        </a:rPr>
                        <a:t>Наименование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7D"/>
                        </a:buClr>
                        <a:buSzPct val="75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altLang="ru-RU" sz="1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charset="0"/>
                          <a:ea typeface="+mn-ea"/>
                          <a:cs typeface="Arial" charset="0"/>
                        </a:rPr>
                        <a:t>функциональных групп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2022 год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alt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Прогноз*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460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Утвержденный план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algn="ctr"/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Уточненный план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2023 год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2024 год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8158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РАСХОДЫ - всего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Cyr" panose="020B0604020202020204" pitchFamily="34" charset="0"/>
                        </a:rPr>
                        <a:t>249 184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Cyr" panose="020B0604020202020204" pitchFamily="34" charset="0"/>
                        </a:rPr>
                        <a:t>252 893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 Cyr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effectLst/>
                          <a:latin typeface="Arial Cyr" panose="020B0604020202020204" pitchFamily="34" charset="0"/>
                        </a:rPr>
                        <a:t>182 426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effectLst/>
                          <a:latin typeface="Arial Cyr" panose="020B0604020202020204" pitchFamily="34" charset="0"/>
                        </a:rPr>
                        <a:t>173 771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8141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900" b="0" i="1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в том числе: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8141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Образование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117 163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119 662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65 156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65 532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8141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Здравоохранение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4 425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6</a:t>
                      </a:r>
                      <a:r>
                        <a:rPr lang="ru-RU" sz="14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 179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2 184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2 213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8141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Социальная защита и обеспечение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4 569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4 570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3 220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3 314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9891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Культура, спорт, информационное пространство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13 579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14 396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7 157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7 344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9891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Общественный порядок, оборона, государственные услуги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15 103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15 </a:t>
                      </a:r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141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10 883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11 163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8141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Сельское, лесное, водное хозяйство и др.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54 099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54 200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32 975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34 510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8141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Жилищно-коммунальное хозяйство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ru-RU" sz="14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3 079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3 232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8141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Транспорт и коммуникации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11 875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9</a:t>
                      </a:r>
                      <a:r>
                        <a:rPr lang="ru-RU" sz="14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 899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6 173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5 832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5768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Прочие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28 371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28 846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51 599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40 631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97739" name="Номер слайда 5"/>
          <p:cNvSpPr txBox="1">
            <a:spLocks/>
          </p:cNvSpPr>
          <p:nvPr/>
        </p:nvSpPr>
        <p:spPr bwMode="auto">
          <a:xfrm>
            <a:off x="4114800" y="6400800"/>
            <a:ext cx="18288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fld id="{876982EB-C7E0-404F-A880-C9B5090A6770}" type="slidenum">
              <a:rPr lang="ru-RU" altLang="ru-RU" sz="1200" b="1">
                <a:solidFill>
                  <a:srgbClr val="7F7F7F"/>
                </a:solidFill>
              </a:rPr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12</a:t>
            </a:fld>
            <a:endParaRPr lang="ru-RU" altLang="ru-RU" sz="1200" b="1">
              <a:solidFill>
                <a:srgbClr val="7F7F7F"/>
              </a:solidFill>
            </a:endParaRPr>
          </a:p>
        </p:txBody>
      </p:sp>
      <p:sp>
        <p:nvSpPr>
          <p:cNvPr id="197740" name="Rectangle 283"/>
          <p:cNvSpPr>
            <a:spLocks noChangeArrowheads="1"/>
          </p:cNvSpPr>
          <p:nvPr/>
        </p:nvSpPr>
        <p:spPr bwMode="auto">
          <a:xfrm rot="10800000" flipV="1">
            <a:off x="604949" y="6123781"/>
            <a:ext cx="8313738" cy="554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chemeClr val="accent1"/>
                    </a:gs>
                    <a:gs pos="100000">
                      <a:schemeClr val="bg1"/>
                    </a:gs>
                  </a:gsLst>
                  <a:path path="rect">
                    <a:fillToRect l="100000" b="100000"/>
                  </a:path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200" i="1" dirty="0">
                <a:solidFill>
                  <a:srgbClr val="000000"/>
                </a:solidFill>
              </a:rPr>
              <a:t>Примечание: *  данные на </a:t>
            </a:r>
            <a:r>
              <a:rPr lang="ru-RU" altLang="ru-RU" sz="1200" i="1" dirty="0" smtClean="0">
                <a:solidFill>
                  <a:srgbClr val="000000"/>
                </a:solidFill>
              </a:rPr>
              <a:t>2023-2024 </a:t>
            </a:r>
            <a:r>
              <a:rPr lang="ru-RU" altLang="ru-RU" sz="1200" i="1" dirty="0">
                <a:solidFill>
                  <a:srgbClr val="000000"/>
                </a:solidFill>
              </a:rPr>
              <a:t>годы приведены без учета целевых трансфертов и кредитов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200" i="1" dirty="0">
                <a:solidFill>
                  <a:srgbClr val="000000"/>
                </a:solidFill>
              </a:rPr>
              <a:t>                           из республиканского бюджета;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200" i="1" dirty="0">
                <a:solidFill>
                  <a:srgbClr val="000000"/>
                </a:solidFill>
              </a:rPr>
              <a:t>                    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68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57200"/>
            <a:ext cx="8435975" cy="955675"/>
          </a:xfrm>
        </p:spPr>
        <p:txBody>
          <a:bodyPr/>
          <a:lstStyle/>
          <a:p>
            <a:pPr algn="ctr" eaLnBrk="1" hangingPunct="1"/>
            <a:r>
              <a:rPr lang="ru-RU" altLang="ru-RU" sz="2000" b="1" dirty="0" smtClean="0">
                <a:solidFill>
                  <a:srgbClr val="0000FF"/>
                </a:solidFill>
              </a:rPr>
              <a:t>Основные направления расходной части областного бюджета </a:t>
            </a:r>
            <a:br>
              <a:rPr lang="ru-RU" altLang="ru-RU" sz="2000" b="1" dirty="0" smtClean="0">
                <a:solidFill>
                  <a:srgbClr val="0000FF"/>
                </a:solidFill>
              </a:rPr>
            </a:br>
            <a:r>
              <a:rPr lang="ru-RU" altLang="ru-RU" sz="2000" b="1" dirty="0" smtClean="0">
                <a:solidFill>
                  <a:srgbClr val="0000FF"/>
                </a:solidFill>
              </a:rPr>
              <a:t>на 2022 год</a:t>
            </a:r>
          </a:p>
        </p:txBody>
      </p:sp>
      <p:sp>
        <p:nvSpPr>
          <p:cNvPr id="199684" name="Номер слайда 5"/>
          <p:cNvSpPr txBox="1">
            <a:spLocks/>
          </p:cNvSpPr>
          <p:nvPr/>
        </p:nvSpPr>
        <p:spPr bwMode="auto">
          <a:xfrm>
            <a:off x="3810000" y="6172200"/>
            <a:ext cx="18288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fld id="{5E72D726-5B05-4925-94FB-F50268EFABE1}" type="slidenum">
              <a:rPr lang="ru-RU" altLang="ru-RU" sz="1200" b="1">
                <a:solidFill>
                  <a:srgbClr val="7F7F7F"/>
                </a:solidFill>
              </a:rPr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13</a:t>
            </a:fld>
            <a:endParaRPr lang="ru-RU" altLang="ru-RU" sz="1200" b="1">
              <a:solidFill>
                <a:srgbClr val="7F7F7F"/>
              </a:solidFill>
            </a:endParaRPr>
          </a:p>
        </p:txBody>
      </p:sp>
      <p:graphicFrame>
        <p:nvGraphicFramePr>
          <p:cNvPr id="6" name="Object 3"/>
          <p:cNvGraphicFramePr>
            <a:graphicFrameLocks noGrp="1" noChangeAspect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3185896557"/>
              </p:ext>
            </p:extLst>
          </p:nvPr>
        </p:nvGraphicFramePr>
        <p:xfrm>
          <a:off x="317499" y="1366837"/>
          <a:ext cx="8715375" cy="51101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4166432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706" name="Rectangle 2"/>
          <p:cNvSpPr>
            <a:spLocks noGrp="1" noChangeArrowheads="1"/>
          </p:cNvSpPr>
          <p:nvPr>
            <p:ph type="title"/>
          </p:nvPr>
        </p:nvSpPr>
        <p:spPr>
          <a:xfrm>
            <a:off x="346075" y="381000"/>
            <a:ext cx="8797925" cy="236538"/>
          </a:xfrm>
        </p:spPr>
        <p:txBody>
          <a:bodyPr>
            <a:normAutofit fontScale="90000"/>
          </a:bodyPr>
          <a:lstStyle/>
          <a:p>
            <a:pPr algn="ctr" eaLnBrk="1" hangingPunct="1"/>
            <a:r>
              <a:rPr lang="ru-RU" altLang="ru-RU" sz="1800" b="1" dirty="0" smtClean="0">
                <a:solidFill>
                  <a:srgbClr val="0033CC"/>
                </a:solidFill>
              </a:rPr>
              <a:t>Уточненный бюджет Северо-Казахстанской области на 2022 год                                              </a:t>
            </a:r>
          </a:p>
        </p:txBody>
      </p:sp>
      <p:graphicFrame>
        <p:nvGraphicFramePr>
          <p:cNvPr id="10340" name="Group 100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9471177"/>
              </p:ext>
            </p:extLst>
          </p:nvPr>
        </p:nvGraphicFramePr>
        <p:xfrm>
          <a:off x="346075" y="872403"/>
          <a:ext cx="8645522" cy="5608321"/>
        </p:xfrm>
        <a:graphic>
          <a:graphicData uri="http://schemas.openxmlformats.org/drawingml/2006/table">
            <a:tbl>
              <a:tblPr/>
              <a:tblGrid>
                <a:gridCol w="996255"/>
                <a:gridCol w="689715"/>
                <a:gridCol w="536445"/>
                <a:gridCol w="689715"/>
                <a:gridCol w="641625"/>
                <a:gridCol w="524323"/>
                <a:gridCol w="605047"/>
                <a:gridCol w="443599"/>
                <a:gridCol w="582582"/>
                <a:gridCol w="524324"/>
                <a:gridCol w="640842"/>
                <a:gridCol w="594247"/>
                <a:gridCol w="501321"/>
                <a:gridCol w="675482"/>
              </a:tblGrid>
              <a:tr h="182329"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Наименование бюджетов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Объем бюджета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12"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в том числе: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7652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Собственные доходы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Погашение бюджетных кредитов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Субвенции (+)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Целевые трансферты из РБ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Целевые трансферты из Нац. Фонда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Кредиты </a:t>
                      </a:r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из РБ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Кредиты </a:t>
                      </a:r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из ОБ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Займы из ОБ (ГЦБ)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ЦТ из </a:t>
                      </a:r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ОБ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Возврат трансфертов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Поступление займов ГЦБ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Свободные остатки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0696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ВСЕГО, из них: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340 235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67 310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1 123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141 829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89 </a:t>
                      </a:r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671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16 724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2 475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11 000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10 103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0696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Айыртауский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7 914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1 061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4 394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1 230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259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184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721</a:t>
                      </a:r>
                    </a:p>
                  </a:txBody>
                  <a:tcPr marL="9525" marR="857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3554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Акжарский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6 442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470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2 867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2 257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452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142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196</a:t>
                      </a:r>
                    </a:p>
                  </a:txBody>
                  <a:tcPr marL="9525" marR="857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0696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Аккайынский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5 382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757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2 963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1 206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348</a:t>
                      </a:r>
                    </a:p>
                  </a:txBody>
                  <a:tcPr marL="9525" marR="857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0696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Есильский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6 738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668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3 650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1 186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855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115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216</a:t>
                      </a:r>
                    </a:p>
                  </a:txBody>
                  <a:tcPr marL="9525" marR="857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0696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Жамбылский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6 185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512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3 974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1 405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165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36</a:t>
                      </a:r>
                    </a:p>
                  </a:txBody>
                  <a:tcPr marL="9525" marR="857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6374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Магжана Жумабаева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8 676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1 014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4 070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2 215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323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957</a:t>
                      </a:r>
                    </a:p>
                  </a:txBody>
                  <a:tcPr marL="9525" marR="857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0696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Кызылжарский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7 530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1 268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4 344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844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613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230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152</a:t>
                      </a:r>
                    </a:p>
                  </a:txBody>
                  <a:tcPr marL="9525" marR="857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0696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Мамлютский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6 041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671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2 943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618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1 537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200</a:t>
                      </a:r>
                    </a:p>
                  </a:txBody>
                  <a:tcPr marL="9525" marR="857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9391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имени Габита Мусрепова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9 096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1 464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136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4 370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782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1 325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184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789</a:t>
                      </a:r>
                    </a:p>
                  </a:txBody>
                  <a:tcPr marL="9525" marR="857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0696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Тайыншинский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11 492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1 567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4 415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2 127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2 913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387</a:t>
                      </a:r>
                    </a:p>
                  </a:txBody>
                  <a:tcPr marL="9525" marR="857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0696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Тимирязевский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4 023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448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2 137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644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423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294</a:t>
                      </a:r>
                    </a:p>
                  </a:txBody>
                  <a:tcPr marL="9525" marR="857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0696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Уалихановский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4 394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490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3 036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612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161</a:t>
                      </a:r>
                    </a:p>
                  </a:txBody>
                  <a:tcPr marL="9525" marR="857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0696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Шал акына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6 018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537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3 000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1 133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1 029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261</a:t>
                      </a:r>
                    </a:p>
                  </a:txBody>
                  <a:tcPr marL="9525" marR="857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0696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Петропавловск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56 566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25 843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1 141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2 018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4 414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1 083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2 623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15 075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4 314</a:t>
                      </a:r>
                    </a:p>
                  </a:txBody>
                  <a:tcPr marL="9525" marR="857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384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Областной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252 893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31 164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11 264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94 525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71 394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2 416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-2 669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-15 075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-9 032</a:t>
                      </a:r>
                    </a:p>
                  </a:txBody>
                  <a:tcPr marL="9525" marR="857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47 803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11 000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10 103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00927" name="Text Box 95"/>
          <p:cNvSpPr txBox="1">
            <a:spLocks noChangeArrowheads="1"/>
          </p:cNvSpPr>
          <p:nvPr/>
        </p:nvSpPr>
        <p:spPr bwMode="auto">
          <a:xfrm>
            <a:off x="7631112" y="634481"/>
            <a:ext cx="1512888" cy="184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chemeClr val="accent1"/>
                    </a:gs>
                    <a:gs pos="100000">
                      <a:schemeClr val="bg1"/>
                    </a:gs>
                  </a:gsLst>
                  <a:path path="rect">
                    <a:fillToRect l="100000" b="100000"/>
                  </a:path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ru-RU" altLang="ru-RU" sz="1200" dirty="0" err="1">
                <a:solidFill>
                  <a:srgbClr val="0000FF"/>
                </a:solidFill>
              </a:rPr>
              <a:t>млн.тенге</a:t>
            </a:r>
            <a:endParaRPr lang="ru-RU" altLang="ru-RU" sz="1200" dirty="0">
              <a:solidFill>
                <a:srgbClr val="0000FF"/>
              </a:solidFill>
            </a:endParaRPr>
          </a:p>
        </p:txBody>
      </p:sp>
      <p:sp>
        <p:nvSpPr>
          <p:cNvPr id="200928" name="Номер слайда 5"/>
          <p:cNvSpPr txBox="1">
            <a:spLocks/>
          </p:cNvSpPr>
          <p:nvPr/>
        </p:nvSpPr>
        <p:spPr bwMode="auto">
          <a:xfrm>
            <a:off x="3830637" y="6596320"/>
            <a:ext cx="1828800" cy="165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fld id="{8D1A39EB-9C6D-42BD-B29F-A962A561E6BE}" type="slidenum">
              <a:rPr lang="ru-RU" altLang="ru-RU" sz="1200" b="1">
                <a:solidFill>
                  <a:srgbClr val="7F7F7F"/>
                </a:solidFill>
              </a:rPr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14</a:t>
            </a:fld>
            <a:endParaRPr lang="ru-RU" altLang="ru-RU" sz="1200" b="1" dirty="0">
              <a:solidFill>
                <a:srgbClr val="7F7F7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75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01436" y="713481"/>
            <a:ext cx="8666163" cy="304800"/>
          </a:xfrm>
        </p:spPr>
        <p:txBody>
          <a:bodyPr>
            <a:normAutofit fontScale="90000"/>
          </a:bodyPr>
          <a:lstStyle/>
          <a:p>
            <a:pPr marL="0" indent="0" algn="ctr" eaLnBrk="1" hangingPunct="1">
              <a:buNone/>
            </a:pPr>
            <a:r>
              <a:rPr lang="ru-RU" altLang="ru-RU" sz="2000" b="1" dirty="0" smtClean="0">
                <a:ln w="0"/>
                <a:solidFill>
                  <a:srgbClr val="0000CC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Целевые трансферты из республиканского бюджета на 2022 год</a:t>
            </a:r>
          </a:p>
        </p:txBody>
      </p:sp>
      <p:graphicFrame>
        <p:nvGraphicFramePr>
          <p:cNvPr id="44134" name="Group 102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2443837363"/>
              </p:ext>
            </p:extLst>
          </p:nvPr>
        </p:nvGraphicFramePr>
        <p:xfrm>
          <a:off x="381198" y="1524000"/>
          <a:ext cx="8686401" cy="4565711"/>
        </p:xfrm>
        <a:graphic>
          <a:graphicData uri="http://schemas.openxmlformats.org/drawingml/2006/table">
            <a:tbl>
              <a:tblPr/>
              <a:tblGrid>
                <a:gridCol w="7467402"/>
                <a:gridCol w="1218999"/>
              </a:tblGrid>
              <a:tr h="65897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Наименование целевых трансфертов РБ</a:t>
                      </a:r>
                    </a:p>
                  </a:txBody>
                  <a:tcPr marL="91453" marR="91453" marT="45713" marB="4571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Уточненный бюджет</a:t>
                      </a:r>
                    </a:p>
                  </a:txBody>
                  <a:tcPr marL="91453" marR="91453" marT="45713" marB="4571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8790">
                <a:tc>
                  <a:txBody>
                    <a:bodyPr/>
                    <a:lstStyle/>
                    <a:p>
                      <a:pPr marL="0" indent="0" algn="l" rtl="0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Целевые</a:t>
                      </a:r>
                      <a:r>
                        <a:rPr lang="ru-RU" sz="12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трансферты из РБ – всего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89 434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8790">
                <a:tc>
                  <a:txBody>
                    <a:bodyPr/>
                    <a:lstStyle/>
                    <a:p>
                      <a:pPr marL="0" indent="0" algn="l" rtl="0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в том числе: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8790">
                <a:tc>
                  <a:txBody>
                    <a:bodyPr/>
                    <a:lstStyle/>
                    <a:p>
                      <a:pPr marL="0" indent="0" algn="l" rtl="0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текущие целевые трансферты – всего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86 715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8790">
                <a:tc>
                  <a:txBody>
                    <a:bodyPr/>
                    <a:lstStyle/>
                    <a:p>
                      <a:pPr marL="0" indent="0" algn="l" rtl="0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в</a:t>
                      </a:r>
                      <a:r>
                        <a:rPr lang="ru-RU" sz="1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</a:t>
                      </a:r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том числе: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8790">
                <a:tc>
                  <a:txBody>
                    <a:bodyPr/>
                    <a:lstStyle/>
                    <a:p>
                      <a:pPr marL="0" indent="0" algn="l" rtl="0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на повышение должностных окладов сотрудников органов внутренних дел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882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indent="0" algn="l" rtl="0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на передачу функций охраны объектов в конкурентную среду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7722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на </a:t>
                      </a:r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жилищные выплаты сотрудникам специальных учреждений, конвойной службы, </a:t>
                      </a:r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дежурных </a:t>
                      </a:r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частей и центров оперативного управления, кинологических подразделений и помощникам участковых инспекторов полиции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2024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на повышение заработной платы медицинских работников из числа гражданских служащих органов внутренних дел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6848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на возмещение части расходов, понесенных субъектом рыбного хозяйства, при инвестиционных вложениях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5666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на возмещение части расходов, понесенных субъектом агропромышленного комплекса,  при инвестиционных вложениях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9 371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1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на субсидирование процентной ставки по кредитным и лизинговым обязательствам в рамках направления по финансовому оздоровлению субъектов агропромышленного комплекса                                                                                                                                     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02796" name="Rectangle 2"/>
          <p:cNvSpPr>
            <a:spLocks noChangeArrowheads="1"/>
          </p:cNvSpPr>
          <p:nvPr/>
        </p:nvSpPr>
        <p:spPr bwMode="auto">
          <a:xfrm>
            <a:off x="7885112" y="1211925"/>
            <a:ext cx="1258888" cy="76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200" dirty="0" err="1">
                <a:solidFill>
                  <a:srgbClr val="000000"/>
                </a:solidFill>
              </a:rPr>
              <a:t>млн.тенге</a:t>
            </a:r>
            <a:endParaRPr lang="ru-RU" altLang="ru-RU" sz="1200" dirty="0">
              <a:solidFill>
                <a:srgbClr val="000000"/>
              </a:solidFill>
            </a:endParaRPr>
          </a:p>
        </p:txBody>
      </p:sp>
      <p:sp>
        <p:nvSpPr>
          <p:cNvPr id="202797" name="Номер слайда 5"/>
          <p:cNvSpPr txBox="1">
            <a:spLocks/>
          </p:cNvSpPr>
          <p:nvPr/>
        </p:nvSpPr>
        <p:spPr bwMode="auto">
          <a:xfrm rot="10800000" flipV="1">
            <a:off x="3810000" y="6477000"/>
            <a:ext cx="18288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fld id="{29E86329-89CA-4395-90E6-87165331AD65}" type="slidenum">
              <a:rPr lang="ru-RU" altLang="ru-RU" sz="1200" b="1">
                <a:solidFill>
                  <a:srgbClr val="7F7F7F"/>
                </a:solidFill>
              </a:rPr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15</a:t>
            </a:fld>
            <a:endParaRPr lang="ru-RU" altLang="ru-RU" sz="1200" b="1">
              <a:solidFill>
                <a:srgbClr val="7F7F7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0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44487" y="417511"/>
            <a:ext cx="8724900" cy="381000"/>
          </a:xfrm>
        </p:spPr>
        <p:txBody>
          <a:bodyPr/>
          <a:lstStyle/>
          <a:p>
            <a:pPr marL="0" indent="0" algn="ctr" eaLnBrk="1" hangingPunct="1">
              <a:buNone/>
            </a:pPr>
            <a:r>
              <a:rPr lang="ru-RU" altLang="ru-RU" sz="1800" b="1" dirty="0">
                <a:solidFill>
                  <a:srgbClr val="0000CC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Целевые трансферты из республиканского бюджета на 2022 год</a:t>
            </a:r>
          </a:p>
        </p:txBody>
      </p:sp>
      <p:graphicFrame>
        <p:nvGraphicFramePr>
          <p:cNvPr id="44134" name="Group 102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2113502675"/>
              </p:ext>
            </p:extLst>
          </p:nvPr>
        </p:nvGraphicFramePr>
        <p:xfrm>
          <a:off x="344487" y="1132448"/>
          <a:ext cx="8610600" cy="5341429"/>
        </p:xfrm>
        <a:graphic>
          <a:graphicData uri="http://schemas.openxmlformats.org/drawingml/2006/table">
            <a:tbl>
              <a:tblPr/>
              <a:tblGrid>
                <a:gridCol w="7351713"/>
                <a:gridCol w="1258887"/>
              </a:tblGrid>
              <a:tr h="60956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Наименование целевых трансфертов РБ</a:t>
                      </a:r>
                    </a:p>
                  </a:txBody>
                  <a:tcPr marL="91453" marR="91453" marT="45698" marB="4569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Уточненный бюджет</a:t>
                      </a:r>
                    </a:p>
                  </a:txBody>
                  <a:tcPr marL="91453" marR="91453" marT="45698" marB="4569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774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на субсидирование ставок вознаграждения при кредитовании, а также лизинге на приобретение сельскохозяйственных животных, техники и технологического оборудования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6 348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774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на субсидирование стоимости пестицидов, </a:t>
                      </a:r>
                      <a:r>
                        <a:rPr lang="ru-RU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биоагентов</a:t>
                      </a:r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(энтомофагов), предназначенных для проведения обработки против вредных и особо опасных вредных организмов с численностью выше экономического порога вредоносности и карантинных объектов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584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774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на выплату государственной адресной социальной помощи    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890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7664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на размещение государственного социального заказа в неправительственных организациях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774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на обеспечение прав и улучшение качества жизни инвалидов в Республике Казахстан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779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774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на услуги по замене и настройке речевых процессоров к </a:t>
                      </a:r>
                      <a:r>
                        <a:rPr lang="ru-RU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кохлеарным</a:t>
                      </a:r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</a:t>
                      </a:r>
                      <a:r>
                        <a:rPr lang="ru-RU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имплантам</a:t>
                      </a:r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774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на </a:t>
                      </a:r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развитие продуктивной занятости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1 814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7664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на приобретение жилья для переселенцев из </a:t>
                      </a:r>
                      <a:r>
                        <a:rPr lang="ru-RU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трудоизбыточных</a:t>
                      </a:r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регионов в рамках развития продуктивной занятости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4 000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774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на повышение заработной платы работников государственных организаций: медико-социальных учреждений стационарного и полустационарного типов, организаций  надомного обслуживания, временного пребывания, центров занятости населения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2 673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7664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на повышение заработной платы отдельных категорий гражданских служащих, работников организаций, содержащихся за счет средств государственного бюджета, работников казенных предприятий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5 741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7664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на увеличение оплаты труда педагогов организаций дошкольного образования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2 235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04850" name="Rectangle 2"/>
          <p:cNvSpPr>
            <a:spLocks noChangeArrowheads="1"/>
          </p:cNvSpPr>
          <p:nvPr/>
        </p:nvSpPr>
        <p:spPr bwMode="auto">
          <a:xfrm>
            <a:off x="7696200" y="712811"/>
            <a:ext cx="1258887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200" dirty="0" err="1">
                <a:solidFill>
                  <a:srgbClr val="000000"/>
                </a:solidFill>
              </a:rPr>
              <a:t>млн.тенге</a:t>
            </a:r>
            <a:endParaRPr lang="ru-RU" altLang="ru-RU" sz="1200" dirty="0">
              <a:solidFill>
                <a:srgbClr val="000000"/>
              </a:solidFill>
            </a:endParaRPr>
          </a:p>
        </p:txBody>
      </p:sp>
      <p:sp>
        <p:nvSpPr>
          <p:cNvPr id="204851" name="Номер слайда 5"/>
          <p:cNvSpPr txBox="1">
            <a:spLocks/>
          </p:cNvSpPr>
          <p:nvPr/>
        </p:nvSpPr>
        <p:spPr bwMode="auto">
          <a:xfrm rot="10800000" flipV="1">
            <a:off x="3810000" y="6477000"/>
            <a:ext cx="18288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fld id="{4CB50DA9-2ADA-4EAC-BECF-8E9189B323FC}" type="slidenum">
              <a:rPr lang="ru-RU" altLang="ru-RU" sz="1200" b="1">
                <a:solidFill>
                  <a:srgbClr val="7F7F7F"/>
                </a:solidFill>
              </a:rPr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16</a:t>
            </a:fld>
            <a:endParaRPr lang="ru-RU" altLang="ru-RU" sz="1200" b="1">
              <a:solidFill>
                <a:srgbClr val="7F7F7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82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19100" y="913224"/>
            <a:ext cx="8724900" cy="304800"/>
          </a:xfrm>
        </p:spPr>
        <p:txBody>
          <a:bodyPr>
            <a:normAutofit fontScale="90000"/>
          </a:bodyPr>
          <a:lstStyle/>
          <a:p>
            <a:pPr marL="0" indent="0" algn="ctr" eaLnBrk="1" hangingPunct="1">
              <a:buNone/>
            </a:pPr>
            <a:r>
              <a:rPr lang="ru-RU" altLang="ru-RU" sz="2000" b="1" dirty="0">
                <a:solidFill>
                  <a:srgbClr val="0000CC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Целевые трансферты из республиканского бюджета на 2022 год</a:t>
            </a:r>
          </a:p>
        </p:txBody>
      </p:sp>
      <p:graphicFrame>
        <p:nvGraphicFramePr>
          <p:cNvPr id="44134" name="Group 102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1809120644"/>
              </p:ext>
            </p:extLst>
          </p:nvPr>
        </p:nvGraphicFramePr>
        <p:xfrm>
          <a:off x="441223" y="1752600"/>
          <a:ext cx="8534400" cy="4433498"/>
        </p:xfrm>
        <a:graphic>
          <a:graphicData uri="http://schemas.openxmlformats.org/drawingml/2006/table">
            <a:tbl>
              <a:tblPr/>
              <a:tblGrid>
                <a:gridCol w="7407377"/>
                <a:gridCol w="1127023"/>
              </a:tblGrid>
              <a:tr h="29730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Наименование целевых трансфертов РБ</a:t>
                      </a:r>
                    </a:p>
                  </a:txBody>
                  <a:tcPr marL="91453" marR="91453" marT="45695" marB="4569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Уточненный бюджет</a:t>
                      </a:r>
                    </a:p>
                  </a:txBody>
                  <a:tcPr marL="91453" marR="91453" marT="45695" marB="4569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8493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на доплату за проведение внеурочных мероприятий педагогам физической культуры государственных организаций дошкольного образования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2341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на доплату за квалификационную категорию педагогам государственных организаций дошкольного образования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874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796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на обеспечение охвата дошкольным воспитанием и обучением детей от трех до шести лет 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318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2316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на увеличение оплаты труда медицинских работников организаций дошкольного образования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321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7306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на реализацию </a:t>
                      </a:r>
                      <a:r>
                        <a:rPr lang="ru-RU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подушевого</a:t>
                      </a:r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финансирования в государственных организациях среднего образования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443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1632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на увеличение оплаты труда педагогов государственных организаций образования, за исключением организаций дополнительного образования для взрослых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24 200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6058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на доплату за квалификационную категорию педагогам государственных организаций образования, за исключением организаций дополнительного образования для взрослых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9 581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7207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на доплату за проведение внеурочных мероприятий педагогам физической культуры государственных организаций среднего образования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244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6058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на доплату за степень магистра методистам методических центров (кабинетов) государственных организаций среднего образования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6058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на увеличение оплаты труда медицинских работников государственных организаций образования, за исключением организаций дополнительного образования для взрослых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146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9576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на увеличение размера государственной стипендии обучающихся в организациях технического и профессионального, </a:t>
                      </a:r>
                      <a:r>
                        <a:rPr lang="ru-RU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послесреднего</a:t>
                      </a:r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образования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219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05865" name="Rectangle 2"/>
          <p:cNvSpPr>
            <a:spLocks noChangeArrowheads="1"/>
          </p:cNvSpPr>
          <p:nvPr/>
        </p:nvSpPr>
        <p:spPr bwMode="auto">
          <a:xfrm>
            <a:off x="7694613" y="1386093"/>
            <a:ext cx="1258887" cy="198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200" dirty="0" err="1">
                <a:solidFill>
                  <a:srgbClr val="000000"/>
                </a:solidFill>
              </a:rPr>
              <a:t>млн.тенге</a:t>
            </a:r>
            <a:endParaRPr lang="ru-RU" altLang="ru-RU" sz="1200" dirty="0">
              <a:solidFill>
                <a:srgbClr val="000000"/>
              </a:solidFill>
            </a:endParaRPr>
          </a:p>
        </p:txBody>
      </p:sp>
      <p:sp>
        <p:nvSpPr>
          <p:cNvPr id="205866" name="Номер слайда 5"/>
          <p:cNvSpPr txBox="1">
            <a:spLocks/>
          </p:cNvSpPr>
          <p:nvPr/>
        </p:nvSpPr>
        <p:spPr bwMode="auto">
          <a:xfrm rot="10800000" flipV="1">
            <a:off x="3771900" y="6477000"/>
            <a:ext cx="1828800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fld id="{685594AC-BEB4-4D90-9E5B-4E08A6EDB575}" type="slidenum">
              <a:rPr lang="ru-RU" altLang="ru-RU" sz="1200" b="1">
                <a:solidFill>
                  <a:srgbClr val="7F7F7F"/>
                </a:solidFill>
              </a:rPr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17</a:t>
            </a:fld>
            <a:endParaRPr lang="ru-RU" altLang="ru-RU" sz="1200" b="1" dirty="0">
              <a:solidFill>
                <a:srgbClr val="7F7F7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85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61949" y="528938"/>
            <a:ext cx="8724900" cy="609600"/>
          </a:xfrm>
        </p:spPr>
        <p:txBody>
          <a:bodyPr/>
          <a:lstStyle/>
          <a:p>
            <a:pPr marL="0" indent="0" algn="ctr" eaLnBrk="1" hangingPunct="1">
              <a:buNone/>
            </a:pPr>
            <a:r>
              <a:rPr lang="ru-RU" altLang="ru-RU" sz="2000" b="1" dirty="0">
                <a:solidFill>
                  <a:srgbClr val="0000CC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Целевые трансферты из республиканского бюджета на 2022 год</a:t>
            </a:r>
          </a:p>
        </p:txBody>
      </p:sp>
      <p:graphicFrame>
        <p:nvGraphicFramePr>
          <p:cNvPr id="44134" name="Group 102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3963857981"/>
              </p:ext>
            </p:extLst>
          </p:nvPr>
        </p:nvGraphicFramePr>
        <p:xfrm>
          <a:off x="228600" y="1600200"/>
          <a:ext cx="8839200" cy="4500959"/>
        </p:xfrm>
        <a:graphic>
          <a:graphicData uri="http://schemas.openxmlformats.org/drawingml/2006/table">
            <a:tbl>
              <a:tblPr/>
              <a:tblGrid>
                <a:gridCol w="7572846"/>
                <a:gridCol w="1266354"/>
              </a:tblGrid>
              <a:tr h="39841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Наименование целевых трансфертов РБ</a:t>
                      </a:r>
                    </a:p>
                  </a:txBody>
                  <a:tcPr marL="91453" marR="91453" marT="45716" marB="4571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Уточненный бюджет</a:t>
                      </a:r>
                    </a:p>
                  </a:txBody>
                  <a:tcPr marL="91453" marR="91453" marT="45716" marB="4571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3438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на доплату за проведение внеурочных мероприятий педагогам физической культуры государственных организаций технического и профессионального, </a:t>
                      </a:r>
                      <a:r>
                        <a:rPr lang="ru-RU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послесреднего</a:t>
                      </a:r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образования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3986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на увеличение оплаты труда педагогов государственных организаций технического и профессионального, </a:t>
                      </a:r>
                      <a:r>
                        <a:rPr lang="ru-RU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послесреднего</a:t>
                      </a:r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образования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1 161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0414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на </a:t>
                      </a:r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доплату за квалификационную категорию педагогам государственных организаций технического и профессионального, </a:t>
                      </a:r>
                      <a:r>
                        <a:rPr lang="ru-RU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послесреднего</a:t>
                      </a:r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образования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850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3423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на увеличение оплаты труда медицинских работников в государственных организациях технического и профессионального, </a:t>
                      </a:r>
                      <a:r>
                        <a:rPr lang="ru-RU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послесреднего</a:t>
                      </a:r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образования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2562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на размещение государственного образовательного заказа на подготовку специалистов с высшим образованием для детей из многодетных и малообеспеченных семей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на возмещение лизинговых платежей по санитарному транспорту, приобретенному на условиях финансового лизинга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315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на закуп вакцин и других иммунобиологических препаратов  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623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на пропаганду здорового образа жизни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6482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на реализацию мероприятий по профилактике и борьбе с синдромом приобретенного иммунного дефицита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на повышение заработной платы работников организаций в области здравоохранения местных исполнительных органов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06883" name="Rectangle 2"/>
          <p:cNvSpPr>
            <a:spLocks noChangeArrowheads="1"/>
          </p:cNvSpPr>
          <p:nvPr/>
        </p:nvSpPr>
        <p:spPr bwMode="auto">
          <a:xfrm>
            <a:off x="7797800" y="1138538"/>
            <a:ext cx="1106488" cy="38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200" dirty="0" err="1">
                <a:solidFill>
                  <a:srgbClr val="000000"/>
                </a:solidFill>
              </a:rPr>
              <a:t>млн.тенге</a:t>
            </a:r>
            <a:endParaRPr lang="ru-RU" altLang="ru-RU" sz="1200" dirty="0">
              <a:solidFill>
                <a:srgbClr val="000000"/>
              </a:solidFill>
            </a:endParaRPr>
          </a:p>
        </p:txBody>
      </p:sp>
      <p:sp>
        <p:nvSpPr>
          <p:cNvPr id="206884" name="Номер слайда 5"/>
          <p:cNvSpPr txBox="1">
            <a:spLocks/>
          </p:cNvSpPr>
          <p:nvPr/>
        </p:nvSpPr>
        <p:spPr bwMode="auto">
          <a:xfrm rot="10800000" flipV="1">
            <a:off x="3810000" y="6477000"/>
            <a:ext cx="18288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fld id="{C36E7BE1-8B07-4DEC-B314-EA592A2F5D64}" type="slidenum">
              <a:rPr lang="ru-RU" altLang="ru-RU" sz="1200" b="1">
                <a:solidFill>
                  <a:srgbClr val="7F7F7F"/>
                </a:solidFill>
              </a:rPr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18</a:t>
            </a:fld>
            <a:endParaRPr lang="ru-RU" altLang="ru-RU" sz="1200" b="1">
              <a:solidFill>
                <a:srgbClr val="7F7F7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85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01894" y="381000"/>
            <a:ext cx="8724900" cy="609600"/>
          </a:xfrm>
        </p:spPr>
        <p:txBody>
          <a:bodyPr>
            <a:normAutofit/>
          </a:bodyPr>
          <a:lstStyle/>
          <a:p>
            <a:pPr marL="0" indent="0" algn="ctr" eaLnBrk="1" hangingPunct="1">
              <a:buNone/>
            </a:pPr>
            <a:r>
              <a:rPr lang="ru-RU" altLang="ru-RU" sz="2000" b="1" dirty="0">
                <a:solidFill>
                  <a:srgbClr val="0000CC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Целевые трансферты из республиканского бюджета на 2022 год</a:t>
            </a:r>
          </a:p>
        </p:txBody>
      </p:sp>
      <p:graphicFrame>
        <p:nvGraphicFramePr>
          <p:cNvPr id="44134" name="Group 102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3009885164"/>
              </p:ext>
            </p:extLst>
          </p:nvPr>
        </p:nvGraphicFramePr>
        <p:xfrm>
          <a:off x="228600" y="1427675"/>
          <a:ext cx="8721651" cy="4512061"/>
        </p:xfrm>
        <a:graphic>
          <a:graphicData uri="http://schemas.openxmlformats.org/drawingml/2006/table">
            <a:tbl>
              <a:tblPr/>
              <a:tblGrid>
                <a:gridCol w="7578651"/>
                <a:gridCol w="1143000"/>
              </a:tblGrid>
              <a:tr h="39841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Наименование целевых трансфертов РБ</a:t>
                      </a:r>
                    </a:p>
                  </a:txBody>
                  <a:tcPr marL="91453" marR="91453" marT="45716" marB="4571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Уточненный бюджет</a:t>
                      </a:r>
                    </a:p>
                  </a:txBody>
                  <a:tcPr marL="91453" marR="91453" marT="45716" marB="4571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9790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на оказание медицинской помощи лицам, содержащимся в следственных изоляторах  и учреждениях уголовно-исполнительной системы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2606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на установление доплат к должностному окладу за особые условия труда в организациях культуры и архивных учреждениях управленческому и основному персоналу государственных организаций культуры и архивных учреждений 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624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2435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на </a:t>
                      </a:r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увеличение оплаты труда медицинских работников государственных организаций в сфере физической культуры и спорта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3423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на </a:t>
                      </a:r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увеличение оплаты труда педагогов государственных организаций среднего и дополнительного образования в сфере физической культуры и спорта                                                 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887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3998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на </a:t>
                      </a:r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субсидирование части затрат субъектов предпринимательства на содержание санитарно-гигиенических узлов                                                                                          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96117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на реализацию мероприятий из счет республиканского бюджета по социальной и инженерной инфраструктуре в сельских населенных пунктах в рамках проекта «</a:t>
                      </a:r>
                      <a:r>
                        <a:rPr lang="ru-RU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Ауыл</a:t>
                      </a:r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-Ел </a:t>
                      </a:r>
                      <a:r>
                        <a:rPr lang="ru-RU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бесігі</a:t>
                      </a:r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»  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2 114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09600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на предоставление государственных грантов молодым предпринимателям для реализации новых бизнес-идей в рамках Государственной программы поддержки и развития бизнеса «Дорожная карта бизнеса – 2025» 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84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на финансирование приоритетных проектов транспортной инфраструктуры 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7 651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на </a:t>
                      </a:r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обеспечение и проведение выборов </a:t>
                      </a:r>
                      <a:r>
                        <a:rPr lang="ru-RU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акимов</a:t>
                      </a:r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городов районного значения, сел, поселков, сельских округов 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288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06883" name="Rectangle 2"/>
          <p:cNvSpPr>
            <a:spLocks noChangeArrowheads="1"/>
          </p:cNvSpPr>
          <p:nvPr/>
        </p:nvSpPr>
        <p:spPr bwMode="auto">
          <a:xfrm>
            <a:off x="7899860" y="818075"/>
            <a:ext cx="1258888" cy="6738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200" dirty="0" err="1">
                <a:solidFill>
                  <a:srgbClr val="000000"/>
                </a:solidFill>
              </a:rPr>
              <a:t>млн.тенге</a:t>
            </a:r>
            <a:endParaRPr lang="ru-RU" altLang="ru-RU" sz="1200" dirty="0">
              <a:solidFill>
                <a:srgbClr val="000000"/>
              </a:solidFill>
            </a:endParaRPr>
          </a:p>
        </p:txBody>
      </p:sp>
      <p:sp>
        <p:nvSpPr>
          <p:cNvPr id="206884" name="Номер слайда 5"/>
          <p:cNvSpPr txBox="1">
            <a:spLocks/>
          </p:cNvSpPr>
          <p:nvPr/>
        </p:nvSpPr>
        <p:spPr bwMode="auto">
          <a:xfrm rot="10800000" flipV="1">
            <a:off x="3810000" y="6477000"/>
            <a:ext cx="18288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fld id="{C36E7BE1-8B07-4DEC-B314-EA592A2F5D64}" type="slidenum">
              <a:rPr lang="ru-RU" altLang="ru-RU" sz="1200" b="1">
                <a:solidFill>
                  <a:srgbClr val="7F7F7F"/>
                </a:solidFill>
              </a:rPr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19</a:t>
            </a:fld>
            <a:endParaRPr lang="ru-RU" altLang="ru-RU" sz="1200" b="1">
              <a:solidFill>
                <a:srgbClr val="7F7F7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3999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34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04800" y="304800"/>
            <a:ext cx="8458200" cy="838200"/>
          </a:xfrm>
        </p:spPr>
        <p:txBody>
          <a:bodyPr wrap="square" numCol="1" compatLnSpc="1">
            <a:prstTxWarp prst="textNoShape">
              <a:avLst/>
            </a:prstTxWarp>
          </a:bodyPr>
          <a:lstStyle/>
          <a:p>
            <a:pPr marL="0" indent="0" algn="ctr" eaLnBrk="1" hangingPunct="1">
              <a:buFont typeface="Georgia" panose="02040502050405020303" pitchFamily="18" charset="0"/>
              <a:buNone/>
            </a:pPr>
            <a:r>
              <a:rPr lang="ru-RU" altLang="ru-RU" sz="3600" smtClean="0">
                <a:solidFill>
                  <a:srgbClr val="0033CC"/>
                </a:solidFill>
                <a:effectLst/>
              </a:rPr>
              <a:t>Уважаемые посетители сайта!</a:t>
            </a:r>
          </a:p>
        </p:txBody>
      </p:sp>
      <p:sp>
        <p:nvSpPr>
          <p:cNvPr id="35843" name="Rectangle 3"/>
          <p:cNvSpPr>
            <a:spLocks noGrp="1" noChangeArrowheads="1"/>
          </p:cNvSpPr>
          <p:nvPr>
            <p:ph idx="1"/>
          </p:nvPr>
        </p:nvSpPr>
        <p:spPr>
          <a:xfrm>
            <a:off x="304800" y="1143000"/>
            <a:ext cx="8610600" cy="5135563"/>
          </a:xfrm>
        </p:spPr>
        <p:txBody>
          <a:bodyPr rtlCol="0">
            <a:noAutofit/>
          </a:bodyPr>
          <a:lstStyle/>
          <a:p>
            <a:pPr indent="-182880" algn="just" eaLnBrk="1" fontAlgn="auto" hangingPunct="1">
              <a:buClr>
                <a:schemeClr val="accent6">
                  <a:lumMod val="75000"/>
                </a:schemeClr>
              </a:buClr>
              <a:buFont typeface="Georgia" panose="02040502050405020303" pitchFamily="18" charset="0"/>
              <a:buNone/>
              <a:defRPr/>
            </a:pPr>
            <a:r>
              <a:rPr lang="ru-RU" sz="1800" dirty="0" smtClean="0">
                <a:solidFill>
                  <a:schemeClr val="tx1"/>
                </a:solidFill>
              </a:rPr>
              <a:t>	Вашему вниманию представлен Гражданский бюджет на 2022─2024 годы, который содержит информацию об основных показателях областного бюджета, параметрах </a:t>
            </a:r>
            <a:r>
              <a:rPr lang="ru-RU" sz="1800" dirty="0">
                <a:solidFill>
                  <a:schemeClr val="tx1"/>
                </a:solidFill>
              </a:rPr>
              <a:t>его формирования </a:t>
            </a:r>
            <a:r>
              <a:rPr lang="ru-RU" sz="1800" dirty="0" smtClean="0">
                <a:solidFill>
                  <a:schemeClr val="tx1"/>
                </a:solidFill>
              </a:rPr>
              <a:t>и направлениях расходования бюджетных средств. </a:t>
            </a:r>
          </a:p>
          <a:p>
            <a:pPr indent="-182880" eaLnBrk="1" fontAlgn="auto" hangingPunct="1">
              <a:buClr>
                <a:schemeClr val="accent6">
                  <a:lumMod val="75000"/>
                </a:schemeClr>
              </a:buClr>
              <a:buFont typeface="Wingdings" pitchFamily="2" charset="2"/>
              <a:buNone/>
              <a:defRPr/>
            </a:pPr>
            <a:endParaRPr lang="ru-RU" sz="1800" dirty="0" smtClean="0">
              <a:solidFill>
                <a:schemeClr val="tx1"/>
              </a:solidFill>
            </a:endParaRPr>
          </a:p>
          <a:p>
            <a:pPr indent="-182880" eaLnBrk="1" fontAlgn="auto" hangingPunct="1">
              <a:buClr>
                <a:schemeClr val="accent6">
                  <a:lumMod val="75000"/>
                </a:schemeClr>
              </a:buClr>
              <a:buFont typeface="Wingdings" pitchFamily="2" charset="2"/>
              <a:buNone/>
              <a:defRPr/>
            </a:pPr>
            <a:r>
              <a:rPr lang="ru-RU" sz="1800" dirty="0" smtClean="0">
                <a:solidFill>
                  <a:schemeClr val="tx1"/>
                </a:solidFill>
              </a:rPr>
              <a:t>   Данный документ включает следующие разделы: </a:t>
            </a:r>
          </a:p>
          <a:p>
            <a:pPr indent="-182880" eaLnBrk="1" fontAlgn="auto" hangingPunct="1">
              <a:buClr>
                <a:schemeClr val="accent6">
                  <a:lumMod val="75000"/>
                </a:schemeClr>
              </a:buClr>
              <a:buFont typeface="Georgia" panose="02040502050405020303" pitchFamily="18" charset="0"/>
              <a:buNone/>
              <a:defRPr/>
            </a:pPr>
            <a:r>
              <a:rPr lang="ru-RU" sz="1800" dirty="0">
                <a:solidFill>
                  <a:schemeClr val="tx1"/>
                </a:solidFill>
              </a:rPr>
              <a:t>	- законодательная база бюджетного процесса;</a:t>
            </a:r>
          </a:p>
          <a:p>
            <a:pPr indent="-182880" eaLnBrk="1" fontAlgn="auto" hangingPunct="1">
              <a:buClr>
                <a:schemeClr val="accent6">
                  <a:lumMod val="75000"/>
                </a:schemeClr>
              </a:buClr>
              <a:buFont typeface="Georgia" panose="02040502050405020303" pitchFamily="18" charset="0"/>
              <a:buNone/>
              <a:defRPr/>
            </a:pPr>
            <a:r>
              <a:rPr lang="ru-RU" sz="1800" dirty="0">
                <a:solidFill>
                  <a:schemeClr val="tx1"/>
                </a:solidFill>
              </a:rPr>
              <a:t>	- схема бюджетного процесса;</a:t>
            </a:r>
          </a:p>
          <a:p>
            <a:pPr indent="-182880" eaLnBrk="1" fontAlgn="auto" hangingPunct="1">
              <a:buClr>
                <a:schemeClr val="accent6">
                  <a:lumMod val="75000"/>
                </a:schemeClr>
              </a:buClr>
              <a:buFont typeface="Georgia" panose="02040502050405020303" pitchFamily="18" charset="0"/>
              <a:buNone/>
              <a:defRPr/>
            </a:pPr>
            <a:r>
              <a:rPr lang="ru-RU" sz="1800" dirty="0">
                <a:solidFill>
                  <a:schemeClr val="tx1"/>
                </a:solidFill>
              </a:rPr>
              <a:t>	- планирование областного </a:t>
            </a:r>
            <a:r>
              <a:rPr lang="ru-RU" sz="1800" dirty="0" smtClean="0">
                <a:solidFill>
                  <a:schemeClr val="tx1"/>
                </a:solidFill>
              </a:rPr>
              <a:t>бюджета.</a:t>
            </a:r>
          </a:p>
          <a:p>
            <a:pPr indent="-182880" eaLnBrk="1" fontAlgn="auto" hangingPunct="1">
              <a:buClr>
                <a:schemeClr val="accent6">
                  <a:lumMod val="75000"/>
                </a:schemeClr>
              </a:buClr>
              <a:buFont typeface="Georgia" panose="02040502050405020303" pitchFamily="18" charset="0"/>
              <a:buNone/>
              <a:defRPr/>
            </a:pPr>
            <a:r>
              <a:rPr lang="ru-RU" sz="1800" dirty="0" smtClean="0">
                <a:solidFill>
                  <a:schemeClr val="tx1"/>
                </a:solidFill>
              </a:rPr>
              <a:t> </a:t>
            </a:r>
          </a:p>
          <a:p>
            <a:pPr indent="-182880" algn="just" eaLnBrk="1" fontAlgn="auto" hangingPunct="1">
              <a:buClr>
                <a:schemeClr val="accent6">
                  <a:lumMod val="75000"/>
                </a:schemeClr>
              </a:buClr>
              <a:buFont typeface="Georgia" panose="02040502050405020303" pitchFamily="18" charset="0"/>
              <a:buNone/>
              <a:defRPr/>
            </a:pPr>
            <a:r>
              <a:rPr lang="ru-RU" sz="1800" dirty="0" smtClean="0">
                <a:solidFill>
                  <a:srgbClr val="000000"/>
                </a:solidFill>
              </a:rPr>
              <a:t>   Гражданский </a:t>
            </a:r>
            <a:r>
              <a:rPr lang="ru-RU" sz="1800" dirty="0">
                <a:solidFill>
                  <a:srgbClr val="000000"/>
                </a:solidFill>
              </a:rPr>
              <a:t>бюджет разработан в соответствии с </a:t>
            </a:r>
            <a:r>
              <a:rPr lang="ru-RU" sz="1800" dirty="0" smtClean="0">
                <a:solidFill>
                  <a:srgbClr val="000000"/>
                </a:solidFill>
              </a:rPr>
              <a:t>Правилами составления </a:t>
            </a:r>
            <a:r>
              <a:rPr lang="ru-RU" sz="1800" dirty="0">
                <a:solidFill>
                  <a:srgbClr val="000000"/>
                </a:solidFill>
              </a:rPr>
              <a:t>и представления гражданского бюджета на стадиях бюджетного планирования и исполнения </a:t>
            </a:r>
            <a:r>
              <a:rPr lang="ru-RU" sz="1800" dirty="0" smtClean="0">
                <a:solidFill>
                  <a:srgbClr val="000000"/>
                </a:solidFill>
              </a:rPr>
              <a:t>бюджетов, утвержденных приказом </a:t>
            </a:r>
            <a:r>
              <a:rPr lang="ru-RU" sz="1800" dirty="0">
                <a:solidFill>
                  <a:srgbClr val="000000"/>
                </a:solidFill>
              </a:rPr>
              <a:t>Министра финансов </a:t>
            </a:r>
            <a:r>
              <a:rPr lang="ru-RU" sz="1800" dirty="0" smtClean="0">
                <a:solidFill>
                  <a:srgbClr val="000000"/>
                </a:solidFill>
              </a:rPr>
              <a:t>РК.</a:t>
            </a:r>
            <a:endParaRPr lang="ru-RU" sz="1800" dirty="0" smtClean="0">
              <a:solidFill>
                <a:srgbClr val="FF0000"/>
              </a:solidFill>
            </a:endParaRPr>
          </a:p>
        </p:txBody>
      </p:sp>
      <p:sp>
        <p:nvSpPr>
          <p:cNvPr id="185346" name="Номер слайда 5"/>
          <p:cNvSpPr>
            <a:spLocks noGrp="1"/>
          </p:cNvSpPr>
          <p:nvPr>
            <p:ph type="sldNum" sz="quarter" idx="11"/>
          </p:nvPr>
        </p:nvSpPr>
        <p:spPr bwMode="auto">
          <a:xfrm>
            <a:off x="3657600" y="6278563"/>
            <a:ext cx="2133600" cy="4572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fld id="{21312C13-67F2-43D4-8050-78C7BD5C9916}" type="slidenum">
              <a:rPr lang="ru-RU" altLang="ru-RU" sz="1200" smtClean="0">
                <a:solidFill>
                  <a:srgbClr val="7F7F7F"/>
                </a:solidFill>
              </a:rPr>
              <a:pPr algn="ctr"/>
              <a:t>2</a:t>
            </a:fld>
            <a:endParaRPr lang="ru-RU" altLang="ru-RU" sz="1200" smtClean="0">
              <a:solidFill>
                <a:srgbClr val="7F7F7F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94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19100" y="926617"/>
            <a:ext cx="8724900" cy="304800"/>
          </a:xfrm>
        </p:spPr>
        <p:txBody>
          <a:bodyPr>
            <a:normAutofit fontScale="90000"/>
          </a:bodyPr>
          <a:lstStyle/>
          <a:p>
            <a:pPr marL="0" indent="0" algn="ctr" eaLnBrk="1" hangingPunct="1">
              <a:buNone/>
            </a:pPr>
            <a:r>
              <a:rPr lang="ru-RU" altLang="ru-RU" sz="2000" b="1" dirty="0">
                <a:solidFill>
                  <a:srgbClr val="0000CC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Целевые трансферты из республиканского бюджета на 2022 год</a:t>
            </a:r>
          </a:p>
        </p:txBody>
      </p:sp>
      <p:graphicFrame>
        <p:nvGraphicFramePr>
          <p:cNvPr id="44134" name="Group 102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307523123"/>
              </p:ext>
            </p:extLst>
          </p:nvPr>
        </p:nvGraphicFramePr>
        <p:xfrm>
          <a:off x="419100" y="1905000"/>
          <a:ext cx="8458200" cy="3092824"/>
        </p:xfrm>
        <a:graphic>
          <a:graphicData uri="http://schemas.openxmlformats.org/drawingml/2006/table">
            <a:tbl>
              <a:tblPr/>
              <a:tblGrid>
                <a:gridCol w="7315200"/>
                <a:gridCol w="1143000"/>
              </a:tblGrid>
              <a:tr h="36064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Наименование целевых трансфертов РБ</a:t>
                      </a:r>
                    </a:p>
                  </a:txBody>
                  <a:tcPr marL="91453" marR="91453" marT="45736" marB="4573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Уточненный бюджет</a:t>
                      </a:r>
                    </a:p>
                  </a:txBody>
                  <a:tcPr marL="91453" marR="91453" marT="45736" marB="4573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862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7D"/>
                        </a:buClr>
                        <a:buSzPct val="75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2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Целевые трансферты на развитие - всего</a:t>
                      </a:r>
                    </a:p>
                  </a:txBody>
                  <a:tcPr marL="91445" marR="91445" marT="45753" marB="4575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2 719</a:t>
                      </a:r>
                    </a:p>
                  </a:txBody>
                  <a:tcPr marL="91445" marR="91445" marT="45739" marB="4573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862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7D"/>
                        </a:buClr>
                        <a:buSzPct val="75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в том числе:</a:t>
                      </a:r>
                      <a:endParaRPr kumimoji="0" lang="ru-RU" sz="12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5" marR="91445" marT="45753" marB="4575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5" marR="91445" marT="45739" marB="4573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468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7D"/>
                        </a:buClr>
                        <a:buSzPct val="75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Строительство двух студенческих общежитий по 600 мест Северо-Казахстанского университета имени </a:t>
                      </a:r>
                      <a:r>
                        <a:rPr kumimoji="0" lang="ru-RU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Манаша</a:t>
                      </a: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Козыбаева</a:t>
                      </a: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</a:p>
                  </a:txBody>
                  <a:tcPr marL="91445" marR="91445" marT="45739" marB="4573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1 000</a:t>
                      </a:r>
                    </a:p>
                  </a:txBody>
                  <a:tcPr marL="91445" marR="91445" marT="45739" marB="4573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131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7D"/>
                        </a:buClr>
                        <a:buSzPct val="75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Развитие системы водоснабжения и водоотведения в сельских населенных пунктах в рамках Государственной программы жилищно-коммунального развития «</a:t>
                      </a:r>
                      <a:r>
                        <a:rPr kumimoji="0" lang="ru-RU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Нұрлы</a:t>
                      </a: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жер</a:t>
                      </a: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» на 2020-2025 годы</a:t>
                      </a:r>
                    </a:p>
                  </a:txBody>
                  <a:tcPr marL="91445" marR="91445" marT="45739" marB="4573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783</a:t>
                      </a:r>
                    </a:p>
                  </a:txBody>
                  <a:tcPr marL="91445" marR="91445" marT="45739" marB="4573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280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7D"/>
                        </a:buClr>
                        <a:buSzPct val="75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Развитие индустриальной инфраструктуры в рамках Государственной программы поддержки и развития бизнеса «Дорожная карта бизнеса-2025»</a:t>
                      </a:r>
                    </a:p>
                  </a:txBody>
                  <a:tcPr marL="91445" marR="91445" marT="45739" marB="4573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394</a:t>
                      </a:r>
                    </a:p>
                  </a:txBody>
                  <a:tcPr marL="91445" marR="91445" marT="45739" marB="4573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3511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7D"/>
                        </a:buClr>
                        <a:buSzPct val="75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Развитие инженерной инфраструктуры в рамках Государственной программы развития регионов до 2025 года</a:t>
                      </a:r>
                    </a:p>
                  </a:txBody>
                  <a:tcPr marL="91445" marR="91445" marT="45739" marB="4573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542</a:t>
                      </a:r>
                    </a:p>
                  </a:txBody>
                  <a:tcPr marL="91445" marR="91445" marT="45739" marB="4573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10988" name="Rectangle 2"/>
          <p:cNvSpPr>
            <a:spLocks noChangeArrowheads="1"/>
          </p:cNvSpPr>
          <p:nvPr/>
        </p:nvSpPr>
        <p:spPr bwMode="auto">
          <a:xfrm>
            <a:off x="7885113" y="1490326"/>
            <a:ext cx="1258887" cy="198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200" dirty="0" err="1">
                <a:solidFill>
                  <a:srgbClr val="000000"/>
                </a:solidFill>
              </a:rPr>
              <a:t>млн.тенге</a:t>
            </a:r>
            <a:endParaRPr lang="ru-RU" altLang="ru-RU" sz="1200" dirty="0">
              <a:solidFill>
                <a:srgbClr val="000000"/>
              </a:solidFill>
            </a:endParaRPr>
          </a:p>
        </p:txBody>
      </p:sp>
      <p:sp>
        <p:nvSpPr>
          <p:cNvPr id="210989" name="Номер слайда 5"/>
          <p:cNvSpPr txBox="1">
            <a:spLocks/>
          </p:cNvSpPr>
          <p:nvPr/>
        </p:nvSpPr>
        <p:spPr bwMode="auto">
          <a:xfrm rot="10800000" flipV="1">
            <a:off x="3822700" y="6248400"/>
            <a:ext cx="18288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fld id="{C907512D-F176-4E89-981D-B7E401B9FA3C}" type="slidenum">
              <a:rPr lang="ru-RU" altLang="ru-RU" sz="1200" b="1">
                <a:solidFill>
                  <a:srgbClr val="7F7F7F"/>
                </a:solidFill>
              </a:rPr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20</a:t>
            </a:fld>
            <a:endParaRPr lang="ru-RU" altLang="ru-RU" sz="1200" b="1">
              <a:solidFill>
                <a:srgbClr val="7F7F7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97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51055" y="871686"/>
            <a:ext cx="8724900" cy="431800"/>
          </a:xfrm>
        </p:spPr>
        <p:txBody>
          <a:bodyPr>
            <a:normAutofit fontScale="90000"/>
          </a:bodyPr>
          <a:lstStyle/>
          <a:p>
            <a:pPr marL="0" indent="0" algn="ctr" eaLnBrk="1" hangingPunct="1">
              <a:buNone/>
            </a:pPr>
            <a:r>
              <a:rPr lang="ru-RU" altLang="ru-RU" sz="2000" b="1" dirty="0">
                <a:solidFill>
                  <a:srgbClr val="0000CC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Целевые трансферты</a:t>
            </a:r>
            <a:br>
              <a:rPr lang="ru-RU" altLang="ru-RU" sz="2000" b="1" dirty="0">
                <a:solidFill>
                  <a:srgbClr val="0000CC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br>
            <a:r>
              <a:rPr lang="ru-RU" altLang="ru-RU" sz="2000" b="1" dirty="0">
                <a:solidFill>
                  <a:srgbClr val="0000CC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за счет </a:t>
            </a:r>
            <a:r>
              <a:rPr lang="ru-RU" altLang="ru-RU" sz="2000" b="1" dirty="0" smtClean="0">
                <a:solidFill>
                  <a:srgbClr val="0000CC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средств </a:t>
            </a:r>
            <a:r>
              <a:rPr lang="ru-RU" altLang="ru-RU" sz="2000" b="1" dirty="0">
                <a:solidFill>
                  <a:srgbClr val="0000CC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из Национального фонда Республики Казахстан </a:t>
            </a:r>
            <a:r>
              <a:rPr lang="ru-RU" altLang="ru-RU" sz="2000" b="1" dirty="0" smtClean="0">
                <a:solidFill>
                  <a:srgbClr val="0000CC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на       </a:t>
            </a:r>
            <a:r>
              <a:rPr lang="ru-RU" altLang="ru-RU" sz="2000" b="1" dirty="0">
                <a:solidFill>
                  <a:srgbClr val="0000CC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2022 год</a:t>
            </a:r>
          </a:p>
        </p:txBody>
      </p:sp>
      <p:graphicFrame>
        <p:nvGraphicFramePr>
          <p:cNvPr id="44134" name="Group 102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2301383459"/>
              </p:ext>
            </p:extLst>
          </p:nvPr>
        </p:nvGraphicFramePr>
        <p:xfrm>
          <a:off x="525213" y="1905000"/>
          <a:ext cx="8455523" cy="3929211"/>
        </p:xfrm>
        <a:graphic>
          <a:graphicData uri="http://schemas.openxmlformats.org/drawingml/2006/table">
            <a:tbl>
              <a:tblPr/>
              <a:tblGrid>
                <a:gridCol w="7305479"/>
                <a:gridCol w="1150044"/>
              </a:tblGrid>
              <a:tr h="46843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Наименование целевых трансфертов</a:t>
                      </a:r>
                    </a:p>
                  </a:txBody>
                  <a:tcPr marL="91453" marR="91453" marT="45710" marB="4571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Уточненный бюджет</a:t>
                      </a:r>
                    </a:p>
                  </a:txBody>
                  <a:tcPr marL="91453" marR="91453" marT="45710" marB="4571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611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Всего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16 723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в</a:t>
                      </a:r>
                      <a:r>
                        <a:rPr lang="ru-RU" sz="1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</a:t>
                      </a:r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том числе: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На </a:t>
                      </a:r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реализацию мероприятий по социальной и инженерной инфраструктуре в сельских населенных пунктах в рамках проекта «</a:t>
                      </a:r>
                      <a:r>
                        <a:rPr lang="ru-RU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Ауыл</a:t>
                      </a:r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-Ел </a:t>
                      </a:r>
                      <a:r>
                        <a:rPr lang="ru-RU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бесігі</a:t>
                      </a:r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»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 </a:t>
                      </a:r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553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0376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Развитие транспортной инфраструктуры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1 193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0376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Строительство и реконструкция жилья «</a:t>
                      </a:r>
                      <a:r>
                        <a:rPr lang="ru-RU" sz="12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Нұрлы</a:t>
                      </a:r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</a:t>
                      </a:r>
                      <a:r>
                        <a:rPr lang="ru-RU" sz="12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жер</a:t>
                      </a:r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»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735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0376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Развитие  ИКИ в рамках программы жилищного строительства «</a:t>
                      </a:r>
                      <a:r>
                        <a:rPr lang="ru-RU" sz="12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Нұрлы</a:t>
                      </a:r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</a:t>
                      </a:r>
                      <a:r>
                        <a:rPr lang="ru-RU" sz="12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жер</a:t>
                      </a:r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»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3 708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0376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Развитие системы водоснабжения «</a:t>
                      </a:r>
                      <a:r>
                        <a:rPr lang="ru-RU" sz="12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Нұрлы</a:t>
                      </a:r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</a:t>
                      </a:r>
                      <a:r>
                        <a:rPr lang="ru-RU" sz="12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жер</a:t>
                      </a:r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»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7 057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0376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Развитие регионов до 2025 года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623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6981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Развитие социальной и инженерной инфраструктуры в сельских населенных пунктах в рамках проекта «</a:t>
                      </a:r>
                      <a:r>
                        <a:rPr lang="ru-RU" sz="12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Ауыл</a:t>
                      </a:r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-Ел </a:t>
                      </a:r>
                      <a:r>
                        <a:rPr lang="ru-RU" sz="12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бесігі</a:t>
                      </a:r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» 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854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11997" name="Rectangle 2"/>
          <p:cNvSpPr>
            <a:spLocks noChangeArrowheads="1"/>
          </p:cNvSpPr>
          <p:nvPr/>
        </p:nvSpPr>
        <p:spPr bwMode="auto">
          <a:xfrm>
            <a:off x="7543800" y="1447800"/>
            <a:ext cx="1258888" cy="215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200">
                <a:solidFill>
                  <a:srgbClr val="000000"/>
                </a:solidFill>
              </a:rPr>
              <a:t>млн.тенге</a:t>
            </a:r>
          </a:p>
        </p:txBody>
      </p:sp>
      <p:sp>
        <p:nvSpPr>
          <p:cNvPr id="211998" name="Номер слайда 5"/>
          <p:cNvSpPr txBox="1">
            <a:spLocks/>
          </p:cNvSpPr>
          <p:nvPr/>
        </p:nvSpPr>
        <p:spPr bwMode="auto">
          <a:xfrm>
            <a:off x="3838575" y="6410325"/>
            <a:ext cx="1828800" cy="219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fld id="{C9B81A9E-6E91-4FD7-AE72-D6D781FB62E3}" type="slidenum">
              <a:rPr lang="ru-RU" altLang="ru-RU" sz="1200" b="1">
                <a:solidFill>
                  <a:srgbClr val="7F7F7F"/>
                </a:solidFill>
              </a:rPr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21</a:t>
            </a:fld>
            <a:endParaRPr lang="ru-RU" altLang="ru-RU" sz="1200" b="1">
              <a:solidFill>
                <a:srgbClr val="7F7F7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97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78849" y="731838"/>
            <a:ext cx="8724900" cy="431800"/>
          </a:xfrm>
        </p:spPr>
        <p:txBody>
          <a:bodyPr>
            <a:normAutofit fontScale="90000"/>
          </a:bodyPr>
          <a:lstStyle/>
          <a:p>
            <a:pPr marL="0" indent="0" algn="ctr" eaLnBrk="1" hangingPunct="1">
              <a:buNone/>
            </a:pPr>
            <a:r>
              <a:rPr lang="ru-RU" altLang="ru-RU" sz="2000" b="1" dirty="0">
                <a:solidFill>
                  <a:srgbClr val="0000CC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Целевые кредиты </a:t>
            </a:r>
            <a:br>
              <a:rPr lang="ru-RU" altLang="ru-RU" sz="2000" b="1" dirty="0">
                <a:solidFill>
                  <a:srgbClr val="0000CC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br>
            <a:r>
              <a:rPr lang="ru-RU" altLang="ru-RU" sz="2000" b="1" dirty="0">
                <a:solidFill>
                  <a:srgbClr val="0000CC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из республиканского бюджета на </a:t>
            </a:r>
            <a:r>
              <a:rPr lang="ru-RU" altLang="ru-RU" sz="2000" b="1" dirty="0" smtClean="0">
                <a:solidFill>
                  <a:srgbClr val="0000CC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2022 </a:t>
            </a:r>
            <a:r>
              <a:rPr lang="ru-RU" altLang="ru-RU" sz="2000" b="1" dirty="0">
                <a:solidFill>
                  <a:srgbClr val="0000CC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год</a:t>
            </a:r>
          </a:p>
        </p:txBody>
      </p:sp>
      <p:graphicFrame>
        <p:nvGraphicFramePr>
          <p:cNvPr id="44134" name="Group 102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3174521643"/>
              </p:ext>
            </p:extLst>
          </p:nvPr>
        </p:nvGraphicFramePr>
        <p:xfrm>
          <a:off x="378849" y="1981200"/>
          <a:ext cx="8593138" cy="2362200"/>
        </p:xfrm>
        <a:graphic>
          <a:graphicData uri="http://schemas.openxmlformats.org/drawingml/2006/table">
            <a:tbl>
              <a:tblPr/>
              <a:tblGrid>
                <a:gridCol w="6833264"/>
                <a:gridCol w="1759874"/>
              </a:tblGrid>
              <a:tr h="83262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Наименование  кредитов из  РБ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53" marR="91453" marT="45710" marB="4571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Уточненный бюджет</a:t>
                      </a:r>
                    </a:p>
                  </a:txBody>
                  <a:tcPr marL="91453" marR="91453" marT="45710" marB="4571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0674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Бюджетные</a:t>
                      </a:r>
                      <a:r>
                        <a:rPr lang="ru-RU" sz="14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кредиты из РБ - всего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2 475</a:t>
                      </a:r>
                    </a:p>
                  </a:txBody>
                  <a:tcPr marL="91445" marR="91445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0674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в том числе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45" marR="91445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3556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для реализации мер социальной поддержки специалистов                                    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1 392</a:t>
                      </a:r>
                    </a:p>
                  </a:txBody>
                  <a:tcPr marL="91445" marR="91445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4672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на проведение капитального ремонта общего имущества объектов кондоминиумов                                    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1 083</a:t>
                      </a:r>
                    </a:p>
                  </a:txBody>
                  <a:tcPr marL="91445" marR="91445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11997" name="Rectangle 2"/>
          <p:cNvSpPr>
            <a:spLocks noChangeArrowheads="1"/>
          </p:cNvSpPr>
          <p:nvPr/>
        </p:nvSpPr>
        <p:spPr bwMode="auto">
          <a:xfrm>
            <a:off x="7620000" y="1630362"/>
            <a:ext cx="1258888" cy="215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200" dirty="0" err="1">
                <a:solidFill>
                  <a:srgbClr val="000000"/>
                </a:solidFill>
              </a:rPr>
              <a:t>млн.тенге</a:t>
            </a:r>
            <a:endParaRPr lang="ru-RU" altLang="ru-RU" sz="1200" dirty="0">
              <a:solidFill>
                <a:srgbClr val="000000"/>
              </a:solidFill>
            </a:endParaRPr>
          </a:p>
        </p:txBody>
      </p:sp>
      <p:sp>
        <p:nvSpPr>
          <p:cNvPr id="211998" name="Номер слайда 5"/>
          <p:cNvSpPr txBox="1">
            <a:spLocks/>
          </p:cNvSpPr>
          <p:nvPr/>
        </p:nvSpPr>
        <p:spPr bwMode="auto">
          <a:xfrm>
            <a:off x="3838575" y="6410325"/>
            <a:ext cx="1828800" cy="219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fld id="{C9B81A9E-6E91-4FD7-AE72-D6D781FB62E3}" type="slidenum">
              <a:rPr lang="ru-RU" altLang="ru-RU" sz="1200" b="1">
                <a:solidFill>
                  <a:srgbClr val="7F7F7F"/>
                </a:solidFill>
              </a:rPr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22</a:t>
            </a:fld>
            <a:endParaRPr lang="ru-RU" altLang="ru-RU" sz="1200" b="1">
              <a:solidFill>
                <a:srgbClr val="7F7F7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8310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99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6871" y="415925"/>
            <a:ext cx="8939212" cy="539750"/>
          </a:xfrm>
        </p:spPr>
        <p:txBody>
          <a:bodyPr/>
          <a:lstStyle/>
          <a:p>
            <a:pPr algn="ctr" eaLnBrk="1" hangingPunct="1"/>
            <a:r>
              <a:rPr lang="ru-RU" altLang="ru-RU" sz="2200" b="1" dirty="0" smtClean="0">
                <a:solidFill>
                  <a:srgbClr val="0000FF"/>
                </a:solidFill>
              </a:rPr>
              <a:t>Бюджет развития Северо-Казахстанской области на 2022 год</a:t>
            </a:r>
          </a:p>
        </p:txBody>
      </p:sp>
      <p:graphicFrame>
        <p:nvGraphicFramePr>
          <p:cNvPr id="44134" name="Group 102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1139942265"/>
              </p:ext>
            </p:extLst>
          </p:nvPr>
        </p:nvGraphicFramePr>
        <p:xfrm>
          <a:off x="152599" y="1353763"/>
          <a:ext cx="8803819" cy="4725149"/>
        </p:xfrm>
        <a:graphic>
          <a:graphicData uri="http://schemas.openxmlformats.org/drawingml/2006/table">
            <a:tbl>
              <a:tblPr/>
              <a:tblGrid>
                <a:gridCol w="4590025"/>
                <a:gridCol w="815573"/>
                <a:gridCol w="815573"/>
                <a:gridCol w="679644"/>
                <a:gridCol w="951502"/>
                <a:gridCol w="951502"/>
              </a:tblGrid>
              <a:tr h="46981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Наименование</a:t>
                      </a:r>
                    </a:p>
                  </a:txBody>
                  <a:tcPr marL="91432" marR="91432" marT="45713" marB="4571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Всего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3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МБ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3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НФ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3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РБ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кредиты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252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ВСЕГО</a:t>
                      </a:r>
                    </a:p>
                  </a:txBody>
                  <a:tcPr marL="91432" marR="91432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49 146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14 514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14 170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2 719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17 743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0803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Строительство и реконструкция объектов образования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 </a:t>
                      </a: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419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 </a:t>
                      </a:r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419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1 000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400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Строительство и реконструкция объектов здравоохранения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1 366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1 366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3640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Культура, спорт, туризм и информационное пространство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3 523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3 447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1955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Жилищно-коммунальное хозяйство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9 380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542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7 911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927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Транспорт и коммуникации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2 945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587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1 816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542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400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Промышленность, архитектурная, градостроительная и строительная деятельность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23 032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922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4 367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17 743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89000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Бюджетные инвестиции, планируемые посредством участия государства в уставном капитале юридических лиц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2 000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2 000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854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Прочие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</a:t>
                      </a: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481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</a:t>
                      </a:r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231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250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13084" name="Rectangle 2"/>
          <p:cNvSpPr>
            <a:spLocks noChangeArrowheads="1"/>
          </p:cNvSpPr>
          <p:nvPr/>
        </p:nvSpPr>
        <p:spPr bwMode="auto">
          <a:xfrm>
            <a:off x="7543800" y="528638"/>
            <a:ext cx="1258888" cy="314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200">
              <a:solidFill>
                <a:srgbClr val="000000"/>
              </a:solidFill>
            </a:endParaRPr>
          </a:p>
        </p:txBody>
      </p:sp>
      <p:sp>
        <p:nvSpPr>
          <p:cNvPr id="213085" name="Номер слайда 5"/>
          <p:cNvSpPr txBox="1">
            <a:spLocks/>
          </p:cNvSpPr>
          <p:nvPr/>
        </p:nvSpPr>
        <p:spPr bwMode="auto">
          <a:xfrm>
            <a:off x="4114800" y="6477000"/>
            <a:ext cx="1828800" cy="219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fld id="{A8E809BD-5813-424C-8CE1-B1D163A22C9D}" type="slidenum">
              <a:rPr lang="ru-RU" altLang="ru-RU" sz="1200" b="1">
                <a:solidFill>
                  <a:srgbClr val="7F7F7F"/>
                </a:solidFill>
              </a:rPr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23</a:t>
            </a:fld>
            <a:endParaRPr lang="ru-RU" altLang="ru-RU" sz="1200" b="1">
              <a:solidFill>
                <a:srgbClr val="7F7F7F"/>
              </a:solidFill>
            </a:endParaRPr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7717195" y="938819"/>
            <a:ext cx="1258888" cy="215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200" dirty="0" err="1">
                <a:solidFill>
                  <a:srgbClr val="000000"/>
                </a:solidFill>
              </a:rPr>
              <a:t>млн.тенге</a:t>
            </a:r>
            <a:endParaRPr lang="ru-RU" altLang="ru-RU" sz="1200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43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0" y="87313"/>
            <a:ext cx="4857750" cy="1235075"/>
          </a:xfrm>
        </p:spPr>
        <p:txBody>
          <a:bodyPr wrap="square" numCol="1" compatLnSpc="1">
            <a:prstTxWarp prst="textNoShape">
              <a:avLst/>
            </a:prstTxWarp>
          </a:bodyPr>
          <a:lstStyle/>
          <a:p>
            <a:pPr marL="0" indent="0" algn="ctr" eaLnBrk="1" hangingPunct="1">
              <a:buFont typeface="Georgia" panose="02040502050405020303" pitchFamily="18" charset="0"/>
              <a:buNone/>
            </a:pPr>
            <a:r>
              <a:rPr lang="ru-RU" altLang="ru-RU" sz="2400" b="1" dirty="0" smtClean="0">
                <a:solidFill>
                  <a:srgbClr val="0033CC"/>
                </a:solidFill>
                <a:effectLst/>
              </a:rPr>
              <a:t>Расходы на реализацию мероприятий в сфере образования</a:t>
            </a:r>
          </a:p>
        </p:txBody>
      </p:sp>
      <p:graphicFrame>
        <p:nvGraphicFramePr>
          <p:cNvPr id="195707" name="Group 12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15075005"/>
              </p:ext>
            </p:extLst>
          </p:nvPr>
        </p:nvGraphicFramePr>
        <p:xfrm>
          <a:off x="318993" y="1149297"/>
          <a:ext cx="8564562" cy="5244989"/>
        </p:xfrm>
        <a:graphic>
          <a:graphicData uri="http://schemas.openxmlformats.org/drawingml/2006/table">
            <a:tbl>
              <a:tblPr/>
              <a:tblGrid>
                <a:gridCol w="4698774"/>
                <a:gridCol w="1154433"/>
                <a:gridCol w="1006652"/>
                <a:gridCol w="873895"/>
                <a:gridCol w="830808"/>
              </a:tblGrid>
              <a:tr h="261057">
                <a:tc gridSpan="5"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+mn-lt"/>
                        </a:rPr>
                        <a:t>млн. тенге</a:t>
                      </a:r>
                    </a:p>
                  </a:txBody>
                  <a:tcPr marL="91439" marR="91439" marT="45674" marB="45674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66619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Наименование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marT="45674" marB="4567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2022 год</a:t>
                      </a:r>
                    </a:p>
                  </a:txBody>
                  <a:tcPr marL="91439" marR="91439" marT="45674" marB="4567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endParaRPr kumimoji="0" lang="ru-RU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marT="45674" marB="4567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Прогноз*</a:t>
                      </a:r>
                    </a:p>
                  </a:txBody>
                  <a:tcPr marL="91439" marR="91439" marT="45674" marB="4567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508421"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T="45702" marB="4570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Утвержденный бюджет</a:t>
                      </a:r>
                    </a:p>
                  </a:txBody>
                  <a:tcPr marL="91439" marR="91439" marT="45674" marB="4567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0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Уточненный бюджет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marT="45674" marB="4567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56C7AA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0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2023 год</a:t>
                      </a:r>
                    </a:p>
                  </a:txBody>
                  <a:tcPr marL="91439" marR="91439" marT="45674" marB="4567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56C7AA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0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2024 год</a:t>
                      </a:r>
                    </a:p>
                  </a:txBody>
                  <a:tcPr marL="91439" marR="91439" marT="45674" marB="4567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24019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56C7AA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Расходы на образование </a:t>
                      </a:r>
                      <a:r>
                        <a:rPr kumimoji="0" lang="ru-RU" sz="1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(без аппарата) </a:t>
                      </a: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 всего</a:t>
                      </a:r>
                    </a:p>
                  </a:txBody>
                  <a:tcPr marL="91439" marR="91439" marT="45674" marB="4567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117 163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119 662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65 156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65 532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021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 том числе: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marT="45674" marB="4567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4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4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4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4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622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Дошкольное воспитание и обучение</a:t>
                      </a:r>
                    </a:p>
                  </a:txBody>
                  <a:tcPr marL="91439" marR="91439" marT="45674" marB="4567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12 500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4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12 500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4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6 259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4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6 259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4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Начальное, основное среднее и общее среднее образование</a:t>
                      </a:r>
                    </a:p>
                  </a:txBody>
                  <a:tcPr marL="91439" marR="91439" marT="45674" marB="4567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86 117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4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86 167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4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50 107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4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50 285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4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Техническое и профессиональное, </a:t>
                      </a:r>
                      <a:r>
                        <a:rPr kumimoji="0" lang="ru-RU" sz="1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послесреднее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образование</a:t>
                      </a:r>
                    </a:p>
                  </a:txBody>
                  <a:tcPr marL="91439" marR="91439" marT="45674" marB="4567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7 234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4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7 234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4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5 070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4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5 159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4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Прочие услуги в области образования</a:t>
                      </a:r>
                    </a:p>
                  </a:txBody>
                  <a:tcPr marL="91439" marR="91439" marT="45674" marB="4567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3 658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4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3 755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4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1 811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4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1 875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4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Социальная помощь и социальное обеспечение</a:t>
                      </a:r>
                    </a:p>
                  </a:txBody>
                  <a:tcPr marL="91439" marR="91439" marT="45674" marB="4567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1 215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4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1 215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4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1 058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4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1 090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4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Строительство объектов образования</a:t>
                      </a:r>
                    </a:p>
                  </a:txBody>
                  <a:tcPr marL="91439" marR="91439" marT="45674" marB="4567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3 067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4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</a:t>
                      </a:r>
                      <a:r>
                        <a:rPr lang="ru-RU" sz="10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419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4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4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</a:t>
                      </a:r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264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4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117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Государственная программа развития продуктивной занятости и массового предпринимательства на 2017-2021 годы "</a:t>
                      </a:r>
                      <a:r>
                        <a:rPr kumimoji="0" lang="ru-RU" sz="1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Еңбек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« (продолжение начатого обучения)</a:t>
                      </a:r>
                    </a:p>
                  </a:txBody>
                  <a:tcPr marL="91439" marR="91439" marT="45674" marB="4567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1 009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4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1 009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4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743</a:t>
                      </a:r>
                      <a:endParaRPr lang="ru-RU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4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lvl="1" algn="ctr" defTabSz="914400" rtl="0" eaLnBrk="1" fontAlgn="t" latinLnBrk="0" hangingPunct="1"/>
                      <a:r>
                        <a:rPr lang="ru-RU" sz="10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756</a:t>
                      </a:r>
                      <a:endParaRPr lang="ru-RU" sz="1000" b="0" i="0" u="none" strike="noStrike" kern="12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4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830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000" b="0" i="1" u="none" strike="noStrike" kern="1200" cap="none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Реализацию мероприятий по социальной и инженерной инфраструктуре в сельских населенных пунктах в рамках проекта «Ауыл Ел </a:t>
                      </a:r>
                      <a:r>
                        <a:rPr kumimoji="0" lang="ru-RU" sz="1000" b="0" i="1" u="none" strike="noStrike" kern="1200" cap="none" normalizeH="0" baseline="0" noProof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бесігі</a:t>
                      </a:r>
                      <a:r>
                        <a:rPr kumimoji="0" lang="ru-RU" sz="1000" b="0" i="1" u="none" strike="noStrike" kern="1200" cap="none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»</a:t>
                      </a:r>
                    </a:p>
                  </a:txBody>
                  <a:tcPr marL="91441" marR="91441" marT="45614" marB="456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1 946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4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1 946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4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4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4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054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Выполнение государственных обязательств по проектам государственно-частного партнерства</a:t>
                      </a:r>
                    </a:p>
                  </a:txBody>
                  <a:tcPr marL="91439" marR="91439" marT="45674" marB="4567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417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4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417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4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108</a:t>
                      </a:r>
                    </a:p>
                  </a:txBody>
                  <a:tcPr marL="9525" marR="9525" marT="9524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000" b="0" i="0" u="none" strike="noStrike" dirty="0" smtClean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  <a:p>
                      <a:pPr marL="0" marR="0" lvl="1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 </a:t>
                      </a:r>
                    </a:p>
                    <a:p>
                      <a:pPr marL="0" marR="0" lvl="1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108 </a:t>
                      </a:r>
                    </a:p>
                    <a:p>
                      <a:pPr algn="ctr" fontAlgn="t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4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15042" name="Номер слайда 5"/>
          <p:cNvSpPr>
            <a:spLocks noGrp="1"/>
          </p:cNvSpPr>
          <p:nvPr>
            <p:ph type="sldNum" sz="quarter" idx="11"/>
          </p:nvPr>
        </p:nvSpPr>
        <p:spPr bwMode="auto">
          <a:xfrm>
            <a:off x="4191000" y="6629400"/>
            <a:ext cx="1828800" cy="2286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fld id="{11DA6A54-E110-4354-A2DE-E3A26A412723}" type="slidenum">
              <a:rPr lang="ru-RU" altLang="ru-RU" sz="1200" smtClean="0">
                <a:solidFill>
                  <a:srgbClr val="7F7F7F"/>
                </a:solidFill>
              </a:rPr>
              <a:pPr algn="ctr"/>
              <a:t>24</a:t>
            </a:fld>
            <a:endParaRPr lang="ru-RU" altLang="ru-RU" sz="1200" dirty="0" smtClean="0">
              <a:solidFill>
                <a:srgbClr val="7F7F7F"/>
              </a:solidFill>
            </a:endParaRPr>
          </a:p>
        </p:txBody>
      </p:sp>
      <p:pic>
        <p:nvPicPr>
          <p:cNvPr id="215148" name="Picture 7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838" y="87313"/>
            <a:ext cx="1657350" cy="1104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149" name="Picture 7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47875" y="87313"/>
            <a:ext cx="1577975" cy="1093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150" name="Прямоугольник 1"/>
          <p:cNvSpPr>
            <a:spLocks noChangeArrowheads="1"/>
          </p:cNvSpPr>
          <p:nvPr/>
        </p:nvSpPr>
        <p:spPr bwMode="auto">
          <a:xfrm>
            <a:off x="401756" y="6391275"/>
            <a:ext cx="82296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sz="1200" i="1" dirty="0">
                <a:solidFill>
                  <a:srgbClr val="000000"/>
                </a:solidFill>
                <a:cs typeface="Arial" panose="020B0604020202020204" pitchFamily="34" charset="0"/>
              </a:rPr>
              <a:t>Примечание: * прогноз на </a:t>
            </a:r>
            <a:r>
              <a:rPr lang="ru-RU" altLang="ru-RU" sz="1200" i="1" dirty="0" smtClean="0">
                <a:solidFill>
                  <a:srgbClr val="000000"/>
                </a:solidFill>
                <a:cs typeface="Arial" panose="020B0604020202020204" pitchFamily="34" charset="0"/>
              </a:rPr>
              <a:t>2023-2024 </a:t>
            </a:r>
            <a:r>
              <a:rPr lang="ru-RU" altLang="ru-RU" sz="1200" i="1" dirty="0">
                <a:solidFill>
                  <a:srgbClr val="000000"/>
                </a:solidFill>
                <a:cs typeface="Arial" panose="020B0604020202020204" pitchFamily="34" charset="0"/>
              </a:rPr>
              <a:t>годы - без учета целевых трансфертов из республиканского бюджета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067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3448050" y="123825"/>
            <a:ext cx="5314950" cy="1101725"/>
          </a:xfrm>
        </p:spPr>
        <p:txBody>
          <a:bodyPr wrap="square" numCol="1" compatLnSpc="1">
            <a:prstTxWarp prst="textNoShape">
              <a:avLst/>
            </a:prstTxWarp>
          </a:bodyPr>
          <a:lstStyle/>
          <a:p>
            <a:pPr marL="0" indent="0" algn="ctr" eaLnBrk="1" hangingPunct="1">
              <a:buFont typeface="Georgia" panose="02040502050405020303" pitchFamily="18" charset="0"/>
              <a:buNone/>
            </a:pPr>
            <a:r>
              <a:rPr lang="ru-RU" altLang="ru-RU" sz="2400" b="1" dirty="0" smtClean="0">
                <a:solidFill>
                  <a:srgbClr val="0033CC"/>
                </a:solidFill>
                <a:effectLst/>
              </a:rPr>
              <a:t>Расходы на реализацию мероприятий</a:t>
            </a:r>
            <a:br>
              <a:rPr lang="ru-RU" altLang="ru-RU" sz="2400" b="1" dirty="0" smtClean="0">
                <a:solidFill>
                  <a:srgbClr val="0033CC"/>
                </a:solidFill>
                <a:effectLst/>
              </a:rPr>
            </a:br>
            <a:r>
              <a:rPr lang="ru-RU" altLang="ru-RU" sz="2400" b="1" dirty="0" smtClean="0">
                <a:solidFill>
                  <a:srgbClr val="0033CC"/>
                </a:solidFill>
                <a:effectLst/>
              </a:rPr>
              <a:t> в сфере здравоохранения</a:t>
            </a:r>
          </a:p>
        </p:txBody>
      </p:sp>
      <p:graphicFrame>
        <p:nvGraphicFramePr>
          <p:cNvPr id="194709" name="Group 149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46494963"/>
              </p:ext>
            </p:extLst>
          </p:nvPr>
        </p:nvGraphicFramePr>
        <p:xfrm>
          <a:off x="509525" y="1364340"/>
          <a:ext cx="8048750" cy="4556532"/>
        </p:xfrm>
        <a:graphic>
          <a:graphicData uri="http://schemas.openxmlformats.org/drawingml/2006/table">
            <a:tbl>
              <a:tblPr/>
              <a:tblGrid>
                <a:gridCol w="4273672"/>
                <a:gridCol w="1084203"/>
                <a:gridCol w="990600"/>
                <a:gridCol w="914400"/>
                <a:gridCol w="785875"/>
              </a:tblGrid>
              <a:tr h="182756">
                <a:tc gridSpan="5"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CC"/>
                          </a:solidFill>
                          <a:effectLst/>
                          <a:latin typeface="+mn-lt"/>
                        </a:rPr>
                        <a:t>млн. тенге</a:t>
                      </a:r>
                    </a:p>
                  </a:txBody>
                  <a:tcPr marL="91438" marR="91438" marT="45647" marB="45647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68163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Наименование</a:t>
                      </a:r>
                    </a:p>
                  </a:txBody>
                  <a:tcPr marL="91439" marR="91439" marT="45640" marB="4564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2022 год  </a:t>
                      </a:r>
                    </a:p>
                  </a:txBody>
                  <a:tcPr marL="91439" marR="91439" marT="45640" marB="4564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marT="45640" marB="4564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Прогноз*</a:t>
                      </a:r>
                    </a:p>
                  </a:txBody>
                  <a:tcPr marL="91439" marR="91439" marT="45640" marB="4564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</a:tr>
              <a:tr h="338724"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T="45702" marB="4570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Утвержденный бюджет</a:t>
                      </a:r>
                      <a:endParaRPr lang="ru-RU" sz="1000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39" marR="91439" marT="45640" marB="4564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Уточненный бюджет</a:t>
                      </a:r>
                      <a:endParaRPr lang="ru-RU" sz="1000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39" marR="91439" marT="45640" marB="4564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56C7AA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2023 год</a:t>
                      </a:r>
                    </a:p>
                  </a:txBody>
                  <a:tcPr marL="91439" marR="91439" marT="45640" marB="4564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56C7AA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2024 год</a:t>
                      </a:r>
                    </a:p>
                  </a:txBody>
                  <a:tcPr marL="91439" marR="91439" marT="45640" marB="4564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2841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56C7AA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Расходы на здравоохранение (без аппарата) </a:t>
                      </a:r>
                      <a:r>
                        <a:rPr kumimoji="0" lang="ru-RU" sz="1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– всего 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8" marR="91438" marT="45642" marB="4564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4 425</a:t>
                      </a:r>
                    </a:p>
                  </a:txBody>
                  <a:tcPr marL="91438" marR="91438" marT="45642" marB="4564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6 179</a:t>
                      </a:r>
                    </a:p>
                  </a:txBody>
                  <a:tcPr marL="91438" marR="91438" marT="45642" marB="4564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2 184</a:t>
                      </a:r>
                    </a:p>
                  </a:txBody>
                  <a:tcPr marL="91438" marR="91438" marT="45642" marB="4564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2 213</a:t>
                      </a:r>
                    </a:p>
                  </a:txBody>
                  <a:tcPr marL="91438" marR="91438" marT="45642" marB="4564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768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 том числе:</a:t>
                      </a:r>
                    </a:p>
                  </a:txBody>
                  <a:tcPr marL="91438" marR="91438" marT="45642" marB="4564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8" marR="91438" marT="45642" marB="4564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8" marR="91438" marT="45642" marB="4564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8" marR="91438" marT="45642" marB="4564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8" marR="91438" marT="45642" marB="4564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768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Охрана здоровья населения</a:t>
                      </a:r>
                    </a:p>
                  </a:txBody>
                  <a:tcPr marL="91438" marR="91438" marT="45642" marB="4564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896</a:t>
                      </a:r>
                    </a:p>
                  </a:txBody>
                  <a:tcPr marL="91438" marR="91438" marT="45642" marB="4564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998</a:t>
                      </a:r>
                    </a:p>
                  </a:txBody>
                  <a:tcPr marL="91438" marR="91438" marT="45642" marB="4564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367</a:t>
                      </a:r>
                    </a:p>
                  </a:txBody>
                  <a:tcPr marL="91438" marR="91438" marT="45642" marB="4564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378</a:t>
                      </a:r>
                    </a:p>
                  </a:txBody>
                  <a:tcPr marL="91438" marR="91438" marT="45642" marB="4564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768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Специализированная медицинская помощь</a:t>
                      </a:r>
                    </a:p>
                  </a:txBody>
                  <a:tcPr marL="91438" marR="91438" marT="45642" marB="4564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765</a:t>
                      </a:r>
                    </a:p>
                  </a:txBody>
                  <a:tcPr marL="91438" marR="91438" marT="45642" marB="4564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765</a:t>
                      </a:r>
                    </a:p>
                  </a:txBody>
                  <a:tcPr marL="91438" marR="91438" marT="45642" marB="4564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139</a:t>
                      </a:r>
                    </a:p>
                  </a:txBody>
                  <a:tcPr marL="91438" marR="91438" marT="45642" marB="4564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143</a:t>
                      </a:r>
                    </a:p>
                  </a:txBody>
                  <a:tcPr marL="91438" marR="91438" marT="45642" marB="4564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994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Поликлиники</a:t>
                      </a:r>
                    </a:p>
                  </a:txBody>
                  <a:tcPr marL="91438" marR="91438" marT="45642" marB="4564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26</a:t>
                      </a:r>
                    </a:p>
                  </a:txBody>
                  <a:tcPr marL="91438" marR="91438" marT="45642" marB="4564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26</a:t>
                      </a:r>
                    </a:p>
                  </a:txBody>
                  <a:tcPr marL="91438" marR="91438" marT="45642" marB="4564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8" marR="91438" marT="45642" marB="4564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8" marR="91438" marT="45642" marB="4564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768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Другие виды медицинской помощи</a:t>
                      </a:r>
                    </a:p>
                  </a:txBody>
                  <a:tcPr marL="91438" marR="91438" marT="45642" marB="4564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87</a:t>
                      </a:r>
                    </a:p>
                  </a:txBody>
                  <a:tcPr marL="91438" marR="91438" marT="45642" marB="4564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87</a:t>
                      </a:r>
                    </a:p>
                  </a:txBody>
                  <a:tcPr marL="91438" marR="91438" marT="45642" marB="4564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72</a:t>
                      </a:r>
                    </a:p>
                  </a:txBody>
                  <a:tcPr marL="91438" marR="91438" marT="45642" marB="4564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75</a:t>
                      </a:r>
                    </a:p>
                  </a:txBody>
                  <a:tcPr marL="91438" marR="91438" marT="45642" marB="4564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417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Прочие услуги в области здравоохранения</a:t>
                      </a:r>
                    </a:p>
                  </a:txBody>
                  <a:tcPr marL="91438" marR="91438" marT="45642" marB="4564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280</a:t>
                      </a:r>
                    </a:p>
                  </a:txBody>
                  <a:tcPr marL="91438" marR="91438" marT="45642" marB="4564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381</a:t>
                      </a:r>
                    </a:p>
                  </a:txBody>
                  <a:tcPr marL="91438" marR="91438" marT="45642" marB="4564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143</a:t>
                      </a:r>
                    </a:p>
                  </a:txBody>
                  <a:tcPr marL="91438" marR="91438" marT="45642" marB="4564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147</a:t>
                      </a:r>
                    </a:p>
                  </a:txBody>
                  <a:tcPr marL="91438" marR="91438" marT="45642" marB="4564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70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Техническое и профессиональное, </a:t>
                      </a:r>
                      <a:r>
                        <a:rPr kumimoji="0" lang="ru-RU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послесреднее</a:t>
                      </a: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образование</a:t>
                      </a:r>
                    </a:p>
                  </a:txBody>
                  <a:tcPr marL="91438" marR="91438" marT="45642" marB="4564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280</a:t>
                      </a:r>
                    </a:p>
                  </a:txBody>
                  <a:tcPr marL="91438" marR="91438" marT="45642" marB="4564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280</a:t>
                      </a:r>
                    </a:p>
                  </a:txBody>
                  <a:tcPr marL="91438" marR="91438" marT="45642" marB="4564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184</a:t>
                      </a:r>
                    </a:p>
                  </a:txBody>
                  <a:tcPr marL="91438" marR="91438" marT="45642" marB="4564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190</a:t>
                      </a:r>
                    </a:p>
                  </a:txBody>
                  <a:tcPr marL="91438" marR="91438" marT="45642" marB="4564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768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Высшее послевузовское образование</a:t>
                      </a:r>
                    </a:p>
                  </a:txBody>
                  <a:tcPr marL="91438" marR="91438" marT="45642" marB="4564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262</a:t>
                      </a:r>
                    </a:p>
                  </a:txBody>
                  <a:tcPr marL="91438" marR="91438" marT="45642" marB="4564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262</a:t>
                      </a:r>
                    </a:p>
                  </a:txBody>
                  <a:tcPr marL="91438" marR="91438" marT="45642" marB="4564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48</a:t>
                      </a:r>
                    </a:p>
                  </a:txBody>
                  <a:tcPr marL="91438" marR="91438" marT="45642" marB="4564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49</a:t>
                      </a:r>
                    </a:p>
                  </a:txBody>
                  <a:tcPr marL="91438" marR="91438" marT="45642" marB="4564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768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Капитальные затраты системы здравоохранения</a:t>
                      </a:r>
                    </a:p>
                  </a:txBody>
                  <a:tcPr marL="91438" marR="91438" marT="45642" marB="4564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1 491</a:t>
                      </a:r>
                    </a:p>
                  </a:txBody>
                  <a:tcPr marL="91438" marR="91438" marT="45642" marB="4564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1 694</a:t>
                      </a:r>
                    </a:p>
                  </a:txBody>
                  <a:tcPr marL="91438" marR="91438" marT="45642" marB="4564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1 231</a:t>
                      </a:r>
                    </a:p>
                  </a:txBody>
                  <a:tcPr marL="91438" marR="91438" marT="45642" marB="4564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1 231</a:t>
                      </a:r>
                    </a:p>
                  </a:txBody>
                  <a:tcPr marL="91438" marR="91438" marT="45642" marB="4564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768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kk-KZ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Строительство объектов здравоохранения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8" marR="91438" marT="45642" marB="4564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18</a:t>
                      </a:r>
                    </a:p>
                  </a:txBody>
                  <a:tcPr marL="91438" marR="91438" marT="45642" marB="4564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1 366</a:t>
                      </a:r>
                    </a:p>
                  </a:txBody>
                  <a:tcPr marL="91438" marR="91438" marT="45642" marB="4564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8" marR="91438" marT="45642" marB="4564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8" marR="91438" marT="45642" marB="4564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18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Прочие</a:t>
                      </a:r>
                    </a:p>
                  </a:txBody>
                  <a:tcPr marL="91438" marR="91438" marT="45642" marB="4564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320</a:t>
                      </a:r>
                    </a:p>
                  </a:txBody>
                  <a:tcPr marL="91438" marR="91438" marT="45642" marB="4564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320</a:t>
                      </a:r>
                    </a:p>
                  </a:txBody>
                  <a:tcPr marL="91438" marR="91438" marT="45642" marB="4564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8" marR="91438" marT="45642" marB="4564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8" marR="91438" marT="45642" marB="4564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16066" name="Номер слайда 5"/>
          <p:cNvSpPr>
            <a:spLocks noGrp="1"/>
          </p:cNvSpPr>
          <p:nvPr>
            <p:ph type="sldNum" sz="quarter" idx="11"/>
          </p:nvPr>
        </p:nvSpPr>
        <p:spPr bwMode="auto">
          <a:xfrm>
            <a:off x="4038600" y="6499225"/>
            <a:ext cx="1828800" cy="2127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fld id="{CA282D81-FF54-4A0B-B021-4A8909751A86}" type="slidenum">
              <a:rPr lang="ru-RU" altLang="ru-RU" sz="1200" smtClean="0">
                <a:solidFill>
                  <a:srgbClr val="7F7F7F"/>
                </a:solidFill>
              </a:rPr>
              <a:pPr algn="ctr"/>
              <a:t>25</a:t>
            </a:fld>
            <a:endParaRPr lang="ru-RU" altLang="ru-RU" sz="1200" dirty="0" smtClean="0">
              <a:solidFill>
                <a:srgbClr val="7F7F7F"/>
              </a:solidFill>
            </a:endParaRPr>
          </a:p>
        </p:txBody>
      </p:sp>
      <p:pic>
        <p:nvPicPr>
          <p:cNvPr id="216179" name="Picture 76"/>
          <p:cNvPicPr>
            <a:picLocks noGrp="1" noChangeAspect="1" noChangeArrowheads="1"/>
          </p:cNvPicPr>
          <p:nvPr>
            <p:ph type="body" idx="429496729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33338"/>
            <a:ext cx="1530350" cy="1104900"/>
          </a:xfrm>
          <a:noFill/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16180" name="Picture 7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82750" y="26988"/>
            <a:ext cx="1524000" cy="1084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6181" name="Прямоугольник 6"/>
          <p:cNvSpPr>
            <a:spLocks noChangeArrowheads="1"/>
          </p:cNvSpPr>
          <p:nvPr/>
        </p:nvSpPr>
        <p:spPr bwMode="auto">
          <a:xfrm>
            <a:off x="304800" y="6143626"/>
            <a:ext cx="84582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1200" i="1" dirty="0">
                <a:solidFill>
                  <a:srgbClr val="000000"/>
                </a:solidFill>
                <a:cs typeface="Arial" panose="020B0604020202020204" pitchFamily="34" charset="0"/>
              </a:rPr>
              <a:t>Примечание: *  прогноз на </a:t>
            </a:r>
            <a:r>
              <a:rPr lang="ru-RU" altLang="ru-RU" sz="1200" i="1" dirty="0" smtClean="0">
                <a:solidFill>
                  <a:srgbClr val="000000"/>
                </a:solidFill>
                <a:cs typeface="Arial" panose="020B0604020202020204" pitchFamily="34" charset="0"/>
              </a:rPr>
              <a:t>2023-2024 </a:t>
            </a:r>
            <a:r>
              <a:rPr lang="ru-RU" altLang="ru-RU" sz="1200" i="1" dirty="0">
                <a:solidFill>
                  <a:srgbClr val="000000"/>
                </a:solidFill>
                <a:cs typeface="Arial" panose="020B0604020202020204" pitchFamily="34" charset="0"/>
              </a:rPr>
              <a:t>годы - без учета целевых трансфертов из республиканского бюджета;</a:t>
            </a:r>
          </a:p>
          <a:p>
            <a:pPr eaLnBrk="1" hangingPunct="1"/>
            <a:r>
              <a:rPr lang="ru-RU" altLang="ru-RU" sz="1200" i="1" dirty="0">
                <a:solidFill>
                  <a:srgbClr val="000000"/>
                </a:solidFill>
                <a:cs typeface="Arial" panose="020B0604020202020204" pitchFamily="34" charset="0"/>
              </a:rPr>
              <a:t>                    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3" name="Rectangle 2"/>
          <p:cNvSpPr>
            <a:spLocks noGrp="1" noChangeArrowheads="1"/>
          </p:cNvSpPr>
          <p:nvPr>
            <p:ph type="title"/>
          </p:nvPr>
        </p:nvSpPr>
        <p:spPr>
          <a:xfrm>
            <a:off x="3429000" y="568212"/>
            <a:ext cx="5410200" cy="1214438"/>
          </a:xfrm>
        </p:spPr>
        <p:txBody>
          <a:bodyPr/>
          <a:lstStyle/>
          <a:p>
            <a:pPr marL="0" indent="0" algn="ctr"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buFont typeface="Georgia" panose="02040502050405020303" pitchFamily="18" charset="0"/>
              <a:buNone/>
              <a:defRPr/>
            </a:pPr>
            <a:r>
              <a:rPr lang="ru-RU" sz="2200" b="1" dirty="0" smtClean="0">
                <a:solidFill>
                  <a:srgbClr val="0000FF"/>
                </a:solidFill>
                <a:effectLst/>
              </a:rPr>
              <a:t>Расходы на реализацию мероприятий </a:t>
            </a:r>
            <a:br>
              <a:rPr lang="ru-RU" sz="2200" b="1" dirty="0" smtClean="0">
                <a:solidFill>
                  <a:srgbClr val="0000FF"/>
                </a:solidFill>
                <a:effectLst/>
              </a:rPr>
            </a:br>
            <a:r>
              <a:rPr lang="ru-RU" sz="2200" b="1" dirty="0" smtClean="0">
                <a:solidFill>
                  <a:srgbClr val="0000FF"/>
                </a:solidFill>
                <a:effectLst/>
              </a:rPr>
              <a:t>в сфере социальной помощи </a:t>
            </a:r>
            <a:br>
              <a:rPr lang="ru-RU" sz="2200" b="1" dirty="0" smtClean="0">
                <a:solidFill>
                  <a:srgbClr val="0000FF"/>
                </a:solidFill>
                <a:effectLst/>
              </a:rPr>
            </a:br>
            <a:r>
              <a:rPr lang="ru-RU" sz="2200" b="1" dirty="0" smtClean="0">
                <a:solidFill>
                  <a:srgbClr val="0000FF"/>
                </a:solidFill>
                <a:effectLst/>
              </a:rPr>
              <a:t>и социального обеспечения</a:t>
            </a:r>
          </a:p>
        </p:txBody>
      </p:sp>
      <p:graphicFrame>
        <p:nvGraphicFramePr>
          <p:cNvPr id="200803" name="Group 99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52259981"/>
              </p:ext>
            </p:extLst>
          </p:nvPr>
        </p:nvGraphicFramePr>
        <p:xfrm>
          <a:off x="533400" y="1987053"/>
          <a:ext cx="8001000" cy="3140553"/>
        </p:xfrm>
        <a:graphic>
          <a:graphicData uri="http://schemas.openxmlformats.org/drawingml/2006/table">
            <a:tbl>
              <a:tblPr/>
              <a:tblGrid>
                <a:gridCol w="4043375"/>
                <a:gridCol w="1214425"/>
                <a:gridCol w="990600"/>
                <a:gridCol w="914400"/>
                <a:gridCol w="838200"/>
              </a:tblGrid>
              <a:tr h="293392">
                <a:tc gridSpan="5"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+mn-lt"/>
                        </a:rPr>
                        <a:t>млн. тенге</a:t>
                      </a:r>
                    </a:p>
                  </a:txBody>
                  <a:tcPr marL="91435" marR="91435" marT="45697" marB="45697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11090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Наименование</a:t>
                      </a:r>
                    </a:p>
                  </a:txBody>
                  <a:tcPr marL="91435" marR="91435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2022 год </a:t>
                      </a:r>
                    </a:p>
                  </a:txBody>
                  <a:tcPr marL="91435" marR="91435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5" marR="91435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200" b="1" i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Прогноз*</a:t>
                      </a:r>
                      <a:endParaRPr lang="ru-RU" sz="1200" b="1" i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5" marR="91435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</a:tr>
              <a:tr h="462318"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T="45723" marB="4572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Утвержденный бюджет</a:t>
                      </a:r>
                    </a:p>
                  </a:txBody>
                  <a:tcPr marL="91435" marR="91435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Уточненный бюджет</a:t>
                      </a:r>
                    </a:p>
                  </a:txBody>
                  <a:tcPr marL="91435" marR="91435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2023 год</a:t>
                      </a:r>
                    </a:p>
                  </a:txBody>
                  <a:tcPr marL="91435" marR="91435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2024 год</a:t>
                      </a:r>
                    </a:p>
                  </a:txBody>
                  <a:tcPr marL="91435" marR="91435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50521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56C7AA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Расходы на социальную помощь и социальное обеспечение </a:t>
                      </a:r>
                      <a:r>
                        <a:rPr kumimoji="0" 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(без аппарата)</a:t>
                      </a:r>
                      <a:r>
                        <a:rPr kumimoji="0" lang="ru-RU" sz="13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- всего</a:t>
                      </a:r>
                    </a:p>
                  </a:txBody>
                  <a:tcPr marL="91435" marR="91435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14 282</a:t>
                      </a:r>
                    </a:p>
                  </a:txBody>
                  <a:tcPr marL="91435" marR="91435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14 284</a:t>
                      </a:r>
                    </a:p>
                  </a:txBody>
                  <a:tcPr marL="91435" marR="91435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3 220</a:t>
                      </a:r>
                    </a:p>
                  </a:txBody>
                  <a:tcPr marL="91435" marR="91435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3 314</a:t>
                      </a:r>
                    </a:p>
                  </a:txBody>
                  <a:tcPr marL="91435" marR="91435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900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3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 том числе:</a:t>
                      </a:r>
                    </a:p>
                  </a:txBody>
                  <a:tcPr marL="91435" marR="91435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5" marR="91435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5" marR="91435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5" marR="91435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5" marR="91435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49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Социальное обеспечение</a:t>
                      </a:r>
                    </a:p>
                  </a:txBody>
                  <a:tcPr marL="91435" marR="91435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5 479</a:t>
                      </a:r>
                    </a:p>
                  </a:txBody>
                  <a:tcPr marL="91435" marR="91435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5 479</a:t>
                      </a:r>
                    </a:p>
                  </a:txBody>
                  <a:tcPr marL="91435" marR="91435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2 928</a:t>
                      </a:r>
                    </a:p>
                  </a:txBody>
                  <a:tcPr marL="91435" marR="91435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3 008</a:t>
                      </a:r>
                    </a:p>
                  </a:txBody>
                  <a:tcPr marL="91435" marR="91435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68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Социальная помощь</a:t>
                      </a:r>
                    </a:p>
                  </a:txBody>
                  <a:tcPr marL="91435" marR="91435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8 620</a:t>
                      </a:r>
                    </a:p>
                  </a:txBody>
                  <a:tcPr marL="91435" marR="91435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8 620</a:t>
                      </a:r>
                    </a:p>
                  </a:txBody>
                  <a:tcPr marL="91435" marR="91435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255</a:t>
                      </a:r>
                    </a:p>
                  </a:txBody>
                  <a:tcPr marL="91435" marR="91435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268</a:t>
                      </a:r>
                    </a:p>
                  </a:txBody>
                  <a:tcPr marL="91435" marR="91435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772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Прочие услуги в области социальной помощи и социального обеспечения</a:t>
                      </a:r>
                    </a:p>
                  </a:txBody>
                  <a:tcPr marL="91435" marR="91435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183</a:t>
                      </a:r>
                    </a:p>
                  </a:txBody>
                  <a:tcPr marL="91435" marR="91435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185</a:t>
                      </a:r>
                    </a:p>
                  </a:txBody>
                  <a:tcPr marL="91435" marR="91435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37</a:t>
                      </a:r>
                    </a:p>
                  </a:txBody>
                  <a:tcPr marL="91435" marR="91435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38</a:t>
                      </a:r>
                    </a:p>
                  </a:txBody>
                  <a:tcPr marL="91435" marR="91435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17090" name="Номер слайда 5"/>
          <p:cNvSpPr>
            <a:spLocks noGrp="1"/>
          </p:cNvSpPr>
          <p:nvPr>
            <p:ph type="sldNum" sz="quarter" idx="11"/>
          </p:nvPr>
        </p:nvSpPr>
        <p:spPr bwMode="auto">
          <a:xfrm>
            <a:off x="3962400" y="6477000"/>
            <a:ext cx="1828800" cy="2127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fld id="{F483C3FA-D0FD-4452-80B2-636D37183F3F}" type="slidenum">
              <a:rPr lang="ru-RU" altLang="ru-RU" sz="1200" smtClean="0">
                <a:solidFill>
                  <a:srgbClr val="7F7F7F"/>
                </a:solidFill>
              </a:rPr>
              <a:pPr algn="ctr"/>
              <a:t>26</a:t>
            </a:fld>
            <a:endParaRPr lang="ru-RU" altLang="ru-RU" sz="1200" smtClean="0">
              <a:solidFill>
                <a:srgbClr val="7F7F7F"/>
              </a:solidFill>
            </a:endParaRPr>
          </a:p>
        </p:txBody>
      </p:sp>
      <p:pic>
        <p:nvPicPr>
          <p:cNvPr id="217161" name="Picture 5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61925"/>
            <a:ext cx="1357313" cy="928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7162" name="Picture 5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2600" y="161925"/>
            <a:ext cx="1428750" cy="928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7163" name="Прямоугольник 6"/>
          <p:cNvSpPr>
            <a:spLocks noChangeArrowheads="1"/>
          </p:cNvSpPr>
          <p:nvPr/>
        </p:nvSpPr>
        <p:spPr bwMode="auto">
          <a:xfrm>
            <a:off x="457200" y="5510729"/>
            <a:ext cx="81534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sz="1200" i="1" dirty="0">
                <a:solidFill>
                  <a:srgbClr val="000000"/>
                </a:solidFill>
                <a:cs typeface="Arial" panose="020B0604020202020204" pitchFamily="34" charset="0"/>
              </a:rPr>
              <a:t>Примечание: * прогноз на </a:t>
            </a:r>
            <a:r>
              <a:rPr lang="ru-RU" altLang="ru-RU" sz="1200" i="1" dirty="0" smtClean="0">
                <a:solidFill>
                  <a:srgbClr val="000000"/>
                </a:solidFill>
                <a:cs typeface="Arial" panose="020B0604020202020204" pitchFamily="34" charset="0"/>
              </a:rPr>
              <a:t>2023-2024 </a:t>
            </a:r>
            <a:r>
              <a:rPr lang="ru-RU" altLang="ru-RU" sz="1200" i="1" dirty="0">
                <a:solidFill>
                  <a:srgbClr val="000000"/>
                </a:solidFill>
                <a:cs typeface="Arial" panose="020B0604020202020204" pitchFamily="34" charset="0"/>
              </a:rPr>
              <a:t>годы - без учета целевых трансфертов из республиканского бюджета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11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0" y="754441"/>
            <a:ext cx="4953000" cy="757238"/>
          </a:xfrm>
        </p:spPr>
        <p:txBody>
          <a:bodyPr wrap="square" numCol="1" compatLnSpc="1">
            <a:prstTxWarp prst="textNoShape">
              <a:avLst/>
            </a:prstTxWarp>
            <a:normAutofit fontScale="90000"/>
          </a:bodyPr>
          <a:lstStyle/>
          <a:p>
            <a:pPr marL="0" indent="0" algn="ctr" eaLnBrk="1" hangingPunct="1">
              <a:buFont typeface="Georgia" panose="02040502050405020303" pitchFamily="18" charset="0"/>
              <a:buNone/>
            </a:pPr>
            <a:r>
              <a:rPr lang="ru-RU" altLang="ru-RU" sz="2000" b="1" dirty="0" smtClean="0">
                <a:solidFill>
                  <a:srgbClr val="0000FF"/>
                </a:solidFill>
                <a:effectLst/>
              </a:rPr>
              <a:t>Расходы на реализацию мероприятий в сфере культуры, спорта и информационного пространства</a:t>
            </a:r>
          </a:p>
        </p:txBody>
      </p:sp>
      <p:graphicFrame>
        <p:nvGraphicFramePr>
          <p:cNvPr id="202866" name="Group 11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0796281"/>
              </p:ext>
            </p:extLst>
          </p:nvPr>
        </p:nvGraphicFramePr>
        <p:xfrm>
          <a:off x="304800" y="1692654"/>
          <a:ext cx="8772100" cy="4233257"/>
        </p:xfrm>
        <a:graphic>
          <a:graphicData uri="http://schemas.openxmlformats.org/drawingml/2006/table">
            <a:tbl>
              <a:tblPr/>
              <a:tblGrid>
                <a:gridCol w="4576550"/>
                <a:gridCol w="1295400"/>
                <a:gridCol w="1143000"/>
                <a:gridCol w="838200"/>
                <a:gridCol w="918950"/>
              </a:tblGrid>
              <a:tr h="482049">
                <a:tc gridSpan="5"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+mn-lt"/>
                        </a:rPr>
                        <a:t>млн. тенге</a:t>
                      </a:r>
                    </a:p>
                  </a:txBody>
                  <a:tcPr marL="91441" marR="91441" marT="45645" marB="45645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93715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Наименование</a:t>
                      </a:r>
                    </a:p>
                  </a:txBody>
                  <a:tcPr marL="91441" marR="91441" marT="45645" marB="4564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2022 год</a:t>
                      </a:r>
                    </a:p>
                  </a:txBody>
                  <a:tcPr marL="91441" marR="91441" marT="45645" marB="4564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1" marR="91441" marT="45645" marB="4564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100" b="1" i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Прогноз*</a:t>
                      </a:r>
                      <a:endParaRPr lang="ru-RU" sz="1100" b="1" i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1" marR="91441" marT="45645" marB="4564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</a:tr>
              <a:tr h="411057"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T="45702" marB="4570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Утвержденный бюджет</a:t>
                      </a:r>
                    </a:p>
                  </a:txBody>
                  <a:tcPr marL="91441" marR="91441" marT="45645" marB="4564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Уточненный бюджет</a:t>
                      </a:r>
                    </a:p>
                  </a:txBody>
                  <a:tcPr marL="91441" marR="91441" marT="45645" marB="4564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2023 год</a:t>
                      </a:r>
                    </a:p>
                  </a:txBody>
                  <a:tcPr marL="91441" marR="91441" marT="45645" marB="4564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2024 год</a:t>
                      </a:r>
                    </a:p>
                  </a:txBody>
                  <a:tcPr marL="91441" marR="91441" marT="45645" marB="4564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39637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05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Расходы на культуру, спорт, информационное пространство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05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(без аппарата) </a:t>
                      </a:r>
                      <a:r>
                        <a:rPr kumimoji="0" lang="ru-RU" sz="105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– всего</a:t>
                      </a:r>
                      <a:endParaRPr kumimoji="0" lang="ru-RU" sz="105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1" marR="91441" marT="45645" marB="4564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5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18 838</a:t>
                      </a:r>
                    </a:p>
                  </a:txBody>
                  <a:tcPr marL="91441" marR="91441" marT="45645" marB="4564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5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19 828</a:t>
                      </a:r>
                    </a:p>
                  </a:txBody>
                  <a:tcPr marL="91441" marR="91441" marT="45645" marB="4564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5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9 840</a:t>
                      </a:r>
                    </a:p>
                  </a:txBody>
                  <a:tcPr marL="91441" marR="91441" marT="45645" marB="4564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5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10 077</a:t>
                      </a:r>
                    </a:p>
                  </a:txBody>
                  <a:tcPr marL="91441" marR="91441" marT="45645" marB="4564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287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5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 том числе:</a:t>
                      </a:r>
                    </a:p>
                  </a:txBody>
                  <a:tcPr marL="91441" marR="91441" marT="45645" marB="4564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05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1" marR="91441" marT="45645" marB="4564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05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1" marR="91441" marT="45645" marB="4564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05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1" marR="91441" marT="45645" marB="4564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05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1" marR="91441" marT="45645" marB="4564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287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5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Деятельность в области культуры, в том числе;</a:t>
                      </a:r>
                    </a:p>
                  </a:txBody>
                  <a:tcPr marL="91441" marR="91441" marT="45645" marB="4564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5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9 246</a:t>
                      </a:r>
                    </a:p>
                  </a:txBody>
                  <a:tcPr marL="91441" marR="91441" marT="45645" marB="4564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5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9 670</a:t>
                      </a:r>
                    </a:p>
                  </a:txBody>
                  <a:tcPr marL="91441" marR="91441" marT="45645" marB="4564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5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3 977</a:t>
                      </a:r>
                    </a:p>
                  </a:txBody>
                  <a:tcPr marL="91441" marR="91441" marT="45645" marB="4564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5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4 024</a:t>
                      </a:r>
                    </a:p>
                  </a:txBody>
                  <a:tcPr marL="91441" marR="91441" marT="45645" marB="4564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287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5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 рамках проекта «</a:t>
                      </a:r>
                      <a:r>
                        <a:rPr kumimoji="0" lang="ru-RU" sz="1050" b="0" i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Ауыл</a:t>
                      </a:r>
                      <a:r>
                        <a:rPr kumimoji="0" lang="ru-RU" sz="105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–Ел бес</a:t>
                      </a:r>
                      <a:r>
                        <a:rPr kumimoji="0" lang="kk-KZ" sz="105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іге»</a:t>
                      </a:r>
                      <a:endParaRPr kumimoji="0" lang="ru-RU" sz="105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1" marR="91441" marT="45645" marB="4564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kk-KZ" sz="105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965</a:t>
                      </a:r>
                      <a:endParaRPr kumimoji="0" lang="ru-RU" sz="105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1" marR="91441" marT="45645" marB="4564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kk-KZ" sz="105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965</a:t>
                      </a:r>
                      <a:endParaRPr kumimoji="0" lang="ru-RU" sz="105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1" marR="91441" marT="45645" marB="4564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05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1" marR="91441" marT="45645" marB="4564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05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1" marR="91441" marT="45645" marB="4564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287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50" b="0" i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Развитие объектов культуры</a:t>
                      </a:r>
                    </a:p>
                  </a:txBody>
                  <a:tcPr marL="91441" marR="91441" marT="45645" marB="4564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50" b="0" i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2 117</a:t>
                      </a:r>
                    </a:p>
                  </a:txBody>
                  <a:tcPr marL="91441" marR="91441" marT="45645" marB="4564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50" b="0" i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2 163</a:t>
                      </a:r>
                    </a:p>
                  </a:txBody>
                  <a:tcPr marL="91441" marR="91441" marT="45645" marB="4564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05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1" marR="91441" marT="45645" marB="4564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05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1" marR="91441" marT="45645" marB="4564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286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05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Спорт, в том числе;</a:t>
                      </a:r>
                    </a:p>
                  </a:txBody>
                  <a:tcPr marL="91441" marR="91441" marT="45645" marB="4564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5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8 398</a:t>
                      </a:r>
                    </a:p>
                  </a:txBody>
                  <a:tcPr marL="91441" marR="91441" marT="45645" marB="4564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5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8 958</a:t>
                      </a:r>
                    </a:p>
                  </a:txBody>
                  <a:tcPr marL="91441" marR="91441" marT="45645" marB="4564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5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4 623</a:t>
                      </a:r>
                    </a:p>
                  </a:txBody>
                  <a:tcPr marL="91441" marR="91441" marT="45645" marB="4564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5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4 761</a:t>
                      </a:r>
                    </a:p>
                  </a:txBody>
                  <a:tcPr marL="91441" marR="91441" marT="45645" marB="4564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383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05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 рамках проекта «</a:t>
                      </a:r>
                      <a:r>
                        <a:rPr kumimoji="0" lang="ru-RU" sz="1050" b="0" i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Ауыл</a:t>
                      </a:r>
                      <a:r>
                        <a:rPr kumimoji="0" lang="ru-RU" sz="105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–Ел бес</a:t>
                      </a:r>
                      <a:r>
                        <a:rPr kumimoji="0" lang="kk-KZ" sz="105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іге»</a:t>
                      </a:r>
                      <a:endParaRPr kumimoji="0" lang="ru-RU" sz="1050" b="0" i="1" u="none" strike="noStrike" kern="1200" cap="none" normalizeH="0" baseline="0" noProof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1441" marR="91441" marT="45645" marB="4564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kk-KZ" sz="1050" b="0" i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155</a:t>
                      </a:r>
                      <a:endParaRPr kumimoji="0" lang="ru-RU" sz="1050" b="0" i="1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1441" marR="91441" marT="45645" marB="4564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kk-KZ" sz="1050" b="0" i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155</a:t>
                      </a:r>
                      <a:endParaRPr kumimoji="0" lang="ru-RU" sz="1050" b="0" i="1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1441" marR="91441" marT="45645" marB="4564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05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1" marR="91441" marT="45645" marB="4564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05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1" marR="91441" marT="45645" marB="4564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287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05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Развитие объектов спорта</a:t>
                      </a:r>
                      <a:endParaRPr kumimoji="0" lang="ru-RU" sz="1050" b="0" i="1" u="none" strike="noStrike" kern="1200" cap="none" normalizeH="0" baseline="0" noProof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1441" marR="91441" marT="45645" marB="4564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kk-KZ" sz="1050" b="0" i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601</a:t>
                      </a:r>
                      <a:endParaRPr kumimoji="0" lang="ru-RU" sz="1050" b="0" i="1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1441" marR="91441" marT="45645" marB="4564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kk-KZ" sz="1050" b="0" i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875</a:t>
                      </a:r>
                      <a:endParaRPr kumimoji="0" lang="ru-RU" sz="1050" b="0" i="1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1441" marR="91441" marT="45645" marB="4564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05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1" marR="91441" marT="45645" marB="4564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05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1" marR="91441" marT="45645" marB="4564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69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5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Информационное пространство</a:t>
                      </a:r>
                    </a:p>
                  </a:txBody>
                  <a:tcPr marL="91441" marR="91441" marT="45645" marB="4564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5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909</a:t>
                      </a:r>
                    </a:p>
                  </a:txBody>
                  <a:tcPr marL="91441" marR="91441" marT="45645" marB="4564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5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910</a:t>
                      </a:r>
                    </a:p>
                  </a:txBody>
                  <a:tcPr marL="91441" marR="91441" marT="45645" marB="4564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5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997</a:t>
                      </a:r>
                    </a:p>
                  </a:txBody>
                  <a:tcPr marL="91441" marR="91441" marT="45645" marB="4564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5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1 042</a:t>
                      </a:r>
                    </a:p>
                  </a:txBody>
                  <a:tcPr marL="91441" marR="91441" marT="45645" marB="4564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994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5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Прочие услуги по организации культуры, спорта, информационного пространства</a:t>
                      </a:r>
                    </a:p>
                  </a:txBody>
                  <a:tcPr marL="91441" marR="91441" marT="45645" marB="4564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5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285</a:t>
                      </a:r>
                    </a:p>
                  </a:txBody>
                  <a:tcPr marL="91441" marR="91441" marT="45645" marB="4564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5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290</a:t>
                      </a:r>
                    </a:p>
                  </a:txBody>
                  <a:tcPr marL="91441" marR="91441" marT="45645" marB="4564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kk-KZ" sz="105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243</a:t>
                      </a:r>
                      <a:endParaRPr kumimoji="0" lang="ru-RU" sz="105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1" marR="91441" marT="45645" marB="4564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5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250</a:t>
                      </a:r>
                    </a:p>
                  </a:txBody>
                  <a:tcPr marL="91441" marR="91441" marT="45645" marB="4564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18114" name="Номер слайда 5"/>
          <p:cNvSpPr>
            <a:spLocks noGrp="1"/>
          </p:cNvSpPr>
          <p:nvPr>
            <p:ph type="sldNum" sz="quarter" idx="11"/>
          </p:nvPr>
        </p:nvSpPr>
        <p:spPr bwMode="auto">
          <a:xfrm>
            <a:off x="4038600" y="6435877"/>
            <a:ext cx="1828800" cy="238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fld id="{7FD52585-7F96-472E-9B99-890F268CECE5}" type="slidenum">
              <a:rPr lang="ru-RU" altLang="ru-RU" sz="1200" smtClean="0">
                <a:solidFill>
                  <a:srgbClr val="7F7F7F"/>
                </a:solidFill>
              </a:rPr>
              <a:pPr algn="ctr"/>
              <a:t>27</a:t>
            </a:fld>
            <a:endParaRPr lang="ru-RU" altLang="ru-RU" sz="1200" dirty="0" smtClean="0">
              <a:solidFill>
                <a:srgbClr val="7F7F7F"/>
              </a:solidFill>
            </a:endParaRPr>
          </a:p>
        </p:txBody>
      </p:sp>
      <p:pic>
        <p:nvPicPr>
          <p:cNvPr id="218227" name="Picture 7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6200" y="-7938"/>
            <a:ext cx="1785938" cy="1071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8228" name="Picture 7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9738" y="0"/>
            <a:ext cx="1785937" cy="1063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8229" name="Прямоугольник 6"/>
          <p:cNvSpPr>
            <a:spLocks noChangeArrowheads="1"/>
          </p:cNvSpPr>
          <p:nvPr/>
        </p:nvSpPr>
        <p:spPr bwMode="auto">
          <a:xfrm>
            <a:off x="304800" y="6096000"/>
            <a:ext cx="8458200" cy="27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sz="1200" i="1" dirty="0">
                <a:solidFill>
                  <a:srgbClr val="000000"/>
                </a:solidFill>
                <a:cs typeface="Arial" panose="020B0604020202020204" pitchFamily="34" charset="0"/>
              </a:rPr>
              <a:t>Примечание: *  прогноз на </a:t>
            </a:r>
            <a:r>
              <a:rPr lang="ru-RU" altLang="ru-RU" sz="1200" i="1" dirty="0" smtClean="0">
                <a:solidFill>
                  <a:srgbClr val="000000"/>
                </a:solidFill>
                <a:cs typeface="Arial" panose="020B0604020202020204" pitchFamily="34" charset="0"/>
              </a:rPr>
              <a:t>2023-2024 </a:t>
            </a:r>
            <a:r>
              <a:rPr lang="ru-RU" altLang="ru-RU" sz="1200" i="1" dirty="0">
                <a:solidFill>
                  <a:srgbClr val="000000"/>
                </a:solidFill>
                <a:cs typeface="Arial" panose="020B0604020202020204" pitchFamily="34" charset="0"/>
              </a:rPr>
              <a:t>годы - без учета целевых трансфертов из республиканского бюджета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5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0" y="228600"/>
            <a:ext cx="5029200" cy="1600200"/>
          </a:xfrm>
        </p:spPr>
        <p:txBody>
          <a:bodyPr/>
          <a:lstStyle/>
          <a:p>
            <a:pPr marL="0" indent="0" algn="ctr"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buFont typeface="Georgia" panose="02040502050405020303" pitchFamily="18" charset="0"/>
              <a:buNone/>
              <a:defRPr/>
            </a:pPr>
            <a:r>
              <a:rPr lang="ru-RU" sz="2200" b="1" dirty="0" smtClean="0">
                <a:solidFill>
                  <a:srgbClr val="0000FF"/>
                </a:solidFill>
                <a:effectLst/>
              </a:rPr>
              <a:t>Расходы на жилищно-коммунальное хозяйство, обеспечение транспортной инфраструктуры и коммуникаций </a:t>
            </a:r>
          </a:p>
        </p:txBody>
      </p:sp>
      <p:graphicFrame>
        <p:nvGraphicFramePr>
          <p:cNvPr id="205910" name="Group 8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77888962"/>
              </p:ext>
            </p:extLst>
          </p:nvPr>
        </p:nvGraphicFramePr>
        <p:xfrm>
          <a:off x="533400" y="1752602"/>
          <a:ext cx="8086725" cy="3816969"/>
        </p:xfrm>
        <a:graphic>
          <a:graphicData uri="http://schemas.openxmlformats.org/drawingml/2006/table">
            <a:tbl>
              <a:tblPr/>
              <a:tblGrid>
                <a:gridCol w="3188738"/>
                <a:gridCol w="1275495"/>
                <a:gridCol w="1275495"/>
                <a:gridCol w="1093282"/>
                <a:gridCol w="1253715"/>
              </a:tblGrid>
              <a:tr h="313381">
                <a:tc gridSpan="5"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+mn-lt"/>
                        </a:rPr>
                        <a:t>млн. тенге</a:t>
                      </a:r>
                    </a:p>
                  </a:txBody>
                  <a:tcPr marL="91439" marR="91439" marT="45750" marB="45750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93121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Наименование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2022 год </a:t>
                      </a:r>
                    </a:p>
                  </a:txBody>
                  <a:tcPr marL="91439" marR="91439"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200" b="1" i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прогноз*</a:t>
                      </a:r>
                      <a:endParaRPr lang="ru-RU" sz="1200" b="1" i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</a:tr>
              <a:tr h="466678"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+mn-lt"/>
                      </a:endParaRPr>
                    </a:p>
                  </a:txBody>
                  <a:tcPr marT="45729" marB="4572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Утвержденный бюджет</a:t>
                      </a:r>
                    </a:p>
                  </a:txBody>
                  <a:tcPr marL="91439" marR="91439" marT="45751" marB="4575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Уточненный бюджет</a:t>
                      </a:r>
                    </a:p>
                  </a:txBody>
                  <a:tcPr marL="91439" marR="91439" marT="45751" marB="4575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2023 год</a:t>
                      </a:r>
                    </a:p>
                  </a:txBody>
                  <a:tcPr marL="91439" marR="91439" marT="45750" marB="457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2024 год</a:t>
                      </a:r>
                    </a:p>
                  </a:txBody>
                  <a:tcPr marL="91439" marR="91439" marT="45750" marB="457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32574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Всего </a:t>
                      </a: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(без аппарата)</a:t>
                      </a:r>
                    </a:p>
                  </a:txBody>
                  <a:tcPr marL="91439" marR="91439" marT="45750" marB="457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108 034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112 109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48 040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56 074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574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 том числе:</a:t>
                      </a:r>
                    </a:p>
                  </a:txBody>
                  <a:tcPr marL="91439" marR="91439" marT="45750" marB="457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marT="45751" marB="4575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marT="45751" marB="4575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marT="45751" marB="4575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marT="45751" marB="4575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89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kk-KZ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Жилищно-коммунальное  хозяйство</a:t>
                      </a:r>
                      <a:endParaRPr kumimoji="0" lang="ru-RU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1439" marR="91439" marT="45750" marB="457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5 315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marT="45751" marB="4575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kk-K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5 888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marT="45751" marB="4575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5 405</a:t>
                      </a:r>
                    </a:p>
                  </a:txBody>
                  <a:tcPr marL="91439" marR="91439" marT="45751" marB="4575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9 486</a:t>
                      </a:r>
                    </a:p>
                  </a:txBody>
                  <a:tcPr marL="91439" marR="91439" marT="45751" marB="4575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797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Строительство жилья</a:t>
                      </a:r>
                    </a:p>
                  </a:txBody>
                  <a:tcPr marL="91439" marR="91439" marT="45750" marB="457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kk-K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18 930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marT="45751" marB="4575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kk-K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23 032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marT="45751" marB="4575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marT="45751" marB="4575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marT="45751" marB="4575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315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Сельское хозяйство</a:t>
                      </a:r>
                    </a:p>
                  </a:txBody>
                  <a:tcPr marL="91439" marR="91439" marT="45750" marB="457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kk-K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46 048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marT="45751" marB="4575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kk-K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46 148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marT="45751" marB="4575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34 455</a:t>
                      </a:r>
                    </a:p>
                  </a:txBody>
                  <a:tcPr marL="91439" marR="91439" marT="45751" marB="4575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36 006</a:t>
                      </a:r>
                    </a:p>
                  </a:txBody>
                  <a:tcPr marL="91439" marR="91439" marT="45751" marB="4575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Водообеспечение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marT="45750" marB="457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15 317</a:t>
                      </a:r>
                    </a:p>
                  </a:txBody>
                  <a:tcPr marL="91439" marR="91439" marT="45751" marB="4575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15 870</a:t>
                      </a:r>
                    </a:p>
                  </a:txBody>
                  <a:tcPr marL="91439" marR="91439" marT="45751" marB="4575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marT="45751" marB="4575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marT="45751" marB="4575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124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Транспорт и коммуникации</a:t>
                      </a:r>
                    </a:p>
                  </a:txBody>
                  <a:tcPr marL="91439" marR="91439" marT="45750" marB="457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22 424</a:t>
                      </a:r>
                    </a:p>
                  </a:txBody>
                  <a:tcPr marL="91439" marR="91439" marT="45751" marB="4575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21 171</a:t>
                      </a:r>
                    </a:p>
                  </a:txBody>
                  <a:tcPr marL="91439" marR="91439" marT="45751" marB="4575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8 180</a:t>
                      </a:r>
                    </a:p>
                  </a:txBody>
                  <a:tcPr marL="91439" marR="91439" marT="45751" marB="4575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10 582</a:t>
                      </a:r>
                    </a:p>
                  </a:txBody>
                  <a:tcPr marL="91439" marR="91439" marT="45751" marB="4575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19138" name="Номер слайда 5"/>
          <p:cNvSpPr>
            <a:spLocks noGrp="1"/>
          </p:cNvSpPr>
          <p:nvPr>
            <p:ph type="sldNum" sz="quarter" idx="11"/>
          </p:nvPr>
        </p:nvSpPr>
        <p:spPr bwMode="auto">
          <a:xfrm>
            <a:off x="3962400" y="6325765"/>
            <a:ext cx="2133600" cy="4572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fld id="{594307C1-DC05-4FF5-9C18-BC2881325A5F}" type="slidenum">
              <a:rPr lang="ru-RU" altLang="ru-RU" sz="1200" smtClean="0">
                <a:solidFill>
                  <a:srgbClr val="7F7F7F"/>
                </a:solidFill>
              </a:rPr>
              <a:pPr algn="ctr"/>
              <a:t>28</a:t>
            </a:fld>
            <a:endParaRPr lang="ru-RU" altLang="ru-RU" sz="1200" dirty="0" smtClean="0">
              <a:solidFill>
                <a:srgbClr val="7F7F7F"/>
              </a:solidFill>
            </a:endParaRPr>
          </a:p>
        </p:txBody>
      </p:sp>
      <p:pic>
        <p:nvPicPr>
          <p:cNvPr id="219209" name="Picture 11" descr="IMG_115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30" t="7213" r="2455" b="37601"/>
          <a:stretch>
            <a:fillRect/>
          </a:stretch>
        </p:blipFill>
        <p:spPr bwMode="auto">
          <a:xfrm>
            <a:off x="152400" y="152400"/>
            <a:ext cx="16764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9210" name="Picture 5" descr="площадь_нов_копи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0" y="685800"/>
            <a:ext cx="16002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9211" name="Прямоугольник 6"/>
          <p:cNvSpPr>
            <a:spLocks noChangeArrowheads="1"/>
          </p:cNvSpPr>
          <p:nvPr/>
        </p:nvSpPr>
        <p:spPr bwMode="auto">
          <a:xfrm>
            <a:off x="533400" y="5819001"/>
            <a:ext cx="8086725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sz="1200" i="1" dirty="0">
                <a:solidFill>
                  <a:srgbClr val="000000"/>
                </a:solidFill>
                <a:cs typeface="Arial" panose="020B0604020202020204" pitchFamily="34" charset="0"/>
              </a:rPr>
              <a:t>Примечание: * прогноз на </a:t>
            </a:r>
            <a:r>
              <a:rPr lang="ru-RU" altLang="ru-RU" sz="1200" i="1" dirty="0" smtClean="0">
                <a:solidFill>
                  <a:srgbClr val="000000"/>
                </a:solidFill>
                <a:cs typeface="Arial" panose="020B0604020202020204" pitchFamily="34" charset="0"/>
              </a:rPr>
              <a:t>2023-2024 </a:t>
            </a:r>
            <a:r>
              <a:rPr lang="ru-RU" altLang="ru-RU" sz="1200" i="1" dirty="0">
                <a:solidFill>
                  <a:srgbClr val="000000"/>
                </a:solidFill>
                <a:cs typeface="Arial" panose="020B0604020202020204" pitchFamily="34" charset="0"/>
              </a:rPr>
              <a:t>годы - без учета целевых трансфертов из республиканского бюджета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3" name="Rectangle 2"/>
          <p:cNvSpPr>
            <a:spLocks noGrp="1" noChangeArrowheads="1"/>
          </p:cNvSpPr>
          <p:nvPr>
            <p:ph type="title"/>
          </p:nvPr>
        </p:nvSpPr>
        <p:spPr>
          <a:xfrm>
            <a:off x="539750" y="685800"/>
            <a:ext cx="8451850" cy="758825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ru-RU" sz="2400" b="1" dirty="0">
                <a:solidFill>
                  <a:srgbClr val="0000FF"/>
                </a:solidFill>
              </a:rPr>
              <a:t>На реализацию мероприятий по социальной и инженерной инфраструктуре в сельских населенных пунктах в рамках проекта «Ауыл Ел </a:t>
            </a:r>
            <a:r>
              <a:rPr lang="ru-RU" sz="2400" b="1" dirty="0" err="1" smtClean="0">
                <a:solidFill>
                  <a:srgbClr val="0000FF"/>
                </a:solidFill>
              </a:rPr>
              <a:t>бесігі</a:t>
            </a:r>
            <a:r>
              <a:rPr lang="ru-RU" sz="2400" b="1" dirty="0" smtClean="0">
                <a:solidFill>
                  <a:srgbClr val="0000FF"/>
                </a:solidFill>
              </a:rPr>
              <a:t>» </a:t>
            </a:r>
            <a:br>
              <a:rPr lang="ru-RU" sz="2400" b="1" dirty="0" smtClean="0">
                <a:solidFill>
                  <a:srgbClr val="0000FF"/>
                </a:solidFill>
              </a:rPr>
            </a:br>
            <a:endParaRPr lang="ru-RU" sz="1800" b="1" dirty="0" smtClean="0">
              <a:solidFill>
                <a:srgbClr val="0000FF"/>
              </a:solidFill>
            </a:endParaRPr>
          </a:p>
        </p:txBody>
      </p:sp>
      <p:graphicFrame>
        <p:nvGraphicFramePr>
          <p:cNvPr id="200803" name="Group 99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00260591"/>
              </p:ext>
            </p:extLst>
          </p:nvPr>
        </p:nvGraphicFramePr>
        <p:xfrm>
          <a:off x="838200" y="1676400"/>
          <a:ext cx="7696200" cy="3735360"/>
        </p:xfrm>
        <a:graphic>
          <a:graphicData uri="http://schemas.openxmlformats.org/drawingml/2006/table">
            <a:tbl>
              <a:tblPr/>
              <a:tblGrid>
                <a:gridCol w="3429000"/>
                <a:gridCol w="1472766"/>
                <a:gridCol w="863600"/>
                <a:gridCol w="965417"/>
                <a:gridCol w="965417"/>
              </a:tblGrid>
              <a:tr h="321882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              </a:t>
                      </a:r>
                    </a:p>
                  </a:txBody>
                  <a:tcPr marL="91435" marR="91435" marT="45714" marB="45714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4"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     млн. тенге</a:t>
                      </a:r>
                    </a:p>
                  </a:txBody>
                  <a:tcPr marL="91435" marR="91435" marT="45714" marB="45714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5" marR="91435" marT="45714" marB="45714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1518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Наименование</a:t>
                      </a:r>
                    </a:p>
                    <a:p>
                      <a:pPr marL="0" marR="0" lvl="0" indent="0" algn="ctr" defTabSz="1793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5" marR="91435" marT="45714" marB="4571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4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2022 год</a:t>
                      </a:r>
                    </a:p>
                  </a:txBody>
                  <a:tcPr marL="91439" marR="91439" marT="45675" marB="4567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marT="45675" marB="4567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8288"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1435" marR="91435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Всего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ЦТ РБ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НФ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МБ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Всего</a:t>
                      </a:r>
                    </a:p>
                  </a:txBody>
                  <a:tcPr marL="91435" marR="91435" marT="45710" marB="4571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6 327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2 114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3 408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805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7602">
                <a:tc>
                  <a:txBody>
                    <a:bodyPr/>
                    <a:lstStyle/>
                    <a:p>
                      <a:pPr marL="0" marR="0" lvl="0" indent="0" algn="l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 том числе по отраслям: 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indent="0" algn="l" rtl="0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Образование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1 946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659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1 092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195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5958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Здравоохранение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144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130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Культура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965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869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Спорт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155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155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Реальный сектор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3 117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1 455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1 317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345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23263" name="Номер слайда 5"/>
          <p:cNvSpPr txBox="1">
            <a:spLocks/>
          </p:cNvSpPr>
          <p:nvPr/>
        </p:nvSpPr>
        <p:spPr bwMode="auto">
          <a:xfrm>
            <a:off x="3962400" y="6324600"/>
            <a:ext cx="1828800" cy="219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fld id="{43DE6565-AE50-4BAD-996A-E5DD878A1857}" type="slidenum">
              <a:rPr lang="ru-RU" altLang="ru-RU" sz="1200" b="1">
                <a:solidFill>
                  <a:srgbClr val="7F7F7F"/>
                </a:solidFill>
              </a:rPr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29</a:t>
            </a:fld>
            <a:endParaRPr lang="ru-RU" altLang="ru-RU" sz="1200" b="1" dirty="0">
              <a:solidFill>
                <a:srgbClr val="7F7F7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394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457200"/>
            <a:ext cx="7942263" cy="304800"/>
          </a:xfrm>
        </p:spPr>
        <p:txBody>
          <a:bodyPr/>
          <a:lstStyle/>
          <a:p>
            <a:pPr algn="ctr"/>
            <a:r>
              <a:rPr lang="ru-RU" altLang="ru-RU" sz="2400" b="1" smtClean="0">
                <a:solidFill>
                  <a:srgbClr val="0000FF"/>
                </a:solidFill>
              </a:rPr>
              <a:t>Законодательная база бюджетного процесса</a:t>
            </a:r>
          </a:p>
        </p:txBody>
      </p:sp>
      <p:sp>
        <p:nvSpPr>
          <p:cNvPr id="1873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914400"/>
            <a:ext cx="8153400" cy="5715000"/>
          </a:xfrm>
        </p:spPr>
        <p:txBody>
          <a:bodyPr/>
          <a:lstStyle/>
          <a:p>
            <a:pPr algn="just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ru-RU" altLang="ru-RU" sz="1600" b="1" dirty="0" smtClean="0"/>
              <a:t>Областной бюджет  –  </a:t>
            </a:r>
            <a:r>
              <a:rPr lang="ru-RU" altLang="ru-RU" sz="1600" dirty="0" smtClean="0"/>
              <a:t>это централизованный денежный фонд, предназначенный для финансового обеспечения задач и функций областных государственных органов, подведомственных им учреждений и реализации государственной</a:t>
            </a:r>
            <a:r>
              <a:rPr lang="ru-RU" altLang="ru-RU" sz="1600" b="1" dirty="0" smtClean="0"/>
              <a:t> </a:t>
            </a:r>
            <a:r>
              <a:rPr lang="ru-RU" altLang="ru-RU" sz="1600" dirty="0" smtClean="0"/>
              <a:t>политики, направленной на достижение конкретных результатов.</a:t>
            </a:r>
          </a:p>
          <a:p>
            <a:pPr algn="just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endParaRPr lang="ru-RU" altLang="ru-RU" sz="600" dirty="0" smtClean="0"/>
          </a:p>
          <a:p>
            <a:pPr algn="just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ru-RU" altLang="ru-RU" sz="1600" b="1" dirty="0" smtClean="0"/>
              <a:t>Областной бюджет</a:t>
            </a:r>
            <a:r>
              <a:rPr lang="ru-RU" altLang="ru-RU" sz="1600" dirty="0" smtClean="0"/>
              <a:t> ежегодно разрабатывается на 3-х летний период                                   в соответствии с Правилами разработки проектов местных бюджетов, утвержденными приказом Министра финансов РК от 31 октября                    2014 года № 470.</a:t>
            </a:r>
          </a:p>
          <a:p>
            <a:pPr algn="just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endParaRPr lang="ru-RU" altLang="ru-RU" sz="600" b="1" dirty="0" smtClean="0"/>
          </a:p>
          <a:p>
            <a:pPr algn="just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ru-RU" altLang="ru-RU" sz="1600" b="1" dirty="0" smtClean="0"/>
              <a:t>Уточнением областного бюджета</a:t>
            </a:r>
            <a:r>
              <a:rPr lang="ru-RU" altLang="ru-RU" sz="1600" dirty="0" smtClean="0"/>
              <a:t> является изменение показателей областного бюджета в течение соответствующего финансового года посредством внесения изменений и дополнений в решение маслихата об областном бюджете в случаях, предусмотренных Бюджетным кодексом РК.</a:t>
            </a:r>
          </a:p>
          <a:p>
            <a:pPr algn="just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endParaRPr lang="ru-RU" altLang="ru-RU" sz="600" dirty="0" smtClean="0"/>
          </a:p>
          <a:p>
            <a:pPr algn="just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ru-RU" altLang="ru-RU" sz="1600" b="1" dirty="0" smtClean="0"/>
              <a:t>Корректировкой</a:t>
            </a:r>
            <a:r>
              <a:rPr lang="ru-RU" altLang="ru-RU" sz="1600" dirty="0" smtClean="0"/>
              <a:t> </a:t>
            </a:r>
            <a:r>
              <a:rPr lang="ru-RU" altLang="ru-RU" sz="1600" b="1" dirty="0" smtClean="0"/>
              <a:t>областного</a:t>
            </a:r>
            <a:r>
              <a:rPr lang="ru-RU" altLang="ru-RU" sz="1600" dirty="0" smtClean="0"/>
              <a:t> </a:t>
            </a:r>
            <a:r>
              <a:rPr lang="ru-RU" altLang="ru-RU" sz="1600" b="1" dirty="0" smtClean="0"/>
              <a:t>бюджета</a:t>
            </a:r>
            <a:r>
              <a:rPr lang="ru-RU" altLang="ru-RU" sz="1600" dirty="0" smtClean="0"/>
              <a:t> является изменение показателей утвержденного (уточненного) бюджета на основании постановлений Правительства Республики Казахстан, местных исполнительных органов                           и иных нормативных правовых актов посредством внесения изменений                             и дополнений в сводный план поступлений и финансирования по платежам, сводный план финансирования по обязательствам на очередной финансовый год в порядке, определяемом центральным уполномоченным органом                             по бюджетному планированию, и в случаях, предусмотренных Бюджетным кодексом РК.</a:t>
            </a:r>
          </a:p>
          <a:p>
            <a:pPr algn="just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endParaRPr lang="ru-RU" altLang="ru-RU" sz="600" dirty="0" smtClean="0"/>
          </a:p>
          <a:p>
            <a:pPr algn="just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ru-RU" altLang="ru-RU" sz="1600" b="1" dirty="0" smtClean="0"/>
              <a:t>Областной бюджет</a:t>
            </a:r>
            <a:r>
              <a:rPr lang="ru-RU" altLang="ru-RU" sz="1600" dirty="0" smtClean="0"/>
              <a:t> на 2022-2024 годы сформирован в соответствии                                     с Бюджетным и Налоговым кодексами РК, Прогнозом социально-экономического развития Северо-Казахстанской области на 2022-2026 годы                       и утвержден решением сессии областного маслихата от 10 декабря 2021 года № 12/1</a:t>
            </a:r>
            <a:endParaRPr lang="ru-RU" altLang="ru-RU" sz="1600" i="1" dirty="0" smtClean="0"/>
          </a:p>
        </p:txBody>
      </p:sp>
      <p:sp>
        <p:nvSpPr>
          <p:cNvPr id="187396" name="Номер слайда 5"/>
          <p:cNvSpPr txBox="1">
            <a:spLocks/>
          </p:cNvSpPr>
          <p:nvPr/>
        </p:nvSpPr>
        <p:spPr bwMode="auto">
          <a:xfrm>
            <a:off x="3810000" y="6557963"/>
            <a:ext cx="1828800" cy="219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fld id="{8F315203-6E28-43BA-89F6-F20690620FE0}" type="slidenum">
              <a:rPr lang="ru-RU" altLang="ru-RU" sz="1200" b="1">
                <a:solidFill>
                  <a:srgbClr val="7F7F7F"/>
                </a:solidFill>
              </a:rPr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3</a:t>
            </a:fld>
            <a:endParaRPr lang="ru-RU" altLang="ru-RU" sz="1200" b="1">
              <a:solidFill>
                <a:srgbClr val="7F7F7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539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51520" y="188640"/>
            <a:ext cx="8763000" cy="990600"/>
          </a:xfrm>
        </p:spPr>
        <p:txBody>
          <a:bodyPr wrap="square" numCol="1" compatLnSpc="1">
            <a:prstTxWarp prst="textNoShape">
              <a:avLst/>
            </a:prstTxWarp>
          </a:bodyPr>
          <a:lstStyle/>
          <a:p>
            <a:pPr marL="0" indent="0" algn="ctr" eaLnBrk="1" hangingPunct="1">
              <a:buFont typeface="Georgia" pitchFamily="18" charset="0"/>
              <a:buNone/>
            </a:pPr>
            <a:r>
              <a:rPr lang="ru-RU" altLang="ru-RU" sz="1800" b="1" dirty="0">
                <a:solidFill>
                  <a:srgbClr val="0000FF"/>
                </a:solidFill>
              </a:rPr>
              <a:t>Финансовая поддержка специалистам социальной сферы прибывшим для работы в сельскую местность</a:t>
            </a:r>
            <a:r>
              <a:rPr lang="ru-RU" altLang="ru-RU" sz="2000" b="1" dirty="0">
                <a:solidFill>
                  <a:srgbClr val="0000FF"/>
                </a:solidFill>
              </a:rPr>
              <a:t>, </a:t>
            </a:r>
            <a:r>
              <a:rPr lang="ru-RU" altLang="ru-RU" sz="1400" i="1" dirty="0">
                <a:solidFill>
                  <a:srgbClr val="0000FF"/>
                </a:solidFill>
              </a:rPr>
              <a:t>тыс. тенге</a:t>
            </a:r>
          </a:p>
        </p:txBody>
      </p:sp>
      <p:graphicFrame>
        <p:nvGraphicFramePr>
          <p:cNvPr id="5" name="Group 61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60587855"/>
              </p:ext>
            </p:extLst>
          </p:nvPr>
        </p:nvGraphicFramePr>
        <p:xfrm>
          <a:off x="323528" y="1124744"/>
          <a:ext cx="8569323" cy="4977750"/>
        </p:xfrm>
        <a:graphic>
          <a:graphicData uri="http://schemas.openxmlformats.org/drawingml/2006/table">
            <a:tbl>
              <a:tblPr/>
              <a:tblGrid>
                <a:gridCol w="415984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933351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673903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721339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792122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792122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  <a:gridCol w="792122">
                  <a:extLst>
                    <a:ext uri="{9D8B030D-6E8A-4147-A177-3AD203B41FA5}">
                      <a16:colId xmlns="" xmlns:a16="http://schemas.microsoft.com/office/drawing/2014/main" val="20006"/>
                    </a:ext>
                  </a:extLst>
                </a:gridCol>
                <a:gridCol w="864133">
                  <a:extLst>
                    <a:ext uri="{9D8B030D-6E8A-4147-A177-3AD203B41FA5}">
                      <a16:colId xmlns="" xmlns:a16="http://schemas.microsoft.com/office/drawing/2014/main" val="20007"/>
                    </a:ext>
                  </a:extLst>
                </a:gridCol>
                <a:gridCol w="730124">
                  <a:extLst>
                    <a:ext uri="{9D8B030D-6E8A-4147-A177-3AD203B41FA5}">
                      <a16:colId xmlns="" xmlns:a16="http://schemas.microsoft.com/office/drawing/2014/main" val="20008"/>
                    </a:ext>
                  </a:extLst>
                </a:gridCol>
                <a:gridCol w="854123">
                  <a:extLst>
                    <a:ext uri="{9D8B030D-6E8A-4147-A177-3AD203B41FA5}">
                      <a16:colId xmlns="" xmlns:a16="http://schemas.microsoft.com/office/drawing/2014/main" val="20009"/>
                    </a:ext>
                  </a:extLst>
                </a:gridCol>
              </a:tblGrid>
              <a:tr h="350506">
                <a:tc rowSpan="4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№</a:t>
                      </a:r>
                    </a:p>
                  </a:txBody>
                  <a:tcPr marL="91441" marR="9144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rowSpan="4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Наименование</a:t>
                      </a:r>
                    </a:p>
                  </a:txBody>
                  <a:tcPr marL="91441" marR="9144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gridSpan="8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Меры социальной поддержки         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1" marR="9144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28954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Подъемное пособие</a:t>
                      </a:r>
                    </a:p>
                  </a:txBody>
                  <a:tcPr marL="91441" marR="9144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Бюджетные кредиты</a:t>
                      </a:r>
                    </a:p>
                  </a:txBody>
                  <a:tcPr marL="91441" marR="9144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25907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Факт за </a:t>
                      </a:r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2021 год*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План на </a:t>
                      </a:r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2022 </a:t>
                      </a:r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год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Факт за </a:t>
                      </a:r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2021 год*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План на </a:t>
                      </a:r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2022 </a:t>
                      </a:r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год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39624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Кол-во спец.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Сумма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Кол-во спец.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Сумма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Кол-во спец.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Сумма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Кол-во спец.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Сумма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25907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</a:p>
                  </a:txBody>
                  <a:tcPr marL="91441" marR="9144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Айыртауский</a:t>
                      </a:r>
                    </a:p>
                  </a:txBody>
                  <a:tcPr marL="91441" marR="9144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105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30 628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75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22 973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33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139 968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183 780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25907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</a:p>
                  </a:txBody>
                  <a:tcPr marL="91441" marR="9144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Акжарский</a:t>
                      </a:r>
                    </a:p>
                  </a:txBody>
                  <a:tcPr marL="91441" marR="9144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44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12 835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49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15 009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13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52 609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31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142 429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25907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3</a:t>
                      </a:r>
                    </a:p>
                  </a:txBody>
                  <a:tcPr marL="91441" marR="9144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Аккайынский</a:t>
                      </a:r>
                    </a:p>
                  </a:txBody>
                  <a:tcPr marL="91441" marR="9144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45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13 126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6 126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17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70 007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18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82 701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25907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4</a:t>
                      </a:r>
                    </a:p>
                  </a:txBody>
                  <a:tcPr marL="91441" marR="9144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Есильский</a:t>
                      </a:r>
                    </a:p>
                  </a:txBody>
                  <a:tcPr marL="91441" marR="9144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14 585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12 252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22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89 487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25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114</a:t>
                      </a:r>
                      <a:r>
                        <a:rPr lang="ru-RU" sz="1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863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31432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5</a:t>
                      </a:r>
                    </a:p>
                  </a:txBody>
                  <a:tcPr marL="91441" marR="9144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Жамбылский</a:t>
                      </a:r>
                    </a:p>
                  </a:txBody>
                  <a:tcPr marL="91441" marR="9144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57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16 627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35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10 721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16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66 955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15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68 917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  <a:tr h="25907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6</a:t>
                      </a:r>
                    </a:p>
                  </a:txBody>
                  <a:tcPr marL="91441" marR="9144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Магжана Жумабаева</a:t>
                      </a:r>
                    </a:p>
                  </a:txBody>
                  <a:tcPr marL="91441" marR="9144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35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10 209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35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10 721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14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52 506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18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82 701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9"/>
                  </a:ext>
                </a:extLst>
              </a:tr>
              <a:tr h="25907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7</a:t>
                      </a:r>
                    </a:p>
                  </a:txBody>
                  <a:tcPr marL="91441" marR="9144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Кызылжарский</a:t>
                      </a:r>
                    </a:p>
                  </a:txBody>
                  <a:tcPr marL="91441" marR="9144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127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37 046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74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22 667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35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150 383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229 725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10"/>
                  </a:ext>
                </a:extLst>
              </a:tr>
              <a:tr h="25907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8</a:t>
                      </a:r>
                    </a:p>
                  </a:txBody>
                  <a:tcPr marL="91441" marR="9144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Мамлютский</a:t>
                      </a:r>
                    </a:p>
                  </a:txBody>
                  <a:tcPr marL="91441" marR="9144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14 585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15 315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31 255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13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59 729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11"/>
                  </a:ext>
                </a:extLst>
              </a:tr>
              <a:tr h="25907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9</a:t>
                      </a:r>
                    </a:p>
                  </a:txBody>
                  <a:tcPr marL="91441" marR="9144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имени Габита Мусрепова</a:t>
                      </a:r>
                    </a:p>
                  </a:txBody>
                  <a:tcPr marL="91441" marR="9144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42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12 251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12 252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35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152 756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183 780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12"/>
                  </a:ext>
                </a:extLst>
              </a:tr>
              <a:tr h="25907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10</a:t>
                      </a:r>
                    </a:p>
                  </a:txBody>
                  <a:tcPr marL="91441" marR="9144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Тайыншинский</a:t>
                      </a:r>
                    </a:p>
                  </a:txBody>
                  <a:tcPr marL="91441" marR="9144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51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14 877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25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7 657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16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64 480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15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68 918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13"/>
                  </a:ext>
                </a:extLst>
              </a:tr>
              <a:tr h="25907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11</a:t>
                      </a:r>
                    </a:p>
                  </a:txBody>
                  <a:tcPr marL="91441" marR="9144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Тимирязевский</a:t>
                      </a:r>
                    </a:p>
                  </a:txBody>
                  <a:tcPr marL="91441" marR="9144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21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6 126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18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5 513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38 046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13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59 728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14"/>
                  </a:ext>
                </a:extLst>
              </a:tr>
              <a:tr h="25907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12</a:t>
                      </a:r>
                    </a:p>
                  </a:txBody>
                  <a:tcPr marL="91441" marR="9144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Уалихановский</a:t>
                      </a:r>
                    </a:p>
                  </a:txBody>
                  <a:tcPr marL="91441" marR="9144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17 502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9 189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12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43 145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14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64 323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15"/>
                  </a:ext>
                </a:extLst>
              </a:tr>
              <a:tr h="25907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13</a:t>
                      </a:r>
                    </a:p>
                  </a:txBody>
                  <a:tcPr marL="91441" marR="9144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Шал акына</a:t>
                      </a:r>
                    </a:p>
                  </a:txBody>
                  <a:tcPr marL="91441" marR="9144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15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4 376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4 595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14</a:t>
                      </a:r>
                      <a:r>
                        <a:rPr lang="ru-RU" sz="1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974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11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50 540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16"/>
                  </a:ext>
                </a:extLst>
              </a:tr>
              <a:tr h="25907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1" marR="9144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ИТОГО</a:t>
                      </a:r>
                    </a:p>
                  </a:txBody>
                  <a:tcPr marL="91441" marR="9144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702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204 773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506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154 990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236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966 571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303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1 392 134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17"/>
                  </a:ext>
                </a:extLst>
              </a:tr>
            </a:tbl>
          </a:graphicData>
        </a:graphic>
      </p:graphicFrame>
      <p:sp>
        <p:nvSpPr>
          <p:cNvPr id="193538" name="Номер слайда 5"/>
          <p:cNvSpPr>
            <a:spLocks noGrp="1"/>
          </p:cNvSpPr>
          <p:nvPr>
            <p:ph type="sldNum" sz="quarter" idx="11"/>
          </p:nvPr>
        </p:nvSpPr>
        <p:spPr bwMode="auto">
          <a:xfrm>
            <a:off x="3962400" y="6386052"/>
            <a:ext cx="21336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1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1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1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1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fld id="{E0FD54A8-0F62-4C64-9C6A-22688BA63E83}" type="slidenum">
              <a:rPr lang="ru-RU" altLang="ru-RU" sz="1200" smtClean="0">
                <a:solidFill>
                  <a:srgbClr val="7F7F7F"/>
                </a:solidFill>
              </a:rPr>
              <a:pPr algn="ctr"/>
              <a:t>30</a:t>
            </a:fld>
            <a:endParaRPr lang="ru-RU" altLang="ru-RU" sz="1200" dirty="0" smtClean="0">
              <a:solidFill>
                <a:srgbClr val="7F7F7F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457200" y="6255247"/>
            <a:ext cx="39624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* - данные на 30.12.2021 г.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95866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45886" y="576337"/>
            <a:ext cx="8220075" cy="457200"/>
          </a:xfrm>
        </p:spPr>
        <p:txBody>
          <a:bodyPr wrap="square" numCol="1" compatLnSpc="1">
            <a:prstTxWarp prst="textNoShape">
              <a:avLst/>
            </a:prstTxWarp>
          </a:bodyPr>
          <a:lstStyle/>
          <a:p>
            <a:pPr marL="0" indent="0" algn="ctr" eaLnBrk="1" hangingPunct="1">
              <a:buFont typeface="Georgia" panose="02040502050405020303" pitchFamily="18" charset="0"/>
              <a:buNone/>
            </a:pPr>
            <a:r>
              <a:rPr lang="ru-RU" altLang="ru-RU" sz="1800" b="1" dirty="0" smtClean="0">
                <a:solidFill>
                  <a:srgbClr val="0000FF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Субсидии по сельскому хозяйству</a:t>
            </a:r>
          </a:p>
        </p:txBody>
      </p:sp>
      <p:graphicFrame>
        <p:nvGraphicFramePr>
          <p:cNvPr id="224329" name="Group 73"/>
          <p:cNvGraphicFramePr>
            <a:graphicFrameLocks noGrp="1"/>
          </p:cNvGraphicFramePr>
          <p:nvPr>
            <p:ph type="tbl" idx="1"/>
            <p:extLst>
              <p:ext uri="{D42A27DB-BD31-4B8C-83A1-F6EECF244321}">
                <p14:modId xmlns:p14="http://schemas.microsoft.com/office/powerpoint/2010/main" val="3373742272"/>
              </p:ext>
            </p:extLst>
          </p:nvPr>
        </p:nvGraphicFramePr>
        <p:xfrm>
          <a:off x="600074" y="1524000"/>
          <a:ext cx="8229601" cy="4556880"/>
        </p:xfrm>
        <a:graphic>
          <a:graphicData uri="http://schemas.openxmlformats.org/drawingml/2006/table">
            <a:tbl>
              <a:tblPr/>
              <a:tblGrid>
                <a:gridCol w="350429"/>
                <a:gridCol w="4985899"/>
                <a:gridCol w="1347501"/>
                <a:gridCol w="1545772"/>
              </a:tblGrid>
              <a:tr h="25908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№ п/п</a:t>
                      </a:r>
                    </a:p>
                  </a:txBody>
                  <a:tcPr marT="45718" marB="4571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Наименование  субсидий</a:t>
                      </a:r>
                    </a:p>
                  </a:txBody>
                  <a:tcPr marT="45718" marB="4571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2021 год</a:t>
                      </a:r>
                    </a:p>
                  </a:txBody>
                  <a:tcPr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2022 год</a:t>
                      </a:r>
                    </a:p>
                  </a:txBody>
                  <a:tcPr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5238"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Уточненный  план</a:t>
                      </a:r>
                      <a:endParaRPr lang="ru-RU" sz="10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Утвержденный  план</a:t>
                      </a:r>
                      <a:endParaRPr lang="ru-RU" sz="10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389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33CC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40" marB="4574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Итого</a:t>
                      </a:r>
                    </a:p>
                  </a:txBody>
                  <a:tcPr marT="45737" marB="4573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53 370</a:t>
                      </a:r>
                    </a:p>
                  </a:txBody>
                  <a:tcPr marL="9525" marR="9525" marT="9528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44 547</a:t>
                      </a:r>
                    </a:p>
                  </a:txBody>
                  <a:tcPr marL="9525" marR="9525" marT="95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864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T="45740" marB="4574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Субсидирование развития семеноводства</a:t>
                      </a:r>
                    </a:p>
                  </a:txBody>
                  <a:tcPr marT="45737" marB="4573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2 128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1 605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581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</a:p>
                  </a:txBody>
                  <a:tcPr marT="45740" marB="4574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Субсидирование развития племенного животноводства, повышение продуктивности и качества продукции животноводства</a:t>
                      </a:r>
                    </a:p>
                  </a:txBody>
                  <a:tcPr marT="45737" marB="4573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8 850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8 825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009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</a:p>
                  </a:txBody>
                  <a:tcPr marT="45740" marB="4574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Субсидирование стоимости пестицидов, </a:t>
                      </a:r>
                      <a:r>
                        <a:rPr kumimoji="0" lang="ru-RU" sz="1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биоагентов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(энтомофагов), предназначенных для проведения обработки против вредных и особо опасных вредных организмов с численностью выше экономического порога вредоносности и карантинных объектов</a:t>
                      </a:r>
                    </a:p>
                  </a:txBody>
                  <a:tcPr marT="45737" marB="4573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9 611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ru-RU" sz="1200" b="0" i="0" u="none" strike="noStrike" dirty="0" smtClean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 fontAlgn="t"/>
                      <a:r>
                        <a:rPr lang="ru-RU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9 884</a:t>
                      </a:r>
                    </a:p>
                    <a:p>
                      <a:pPr algn="ctr" fontAlgn="t"/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516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</a:p>
                  </a:txBody>
                  <a:tcPr marT="45740" marB="4574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Субсидирование стоимости удобрений (за исключением органических)</a:t>
                      </a:r>
                    </a:p>
                  </a:txBody>
                  <a:tcPr marT="45737" marB="4573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6 200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6 500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50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</a:p>
                  </a:txBody>
                  <a:tcPr marT="45740" marB="4574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Возмещение части расходов, понесенных субъектом агропромышленного комплекса, при инвестиционных вложениях</a:t>
                      </a:r>
                    </a:p>
                  </a:txBody>
                  <a:tcPr marT="45737" marB="4573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16 195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9 371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294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</a:t>
                      </a:r>
                    </a:p>
                  </a:txBody>
                  <a:tcPr marT="45740" marB="4574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Субсидирование процентной ставки по кредитным и лизинговым обязательствам в рамках направления по финансовому оздоровлению субъектов агропромышленного комплекса</a:t>
                      </a:r>
                    </a:p>
                  </a:txBody>
                  <a:tcPr marT="45737" marB="4573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293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</a:t>
                      </a:r>
                    </a:p>
                  </a:txBody>
                  <a:tcPr marT="45740" marB="4574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Субсидирование ставок вознаграждения при кредитовании, а также лизинге на приобретение сельскохозяйственных животных, техники и технологического оборудования</a:t>
                      </a:r>
                    </a:p>
                  </a:txBody>
                  <a:tcPr marT="45733" marB="4573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8 157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6 347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293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</a:t>
                      </a:r>
                    </a:p>
                  </a:txBody>
                  <a:tcPr marT="45740" marB="4574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Субсидирование затрат перерабатывающих предприятий на закуп сельскохозяйственной продукции для производства продуктов ее глубокой переработки в сфере животноводства</a:t>
                      </a:r>
                    </a:p>
                  </a:txBody>
                  <a:tcPr marT="45733" marB="4573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2 209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2 009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0806" name="Номер слайда 5"/>
          <p:cNvSpPr>
            <a:spLocks noGrp="1"/>
          </p:cNvSpPr>
          <p:nvPr>
            <p:ph type="sldNum" sz="quarter" idx="11"/>
          </p:nvPr>
        </p:nvSpPr>
        <p:spPr bwMode="auto">
          <a:xfrm>
            <a:off x="4038600" y="6457043"/>
            <a:ext cx="1828800" cy="2286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fld id="{00B02BF9-BB70-4369-A652-07704126D6DE}" type="slidenum">
              <a:rPr lang="ru-RU" altLang="ru-RU" sz="1200">
                <a:solidFill>
                  <a:srgbClr val="7F7F7F"/>
                </a:solidFill>
              </a:rPr>
              <a:pPr algn="ctr"/>
              <a:t>31</a:t>
            </a:fld>
            <a:endParaRPr lang="ru-RU" altLang="ru-RU" sz="1200">
              <a:solidFill>
                <a:srgbClr val="7F7F7F"/>
              </a:solidFill>
            </a:endParaRPr>
          </a:p>
        </p:txBody>
      </p:sp>
      <p:sp>
        <p:nvSpPr>
          <p:cNvPr id="30807" name="Прямоугольник 1"/>
          <p:cNvSpPr>
            <a:spLocks noChangeArrowheads="1"/>
          </p:cNvSpPr>
          <p:nvPr/>
        </p:nvSpPr>
        <p:spPr bwMode="auto">
          <a:xfrm>
            <a:off x="7810500" y="1008137"/>
            <a:ext cx="1019175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dirty="0" err="1">
                <a:solidFill>
                  <a:srgbClr val="0000CC"/>
                </a:solidFill>
              </a:rPr>
              <a:t>млн.тенге</a:t>
            </a:r>
            <a:endParaRPr lang="ru-RU" altLang="ru-RU" dirty="0">
              <a:solidFill>
                <a:srgbClr val="0000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4017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400" y="1828800"/>
            <a:ext cx="8915400" cy="2514600"/>
          </a:xfrm>
        </p:spPr>
        <p:txBody>
          <a:bodyPr>
            <a:noAutofit/>
          </a:bodyPr>
          <a:lstStyle/>
          <a:p>
            <a:pPr algn="ctr">
              <a:spcBef>
                <a:spcPts val="0"/>
              </a:spcBef>
              <a:defRPr/>
            </a:pPr>
            <a:r>
              <a:rPr lang="ru-RU" sz="2400" b="1" dirty="0">
                <a:solidFill>
                  <a:prstClr val="white"/>
                </a:solidFill>
                <a:ea typeface="+mn-ea"/>
              </a:rPr>
              <a:t/>
            </a:r>
            <a:br>
              <a:rPr lang="ru-RU" sz="2400" b="1" dirty="0">
                <a:solidFill>
                  <a:prstClr val="white"/>
                </a:solidFill>
                <a:ea typeface="+mn-ea"/>
              </a:rPr>
            </a:br>
            <a:r>
              <a:rPr lang="ru-RU" sz="2400" b="1" dirty="0" smtClean="0">
                <a:solidFill>
                  <a:prstClr val="white"/>
                </a:solidFill>
                <a:ea typeface="+mn-ea"/>
              </a:rPr>
              <a:t/>
            </a:r>
            <a:br>
              <a:rPr lang="ru-RU" sz="2400" b="1" dirty="0" smtClean="0">
                <a:solidFill>
                  <a:prstClr val="white"/>
                </a:solidFill>
                <a:ea typeface="+mn-ea"/>
              </a:rPr>
            </a:br>
            <a:r>
              <a:rPr lang="ru-RU" sz="2400" b="1" dirty="0">
                <a:solidFill>
                  <a:prstClr val="white"/>
                </a:solidFill>
                <a:ea typeface="+mn-ea"/>
              </a:rPr>
              <a:t/>
            </a:r>
            <a:br>
              <a:rPr lang="ru-RU" sz="2400" b="1" dirty="0">
                <a:solidFill>
                  <a:prstClr val="white"/>
                </a:solidFill>
                <a:ea typeface="+mn-ea"/>
              </a:rPr>
            </a:br>
            <a:r>
              <a:rPr lang="ru-RU" sz="4000" b="1" dirty="0" smtClean="0">
                <a:solidFill>
                  <a:srgbClr val="0000FF"/>
                </a:solidFill>
              </a:rPr>
              <a:t>Четвертый уровень бюджета - самостоятельный бюджет местного самоуправления </a:t>
            </a:r>
            <a:r>
              <a:rPr lang="ru-RU" sz="3600" b="1" dirty="0">
                <a:solidFill>
                  <a:schemeClr val="accent6">
                    <a:lumMod val="50000"/>
                  </a:schemeClr>
                </a:solidFill>
              </a:rPr>
              <a:t/>
            </a:r>
            <a:br>
              <a:rPr lang="ru-RU" sz="3600" b="1" dirty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sz="3600" b="1" dirty="0">
                <a:solidFill>
                  <a:schemeClr val="accent6">
                    <a:lumMod val="50000"/>
                  </a:schemeClr>
                </a:solidFill>
              </a:rPr>
              <a:t/>
            </a:r>
            <a:br>
              <a:rPr lang="ru-RU" sz="3600" b="1" dirty="0">
                <a:solidFill>
                  <a:schemeClr val="accent6">
                    <a:lumMod val="50000"/>
                  </a:schemeClr>
                </a:solidFill>
              </a:rPr>
            </a:br>
            <a:endParaRPr lang="ru-RU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231427" name="Номер слайда 5"/>
          <p:cNvSpPr txBox="1">
            <a:spLocks/>
          </p:cNvSpPr>
          <p:nvPr/>
        </p:nvSpPr>
        <p:spPr bwMode="auto">
          <a:xfrm>
            <a:off x="4343400" y="6242050"/>
            <a:ext cx="12954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200" b="1" dirty="0" smtClean="0">
                <a:solidFill>
                  <a:srgbClr val="7F7F7F"/>
                </a:solidFill>
              </a:rPr>
              <a:t>32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4850" y="762000"/>
            <a:ext cx="7886700" cy="1709738"/>
          </a:xfrm>
        </p:spPr>
        <p:txBody>
          <a:bodyPr>
            <a:noAutofit/>
          </a:bodyPr>
          <a:lstStyle/>
          <a:p>
            <a:pPr algn="ctr">
              <a:spcBef>
                <a:spcPts val="0"/>
              </a:spcBef>
              <a:defRPr/>
            </a:pPr>
            <a:r>
              <a:rPr lang="ru-RU" sz="2400" b="1" dirty="0">
                <a:solidFill>
                  <a:prstClr val="white"/>
                </a:solidFill>
                <a:ea typeface="+mn-ea"/>
              </a:rPr>
              <a:t/>
            </a:r>
            <a:br>
              <a:rPr lang="ru-RU" sz="2400" b="1" dirty="0">
                <a:solidFill>
                  <a:prstClr val="white"/>
                </a:solidFill>
                <a:ea typeface="+mn-ea"/>
              </a:rPr>
            </a:br>
            <a:r>
              <a:rPr lang="ru-RU" sz="2400" b="1" dirty="0" smtClean="0">
                <a:solidFill>
                  <a:prstClr val="white"/>
                </a:solidFill>
                <a:ea typeface="+mn-ea"/>
              </a:rPr>
              <a:t/>
            </a:r>
            <a:br>
              <a:rPr lang="ru-RU" sz="2400" b="1" dirty="0" smtClean="0">
                <a:solidFill>
                  <a:prstClr val="white"/>
                </a:solidFill>
                <a:ea typeface="+mn-ea"/>
              </a:rPr>
            </a:br>
            <a:r>
              <a:rPr lang="ru-RU" sz="2400" b="1" dirty="0">
                <a:solidFill>
                  <a:prstClr val="white"/>
                </a:solidFill>
                <a:ea typeface="+mn-ea"/>
              </a:rPr>
              <a:t/>
            </a:r>
            <a:br>
              <a:rPr lang="ru-RU" sz="2400" b="1" dirty="0">
                <a:solidFill>
                  <a:prstClr val="white"/>
                </a:solidFill>
                <a:ea typeface="+mn-ea"/>
              </a:rPr>
            </a:br>
            <a:r>
              <a:rPr lang="ru-RU" sz="3600" b="1" dirty="0" smtClean="0">
                <a:solidFill>
                  <a:srgbClr val="0000FF"/>
                </a:solidFill>
              </a:rPr>
              <a:t>Этапы </a:t>
            </a:r>
            <a:r>
              <a:rPr lang="ru-RU" sz="3600" b="1" dirty="0">
                <a:solidFill>
                  <a:srgbClr val="0000FF"/>
                </a:solidFill>
              </a:rPr>
              <a:t>внедрения самостоятельного бюджета местного самоуправления </a:t>
            </a:r>
            <a:r>
              <a:rPr lang="ru-RU" sz="3600" b="1" dirty="0">
                <a:solidFill>
                  <a:schemeClr val="accent6">
                    <a:lumMod val="50000"/>
                  </a:schemeClr>
                </a:solidFill>
              </a:rPr>
              <a:t/>
            </a:r>
            <a:br>
              <a:rPr lang="ru-RU" sz="3600" b="1" dirty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sz="3600" b="1" dirty="0">
                <a:solidFill>
                  <a:schemeClr val="accent6">
                    <a:lumMod val="50000"/>
                  </a:schemeClr>
                </a:solidFill>
              </a:rPr>
              <a:t/>
            </a:r>
            <a:br>
              <a:rPr lang="ru-RU" sz="3600" b="1" dirty="0">
                <a:solidFill>
                  <a:schemeClr val="accent6">
                    <a:lumMod val="50000"/>
                  </a:schemeClr>
                </a:solidFill>
              </a:rPr>
            </a:br>
            <a:endParaRPr lang="ru-RU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99683" name="Объект 2"/>
          <p:cNvSpPr>
            <a:spLocks noGrp="1"/>
          </p:cNvSpPr>
          <p:nvPr>
            <p:ph idx="1"/>
          </p:nvPr>
        </p:nvSpPr>
        <p:spPr>
          <a:xfrm>
            <a:off x="609600" y="2895600"/>
            <a:ext cx="8229600" cy="2582863"/>
          </a:xfrm>
        </p:spPr>
        <p:txBody>
          <a:bodyPr/>
          <a:lstStyle/>
          <a:p>
            <a:pPr>
              <a:defRPr/>
            </a:pPr>
            <a:r>
              <a:rPr lang="ru-RU" altLang="ru-RU" dirty="0" smtClean="0">
                <a:solidFill>
                  <a:srgbClr val="0000FF"/>
                </a:solidFill>
              </a:rPr>
              <a:t>с 2018 года </a:t>
            </a:r>
            <a:r>
              <a:rPr lang="ru-RU" altLang="ru-RU" sz="2400" dirty="0" smtClean="0"/>
              <a:t>- </a:t>
            </a:r>
            <a:r>
              <a:rPr lang="ru-RU" altLang="ru-RU" sz="2000" dirty="0" smtClean="0"/>
              <a:t>внедрение самостоятельного бюджета МСУ, как IV уровня госбюджета в административно-территориальных единицах с населением более 2 тыс. человек;</a:t>
            </a:r>
          </a:p>
          <a:p>
            <a:pPr marL="0" indent="0">
              <a:buFont typeface="Wingdings" panose="05000000000000000000" pitchFamily="2" charset="2"/>
              <a:buNone/>
              <a:defRPr/>
            </a:pPr>
            <a:endParaRPr lang="ru-RU" altLang="ru-RU" sz="2000" dirty="0" smtClean="0"/>
          </a:p>
          <a:p>
            <a:pPr>
              <a:defRPr/>
            </a:pPr>
            <a:r>
              <a:rPr lang="ru-RU" altLang="ru-RU" dirty="0" smtClean="0">
                <a:solidFill>
                  <a:srgbClr val="0000FF"/>
                </a:solidFill>
              </a:rPr>
              <a:t>c 2020 года </a:t>
            </a:r>
            <a:r>
              <a:rPr lang="ru-RU" altLang="ru-RU" sz="2000" dirty="0" smtClean="0"/>
              <a:t>- повсеместное внедрение</a:t>
            </a:r>
          </a:p>
        </p:txBody>
      </p:sp>
      <p:sp>
        <p:nvSpPr>
          <p:cNvPr id="232452" name="Номер слайда 5"/>
          <p:cNvSpPr txBox="1">
            <a:spLocks/>
          </p:cNvSpPr>
          <p:nvPr/>
        </p:nvSpPr>
        <p:spPr bwMode="auto">
          <a:xfrm>
            <a:off x="4000500" y="6172200"/>
            <a:ext cx="12954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200" b="1" dirty="0" smtClean="0">
                <a:solidFill>
                  <a:srgbClr val="7F7F7F"/>
                </a:solidFill>
              </a:rPr>
              <a:t>33</a:t>
            </a:r>
            <a:endParaRPr lang="ru-RU" altLang="ru-RU" sz="1200" b="1" dirty="0">
              <a:solidFill>
                <a:srgbClr val="7F7F7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474" name="Объект 2"/>
          <p:cNvSpPr>
            <a:spLocks noGrp="1"/>
          </p:cNvSpPr>
          <p:nvPr>
            <p:ph idx="1"/>
          </p:nvPr>
        </p:nvSpPr>
        <p:spPr>
          <a:xfrm>
            <a:off x="231775" y="1135063"/>
            <a:ext cx="8839200" cy="4894262"/>
          </a:xfrm>
        </p:spPr>
        <p:txBody>
          <a:bodyPr/>
          <a:lstStyle/>
          <a:p>
            <a:pPr marL="0" indent="0">
              <a:buFont typeface="Wingdings" panose="05000000000000000000" pitchFamily="2" charset="2"/>
              <a:buNone/>
            </a:pPr>
            <a:r>
              <a:rPr lang="ru-RU" altLang="ru-RU" sz="2000" smtClean="0"/>
              <a:t>186 сельских округов и 4 города районного значения, в том числе по районам:</a:t>
            </a:r>
          </a:p>
          <a:p>
            <a:pPr marL="0" indent="0">
              <a:buFont typeface="Wingdings" panose="05000000000000000000" pitchFamily="2" charset="2"/>
              <a:buNone/>
            </a:pPr>
            <a:r>
              <a:rPr lang="ru-RU" altLang="ru-RU" sz="1800" smtClean="0"/>
              <a:t>Айыртауский -  14 сельских округов;</a:t>
            </a:r>
          </a:p>
          <a:p>
            <a:pPr marL="0" indent="0">
              <a:buFont typeface="Wingdings" panose="05000000000000000000" pitchFamily="2" charset="2"/>
              <a:buNone/>
            </a:pPr>
            <a:r>
              <a:rPr lang="ru-RU" altLang="ru-RU" sz="1800" smtClean="0"/>
              <a:t>Акжарский – 12 сельских округа;</a:t>
            </a:r>
          </a:p>
          <a:p>
            <a:pPr marL="0" indent="0">
              <a:buFont typeface="Wingdings" panose="05000000000000000000" pitchFamily="2" charset="2"/>
              <a:buNone/>
            </a:pPr>
            <a:r>
              <a:rPr lang="ru-RU" altLang="ru-RU" sz="1800" smtClean="0"/>
              <a:t>Аккайынский – 12 сельских округов;</a:t>
            </a:r>
          </a:p>
          <a:p>
            <a:pPr marL="0" indent="0">
              <a:buFont typeface="Wingdings" panose="05000000000000000000" pitchFamily="2" charset="2"/>
              <a:buNone/>
            </a:pPr>
            <a:r>
              <a:rPr lang="ru-RU" altLang="ru-RU" sz="1800" smtClean="0"/>
              <a:t>Есильский – 16 сельских округов;</a:t>
            </a:r>
          </a:p>
          <a:p>
            <a:pPr marL="0" indent="0">
              <a:buFont typeface="Wingdings" panose="05000000000000000000" pitchFamily="2" charset="2"/>
              <a:buNone/>
            </a:pPr>
            <a:r>
              <a:rPr lang="ru-RU" altLang="ru-RU" sz="1800" smtClean="0"/>
              <a:t>Жамбылский – 13 сельских округов;</a:t>
            </a:r>
          </a:p>
          <a:p>
            <a:pPr marL="0" indent="0">
              <a:buFont typeface="Wingdings" panose="05000000000000000000" pitchFamily="2" charset="2"/>
              <a:buNone/>
            </a:pPr>
            <a:r>
              <a:rPr lang="ru-RU" altLang="ru-RU" sz="1800" smtClean="0"/>
              <a:t>Магжана Жумабаева – 17 сельских округов, 1 аппарат акима г.Булаево;</a:t>
            </a:r>
          </a:p>
          <a:p>
            <a:pPr marL="0" indent="0">
              <a:buFont typeface="Wingdings" panose="05000000000000000000" pitchFamily="2" charset="2"/>
              <a:buNone/>
            </a:pPr>
            <a:r>
              <a:rPr lang="ru-RU" altLang="ru-RU" sz="1800" smtClean="0"/>
              <a:t>Кызылжарский – 19 сельских округов;</a:t>
            </a:r>
          </a:p>
          <a:p>
            <a:pPr marL="0" indent="0">
              <a:buFont typeface="Wingdings" panose="05000000000000000000" pitchFamily="2" charset="2"/>
              <a:buNone/>
            </a:pPr>
            <a:r>
              <a:rPr lang="ru-RU" altLang="ru-RU" sz="1800" smtClean="0"/>
              <a:t>Мамлютский – 11 сельских округов, 1 аппарат акима г.Мамлютка;</a:t>
            </a:r>
          </a:p>
          <a:p>
            <a:pPr marL="0" indent="0">
              <a:buFont typeface="Wingdings" panose="05000000000000000000" pitchFamily="2" charset="2"/>
              <a:buNone/>
            </a:pPr>
            <a:r>
              <a:rPr lang="ru-RU" altLang="ru-RU" sz="1800" smtClean="0"/>
              <a:t>имени Габита Мусрепова – 17 сельских округов;</a:t>
            </a:r>
          </a:p>
          <a:p>
            <a:pPr marL="0" indent="0">
              <a:buFont typeface="Wingdings" panose="05000000000000000000" pitchFamily="2" charset="2"/>
              <a:buNone/>
            </a:pPr>
            <a:r>
              <a:rPr lang="ru-RU" altLang="ru-RU" sz="1800" smtClean="0"/>
              <a:t>Тайыншинский – 18 сельских округов, 1 аппарат акима г.Тайынша;</a:t>
            </a:r>
          </a:p>
          <a:p>
            <a:pPr marL="0" indent="0">
              <a:buFont typeface="Wingdings" panose="05000000000000000000" pitchFamily="2" charset="2"/>
              <a:buNone/>
            </a:pPr>
            <a:r>
              <a:rPr lang="ru-RU" altLang="ru-RU" sz="1800" smtClean="0"/>
              <a:t>Тимирязевский – 16 сельских округов;</a:t>
            </a:r>
          </a:p>
          <a:p>
            <a:pPr marL="0" indent="0">
              <a:buFont typeface="Wingdings" panose="05000000000000000000" pitchFamily="2" charset="2"/>
              <a:buNone/>
            </a:pPr>
            <a:r>
              <a:rPr lang="ru-RU" altLang="ru-RU" sz="1800" smtClean="0"/>
              <a:t>Уалихановский - 11 сельских округов;</a:t>
            </a:r>
          </a:p>
          <a:p>
            <a:pPr marL="0" indent="0">
              <a:buFont typeface="Wingdings" panose="05000000000000000000" pitchFamily="2" charset="2"/>
              <a:buNone/>
            </a:pPr>
            <a:r>
              <a:rPr lang="ru-RU" altLang="ru-RU" sz="1800" smtClean="0"/>
              <a:t>Шал акына – 10 сельских округов, 1 аппарат акима г.Сергеевка</a:t>
            </a:r>
          </a:p>
          <a:p>
            <a:pPr marL="0" indent="0">
              <a:buFont typeface="Wingdings" panose="05000000000000000000" pitchFamily="2" charset="2"/>
              <a:buNone/>
            </a:pPr>
            <a:endParaRPr lang="ru-RU" altLang="ru-RU" sz="2000" smtClean="0"/>
          </a:p>
        </p:txBody>
      </p:sp>
      <p:sp>
        <p:nvSpPr>
          <p:cNvPr id="233475" name="Номер слайда 5"/>
          <p:cNvSpPr txBox="1">
            <a:spLocks/>
          </p:cNvSpPr>
          <p:nvPr/>
        </p:nvSpPr>
        <p:spPr bwMode="auto">
          <a:xfrm>
            <a:off x="4003675" y="6305550"/>
            <a:ext cx="12954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200" b="1" dirty="0" smtClean="0">
                <a:solidFill>
                  <a:srgbClr val="7F7F7F"/>
                </a:solidFill>
              </a:rPr>
              <a:t>34</a:t>
            </a:r>
            <a:endParaRPr lang="ru-RU" altLang="ru-RU" sz="1200" b="1" dirty="0">
              <a:solidFill>
                <a:srgbClr val="7F7F7F"/>
              </a:solidFill>
            </a:endParaRPr>
          </a:p>
        </p:txBody>
      </p:sp>
      <p:sp>
        <p:nvSpPr>
          <p:cNvPr id="233476" name="Прямоугольник 5"/>
          <p:cNvSpPr>
            <a:spLocks noChangeArrowheads="1"/>
          </p:cNvSpPr>
          <p:nvPr/>
        </p:nvSpPr>
        <p:spPr bwMode="auto">
          <a:xfrm>
            <a:off x="533400" y="488950"/>
            <a:ext cx="80010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fontAlgn="ctr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800" b="1">
                <a:solidFill>
                  <a:srgbClr val="0000FF"/>
                </a:solidFill>
              </a:rPr>
              <a:t>Информация о количестве местного самоуправления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498" name="Rectangle 2"/>
          <p:cNvSpPr>
            <a:spLocks noGrp="1" noChangeArrowheads="1"/>
          </p:cNvSpPr>
          <p:nvPr>
            <p:ph type="title"/>
          </p:nvPr>
        </p:nvSpPr>
        <p:spPr>
          <a:xfrm>
            <a:off x="515938" y="-152400"/>
            <a:ext cx="8797925" cy="1371600"/>
          </a:xfrm>
        </p:spPr>
        <p:txBody>
          <a:bodyPr/>
          <a:lstStyle/>
          <a:p>
            <a:pPr algn="ctr" eaLnBrk="1" hangingPunct="1"/>
            <a:r>
              <a:rPr lang="ru-RU" altLang="ru-RU" sz="1800" b="1" dirty="0" smtClean="0">
                <a:solidFill>
                  <a:srgbClr val="0000FF"/>
                </a:solidFill>
              </a:rPr>
              <a:t>Уточненный бюджет сельских округов на 2022 год </a:t>
            </a:r>
            <a:r>
              <a:rPr lang="ru-RU" altLang="ru-RU" sz="1800" b="1" dirty="0" smtClean="0"/>
              <a:t>                                             </a:t>
            </a:r>
          </a:p>
        </p:txBody>
      </p:sp>
      <p:graphicFrame>
        <p:nvGraphicFramePr>
          <p:cNvPr id="10340" name="Group 100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2458909"/>
              </p:ext>
            </p:extLst>
          </p:nvPr>
        </p:nvGraphicFramePr>
        <p:xfrm>
          <a:off x="228600" y="990599"/>
          <a:ext cx="8763000" cy="5037537"/>
        </p:xfrm>
        <a:graphic>
          <a:graphicData uri="http://schemas.openxmlformats.org/drawingml/2006/table">
            <a:tbl>
              <a:tblPr/>
              <a:tblGrid>
                <a:gridCol w="1135712"/>
                <a:gridCol w="616888"/>
                <a:gridCol w="762000"/>
                <a:gridCol w="533400"/>
                <a:gridCol w="685800"/>
                <a:gridCol w="609600"/>
                <a:gridCol w="609600"/>
                <a:gridCol w="533400"/>
                <a:gridCol w="609600"/>
                <a:gridCol w="609600"/>
                <a:gridCol w="685800"/>
                <a:gridCol w="685800"/>
                <a:gridCol w="685800"/>
              </a:tblGrid>
              <a:tr h="38100">
                <a:tc rowSpan="3">
                  <a:txBody>
                    <a:bodyPr/>
                    <a:lstStyle/>
                    <a:p>
                      <a:pPr algn="ctr" fontAlgn="t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Наименование города районного значения, сельского округа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>
                  <a:txBody>
                    <a:bodyPr/>
                    <a:lstStyle/>
                    <a:p>
                      <a:pPr algn="ctr" fontAlgn="t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Всего поступления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4">
                  <a:txBody>
                    <a:bodyPr/>
                    <a:lstStyle/>
                    <a:p>
                      <a:pPr algn="ctr" fontAlgn="t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в том числе: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>
                  <a:txBody>
                    <a:bodyPr/>
                    <a:lstStyle/>
                    <a:p>
                      <a:pPr algn="ctr" fontAlgn="t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Всего расходы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 gridSpan="6">
                  <a:txBody>
                    <a:bodyPr/>
                    <a:lstStyle/>
                    <a:p>
                      <a:pPr algn="ctr" fontAlgn="t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в том числе: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pPr algn="ctr" fontAlgn="t"/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Поступления, учитываемые налоговым кодексом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Поступление займов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Целевые текущие трансферты 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Субвенция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6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4197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l" fontAlgn="t"/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vMerge="1">
                  <a:txBody>
                    <a:bodyPr/>
                    <a:lstStyle/>
                    <a:p>
                      <a:pPr algn="l" fontAlgn="t"/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/>
                </a:tc>
                <a:tc vMerge="1">
                  <a:txBody>
                    <a:bodyPr/>
                    <a:lstStyle/>
                    <a:p>
                      <a:pPr algn="l" fontAlgn="t"/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/>
                </a:tc>
                <a:tc vMerge="1">
                  <a:txBody>
                    <a:bodyPr/>
                    <a:lstStyle/>
                    <a:p>
                      <a:pPr algn="l" fontAlgn="t"/>
                      <a:endParaRPr lang="ru-RU" sz="11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Культура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Благоустройство и ЖКХ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Дороги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Ауыл-Ел бесігі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Развитие регионов 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Прочие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9416">
                <a:tc>
                  <a:txBody>
                    <a:bodyPr/>
                    <a:lstStyle/>
                    <a:p>
                      <a:pPr algn="l" fontAlgn="t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Всего по СКО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11 406 997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1 254 561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3 915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6 372 364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3 776 157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11 406 997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816 957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1 323 672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1 149 090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2 860 940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264 429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4 991 909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8432">
                <a:tc>
                  <a:txBody>
                    <a:bodyPr/>
                    <a:lstStyle/>
                    <a:p>
                      <a:pPr algn="l" fontAlgn="t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Айыртауский 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1 173 801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87 920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874 626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211 255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1 173 801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147 620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550 047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5 906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470 228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2777">
                <a:tc>
                  <a:txBody>
                    <a:bodyPr/>
                    <a:lstStyle/>
                    <a:p>
                      <a:pPr algn="l" fontAlgn="t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Акжарский 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1 715 880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62 640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1 338 447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314 793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1 715 880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86 314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34 673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1 533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1 259 461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33 476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300 423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3905">
                <a:tc>
                  <a:txBody>
                    <a:bodyPr/>
                    <a:lstStyle/>
                    <a:p>
                      <a:pPr algn="l" fontAlgn="t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Аккайынский 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775 696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48 277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350 883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376 536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775 696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108 835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90 685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3 200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229 292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35 142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308 542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0807">
                <a:tc>
                  <a:txBody>
                    <a:bodyPr/>
                    <a:lstStyle/>
                    <a:p>
                      <a:pPr algn="l" fontAlgn="t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Есильский 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539 507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70 170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191 638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277 699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539 507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28 418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45 369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8 400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42 009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415 311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4391">
                <a:tc>
                  <a:txBody>
                    <a:bodyPr/>
                    <a:lstStyle/>
                    <a:p>
                      <a:pPr algn="l" fontAlgn="t"/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Жамбылский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791 719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50 926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274 128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466 665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791 719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74 963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107 488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25 729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183 481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43 051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357 007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3104">
                <a:tc>
                  <a:txBody>
                    <a:bodyPr/>
                    <a:lstStyle/>
                    <a:p>
                      <a:pPr algn="l" fontAlgn="t"/>
                      <a:r>
                        <a:rPr lang="ru-RU" sz="9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Магжана</a:t>
                      </a:r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Жумабаева 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1 414 994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80 836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997 879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336 279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1 414 994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104 383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227 143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613 321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470 147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4391">
                <a:tc>
                  <a:txBody>
                    <a:bodyPr/>
                    <a:lstStyle/>
                    <a:p>
                      <a:pPr algn="l" fontAlgn="t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Кызылжарский 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948 147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133 115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309 194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505 838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948 147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137 605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131 108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70 300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87 100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522 034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3862">
                <a:tc>
                  <a:txBody>
                    <a:bodyPr/>
                    <a:lstStyle/>
                    <a:p>
                      <a:pPr algn="l" fontAlgn="t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Мамлютский 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1 090 553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55 134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816 433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218 986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1 090 553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83 862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70 122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60 268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551 547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16 276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308 478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6275">
                <a:tc>
                  <a:txBody>
                    <a:bodyPr/>
                    <a:lstStyle/>
                    <a:p>
                      <a:pPr algn="l" fontAlgn="t"/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имени </a:t>
                      </a:r>
                      <a:r>
                        <a:rPr lang="ru-RU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Габита</a:t>
                      </a:r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Мусрепова 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684 856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205 122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252 560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227 174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684 856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180 812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8 000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496 044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4391">
                <a:tc>
                  <a:txBody>
                    <a:bodyPr/>
                    <a:lstStyle/>
                    <a:p>
                      <a:pPr algn="l" fontAlgn="t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Тайыншинский 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1 057 011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215 385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575 433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266 193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1 057 011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44 237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205 362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326 315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481 097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3905">
                <a:tc>
                  <a:txBody>
                    <a:bodyPr/>
                    <a:lstStyle/>
                    <a:p>
                      <a:pPr algn="l" fontAlgn="t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Тимирязевский 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373 228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83 323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3 915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146 624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139 366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373 228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29 920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19 141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6 950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317 217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4391">
                <a:tc>
                  <a:txBody>
                    <a:bodyPr/>
                    <a:lstStyle/>
                    <a:p>
                      <a:pPr algn="l" fontAlgn="t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Уалихановский 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509 109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78 475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202 127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228 507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509 109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118 420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39 363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18 574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45 103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25 000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262 649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3905">
                <a:tc>
                  <a:txBody>
                    <a:bodyPr/>
                    <a:lstStyle/>
                    <a:p>
                      <a:pPr algn="l" fontAlgn="t"/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Шал </a:t>
                      </a:r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акына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332 496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83 238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42 392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206 866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332 496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24 786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6 500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18 478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282 732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34746" name="Text Box 95"/>
          <p:cNvSpPr txBox="1">
            <a:spLocks noChangeArrowheads="1"/>
          </p:cNvSpPr>
          <p:nvPr/>
        </p:nvSpPr>
        <p:spPr bwMode="auto">
          <a:xfrm>
            <a:off x="8001000" y="762000"/>
            <a:ext cx="1143000" cy="184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chemeClr val="accent1"/>
                    </a:gs>
                    <a:gs pos="100000">
                      <a:schemeClr val="bg1"/>
                    </a:gs>
                  </a:gsLst>
                  <a:path path="rect">
                    <a:fillToRect l="100000" b="100000"/>
                  </a:path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ru-RU" altLang="ru-RU" sz="1200" dirty="0" err="1">
                <a:solidFill>
                  <a:srgbClr val="000000"/>
                </a:solidFill>
              </a:rPr>
              <a:t>тыс.тенге</a:t>
            </a:r>
            <a:endParaRPr lang="ru-RU" altLang="ru-RU" sz="1200" dirty="0">
              <a:solidFill>
                <a:srgbClr val="000000"/>
              </a:solidFill>
            </a:endParaRPr>
          </a:p>
        </p:txBody>
      </p:sp>
      <p:sp>
        <p:nvSpPr>
          <p:cNvPr id="234747" name="Номер слайда 5"/>
          <p:cNvSpPr txBox="1">
            <a:spLocks/>
          </p:cNvSpPr>
          <p:nvPr/>
        </p:nvSpPr>
        <p:spPr bwMode="auto">
          <a:xfrm>
            <a:off x="4267200" y="6400800"/>
            <a:ext cx="12954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200" b="1" dirty="0" smtClean="0">
                <a:solidFill>
                  <a:srgbClr val="7F7F7F"/>
                </a:solidFill>
              </a:rPr>
              <a:t>35</a:t>
            </a:r>
            <a:endParaRPr lang="ru-RU" altLang="ru-RU" sz="1200" b="1" dirty="0">
              <a:solidFill>
                <a:srgbClr val="7F7F7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34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04800" y="304800"/>
            <a:ext cx="8458200" cy="2255838"/>
          </a:xfrm>
        </p:spPr>
        <p:txBody>
          <a:bodyPr wrap="square" numCol="1" compatLnSpc="1">
            <a:prstTxWarp prst="textNoShape">
              <a:avLst/>
            </a:prstTxWarp>
          </a:bodyPr>
          <a:lstStyle/>
          <a:p>
            <a:pPr marL="0" indent="0" algn="ctr" eaLnBrk="1" hangingPunct="1">
              <a:buNone/>
            </a:pPr>
            <a:r>
              <a:rPr lang="ru-RU" altLang="ru-RU" sz="3200" dirty="0">
                <a:solidFill>
                  <a:srgbClr val="0033CC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Информация о внесении изменений </a:t>
            </a:r>
            <a:r>
              <a:rPr lang="ru-RU" altLang="ru-RU" sz="3200" dirty="0" smtClean="0">
                <a:solidFill>
                  <a:srgbClr val="0033CC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altLang="ru-RU" sz="3200" dirty="0" smtClean="0">
                <a:solidFill>
                  <a:srgbClr val="0033CC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altLang="ru-RU" sz="3200" dirty="0" smtClean="0">
                <a:solidFill>
                  <a:srgbClr val="0033CC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и </a:t>
            </a:r>
            <a:r>
              <a:rPr lang="ru-RU" altLang="ru-RU" sz="3200" dirty="0">
                <a:solidFill>
                  <a:srgbClr val="0033CC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дополнений в Бюджетный кодекс Республики </a:t>
            </a:r>
            <a:r>
              <a:rPr lang="ru-RU" altLang="ru-RU" sz="3200" dirty="0" smtClean="0">
                <a:solidFill>
                  <a:srgbClr val="0033CC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Казахстан</a:t>
            </a:r>
            <a:br>
              <a:rPr lang="ru-RU" altLang="ru-RU" sz="3200" dirty="0" smtClean="0">
                <a:solidFill>
                  <a:srgbClr val="0033CC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altLang="ru-RU" sz="2800" b="0" i="1" dirty="0" smtClean="0">
                <a:solidFill>
                  <a:srgbClr val="0033CC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ru-RU" altLang="ru-RU" sz="2800" b="0" i="1" dirty="0">
                <a:solidFill>
                  <a:srgbClr val="0033CC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в части планирования </a:t>
            </a:r>
            <a:r>
              <a:rPr lang="ru-RU" altLang="ru-RU" sz="2800" b="0" i="1" dirty="0" smtClean="0">
                <a:solidFill>
                  <a:srgbClr val="0033CC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бюджета)</a:t>
            </a:r>
          </a:p>
        </p:txBody>
      </p:sp>
      <p:sp>
        <p:nvSpPr>
          <p:cNvPr id="35843" name="Rectangle 3"/>
          <p:cNvSpPr>
            <a:spLocks noGrp="1" noChangeArrowheads="1"/>
          </p:cNvSpPr>
          <p:nvPr>
            <p:ph idx="1"/>
          </p:nvPr>
        </p:nvSpPr>
        <p:spPr>
          <a:xfrm>
            <a:off x="304800" y="2819401"/>
            <a:ext cx="8610600" cy="2819400"/>
          </a:xfrm>
        </p:spPr>
        <p:txBody>
          <a:bodyPr rtlCol="0">
            <a:noAutofit/>
          </a:bodyPr>
          <a:lstStyle/>
          <a:p>
            <a:pPr indent="-182880" algn="just" eaLnBrk="1" fontAlgn="auto" hangingPunct="1">
              <a:buClr>
                <a:schemeClr val="accent6">
                  <a:lumMod val="75000"/>
                </a:schemeClr>
              </a:buClr>
              <a:buNone/>
              <a:defRPr/>
            </a:pPr>
            <a:r>
              <a:rPr lang="ru-RU" sz="1800" dirty="0" smtClean="0">
                <a:solidFill>
                  <a:schemeClr val="tx1"/>
                </a:solidFill>
              </a:rPr>
              <a:t>	</a:t>
            </a:r>
            <a:r>
              <a:rPr lang="ru-RU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Законом </a:t>
            </a:r>
            <a:r>
              <a:rPr lang="ru-RU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Республики Казахстан от 27 декабря 2019 года № </a:t>
            </a:r>
            <a:r>
              <a:rPr lang="ru-RU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291-VI внесены </a:t>
            </a:r>
            <a:r>
              <a:rPr lang="ru-RU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изменения в </a:t>
            </a:r>
            <a:r>
              <a:rPr lang="ru-RU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статьи 54, 55, 56 </a:t>
            </a:r>
            <a:r>
              <a:rPr lang="ru-RU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Бюджетного кодекса Республики Казахстан (введены в действие с 2021 года):</a:t>
            </a:r>
          </a:p>
          <a:p>
            <a:pPr indent="-182880" algn="just" eaLnBrk="1" fontAlgn="auto" hangingPunct="1">
              <a:buClr>
                <a:schemeClr val="accent6">
                  <a:lumMod val="75000"/>
                </a:schemeClr>
              </a:buClr>
              <a:buNone/>
              <a:defRPr/>
            </a:pPr>
            <a:r>
              <a:rPr lang="ru-RU" sz="20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расходы в </a:t>
            </a:r>
            <a:r>
              <a:rPr lang="ru-RU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сфере </a:t>
            </a:r>
            <a:r>
              <a:rPr lang="ru-RU" sz="20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образования с районного (городского) уровней переданы на областной уровень</a:t>
            </a:r>
            <a:endParaRPr lang="ru-RU" sz="2000" dirty="0" smtClean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5346" name="Номер слайда 5"/>
          <p:cNvSpPr>
            <a:spLocks noGrp="1"/>
          </p:cNvSpPr>
          <p:nvPr>
            <p:ph type="sldNum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21312C13-67F2-43D4-8050-78C7BD5C9916}" type="slidenum">
              <a:rPr lang="ru-RU" altLang="ru-RU" sz="1200" smtClean="0">
                <a:solidFill>
                  <a:srgbClr val="7F7F7F"/>
                </a:solidFill>
              </a:rPr>
              <a:pPr/>
              <a:t>4</a:t>
            </a:fld>
            <a:endParaRPr lang="ru-RU" altLang="ru-RU" sz="1200" smtClean="0">
              <a:solidFill>
                <a:srgbClr val="7F7F7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419452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858" name="Прямоугольник 4"/>
          <p:cNvSpPr>
            <a:spLocks noChangeArrowheads="1"/>
          </p:cNvSpPr>
          <p:nvPr/>
        </p:nvSpPr>
        <p:spPr bwMode="auto">
          <a:xfrm>
            <a:off x="1258888" y="404813"/>
            <a:ext cx="71564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15" tIns="45708" rIns="91415" bIns="45708">
            <a:spAutoFit/>
          </a:bodyPr>
          <a:lstStyle/>
          <a:p>
            <a:pPr algn="ctr" defTabSz="615950" eaLnBrk="1" hangingPunct="1">
              <a:defRPr/>
            </a:pPr>
            <a:r>
              <a:rPr lang="ru-RU" altLang="ru-RU" sz="2400" b="1" dirty="0">
                <a:solidFill>
                  <a:srgbClr val="0000FF"/>
                </a:solidFill>
                <a:latin typeface="+mj-lt"/>
                <a:ea typeface="+mj-ea"/>
                <a:cs typeface="+mj-cs"/>
              </a:rPr>
              <a:t>СХЕМА</a:t>
            </a:r>
            <a:r>
              <a:rPr lang="ru-RU" altLang="ru-RU" sz="2400" b="1" dirty="0">
                <a:solidFill>
                  <a:srgbClr val="0000FF"/>
                </a:solidFill>
                <a:latin typeface="Arial" charset="0"/>
              </a:rPr>
              <a:t> БЮДЖЕТНОГО ПРОЦЕССА</a:t>
            </a:r>
          </a:p>
        </p:txBody>
      </p:sp>
      <p:sp>
        <p:nvSpPr>
          <p:cNvPr id="188419" name="Прямоугольник 16"/>
          <p:cNvSpPr>
            <a:spLocks noChangeArrowheads="1"/>
          </p:cNvSpPr>
          <p:nvPr/>
        </p:nvSpPr>
        <p:spPr bwMode="auto">
          <a:xfrm>
            <a:off x="677863" y="1935163"/>
            <a:ext cx="3195637" cy="1016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1415" tIns="45708" rIns="91415" bIns="45708">
            <a:spAutoFit/>
          </a:bodyPr>
          <a:lstStyle>
            <a:lvl1pPr defTabSz="615950"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defTabSz="6159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defTabSz="61595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defTabSz="61595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defTabSz="61595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61595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61595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61595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61595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200">
                <a:solidFill>
                  <a:srgbClr val="000000"/>
                </a:solidFill>
              </a:rPr>
              <a:t>Определение прогноза бюджетных параметров и бюджетной политики к Прогнозу социально-экономического развития области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200">
                <a:solidFill>
                  <a:srgbClr val="000000"/>
                </a:solidFill>
              </a:rPr>
              <a:t>на 5-летний период</a:t>
            </a:r>
            <a:endParaRPr lang="ru-RU" altLang="ru-RU" sz="1100">
              <a:solidFill>
                <a:srgbClr val="000000"/>
              </a:solidFill>
            </a:endParaRPr>
          </a:p>
        </p:txBody>
      </p:sp>
      <p:sp>
        <p:nvSpPr>
          <p:cNvPr id="188420" name="Прямоугольник 16"/>
          <p:cNvSpPr>
            <a:spLocks noChangeArrowheads="1"/>
          </p:cNvSpPr>
          <p:nvPr/>
        </p:nvSpPr>
        <p:spPr bwMode="auto">
          <a:xfrm>
            <a:off x="684213" y="4437063"/>
            <a:ext cx="3167062" cy="83026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1415" tIns="45708" rIns="91415" bIns="45708">
            <a:spAutoFit/>
          </a:bodyPr>
          <a:lstStyle>
            <a:lvl1pPr defTabSz="615950"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defTabSz="6159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defTabSz="61595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defTabSz="61595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defTabSz="61595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61595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61595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61595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61595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200">
                <a:solidFill>
                  <a:srgbClr val="000000"/>
                </a:solidFill>
              </a:rPr>
              <a:t>Составление проекта областного бюджета и внесение его в областной маслихата </a:t>
            </a:r>
            <a:r>
              <a:rPr lang="ru-RU" altLang="ru-RU" sz="1200" b="1">
                <a:solidFill>
                  <a:srgbClr val="000000"/>
                </a:solidFill>
              </a:rPr>
              <a:t>до 15 октября </a:t>
            </a:r>
            <a:r>
              <a:rPr lang="ru-RU" altLang="ru-RU" sz="1200">
                <a:solidFill>
                  <a:srgbClr val="000000"/>
                </a:solidFill>
              </a:rPr>
              <a:t>текущего финансового года</a:t>
            </a:r>
            <a:endParaRPr lang="ru-RU" altLang="ru-RU" sz="1100">
              <a:solidFill>
                <a:srgbClr val="000000"/>
              </a:solidFill>
            </a:endParaRPr>
          </a:p>
        </p:txBody>
      </p:sp>
      <p:sp>
        <p:nvSpPr>
          <p:cNvPr id="188421" name="Прямоугольник 16"/>
          <p:cNvSpPr>
            <a:spLocks noChangeArrowheads="1"/>
          </p:cNvSpPr>
          <p:nvPr/>
        </p:nvSpPr>
        <p:spPr bwMode="auto">
          <a:xfrm>
            <a:off x="684213" y="5516563"/>
            <a:ext cx="3167062" cy="101441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1415" tIns="45708" rIns="91415" bIns="45708">
            <a:spAutoFit/>
          </a:bodyPr>
          <a:lstStyle>
            <a:lvl1pPr defTabSz="615950"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defTabSz="6159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defTabSz="61595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defTabSz="61595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defTabSz="61595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61595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61595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61595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61595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200">
                <a:solidFill>
                  <a:srgbClr val="000000"/>
                </a:solidFill>
              </a:rPr>
              <a:t>Утверждение маслихатом областного бюджета на трехлетний период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200" b="1">
                <a:solidFill>
                  <a:srgbClr val="000000"/>
                </a:solidFill>
              </a:rPr>
              <a:t>не позднее 2-недельного срока                 </a:t>
            </a:r>
            <a:r>
              <a:rPr lang="ru-RU" altLang="ru-RU" sz="1200">
                <a:solidFill>
                  <a:srgbClr val="000000"/>
                </a:solidFill>
              </a:rPr>
              <a:t>после подписания Закона                                     о республиканском бюджете</a:t>
            </a:r>
            <a:endParaRPr lang="ru-RU" altLang="ru-RU" sz="1100">
              <a:solidFill>
                <a:srgbClr val="000000"/>
              </a:solidFill>
            </a:endParaRPr>
          </a:p>
        </p:txBody>
      </p:sp>
      <p:sp>
        <p:nvSpPr>
          <p:cNvPr id="188422" name="Прямоугольник 16"/>
          <p:cNvSpPr>
            <a:spLocks noChangeArrowheads="1"/>
          </p:cNvSpPr>
          <p:nvPr/>
        </p:nvSpPr>
        <p:spPr bwMode="auto">
          <a:xfrm>
            <a:off x="684213" y="3109913"/>
            <a:ext cx="3167062" cy="101441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1415" tIns="45708" rIns="91415" bIns="45708">
            <a:spAutoFit/>
          </a:bodyPr>
          <a:lstStyle>
            <a:lvl1pPr defTabSz="615950"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defTabSz="6159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defTabSz="61595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defTabSz="61595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defTabSz="61595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61595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61595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61595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61595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200">
                <a:solidFill>
                  <a:srgbClr val="000000"/>
                </a:solidFill>
              </a:rPr>
              <a:t>Рассмотрение бюджетных заявок администраторов бюджетных программ, подготовка заключений и их передача               на рассмотрение областной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200">
                <a:solidFill>
                  <a:srgbClr val="000000"/>
                </a:solidFill>
              </a:rPr>
              <a:t>бюджетной комиссии</a:t>
            </a:r>
          </a:p>
        </p:txBody>
      </p:sp>
      <p:sp>
        <p:nvSpPr>
          <p:cNvPr id="249863" name="Rectangle 21"/>
          <p:cNvSpPr>
            <a:spLocks noChangeArrowheads="1"/>
          </p:cNvSpPr>
          <p:nvPr/>
        </p:nvSpPr>
        <p:spPr bwMode="auto">
          <a:xfrm>
            <a:off x="323850" y="1052513"/>
            <a:ext cx="3816350" cy="62388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/>
          <a:p>
            <a:pPr algn="ctr" eaLnBrk="1" hangingPunct="1">
              <a:defRPr/>
            </a:pPr>
            <a:r>
              <a:rPr lang="ru-RU" altLang="ru-RU" sz="1800" b="1" dirty="0">
                <a:solidFill>
                  <a:schemeClr val="accent5">
                    <a:lumMod val="75000"/>
                  </a:schemeClr>
                </a:solidFill>
                <a:latin typeface="Arial" charset="0"/>
              </a:rPr>
              <a:t>РАЗРАБОТКА БЮДЖЕТА</a:t>
            </a:r>
          </a:p>
          <a:p>
            <a:pPr algn="ctr" eaLnBrk="1" hangingPunct="1">
              <a:defRPr/>
            </a:pPr>
            <a:r>
              <a:rPr lang="ru-RU" altLang="ru-RU" sz="1200" i="1" dirty="0">
                <a:solidFill>
                  <a:srgbClr val="000000"/>
                </a:solidFill>
                <a:latin typeface="Arial" charset="0"/>
              </a:rPr>
              <a:t>(уполномоченный орган – управление финансов)</a:t>
            </a:r>
          </a:p>
        </p:txBody>
      </p:sp>
      <p:sp>
        <p:nvSpPr>
          <p:cNvPr id="249864" name="Rectangle 22"/>
          <p:cNvSpPr>
            <a:spLocks noChangeArrowheads="1"/>
          </p:cNvSpPr>
          <p:nvPr/>
        </p:nvSpPr>
        <p:spPr bwMode="auto">
          <a:xfrm>
            <a:off x="4837113" y="1052513"/>
            <a:ext cx="3816350" cy="7207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/>
          <a:p>
            <a:pPr algn="ctr" eaLnBrk="1" hangingPunct="1">
              <a:defRPr/>
            </a:pPr>
            <a:r>
              <a:rPr lang="ru-RU" altLang="ru-RU" sz="1800" b="1" dirty="0">
                <a:solidFill>
                  <a:schemeClr val="accent5">
                    <a:lumMod val="75000"/>
                  </a:schemeClr>
                </a:solidFill>
                <a:latin typeface="Arial" charset="0"/>
              </a:rPr>
              <a:t>ИСПОЛНЕНИЕ БЮДЖЕТА</a:t>
            </a:r>
          </a:p>
          <a:p>
            <a:pPr algn="ctr" eaLnBrk="1" hangingPunct="1">
              <a:defRPr/>
            </a:pPr>
            <a:r>
              <a:rPr lang="ru-RU" altLang="ru-RU" sz="1200" i="1" dirty="0">
                <a:solidFill>
                  <a:srgbClr val="000000"/>
                </a:solidFill>
                <a:latin typeface="Arial" charset="0"/>
              </a:rPr>
              <a:t>(уполномоченный орган – управление финансов)</a:t>
            </a:r>
          </a:p>
          <a:p>
            <a:pPr algn="ctr" eaLnBrk="1" hangingPunct="1">
              <a:defRPr/>
            </a:pPr>
            <a:endParaRPr lang="ru-RU" altLang="ru-RU" sz="1200" i="1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88425" name="AutoShape 23"/>
          <p:cNvSpPr>
            <a:spLocks noChangeArrowheads="1"/>
          </p:cNvSpPr>
          <p:nvPr/>
        </p:nvSpPr>
        <p:spPr bwMode="auto">
          <a:xfrm>
            <a:off x="2014538" y="1663700"/>
            <a:ext cx="431800" cy="271463"/>
          </a:xfrm>
          <a:prstGeom prst="downArrow">
            <a:avLst>
              <a:gd name="adj1" fmla="val 50000"/>
              <a:gd name="adj2" fmla="val 25000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>
              <a:solidFill>
                <a:srgbClr val="000000"/>
              </a:solidFill>
            </a:endParaRPr>
          </a:p>
        </p:txBody>
      </p:sp>
      <p:sp>
        <p:nvSpPr>
          <p:cNvPr id="188426" name="AutoShape 24"/>
          <p:cNvSpPr>
            <a:spLocks noChangeArrowheads="1"/>
          </p:cNvSpPr>
          <p:nvPr/>
        </p:nvSpPr>
        <p:spPr bwMode="auto">
          <a:xfrm>
            <a:off x="2058988" y="2914650"/>
            <a:ext cx="431800" cy="228600"/>
          </a:xfrm>
          <a:prstGeom prst="downArrow">
            <a:avLst>
              <a:gd name="adj1" fmla="val 50000"/>
              <a:gd name="adj2" fmla="val 25000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>
              <a:solidFill>
                <a:srgbClr val="000000"/>
              </a:solidFill>
            </a:endParaRPr>
          </a:p>
        </p:txBody>
      </p:sp>
      <p:sp>
        <p:nvSpPr>
          <p:cNvPr id="188427" name="AutoShape 27"/>
          <p:cNvSpPr>
            <a:spLocks noChangeArrowheads="1"/>
          </p:cNvSpPr>
          <p:nvPr/>
        </p:nvSpPr>
        <p:spPr bwMode="auto">
          <a:xfrm>
            <a:off x="2051050" y="4221163"/>
            <a:ext cx="431800" cy="215900"/>
          </a:xfrm>
          <a:prstGeom prst="downArrow">
            <a:avLst>
              <a:gd name="adj1" fmla="val 50000"/>
              <a:gd name="adj2" fmla="val 25000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>
              <a:solidFill>
                <a:srgbClr val="000000"/>
              </a:solidFill>
            </a:endParaRPr>
          </a:p>
        </p:txBody>
      </p:sp>
      <p:sp>
        <p:nvSpPr>
          <p:cNvPr id="188428" name="AutoShape 39"/>
          <p:cNvSpPr>
            <a:spLocks noChangeArrowheads="1"/>
          </p:cNvSpPr>
          <p:nvPr/>
        </p:nvSpPr>
        <p:spPr bwMode="auto">
          <a:xfrm>
            <a:off x="2051050" y="5300663"/>
            <a:ext cx="358775" cy="215900"/>
          </a:xfrm>
          <a:prstGeom prst="downArrow">
            <a:avLst>
              <a:gd name="adj1" fmla="val 50000"/>
              <a:gd name="adj2" fmla="val 25000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>
              <a:solidFill>
                <a:srgbClr val="000000"/>
              </a:solidFill>
            </a:endParaRPr>
          </a:p>
        </p:txBody>
      </p:sp>
      <p:sp>
        <p:nvSpPr>
          <p:cNvPr id="188429" name="Прямоугольник 16"/>
          <p:cNvSpPr>
            <a:spLocks noChangeArrowheads="1"/>
          </p:cNvSpPr>
          <p:nvPr/>
        </p:nvSpPr>
        <p:spPr bwMode="auto">
          <a:xfrm>
            <a:off x="5148263" y="2133600"/>
            <a:ext cx="3240087" cy="64928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1415" tIns="45708" rIns="91415" bIns="45708">
            <a:spAutoFit/>
          </a:bodyPr>
          <a:lstStyle>
            <a:lvl1pPr defTabSz="615950"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defTabSz="6159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defTabSz="61595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defTabSz="61595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defTabSz="61595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61595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61595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61595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61595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200">
                <a:solidFill>
                  <a:srgbClr val="000000"/>
                </a:solidFill>
              </a:rPr>
              <a:t>Формирование и утверждение сводного плана поступлений и финансирования по платежам и обязательствам</a:t>
            </a:r>
            <a:endParaRPr lang="ru-RU" altLang="ru-RU" sz="1100">
              <a:solidFill>
                <a:srgbClr val="000000"/>
              </a:solidFill>
            </a:endParaRPr>
          </a:p>
        </p:txBody>
      </p:sp>
      <p:sp>
        <p:nvSpPr>
          <p:cNvPr id="188430" name="AutoShape 41"/>
          <p:cNvSpPr>
            <a:spLocks noChangeArrowheads="1"/>
          </p:cNvSpPr>
          <p:nvPr/>
        </p:nvSpPr>
        <p:spPr bwMode="auto">
          <a:xfrm>
            <a:off x="6569075" y="1773238"/>
            <a:ext cx="431800" cy="360362"/>
          </a:xfrm>
          <a:prstGeom prst="downArrow">
            <a:avLst>
              <a:gd name="adj1" fmla="val 50000"/>
              <a:gd name="adj2" fmla="val 25000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>
              <a:solidFill>
                <a:srgbClr val="000000"/>
              </a:solidFill>
            </a:endParaRPr>
          </a:p>
        </p:txBody>
      </p:sp>
      <p:sp>
        <p:nvSpPr>
          <p:cNvPr id="188431" name="Прямоугольник 16"/>
          <p:cNvSpPr>
            <a:spLocks noChangeArrowheads="1"/>
          </p:cNvSpPr>
          <p:nvPr/>
        </p:nvSpPr>
        <p:spPr bwMode="auto">
          <a:xfrm>
            <a:off x="5219700" y="3141663"/>
            <a:ext cx="3313113" cy="64928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1415" tIns="45708" rIns="91415" bIns="45708">
            <a:spAutoFit/>
          </a:bodyPr>
          <a:lstStyle>
            <a:lvl1pPr defTabSz="615950"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defTabSz="6159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defTabSz="61595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defTabSz="61595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defTabSz="61595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61595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61595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61595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61595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200">
                <a:solidFill>
                  <a:srgbClr val="000000"/>
                </a:solidFill>
              </a:rPr>
              <a:t>Проведение комплекса мероприятий по исполнению областного бюджета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200" b="1">
                <a:solidFill>
                  <a:srgbClr val="000000"/>
                </a:solidFill>
              </a:rPr>
              <a:t>в течение финансового года</a:t>
            </a:r>
          </a:p>
        </p:txBody>
      </p:sp>
      <p:sp>
        <p:nvSpPr>
          <p:cNvPr id="188432" name="Прямоугольник 16"/>
          <p:cNvSpPr>
            <a:spLocks noChangeArrowheads="1"/>
          </p:cNvSpPr>
          <p:nvPr/>
        </p:nvSpPr>
        <p:spPr bwMode="auto">
          <a:xfrm>
            <a:off x="5219700" y="4221163"/>
            <a:ext cx="3211513" cy="101441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1415" tIns="45708" rIns="91415" bIns="45708">
            <a:spAutoFit/>
          </a:bodyPr>
          <a:lstStyle>
            <a:lvl1pPr defTabSz="615950"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defTabSz="6159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defTabSz="61595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defTabSz="61595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defTabSz="61595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61595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61595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61595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61595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200">
                <a:solidFill>
                  <a:srgbClr val="000000"/>
                </a:solidFill>
              </a:rPr>
              <a:t>Проведение бюджетного мониторинга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200">
                <a:solidFill>
                  <a:srgbClr val="000000"/>
                </a:solidFill>
              </a:rPr>
              <a:t>и оценки эффективности управления бюджетными средствами,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200">
                <a:solidFill>
                  <a:srgbClr val="000000"/>
                </a:solidFill>
              </a:rPr>
              <a:t>составление </a:t>
            </a:r>
            <a:r>
              <a:rPr lang="ru-RU" altLang="ru-RU" sz="1200" b="1">
                <a:solidFill>
                  <a:srgbClr val="000000"/>
                </a:solidFill>
              </a:rPr>
              <a:t>ежемесячных</a:t>
            </a:r>
            <a:r>
              <a:rPr lang="ru-RU" altLang="ru-RU" sz="1200">
                <a:solidFill>
                  <a:srgbClr val="000000"/>
                </a:solidFill>
              </a:rPr>
              <a:t> отчетов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200">
                <a:solidFill>
                  <a:srgbClr val="000000"/>
                </a:solidFill>
              </a:rPr>
              <a:t> об исполнении бюджета  </a:t>
            </a:r>
          </a:p>
        </p:txBody>
      </p:sp>
      <p:sp>
        <p:nvSpPr>
          <p:cNvPr id="188433" name="Прямоугольник 16"/>
          <p:cNvSpPr>
            <a:spLocks noChangeArrowheads="1"/>
          </p:cNvSpPr>
          <p:nvPr/>
        </p:nvSpPr>
        <p:spPr bwMode="auto">
          <a:xfrm>
            <a:off x="5219700" y="5516563"/>
            <a:ext cx="3240088" cy="1016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1415" tIns="45708" rIns="91415" bIns="45708">
            <a:spAutoFit/>
          </a:bodyPr>
          <a:lstStyle>
            <a:lvl1pPr defTabSz="615950"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defTabSz="6159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defTabSz="61595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defTabSz="61595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defTabSz="61595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61595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61595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61595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61595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200">
                <a:solidFill>
                  <a:srgbClr val="000000"/>
                </a:solidFill>
              </a:rPr>
              <a:t>Представление в областной маслихат годового отчета об исполнении областного бюджета за отчетный финансовый год 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200" b="1">
                <a:solidFill>
                  <a:srgbClr val="000000"/>
                </a:solidFill>
              </a:rPr>
              <a:t>до 1 мая текущего года</a:t>
            </a:r>
            <a:r>
              <a:rPr lang="ru-RU" altLang="ru-RU" sz="1200">
                <a:solidFill>
                  <a:srgbClr val="000000"/>
                </a:solidFill>
              </a:rPr>
              <a:t>, его утверждение на сессии маслихата</a:t>
            </a:r>
          </a:p>
        </p:txBody>
      </p:sp>
      <p:sp>
        <p:nvSpPr>
          <p:cNvPr id="188434" name="AutoShape 46"/>
          <p:cNvSpPr>
            <a:spLocks noChangeArrowheads="1"/>
          </p:cNvSpPr>
          <p:nvPr/>
        </p:nvSpPr>
        <p:spPr bwMode="auto">
          <a:xfrm>
            <a:off x="6588125" y="2781300"/>
            <a:ext cx="431800" cy="360363"/>
          </a:xfrm>
          <a:prstGeom prst="downArrow">
            <a:avLst>
              <a:gd name="adj1" fmla="val 50000"/>
              <a:gd name="adj2" fmla="val 25000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>
              <a:solidFill>
                <a:srgbClr val="000000"/>
              </a:solidFill>
            </a:endParaRPr>
          </a:p>
        </p:txBody>
      </p:sp>
      <p:sp>
        <p:nvSpPr>
          <p:cNvPr id="188435" name="AutoShape 47"/>
          <p:cNvSpPr>
            <a:spLocks noChangeArrowheads="1"/>
          </p:cNvSpPr>
          <p:nvPr/>
        </p:nvSpPr>
        <p:spPr bwMode="auto">
          <a:xfrm>
            <a:off x="6659563" y="5229225"/>
            <a:ext cx="431800" cy="287338"/>
          </a:xfrm>
          <a:prstGeom prst="downArrow">
            <a:avLst>
              <a:gd name="adj1" fmla="val 50000"/>
              <a:gd name="adj2" fmla="val 25000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>
              <a:solidFill>
                <a:srgbClr val="000000"/>
              </a:solidFill>
            </a:endParaRPr>
          </a:p>
        </p:txBody>
      </p:sp>
      <p:sp>
        <p:nvSpPr>
          <p:cNvPr id="188436" name="AutoShape 48"/>
          <p:cNvSpPr>
            <a:spLocks noChangeArrowheads="1"/>
          </p:cNvSpPr>
          <p:nvPr/>
        </p:nvSpPr>
        <p:spPr bwMode="auto">
          <a:xfrm>
            <a:off x="6588125" y="3789363"/>
            <a:ext cx="431800" cy="431800"/>
          </a:xfrm>
          <a:prstGeom prst="downArrow">
            <a:avLst>
              <a:gd name="adj1" fmla="val 50000"/>
              <a:gd name="adj2" fmla="val 25000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>
              <a:solidFill>
                <a:srgbClr val="000000"/>
              </a:solidFill>
            </a:endParaRPr>
          </a:p>
        </p:txBody>
      </p:sp>
      <p:sp>
        <p:nvSpPr>
          <p:cNvPr id="188437" name="AutoShape 49"/>
          <p:cNvSpPr>
            <a:spLocks noChangeArrowheads="1"/>
          </p:cNvSpPr>
          <p:nvPr/>
        </p:nvSpPr>
        <p:spPr bwMode="auto">
          <a:xfrm>
            <a:off x="4140200" y="1268413"/>
            <a:ext cx="719138" cy="288925"/>
          </a:xfrm>
          <a:prstGeom prst="rightArrow">
            <a:avLst>
              <a:gd name="adj1" fmla="val 50000"/>
              <a:gd name="adj2" fmla="val 62225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>
              <a:solidFill>
                <a:srgbClr val="000000"/>
              </a:solidFill>
            </a:endParaRPr>
          </a:p>
        </p:txBody>
      </p:sp>
      <p:sp>
        <p:nvSpPr>
          <p:cNvPr id="188438" name="Номер слайда 5"/>
          <p:cNvSpPr txBox="1">
            <a:spLocks/>
          </p:cNvSpPr>
          <p:nvPr/>
        </p:nvSpPr>
        <p:spPr bwMode="auto">
          <a:xfrm>
            <a:off x="3810000" y="6248400"/>
            <a:ext cx="1828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fld id="{8F6350D3-0BB2-40F4-A564-D6FD550BC562}" type="slidenum">
              <a:rPr lang="ru-RU" altLang="ru-RU" sz="1200" b="1">
                <a:solidFill>
                  <a:srgbClr val="7F7F7F"/>
                </a:solidFill>
              </a:rPr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5</a:t>
            </a:fld>
            <a:endParaRPr lang="ru-RU" altLang="ru-RU" sz="1200" b="1">
              <a:solidFill>
                <a:srgbClr val="7F7F7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442" name="Rectangle 15"/>
          <p:cNvSpPr>
            <a:spLocks noGrp="1" noChangeArrowheads="1"/>
          </p:cNvSpPr>
          <p:nvPr>
            <p:ph type="title"/>
          </p:nvPr>
        </p:nvSpPr>
        <p:spPr>
          <a:xfrm>
            <a:off x="304800" y="1600200"/>
            <a:ext cx="8686800" cy="3505200"/>
          </a:xfrm>
        </p:spPr>
        <p:txBody>
          <a:bodyPr/>
          <a:lstStyle/>
          <a:p>
            <a:pPr algn="ctr" eaLnBrk="1" hangingPunct="1">
              <a:buFont typeface="Georgia" panose="02040502050405020303" pitchFamily="18" charset="0"/>
              <a:buNone/>
            </a:pPr>
            <a:r>
              <a:rPr lang="ru-RU" altLang="ru-RU" sz="6000" smtClean="0">
                <a:solidFill>
                  <a:srgbClr val="0000FF"/>
                </a:solidFill>
              </a:rPr>
              <a:t>Планирование областного бюджета</a:t>
            </a:r>
          </a:p>
        </p:txBody>
      </p:sp>
      <p:pic>
        <p:nvPicPr>
          <p:cNvPr id="7" name="Рисунок 6" descr="logoМЭРТ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429522" y="357166"/>
            <a:ext cx="1428760" cy="87993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189444" name="Номер слайда 5"/>
          <p:cNvSpPr txBox="1">
            <a:spLocks/>
          </p:cNvSpPr>
          <p:nvPr/>
        </p:nvSpPr>
        <p:spPr bwMode="auto">
          <a:xfrm>
            <a:off x="3810000" y="6519863"/>
            <a:ext cx="1828800" cy="219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fld id="{2B273B66-ED49-4978-8550-99432B0F6AD7}" type="slidenum">
              <a:rPr lang="ru-RU" altLang="ru-RU" sz="1200" b="1">
                <a:solidFill>
                  <a:srgbClr val="7F7F7F"/>
                </a:solidFill>
              </a:rPr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6</a:t>
            </a:fld>
            <a:endParaRPr lang="ru-RU" altLang="ru-RU" sz="1200" b="1">
              <a:solidFill>
                <a:srgbClr val="7F7F7F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130" name="Номер слайда 5"/>
          <p:cNvSpPr txBox="1">
            <a:spLocks/>
          </p:cNvSpPr>
          <p:nvPr/>
        </p:nvSpPr>
        <p:spPr bwMode="auto">
          <a:xfrm>
            <a:off x="3962400" y="6553200"/>
            <a:ext cx="1371600" cy="1643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fld id="{66281568-9FF3-4B45-ABD8-2F50761DEB90}" type="slidenum">
              <a:rPr lang="ru-RU" altLang="ru-RU" sz="900" b="1">
                <a:solidFill>
                  <a:srgbClr val="7F7F7F"/>
                </a:solidFill>
              </a:rPr>
              <a:pPr algn="ctr" fontAlgn="base"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t>7</a:t>
            </a:fld>
            <a:endParaRPr lang="ru-RU" altLang="ru-RU" sz="900" b="1" dirty="0">
              <a:solidFill>
                <a:srgbClr val="7F7F7F"/>
              </a:solidFill>
            </a:endParaRPr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 bwMode="auto">
          <a:xfrm>
            <a:off x="1524000" y="514658"/>
            <a:ext cx="6526737" cy="6067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defRPr/>
            </a:pPr>
            <a:r>
              <a:rPr lang="ru-RU" altLang="ru-RU" sz="1800" b="1" kern="0" dirty="0">
                <a:solidFill>
                  <a:srgbClr val="0000FF"/>
                </a:solidFill>
              </a:rPr>
              <a:t>Основные показатели социально-экономического развития </a:t>
            </a:r>
            <a:r>
              <a:rPr lang="ru-RU" altLang="ru-RU" sz="1800" b="1" kern="0" dirty="0" smtClean="0">
                <a:solidFill>
                  <a:srgbClr val="0000FF"/>
                </a:solidFill>
              </a:rPr>
              <a:t>Северо-Казахстанской области</a:t>
            </a:r>
            <a:endParaRPr lang="ru-RU" altLang="ru-RU" sz="1800" kern="0" dirty="0">
              <a:solidFill>
                <a:srgbClr val="0000FF"/>
              </a:solidFill>
            </a:endParaRPr>
          </a:p>
        </p:txBody>
      </p:sp>
      <p:graphicFrame>
        <p:nvGraphicFramePr>
          <p:cNvPr id="8" name="Group 3"/>
          <p:cNvGraphicFramePr>
            <a:graphicFrameLocks/>
          </p:cNvGraphicFramePr>
          <p:nvPr>
            <p:extLst/>
          </p:nvPr>
        </p:nvGraphicFramePr>
        <p:xfrm>
          <a:off x="316975" y="1285686"/>
          <a:ext cx="8381999" cy="4067956"/>
        </p:xfrm>
        <a:graphic>
          <a:graphicData uri="http://schemas.openxmlformats.org/drawingml/2006/table">
            <a:tbl>
              <a:tblPr/>
              <a:tblGrid>
                <a:gridCol w="368825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2772972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873367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873367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873367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  <a:gridCol w="873367">
                  <a:extLst>
                    <a:ext uri="{9D8B030D-6E8A-4147-A177-3AD203B41FA5}">
                      <a16:colId xmlns="" xmlns:a16="http://schemas.microsoft.com/office/drawing/2014/main" val="20006"/>
                    </a:ext>
                  </a:extLst>
                </a:gridCol>
                <a:gridCol w="873367">
                  <a:extLst>
                    <a:ext uri="{9D8B030D-6E8A-4147-A177-3AD203B41FA5}">
                      <a16:colId xmlns="" xmlns:a16="http://schemas.microsoft.com/office/drawing/2014/main" val="20007"/>
                    </a:ext>
                  </a:extLst>
                </a:gridCol>
                <a:gridCol w="873367">
                  <a:extLst>
                    <a:ext uri="{9D8B030D-6E8A-4147-A177-3AD203B41FA5}">
                      <a16:colId xmlns="" xmlns:a16="http://schemas.microsoft.com/office/drawing/2014/main" val="20008"/>
                    </a:ext>
                  </a:extLst>
                </a:gridCol>
              </a:tblGrid>
              <a:tr h="304800">
                <a:tc row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№ п/п</a:t>
                      </a:r>
                    </a:p>
                  </a:txBody>
                  <a:tcPr marL="68591" marR="68591" marT="34283" marB="3428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Наименование показателей</a:t>
                      </a:r>
                    </a:p>
                  </a:txBody>
                  <a:tcPr marL="67511" marR="67511" marT="35091" marB="3509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Факт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2021 </a:t>
                      </a: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год</a:t>
                      </a:r>
                    </a:p>
                  </a:txBody>
                  <a:tcPr marL="67511" marR="67511" marT="35091" marB="3509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План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2022 год</a:t>
                      </a:r>
                      <a:endParaRPr kumimoji="0" lang="ru-RU" altLang="ru-RU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67511" marR="67511" marT="35091" marB="3509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4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Прогноз</a:t>
                      </a:r>
                    </a:p>
                  </a:txBody>
                  <a:tcPr marL="67511" marR="67511" marT="35091" marB="3509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altLang="ru-RU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14" marR="90014" marT="46788" marB="4678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altLang="ru-RU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14" marR="90014" marT="46788" marB="4678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altLang="ru-RU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14" marR="90014" marT="46788" marB="4678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682659"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altLang="ru-RU" sz="12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6" marB="4571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altLang="ru-RU" sz="12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00" marR="90000" marT="46796" marB="4679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altLang="ru-RU" sz="12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00" marR="90000" marT="46796" marB="4679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altLang="ru-RU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67511" marR="67511" marT="35091" marB="3509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2023</a:t>
                      </a:r>
                      <a:endParaRPr kumimoji="0" lang="ru-RU" altLang="ru-RU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67511" marR="67511" marT="35091" marB="3509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2024</a:t>
                      </a:r>
                      <a:endParaRPr kumimoji="0" lang="ru-RU" altLang="ru-RU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67511" marR="67511" marT="35091" marB="3509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2025</a:t>
                      </a:r>
                      <a:endParaRPr kumimoji="0" lang="ru-RU" altLang="ru-RU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67511" marR="67511" marT="35091" marB="3509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2026</a:t>
                      </a:r>
                      <a:endParaRPr kumimoji="0" lang="ru-RU" altLang="ru-RU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67511" marR="67511" marT="35091" marB="3509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4400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1.</a:t>
                      </a:r>
                    </a:p>
                  </a:txBody>
                  <a:tcPr marL="68580" marR="68580" marT="34287" marB="3428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Валовой региональный продукт (ВРП), </a:t>
                      </a:r>
                      <a:r>
                        <a:rPr kumimoji="0" lang="ru-RU" altLang="ru-RU" sz="1200" b="0" i="0" u="none" strike="noStrike" kern="1200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млрд.тенге</a:t>
                      </a:r>
                      <a:endParaRPr kumimoji="0" lang="ru-RU" altLang="ru-RU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Arial" charset="0"/>
                      </a:endParaRPr>
                    </a:p>
                  </a:txBody>
                  <a:tcPr marL="68580" marR="68580" marT="34287" marB="3428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1 178,4*</a:t>
                      </a:r>
                      <a:endParaRPr kumimoji="0" lang="ru-RU" altLang="ru-RU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Arial" charset="0"/>
                      </a:endParaRPr>
                    </a:p>
                  </a:txBody>
                  <a:tcPr marL="68580" marR="68580" marT="34286" marB="34286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ru-RU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1 837,8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ru-RU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1 969,1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ru-RU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2 115,0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ru-RU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2 288,0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ru-RU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2 476,7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4400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2.</a:t>
                      </a:r>
                    </a:p>
                  </a:txBody>
                  <a:tcPr marL="68580" marR="68580" marT="34287" marB="3428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ВРП на душу населения, </a:t>
                      </a:r>
                      <a:r>
                        <a:rPr kumimoji="0" lang="ru-RU" altLang="ru-RU" sz="1200" b="0" i="0" u="none" strike="noStrike" kern="1200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тыс.тенге</a:t>
                      </a:r>
                      <a:endParaRPr kumimoji="0" lang="ru-RU" altLang="ru-RU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Arial" charset="0"/>
                      </a:endParaRPr>
                    </a:p>
                  </a:txBody>
                  <a:tcPr marL="68580" marR="68580" marT="34287" marB="3428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2 175,9*</a:t>
                      </a:r>
                      <a:endParaRPr kumimoji="0" lang="ru-RU" altLang="ru-RU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Arial" charset="0"/>
                      </a:endParaRPr>
                    </a:p>
                  </a:txBody>
                  <a:tcPr marL="68580" marR="68580" marT="34286" marB="34286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3 413,7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3 680,2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3 976,3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4 324,6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4 704,1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4400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3.</a:t>
                      </a:r>
                    </a:p>
                  </a:txBody>
                  <a:tcPr marL="68580" marR="68580" marT="34287" marB="3428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Уровень безработицы, %</a:t>
                      </a:r>
                    </a:p>
                  </a:txBody>
                  <a:tcPr marL="68580" marR="68580" marT="34283" marB="3428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-**</a:t>
                      </a:r>
                      <a:endParaRPr kumimoji="0" lang="ru-RU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Arial" charset="0"/>
                      </a:endParaRPr>
                    </a:p>
                  </a:txBody>
                  <a:tcPr marL="33338" marR="3333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4,9</a:t>
                      </a:r>
                      <a:endParaRPr kumimoji="0" lang="ru-RU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Arial" charset="0"/>
                      </a:endParaRPr>
                    </a:p>
                  </a:txBody>
                  <a:tcPr marL="33338" marR="3333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ru-RU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4,9</a:t>
                      </a:r>
                    </a:p>
                  </a:txBody>
                  <a:tcPr marL="33338" marR="3333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ru-RU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4,8</a:t>
                      </a:r>
                    </a:p>
                  </a:txBody>
                  <a:tcPr marL="33338" marR="3333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4,8</a:t>
                      </a:r>
                    </a:p>
                  </a:txBody>
                  <a:tcPr marL="33338" marR="3333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Arial" charset="0"/>
                        </a:rPr>
                        <a:t>4,8</a:t>
                      </a:r>
                    </a:p>
                  </a:txBody>
                  <a:tcPr marL="33338" marR="3333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4400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4.</a:t>
                      </a:r>
                    </a:p>
                  </a:txBody>
                  <a:tcPr marL="68580" marR="68580" marT="34287" marB="3428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Месячный расчетный показатель (МРП), тенге</a:t>
                      </a:r>
                    </a:p>
                  </a:txBody>
                  <a:tcPr marL="68580" marR="68580" marT="34283" marB="3428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2 917</a:t>
                      </a:r>
                    </a:p>
                  </a:txBody>
                  <a:tcPr marL="68582" marR="68582" marT="34268" marB="3426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3 063</a:t>
                      </a:r>
                      <a:endParaRPr kumimoji="0" lang="ru-RU" altLang="ru-RU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Arial" charset="0"/>
                      </a:endParaRPr>
                    </a:p>
                  </a:txBody>
                  <a:tcPr marL="68582" marR="68582" marT="34268" marB="3426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3 201</a:t>
                      </a:r>
                    </a:p>
                  </a:txBody>
                  <a:tcPr marL="68582" marR="68582" marT="34268" marB="3426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3 345</a:t>
                      </a:r>
                    </a:p>
                  </a:txBody>
                  <a:tcPr marL="68582" marR="68582" marT="34268" marB="3426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3 462</a:t>
                      </a:r>
                    </a:p>
                  </a:txBody>
                  <a:tcPr marL="68582" marR="68582" marT="34268" marB="3426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+mj-lt"/>
                        </a:rPr>
                        <a:t>3 583</a:t>
                      </a:r>
                      <a:endParaRPr lang="ru-RU" sz="1200" dirty="0">
                        <a:latin typeface="+mj-lt"/>
                      </a:endParaRPr>
                    </a:p>
                  </a:txBody>
                  <a:tcPr marL="68582" marR="68582" marT="34268" marB="3426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4400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5.</a:t>
                      </a:r>
                    </a:p>
                  </a:txBody>
                  <a:tcPr marL="68580" marR="68580" marT="34287" marB="3428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Минимальный размер заработной платы, тенге </a:t>
                      </a:r>
                    </a:p>
                  </a:txBody>
                  <a:tcPr marL="68580" marR="68580" marT="34283" marB="3428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42 500</a:t>
                      </a:r>
                    </a:p>
                  </a:txBody>
                  <a:tcPr marL="68582" marR="68582" marT="34268" marB="3426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60 000 </a:t>
                      </a:r>
                      <a:endParaRPr kumimoji="0" lang="ru-RU" altLang="ru-RU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Arial" charset="0"/>
                      </a:endParaRPr>
                    </a:p>
                  </a:txBody>
                  <a:tcPr marL="68582" marR="68582" marT="34268" marB="3426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-</a:t>
                      </a:r>
                      <a:endParaRPr kumimoji="0" lang="ru-RU" altLang="ru-RU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Arial" charset="0"/>
                      </a:endParaRPr>
                    </a:p>
                  </a:txBody>
                  <a:tcPr marL="68582" marR="68582" marT="34268" marB="3426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-</a:t>
                      </a:r>
                      <a:endParaRPr kumimoji="0" lang="ru-RU" altLang="ru-RU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Arial" charset="0"/>
                      </a:endParaRPr>
                    </a:p>
                  </a:txBody>
                  <a:tcPr marL="68582" marR="68582" marT="34268" marB="3426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-</a:t>
                      </a:r>
                      <a:endParaRPr kumimoji="0" lang="ru-RU" altLang="ru-RU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Arial" charset="0"/>
                      </a:endParaRPr>
                    </a:p>
                  </a:txBody>
                  <a:tcPr marL="68582" marR="68582" marT="34268" marB="3426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+mj-lt"/>
                        </a:rPr>
                        <a:t>-</a:t>
                      </a:r>
                      <a:endParaRPr lang="ru-RU" sz="1200" dirty="0">
                        <a:latin typeface="+mj-lt"/>
                      </a:endParaRPr>
                    </a:p>
                  </a:txBody>
                  <a:tcPr marL="68582" marR="68582" marT="34268" marB="3426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4400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6.</a:t>
                      </a:r>
                    </a:p>
                  </a:txBody>
                  <a:tcPr marL="68580" marR="68580" marT="34287" marB="3428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Среднемесячная номинальная заработная плата, тенге</a:t>
                      </a:r>
                    </a:p>
                  </a:txBody>
                  <a:tcPr marL="68580" marR="68580" marT="34287" marB="3428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181 704*</a:t>
                      </a:r>
                      <a:endParaRPr kumimoji="0" lang="ru-RU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Arial" charset="0"/>
                      </a:endParaRPr>
                    </a:p>
                  </a:txBody>
                  <a:tcPr marL="7144" marR="7144" marT="71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ru-RU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214 649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ru-RU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243 412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ru-RU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276 029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ru-RU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313 017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ru-RU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354 961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4400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7.</a:t>
                      </a:r>
                    </a:p>
                  </a:txBody>
                  <a:tcPr marL="68580" marR="68580" marT="34287" marB="3428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Минимальный размер пенсий, тенге </a:t>
                      </a:r>
                    </a:p>
                  </a:txBody>
                  <a:tcPr marL="68580" marR="68580" marT="34283" marB="3428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43 272</a:t>
                      </a:r>
                      <a:endParaRPr kumimoji="0" lang="ru-RU" altLang="ru-RU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Arial" charset="0"/>
                      </a:endParaRPr>
                    </a:p>
                  </a:txBody>
                  <a:tcPr marL="68582" marR="68582" marT="34268" marB="3426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lang="ru-RU" sz="1200" b="0" i="0" kern="120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46 302</a:t>
                      </a:r>
                      <a:endParaRPr kumimoji="0" lang="ru-RU" altLang="ru-RU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+mj-lt"/>
                        <a:ea typeface="+mn-ea"/>
                        <a:cs typeface="Arial" charset="0"/>
                      </a:endParaRPr>
                    </a:p>
                  </a:txBody>
                  <a:tcPr marL="68582" marR="68582" marT="34268" marB="3426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49 312</a:t>
                      </a:r>
                      <a:endParaRPr kumimoji="0" lang="ru-RU" altLang="ru-RU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Arial" charset="0"/>
                      </a:endParaRPr>
                    </a:p>
                  </a:txBody>
                  <a:tcPr marL="68582" marR="68582" marT="34268" marB="3426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52 518</a:t>
                      </a:r>
                      <a:endParaRPr kumimoji="0" lang="ru-RU" altLang="ru-RU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Arial" charset="0"/>
                      </a:endParaRPr>
                    </a:p>
                  </a:txBody>
                  <a:tcPr marL="68582" marR="68582" marT="34268" marB="3426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55 407</a:t>
                      </a:r>
                      <a:endParaRPr kumimoji="0" lang="ru-RU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Arial" charset="0"/>
                      </a:endParaRPr>
                    </a:p>
                  </a:txBody>
                  <a:tcPr marL="68582" marR="68582" marT="34268" marB="3426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+mj-lt"/>
                        </a:rPr>
                        <a:t>58 455</a:t>
                      </a:r>
                      <a:endParaRPr lang="ru-RU" sz="1200" dirty="0">
                        <a:latin typeface="+mj-lt"/>
                      </a:endParaRPr>
                    </a:p>
                  </a:txBody>
                  <a:tcPr marL="68582" marR="68582" marT="34268" marB="3426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533400" y="5543784"/>
            <a:ext cx="625217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i="1" dirty="0" smtClean="0"/>
              <a:t>*- </a:t>
            </a:r>
            <a:r>
              <a:rPr lang="ru-RU" sz="1200" i="1" dirty="0"/>
              <a:t>данные за январь - </a:t>
            </a:r>
            <a:r>
              <a:rPr lang="ru-RU" sz="1200" i="1" dirty="0" smtClean="0"/>
              <a:t>сентябрь 2021 года</a:t>
            </a:r>
          </a:p>
          <a:p>
            <a:r>
              <a:rPr lang="ru-RU" sz="1200" i="1" dirty="0" smtClean="0"/>
              <a:t>** - уровень </a:t>
            </a:r>
            <a:r>
              <a:rPr lang="ru-RU" sz="1200" i="1" dirty="0"/>
              <a:t>безработицы по итогам 2021 года будут опубликованы</a:t>
            </a:r>
          </a:p>
          <a:p>
            <a:r>
              <a:rPr lang="ru-RU" sz="1200" i="1" dirty="0"/>
              <a:t>на официальном сайте органов статистики 5 апреля 2022 года</a:t>
            </a:r>
          </a:p>
          <a:p>
            <a:endParaRPr lang="ru-RU" sz="1200" i="1" dirty="0"/>
          </a:p>
        </p:txBody>
      </p:sp>
    </p:spTree>
    <p:extLst>
      <p:ext uri="{BB962C8B-B14F-4D97-AF65-F5344CB8AC3E}">
        <p14:creationId xmlns:p14="http://schemas.microsoft.com/office/powerpoint/2010/main" val="764320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490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228600"/>
            <a:ext cx="8302625" cy="533400"/>
          </a:xfrm>
        </p:spPr>
        <p:txBody>
          <a:bodyPr>
            <a:normAutofit fontScale="90000"/>
          </a:bodyPr>
          <a:lstStyle/>
          <a:p>
            <a:pPr algn="ctr" eaLnBrk="1" hangingPunct="1"/>
            <a:r>
              <a:rPr lang="ru-RU" altLang="ru-RU" sz="2400" b="1" dirty="0" smtClean="0">
                <a:solidFill>
                  <a:srgbClr val="FF0000"/>
                </a:solidFill>
              </a:rPr>
              <a:t/>
            </a:r>
            <a:br>
              <a:rPr lang="ru-RU" altLang="ru-RU" sz="2400" b="1" dirty="0" smtClean="0">
                <a:solidFill>
                  <a:srgbClr val="FF0000"/>
                </a:solidFill>
              </a:rPr>
            </a:br>
            <a:r>
              <a:rPr lang="ru-RU" altLang="ru-RU" sz="2000" b="1" dirty="0" smtClean="0">
                <a:solidFill>
                  <a:srgbClr val="0000FF"/>
                </a:solidFill>
              </a:rPr>
              <a:t>Структура поступлений бюджета СКО на 2022-2024 годы, </a:t>
            </a:r>
            <a:r>
              <a:rPr lang="ru-RU" altLang="ru-RU" sz="1400" dirty="0" err="1" smtClean="0">
                <a:solidFill>
                  <a:srgbClr val="0000FF"/>
                </a:solidFill>
              </a:rPr>
              <a:t>млн.тенге</a:t>
            </a:r>
            <a:r>
              <a:rPr lang="ru-RU" altLang="ru-RU" sz="1400" b="1" dirty="0" smtClean="0">
                <a:solidFill>
                  <a:srgbClr val="0000CC"/>
                </a:solidFill>
              </a:rPr>
              <a:t/>
            </a:r>
            <a:br>
              <a:rPr lang="ru-RU" altLang="ru-RU" sz="1400" b="1" dirty="0" smtClean="0">
                <a:solidFill>
                  <a:srgbClr val="0000CC"/>
                </a:solidFill>
              </a:rPr>
            </a:br>
            <a:endParaRPr lang="ru-RU" altLang="ru-RU" sz="2000" b="1" dirty="0" smtClean="0">
              <a:solidFill>
                <a:srgbClr val="0000CC"/>
              </a:solidFill>
            </a:endParaRPr>
          </a:p>
        </p:txBody>
      </p:sp>
      <p:graphicFrame>
        <p:nvGraphicFramePr>
          <p:cNvPr id="10522" name="Group 28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21111397"/>
              </p:ext>
            </p:extLst>
          </p:nvPr>
        </p:nvGraphicFramePr>
        <p:xfrm>
          <a:off x="380998" y="1061295"/>
          <a:ext cx="8302625" cy="4921437"/>
        </p:xfrm>
        <a:graphic>
          <a:graphicData uri="http://schemas.openxmlformats.org/drawingml/2006/table">
            <a:tbl>
              <a:tblPr/>
              <a:tblGrid>
                <a:gridCol w="3645624"/>
                <a:gridCol w="1307376"/>
                <a:gridCol w="1143001"/>
                <a:gridCol w="1143000"/>
                <a:gridCol w="1063624"/>
              </a:tblGrid>
              <a:tr h="294817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Наименование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56C7AA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2022 год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56C7AA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endParaRPr kumimoji="0" lang="ru-RU" sz="14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Прогноз*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0" i="1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50" marR="91450" marT="45682" marB="45682" horzOverflow="overflow"/>
                </a:tc>
              </a:tr>
              <a:tr h="575797"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1450" marR="91450" marT="45682" marB="45682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56C7AA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Утвержденный план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56C7AA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Уточненный план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56C7AA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2023 год</a:t>
                      </a:r>
                    </a:p>
                  </a:txBody>
                  <a:tcPr marL="91450" marR="91450" marT="45697" marB="4569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56C7AA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2024 год</a:t>
                      </a:r>
                    </a:p>
                  </a:txBody>
                  <a:tcPr marL="91450" marR="91450" marT="45697" marB="4569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5331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 Cyr" panose="020B0604020202020204" pitchFamily="34" charset="0"/>
                        </a:rPr>
                        <a:t>Свободные остатки на начало года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</a:t>
                      </a:r>
                      <a:r>
                        <a:rPr lang="ru-RU" sz="12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103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5331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Arial Cyr" panose="020B0604020202020204" pitchFamily="34" charset="0"/>
                        </a:rPr>
                        <a:t>ПОСТУПЛЕНИЯ - всего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Cyr" panose="020B0604020202020204" pitchFamily="34" charset="0"/>
                        </a:rPr>
                        <a:t>329 896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Cyr" panose="020B0604020202020204" pitchFamily="34" charset="0"/>
                        </a:rPr>
                        <a:t>330 132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Arial Cyr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Cyr" panose="020B0604020202020204" pitchFamily="34" charset="0"/>
                        </a:rPr>
                        <a:t>208 550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Arial Cyr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Cyr" panose="020B0604020202020204" pitchFamily="34" charset="0"/>
                        </a:rPr>
                        <a:t>206 147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Arial Cyr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5331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Arial Cyr" panose="020B0604020202020204" pitchFamily="34" charset="0"/>
                        </a:rPr>
                        <a:t>Налоговые поступления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Cyr" panose="020B0604020202020204" pitchFamily="34" charset="0"/>
                        </a:rPr>
                        <a:t>57 156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Cyr" panose="020B0604020202020204" pitchFamily="34" charset="0"/>
                        </a:rPr>
                        <a:t>57 156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Cyr" panose="020B0604020202020204" pitchFamily="34" charset="0"/>
                        </a:rPr>
                        <a:t>51 870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Arial Cyr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Cyr" panose="020B0604020202020204" pitchFamily="34" charset="0"/>
                        </a:rPr>
                        <a:t>53 233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Arial Cyr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5331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Arial Cyr" panose="020B0604020202020204" pitchFamily="34" charset="0"/>
                        </a:rPr>
                        <a:t>Неналоговые поступления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Cyr" panose="020B0604020202020204" pitchFamily="34" charset="0"/>
                        </a:rPr>
                        <a:t>1 392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Cyr" panose="020B0604020202020204" pitchFamily="34" charset="0"/>
                        </a:rPr>
                        <a:t>1 392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Cyr" panose="020B0604020202020204" pitchFamily="34" charset="0"/>
                        </a:rPr>
                        <a:t> 1 440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Arial Cyr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Cyr" panose="020B0604020202020204" pitchFamily="34" charset="0"/>
                        </a:rPr>
                        <a:t>1 485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Arial Cyr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2247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Cyr" panose="020B0604020202020204" pitchFamily="34" charset="0"/>
                        </a:rPr>
                        <a:t>Поступления от продажи основного капитала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Cyr" panose="020B0604020202020204" pitchFamily="34" charset="0"/>
                        </a:rPr>
                        <a:t>8 762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Cyr" panose="020B0604020202020204" pitchFamily="34" charset="0"/>
                        </a:rPr>
                        <a:t>8 762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Cyr" panose="020B0604020202020204" pitchFamily="34" charset="0"/>
                        </a:rPr>
                        <a:t>10 460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Arial Cyr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Cyr" panose="020B0604020202020204" pitchFamily="34" charset="0"/>
                        </a:rPr>
                        <a:t>5 061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Arial Cyr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2247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Cyr" panose="020B0604020202020204" pitchFamily="34" charset="0"/>
                        </a:rPr>
                        <a:t>Погашение бюджетных кредитов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Cyr" panose="020B0604020202020204" pitchFamily="34" charset="0"/>
                        </a:rPr>
                        <a:t>1 123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Cyr" panose="020B0604020202020204" pitchFamily="34" charset="0"/>
                        </a:rPr>
                        <a:t>1 123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ru-RU" sz="1200" b="0" i="0" u="none" strike="noStrike" kern="1200" dirty="0" smtClean="0">
                        <a:solidFill>
                          <a:srgbClr val="000000"/>
                        </a:solidFill>
                        <a:effectLst/>
                        <a:latin typeface="Arial Cyr" panose="020B0604020202020204" pitchFamily="34" charset="0"/>
                        <a:ea typeface="+mn-ea"/>
                        <a:cs typeface="+mn-cs"/>
                      </a:endParaRPr>
                    </a:p>
                    <a:p>
                      <a:pPr marL="0" algn="ctr" defTabSz="914400" rtl="0" eaLnBrk="1" fontAlgn="ctr" latinLnBrk="0" hangingPunct="1"/>
                      <a:r>
                        <a:rPr lang="ru-RU" sz="12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Arial Cyr" panose="020B0604020202020204" pitchFamily="34" charset="0"/>
                          <a:ea typeface="+mn-ea"/>
                          <a:cs typeface="+mn-cs"/>
                        </a:rPr>
                        <a:t>1 564</a:t>
                      </a:r>
                      <a:r>
                        <a:rPr lang="ru-RU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 Cyr" panose="020B0604020202020204" pitchFamily="34" charset="0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ru-RU" sz="1200" b="0" i="0" u="none" strike="noStrike" kern="1200" dirty="0" smtClean="0">
                        <a:solidFill>
                          <a:srgbClr val="000000"/>
                        </a:solidFill>
                        <a:effectLst/>
                        <a:latin typeface="Arial Cyr" panose="020B0604020202020204" pitchFamily="34" charset="0"/>
                        <a:ea typeface="+mn-ea"/>
                        <a:cs typeface="+mn-cs"/>
                      </a:endParaRPr>
                    </a:p>
                    <a:p>
                      <a:pPr marL="0" algn="ctr" defTabSz="914400" rtl="0" eaLnBrk="1" fontAlgn="ctr" latinLnBrk="0" hangingPunct="1"/>
                      <a:r>
                        <a:rPr lang="ru-RU" sz="12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Arial Cyr" panose="020B0604020202020204" pitchFamily="34" charset="0"/>
                          <a:ea typeface="+mn-ea"/>
                          <a:cs typeface="+mn-cs"/>
                        </a:rPr>
                        <a:t>3 205</a:t>
                      </a:r>
                      <a:r>
                        <a:rPr lang="ru-RU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 Cyr" panose="020B0604020202020204" pitchFamily="34" charset="0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5331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Arial Cyr" panose="020B0604020202020204" pitchFamily="34" charset="0"/>
                        </a:rPr>
                        <a:t>Поступления трансфертов из РБ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Cyr" panose="020B0604020202020204" pitchFamily="34" charset="0"/>
                        </a:rPr>
                        <a:t>231 264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Cyr" panose="020B0604020202020204" pitchFamily="34" charset="0"/>
                        </a:rPr>
                        <a:t>231 264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 Cyr" panose="020B0604020202020204" pitchFamily="34" charset="0"/>
                        </a:rPr>
                        <a:t>143 216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Cyr" panose="020B0604020202020204" pitchFamily="34" charset="0"/>
                        </a:rPr>
                        <a:t>143 162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5331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200" b="0" i="1" u="none" strike="noStrike">
                          <a:solidFill>
                            <a:srgbClr val="000000"/>
                          </a:solidFill>
                          <a:effectLst/>
                          <a:latin typeface="Arial Cyr" panose="020B0604020202020204" pitchFamily="34" charset="0"/>
                        </a:rPr>
                        <a:t>субвенция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 Cyr" panose="020B0604020202020204" pitchFamily="34" charset="0"/>
                        </a:rPr>
                        <a:t>141 829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 Cyr" panose="020B0604020202020204" pitchFamily="34" charset="0"/>
                        </a:rPr>
                        <a:t>141 829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 Cyr" panose="020B0604020202020204" pitchFamily="34" charset="0"/>
                        </a:rPr>
                        <a:t>143 216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 Cyr" panose="020B0604020202020204" pitchFamily="34" charset="0"/>
                        </a:rPr>
                        <a:t>143 </a:t>
                      </a:r>
                      <a:r>
                        <a:rPr lang="ru-RU" sz="1200" b="0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Cyr" panose="020B0604020202020204" pitchFamily="34" charset="0"/>
                        </a:rPr>
                        <a:t>163</a:t>
                      </a:r>
                      <a:endParaRPr lang="ru-RU" sz="1200" b="0" i="1" u="none" strike="noStrike" dirty="0">
                        <a:solidFill>
                          <a:srgbClr val="000000"/>
                        </a:solidFill>
                        <a:effectLst/>
                        <a:latin typeface="Arial Cyr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5331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200" b="0" i="1" u="none" strike="noStrike">
                          <a:solidFill>
                            <a:srgbClr val="000000"/>
                          </a:solidFill>
                          <a:effectLst/>
                          <a:latin typeface="Arial Cyr" panose="020B0604020202020204" pitchFamily="34" charset="0"/>
                        </a:rPr>
                        <a:t>целевые трансферты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 Cyr" panose="020B0604020202020204" pitchFamily="34" charset="0"/>
                        </a:rPr>
                        <a:t>89 435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 Cyr" panose="020B0604020202020204" pitchFamily="34" charset="0"/>
                        </a:rPr>
                        <a:t>89 435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5331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Arial Cyr" panose="020B0604020202020204" pitchFamily="34" charset="0"/>
                        </a:rPr>
                        <a:t>Поступления трансфертов из Нац. Фонда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Cyr" panose="020B0604020202020204" pitchFamily="34" charset="0"/>
                        </a:rPr>
                        <a:t>16 724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Cyr" panose="020B0604020202020204" pitchFamily="34" charset="0"/>
                        </a:rPr>
                        <a:t>16 724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5331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Cyr" panose="020B0604020202020204" pitchFamily="34" charset="0"/>
                        </a:rPr>
                        <a:t>Бюджетные кредиты и займы из РБ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Cyr" panose="020B0604020202020204" pitchFamily="34" charset="0"/>
                        </a:rPr>
                        <a:t>2 475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Cyr" panose="020B0604020202020204" pitchFamily="34" charset="0"/>
                        </a:rPr>
                        <a:t>2 475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1450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Cyr" panose="020B0604020202020204" pitchFamily="34" charset="0"/>
                        </a:rPr>
                        <a:t>Поступление займов (государственные ценные бумаги)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Cyr" panose="020B0604020202020204" pitchFamily="34" charset="0"/>
                        </a:rPr>
                        <a:t>11 000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Arial Cyr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Cyr" panose="020B0604020202020204" pitchFamily="34" charset="0"/>
                        </a:rPr>
                        <a:t>11 000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9072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Arial Cyr" panose="020B0604020202020204" pitchFamily="34" charset="0"/>
                        </a:rPr>
                        <a:t>Из резерва Правительства РК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Arial Cyr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Cyr" panose="020B0604020202020204" pitchFamily="34" charset="0"/>
                        </a:rPr>
                        <a:t> </a:t>
                      </a:r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Cyr" panose="020B0604020202020204" pitchFamily="34" charset="0"/>
                        </a:rPr>
                        <a:t>236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Arial Cyr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91602" name="Rectangle 283"/>
          <p:cNvSpPr>
            <a:spLocks noChangeArrowheads="1"/>
          </p:cNvSpPr>
          <p:nvPr/>
        </p:nvSpPr>
        <p:spPr bwMode="auto">
          <a:xfrm rot="10800000" flipV="1">
            <a:off x="717549" y="6440081"/>
            <a:ext cx="76295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chemeClr val="accent1"/>
                    </a:gs>
                    <a:gs pos="100000">
                      <a:schemeClr val="bg1"/>
                    </a:gs>
                  </a:gsLst>
                  <a:path path="rect">
                    <a:fillToRect l="100000" b="100000"/>
                  </a:path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100" i="1" dirty="0">
                <a:solidFill>
                  <a:srgbClr val="000000"/>
                </a:solidFill>
              </a:rPr>
              <a:t>*Примечание: </a:t>
            </a:r>
            <a:r>
              <a:rPr lang="ru-RU" altLang="ru-RU" sz="1100" i="1" dirty="0" smtClean="0">
                <a:solidFill>
                  <a:srgbClr val="000000"/>
                </a:solidFill>
              </a:rPr>
              <a:t>2023-2024 </a:t>
            </a:r>
            <a:r>
              <a:rPr lang="ru-RU" altLang="ru-RU" sz="1100" i="1" dirty="0">
                <a:solidFill>
                  <a:srgbClr val="000000"/>
                </a:solidFill>
              </a:rPr>
              <a:t>годы - без учета целевых трансфертов и </a:t>
            </a:r>
            <a:r>
              <a:rPr lang="ru-RU" altLang="ru-RU" sz="1100" i="1" dirty="0" smtClean="0">
                <a:solidFill>
                  <a:srgbClr val="000000"/>
                </a:solidFill>
              </a:rPr>
              <a:t>кредитов  </a:t>
            </a:r>
            <a:r>
              <a:rPr lang="ru-RU" altLang="ru-RU" sz="1100" i="1" dirty="0">
                <a:solidFill>
                  <a:srgbClr val="000000"/>
                </a:solidFill>
              </a:rPr>
              <a:t>из республиканского бюджета</a:t>
            </a:r>
          </a:p>
        </p:txBody>
      </p:sp>
      <p:sp>
        <p:nvSpPr>
          <p:cNvPr id="191603" name="Номер слайда 5"/>
          <p:cNvSpPr txBox="1">
            <a:spLocks/>
          </p:cNvSpPr>
          <p:nvPr/>
        </p:nvSpPr>
        <p:spPr bwMode="auto">
          <a:xfrm>
            <a:off x="4038600" y="6553200"/>
            <a:ext cx="1828800" cy="419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fld id="{AD16B60B-DF80-4BC1-8F8F-1694AFEEAFD1}" type="slidenum">
              <a:rPr lang="ru-RU" altLang="ru-RU" sz="1200" b="1">
                <a:solidFill>
                  <a:srgbClr val="7F7F7F"/>
                </a:solidFill>
              </a:rPr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8</a:t>
            </a:fld>
            <a:endParaRPr lang="ru-RU" altLang="ru-RU" sz="1200" b="1" dirty="0">
              <a:solidFill>
                <a:srgbClr val="7F7F7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538" name="Rectangle 2"/>
          <p:cNvSpPr>
            <a:spLocks noGrp="1" noChangeArrowheads="1"/>
          </p:cNvSpPr>
          <p:nvPr>
            <p:ph type="title"/>
          </p:nvPr>
        </p:nvSpPr>
        <p:spPr>
          <a:xfrm>
            <a:off x="985838" y="381000"/>
            <a:ext cx="7553325" cy="533400"/>
          </a:xfrm>
        </p:spPr>
        <p:txBody>
          <a:bodyPr>
            <a:normAutofit fontScale="90000"/>
          </a:bodyPr>
          <a:lstStyle/>
          <a:p>
            <a:pPr algn="ctr" eaLnBrk="1" hangingPunct="1"/>
            <a:r>
              <a:rPr lang="ru-RU" altLang="ru-RU" sz="2400" b="1" dirty="0" smtClean="0">
                <a:solidFill>
                  <a:srgbClr val="FF0000"/>
                </a:solidFill>
              </a:rPr>
              <a:t/>
            </a:r>
            <a:br>
              <a:rPr lang="ru-RU" altLang="ru-RU" sz="2400" b="1" dirty="0" smtClean="0">
                <a:solidFill>
                  <a:srgbClr val="FF0000"/>
                </a:solidFill>
              </a:rPr>
            </a:br>
            <a:r>
              <a:rPr lang="ru-RU" altLang="ru-RU" sz="2000" b="1" dirty="0" smtClean="0">
                <a:solidFill>
                  <a:srgbClr val="0000FF"/>
                </a:solidFill>
              </a:rPr>
              <a:t>Расходы бюджета СКО на </a:t>
            </a:r>
            <a:r>
              <a:rPr lang="ru-RU" altLang="ru-RU" sz="2000" b="1" dirty="0" smtClean="0">
                <a:solidFill>
                  <a:srgbClr val="0000FF"/>
                </a:solidFill>
              </a:rPr>
              <a:t>2022-202</a:t>
            </a:r>
            <a:r>
              <a:rPr lang="en-US" altLang="ru-RU" sz="2000" b="1" dirty="0" smtClean="0">
                <a:solidFill>
                  <a:srgbClr val="0000FF"/>
                </a:solidFill>
              </a:rPr>
              <a:t>4</a:t>
            </a:r>
            <a:r>
              <a:rPr lang="ru-RU" altLang="ru-RU" sz="2000" b="1" dirty="0" smtClean="0">
                <a:solidFill>
                  <a:srgbClr val="0000FF"/>
                </a:solidFill>
              </a:rPr>
              <a:t> </a:t>
            </a:r>
            <a:r>
              <a:rPr lang="ru-RU" altLang="ru-RU" sz="2000" b="1" dirty="0" smtClean="0">
                <a:solidFill>
                  <a:srgbClr val="0000FF"/>
                </a:solidFill>
              </a:rPr>
              <a:t>годы, </a:t>
            </a:r>
            <a:r>
              <a:rPr lang="ru-RU" altLang="ru-RU" sz="1400" dirty="0" smtClean="0">
                <a:solidFill>
                  <a:srgbClr val="0000FF"/>
                </a:solidFill>
              </a:rPr>
              <a:t>млн. тенге</a:t>
            </a:r>
            <a:br>
              <a:rPr lang="ru-RU" altLang="ru-RU" sz="1400" dirty="0" smtClean="0">
                <a:solidFill>
                  <a:srgbClr val="0000FF"/>
                </a:solidFill>
              </a:rPr>
            </a:br>
            <a:r>
              <a:rPr lang="ru-RU" altLang="ru-RU" sz="1400" b="1" i="1" dirty="0" smtClean="0">
                <a:solidFill>
                  <a:srgbClr val="0000FF"/>
                </a:solidFill>
              </a:rPr>
              <a:t>агрегированная форма</a:t>
            </a:r>
            <a:r>
              <a:rPr lang="ru-RU" altLang="ru-RU" sz="1400" b="1" dirty="0" smtClean="0">
                <a:solidFill>
                  <a:srgbClr val="0000FF"/>
                </a:solidFill>
              </a:rPr>
              <a:t/>
            </a:r>
            <a:br>
              <a:rPr lang="ru-RU" altLang="ru-RU" sz="1400" b="1" dirty="0" smtClean="0">
                <a:solidFill>
                  <a:srgbClr val="0000FF"/>
                </a:solidFill>
              </a:rPr>
            </a:br>
            <a:endParaRPr lang="ru-RU" altLang="ru-RU" sz="1400" b="1" dirty="0" smtClean="0">
              <a:solidFill>
                <a:srgbClr val="0000FF"/>
              </a:solidFill>
            </a:endParaRPr>
          </a:p>
        </p:txBody>
      </p:sp>
      <p:graphicFrame>
        <p:nvGraphicFramePr>
          <p:cNvPr id="10522" name="Group 28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07535030"/>
              </p:ext>
            </p:extLst>
          </p:nvPr>
        </p:nvGraphicFramePr>
        <p:xfrm>
          <a:off x="343127" y="1137154"/>
          <a:ext cx="8458200" cy="5181551"/>
        </p:xfrm>
        <a:graphic>
          <a:graphicData uri="http://schemas.openxmlformats.org/drawingml/2006/table">
            <a:tbl>
              <a:tblPr/>
              <a:tblGrid>
                <a:gridCol w="3528326"/>
                <a:gridCol w="1398804"/>
                <a:gridCol w="1189307"/>
                <a:gridCol w="1019407"/>
                <a:gridCol w="1322356"/>
              </a:tblGrid>
              <a:tr h="189586">
                <a:tc row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Наименование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функциональных групп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2022 год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alt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Прогноз*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5723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Утвержденный план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algn="ctr"/>
                      <a:r>
                        <a:rPr kumimoji="0" lang="ru-RU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Уточненный план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56C7AA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2023 год</a:t>
                      </a:r>
                    </a:p>
                  </a:txBody>
                  <a:tcPr marL="91450" marR="91450" marT="45685" marB="4568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56C7AA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2024 год</a:t>
                      </a:r>
                    </a:p>
                  </a:txBody>
                  <a:tcPr marL="91450" marR="91450" marT="45685" marB="4568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0413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РАСХОДЫ - всего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329 896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340 235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effectLst/>
                          <a:latin typeface="Arial Cyr" panose="020B0604020202020204" pitchFamily="34" charset="0"/>
                        </a:rPr>
                        <a:t>208 550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effectLst/>
                          <a:latin typeface="Arial Cyr" panose="020B0604020202020204" pitchFamily="34" charset="0"/>
                        </a:rPr>
                        <a:t>206 147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0413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100" b="0" i="1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в том числе: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0413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Образование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117 163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119 662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68 506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68 924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0413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Здравоохранение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4 425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6 179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2 072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2 096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762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Социальная защита и обеспечение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14 282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14 284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9 451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9 662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5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Культура, спорт, информационное пространство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18 </a:t>
                      </a:r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838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19 828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8 498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8 631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5634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Общественный порядок, оборона, государственные услуги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28 </a:t>
                      </a:r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229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28 267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19 446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19 821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8686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Сельское, лесное, водное хозяйство и др.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62 997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63 650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34 455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36 006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5189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Промышленность, архитектурная, градостроительная и строительная деятельность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18 930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23 </a:t>
                      </a:r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032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283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286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0413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Жилищно-коммунальное хозяйство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5 315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5 888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5 405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9 485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0413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Транспорт и коммуникации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22 424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21 171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8 181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10 582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0413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Прочие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37 293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38 274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52 253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40 654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93643" name="Rectangle 100"/>
          <p:cNvSpPr>
            <a:spLocks noChangeArrowheads="1"/>
          </p:cNvSpPr>
          <p:nvPr/>
        </p:nvSpPr>
        <p:spPr bwMode="auto">
          <a:xfrm>
            <a:off x="611188" y="6224588"/>
            <a:ext cx="8148637" cy="504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just"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000" i="1">
              <a:solidFill>
                <a:srgbClr val="000000"/>
              </a:solidFill>
            </a:endParaRPr>
          </a:p>
        </p:txBody>
      </p:sp>
      <p:sp>
        <p:nvSpPr>
          <p:cNvPr id="193644" name="Rectangle 283"/>
          <p:cNvSpPr>
            <a:spLocks noChangeArrowheads="1"/>
          </p:cNvSpPr>
          <p:nvPr/>
        </p:nvSpPr>
        <p:spPr bwMode="auto">
          <a:xfrm rot="10800000" flipV="1">
            <a:off x="611188" y="6459538"/>
            <a:ext cx="8226425" cy="1698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chemeClr val="accent1"/>
                    </a:gs>
                    <a:gs pos="100000">
                      <a:schemeClr val="bg1"/>
                    </a:gs>
                  </a:gsLst>
                  <a:path path="rect">
                    <a:fillToRect l="100000" b="100000"/>
                  </a:path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100" i="1" dirty="0">
                <a:solidFill>
                  <a:srgbClr val="000000"/>
                </a:solidFill>
              </a:rPr>
              <a:t>Примечание: *  данные на </a:t>
            </a:r>
            <a:r>
              <a:rPr lang="ru-RU" altLang="ru-RU" sz="1100" i="1" dirty="0" smtClean="0">
                <a:solidFill>
                  <a:srgbClr val="000000"/>
                </a:solidFill>
              </a:rPr>
              <a:t>2023-2024 </a:t>
            </a:r>
            <a:r>
              <a:rPr lang="ru-RU" altLang="ru-RU" sz="1100" i="1" dirty="0">
                <a:solidFill>
                  <a:srgbClr val="000000"/>
                </a:solidFill>
              </a:rPr>
              <a:t>годы приведены без учета целевых трансфертов и кредитов из РБ;</a:t>
            </a:r>
          </a:p>
        </p:txBody>
      </p:sp>
      <p:sp>
        <p:nvSpPr>
          <p:cNvPr id="193645" name="Номер слайда 5"/>
          <p:cNvSpPr txBox="1">
            <a:spLocks/>
          </p:cNvSpPr>
          <p:nvPr/>
        </p:nvSpPr>
        <p:spPr bwMode="auto">
          <a:xfrm>
            <a:off x="3962400" y="6629400"/>
            <a:ext cx="1828800" cy="219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fld id="{72E52937-D41F-4F06-BF5A-E7E4DA4B6731}" type="slidenum">
              <a:rPr lang="ru-RU" altLang="ru-RU" sz="1200" b="1">
                <a:solidFill>
                  <a:srgbClr val="7F7F7F"/>
                </a:solidFill>
              </a:rPr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9</a:t>
            </a:fld>
            <a:endParaRPr lang="ru-RU" altLang="ru-RU" sz="1200" b="1">
              <a:solidFill>
                <a:srgbClr val="7F7F7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Пиксел">
  <a:themeElements>
    <a:clrScheme name="Пиксел 12">
      <a:dk1>
        <a:srgbClr val="000000"/>
      </a:dk1>
      <a:lt1>
        <a:srgbClr val="FFFFFF"/>
      </a:lt1>
      <a:dk2>
        <a:srgbClr val="000000"/>
      </a:dk2>
      <a:lt2>
        <a:srgbClr val="00007D"/>
      </a:lt2>
      <a:accent1>
        <a:srgbClr val="9999FF"/>
      </a:accent1>
      <a:accent2>
        <a:srgbClr val="9999CC"/>
      </a:accent2>
      <a:accent3>
        <a:srgbClr val="FFFFFF"/>
      </a:accent3>
      <a:accent4>
        <a:srgbClr val="000000"/>
      </a:accent4>
      <a:accent5>
        <a:srgbClr val="CACAFF"/>
      </a:accent5>
      <a:accent6>
        <a:srgbClr val="8A8AB9"/>
      </a:accent6>
      <a:hlink>
        <a:srgbClr val="666699"/>
      </a:hlink>
      <a:folHlink>
        <a:srgbClr val="CCCCE6"/>
      </a:folHlink>
    </a:clrScheme>
    <a:fontScheme name="Пиксел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chemeClr val="accent1"/>
            </a:gs>
            <a:gs pos="100000">
              <a:schemeClr val="bg1"/>
            </a:gs>
          </a:gsLst>
          <a:path path="rect">
            <a:fillToRect l="100000" b="100000"/>
          </a:path>
        </a:gra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0" tIns="0" rIns="0" bIns="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chemeClr val="accent1"/>
            </a:gs>
            <a:gs pos="100000">
              <a:schemeClr val="bg1"/>
            </a:gs>
          </a:gsLst>
          <a:path path="rect">
            <a:fillToRect l="100000" b="100000"/>
          </a:path>
        </a:gra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0" tIns="0" rIns="0" bIns="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Пиксел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Пиксел">
  <a:themeElements>
    <a:clrScheme name="Пиксел 12">
      <a:dk1>
        <a:srgbClr val="000000"/>
      </a:dk1>
      <a:lt1>
        <a:srgbClr val="FFFFFF"/>
      </a:lt1>
      <a:dk2>
        <a:srgbClr val="000000"/>
      </a:dk2>
      <a:lt2>
        <a:srgbClr val="00007D"/>
      </a:lt2>
      <a:accent1>
        <a:srgbClr val="9999FF"/>
      </a:accent1>
      <a:accent2>
        <a:srgbClr val="9999CC"/>
      </a:accent2>
      <a:accent3>
        <a:srgbClr val="FFFFFF"/>
      </a:accent3>
      <a:accent4>
        <a:srgbClr val="000000"/>
      </a:accent4>
      <a:accent5>
        <a:srgbClr val="CACAFF"/>
      </a:accent5>
      <a:accent6>
        <a:srgbClr val="8A8AB9"/>
      </a:accent6>
      <a:hlink>
        <a:srgbClr val="666699"/>
      </a:hlink>
      <a:folHlink>
        <a:srgbClr val="CCCCE6"/>
      </a:folHlink>
    </a:clrScheme>
    <a:fontScheme name="Пиксел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chemeClr val="accent1"/>
            </a:gs>
            <a:gs pos="100000">
              <a:schemeClr val="bg1"/>
            </a:gs>
          </a:gsLst>
          <a:path path="rect">
            <a:fillToRect l="100000" b="100000"/>
          </a:path>
        </a:gra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0" tIns="0" rIns="0" bIns="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chemeClr val="accent1"/>
            </a:gs>
            <a:gs pos="100000">
              <a:schemeClr val="bg1"/>
            </a:gs>
          </a:gsLst>
          <a:path path="rect">
            <a:fillToRect l="100000" b="100000"/>
          </a:path>
        </a:gra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0" tIns="0" rIns="0" bIns="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Пиксел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2_Пиксел">
  <a:themeElements>
    <a:clrScheme name="Пиксел 12">
      <a:dk1>
        <a:srgbClr val="000000"/>
      </a:dk1>
      <a:lt1>
        <a:srgbClr val="FFFFFF"/>
      </a:lt1>
      <a:dk2>
        <a:srgbClr val="000000"/>
      </a:dk2>
      <a:lt2>
        <a:srgbClr val="00007D"/>
      </a:lt2>
      <a:accent1>
        <a:srgbClr val="9999FF"/>
      </a:accent1>
      <a:accent2>
        <a:srgbClr val="9999CC"/>
      </a:accent2>
      <a:accent3>
        <a:srgbClr val="FFFFFF"/>
      </a:accent3>
      <a:accent4>
        <a:srgbClr val="000000"/>
      </a:accent4>
      <a:accent5>
        <a:srgbClr val="CACAFF"/>
      </a:accent5>
      <a:accent6>
        <a:srgbClr val="8A8AB9"/>
      </a:accent6>
      <a:hlink>
        <a:srgbClr val="666699"/>
      </a:hlink>
      <a:folHlink>
        <a:srgbClr val="CCCCE6"/>
      </a:folHlink>
    </a:clrScheme>
    <a:fontScheme name="Пиксел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chemeClr val="accent1"/>
            </a:gs>
            <a:gs pos="100000">
              <a:schemeClr val="bg1"/>
            </a:gs>
          </a:gsLst>
          <a:path path="rect">
            <a:fillToRect l="100000" b="100000"/>
          </a:path>
        </a:gra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0" tIns="0" rIns="0" bIns="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chemeClr val="accent1"/>
            </a:gs>
            <a:gs pos="100000">
              <a:schemeClr val="bg1"/>
            </a:gs>
          </a:gsLst>
          <a:path path="rect">
            <a:fillToRect l="100000" b="100000"/>
          </a:path>
        </a:gra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0" tIns="0" rIns="0" bIns="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Пиксел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4_Пиксел">
  <a:themeElements>
    <a:clrScheme name="Пиксел 12">
      <a:dk1>
        <a:srgbClr val="000000"/>
      </a:dk1>
      <a:lt1>
        <a:srgbClr val="FFFFFF"/>
      </a:lt1>
      <a:dk2>
        <a:srgbClr val="000000"/>
      </a:dk2>
      <a:lt2>
        <a:srgbClr val="00007D"/>
      </a:lt2>
      <a:accent1>
        <a:srgbClr val="9999FF"/>
      </a:accent1>
      <a:accent2>
        <a:srgbClr val="9999CC"/>
      </a:accent2>
      <a:accent3>
        <a:srgbClr val="FFFFFF"/>
      </a:accent3>
      <a:accent4>
        <a:srgbClr val="000000"/>
      </a:accent4>
      <a:accent5>
        <a:srgbClr val="CACAFF"/>
      </a:accent5>
      <a:accent6>
        <a:srgbClr val="8A8AB9"/>
      </a:accent6>
      <a:hlink>
        <a:srgbClr val="666699"/>
      </a:hlink>
      <a:folHlink>
        <a:srgbClr val="CCCCE6"/>
      </a:folHlink>
    </a:clrScheme>
    <a:fontScheme name="Пиксел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chemeClr val="accent1"/>
            </a:gs>
            <a:gs pos="100000">
              <a:schemeClr val="bg1"/>
            </a:gs>
          </a:gsLst>
          <a:path path="rect">
            <a:fillToRect l="100000" b="100000"/>
          </a:path>
        </a:gra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0" tIns="0" rIns="0" bIns="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chemeClr val="accent1"/>
            </a:gs>
            <a:gs pos="100000">
              <a:schemeClr val="bg1"/>
            </a:gs>
          </a:gsLst>
          <a:path path="rect">
            <a:fillToRect l="100000" b="100000"/>
          </a:path>
        </a:gra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0" tIns="0" rIns="0" bIns="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Пиксел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31467</TotalTime>
  <Words>4715</Words>
  <Application>Microsoft Office PowerPoint</Application>
  <PresentationFormat>Экран (4:3)</PresentationFormat>
  <Paragraphs>1823</Paragraphs>
  <Slides>35</Slides>
  <Notes>26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4</vt:i4>
      </vt:variant>
      <vt:variant>
        <vt:lpstr>Заголовки слайдов</vt:lpstr>
      </vt:variant>
      <vt:variant>
        <vt:i4>35</vt:i4>
      </vt:variant>
    </vt:vector>
  </HeadingPairs>
  <TitlesOfParts>
    <vt:vector size="46" baseType="lpstr">
      <vt:lpstr>Arial</vt:lpstr>
      <vt:lpstr>Arial Black</vt:lpstr>
      <vt:lpstr>Arial Cyr</vt:lpstr>
      <vt:lpstr>Calibri</vt:lpstr>
      <vt:lpstr>Georgia</vt:lpstr>
      <vt:lpstr>Times New Roman</vt:lpstr>
      <vt:lpstr>Wingdings</vt:lpstr>
      <vt:lpstr>Пиксел</vt:lpstr>
      <vt:lpstr>1_Пиксел</vt:lpstr>
      <vt:lpstr>2_Пиксел</vt:lpstr>
      <vt:lpstr>4_Пиксел</vt:lpstr>
      <vt:lpstr>ГРАЖДАНСКИЙ БЮДЖЕТ  на 2022–2024 годы (Уточненный на 01.02.2022 г.) </vt:lpstr>
      <vt:lpstr>Уважаемые посетители сайта!</vt:lpstr>
      <vt:lpstr>Законодательная база бюджетного процесса</vt:lpstr>
      <vt:lpstr>Информация о внесении изменений  и дополнений в Бюджетный кодекс Республики Казахстан (в части планирования бюджета)</vt:lpstr>
      <vt:lpstr>Презентация PowerPoint</vt:lpstr>
      <vt:lpstr>Планирование областного бюджета</vt:lpstr>
      <vt:lpstr>Презентация PowerPoint</vt:lpstr>
      <vt:lpstr> Структура поступлений бюджета СКО на 2022-2024 годы, млн.тенге </vt:lpstr>
      <vt:lpstr> Расходы бюджета СКО на 2022-2024 годы, млн. тенге агрегированная форма </vt:lpstr>
      <vt:lpstr>Основные направления  расходной части бюджета Северо-Казахстанской области  на 2022 год</vt:lpstr>
      <vt:lpstr>Структура поступлений областного бюджета на 2022-2024 годы, млн. тенге  </vt:lpstr>
      <vt:lpstr> Расходы областного бюджета на 2022-2024 годы, млн. тенге агрегированная форма   </vt:lpstr>
      <vt:lpstr>Основные направления расходной части областного бюджета  на 2022 год</vt:lpstr>
      <vt:lpstr>Уточненный бюджет Северо-Казахстанской области на 2022 год                                              </vt:lpstr>
      <vt:lpstr>Целевые трансферты из республиканского бюджета на 2022 год</vt:lpstr>
      <vt:lpstr>Целевые трансферты из республиканского бюджета на 2022 год</vt:lpstr>
      <vt:lpstr>Целевые трансферты из республиканского бюджета на 2022 год</vt:lpstr>
      <vt:lpstr>Целевые трансферты из республиканского бюджета на 2022 год</vt:lpstr>
      <vt:lpstr>Целевые трансферты из республиканского бюджета на 2022 год</vt:lpstr>
      <vt:lpstr>Целевые трансферты из республиканского бюджета на 2022 год</vt:lpstr>
      <vt:lpstr>Целевые трансферты  за счет средств из Национального фонда Республики Казахстан на       2022 год</vt:lpstr>
      <vt:lpstr>Целевые кредиты  из республиканского бюджета на 2022 год</vt:lpstr>
      <vt:lpstr>Бюджет развития Северо-Казахстанской области на 2022 год</vt:lpstr>
      <vt:lpstr>Расходы на реализацию мероприятий в сфере образования</vt:lpstr>
      <vt:lpstr>Расходы на реализацию мероприятий  в сфере здравоохранения</vt:lpstr>
      <vt:lpstr>Расходы на реализацию мероприятий  в сфере социальной помощи  и социального обеспечения</vt:lpstr>
      <vt:lpstr>Расходы на реализацию мероприятий в сфере культуры, спорта и информационного пространства</vt:lpstr>
      <vt:lpstr>Расходы на жилищно-коммунальное хозяйство, обеспечение транспортной инфраструктуры и коммуникаций </vt:lpstr>
      <vt:lpstr>На реализацию мероприятий по социальной и инженерной инфраструктуре в сельских населенных пунктах в рамках проекта «Ауыл Ел бесігі»  </vt:lpstr>
      <vt:lpstr>Финансовая поддержка специалистам социальной сферы прибывшим для работы в сельскую местность, тыс. тенге</vt:lpstr>
      <vt:lpstr>Субсидии по сельскому хозяйству</vt:lpstr>
      <vt:lpstr>   Четвертый уровень бюджета - самостоятельный бюджет местного самоуправления   </vt:lpstr>
      <vt:lpstr>   Этапы внедрения самостоятельного бюджета местного самоуправления   </vt:lpstr>
      <vt:lpstr>Презентация PowerPoint</vt:lpstr>
      <vt:lpstr>Уточненный бюджет сельских округов на 2022 год                                             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Альфия Ф. Садыкова</dc:creator>
  <cp:lastModifiedBy>Индира Маженова</cp:lastModifiedBy>
  <cp:revision>1500</cp:revision>
  <cp:lastPrinted>2022-02-16T09:35:49Z</cp:lastPrinted>
  <dcterms:created xsi:type="dcterms:W3CDTF">1601-01-01T00:00:00Z</dcterms:created>
  <dcterms:modified xsi:type="dcterms:W3CDTF">2022-02-17T04:23:29Z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