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3" r:id="rId2"/>
    <p:sldId id="351" r:id="rId3"/>
    <p:sldId id="362" r:id="rId4"/>
    <p:sldId id="367" r:id="rId5"/>
    <p:sldId id="370" r:id="rId6"/>
    <p:sldId id="371" r:id="rId7"/>
    <p:sldId id="368" r:id="rId8"/>
    <p:sldId id="372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D54E"/>
    <a:srgbClr val="3399FF"/>
    <a:srgbClr val="00FFCC"/>
    <a:srgbClr val="E4EFF2"/>
    <a:srgbClr val="DFF7F2"/>
    <a:srgbClr val="CCECFF"/>
    <a:srgbClr val="D3F3F9"/>
    <a:srgbClr val="E1F2F5"/>
    <a:srgbClr val="DEF4F8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6433" autoAdjust="0"/>
  </p:normalViewPr>
  <p:slideViewPr>
    <p:cSldViewPr snapToGrid="0">
      <p:cViewPr>
        <p:scale>
          <a:sx n="75" d="100"/>
          <a:sy n="75" d="100"/>
        </p:scale>
        <p:origin x="-1330" y="-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0558582547624"/>
          <c:y val="0.13275936698043056"/>
          <c:w val="0.56418552361297458"/>
          <c:h val="0.859409895339416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12025495427500736"/>
                  <c:y val="-0.121250648964677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064424855240054"/>
                  <c:y val="0.10719354993852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7447811277335187"/>
                  <c:y val="1.0796552502321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946639801096849"/>
                  <c:y val="-0.117461065202298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 2020 - 2022 годы (КМУ - 1)</c:v>
                </c:pt>
                <c:pt idx="1">
                  <c:v>на 2020 - 2022 годы (27 месясев)</c:v>
                </c:pt>
                <c:pt idx="2">
                  <c:v>на 2021 - 2023 (КМУ - 2)</c:v>
                </c:pt>
                <c:pt idx="3">
                  <c:v>на 2021 - 2023 годы (36 месяцев)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163</c:v>
                </c:pt>
                <c:pt idx="1">
                  <c:v>333</c:v>
                </c:pt>
                <c:pt idx="2">
                  <c:v>151</c:v>
                </c:pt>
                <c:pt idx="3">
                  <c:v>389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0.38971</cdr:x>
      <cdr:y>0.40343</cdr:y>
    </cdr:from>
    <cdr:to>
      <cdr:x>0.56642</cdr:x>
      <cdr:y>0.79824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421878" y="503197"/>
          <a:ext cx="644728" cy="492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kk-KZ" sz="1300" b="1" dirty="0" smtClean="0">
              <a:latin typeface="Arial Narrow" pitchFamily="34" charset="0"/>
              <a:ea typeface="Tahoma" pitchFamily="34" charset="0"/>
              <a:cs typeface="Tahoma" pitchFamily="34" charset="0"/>
            </a:rPr>
            <a:t>1036</a:t>
          </a:r>
        </a:p>
        <a:p xmlns:a="http://schemas.openxmlformats.org/drawingml/2006/main">
          <a:pPr algn="ctr">
            <a:defRPr/>
          </a:pPr>
          <a:r>
            <a:rPr lang="kk-KZ" sz="1300" b="1" dirty="0" smtClean="0">
              <a:latin typeface="Arial Narrow" pitchFamily="34" charset="0"/>
              <a:ea typeface="Tahoma" pitchFamily="34" charset="0"/>
              <a:cs typeface="Tahoma" pitchFamily="34" charset="0"/>
            </a:rPr>
            <a:t>проект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49287F52-14C9-4751-A071-E5EA5F59CA6B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CB88B9B3-CE19-4963-9E83-950114A97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83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8" cy="499352"/>
          </a:xfrm>
          <a:prstGeom prst="rect">
            <a:avLst/>
          </a:prstGeom>
        </p:spPr>
        <p:txBody>
          <a:bodyPr vert="horz" lIns="91841" tIns="45920" rIns="91841" bIns="459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1" y="2"/>
            <a:ext cx="2972548" cy="499352"/>
          </a:xfrm>
          <a:prstGeom prst="rect">
            <a:avLst/>
          </a:prstGeom>
        </p:spPr>
        <p:txBody>
          <a:bodyPr vert="horz" lIns="91841" tIns="45920" rIns="91841" bIns="45920" rtlCol="0"/>
          <a:lstStyle>
            <a:lvl1pPr algn="r">
              <a:defRPr sz="1200"/>
            </a:lvl1pPr>
          </a:lstStyle>
          <a:p>
            <a:fld id="{4BCA2ED5-D4FD-45FB-A2AA-9441DFB80BBF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1" tIns="45920" rIns="91841" bIns="459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1" y="4786781"/>
            <a:ext cx="5487040" cy="3916889"/>
          </a:xfrm>
          <a:prstGeom prst="rect">
            <a:avLst/>
          </a:prstGeom>
        </p:spPr>
        <p:txBody>
          <a:bodyPr vert="horz" lIns="91841" tIns="45920" rIns="91841" bIns="459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925"/>
            <a:ext cx="2972548" cy="499352"/>
          </a:xfrm>
          <a:prstGeom prst="rect">
            <a:avLst/>
          </a:prstGeom>
        </p:spPr>
        <p:txBody>
          <a:bodyPr vert="horz" lIns="91841" tIns="45920" rIns="91841" bIns="459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1" y="9447925"/>
            <a:ext cx="2972548" cy="499352"/>
          </a:xfrm>
          <a:prstGeom prst="rect">
            <a:avLst/>
          </a:prstGeom>
        </p:spPr>
        <p:txBody>
          <a:bodyPr vert="horz" lIns="91841" tIns="45920" rIns="91841" bIns="45920" rtlCol="0" anchor="b"/>
          <a:lstStyle>
            <a:lvl1pPr algn="r">
              <a:defRPr sz="1200"/>
            </a:lvl1pPr>
          </a:lstStyle>
          <a:p>
            <a:fld id="{E4475C17-D895-4CC3-B00A-2FA7CF5B4E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9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2C0D-EA9D-45E2-A905-27ECF9FDA68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62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695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75C17-D895-4CC3-B00A-2FA7CF5B4E3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436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602" indent="-229602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337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602" indent="-229602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33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67D660-0F46-4228-891C-DF51CDE87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66710D0-2DE5-472B-9F28-D83B3CB31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DCC99A2-C77B-4F78-B1D3-7E522C5E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83C6-B854-427C-B5D1-E5840903423A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8DBF630-4A76-49EC-8A77-BDB66BC5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56B8153-D8F4-440B-BE32-09BDE20C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70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A6C648-A4B5-44EA-9A42-70DE0CE49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84B5B53-C1CE-4B67-82D4-2283DC72A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3758FFA-76A3-4277-A256-8C2ACACC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9EAA-3F07-4779-81E6-DBD485C6A460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FF24C67-E92C-48D3-BBA6-53A04B3B5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3FB0CAC-CB59-4CB0-AEDC-1F9FE8BF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52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47959EC-DCCE-4E8F-9370-34B5DC3B2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BB52EBB-BF20-4B59-8A4A-F3591F870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B4680A-AEA5-4553-AAD1-4359AC04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145B-1293-45EE-8AA2-B48659923EBA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1C2942-2CF7-4610-88A7-66A1E791A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EBBD0BC-2E8A-4B2F-9DDD-9591229B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5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470128-F05E-47F7-9BBF-1B1F7E1FFC88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anose="020B0502040204020203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02" y="-10183"/>
            <a:ext cx="1581017" cy="158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68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619039" y="1885269"/>
            <a:ext cx="3878368" cy="2182639"/>
          </a:xfrm>
          <a:custGeom>
            <a:avLst/>
            <a:gdLst>
              <a:gd name="connsiteX0" fmla="*/ 0 w 3867993"/>
              <a:gd name="connsiteY0" fmla="*/ 0 h 8367894"/>
              <a:gd name="connsiteX1" fmla="*/ 3867993 w 3867993"/>
              <a:gd name="connsiteY1" fmla="*/ 0 h 8367894"/>
              <a:gd name="connsiteX2" fmla="*/ 3867993 w 3867993"/>
              <a:gd name="connsiteY2" fmla="*/ 8367894 h 8367894"/>
              <a:gd name="connsiteX3" fmla="*/ 0 w 3867993"/>
              <a:gd name="connsiteY3" fmla="*/ 8367894 h 836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7993" h="8367894">
                <a:moveTo>
                  <a:pt x="0" y="0"/>
                </a:moveTo>
                <a:lnTo>
                  <a:pt x="3867993" y="0"/>
                </a:lnTo>
                <a:lnTo>
                  <a:pt x="3867993" y="8367894"/>
                </a:lnTo>
                <a:lnTo>
                  <a:pt x="0" y="8367894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E6E9EE"/>
            </a:bgClr>
          </a:pattFill>
        </p:spPr>
        <p:txBody>
          <a:bodyPr anchor="ctr"/>
          <a:lstStyle>
            <a:lvl1pPr>
              <a:defRPr lang="en-US" dirty="0"/>
            </a:lvl1pPr>
          </a:lstStyle>
          <a:p>
            <a:pPr lvl="0"/>
            <a:r>
              <a:rPr lang="en-US"/>
              <a:t>Drag and drop picture</a:t>
            </a:r>
          </a:p>
        </p:txBody>
      </p:sp>
    </p:spTree>
    <p:extLst>
      <p:ext uri="{BB962C8B-B14F-4D97-AF65-F5344CB8AC3E}">
        <p14:creationId xmlns:p14="http://schemas.microsoft.com/office/powerpoint/2010/main" val="56261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15E3EA-FAAA-4C3C-8A0B-9013E07A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5EE03A2-3453-4153-8F8B-5F6A13F92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87DC04A-6462-4D27-A1E2-B39D4AB3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70B4-316F-4748-AB59-A26EAB4AC3A9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9AFE68-8560-42F2-972D-B115F1CB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544AB2C-01B2-4100-AC9C-8708772C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68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ADB4EE-407C-49E5-9912-A3B6AD1D9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127DA5E-A2E6-4420-B850-92FA4E22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9739227-3BE8-4B90-AD13-1D3A1063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BA62-6182-4126-BA49-E6598A5D73BC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8614C7E-7C4A-4CCA-A158-2E58FFD2B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2B441FD-5270-4393-A81E-73E0F8305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6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618DAC-AE01-46E3-9903-65B5D8B0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E55EB90-FD90-4431-A050-4C2BC1729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13AF3A1-5A82-4224-A700-94D5ED178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BC376E0-9D16-4EFA-B44A-F58CDA8B8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8ED-73CD-4E84-B3D3-903B220C8FBD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44FD528-0B35-4774-B768-867539A9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5314A81-F8DE-4827-B846-F385A745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46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1BAC2-04B3-478A-A10F-D70C10958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B7CC3DA-4B86-4F7C-9DFE-53F3BC2FC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B7109DE-7E66-4C72-B080-885ABB5E5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EA19F99-70EE-4BDD-840C-7BE06CC9A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9D082FD-64EB-4E73-A9D2-E7DD010C3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1BC35A8-A88F-4884-AF43-6AA3D294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FF22-4607-470B-813E-E46AE5422982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C169F7B-682B-48C1-9370-2396BF81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9946CDA-6AA1-49FF-8536-CB22177D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57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EB9292-BE4D-4406-92F0-55164299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EC454A0-17F2-44F7-B632-4FB5E445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42DE-F864-487E-8737-D9632AE221C3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849D62E-4909-4575-B16C-F1125A59E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A3A87CD-6562-4612-993D-89EE81A3A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19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AB76C77-9887-45A7-803C-2B19106CC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D4EE-5367-436B-9C05-D8F3F75B29B7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8E2EA18-DCF7-4642-9257-28EA85D2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EA0E291-C0D8-4184-8E92-EB15B3A4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7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B4BE7C-9251-4A7F-A19B-35B2C920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1477019-D86D-4F79-BC06-19C6EF591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2BE3520-C9F8-49C5-BD45-319EB8ABB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EDB18A5-F198-4B12-A281-6196FB216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0E12-A632-4C5C-A0B3-B623563EE857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435654B-5004-4D32-9DDB-FAC5146C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9BE4268-0D52-4D72-8060-8D365E5F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01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A8B40F-6DD9-42A6-A4E6-71B8C8C7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1C560A6-D8AE-419C-8FED-6B6F1349A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5BFE986-9852-422B-8134-44FB518AF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11FA765-1032-437A-8119-BDE27019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1F70-6A01-4C38-AF74-2CBA00A84DC5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D63E50A-17AF-4676-9F01-FC4E1FB1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74117D1-52E1-4883-95DE-884DB8C1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15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130068-129C-432A-9EC5-8FA567391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3191068-CD2A-412D-A2A8-1B4AF5B6F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C8CE889-C824-4C8F-B269-948002795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152A-36E9-4BBD-921B-231574369CBD}" type="datetime1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42E0BE9-5ADB-41F3-BF8F-79D366576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7A0869A-1B96-476F-8603-CCC9E58FE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30FC-BBCC-4404-AAA0-B45DDDF49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3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13.svg"/><Relationship Id="rId2" Type="http://schemas.openxmlformats.org/officeDocument/2006/relationships/hyperlink" Target="https://www.ncste.kz/ru/competition" TargetMode="External"/><Relationship Id="rId1" Type="http://schemas.openxmlformats.org/officeDocument/2006/relationships/slideLayout" Target="../slideLayouts/slideLayout2.xml"/><Relationship Id="rId11" Type="http://schemas.openxmlformats.org/officeDocument/2006/relationships/chart" Target="../charts/chart1.xml"/><Relationship Id="rId10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5" y="41494"/>
            <a:ext cx="11922902" cy="671559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115032" y="4052444"/>
            <a:ext cx="7865535" cy="147324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altLang="ko-K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О ЗАДАЧАХ В СФЕРЕ НАУКИ </a:t>
            </a:r>
          </a:p>
          <a:p>
            <a:pPr algn="ctr">
              <a:spcBef>
                <a:spcPts val="0"/>
              </a:spcBef>
            </a:pPr>
            <a:r>
              <a:rPr lang="ru-RU" altLang="ko-K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НА 2022 ГОД </a:t>
            </a:r>
            <a:endParaRPr lang="en-US" altLang="ko-K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839835" y="6364433"/>
            <a:ext cx="2332392" cy="35881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ru-RU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НУР-СУЛТАН, 2022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9BC88BE-36E8-45EE-ACCF-1EE3B7B61A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60" y="245841"/>
            <a:ext cx="1114229" cy="111422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Министерство образования и науки Республики Казахстан"/>
          <p:cNvSpPr txBox="1"/>
          <p:nvPr/>
        </p:nvSpPr>
        <p:spPr>
          <a:xfrm>
            <a:off x="1872176" y="174080"/>
            <a:ext cx="8562975" cy="933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1" tIns="35711" rIns="35711" bIns="35711" anchor="ctr">
            <a:spAutoFit/>
          </a:bodyPr>
          <a:lstStyle>
            <a:lvl1pPr defTabSz="914400">
              <a:defRPr sz="2700" b="0">
                <a:solidFill>
                  <a:schemeClr val="accent1">
                    <a:hueOff val="114395"/>
                    <a:lumOff val="-24975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 hangingPunct="0"/>
            <a:r>
              <a:rPr lang="ru-RU" sz="2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МИНИСТЕРСТВО ОБРАЗОВАНИЯ И НАУКИ РК</a:t>
            </a:r>
          </a:p>
          <a:p>
            <a:pPr algn="ctr" hangingPunct="0"/>
            <a:r>
              <a:rPr lang="ru-RU" sz="2800" b="1" kern="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Комитет науки </a:t>
            </a:r>
          </a:p>
        </p:txBody>
      </p:sp>
    </p:spTree>
    <p:extLst>
      <p:ext uri="{BB962C8B-B14F-4D97-AF65-F5344CB8AC3E}">
        <p14:creationId xmlns:p14="http://schemas.microsoft.com/office/powerpoint/2010/main" val="13001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трелка вправо 29"/>
          <p:cNvSpPr/>
          <p:nvPr/>
        </p:nvSpPr>
        <p:spPr>
          <a:xfrm>
            <a:off x="2271463" y="5452676"/>
            <a:ext cx="407477" cy="23473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268541" y="4497065"/>
            <a:ext cx="407477" cy="23473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274862" y="3544202"/>
            <a:ext cx="407477" cy="23473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2271463" y="2431969"/>
            <a:ext cx="407477" cy="23473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272875" y="1338045"/>
            <a:ext cx="407477" cy="23473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6464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spc="5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1. ПРАКТИЧЕСКАЯ РЕАЛИЗАЦИЯ ИЗМЕНЕНИЙ В ЗАКОН «О НАУКЕ» ОТ 15.11.2021</a:t>
            </a:r>
            <a:endParaRPr lang="ru-RU" sz="2200" b="1" spc="5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49915" y="541697"/>
            <a:ext cx="9916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n-US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ru-RU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Принятие 12-ти подзаконных актов (1 Указ</a:t>
            </a:r>
            <a:r>
              <a:rPr lang="en-US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8 постановлений Правительства, 3 приказа МОН) </a:t>
            </a:r>
            <a:endParaRPr lang="en-US" sz="14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6210" y="943187"/>
            <a:ext cx="2216186" cy="9489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оплата труда </a:t>
            </a:r>
            <a:r>
              <a:rPr lang="ru-RU" sz="1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ведущих ученых  </a:t>
            </a:r>
            <a:r>
              <a:rPr lang="ru-RU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рамках базового финансирования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6208" y="2035838"/>
            <a:ext cx="2216188" cy="10710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финансирование НИИ, осуществляющих </a:t>
            </a:r>
            <a:r>
              <a:rPr lang="ru-RU" sz="13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фундаментальные исследования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6210" y="3250098"/>
            <a:ext cx="2216186" cy="8155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увеличение сроков финансирования </a:t>
            </a:r>
          </a:p>
          <a:p>
            <a:pPr algn="ctr"/>
            <a:r>
              <a:rPr lang="ru-RU" sz="13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 5 лет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6210" y="4147267"/>
            <a:ext cx="2216186" cy="8683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организация деятельности </a:t>
            </a:r>
            <a:r>
              <a:rPr lang="ru-RU" sz="13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Апелляционной комиссии 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731685" y="917414"/>
            <a:ext cx="9342915" cy="978442"/>
          </a:xfrm>
          <a:prstGeom prst="round2Diag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7188" algn="just">
              <a:buFont typeface="Wingdings" panose="05000000000000000000" pitchFamily="2" charset="2"/>
              <a:buChar char="Ø"/>
            </a:pPr>
            <a:endParaRPr lang="ru-RU" sz="13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 утверждении </a:t>
            </a:r>
            <a:r>
              <a:rPr lang="kk-KZ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требований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 ведущим ученым, оплата труда которых осуществляется в рамках БФ 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ru-RU" sz="13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Приказ </a:t>
            </a:r>
            <a:r>
              <a:rPr lang="ru-RU" sz="13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 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РК);</a:t>
            </a:r>
          </a:p>
          <a:p>
            <a:pPr indent="357188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 внесении изменений и дополнений  в Правила базового,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грантового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программно-целевого финансирования и финансирования коммерциализации 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РННТД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 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(ППРК 575</a:t>
            </a:r>
            <a:r>
              <a:rPr lang="ru-RU" sz="13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sz="1300" b="1" i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7188">
              <a:buFont typeface="Wingdings" panose="05000000000000000000" pitchFamily="2" charset="2"/>
              <a:buChar char="Ø"/>
            </a:pPr>
            <a:endParaRPr lang="ru-RU" sz="1300" b="1" i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2741167" y="2019297"/>
            <a:ext cx="9335409" cy="1064339"/>
          </a:xfrm>
          <a:prstGeom prst="round2Diag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 утверждении </a:t>
            </a:r>
            <a:r>
              <a:rPr lang="kk-KZ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норм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финансирования научных организаций, осуществляющих фундаментальные научные исследования 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 ППРК);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 утверждении Перечня научных организаций, осуществляющих фундаментальные научные исследования 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(Приказ МОН);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 внесении изменений  и дополнений </a:t>
            </a:r>
            <a:r>
              <a:rPr lang="kk-KZ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Постановление Правительства   «О создании ВНТК» </a:t>
            </a:r>
            <a:r>
              <a:rPr lang="kk-KZ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(ППРК №429 )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1690183" y="6510534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dirty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2</a:t>
            </a:r>
            <a:endParaRPr lang="ru-RU" sz="1400" b="1" dirty="0"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6210" y="5099551"/>
            <a:ext cx="2216185" cy="940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организация </a:t>
            </a:r>
            <a:r>
              <a:rPr lang="ru-RU" sz="13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научных стажировок  за рубежом  </a:t>
            </a:r>
            <a:r>
              <a:rPr lang="ru-RU" sz="13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новой нормативной базе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2731685" y="3294782"/>
            <a:ext cx="9342915" cy="682520"/>
          </a:xfrm>
          <a:prstGeom prst="round2Diag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Изменения и дополнения в Правила организации и проведения ГНТЭ (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ППРК №891)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Изменения и дополнения в  Положение  о национальных научных советах»  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(ППРК №519</a:t>
            </a:r>
            <a:r>
              <a:rPr lang="ru-RU" sz="13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2741167" y="4196035"/>
            <a:ext cx="9335409" cy="797799"/>
          </a:xfrm>
          <a:prstGeom prst="round2Diag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 утверждении положения об Апелляционной комиссии 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(ППРК);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 утверждении состава Апелляционной комиссии 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(Приказ МОН);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 внесении изменений и дополнений в ППРК  «Вопросы МОН РК» 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(ППРК №1111)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2743289" y="5147713"/>
            <a:ext cx="9333287" cy="831859"/>
          </a:xfrm>
          <a:prstGeom prst="round2Diag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 внесении изменений в Указ Президента РК «О республиканской комиссии по подготовке кадров за рубежом» 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(УКАЗ №470);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 утверждении Правил отбора претендентов и прохождения научных стажировок </a:t>
            </a:r>
            <a:r>
              <a:rPr lang="ru-RU" sz="13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(ППРК)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99351" y="6137656"/>
            <a:ext cx="9325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течение года - мониторинг и совершенствование  всех подзаконных актов с целью дальнейшей </a:t>
            </a:r>
            <a:r>
              <a:rPr lang="ru-RU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дебюрократизации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администрирования науки  </a:t>
            </a:r>
          </a:p>
        </p:txBody>
      </p:sp>
    </p:spTree>
    <p:extLst>
      <p:ext uri="{BB962C8B-B14F-4D97-AF65-F5344CB8AC3E}">
        <p14:creationId xmlns:p14="http://schemas.microsoft.com/office/powerpoint/2010/main" val="10339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/>
          <p:cNvSpPr/>
          <p:nvPr/>
        </p:nvSpPr>
        <p:spPr>
          <a:xfrm>
            <a:off x="4302343" y="1446517"/>
            <a:ext cx="3729837" cy="2787432"/>
          </a:xfrm>
          <a:prstGeom prst="hexagon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C609FE5-5D50-4794-B18C-50A7B2B21EA5}"/>
              </a:ext>
            </a:extLst>
          </p:cNvPr>
          <p:cNvSpPr txBox="1"/>
          <p:nvPr/>
        </p:nvSpPr>
        <p:spPr>
          <a:xfrm>
            <a:off x="8635633" y="1377643"/>
            <a:ext cx="331009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Narrow" pitchFamily="34" charset="0"/>
                <a:cs typeface="Arial" panose="020B0604020202020204" pitchFamily="34" charset="0"/>
              </a:rPr>
              <a:t>ПОВЫШЕНИЕ ВКЛАДА НАУКИ В РАЗВИТИЕ СТРАНЫ</a:t>
            </a:r>
            <a:endParaRPr lang="ru-RU" sz="1400" b="1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383417A7-D774-4197-A230-B89E8A343027}"/>
              </a:ext>
            </a:extLst>
          </p:cNvPr>
          <p:cNvSpPr txBox="1"/>
          <p:nvPr/>
        </p:nvSpPr>
        <p:spPr>
          <a:xfrm>
            <a:off x="8195320" y="1836762"/>
            <a:ext cx="36788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>
                <a:latin typeface="Oswald" pitchFamily="2" charset="-52"/>
              </a:defRPr>
            </a:lvl1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itchFamily="34" charset="0"/>
                <a:cs typeface="Arial" panose="020B0604020202020204" pitchFamily="34" charset="0"/>
              </a:rPr>
              <a:t>поддержка  и стимулирование инвестиционной привлекательности НИОКР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itchFamily="34" charset="0"/>
                <a:cs typeface="Arial" panose="020B0604020202020204" pitchFamily="34" charset="0"/>
              </a:rPr>
              <a:t>проведение конкурса по коммерциализации РННТД;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itchFamily="34" charset="0"/>
                <a:cs typeface="Arial" panose="020B0604020202020204" pitchFamily="34" charset="0"/>
              </a:rPr>
              <a:t>трансформация НИИ, ВУЗов, предприятий, реализующих НИОКР, в научно-производственные центры (IT; медико-биологические и биотехнологии, агропромышленные науки, «зеленые технологии» и </a:t>
            </a:r>
            <a:r>
              <a:rPr lang="ru-RU" sz="1300" dirty="0" err="1">
                <a:latin typeface="Arial Narrow" pitchFamily="34" charset="0"/>
                <a:cs typeface="Arial" panose="020B0604020202020204" pitchFamily="34" charset="0"/>
              </a:rPr>
              <a:t>энергоэффективность</a:t>
            </a:r>
            <a:r>
              <a:rPr lang="ru-RU" sz="1300" dirty="0">
                <a:latin typeface="Arial Narrow" pitchFamily="34" charset="0"/>
                <a:cs typeface="Arial" panose="020B0604020202020204" pitchFamily="34" charset="0"/>
              </a:rPr>
              <a:t>, ГМК).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63712477-1762-4A0C-BA91-0FDAFC267F55}"/>
              </a:ext>
            </a:extLst>
          </p:cNvPr>
          <p:cNvSpPr txBox="1"/>
          <p:nvPr/>
        </p:nvSpPr>
        <p:spPr>
          <a:xfrm>
            <a:off x="8686043" y="3887286"/>
            <a:ext cx="3310092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 Narrow" pitchFamily="34" charset="0"/>
                <a:cs typeface="Arial" panose="020B0604020202020204" pitchFamily="34" charset="0"/>
              </a:rPr>
              <a:t>СОВЕРШЕНСТВОВАНИЕ</a:t>
            </a:r>
            <a:r>
              <a:rPr lang="ru-RU" sz="1200" b="1" dirty="0" smtClean="0">
                <a:latin typeface="Arial Narrow" pitchFamily="34" charset="0"/>
                <a:cs typeface="Arial" panose="020B0604020202020204" pitchFamily="34" charset="0"/>
              </a:rPr>
              <a:t> АДМИНИСТРИРОВАНИЯ НАУКИ</a:t>
            </a:r>
            <a:endParaRPr lang="ru-RU" sz="1200" b="1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7CD8ABDE-1AD6-4E8D-8BF5-92A3A42D5B66}"/>
              </a:ext>
            </a:extLst>
          </p:cNvPr>
          <p:cNvSpPr txBox="1"/>
          <p:nvPr/>
        </p:nvSpPr>
        <p:spPr>
          <a:xfrm>
            <a:off x="131715" y="3815082"/>
            <a:ext cx="360644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 b="1"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ПОВЫШЕНИЕ КОНКУРЕНТОСПОСОБНОСТИ НАУЧНОЙ ЭКОСИСТЕМЫ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BC2D3F06-832D-4EDF-80F7-9DE13D061AB1}"/>
              </a:ext>
            </a:extLst>
          </p:cNvPr>
          <p:cNvSpPr txBox="1"/>
          <p:nvPr/>
        </p:nvSpPr>
        <p:spPr>
          <a:xfrm>
            <a:off x="207700" y="1326397"/>
            <a:ext cx="345906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 b="1"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ym typeface="Century Gothic"/>
              </a:rPr>
              <a:t>УКРЕПЛЕНИЕ КАДРОВОГО ПОТЕНЦИАЛА НАУКИ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B5736C7F-8121-4ECA-B99C-9881F817684C}"/>
              </a:ext>
            </a:extLst>
          </p:cNvPr>
          <p:cNvSpPr txBox="1"/>
          <p:nvPr/>
        </p:nvSpPr>
        <p:spPr>
          <a:xfrm>
            <a:off x="229692" y="1756570"/>
            <a:ext cx="3896778" cy="161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180975" lvl="0" indent="-180975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Arial Narrow" pitchFamily="34" charset="0"/>
                <a:sym typeface="Century Gothic"/>
              </a:rPr>
              <a:t>совершенствование системы оплаты труда  работников науки;</a:t>
            </a:r>
          </a:p>
          <a:p>
            <a:pPr marL="180975" lvl="0" indent="-180975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Arial Narrow" pitchFamily="34" charset="0"/>
                <a:sym typeface="Century Gothic"/>
              </a:rPr>
              <a:t>направление  500  ученых на  зарубежные стажировки;</a:t>
            </a:r>
          </a:p>
          <a:p>
            <a:pPr marL="180975" lvl="0" indent="-180975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chemeClr val="tx1"/>
                </a:solidFill>
                <a:latin typeface="Arial Narrow" pitchFamily="34" charset="0"/>
              </a:rPr>
              <a:t>в</a:t>
            </a:r>
            <a:r>
              <a:rPr lang="ru-RU" sz="1300" dirty="0" err="1">
                <a:solidFill>
                  <a:schemeClr val="tx1"/>
                </a:solidFill>
                <a:latin typeface="Arial Narrow" pitchFamily="34" charset="0"/>
              </a:rPr>
              <a:t>ыделение</a:t>
            </a:r>
            <a:r>
              <a:rPr lang="ru-RU" sz="1300" dirty="0">
                <a:solidFill>
                  <a:schemeClr val="tx1"/>
                </a:solidFill>
                <a:latin typeface="Arial Narrow" pitchFamily="34" charset="0"/>
              </a:rPr>
              <a:t>   одной тысячи грантов для </a:t>
            </a:r>
            <a:r>
              <a:rPr lang="ru-RU" sz="1300" dirty="0" err="1">
                <a:solidFill>
                  <a:schemeClr val="tx1"/>
                </a:solidFill>
                <a:latin typeface="Arial Narrow" pitchFamily="34" charset="0"/>
              </a:rPr>
              <a:t>постдокторантов</a:t>
            </a:r>
            <a:r>
              <a:rPr lang="ru-RU" sz="1300" dirty="0">
                <a:solidFill>
                  <a:schemeClr val="tx1"/>
                </a:solidFill>
                <a:latin typeface="Arial Narrow" pitchFamily="34" charset="0"/>
              </a:rPr>
              <a:t>  по проекту «</a:t>
            </a:r>
            <a:r>
              <a:rPr lang="ru-RU" sz="1300" dirty="0" err="1">
                <a:solidFill>
                  <a:schemeClr val="tx1"/>
                </a:solidFill>
                <a:latin typeface="Arial Narrow" pitchFamily="34" charset="0"/>
              </a:rPr>
              <a:t>Жас</a:t>
            </a:r>
            <a:r>
              <a:rPr lang="ru-RU" sz="13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Arial Narrow" pitchFamily="34" charset="0"/>
              </a:rPr>
              <a:t>ғалым</a:t>
            </a:r>
            <a:r>
              <a:rPr lang="ru-RU" sz="1300" dirty="0">
                <a:solidFill>
                  <a:schemeClr val="tx1"/>
                </a:solidFill>
                <a:latin typeface="Arial Narrow" pitchFamily="34" charset="0"/>
              </a:rPr>
              <a:t>»;</a:t>
            </a:r>
          </a:p>
          <a:p>
            <a:pPr marL="180975" lvl="0" indent="-180975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Arial Narrow" pitchFamily="34" charset="0"/>
                <a:sym typeface="Century Gothic"/>
              </a:rPr>
              <a:t>присвоение 50 премий «Лучший научный сотрудник»;</a:t>
            </a:r>
          </a:p>
          <a:p>
            <a:pPr marL="180975" lvl="0" indent="-180975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Arial Narrow" pitchFamily="34" charset="0"/>
                <a:sym typeface="Century Gothic"/>
              </a:rPr>
              <a:t>увеличение количества премий и стипендий и их размеров и другие меры</a:t>
            </a:r>
            <a:endParaRPr lang="ru-RU" sz="13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CFE8FA4D-E0C1-468A-BE9B-73DD4B561F1C}"/>
              </a:ext>
            </a:extLst>
          </p:cNvPr>
          <p:cNvSpPr txBox="1"/>
          <p:nvPr/>
        </p:nvSpPr>
        <p:spPr>
          <a:xfrm>
            <a:off x="140768" y="4405504"/>
            <a:ext cx="519172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171450" indent="-171450">
              <a:buFont typeface="Arial Narrow" pitchFamily="34" charset="0"/>
              <a:buChar char="−"/>
              <a:defRPr sz="1300"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обновление  оборудования лабораторий научных организаций и ВУЗов;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продолжение аудита всех государственных НИИ;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внедрение корпоративного управления в НИИ;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продвижение казахстанских НИИ и ВУЗов в рейтинге </a:t>
            </a:r>
            <a:r>
              <a:rPr lang="ru-RU" dirty="0" err="1"/>
              <a:t>Scimago</a:t>
            </a:r>
            <a:r>
              <a:rPr lang="ru-RU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национальная подписка на МБД и </a:t>
            </a:r>
            <a:r>
              <a:rPr lang="ru-RU" dirty="0" err="1" smtClean="0"/>
              <a:t>антиплагиат</a:t>
            </a:r>
            <a:r>
              <a:rPr lang="ru-RU" dirty="0"/>
              <a:t>-</a:t>
            </a:r>
            <a:r>
              <a:rPr lang="ru-RU" dirty="0" smtClean="0"/>
              <a:t>системы</a:t>
            </a:r>
            <a:r>
              <a:rPr lang="ru-RU" dirty="0"/>
              <a:t>.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9C7F9504-8C46-4C98-A8A5-7B3C38A7586E}"/>
              </a:ext>
            </a:extLst>
          </p:cNvPr>
          <p:cNvSpPr txBox="1"/>
          <p:nvPr/>
        </p:nvSpPr>
        <p:spPr>
          <a:xfrm>
            <a:off x="6697719" y="4416288"/>
            <a:ext cx="52893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>
                <a:latin typeface="Oswald" pitchFamily="2" charset="-52"/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 Narrow" pitchFamily="34" charset="0"/>
                <a:cs typeface="Arial" panose="020B0604020202020204" pitchFamily="34" charset="0"/>
              </a:rPr>
              <a:t>создание </a:t>
            </a:r>
            <a:r>
              <a:rPr lang="ru-RU" sz="1300" dirty="0">
                <a:latin typeface="Arial Narrow" pitchFamily="34" charset="0"/>
                <a:cs typeface="Arial" panose="020B0604020202020204" pitchFamily="34" charset="0"/>
              </a:rPr>
              <a:t>МВК по межотраслевой координации администрирования </a:t>
            </a:r>
            <a:r>
              <a:rPr lang="ru-RU" sz="1300" dirty="0" smtClean="0">
                <a:latin typeface="Arial Narrow" pitchFamily="34" charset="0"/>
                <a:cs typeface="Arial" panose="020B0604020202020204" pitchFamily="34" charset="0"/>
              </a:rPr>
              <a:t>науки;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 Narrow" pitchFamily="34" charset="0"/>
                <a:cs typeface="Arial" panose="020B0604020202020204" pitchFamily="34" charset="0"/>
              </a:rPr>
              <a:t>проведение </a:t>
            </a:r>
            <a:r>
              <a:rPr lang="ru-RU" sz="1300" dirty="0" err="1">
                <a:latin typeface="Arial Narrow" pitchFamily="34" charset="0"/>
                <a:cs typeface="Arial" panose="020B0604020202020204" pitchFamily="34" charset="0"/>
              </a:rPr>
              <a:t>форсайтных</a:t>
            </a:r>
            <a:r>
              <a:rPr lang="ru-RU" sz="1300" dirty="0">
                <a:latin typeface="Arial Narrow" pitchFamily="34" charset="0"/>
                <a:cs typeface="Arial" panose="020B0604020202020204" pitchFamily="34" charset="0"/>
              </a:rPr>
              <a:t> исследований по развитию науки; </a:t>
            </a:r>
            <a:endParaRPr lang="ru-RU" sz="13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 Narrow" pitchFamily="34" charset="0"/>
                <a:cs typeface="Arial" panose="020B0604020202020204" pitchFamily="34" charset="0"/>
              </a:rPr>
              <a:t>определение  </a:t>
            </a:r>
            <a:r>
              <a:rPr lang="ru-RU" sz="1300" dirty="0">
                <a:latin typeface="Arial Narrow" pitchFamily="34" charset="0"/>
                <a:cs typeface="Arial" panose="020B0604020202020204" pitchFamily="34" charset="0"/>
              </a:rPr>
              <a:t>оператора по  ГФ;  </a:t>
            </a:r>
            <a:endParaRPr lang="ru-RU" sz="13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 Narrow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300" dirty="0">
                <a:latin typeface="Arial Narrow" pitchFamily="34" charset="0"/>
                <a:cs typeface="Arial" panose="020B0604020202020204" pitchFamily="34" charset="0"/>
              </a:rPr>
              <a:t>кадрового резерва менеджеров науки, повышение их компетенций.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xmlns="" id="{EFD20EB9-3D04-4F64-ACDB-F1FBB99DF4FF}"/>
              </a:ext>
            </a:extLst>
          </p:cNvPr>
          <p:cNvSpPr txBox="1"/>
          <p:nvPr/>
        </p:nvSpPr>
        <p:spPr>
          <a:xfrm>
            <a:off x="2623352" y="5913399"/>
            <a:ext cx="557268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algn="just" defTabSz="688164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</a:pPr>
            <a:r>
              <a:rPr lang="ru-RU" sz="15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Увеличение </a:t>
            </a:r>
            <a:r>
              <a:rPr lang="ru-RU" sz="15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численности ученых </a:t>
            </a:r>
            <a:r>
              <a:rPr lang="ru-RU" sz="15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и исследователей  </a:t>
            </a:r>
            <a:r>
              <a:rPr lang="ru-RU" sz="15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в </a:t>
            </a:r>
            <a:r>
              <a:rPr lang="ru-RU" sz="15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1,5 </a:t>
            </a:r>
            <a:r>
              <a:rPr lang="ru-RU" sz="15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раза </a:t>
            </a:r>
          </a:p>
          <a:p>
            <a:pPr marL="176213" algn="just" defTabSz="688164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</a:pPr>
            <a:r>
              <a:rPr lang="ru-RU" sz="15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до 34 </a:t>
            </a:r>
            <a:r>
              <a:rPr lang="ru-RU" sz="1500" b="1" dirty="0" err="1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тыс.чел</a:t>
            </a:r>
            <a:r>
              <a:rPr lang="ru-RU" sz="15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.;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Увеличение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доли молодых ученых до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500" b="1" dirty="0" smtClean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176213" algn="just" defTabSz="688164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</a:pPr>
            <a:r>
              <a:rPr lang="ru-RU" sz="1500" dirty="0" smtClean="0">
                <a:latin typeface="Arial Narrow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1500" dirty="0">
                <a:latin typeface="Arial Narrow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научных институтов </a:t>
            </a:r>
          </a:p>
          <a:p>
            <a:pPr algn="just" defTabSz="688164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xmlns="" id="{D0E7BBBB-1D5F-4D77-896B-5B9019641DF9}"/>
              </a:ext>
            </a:extLst>
          </p:cNvPr>
          <p:cNvSpPr txBox="1"/>
          <p:nvPr/>
        </p:nvSpPr>
        <p:spPr>
          <a:xfrm>
            <a:off x="8639267" y="5956122"/>
            <a:ext cx="31156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Рост вклада науки в развитие </a:t>
            </a:r>
            <a:r>
              <a:rPr lang="ru-RU" sz="15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страны</a:t>
            </a:r>
          </a:p>
          <a:p>
            <a:pPr>
              <a:defRPr/>
            </a:pPr>
            <a:r>
              <a:rPr lang="ru-RU" sz="1500" dirty="0" err="1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Дебюрократизация</a:t>
            </a:r>
            <a:r>
              <a:rPr lang="ru-RU" sz="15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науки</a:t>
            </a:r>
          </a:p>
          <a:p>
            <a:pPr lvl="0">
              <a:defRPr/>
            </a:pPr>
            <a:endParaRPr lang="ru-RU" sz="15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Прямая соединительная линия 126">
            <a:extLst>
              <a:ext uri="{FF2B5EF4-FFF2-40B4-BE49-F238E27FC236}">
                <a16:creationId xmlns:a16="http://schemas.microsoft.com/office/drawing/2014/main" xmlns="" id="{4C97D9A8-22FF-4BFF-B13F-FB06E638159E}"/>
              </a:ext>
            </a:extLst>
          </p:cNvPr>
          <p:cNvCxnSpPr/>
          <p:nvPr/>
        </p:nvCxnSpPr>
        <p:spPr>
          <a:xfrm flipV="1">
            <a:off x="-7696" y="1028942"/>
            <a:ext cx="122040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126">
            <a:extLst>
              <a:ext uri="{FF2B5EF4-FFF2-40B4-BE49-F238E27FC236}">
                <a16:creationId xmlns:a16="http://schemas.microsoft.com/office/drawing/2014/main" xmlns="" id="{E894AD38-6863-4835-9F39-D0D1933F72EE}"/>
              </a:ext>
            </a:extLst>
          </p:cNvPr>
          <p:cNvCxnSpPr/>
          <p:nvPr/>
        </p:nvCxnSpPr>
        <p:spPr>
          <a:xfrm flipV="1">
            <a:off x="0" y="5740640"/>
            <a:ext cx="122040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0EA495C9-485E-45AB-B184-4653950AB39F}"/>
              </a:ext>
            </a:extLst>
          </p:cNvPr>
          <p:cNvSpPr txBox="1"/>
          <p:nvPr/>
        </p:nvSpPr>
        <p:spPr>
          <a:xfrm>
            <a:off x="229692" y="5959179"/>
            <a:ext cx="2143820" cy="646331"/>
          </a:xfrm>
          <a:prstGeom prst="rect">
            <a:avLst/>
          </a:prstGeom>
          <a:solidFill>
            <a:srgbClr val="0D9AA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3839" y="11196"/>
            <a:ext cx="11800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 spc="5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2. РЕАЛИЗАЦИЯ НАЦПРОЕКТА </a:t>
            </a:r>
            <a:r>
              <a:rPr lang="kk-KZ" dirty="0"/>
              <a:t>«ТЕХНОЛОГИЧЕСКИЙ РЫВОК ЗА СЧЕТ ЦИФРОВИЗАЦИИ, </a:t>
            </a:r>
            <a:endParaRPr lang="kk-KZ" dirty="0" smtClean="0"/>
          </a:p>
          <a:p>
            <a:r>
              <a:rPr lang="kk-KZ" dirty="0" smtClean="0"/>
              <a:t>НАУКИ </a:t>
            </a:r>
            <a:r>
              <a:rPr lang="kk-KZ" dirty="0"/>
              <a:t>И ИННОВАЦИЙ» </a:t>
            </a:r>
            <a:endParaRPr lang="ru-RU" dirty="0"/>
          </a:p>
        </p:txBody>
      </p:sp>
      <p:pic>
        <p:nvPicPr>
          <p:cNvPr id="42" name="Picture 2" descr="Создать мем &amp;quot;рисунок голубые атомы, классическая модель атома, атом атом&amp;quot; -  Картинки - Meme-arsena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597" y="2969356"/>
            <a:ext cx="1147366" cy="953086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182031C-9BFE-4AEB-A325-FC40D1F53F65}"/>
              </a:ext>
            </a:extLst>
          </p:cNvPr>
          <p:cNvSpPr txBox="1"/>
          <p:nvPr/>
        </p:nvSpPr>
        <p:spPr>
          <a:xfrm>
            <a:off x="4052927" y="2054831"/>
            <a:ext cx="435566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500" b="1" spc="5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РЕАЛИЗАЦИЯ БЛОКА «НАУКА»</a:t>
            </a:r>
            <a:endParaRPr lang="en-US" sz="2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490471" y="6045691"/>
            <a:ext cx="123568" cy="121672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8500554" y="6311977"/>
            <a:ext cx="123568" cy="121672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flipH="1">
            <a:off x="3679639" y="1427971"/>
            <a:ext cx="967531" cy="437200"/>
          </a:xfrm>
          <a:prstGeom prst="rightArrow">
            <a:avLst/>
          </a:prstGeom>
          <a:solidFill>
            <a:srgbClr val="0D9AAC"/>
          </a:solidFill>
        </p:spPr>
        <p:txBody>
          <a:bodyPr wrap="square" rtlCol="0">
            <a:spAutoFit/>
          </a:bodyPr>
          <a:lstStyle/>
          <a:p>
            <a:pPr algn="ctr"/>
            <a:endParaRPr lang="ru-RU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7776345" y="1495366"/>
            <a:ext cx="837950" cy="448112"/>
          </a:xfrm>
          <a:prstGeom prst="rightArrow">
            <a:avLst/>
          </a:prstGeom>
          <a:solidFill>
            <a:srgbClr val="0D9AAC"/>
          </a:solidFill>
        </p:spPr>
        <p:txBody>
          <a:bodyPr wrap="square" rtlCol="0">
            <a:spAutoFit/>
          </a:bodyPr>
          <a:lstStyle/>
          <a:p>
            <a:pPr algn="ctr"/>
            <a:endParaRPr lang="ru-RU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трелка вправо 45"/>
          <p:cNvSpPr/>
          <p:nvPr/>
        </p:nvSpPr>
        <p:spPr>
          <a:xfrm flipH="1">
            <a:off x="3738154" y="3859500"/>
            <a:ext cx="967531" cy="373791"/>
          </a:xfrm>
          <a:prstGeom prst="rightArrow">
            <a:avLst/>
          </a:prstGeom>
          <a:solidFill>
            <a:srgbClr val="0D9AAC"/>
          </a:solidFill>
        </p:spPr>
        <p:txBody>
          <a:bodyPr wrap="square" rtlCol="0">
            <a:spAutoFit/>
          </a:bodyPr>
          <a:lstStyle/>
          <a:p>
            <a:pPr algn="ctr"/>
            <a:endParaRPr lang="ru-RU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трелка вправо 46"/>
          <p:cNvSpPr/>
          <p:nvPr/>
        </p:nvSpPr>
        <p:spPr>
          <a:xfrm>
            <a:off x="7718391" y="3906966"/>
            <a:ext cx="920876" cy="373434"/>
          </a:xfrm>
          <a:prstGeom prst="rightArrow">
            <a:avLst/>
          </a:prstGeom>
          <a:solidFill>
            <a:srgbClr val="0D9AAC"/>
          </a:solidFill>
        </p:spPr>
        <p:txBody>
          <a:bodyPr wrap="square" rtlCol="0">
            <a:spAutoFit/>
          </a:bodyPr>
          <a:lstStyle/>
          <a:p>
            <a:pPr algn="ctr"/>
            <a:endParaRPr lang="ru-RU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684492" y="6026237"/>
            <a:ext cx="123568" cy="121672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685136" y="6435703"/>
            <a:ext cx="123568" cy="121672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690183" y="651053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3</a:t>
            </a:r>
            <a:endParaRPr lang="ru-RU" sz="1400" b="1" dirty="0"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3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 flipV="1">
            <a:off x="6640845" y="624527"/>
            <a:ext cx="5295899" cy="2781300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 rot="10800000" flipV="1">
            <a:off x="254790" y="3615915"/>
            <a:ext cx="5994651" cy="2781300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668599" y="3532482"/>
            <a:ext cx="5357373" cy="2849268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38015" y="626539"/>
            <a:ext cx="6046215" cy="2842628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80772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lvl="0" algn="ctr">
              <a:defRPr/>
            </a:pPr>
            <a:r>
              <a:rPr lang="ru-RU" sz="2200" b="1" spc="5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3. СТАБИЛЬНОЕ </a:t>
            </a:r>
            <a:r>
              <a:rPr lang="ru-RU" sz="2200" b="1" spc="5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ФИНАНСИРОВАНИЕ  СФЕРЫ НАУКИ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63082" y="647338"/>
            <a:ext cx="497212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700" b="1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ТЕКУЩЕЕ ФИНАНСИРОВАНИЕ НАУКИ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68596" y="3565066"/>
            <a:ext cx="5188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300" b="1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ТЕКУЩИЕ КОНКУРСЫ:</a:t>
            </a:r>
            <a:r>
              <a:rPr lang="ru-RU" sz="1700" b="1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Конкурс </a:t>
            </a:r>
            <a:r>
              <a:rPr lang="ru-RU" sz="13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молодых ученых </a:t>
            </a: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300" dirty="0">
                <a:latin typeface="Arial Narrow" pitchFamily="34" charset="0"/>
                <a:ea typeface="Tahoma" pitchFamily="34" charset="0"/>
                <a:cs typeface="Tahoma" pitchFamily="34" charset="0"/>
              </a:rPr>
              <a:t>2022-2024 </a:t>
            </a: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годы</a:t>
            </a:r>
            <a:r>
              <a:rPr lang="ru-RU" sz="13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;</a:t>
            </a:r>
            <a:endParaRPr lang="ru-RU" sz="1300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Конкурс </a:t>
            </a:r>
            <a:r>
              <a:rPr lang="en-US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300" dirty="0">
                <a:latin typeface="Arial Narrow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1300" b="1" dirty="0" err="1">
                <a:latin typeface="Arial Narrow" pitchFamily="34" charset="0"/>
                <a:ea typeface="Tahoma" pitchFamily="34" charset="0"/>
                <a:cs typeface="Tahoma" pitchFamily="34" charset="0"/>
              </a:rPr>
              <a:t>Жас</a:t>
            </a:r>
            <a:r>
              <a:rPr lang="ru-RU" sz="13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kk-KZ" sz="13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ғалым</a:t>
            </a:r>
            <a:r>
              <a:rPr lang="ru-RU" sz="13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» (</a:t>
            </a:r>
            <a:r>
              <a:rPr lang="ru-RU" sz="1300" b="1" dirty="0" err="1">
                <a:latin typeface="Arial Narrow" pitchFamily="34" charset="0"/>
                <a:ea typeface="Tahoma" pitchFamily="34" charset="0"/>
                <a:cs typeface="Tahoma" pitchFamily="34" charset="0"/>
              </a:rPr>
              <a:t>постдокторантура</a:t>
            </a:r>
            <a:r>
              <a:rPr lang="ru-RU" sz="13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)  </a:t>
            </a:r>
            <a:r>
              <a:rPr lang="ru-RU" sz="1300" dirty="0">
                <a:latin typeface="Arial Narrow" pitchFamily="34" charset="0"/>
                <a:ea typeface="Tahoma" pitchFamily="34" charset="0"/>
                <a:cs typeface="Tahoma" pitchFamily="34" charset="0"/>
              </a:rPr>
              <a:t>на 2022-2024 </a:t>
            </a: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годы</a:t>
            </a:r>
            <a:r>
              <a:rPr lang="ru-RU" sz="13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;</a:t>
            </a:r>
            <a:endParaRPr lang="ru-RU" sz="1300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Конкурс </a:t>
            </a:r>
            <a:r>
              <a:rPr lang="ru-RU" sz="1300" dirty="0">
                <a:latin typeface="Arial Narrow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sz="13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ПЦФ</a:t>
            </a:r>
            <a:r>
              <a:rPr lang="ru-RU" sz="1300" dirty="0">
                <a:latin typeface="Arial Narrow" pitchFamily="34" charset="0"/>
                <a:ea typeface="Tahoma" pitchFamily="34" charset="0"/>
                <a:cs typeface="Tahoma" pitchFamily="34" charset="0"/>
              </a:rPr>
              <a:t> на 2022-2023 </a:t>
            </a: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годы</a:t>
            </a:r>
            <a:endParaRPr lang="ru-RU" sz="1300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36305" y="752826"/>
            <a:ext cx="44852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около 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1200 ведущих ученых 85 НИИ </a:t>
            </a: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10-ти госорганов будут получать заработную плату в рамках </a:t>
            </a: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базового финансирования.</a:t>
            </a:r>
          </a:p>
          <a:p>
            <a:pPr algn="just">
              <a:buClr>
                <a:schemeClr val="tx1"/>
              </a:buClr>
            </a:pPr>
            <a:endParaRPr lang="ru-RU" sz="1300" b="1" dirty="0"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53699" y="4451007"/>
            <a:ext cx="5027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7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Вся информация по реализованным и реализуемым научным, научно-техническим проектам и программам за период 2018-2022 годы опубликована на сайте </a:t>
            </a:r>
            <a:r>
              <a:rPr lang="en-US" sz="1700" dirty="0">
                <a:latin typeface="Arial Narrow" pitchFamily="34" charset="0"/>
                <a:ea typeface="Tahoma" pitchFamily="34" charset="0"/>
                <a:cs typeface="Tahoma" pitchFamily="34" charset="0"/>
                <a:hlinkClick r:id="rId2"/>
              </a:rPr>
              <a:t>https://</a:t>
            </a:r>
            <a:r>
              <a:rPr lang="en-US" sz="1700" dirty="0" smtClean="0">
                <a:latin typeface="Arial Narrow" pitchFamily="34" charset="0"/>
                <a:ea typeface="Tahoma" pitchFamily="34" charset="0"/>
                <a:cs typeface="Tahoma" pitchFamily="34" charset="0"/>
                <a:hlinkClick r:id="rId2"/>
              </a:rPr>
              <a:t>www.ncste.kz/ru/competition</a:t>
            </a:r>
            <a:r>
              <a:rPr lang="ru-RU" sz="17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1700" b="1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6435969" y="694928"/>
            <a:ext cx="26377" cy="5797664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 descr="Монеты контур">
            <a:extLst>
              <a:ext uri="{FF2B5EF4-FFF2-40B4-BE49-F238E27FC236}">
                <a16:creationId xmlns:a16="http://schemas.microsoft.com/office/drawing/2014/main" xmlns="" id="{5F20D8BD-2AD1-428A-9912-E50AC05745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955308" y="3689916"/>
            <a:ext cx="695903" cy="695903"/>
          </a:xfrm>
          <a:prstGeom prst="roundRect">
            <a:avLst>
              <a:gd name="adj" fmla="val 859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dash"/>
          </a:ln>
        </p:spPr>
      </p:pic>
      <p:sp>
        <p:nvSpPr>
          <p:cNvPr id="11" name="Прямоугольник 10"/>
          <p:cNvSpPr/>
          <p:nvPr/>
        </p:nvSpPr>
        <p:spPr>
          <a:xfrm>
            <a:off x="7787201" y="3716550"/>
            <a:ext cx="3597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ПРОЗРАЧНОСТЬ БЮДЖЕТА НАУКИ </a:t>
            </a:r>
            <a:endParaRPr lang="ru-RU" b="1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62" y="804878"/>
            <a:ext cx="936659" cy="858785"/>
          </a:xfrm>
          <a:prstGeom prst="roundRect">
            <a:avLst>
              <a:gd name="adj" fmla="val 859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976A2C39-CDC3-4569-82E7-CDA859B8297A}"/>
              </a:ext>
            </a:extLst>
          </p:cNvPr>
          <p:cNvPicPr>
            <a:picLocks noChangeAspect="1"/>
          </p:cNvPicPr>
          <p:nvPr/>
        </p:nvPicPr>
        <p:blipFill>
          <a:blip r:embed="rId9">
            <a:grayscl/>
          </a:blip>
          <a:stretch>
            <a:fillRect/>
          </a:stretch>
        </p:blipFill>
        <p:spPr>
          <a:xfrm>
            <a:off x="6675498" y="647338"/>
            <a:ext cx="654804" cy="6259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>
            <a:grayscl/>
          </a:blip>
          <a:stretch>
            <a:fillRect/>
          </a:stretch>
        </p:blipFill>
        <p:spPr>
          <a:xfrm>
            <a:off x="320321" y="3607492"/>
            <a:ext cx="763422" cy="5750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5" name="Прямоугольник 24"/>
          <p:cNvSpPr/>
          <p:nvPr/>
        </p:nvSpPr>
        <p:spPr>
          <a:xfrm>
            <a:off x="1398013" y="937854"/>
            <a:ext cx="48785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dirty="0">
                <a:latin typeface="Arial Narrow" pitchFamily="34" charset="0"/>
                <a:ea typeface="Tahoma" pitchFamily="34" charset="0"/>
                <a:cs typeface="Tahoma" pitchFamily="34" charset="0"/>
              </a:rPr>
              <a:t>В 2022 году Министерством финансируются: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kk-KZ" sz="15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Базовое финансирование</a:t>
            </a:r>
            <a:r>
              <a:rPr lang="kk-KZ" sz="1500" dirty="0">
                <a:latin typeface="Arial Narrow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kk-KZ" sz="15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85 научных </a:t>
            </a:r>
            <a:r>
              <a:rPr lang="kk-KZ" sz="1500" b="1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организаций</a:t>
            </a:r>
            <a:r>
              <a:rPr lang="kk-KZ" sz="15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defRPr/>
            </a:pPr>
            <a:r>
              <a:rPr lang="kk-KZ" sz="1500" dirty="0">
                <a:latin typeface="Arial Narrow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kk-KZ" sz="15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     10-ти центральных госорганов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kk-KZ" sz="1500" dirty="0">
                <a:latin typeface="Arial Narrow" pitchFamily="34" charset="0"/>
                <a:ea typeface="Tahoma" pitchFamily="34" charset="0"/>
                <a:cs typeface="Tahoma" pitchFamily="34" charset="0"/>
              </a:rPr>
              <a:t>Программно-целевое финансирование - </a:t>
            </a:r>
            <a:r>
              <a:rPr lang="kk-KZ" sz="15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59 </a:t>
            </a:r>
            <a:r>
              <a:rPr lang="ru-RU" sz="15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научно-технических </a:t>
            </a:r>
            <a:r>
              <a:rPr lang="kk-KZ" sz="1500" b="1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программ</a:t>
            </a:r>
            <a:endParaRPr lang="kk-KZ" sz="1500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kk-KZ" sz="15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Грантовое </a:t>
            </a:r>
            <a:r>
              <a:rPr lang="kk-KZ" sz="1500" b="1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финансирование – 1036 </a:t>
            </a:r>
            <a:r>
              <a:rPr lang="ru-RU" sz="1500" b="1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проектов</a:t>
            </a:r>
            <a:endParaRPr lang="kk-KZ" sz="1500" b="1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2716787524"/>
              </p:ext>
            </p:extLst>
          </p:nvPr>
        </p:nvGraphicFramePr>
        <p:xfrm>
          <a:off x="3245970" y="2170939"/>
          <a:ext cx="3648546" cy="1247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851340" y="2574830"/>
            <a:ext cx="3288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 Narrow" pitchFamily="34" charset="0"/>
              </a:rPr>
              <a:t>на 2020 - 2022 годы (КМУ </a:t>
            </a:r>
            <a:r>
              <a:rPr lang="ru-RU" sz="1200" b="1" dirty="0" smtClean="0">
                <a:latin typeface="Arial Narrow" pitchFamily="34" charset="0"/>
              </a:rPr>
              <a:t>– 1) – </a:t>
            </a:r>
            <a:r>
              <a:rPr lang="ru-RU" sz="1100" i="1" dirty="0">
                <a:latin typeface="Arial Narrow" pitchFamily="34" charset="0"/>
              </a:rPr>
              <a:t>163 проекта</a:t>
            </a:r>
          </a:p>
          <a:p>
            <a:r>
              <a:rPr lang="ru-RU" sz="1200" b="1" dirty="0">
                <a:latin typeface="Arial Narrow" pitchFamily="34" charset="0"/>
              </a:rPr>
              <a:t>на 2020 - 2022 годы </a:t>
            </a:r>
            <a:r>
              <a:rPr lang="ru-RU" sz="1200" b="1" dirty="0" smtClean="0">
                <a:latin typeface="Arial Narrow" pitchFamily="34" charset="0"/>
              </a:rPr>
              <a:t>(27 месяцев) – </a:t>
            </a:r>
            <a:r>
              <a:rPr lang="ru-RU" sz="1200" i="1" dirty="0">
                <a:latin typeface="Arial Narrow" pitchFamily="34" charset="0"/>
              </a:rPr>
              <a:t>333 проекта</a:t>
            </a:r>
          </a:p>
          <a:p>
            <a:r>
              <a:rPr lang="ru-RU" sz="1200" b="1" dirty="0">
                <a:latin typeface="Arial Narrow" pitchFamily="34" charset="0"/>
              </a:rPr>
              <a:t>на 2021 - 2023 </a:t>
            </a:r>
            <a:r>
              <a:rPr lang="ru-RU" sz="1200" b="1" i="1" dirty="0">
                <a:latin typeface="Arial Narrow" pitchFamily="34" charset="0"/>
              </a:rPr>
              <a:t>(</a:t>
            </a:r>
            <a:r>
              <a:rPr lang="ru-RU" sz="1200" b="1" i="1" dirty="0" smtClean="0">
                <a:latin typeface="Arial Narrow" pitchFamily="34" charset="0"/>
              </a:rPr>
              <a:t>КМУ </a:t>
            </a:r>
            <a:r>
              <a:rPr lang="ru-RU" sz="1200" b="1" i="1" dirty="0">
                <a:latin typeface="Arial Narrow" pitchFamily="34" charset="0"/>
              </a:rPr>
              <a:t>- 2</a:t>
            </a:r>
            <a:r>
              <a:rPr lang="ru-RU" sz="1200" b="1" i="1" dirty="0" smtClean="0">
                <a:latin typeface="Arial Narrow" pitchFamily="34" charset="0"/>
              </a:rPr>
              <a:t>) - </a:t>
            </a:r>
            <a:r>
              <a:rPr lang="ru-RU" sz="1200" i="1" dirty="0" smtClean="0">
                <a:latin typeface="Arial Narrow" pitchFamily="34" charset="0"/>
              </a:rPr>
              <a:t>151 проект </a:t>
            </a:r>
            <a:endParaRPr lang="ru-RU" sz="1200" i="1" dirty="0">
              <a:latin typeface="Arial Narrow" pitchFamily="34" charset="0"/>
            </a:endParaRPr>
          </a:p>
          <a:p>
            <a:r>
              <a:rPr lang="ru-RU" sz="1200" b="1" dirty="0">
                <a:latin typeface="Arial Narrow" pitchFamily="34" charset="0"/>
              </a:rPr>
              <a:t>на 2021 - 2023 годы (36 месяцев</a:t>
            </a:r>
            <a:r>
              <a:rPr lang="ru-RU" sz="1200" b="1" dirty="0" smtClean="0"/>
              <a:t>) – </a:t>
            </a:r>
            <a:r>
              <a:rPr lang="ru-RU" sz="1200" i="1" dirty="0">
                <a:latin typeface="Arial Narrow" pitchFamily="34" charset="0"/>
              </a:rPr>
              <a:t>389 проектов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48528" y="2649168"/>
            <a:ext cx="215084" cy="83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40206" y="2805953"/>
            <a:ext cx="232826" cy="1067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39750" y="2972267"/>
            <a:ext cx="232826" cy="1067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40197" y="3148997"/>
            <a:ext cx="232826" cy="1067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62729" y="4680045"/>
            <a:ext cx="27080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ПЛАНИРУЕМЫЕ:</a:t>
            </a:r>
            <a:endParaRPr lang="ru-RU" sz="1300" b="1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8015" y="4897095"/>
            <a:ext cx="5766465" cy="1708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Конкурс </a:t>
            </a:r>
            <a:r>
              <a:rPr lang="ru-RU" sz="13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молодых ученых </a:t>
            </a:r>
            <a:r>
              <a:rPr lang="ru-RU" sz="1300" dirty="0">
                <a:latin typeface="Arial Narrow" pitchFamily="34" charset="0"/>
                <a:ea typeface="Tahoma" pitchFamily="34" charset="0"/>
                <a:cs typeface="Tahoma" pitchFamily="34" charset="0"/>
              </a:rPr>
              <a:t>на 2023-2025 </a:t>
            </a: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годы;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Конкурс </a:t>
            </a:r>
            <a:r>
              <a:rPr lang="ru-RU" sz="1400" dirty="0">
                <a:latin typeface="Arial Narrow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sz="14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ГФ</a:t>
            </a:r>
            <a:r>
              <a:rPr lang="ru-RU" sz="1400" dirty="0">
                <a:latin typeface="Arial Narrow" pitchFamily="34" charset="0"/>
                <a:ea typeface="Tahoma" pitchFamily="34" charset="0"/>
                <a:cs typeface="Tahoma" pitchFamily="34" charset="0"/>
              </a:rPr>
              <a:t> на 2022-2024 </a:t>
            </a:r>
            <a:r>
              <a:rPr lang="ru-RU" sz="14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годы;</a:t>
            </a:r>
            <a:endParaRPr lang="ru-RU" sz="1300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Конкурса </a:t>
            </a:r>
            <a:r>
              <a:rPr lang="ru-RU" sz="1300" dirty="0">
                <a:latin typeface="Arial Narrow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sz="13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грантам на </a:t>
            </a:r>
            <a:r>
              <a:rPr lang="ru-RU" sz="1300" b="1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коммерциализацию РННТД </a:t>
            </a: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300" dirty="0">
                <a:latin typeface="Arial Narrow" pitchFamily="34" charset="0"/>
                <a:ea typeface="Tahoma" pitchFamily="34" charset="0"/>
                <a:cs typeface="Tahoma" pitchFamily="34" charset="0"/>
              </a:rPr>
              <a:t>2023-2025 </a:t>
            </a: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годы;</a:t>
            </a:r>
            <a:endParaRPr lang="ru-RU" sz="1300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Ø"/>
              <a:defRPr/>
            </a:pP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Конкурс </a:t>
            </a:r>
            <a:r>
              <a:rPr lang="ru-RU" sz="1300" dirty="0">
                <a:latin typeface="Arial Narrow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sz="13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ПЦФ</a:t>
            </a:r>
            <a:r>
              <a:rPr lang="ru-RU" sz="1300" dirty="0">
                <a:latin typeface="Arial Narrow" pitchFamily="34" charset="0"/>
                <a:ea typeface="Tahoma" pitchFamily="34" charset="0"/>
                <a:cs typeface="Tahoma" pitchFamily="34" charset="0"/>
              </a:rPr>
              <a:t> на 2023-2025 </a:t>
            </a:r>
            <a:r>
              <a:rPr lang="ru-RU" sz="1300" dirty="0" smtClean="0">
                <a:latin typeface="Arial Narrow" pitchFamily="34" charset="0"/>
                <a:ea typeface="Tahoma" pitchFamily="34" charset="0"/>
                <a:cs typeface="Tahoma" pitchFamily="34" charset="0"/>
              </a:rPr>
              <a:t>годы;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latin typeface="Arial Narrow" pitchFamily="34" charset="0"/>
                <a:ea typeface="Tahoma" pitchFamily="34" charset="0"/>
                <a:cs typeface="Tahoma" pitchFamily="34" charset="0"/>
              </a:rPr>
              <a:t>Конкурс «</a:t>
            </a:r>
            <a:r>
              <a:rPr lang="ru-RU" sz="14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Лучший научный работник</a:t>
            </a:r>
            <a:r>
              <a:rPr lang="ru-RU" sz="1400" dirty="0">
                <a:latin typeface="Arial Narrow" pitchFamily="34" charset="0"/>
                <a:ea typeface="Tahoma" pitchFamily="34" charset="0"/>
                <a:cs typeface="Tahoma" pitchFamily="34" charset="0"/>
              </a:rPr>
              <a:t>»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(4-квартал);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latin typeface="Arial Narrow" pitchFamily="34" charset="0"/>
                <a:ea typeface="Tahoma" pitchFamily="34" charset="0"/>
                <a:cs typeface="Tahoma" pitchFamily="34" charset="0"/>
              </a:rPr>
              <a:t>Конкурс по именным </a:t>
            </a:r>
            <a:r>
              <a:rPr lang="ru-RU" sz="1400" b="1" dirty="0">
                <a:latin typeface="Arial Narrow" pitchFamily="34" charset="0"/>
                <a:ea typeface="Tahoma" pitchFamily="34" charset="0"/>
                <a:cs typeface="Tahoma" pitchFamily="34" charset="0"/>
              </a:rPr>
              <a:t>премиям и научным стипендиям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(4-квартал)</a:t>
            </a:r>
            <a:endParaRPr lang="ru-RU" sz="1400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5000"/>
              </a:lnSpc>
              <a:defRPr/>
            </a:pPr>
            <a:endParaRPr lang="ru-RU" sz="1300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95000"/>
              </a:lnSpc>
              <a:defRPr/>
            </a:pPr>
            <a:endParaRPr lang="ru-RU" sz="1300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15719" y="1739672"/>
            <a:ext cx="516498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финансирование 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НИИ, осуществляющих фундаментальные научные исследования </a:t>
            </a: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300" dirty="0">
                <a:latin typeface="Arial Narrow" panose="020B0606020202030204" pitchFamily="34" charset="0"/>
                <a:cs typeface="Arial" panose="020B0604020202020204" pitchFamily="34" charset="0"/>
              </a:rPr>
              <a:t>области археологии, астрономии, астрофизики, атомной энергии, востоковедения, искусства, истории, культуры, литературы, математики и механики, образования, политологии, религиоведения, социологии, философии, этнологии, </a:t>
            </a: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языкознания. </a:t>
            </a: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Потребность на 2022 год  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– 5,3 </a:t>
            </a:r>
            <a:r>
              <a:rPr lang="ru-RU" sz="1300" b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300" i="1" dirty="0">
                <a:latin typeface="Arial Narrow" panose="020B0606020202030204" pitchFamily="34" charset="0"/>
                <a:cs typeface="Arial" panose="020B0604020202020204" pitchFamily="34" charset="0"/>
              </a:rPr>
              <a:t>(в </a:t>
            </a:r>
            <a:r>
              <a:rPr lang="ru-RU" sz="13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рамках лимита по БП 217)</a:t>
            </a:r>
            <a:endParaRPr lang="ru-RU" sz="13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93836" y="1388625"/>
            <a:ext cx="49276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потребность на 2022 год - 2, 525 </a:t>
            </a:r>
            <a:r>
              <a:rPr lang="ru-RU" sz="13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; подано на уточнение РБ</a:t>
            </a:r>
            <a:r>
              <a:rPr lang="ru-RU" sz="1300" dirty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1690183" y="6510534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dirty="0" smtClean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4</a:t>
            </a:r>
            <a:endParaRPr lang="ru-RU" sz="1400" b="1" dirty="0"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576" y="818357"/>
            <a:ext cx="1889124" cy="54808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FFC7CAA-A26E-43B4-BBDD-3C23486124FB}"/>
              </a:ext>
            </a:extLst>
          </p:cNvPr>
          <p:cNvSpPr txBox="1"/>
          <p:nvPr/>
        </p:nvSpPr>
        <p:spPr>
          <a:xfrm>
            <a:off x="0" y="84098"/>
            <a:ext cx="121920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900" b="1" spc="5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ru-RU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kk-KZ" sz="2900" b="1" spc="5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ИНСТИТУЦИОНАЛЬНОЕ РАЗВИТИЕ НАУКИ</a:t>
            </a:r>
            <a:endParaRPr lang="ru-RU" sz="2900" b="1" spc="5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AutoShape 4" descr="Предприятие «Семей-Су» восстановят, посёлок Восход получит воду – Объектив  Вост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Безвозмездные деньги для бизнеса: как получить грант на развитие своего  дела - Бизнес идеи на hobiz.ru, 2022-2023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991" y="-1141903"/>
            <a:ext cx="1066710" cy="7990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2323443" y="997523"/>
            <a:ext cx="93351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Модернизация материально-технической базы научно-исследовательских институтов. </a:t>
            </a:r>
            <a:r>
              <a:rPr lang="ru-RU" sz="2000" i="1" dirty="0">
                <a:latin typeface="Arial Narrow" panose="020B0606020202030204" pitchFamily="34" charset="0"/>
                <a:ea typeface="Calibri" panose="020F0502020204030204" pitchFamily="34" charset="0"/>
              </a:rPr>
              <a:t>(Приказ №8-НЖ, от 27.01.22 г.).</a:t>
            </a:r>
            <a:r>
              <a:rPr lang="ru-RU" sz="2000" b="1" dirty="0">
                <a:latin typeface="Arial Narrow" panose="020B0606020202030204" pitchFamily="34" charset="0"/>
              </a:rPr>
              <a:t>В 2022 году выделено 2,9 млрд тенге на материально-техническое оснащение </a:t>
            </a:r>
            <a:r>
              <a:rPr lang="ru-RU" sz="2000" b="1" dirty="0" smtClean="0">
                <a:latin typeface="Arial Narrow" panose="020B0606020202030204" pitchFamily="34" charset="0"/>
              </a:rPr>
              <a:t>13-ти НИИ </a:t>
            </a:r>
            <a:r>
              <a:rPr lang="ru-RU" sz="2000" b="1" dirty="0">
                <a:latin typeface="Arial Narrow" panose="020B0606020202030204" pitchFamily="34" charset="0"/>
              </a:rPr>
              <a:t>и на капитальный ремонт двух НИИ </a:t>
            </a:r>
            <a:r>
              <a:rPr lang="ru-RU" sz="2000" dirty="0">
                <a:latin typeface="Arial Narrow" panose="020B0606020202030204" pitchFamily="34" charset="0"/>
              </a:rPr>
              <a:t>(Институт проблем горения и Мангышлакский ботанический сад)  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pPr lvl="0" algn="just"/>
            <a:endParaRPr lang="ru-RU" sz="20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000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Аудит </a:t>
            </a:r>
            <a:r>
              <a:rPr lang="ru-RU" sz="2000" b="1" dirty="0">
                <a:latin typeface="Arial Narrow" panose="020B0606020202030204" pitchFamily="34" charset="0"/>
                <a:ea typeface="Calibri" panose="020F0502020204030204" pitchFamily="34" charset="0"/>
              </a:rPr>
              <a:t>эффективности деятельности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государственных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НИИ. Отчеты НИИ за 2021 год и утверждение стратегий развития </a:t>
            </a:r>
            <a:r>
              <a:rPr lang="ru-RU" sz="2000" i="1" dirty="0">
                <a:latin typeface="Arial Narrow" panose="020B0606020202030204" pitchFamily="34" charset="0"/>
                <a:ea typeface="Calibri" panose="020F0502020204030204" pitchFamily="34" charset="0"/>
              </a:rPr>
              <a:t>(согласно графику</a:t>
            </a:r>
            <a:r>
              <a:rPr lang="ru-RU" sz="2000" i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)</a:t>
            </a:r>
          </a:p>
          <a:p>
            <a:pPr algn="just"/>
            <a:endParaRPr lang="ru-RU" sz="2000" i="1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Интеграция деятельности НИИ с вузами (по отдельному Плану)</a:t>
            </a:r>
          </a:p>
          <a:p>
            <a:pPr lvl="0" algn="just"/>
            <a:r>
              <a:rPr lang="ru-RU" sz="2000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Трансформация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АО «Фонд науки» и АО «НЦГНТЭ» (по отдельному Плану). </a:t>
            </a:r>
            <a:endParaRPr lang="ru-RU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ru-RU" sz="2000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Начало</a:t>
            </a:r>
            <a:r>
              <a:rPr lang="ru-RU" sz="2000" b="1" dirty="0" smtClean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>
                <a:latin typeface="Arial Narrow" panose="020B0606020202030204" pitchFamily="34" charset="0"/>
                <a:ea typeface="Calibri" panose="020F0502020204030204" pitchFamily="34" charset="0"/>
              </a:rPr>
              <a:t>деятельности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Центрально-Азиатского регионального </a:t>
            </a:r>
            <a:r>
              <a:rPr lang="ru-RU" sz="2000">
                <a:latin typeface="Arial Narrow" panose="020B0606020202030204" pitchFamily="34" charset="0"/>
                <a:ea typeface="Calibri" panose="020F0502020204030204" pitchFamily="34" charset="0"/>
              </a:rPr>
              <a:t>гляциологического </a:t>
            </a:r>
            <a:r>
              <a:rPr lang="ru-RU" sz="2000" smtClean="0">
                <a:latin typeface="Arial Narrow" panose="020B0606020202030204" pitchFamily="34" charset="0"/>
                <a:ea typeface="Calibri" panose="020F0502020204030204" pitchFamily="34" charset="0"/>
              </a:rPr>
              <a:t>центра</a:t>
            </a:r>
            <a:endParaRPr lang="ru-RU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0" algn="just"/>
            <a:endParaRPr lang="ru-RU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Arial Narrow" panose="020B0606020202030204" pitchFamily="34" charset="0"/>
              </a:rPr>
              <a:t>Проведение </a:t>
            </a:r>
            <a:r>
              <a:rPr lang="ru-RU" sz="2000" dirty="0">
                <a:latin typeface="Arial Narrow" panose="020B0606020202030204" pitchFamily="34" charset="0"/>
              </a:rPr>
              <a:t>конкурсов на вакантные должности </a:t>
            </a:r>
            <a:r>
              <a:rPr lang="ru-RU" sz="2000" b="1" dirty="0">
                <a:latin typeface="Arial Narrow" panose="020B0606020202030204" pitchFamily="34" charset="0"/>
              </a:rPr>
              <a:t>руководителей НИИ</a:t>
            </a:r>
            <a:r>
              <a:rPr lang="ru-RU" sz="2000" dirty="0">
                <a:latin typeface="Arial Narrow" panose="020B0606020202030204" pitchFamily="34" charset="0"/>
              </a:rPr>
              <a:t>. 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000" dirty="0" smtClean="0">
                <a:latin typeface="Arial Narrow" panose="020B0606020202030204" pitchFamily="34" charset="0"/>
              </a:rPr>
              <a:t>Формирование </a:t>
            </a:r>
            <a:r>
              <a:rPr lang="ru-RU" sz="2000" dirty="0">
                <a:latin typeface="Arial Narrow" panose="020B0606020202030204" pitchFamily="34" charset="0"/>
              </a:rPr>
              <a:t>кадрового резерва менеджеров науки </a:t>
            </a:r>
            <a:endParaRPr lang="ru-RU" sz="2000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6" y="2984736"/>
            <a:ext cx="1122010" cy="102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43" y="1272374"/>
            <a:ext cx="1674276" cy="125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 descr="Галерея - Письменное задание: Учебные иконк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43" y="4545813"/>
            <a:ext cx="1283487" cy="128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690183" y="651053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5</a:t>
            </a:r>
            <a:endParaRPr lang="ru-RU" sz="1400" b="1" dirty="0"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85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41213" y="749300"/>
            <a:ext cx="1889124" cy="5591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207566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defRPr/>
            </a:pPr>
            <a:r>
              <a:rPr lang="ru-RU" sz="2900" b="1" spc="5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ru-RU" sz="2900" b="1" spc="5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. МЕЖДУНАРОДНЫЕ СОТРУДНИЧЕСТВО  </a:t>
            </a:r>
            <a:endParaRPr lang="ru-RU" sz="2900" b="1" spc="5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7100" y="970316"/>
            <a:ext cx="955700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 algn="just">
              <a:lnSpc>
                <a:spcPct val="95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Национальная подписка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к международным базам данных;</a:t>
            </a:r>
          </a:p>
          <a:p>
            <a:pPr marL="444500" indent="-444500" algn="just">
              <a:lnSpc>
                <a:spcPct val="95000"/>
              </a:lnSpc>
              <a:buFont typeface="Wingdings" panose="05000000000000000000" pitchFamily="2" charset="2"/>
              <a:buChar char="Ø"/>
              <a:defRPr/>
            </a:pPr>
            <a:endParaRPr lang="ru-RU" sz="2000" dirty="0">
              <a:latin typeface="Arial Narrow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Законодательное решение вопроса финансового обеспечения научных проектов в рамках международных соглашений, в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т.ч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 с международными организациями;</a:t>
            </a: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Организация, координация, мониторинг и анализ результативности направления казахстанских ученых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на научные стажировки за рубежом;</a:t>
            </a: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Организация и проведение заседания Министров по науке и технике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Организации исламского сотрудничества;</a:t>
            </a: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Проведение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семинаров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для ученых по навыкам работы с международными базами данных и навыкам академического письма;</a:t>
            </a: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Участие в заседаниях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международных организаций (ШОС, ЕАЭС, ОЭСР, ОТГ и др.)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а  также в совместных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двусторонних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подкомиссиях по научно-техническому сотрудничеству с зарубежными странами.</a:t>
            </a:r>
            <a:endParaRPr lang="ru-RU" sz="2000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9" y="1197024"/>
            <a:ext cx="1215910" cy="11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29" y="4470400"/>
            <a:ext cx="1660877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16" y="2827386"/>
            <a:ext cx="1282701" cy="128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690183" y="651053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6</a:t>
            </a:r>
            <a:endParaRPr lang="ru-RU" sz="1400" b="1" dirty="0"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995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defRPr/>
            </a:pPr>
            <a:r>
              <a:rPr lang="ru-RU" sz="3000" b="1" spc="5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ru-RU" sz="3000" b="1" spc="5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.АДМИНИСТРИРОВАНИЕ  НАУКИ  </a:t>
            </a:r>
            <a:endParaRPr lang="ru-RU" sz="3000" b="1" spc="5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819228"/>
            <a:ext cx="97536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 algn="just">
              <a:lnSpc>
                <a:spcPct val="95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Создание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Апелляционной комиссии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pPr algn="just">
              <a:lnSpc>
                <a:spcPct val="95000"/>
              </a:lnSpc>
              <a:defRPr/>
            </a:pPr>
            <a:endParaRPr lang="ru-RU" sz="2000" dirty="0">
              <a:latin typeface="Arial Narrow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Дебюрократизация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всех процессов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Обновление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составов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ВНТК и ННС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Создание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МВК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по развитию научного потенциала.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Создание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ННС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по коммерциализации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РННТД.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Усиление Межотраслевой координации. </a:t>
            </a: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Постоянное взаимодействие с научным и экспертным сообществом,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повышение прозрачности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деятельности и всех принимаемых решений  КН, работа в соответствии с концепцией  «слышащего государства», задачами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дебюрократизации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человекоцентричность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4500" lvl="0" indent="-4445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Разработка и реализация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Медиа-плана популяризации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науки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1213" y="787400"/>
            <a:ext cx="1889124" cy="5591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25" y="4815840"/>
            <a:ext cx="1557384" cy="89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25" y="2961975"/>
            <a:ext cx="1431510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73" y="1346201"/>
            <a:ext cx="1247728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690183" y="651053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7</a:t>
            </a:r>
            <a:endParaRPr lang="ru-RU" sz="1400" b="1" dirty="0"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844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latin typeface="Arial Narrow" panose="020B0606020202030204" pitchFamily="34" charset="0"/>
              </a:rPr>
              <a:t>Благодарю за внимание</a:t>
            </a:r>
            <a:r>
              <a:rPr lang="ru-RU" sz="4800" dirty="0" smtClean="0">
                <a:latin typeface="Arial Narrow" panose="020B0606020202030204" pitchFamily="34" charset="0"/>
              </a:rPr>
              <a:t>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13245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9862</TotalTime>
  <Words>1104</Words>
  <Application>Microsoft Office PowerPoint</Application>
  <PresentationFormat>Произвольный</PresentationFormat>
  <Paragraphs>141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Центра академического превосходства</dc:title>
  <dc:creator>Yerlan Shulanov</dc:creator>
  <cp:lastModifiedBy>Шарипова Сабина Маратовна</cp:lastModifiedBy>
  <cp:revision>1121</cp:revision>
  <cp:lastPrinted>2022-02-02T06:40:40Z</cp:lastPrinted>
  <dcterms:created xsi:type="dcterms:W3CDTF">2021-03-27T06:37:38Z</dcterms:created>
  <dcterms:modified xsi:type="dcterms:W3CDTF">2022-02-03T05:29:55Z</dcterms:modified>
</cp:coreProperties>
</file>