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9" r:id="rId3"/>
    <p:sldId id="257" r:id="rId4"/>
    <p:sldId id="261" r:id="rId5"/>
    <p:sldId id="281" r:id="rId6"/>
    <p:sldId id="282" r:id="rId7"/>
    <p:sldId id="283" r:id="rId8"/>
    <p:sldId id="276" r:id="rId9"/>
    <p:sldId id="277" r:id="rId10"/>
    <p:sldId id="285" r:id="rId11"/>
    <p:sldId id="278" r:id="rId12"/>
    <p:sldId id="279" r:id="rId13"/>
    <p:sldId id="280" r:id="rId14"/>
    <p:sldId id="274" r:id="rId15"/>
    <p:sldId id="275" r:id="rId16"/>
  </p:sldIdLst>
  <p:sldSz cx="11125200" cy="6858000"/>
  <p:notesSz cx="9925050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423" userDrawn="1">
          <p15:clr>
            <a:srgbClr val="A4A3A4"/>
          </p15:clr>
        </p15:guide>
        <p15:guide id="3" pos="677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>
          <p15:clr>
            <a:srgbClr val="A4A3A4"/>
          </p15:clr>
        </p15:guide>
        <p15:guide id="2" pos="312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88" d="100"/>
          <a:sy n="88" d="100"/>
        </p:scale>
        <p:origin x="744" y="62"/>
      </p:cViewPr>
      <p:guideLst>
        <p:guide orient="horz" pos="2160"/>
        <p:guide pos="7423"/>
        <p:guide pos="677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6" d="100"/>
          <a:sy n="76" d="100"/>
        </p:scale>
        <p:origin x="-2166" y="-84"/>
      </p:cViewPr>
      <p:guideLst>
        <p:guide orient="horz" pos="2141"/>
        <p:guide pos="312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937" cy="34031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20796" y="0"/>
            <a:ext cx="4301937" cy="34031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318A99-C9FE-4EB3-AFEC-D03F98EDEDF6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457357"/>
            <a:ext cx="4301937" cy="3403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20796" y="6457357"/>
            <a:ext cx="4301937" cy="3403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C79444-B68C-48C4-8D9B-31C4A9410F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42503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937" cy="34031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0796" y="0"/>
            <a:ext cx="4301937" cy="34031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554724-BACC-4E30-9323-E08EDA330FD5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101975" y="850900"/>
            <a:ext cx="3721100" cy="22939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042" y="3271626"/>
            <a:ext cx="7940967" cy="267688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457357"/>
            <a:ext cx="4301937" cy="3403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0796" y="6457357"/>
            <a:ext cx="4301937" cy="3403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6EC022-DD7A-4198-96F2-6F0675D89C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1411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101975" y="850900"/>
            <a:ext cx="3721100" cy="22939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6EC022-DD7A-4198-96F2-6F0675D89C43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41932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101975" y="850900"/>
            <a:ext cx="3721100" cy="22939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6EC022-DD7A-4198-96F2-6F0675D89C43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43767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101975" y="850900"/>
            <a:ext cx="3721100" cy="22939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6EC022-DD7A-4198-96F2-6F0675D89C43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80355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101975" y="850900"/>
            <a:ext cx="3721100" cy="22939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6EC022-DD7A-4198-96F2-6F0675D89C43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9372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101975" y="850900"/>
            <a:ext cx="3721100" cy="22939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6EC022-DD7A-4198-96F2-6F0675D89C43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59590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101975" y="850900"/>
            <a:ext cx="3721100" cy="22939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6EC022-DD7A-4198-96F2-6F0675D89C43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9143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101975" y="850900"/>
            <a:ext cx="3721100" cy="22939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6EC022-DD7A-4198-96F2-6F0675D89C43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0310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101975" y="850900"/>
            <a:ext cx="3721100" cy="22939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6EC022-DD7A-4198-96F2-6F0675D89C43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90650" y="1122363"/>
            <a:ext cx="83439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90650" y="3602038"/>
            <a:ext cx="83439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AE2A-ADA0-429E-97ED-4965940B9C91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D2207-4444-41C9-93AA-B01E335F9E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176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AE2A-ADA0-429E-97ED-4965940B9C91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D2207-4444-41C9-93AA-B01E335F9E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474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961471" y="365125"/>
            <a:ext cx="2398871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4857" y="365125"/>
            <a:ext cx="7057549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AE2A-ADA0-429E-97ED-4965940B9C91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D2207-4444-41C9-93AA-B01E335F9E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1451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AE2A-ADA0-429E-97ED-4965940B9C91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D2207-4444-41C9-93AA-B01E335F9E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956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9065" y="1709738"/>
            <a:ext cx="959548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9065" y="4589464"/>
            <a:ext cx="959548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AE2A-ADA0-429E-97ED-4965940B9C91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D2207-4444-41C9-93AA-B01E335F9E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6302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64858" y="1825625"/>
            <a:ext cx="472821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632133" y="1825625"/>
            <a:ext cx="472821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AE2A-ADA0-429E-97ED-4965940B9C91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D2207-4444-41C9-93AA-B01E335F9E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8751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6308" y="365125"/>
            <a:ext cx="9595485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66308" y="1681163"/>
            <a:ext cx="470648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66308" y="2505076"/>
            <a:ext cx="470648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632134" y="1681163"/>
            <a:ext cx="4729659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632134" y="2505076"/>
            <a:ext cx="4729659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AE2A-ADA0-429E-97ED-4965940B9C91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D2207-4444-41C9-93AA-B01E335F9E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0733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AE2A-ADA0-429E-97ED-4965940B9C91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D2207-4444-41C9-93AA-B01E335F9E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8444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AE2A-ADA0-429E-97ED-4965940B9C91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D2207-4444-41C9-93AA-B01E335F9E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186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6308" y="457200"/>
            <a:ext cx="358816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29660" y="987425"/>
            <a:ext cx="563213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6308" y="2057400"/>
            <a:ext cx="358816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AE2A-ADA0-429E-97ED-4965940B9C91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D2207-4444-41C9-93AA-B01E335F9E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6244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6308" y="457200"/>
            <a:ext cx="358816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729660" y="987425"/>
            <a:ext cx="563213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6308" y="2057400"/>
            <a:ext cx="358816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AE2A-ADA0-429E-97ED-4965940B9C91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D2207-4444-41C9-93AA-B01E335F9E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4679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4859" y="365125"/>
            <a:ext cx="959548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64859" y="1825625"/>
            <a:ext cx="959548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64858" y="6356351"/>
            <a:ext cx="25031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12AE2A-ADA0-429E-97ED-4965940B9C91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85224" y="6356351"/>
            <a:ext cx="37547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857173" y="6356351"/>
            <a:ext cx="25031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1D2207-4444-41C9-93AA-B01E335F9E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0482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60234" y="5084747"/>
            <a:ext cx="10464967" cy="1016475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/>
              <a:t/>
            </a:r>
            <a:br>
              <a:rPr lang="ru-RU" sz="4000" b="1" dirty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/>
              <a:t/>
            </a:r>
            <a:br>
              <a:rPr lang="ru-RU" sz="4000" b="1" dirty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4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Реконструкция </a:t>
            </a:r>
            <a:r>
              <a:rPr lang="ru-RU" sz="44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автомобильной дороги </a:t>
            </a:r>
            <a:r>
              <a:rPr lang="ru-RU" sz="44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4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0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Пресновка-Благовещенка-Кайранколь, КТ32»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5025" y="0"/>
            <a:ext cx="6978758" cy="3944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19211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4" descr="C:\Users\Админ\Desktop\Мои документы\общественные слушания\Сев каз дорога\отве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15342" y="0"/>
            <a:ext cx="4969327" cy="688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МЕРОПРИЯТИЯ ПО СНИЖЕНИЮ ОТРИЦАТЕЛЬНОГО ВОЗДЕЙСТВИЯ И ОХРАНЫ ВОДНЫХ РЕСУРСОВ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    Деятельность предприятия не оказывает отрицательного влияния на подземные и поверхностные воды. </a:t>
            </a:r>
          </a:p>
          <a:p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при перевозке сыпучих (пылящих) материалов предусмотреть укрытие кузовов автомобилей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брезентом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выгрузка смесей должна производиться в специальные расходные емкости или на подготовленное основание. Выгрузка смесей на землю запрещается.</a:t>
            </a:r>
          </a:p>
          <a:p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выполнение земляных работ с организацией пылеподавления (увлажнение поверхностей);</a:t>
            </a:r>
          </a:p>
          <a:p>
            <a:pPr algn="just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заправка автомобилей и тракторов топливом и маслами должна производится механическим способом на стационарных или передвижных заправочных пунктах в специально отведенных местах, удаленных от водных объектов. Применение для заправки ведер и другой открытой посуды не допускается;</a:t>
            </a:r>
          </a:p>
          <a:p>
            <a:pPr algn="just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сбор отработанных масел должен быть организован в специальные емкости с последующей утилизацией. Слив масла на растительный, почвенный покров или в водные объекты не допускается;</a:t>
            </a:r>
          </a:p>
          <a:p>
            <a:pPr algn="just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сбор твердо-бытовых отходов должен быть организован на специально отведенной бетонированной площадке для сбора, установить контейнеры-мусоросборники с крышками.</a:t>
            </a:r>
            <a:r>
              <a:rPr lang="ru-RU" sz="800" dirty="0" smtClean="0"/>
              <a:t> </a:t>
            </a:r>
          </a:p>
          <a:p>
            <a:pPr algn="just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мытье, ремонт и техническое обслуживание строительных машин и техники осуществлять на производственных базах подрядчика и субподрядных организаций;</a:t>
            </a:r>
          </a:p>
          <a:p>
            <a:pPr algn="just">
              <a:buNone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     Деятельность предприятия не будет осуществлять сбросов сточных вод непосредственно в подземные и поверхностные водные объекты прилегающей территории, поэтому прямого воздействия на поверхностные воды не окажет.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ОЦЕНКА ВОЗДЕЙСТВИЯ НА ЗЕМЕЛЬНЫЕ РЕСУРСЫ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08402" y="1858282"/>
            <a:ext cx="9595485" cy="4351338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С целью снижения отрицательного воздействия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почвенно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растительный покров рассматриваемым проектом предусмотрено выполнение экологических требований и проведение природоохранных мероприятий, основными из которых являются: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осуществление постоянного контроля границ отвода земельных участков;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для охраны почв от нарушения и загрязнения все работы проводить лишь в пределах отведенной во временное пользование территории;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в местах временного хранения отходов исключить возможность их попадания в почвы;</a:t>
            </a:r>
          </a:p>
          <a:p>
            <a:pPr lvl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своевременное проведение технического обслуживания и проверки оборудования, исправное техническое состояние используемой техники и транспорта.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недопущение сброса производственных сточных вод на рельеф местности.</a:t>
            </a:r>
          </a:p>
          <a:p>
            <a:pPr algn="just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При реализации проекта необратимых негативных воздействий на почвенный  покров не ожидается.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ОЦЕНКА ВОЗДЕЙСТВИЯ НА РАСТИТЕЛЬНЫЙ И ЖИВОТНЫЙ МИР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огласно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письма-согласования РГУ «Северо-Казахстанская областная территориальная инспекция лесного хозяйства и животного мира» от 24.11.2021 г. №03-16/723 ремонтируемый участок не попадают под земли государственного лесного фонда.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Негативное воздействие данной деятельности на растительный покров прилегающих угодий весьма незначительное. поддержание в чистоте территории проведения работ и прилегающих площадей;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возможности исключение несанкционированных проездов вне дорожной сети;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снижение активности передвижения транспортных средств ночью.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Исходя из вышеперечисленного, можно сделать вывод, что строительные работы окажут минимальное негативное воздействие на животный и растительный мир.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Админ\Downloads\Приложение 23. Акт обследования зеленых насаждений 1 (3)_page-000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659" y="0"/>
            <a:ext cx="4834288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30D7A46-A5F1-483F-817A-47E84F0CBE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777" y="348343"/>
            <a:ext cx="10242079" cy="6139544"/>
          </a:xfrm>
          <a:prstGeom prst="rect">
            <a:avLst/>
          </a:prstGeom>
          <a:solidFill>
            <a:schemeClr val="accent1"/>
          </a:solidFill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277" y="169430"/>
            <a:ext cx="10485928" cy="1556821"/>
          </a:xfrm>
        </p:spPr>
        <p:txBody>
          <a:bodyPr>
            <a:noAutofit/>
          </a:bodyPr>
          <a:lstStyle/>
          <a:p>
            <a:pPr algn="just"/>
            <a:r>
              <a:rPr lang="ru-RU" sz="27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В административном плане автомобильная дорога </a:t>
            </a:r>
            <a:r>
              <a:rPr lang="ru-RU" sz="27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протяженностью 98 км </a:t>
            </a:r>
            <a:r>
              <a:rPr lang="ru-RU" sz="27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р</a:t>
            </a:r>
            <a:r>
              <a:rPr lang="ru-RU" sz="27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асположена в </a:t>
            </a:r>
            <a:r>
              <a:rPr lang="ru-RU" sz="2700" dirty="0" err="1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Жамбылском</a:t>
            </a:r>
            <a:r>
              <a:rPr lang="ru-RU" sz="27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районе, между сёлами Пресновка и Кайранколь</a:t>
            </a:r>
            <a:r>
              <a:rPr lang="ru-RU" sz="27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.</a:t>
            </a:r>
            <a:r>
              <a:rPr lang="ru-RU" sz="27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  <a:endParaRPr lang="ru-RU" sz="2700" dirty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7376469"/>
              </p:ext>
            </p:extLst>
          </p:nvPr>
        </p:nvGraphicFramePr>
        <p:xfrm>
          <a:off x="2196984" y="1494492"/>
          <a:ext cx="6801952" cy="52695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Acrobat Document" r:id="rId4" imgW="10719000" imgH="7578000" progId="AcroExch.Document.11">
                  <p:embed/>
                </p:oleObj>
              </mc:Choice>
              <mc:Fallback>
                <p:oleObj name="Acrobat Document" r:id="rId4" imgW="10719000" imgH="7578000" progId="AcroExch.Document.11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6984" y="1494492"/>
                        <a:ext cx="6801952" cy="52695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95562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6149" y="153348"/>
            <a:ext cx="10368141" cy="760576"/>
          </a:xfrm>
        </p:spPr>
        <p:txBody>
          <a:bodyPr>
            <a:normAutofit/>
          </a:bodyPr>
          <a:lstStyle/>
          <a:p>
            <a:r>
              <a:rPr lang="ru-RU" b="1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Краткие сведения о существующей дороге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5656" y="1037806"/>
            <a:ext cx="10546370" cy="4759224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6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 Дорога была </a:t>
            </a:r>
            <a:r>
              <a:rPr lang="ru-RU" sz="26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построена в начале семидесятых годов. </a:t>
            </a:r>
            <a:r>
              <a:rPr lang="ru-RU" sz="26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Покрытие дороги </a:t>
            </a:r>
            <a:r>
              <a:rPr lang="ru-RU" sz="26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находится в </a:t>
            </a:r>
            <a:r>
              <a:rPr lang="ru-RU" sz="26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неудовлетворительном состоянии</a:t>
            </a:r>
            <a:r>
              <a:rPr lang="ru-RU" sz="26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, имеются глубокие колеи, выбоины, </a:t>
            </a:r>
            <a:r>
              <a:rPr lang="ru-RU" sz="26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просадки, сильно </a:t>
            </a:r>
            <a:r>
              <a:rPr lang="ru-RU" sz="26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загрязнено грунтом и </a:t>
            </a:r>
            <a:r>
              <a:rPr lang="ru-RU" sz="26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ru-RU" sz="26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не имеет постоянной ширины.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6E6F1A1-9F25-40CD-A26B-9F0B7F2F37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1354" y="2792366"/>
            <a:ext cx="4993838" cy="3899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310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632" y="-19436"/>
            <a:ext cx="9595485" cy="1325563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</a:t>
            </a:r>
            <a:br>
              <a:rPr lang="ru-RU" b="1" dirty="0" smtClean="0"/>
            </a:br>
            <a:r>
              <a:rPr lang="ru-RU" sz="4900" b="1" dirty="0" smtClean="0"/>
              <a:t> </a:t>
            </a:r>
            <a:r>
              <a:rPr lang="ru-RU" sz="3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Технические нормативы</a:t>
            </a:r>
            <a:r>
              <a:rPr lang="ru-RU" sz="27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" y="1481382"/>
            <a:ext cx="8374445" cy="4510533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Категория автодороги принята –III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Протяжённость проектируемой дороги – 97,969 км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Скорость движения – 100 км/час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Число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полос движения – 2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ирина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земполотна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12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м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ирина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проезжей части – 7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м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Устройство ВОЛС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22834" y="2491607"/>
            <a:ext cx="4182999" cy="4173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9401264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4443" y="689217"/>
            <a:ext cx="9822278" cy="609096"/>
          </a:xfrm>
        </p:spPr>
        <p:txBody>
          <a:bodyPr>
            <a:noAutofit/>
          </a:bodyPr>
          <a:lstStyle/>
          <a:p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Дорожная одежда</a:t>
            </a: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327" y="1904130"/>
            <a:ext cx="4662492" cy="282549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292552" y="1800486"/>
            <a:ext cx="5632498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dirty="0" smtClean="0"/>
          </a:p>
          <a:p>
            <a:pPr algn="just"/>
            <a:r>
              <a:rPr lang="ru-RU" sz="1600" dirty="0" smtClean="0"/>
              <a:t>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Асфальтобетон горячей укладки плотный I марки, из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щебёночной смеси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типа А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 5 см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algn="just"/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/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Асфальтобетон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горячей укладки пористый из крупнозернистой щебёночной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смеси,  7 см;</a:t>
            </a:r>
          </a:p>
          <a:p>
            <a:pPr algn="just"/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Нижний слой основания - щебень фракционированный, 15 см;</a:t>
            </a:r>
          </a:p>
          <a:p>
            <a:pPr algn="just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algn="just"/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Дополнительный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слой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основания – ПГС (песчано-гравийная                                                            смесь),  19 см.</a:t>
            </a:r>
            <a:endParaRPr lang="ru-RU" sz="1600" dirty="0" smtClean="0"/>
          </a:p>
        </p:txBody>
      </p:sp>
      <p:sp>
        <p:nvSpPr>
          <p:cNvPr id="8" name="Стрелка вниз 7"/>
          <p:cNvSpPr/>
          <p:nvPr/>
        </p:nvSpPr>
        <p:spPr>
          <a:xfrm rot="5400000">
            <a:off x="4993848" y="1968463"/>
            <a:ext cx="299439" cy="50695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5400000">
            <a:off x="4962574" y="3147445"/>
            <a:ext cx="299439" cy="50695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5400000">
            <a:off x="4969279" y="3676996"/>
            <a:ext cx="299439" cy="50695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4116" y="4339207"/>
            <a:ext cx="522930" cy="335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6705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0547" y="0"/>
            <a:ext cx="10258969" cy="1325563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Срок 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службы </a:t>
            </a: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дорожного полотна 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- 20 лет.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4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312897" y="1603968"/>
            <a:ext cx="6179166" cy="4550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2754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759" y="233364"/>
            <a:ext cx="9595485" cy="1325563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Искусственные сооружения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3758" y="1444240"/>
            <a:ext cx="10847070" cy="4698541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Ж/б водопропускные трубы -  d=1.0м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21шт,  d=1.5м - 15шт.</a:t>
            </a:r>
          </a:p>
          <a:p>
            <a:pPr algn="just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Металлические трубы -   d=0.5м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41шт.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EC90474-C390-471F-906C-FDBC54EDDA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6046" y="2461036"/>
            <a:ext cx="5990239" cy="4220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4576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ОСНОВНЫМИ ИСТОЧНИКАМИ НЕГАТИВНОГО ВОЗДЕЙСТВИЯ НА ОКРУЖАЮЩУЮ СРЕДУ НА ПЕРИОД РЕКОНСТРУКЦИИ АВТОДОРОГИ ЯВЛЯЮТСЯ:</a:t>
            </a:r>
            <a:endParaRPr lang="ru-RU" sz="25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 Пыление при проведении земляных, погрузочно-разгрузочных, буровых, транспортных работ, а также сварочные, окрасочные, гидроизоляционные работы, испарения при укладке асфальтобетонного покрытия, выбросы при разгрузке и транспортировке строительных материалов, фрезерования существующего дорожного покрытия и от строительной техники и механизмов.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ОЦЕНКА ВОЗДЕЙСТВИЯ НА ПЕРИОД РЕКОНСТРУКЦИИ АВТОДОРОГИ НА АТМОСФЕРНЫЙ ВОЗДУХ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algn="just"/>
            <a:r>
              <a:rPr lang="ru-RU" sz="7700" dirty="0" smtClean="0">
                <a:latin typeface="Times New Roman" pitchFamily="18" charset="0"/>
                <a:cs typeface="Times New Roman" pitchFamily="18" charset="0"/>
              </a:rPr>
              <a:t>За весь период реконструкции автодороги образуются 23 загрязняющих веществ: железа оксид, марганец и его соединения, пыль неорганическая 70-20%, азот диоксид, </a:t>
            </a:r>
            <a:r>
              <a:rPr lang="ru-RU" sz="7700" dirty="0" err="1" smtClean="0">
                <a:latin typeface="Times New Roman" pitchFamily="18" charset="0"/>
                <a:cs typeface="Times New Roman" pitchFamily="18" charset="0"/>
              </a:rPr>
              <a:t>алканы</a:t>
            </a:r>
            <a:r>
              <a:rPr lang="ru-RU" sz="7700" dirty="0" smtClean="0">
                <a:latin typeface="Times New Roman" pitchFamily="18" charset="0"/>
                <a:cs typeface="Times New Roman" pitchFamily="18" charset="0"/>
              </a:rPr>
              <a:t> С12-19, углерод оксид, азот оксид, сера диоксид, углерод (сажа), </a:t>
            </a:r>
            <a:r>
              <a:rPr lang="ru-RU" sz="7700" dirty="0" err="1" smtClean="0">
                <a:latin typeface="Times New Roman" pitchFamily="18" charset="0"/>
                <a:cs typeface="Times New Roman" pitchFamily="18" charset="0"/>
              </a:rPr>
              <a:t>бензапирен</a:t>
            </a:r>
            <a:r>
              <a:rPr lang="ru-RU" sz="7700" dirty="0" smtClean="0">
                <a:latin typeface="Times New Roman" pitchFamily="18" charset="0"/>
                <a:cs typeface="Times New Roman" pitchFamily="18" charset="0"/>
              </a:rPr>
              <a:t>, пропан2он, толуол, </a:t>
            </a:r>
            <a:r>
              <a:rPr lang="ru-RU" sz="7700" dirty="0" err="1" smtClean="0">
                <a:latin typeface="Times New Roman" pitchFamily="18" charset="0"/>
                <a:cs typeface="Times New Roman" pitchFamily="18" charset="0"/>
              </a:rPr>
              <a:t>уайт-спирит</a:t>
            </a:r>
            <a:r>
              <a:rPr lang="ru-RU" sz="77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7700" dirty="0" err="1" smtClean="0">
                <a:latin typeface="Times New Roman" pitchFamily="18" charset="0"/>
                <a:cs typeface="Times New Roman" pitchFamily="18" charset="0"/>
              </a:rPr>
              <a:t>диметилбензол</a:t>
            </a:r>
            <a:r>
              <a:rPr lang="ru-RU" sz="77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7700" dirty="0" err="1" smtClean="0">
                <a:latin typeface="Times New Roman" pitchFamily="18" charset="0"/>
                <a:cs typeface="Times New Roman" pitchFamily="18" charset="0"/>
              </a:rPr>
              <a:t>бутилацетат</a:t>
            </a:r>
            <a:r>
              <a:rPr lang="ru-RU" sz="7700" dirty="0" smtClean="0">
                <a:latin typeface="Times New Roman" pitchFamily="18" charset="0"/>
                <a:cs typeface="Times New Roman" pitchFamily="18" charset="0"/>
              </a:rPr>
              <a:t>, взвешенные вещества, кальций </a:t>
            </a:r>
            <a:r>
              <a:rPr lang="ru-RU" sz="7700" dirty="0" err="1" smtClean="0">
                <a:latin typeface="Times New Roman" pitchFamily="18" charset="0"/>
                <a:cs typeface="Times New Roman" pitchFamily="18" charset="0"/>
              </a:rPr>
              <a:t>дигидрокисид</a:t>
            </a:r>
            <a:r>
              <a:rPr lang="ru-RU" sz="7700" dirty="0" smtClean="0">
                <a:latin typeface="Times New Roman" pitchFamily="18" charset="0"/>
                <a:cs typeface="Times New Roman" pitchFamily="18" charset="0"/>
              </a:rPr>
              <a:t>, фториды неорганические, фтористые газообразные соединения, </a:t>
            </a:r>
            <a:r>
              <a:rPr lang="ru-RU" sz="7700" dirty="0" err="1" smtClean="0">
                <a:latin typeface="Times New Roman" pitchFamily="18" charset="0"/>
                <a:cs typeface="Times New Roman" pitchFamily="18" charset="0"/>
              </a:rPr>
              <a:t>этилцеллозольв</a:t>
            </a:r>
            <a:r>
              <a:rPr lang="ru-RU" sz="7700" dirty="0" smtClean="0">
                <a:latin typeface="Times New Roman" pitchFamily="18" charset="0"/>
                <a:cs typeface="Times New Roman" pitchFamily="18" charset="0"/>
              </a:rPr>
              <a:t>, пыль абразивная). Все источники выбросов загрязняющих веществ при проведении работ, носят временный характер. </a:t>
            </a:r>
          </a:p>
          <a:p>
            <a:pPr algn="just"/>
            <a:r>
              <a:rPr lang="ru-RU" sz="7700" dirty="0" smtClean="0">
                <a:latin typeface="Times New Roman" pitchFamily="18" charset="0"/>
                <a:cs typeface="Times New Roman" pitchFamily="18" charset="0"/>
              </a:rPr>
              <a:t>В соответствии с </a:t>
            </a:r>
            <a:r>
              <a:rPr lang="ru-RU" sz="7700" dirty="0" err="1" smtClean="0">
                <a:latin typeface="Times New Roman" pitchFamily="18" charset="0"/>
                <a:cs typeface="Times New Roman" pitchFamily="18" charset="0"/>
              </a:rPr>
              <a:t>пп</a:t>
            </a:r>
            <a:r>
              <a:rPr lang="ru-RU" sz="7700" dirty="0" smtClean="0">
                <a:latin typeface="Times New Roman" pitchFamily="18" charset="0"/>
                <a:cs typeface="Times New Roman" pitchFamily="18" charset="0"/>
              </a:rPr>
              <a:t>. 3 п. 11 (проведение строительных операций, продолжительностью более одного года) Приказа Министра экологии, геологии и природных ресурсов Республики Казахстан от 13 июля 2021 года № 246 «Об утверждении Инструкции по определению категории объекта, оказывающего негативное воздействие на окружающую среду» рассматриваемый объект относится ко </a:t>
            </a:r>
            <a:r>
              <a:rPr lang="en-US" sz="7700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7700" dirty="0" smtClean="0">
                <a:latin typeface="Times New Roman" pitchFamily="18" charset="0"/>
                <a:cs typeface="Times New Roman" pitchFamily="18" charset="0"/>
              </a:rPr>
              <a:t> категории. </a:t>
            </a:r>
          </a:p>
          <a:p>
            <a:r>
              <a:rPr lang="ru-RU" sz="77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7700" dirty="0" smtClean="0">
                <a:latin typeface="Times New Roman" pitchFamily="18" charset="0"/>
                <a:cs typeface="Times New Roman" pitchFamily="18" charset="0"/>
              </a:rPr>
              <a:t>снижения пылеобразования на автомобильных дорогах при положительной температуре воздуха проводится поливка дорог водой.</a:t>
            </a:r>
          </a:p>
          <a:p>
            <a:r>
              <a:rPr lang="ru-RU" sz="7700" dirty="0" smtClean="0">
                <a:latin typeface="Times New Roman" pitchFamily="18" charset="0"/>
                <a:cs typeface="Times New Roman" pitchFamily="18" charset="0"/>
              </a:rPr>
              <a:t>С целью снижения запыленности атмосферного воздуха, при перевозке строительных материалов, грузовой автотранспорт перекрыт брезентом.</a:t>
            </a:r>
          </a:p>
          <a:p>
            <a:r>
              <a:rPr lang="ru-RU" sz="7700" dirty="0" smtClean="0">
                <a:latin typeface="Times New Roman" pitchFamily="18" charset="0"/>
                <a:cs typeface="Times New Roman" pitchFamily="18" charset="0"/>
              </a:rPr>
              <a:t>Источники загрязнения на период эксплуатации отсутствуют.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1664</TotalTime>
  <Words>843</Words>
  <Application>Microsoft Office PowerPoint</Application>
  <PresentationFormat>Произвольный</PresentationFormat>
  <Paragraphs>66</Paragraphs>
  <Slides>15</Slides>
  <Notes>8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Arial Unicode MS</vt:lpstr>
      <vt:lpstr>Calibri</vt:lpstr>
      <vt:lpstr>Calibri Light</vt:lpstr>
      <vt:lpstr>Times New Roman</vt:lpstr>
      <vt:lpstr>Тема Office</vt:lpstr>
      <vt:lpstr>Acrobat Document</vt:lpstr>
      <vt:lpstr>         Реконструкция автомобильной дороги  «Пресновка-Благовещенка-Кайранколь, КТ32»</vt:lpstr>
      <vt:lpstr>В административном плане автомобильная дорога протяженностью 98 км расположена в Жамбылском районе, между сёлами Пресновка и Кайранколь. </vt:lpstr>
      <vt:lpstr> Краткие сведения о существующей дороге</vt:lpstr>
      <vt:lpstr>   Технические нормативы </vt:lpstr>
      <vt:lpstr>Дорожная одежда </vt:lpstr>
      <vt:lpstr> Срок службы дорожного полотна - 20 лет. </vt:lpstr>
      <vt:lpstr>Искусственные сооружения</vt:lpstr>
      <vt:lpstr>ОСНОВНЫМИ ИСТОЧНИКАМИ НЕГАТИВНОГО ВОЗДЕЙСТВИЯ НА ОКРУЖАЮЩУЮ СРЕДУ НА ПЕРИОД РЕКОНСТРУКЦИИ АВТОДОРОГИ ЯВЛЯЮТСЯ:</vt:lpstr>
      <vt:lpstr>ОЦЕНКА ВОЗДЕЙСТВИЯ НА ПЕРИОД РЕКОНСТРУКЦИИ АВТОДОРОГИ НА АТМОСФЕРНЫЙ ВОЗДУХ</vt:lpstr>
      <vt:lpstr>Презентация PowerPoint</vt:lpstr>
      <vt:lpstr>МЕРОПРИЯТИЯ ПО СНИЖЕНИЮ ОТРИЦАТЕЛЬНОГО ВОЗДЕЙСТВИЯ И ОХРАНЫ ВОДНЫХ РЕСУРСОВ</vt:lpstr>
      <vt:lpstr>ОЦЕНКА ВОЗДЕЙСТВИЯ НА ЗЕМЕЛЬНЫЕ РЕСУРСЫ</vt:lpstr>
      <vt:lpstr>ОЦЕНКА ВОЗДЕЙСТВИЯ НА РАСТИТЕЛЬНЫЙ И ЖИВОТНЫЙ МИР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Реконструкция автомобильной дороги  «Пресновка-Благовещенка-Кайранколь, КТ32»</dc:title>
  <dc:creator>Пользователь Windows</dc:creator>
  <cp:lastModifiedBy>Пользователь Windows</cp:lastModifiedBy>
  <cp:revision>145</cp:revision>
  <cp:lastPrinted>2021-07-07T06:02:56Z</cp:lastPrinted>
  <dcterms:created xsi:type="dcterms:W3CDTF">2021-06-25T11:31:28Z</dcterms:created>
  <dcterms:modified xsi:type="dcterms:W3CDTF">2022-02-08T04:21:57Z</dcterms:modified>
</cp:coreProperties>
</file>