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73" r:id="rId26"/>
    <p:sldId id="374" r:id="rId27"/>
    <p:sldId id="364" r:id="rId28"/>
    <p:sldId id="334" r:id="rId29"/>
    <p:sldId id="276" r:id="rId30"/>
    <p:sldId id="275" r:id="rId31"/>
    <p:sldId id="278" r:id="rId32"/>
    <p:sldId id="279" r:id="rId33"/>
    <p:sldId id="281" r:id="rId34"/>
    <p:sldId id="359" r:id="rId35"/>
    <p:sldId id="372" r:id="rId36"/>
    <p:sldId id="365" r:id="rId37"/>
    <p:sldId id="339" r:id="rId38"/>
    <p:sldId id="341" r:id="rId39"/>
    <p:sldId id="342" r:id="rId40"/>
    <p:sldId id="344" r:id="rId41"/>
  </p:sldIdLst>
  <p:sldSz cx="9144000" cy="6858000" type="screen4x3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6" autoAdjust="0"/>
    <p:restoredTop sz="88991" autoAdjust="0"/>
  </p:normalViewPr>
  <p:slideViewPr>
    <p:cSldViewPr>
      <p:cViewPr>
        <p:scale>
          <a:sx n="70" d="100"/>
          <a:sy n="70" d="100"/>
        </p:scale>
        <p:origin x="-24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2022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178834</c:v>
                </c:pt>
                <c:pt idx="1">
                  <c:v>12273</c:v>
                </c:pt>
                <c:pt idx="2">
                  <c:v>120086</c:v>
                </c:pt>
                <c:pt idx="3">
                  <c:v>31530</c:v>
                </c:pt>
                <c:pt idx="4">
                  <c:v>25252</c:v>
                </c:pt>
                <c:pt idx="5">
                  <c:v>44538</c:v>
                </c:pt>
                <c:pt idx="6">
                  <c:v>26012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40.780799270281058</c:v>
                </c:pt>
                <c:pt idx="1">
                  <c:v>2.7987001881306655</c:v>
                </c:pt>
                <c:pt idx="2">
                  <c:v>27.384071603671398</c:v>
                </c:pt>
                <c:pt idx="3">
                  <c:v>7.1900119719514279</c:v>
                </c:pt>
                <c:pt idx="4">
                  <c:v>5.7583946183227868</c:v>
                </c:pt>
                <c:pt idx="5">
                  <c:v>10.156319480075252</c:v>
                </c:pt>
                <c:pt idx="6">
                  <c:v>5.9317028675674131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#\ ##0.0</c:formatCode>
                <c:ptCount val="5"/>
                <c:pt idx="0">
                  <c:v>48.831338648457219</c:v>
                </c:pt>
                <c:pt idx="1">
                  <c:v>32.92259169799442</c:v>
                </c:pt>
                <c:pt idx="2">
                  <c:v>5.0187966511087296</c:v>
                </c:pt>
                <c:pt idx="3">
                  <c:v>2.2192761019196192</c:v>
                </c:pt>
                <c:pt idx="4">
                  <c:v>11.007996900520011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47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"/>
            <a:ext cx="2946246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26"/>
            <a:ext cx="2946247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31326"/>
            <a:ext cx="2946246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47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"/>
            <a:ext cx="2946246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9" y="4716462"/>
            <a:ext cx="5439101" cy="446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326"/>
            <a:ext cx="2946247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31326"/>
            <a:ext cx="2946246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60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534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25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50" indent="-2884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484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521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6559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597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4634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8672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2710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(Уточненный на 01.12.2022 г.)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0212472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6280626"/>
              </p:ext>
            </p:extLst>
          </p:nvPr>
        </p:nvGraphicFramePr>
        <p:xfrm>
          <a:off x="217670" y="1040110"/>
          <a:ext cx="8839200" cy="5248710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318 189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40 313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2 903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13 092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217 567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  <a:r>
                        <a:rPr lang="ru-RU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042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гарантированного трансферта из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</a:t>
                      </a:r>
                      <a:r>
                        <a:rPr lang="kk-KZ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ионального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Фонда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11 851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республиканского бюджета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-3 841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из ОБ (государственные ценные бумаги, ДКЗ - облигации)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-11 956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7 861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-19 735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1 585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7" y="6379852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457200" y="6336990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650560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отраслей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330 378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125 586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11 869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4 684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19 189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16 581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108 769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7 332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36 368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566737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3568702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759011"/>
              </p:ext>
            </p:extLst>
          </p:nvPr>
        </p:nvGraphicFramePr>
        <p:xfrm>
          <a:off x="152400" y="946156"/>
          <a:ext cx="8859669" cy="5321545"/>
        </p:xfrm>
        <a:graphic>
          <a:graphicData uri="http://schemas.openxmlformats.org/drawingml/2006/table">
            <a:tbl>
              <a:tblPr/>
              <a:tblGrid>
                <a:gridCol w="1011069"/>
                <a:gridCol w="609600"/>
                <a:gridCol w="457200"/>
                <a:gridCol w="685800"/>
                <a:gridCol w="556846"/>
                <a:gridCol w="586154"/>
                <a:gridCol w="457200"/>
                <a:gridCol w="381000"/>
                <a:gridCol w="533400"/>
                <a:gridCol w="533400"/>
                <a:gridCol w="609600"/>
                <a:gridCol w="533400"/>
                <a:gridCol w="533400"/>
                <a:gridCol w="457200"/>
                <a:gridCol w="457200"/>
                <a:gridCol w="457200"/>
              </a:tblGrid>
              <a:tr h="17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Гарантированный трансферт из Нац. Фонда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Акжарский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Есильский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Магжана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4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123 042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-19 735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-11 956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848600" y="525463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9878710"/>
              </p:ext>
            </p:extLst>
          </p:nvPr>
        </p:nvGraphicFramePr>
        <p:xfrm>
          <a:off x="381198" y="1524000"/>
          <a:ext cx="8686401" cy="450475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131 268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94 083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передача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жилищные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8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16 198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269557"/>
              </p:ext>
            </p:extLst>
          </p:nvPr>
        </p:nvGraphicFramePr>
        <p:xfrm>
          <a:off x="344487" y="1132448"/>
          <a:ext cx="8610600" cy="5152115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4 904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выплата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размещение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прав и улучшение качества жизни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лиц с инвалидностью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услуги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1 534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работников государственных организаций: медико-социальных учреждений стационарного и полустационарного типов, организаций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надомного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1 242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2 579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2303577"/>
              </p:ext>
            </p:extLst>
          </p:nvPr>
        </p:nvGraphicFramePr>
        <p:xfrm>
          <a:off x="441223" y="1752600"/>
          <a:ext cx="8534400" cy="4534581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88910727"/>
              </p:ext>
            </p:extLst>
          </p:nvPr>
        </p:nvGraphicFramePr>
        <p:xfrm>
          <a:off x="228600" y="1329037"/>
          <a:ext cx="8839200" cy="5085098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439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9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компенсация потерь нижестоящим бюджетам в связи со снижением нормативной учебной нагрузки педагогов государственных организаций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среднего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6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9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размещение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3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закуп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3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пропаганда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8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оказание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установление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961312" y="948038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334722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53923243"/>
              </p:ext>
            </p:extLst>
          </p:nvPr>
        </p:nvGraphicFramePr>
        <p:xfrm>
          <a:off x="228600" y="1268043"/>
          <a:ext cx="8721651" cy="4690404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8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предоставление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государственных грантов молодым предпринимателям для реализации новых бизнес-идей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рамках в рамках Национального проекта по развитию предпринимательства на 2021-2025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повышения продуктивности и качества продукции животноводства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молодежи бесплатным техническим и профессиональным образованием по востребованным специальностям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сохранение археологических памятников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эффективности деятельности депутатов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маслихатов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27961" y="561102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685800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8519575"/>
              </p:ext>
            </p:extLst>
          </p:nvPr>
        </p:nvGraphicFramePr>
        <p:xfrm>
          <a:off x="419100" y="1403490"/>
          <a:ext cx="8458200" cy="5047776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448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37 185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учебно-лабораторного корпуса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Kozybaev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железнодорожного подъездного пути с внутриплощадочным путевым развитием и инженерными сетями АО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Сырымбет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национального проекта по развитию предпринимательства на 2021 – 2025 годы и Механизма кредитования приоритетных проектов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1 196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 транспортной инфраструктуры в областных центрах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или увеличение уставного капитала юридических лиц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005385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67150" y="6451266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8559434"/>
              </p:ext>
            </p:extLst>
          </p:nvPr>
        </p:nvGraphicFramePr>
        <p:xfrm>
          <a:off x="525213" y="2038566"/>
          <a:ext cx="8455523" cy="3625305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8667353"/>
              </p:ext>
            </p:extLst>
          </p:nvPr>
        </p:nvGraphicFramePr>
        <p:xfrm>
          <a:off x="525213" y="1981200"/>
          <a:ext cx="8455523" cy="3805853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за счет </a:t>
                      </a:r>
                      <a:r>
                        <a:rPr lang="ru-RU" altLang="ru-RU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гарантированного трансферта из Национального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закуп вакцин и других иммунобиологических препаратов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материально-техническое оснащение организаций здравоохранения на местном уровне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финансирование приоритетных проектов транспортной инфраструктуры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71927048"/>
              </p:ext>
            </p:extLst>
          </p:nvPr>
        </p:nvGraphicFramePr>
        <p:xfrm>
          <a:off x="525213" y="1981200"/>
          <a:ext cx="8455523" cy="1912799"/>
        </p:xfrm>
        <a:graphic>
          <a:graphicData uri="http://schemas.openxmlformats.org/drawingml/2006/table">
            <a:tbl>
              <a:tblPr/>
              <a:tblGrid>
                <a:gridCol w="7094787"/>
                <a:gridCol w="1360736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поликлиники на 250 посещений в смену в городе Петропавловске </a:t>
                      </a:r>
                    </a:p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(микрорайон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Оркен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7599968"/>
              </p:ext>
            </p:extLst>
          </p:nvPr>
        </p:nvGraphicFramePr>
        <p:xfrm>
          <a:off x="378849" y="1981200"/>
          <a:ext cx="8593138" cy="26670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5 067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8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проведение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5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микрокредитования в сельских населенных пунктах и малых городах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8707410"/>
              </p:ext>
            </p:extLst>
          </p:nvPr>
        </p:nvGraphicFramePr>
        <p:xfrm>
          <a:off x="172264" y="1358902"/>
          <a:ext cx="8803821" cy="4901407"/>
        </p:xfrm>
        <a:graphic>
          <a:graphicData uri="http://schemas.openxmlformats.org/drawingml/2006/table">
            <a:tbl>
              <a:tblPr/>
              <a:tblGrid>
                <a:gridCol w="4142329"/>
                <a:gridCol w="736025"/>
                <a:gridCol w="736025"/>
                <a:gridCol w="613354"/>
                <a:gridCol w="858696"/>
                <a:gridCol w="858696"/>
                <a:gridCol w="858696"/>
              </a:tblGrid>
              <a:tr h="469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91 821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22 401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14 213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37 185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15 797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государственных органов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4 161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3 363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1 686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844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768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8 836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26 013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3 757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4 543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15 797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1 231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040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1 759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1 977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1 727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241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1068388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86516"/>
              </p:ext>
            </p:extLst>
          </p:nvPr>
        </p:nvGraphicFramePr>
        <p:xfrm>
          <a:off x="418841" y="1167057"/>
          <a:ext cx="8564562" cy="5209447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125</a:t>
                      </a: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586</a:t>
                      </a:r>
                      <a:endParaRPr lang="ru-RU" sz="10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65 156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65 532</a:t>
                      </a: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12 424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6 259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6 259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335</a:t>
                      </a: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50 107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50 285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7 291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5 070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5 159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4 431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1 811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1 875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1 294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1 058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1 090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9 456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«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(продолжение начатого обучения)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1 001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743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1 879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395395" y="643536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744969"/>
              </p:ext>
            </p:extLst>
          </p:nvPr>
        </p:nvGraphicFramePr>
        <p:xfrm>
          <a:off x="509525" y="1364340"/>
          <a:ext cx="8048750" cy="4649427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11 869,9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1 037,2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1 329,2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84,4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 и образования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301,2</a:t>
                      </a:r>
                    </a:p>
                  </a:txBody>
                  <a:tcPr marL="91438" marR="91438" marT="45664" marB="456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298,5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4 757,8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3 362,6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273,2</a:t>
                      </a:r>
                    </a:p>
                  </a:txBody>
                  <a:tcPr marL="91438" marR="91438"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620805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15 117</a:t>
                      </a: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499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246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461639"/>
              </p:ext>
            </p:extLst>
          </p:nvPr>
        </p:nvGraphicFramePr>
        <p:xfrm>
          <a:off x="147850" y="1340344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26 261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13 338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1 085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5 243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11 488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1 024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978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1 081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29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" y="144629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70" y="446892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032325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237671"/>
              </p:ext>
            </p:extLst>
          </p:nvPr>
        </p:nvGraphicFramePr>
        <p:xfrm>
          <a:off x="533400" y="1752602"/>
          <a:ext cx="8086725" cy="3816969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110 034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174 001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12 273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26 012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95 784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14 680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25 252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5819001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182519"/>
              </p:ext>
            </p:extLst>
          </p:nvPr>
        </p:nvGraphicFramePr>
        <p:xfrm>
          <a:off x="838200" y="1676400"/>
          <a:ext cx="7696200" cy="4655129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4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НФ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НФ</a:t>
                      </a:r>
                    </a:p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1 780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том числе по отраслям: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Здравоохранение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Спорт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Реальный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дороги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водоснабжение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теплоснабжение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электроснабжение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17581916"/>
              </p:ext>
            </p:extLst>
          </p:nvPr>
        </p:nvGraphicFramePr>
        <p:xfrm>
          <a:off x="323528" y="1124744"/>
          <a:ext cx="8584746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01.12.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01.12.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42 575,7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42 575,7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185 300,8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18 071,7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18 071,7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142 429,0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837,5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18 378,0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14 396,1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311,3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15 315,0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15 315,0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342,2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677,7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10 721,0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10 720,5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71 452,0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10 721,0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10 720,5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82 701,0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979,0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22 667,0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22 666,2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229 725,0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15 315,0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15 315,0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57 194,0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12 252,0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12 252,0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183 780,0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18 990,6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18 990,6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68 918,0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207,28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5 514,0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5 513,4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59 728,0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299,5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16 855,3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16 846,5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64 323,0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4 595,0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4 594,5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50 540,0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4 563,15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211 971,3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207 </a:t>
                      </a:r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977,7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1 392 134,0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1 111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484,7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78993964"/>
              </p:ext>
            </p:extLst>
          </p:nvPr>
        </p:nvGraphicFramePr>
        <p:xfrm>
          <a:off x="645886" y="1268487"/>
          <a:ext cx="8229601" cy="5004474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16 223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 b="1">
                <a:solidFill>
                  <a:srgbClr val="7F7F7F"/>
                </a:solidFill>
              </a:rPr>
              <a:pPr algn="ctr"/>
              <a:t>33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191000" y="62484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/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/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dirty="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Айыртауский</a:t>
            </a:r>
            <a:r>
              <a:rPr lang="ru-RU" altLang="ru-RU" sz="1800" dirty="0" smtClean="0"/>
              <a:t>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Акжарский</a:t>
            </a:r>
            <a:r>
              <a:rPr lang="ru-RU" altLang="ru-RU" sz="1800" dirty="0" smtClean="0"/>
              <a:t>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Аккайынский</a:t>
            </a:r>
            <a:r>
              <a:rPr lang="ru-RU" altLang="ru-RU" sz="1800" dirty="0" smtClean="0"/>
              <a:t>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Есильский</a:t>
            </a:r>
            <a:r>
              <a:rPr lang="ru-RU" altLang="ru-RU" sz="1800" dirty="0" smtClean="0"/>
              <a:t>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Жамбылский</a:t>
            </a:r>
            <a:r>
              <a:rPr lang="ru-RU" altLang="ru-RU" sz="1800" dirty="0" smtClean="0"/>
              <a:t>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Магжана</a:t>
            </a:r>
            <a:r>
              <a:rPr lang="ru-RU" altLang="ru-RU" sz="1800" dirty="0" smtClean="0"/>
              <a:t> Жумабаева – 17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г.Булаево</a:t>
            </a:r>
            <a:r>
              <a:rPr lang="ru-RU" altLang="ru-RU" sz="18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Кызылжарский</a:t>
            </a:r>
            <a:r>
              <a:rPr lang="ru-RU" altLang="ru-RU" sz="1800" dirty="0" smtClean="0"/>
              <a:t>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Мамлютский</a:t>
            </a:r>
            <a:r>
              <a:rPr lang="ru-RU" altLang="ru-RU" sz="1800" dirty="0" smtClean="0"/>
              <a:t> – 11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г.Мамлютка</a:t>
            </a:r>
            <a:r>
              <a:rPr lang="ru-RU" altLang="ru-RU" sz="18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smtClean="0"/>
              <a:t>имени </a:t>
            </a:r>
            <a:r>
              <a:rPr lang="ru-RU" altLang="ru-RU" sz="1800" dirty="0" err="1" smtClean="0"/>
              <a:t>Габита</a:t>
            </a:r>
            <a:r>
              <a:rPr lang="ru-RU" altLang="ru-RU" sz="1800" dirty="0" smtClean="0"/>
              <a:t>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Тайыншинский</a:t>
            </a:r>
            <a:r>
              <a:rPr lang="ru-RU" altLang="ru-RU" sz="1800" dirty="0" smtClean="0"/>
              <a:t> – 18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г.Тайынша</a:t>
            </a:r>
            <a:r>
              <a:rPr lang="ru-RU" altLang="ru-RU" sz="1800" dirty="0" smtClean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err="1" smtClean="0"/>
              <a:t>Уалихановский</a:t>
            </a:r>
            <a:r>
              <a:rPr lang="ru-RU" altLang="ru-RU" sz="1800" dirty="0" smtClean="0"/>
              <a:t>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dirty="0" smtClean="0"/>
              <a:t>Шал акына – 10 сельских округов, 1 аппарат </a:t>
            </a:r>
            <a:r>
              <a:rPr lang="ru-RU" altLang="ru-RU" sz="1800" dirty="0" err="1" smtClean="0"/>
              <a:t>акима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г.Сергеевка</a:t>
            </a:r>
            <a:endParaRPr lang="ru-RU" altLang="ru-RU" sz="18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36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-152400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601893"/>
              </p:ext>
            </p:extLst>
          </p:nvPr>
        </p:nvGraphicFramePr>
        <p:xfrm>
          <a:off x="76200" y="990600"/>
          <a:ext cx="8991600" cy="5180752"/>
        </p:xfrm>
        <a:graphic>
          <a:graphicData uri="http://schemas.openxmlformats.org/drawingml/2006/table">
            <a:tbl>
              <a:tblPr/>
              <a:tblGrid>
                <a:gridCol w="930303"/>
                <a:gridCol w="746097"/>
                <a:gridCol w="649357"/>
                <a:gridCol w="697727"/>
                <a:gridCol w="634116"/>
                <a:gridCol w="685800"/>
                <a:gridCol w="695740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1530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Поступления, 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учитываемые налоговым 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кодексом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15 647 173,0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1 408 634,2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10 039 568,8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3 779 197,0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419 773,0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15 647 173,0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910 981,4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2 834 236,7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2 988 760,3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2 938 622,9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241 562,7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5 733 009,0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1 584 208,5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154 649,2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1 178 512,4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211 255,0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1 584 208,5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451 796,1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121 262,2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441 837,8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564 738,0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1 390 770,8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62 640,0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1 005 731,3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314 793,0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7 606,5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1 390 770,8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88 437,0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72 320,0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862 484,4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24 807,4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329 307,9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1 143 077,5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49 255,6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613 043,9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376 536,0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104 242,0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1 143 077,5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112 622,6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242 248,4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23 842,2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301 062,2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33 616,7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429 685,4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925 145,4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126 495,9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503 968,1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277 699,0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925 145,4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30 075,0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206 785,0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61 582,6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181 511,9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445 190,9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740 624,6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50 926,0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214 165,3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466 665,0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740 624,6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75 975,4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147 612,0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64 375,6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44 461,5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38 372,3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369 827,8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2 354 499,2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90 526,0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1 905 272,8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339 319,0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2 354 499,2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122 140,2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358 335,8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1 055 236,7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317 562,5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501 224,0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1 351 388,3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141 982,1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668 939,4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505 838,0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34 628,8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1 351 388,3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140 060,3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303 227,5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285 390,2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62 556,5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560 153,8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1 260 565,7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80 799,5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951 415,9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218 986,0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9 364,3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1 260 565,7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85 342,0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114 610,0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161 713,4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554 077,1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14 381,1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330 442,1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1 364 379,2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231 986,4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858 782,0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227 174,0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1 364 379,2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269 027,0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414 250,1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631 102,1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1 491 529,1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216 068,0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945 359,1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266 193,0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63 909,0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1 491 529,1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47 485,1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420 735,8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412 724,0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610 584,2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557 255,0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44 627,0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366 582,5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139 366,0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6 679,5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557 255,0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30 207,0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81 884,7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91 002,4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354 160,9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763 330,0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61 768,5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454 427,1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228 507,0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763 330,0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178 636,8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78 041,7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66 321,0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96 199,6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46 319,3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297 811,6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720 399,7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96 910,0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373 369,0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206 866,0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43 254,7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720 399,7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87 612,7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217 645,8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89 425,9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308 780,3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6862" y="801543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038600" y="63246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37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810000" y="60960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4</a:t>
            </a:fld>
            <a:endParaRPr lang="ru-RU" altLang="ru-RU" sz="1200" b="1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Представление в областной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</a:t>
            </a:r>
            <a:r>
              <a:rPr lang="ru-RU" altLang="ru-RU" sz="1200" dirty="0">
                <a:solidFill>
                  <a:srgbClr val="000000"/>
                </a:solidFill>
              </a:rPr>
              <a:t>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 dirty="0">
                <a:solidFill>
                  <a:srgbClr val="000000"/>
                </a:solidFill>
              </a:rPr>
              <a:t>, его утверждение на сессии </a:t>
            </a:r>
            <a:r>
              <a:rPr lang="ru-RU" altLang="ru-RU" sz="1200" dirty="0" err="1">
                <a:solidFill>
                  <a:srgbClr val="000000"/>
                </a:solidFill>
              </a:rPr>
              <a:t>маслихата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7338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400800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105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05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814299"/>
              </p:ext>
            </p:extLst>
          </p:nvPr>
        </p:nvGraphicFramePr>
        <p:xfrm>
          <a:off x="316975" y="1285686"/>
          <a:ext cx="8381999" cy="3979798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1 790,8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185,4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2 517,5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2 788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106,2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433,5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3 313,8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4 090,1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4 760,7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5 329,7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6 005,8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6 718,3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3 450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3 737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187 501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228 751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253 914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274 227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296 165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316 897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48 032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53 076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60 924</a:t>
                      </a:r>
                      <a:endParaRPr lang="ru-RU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451350"/>
              </p:ext>
            </p:extLst>
          </p:nvPr>
        </p:nvGraphicFramePr>
        <p:xfrm>
          <a:off x="380998" y="777922"/>
          <a:ext cx="8302625" cy="5102917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4413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18 941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419 585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80 556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081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5 708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финансовых активов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841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1 564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3 205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273 098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131 </a:t>
                      </a: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269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16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766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гарантированного трансферта из Нац. Фонда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861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1 585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568569" y="6349756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18032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481988"/>
              </p:ext>
            </p:extLst>
          </p:nvPr>
        </p:nvGraphicFramePr>
        <p:xfrm>
          <a:off x="381000" y="1137154"/>
          <a:ext cx="8420326" cy="5198672"/>
        </p:xfrm>
        <a:graphic>
          <a:graphicData uri="http://schemas.openxmlformats.org/drawingml/2006/table">
            <a:tbl>
              <a:tblPr/>
              <a:tblGrid>
                <a:gridCol w="3512527"/>
                <a:gridCol w="1392540"/>
                <a:gridCol w="1183982"/>
                <a:gridCol w="1014842"/>
                <a:gridCol w="1316435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отраслей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525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125 586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15 117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26 261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28 229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31 530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64 997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120 086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26 012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12 273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25 252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35 293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44 538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РБ</a:t>
            </a:r>
            <a:endParaRPr lang="ru-RU" altLang="ru-RU" sz="1100" i="1" dirty="0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36599</TotalTime>
  <Words>5004</Words>
  <Application>Microsoft Office PowerPoint</Application>
  <PresentationFormat>Экран (4:3)</PresentationFormat>
  <Paragraphs>1803</Paragraphs>
  <Slides>37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</vt:lpstr>
      <vt:lpstr>Arial Black</vt:lpstr>
      <vt:lpstr>Arial Cyr</vt:lpstr>
      <vt:lpstr>Georgia</vt:lpstr>
      <vt:lpstr>Times New Roman</vt:lpstr>
      <vt:lpstr>Wingdings</vt:lpstr>
      <vt:lpstr>Пиксел</vt:lpstr>
      <vt:lpstr>1_Пиксел</vt:lpstr>
      <vt:lpstr>2_Пиксел</vt:lpstr>
      <vt:lpstr>4_Пиксел</vt:lpstr>
      <vt:lpstr>ГРАЖДАНСКИЙ БЮДЖЕТ  на 2022–2024 годы (Уточненный на 01.12.2022 г.)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Анастасия Карнаух</cp:lastModifiedBy>
  <cp:revision>1817</cp:revision>
  <cp:lastPrinted>2022-12-13T05:49:14Z</cp:lastPrinted>
  <dcterms:created xsi:type="dcterms:W3CDTF">1601-01-01T00:00:00Z</dcterms:created>
  <dcterms:modified xsi:type="dcterms:W3CDTF">2022-12-14T04:32:40Z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