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6" r:id="rId3"/>
    <p:sldId id="270" r:id="rId4"/>
    <p:sldId id="264" r:id="rId5"/>
    <p:sldId id="265" r:id="rId6"/>
    <p:sldId id="267" r:id="rId7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A7C4"/>
    <a:srgbClr val="C80064"/>
    <a:srgbClr val="FF377A"/>
    <a:srgbClr val="EAEAEA"/>
    <a:srgbClr val="FDF1E9"/>
    <a:srgbClr val="2A5E92"/>
    <a:srgbClr val="DA0049"/>
    <a:srgbClr val="F2F2F2"/>
    <a:srgbClr val="BD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6305" autoAdjust="0"/>
  </p:normalViewPr>
  <p:slideViewPr>
    <p:cSldViewPr snapToGrid="0">
      <p:cViewPr varScale="1">
        <p:scale>
          <a:sx n="113" d="100"/>
          <a:sy n="113" d="100"/>
        </p:scale>
        <p:origin x="2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68" y="3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r">
              <a:defRPr sz="1200"/>
            </a:lvl1pPr>
          </a:lstStyle>
          <a:p>
            <a:fld id="{7D036CFA-9EDD-485D-915A-36D12CFC4876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3962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68" y="9443962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r">
              <a:defRPr sz="1200"/>
            </a:lvl1pPr>
          </a:lstStyle>
          <a:p>
            <a:fld id="{11084300-4144-4BBF-ABA4-A58A7CCA9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2093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68" y="3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r">
              <a:defRPr sz="1200"/>
            </a:lvl1pPr>
          </a:lstStyle>
          <a:p>
            <a:fld id="{42103258-CFD8-4955-9FD6-DE94126BB62B}" type="datetimeFigureOut">
              <a:rPr lang="ru-RU" smtClean="0"/>
              <a:pPr/>
              <a:t>22.10.2022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3" tIns="45477" rIns="90953" bIns="4547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8" y="4785492"/>
            <a:ext cx="5408614" cy="3913813"/>
          </a:xfrm>
          <a:prstGeom prst="rect">
            <a:avLst/>
          </a:prstGeom>
        </p:spPr>
        <p:txBody>
          <a:bodyPr vert="horz" lIns="90953" tIns="45477" rIns="90953" bIns="4547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3962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68" y="9443962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r">
              <a:defRPr sz="1200"/>
            </a:lvl1pPr>
          </a:lstStyle>
          <a:p>
            <a:fld id="{6810F6FC-6A58-4BB8-ADEC-97E2D8DCE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184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93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4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45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44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313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41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F2192-01D5-43CC-BF56-6BD7ED945A28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05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11CD-DBDA-47E3-B319-F53CF0898746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4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43B5-F28B-4EFE-8DF3-D64D867352C0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9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80D1-E765-4C89-837F-62D494EE463C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5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7-3475-4077-BE8A-6A59F75672A6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3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7DAF4-191F-4969-8A5B-CAEF309CAA50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8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74E5-FABE-4B3D-BC13-15141C140677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1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BB66-CD20-46DC-889C-FEC24C734CE4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7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D831-C5E7-4966-8072-4B48695C5205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384A-6810-4F37-9431-EB1FF1139EA4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09C3-71AF-40E2-8A74-6D3D48EA0DD4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476AA-3F88-44AB-BE0E-859DB9477B34}" type="datetime1">
              <a:rPr lang="ru-RU" smtClean="0"/>
              <a:pPr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"/>
            <a:ext cx="12192000" cy="6858000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048000" y="3933825"/>
            <a:ext cx="6530109" cy="1063103"/>
          </a:xfrm>
        </p:spPr>
        <p:txBody>
          <a:bodyPr anchor="ctr">
            <a:noAutofit/>
          </a:bodyPr>
          <a:lstStyle/>
          <a:p>
            <a:pPr algn="l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-2025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БАТЫС ҚАЗАҚСТАН ОБЛЫСТЫҚ БЮДЖЕТ ЖОБАСЫ БОЙЫНША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0437224" y="6497776"/>
            <a:ext cx="1754773" cy="365125"/>
          </a:xfrm>
        </p:spPr>
        <p:txBody>
          <a:bodyPr/>
          <a:lstStyle/>
          <a:p>
            <a:pPr algn="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20.09.2022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-1" y="1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 БАСҚАРМАСЫ</a:t>
            </a: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" y="6497780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Орал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pic>
        <p:nvPicPr>
          <p:cNvPr id="9" name="Picture 71" descr="C:\Users\user\Desktop\MF_в белом цвете - коп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7055" y="2438400"/>
            <a:ext cx="1986643" cy="156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5">
                <a:lumMod val="50000"/>
              </a:scheme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048000" y="2418926"/>
            <a:ext cx="6899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 БЮДЖЕТ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(БЮДЖЕТКЕ ДЕЙІНГІ ӨТІНІШ) </a:t>
            </a:r>
          </a:p>
        </p:txBody>
      </p:sp>
    </p:spTree>
    <p:extLst>
      <p:ext uri="{BB962C8B-B14F-4D97-AF65-F5344CB8AC3E}">
        <p14:creationId xmlns:p14="http://schemas.microsoft.com/office/powerpoint/2010/main" val="320757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8"/>
            <a:ext cx="11807477" cy="635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2023-2025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ӘЛЕУМЕТТІК-ЭКОНОМИКАЛЫҚ ДАМУЫНЫҢ НЕГІЗГІ КӨРСЕТКІШТЕРІ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8935"/>
              </p:ext>
            </p:extLst>
          </p:nvPr>
        </p:nvGraphicFramePr>
        <p:xfrm>
          <a:off x="299544" y="1002335"/>
          <a:ext cx="11693146" cy="50138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422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24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70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54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60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7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Көрсеткіштер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Болжам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2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306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ЖӨӨ, млрд. теңге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3 653,0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3 816,3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4 024,2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4 299,1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85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ЖӨӨ-нің нақты өзгеруі, алдыңғы жылға %-бен</a:t>
                      </a:r>
                      <a:endParaRPr lang="ru-RU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101,9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487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 күшінің саны – облыс бойынша барлығы,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338,7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339,4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341,4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932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Жұмыспен қамтылған халық саны,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321,9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322,7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323,7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324,7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932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соның ішінде, жалдамалы жұмыскерлер,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233,5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234,4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235,5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236,6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453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жұмыспен қамтылған халықтың басқа категориялары,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93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 халық саны,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3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Жұмыссыздық деңгейі, жұмыс күші санына  % 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870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Техникалық және кәсіптік білімі бар кадрларды шығару,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4 977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5 082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5 172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5 267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549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Жоғары білімі бар кадрларды шығару,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8 733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6 999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8 721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9 050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3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Бір жұмыскердің орташа айлық жалақысы, теңге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262 783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286 433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303 619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321 837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548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Нақты жалақы индексi, өткен жылға қарағанда %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1196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Зейнеткерлер саны,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91 380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91 654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93 029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94 424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4969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Табысы ең төменгі күнкөріс деңгейі шамасынан төмен халықтың үлесі, %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370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8"/>
            <a:ext cx="11807477" cy="12529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2023-2025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жылдарға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республикалық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Заңына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қаңтарынан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жоспарлануда</a:t>
            </a:r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811306" y="175839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жалақының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мөлшерi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60 000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мемлекеттік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базалық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зейнетақы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төлемінің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21 907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зейнетақының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мөлшерi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53 076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жәрдемақыларды және өзге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де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әлеуметтiк төлемдердi есептеу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сондай-ақ Қазақстан Республикасының заңнамасына сәйкес айыппұл санкцияларын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салықтарды және басқа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төлемдердi қолдану үшiн айлық есептiк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көрсеткiш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3 450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базалық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әлеуметтiк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төлемдердiң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мөлшерлерiн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есептеу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үшiн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күнкөрiс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деңгейiнiң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шамасы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40 567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болып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белгiленсiн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370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0204" y="5979560"/>
            <a:ext cx="11359166" cy="4931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20</a:t>
            </a:r>
            <a:r>
              <a:rPr lang="kk-KZ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23</a:t>
            </a:r>
            <a:r>
              <a:rPr lang="en-US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-202</a:t>
            </a:r>
            <a:r>
              <a:rPr lang="kk-KZ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9"/>
            <a:ext cx="11807477" cy="540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20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23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-202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ЖЫЛДАР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Ғ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А АРНАЛ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Ғ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АН ОБЛЫСТЫҚ </a:t>
            </a:r>
          </a:p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БЮДЖЕТ ЖОБАСЫНЫҢ КІРІСТЕРІ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812769"/>
              </p:ext>
            </p:extLst>
          </p:nvPr>
        </p:nvGraphicFramePr>
        <p:xfrm>
          <a:off x="462338" y="1008612"/>
          <a:ext cx="11250202" cy="50650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60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90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90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1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649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015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ru-RU" sz="1400" b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Болжам</a:t>
                      </a:r>
                      <a:r>
                        <a:rPr lang="ru-RU" sz="1400" b="0" i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baseline="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b="0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ea typeface="+mn-ea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4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305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383 834,6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307 836,8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337 585,8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364 257,7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248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КІРІСТЕР (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трансферттерді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есептемегенде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),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93 563,9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104 932,7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111 902,0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117 855,4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23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Салықтық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89 726,7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104 210,7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111 170,2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117 113,6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27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Салықтық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емес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3 807,3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688,0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696,8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705,7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725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Негізгі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капиталды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сатудан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түсетін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35,0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36,1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772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ТРАНСФЕРТТЕРДІҢ ТҮСІМДЕРІ,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251 661,0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202 904,1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225 683,8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246 402,3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субвенциялар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934,5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202 904,1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225 683,8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246 402,3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433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ғары тұрған бюджеттерден берілетін нысаналы трансферттер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132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048,4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Төменгі тұрған бюджеттерден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берілетін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43 678,1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юджет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тік кредиттерді өтеу 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19 148,1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Қарыздар түсімі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134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15 787,6</a:t>
                      </a:r>
                      <a:endParaRPr lang="ru-RU" sz="1600" dirty="0"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Бюджет қаражатының  бос қалдықтары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134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3 674,0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50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376737"/>
            <a:ext cx="3103418" cy="467408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25162" y="189185"/>
            <a:ext cx="11873163" cy="64113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ЖОБАСЫНЫҢ ШЫҒЫСТАРЫ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топ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бөлінісінде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125803"/>
              </p:ext>
            </p:extLst>
          </p:nvPr>
        </p:nvGraphicFramePr>
        <p:xfrm>
          <a:off x="792481" y="877272"/>
          <a:ext cx="10868689" cy="5440401"/>
        </p:xfrm>
        <a:graphic>
          <a:graphicData uri="http://schemas.openxmlformats.org/drawingml/2006/table">
            <a:tbl>
              <a:tblPr/>
              <a:tblGrid>
                <a:gridCol w="53908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82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51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08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7353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3132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Облыстық бюджет жобасы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4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275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БАРЛЫҒЫ, ОНЫҢ</a:t>
                      </a:r>
                      <a:r>
                        <a:rPr lang="ru-RU" sz="20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 ІШІНДЕ</a:t>
                      </a:r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Arial Cyr" panose="020B0604020202020204" pitchFamily="34" charset="0"/>
                        </a:rPr>
                        <a:t>383 834,6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307 836,8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337 585,8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364 257,7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010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сипаттағы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</a:t>
                      </a:r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лекеттік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қызметтер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9 253,5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3 802,4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3 965,6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4 110,2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24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Қорғаныс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929,8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470,7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469,2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463,7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277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Қоғамдық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тәртіп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қауіпсіздік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құқықтық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сот,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қылмыстық-атқару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қызметі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8 712,3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7 436,8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7 589,3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7 789,6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74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Білім беру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138 075,8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166 282,0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179 079,5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194 365,7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454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Денсаулық сақтау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5 606,7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7 369,6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7 841,2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7 850,9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321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көмек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қамсыздандыру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16 726,6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10 756,3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11 437,7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12 345,9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866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үй-коммуналдық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шаруашылық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19 687,9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1 668,2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1 738,0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1 800,3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072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Мәдениет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спорт, туризм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кеңіст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</a:t>
                      </a: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9 047,9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9 107,5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10 402,9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11 882,9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Отын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-энергетика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кешенi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қойнауын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пайдалану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367,7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257,0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157,5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3729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Ауыл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су,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орман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балық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ерекше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қорғалатын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табиғи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аумақтар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қоршаған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ортаны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жануарлар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дүниесін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қорғау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қатынастары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30 435,8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20 217,3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42 205,3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40 959,0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5908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Өнеркәсіп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сәулет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қала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құрылысы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құрылыс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қызметі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15 926,8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12 270,5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12 915,7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20 581,6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23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Қоғамдық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тәртіп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37 783,0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52 622,2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42 340,4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42 571,4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Басқалар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9 225,4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4 988,3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5 182,4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5 383,0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674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Борышқа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көрсет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1 871,0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423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61 456,5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10 120,4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11 793,4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13 686,0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2537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Қарыздарды</a:t>
                      </a:r>
                      <a:r>
                        <a:rPr lang="kk-KZ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өтеу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0752" y="6359703"/>
            <a:ext cx="11359166" cy="2774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20</a:t>
            </a:r>
            <a:r>
              <a:rPr lang="kk-KZ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23</a:t>
            </a:r>
            <a:r>
              <a:rPr lang="en-US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-202</a:t>
            </a:r>
            <a:r>
              <a:rPr lang="kk-KZ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6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01131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1" y="-1190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202531" y="626982"/>
            <a:ext cx="11786937" cy="42918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</a:t>
            </a:r>
            <a:b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ЖОБАСЫНЫҢ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ДЕФИЦИТІ (ПРОФИЦИТІ)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967571"/>
              </p:ext>
            </p:extLst>
          </p:nvPr>
        </p:nvGraphicFramePr>
        <p:xfrm>
          <a:off x="420414" y="1460935"/>
          <a:ext cx="11298949" cy="43304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23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95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45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19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205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19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400" b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89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lang="ru-RU" sz="1400" b="0" i="0" u="none" strike="noStrike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жобасы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5013">
                <a:tc>
                  <a:txBody>
                    <a:bodyPr/>
                    <a:lstStyle/>
                    <a:p>
                      <a:pPr marL="360000" indent="400050" algn="l" fontAlgn="ctr">
                        <a:buAutoNum type="romanUcPeriod"/>
                      </a:pPr>
                      <a:endParaRPr lang="ru-RU" sz="18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60000" marR="0" indent="1800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romanUcPeriod"/>
                        <a:tabLst/>
                        <a:defRPr/>
                      </a:pP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ТҮСІМДЕР, </a:t>
                      </a:r>
                      <a:r>
                        <a:rPr lang="ru-RU" sz="18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b="1" i="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383 834,6</a:t>
                      </a:r>
                      <a:endParaRPr lang="ru-RU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307 836,8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337 585,8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364 257,7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10,8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8,1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8,4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8,5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4570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трансферттерді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қоспағанда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93 563,9</a:t>
                      </a:r>
                      <a:endParaRPr lang="ru-RU" sz="16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104 932,7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111 902,0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117 855,4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2,6   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2,7   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2,8   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 2,7   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4896">
                <a:tc>
                  <a:txBody>
                    <a:bodyPr/>
                    <a:lstStyle/>
                    <a:p>
                      <a:pPr marL="360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өткен жылға қарағанда %</a:t>
                      </a:r>
                      <a:endParaRPr lang="ru-RU" sz="12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60000" algn="l" fontAlgn="ctr"/>
                      <a:endParaRPr lang="ru-RU" sz="12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138,0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112,2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106,6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105,3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5063">
                <a:tc>
                  <a:txBody>
                    <a:bodyPr/>
                    <a:lstStyle/>
                    <a:p>
                      <a:pPr indent="360000" algn="l" fontAlgn="ctr"/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kk-K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383 834,6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307 836,8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337 585,8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364 257,7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1339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10,8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8,1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8,4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8,5</a:t>
                      </a:r>
                      <a:endParaRPr lang="ru-RU" sz="12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1339">
                <a:tc>
                  <a:txBody>
                    <a:bodyPr/>
                    <a:lstStyle/>
                    <a:p>
                      <a:pPr marL="360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өткен жылға қарағанда %</a:t>
                      </a:r>
                      <a:endParaRPr lang="ru-RU" sz="12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149,0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80,2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109,7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107,9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31657">
                <a:tc>
                  <a:txBody>
                    <a:bodyPr/>
                    <a:lstStyle/>
                    <a:p>
                      <a:pPr indent="180000" algn="l" fontAlgn="ctr"/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(ПРОФИЦИТ)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9286">
                <a:tc>
                  <a:txBody>
                    <a:bodyPr/>
                    <a:lstStyle/>
                    <a:p>
                      <a:pPr algn="l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59929" y="5866543"/>
            <a:ext cx="11359166" cy="2774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20</a:t>
            </a:r>
            <a:r>
              <a:rPr lang="kk-KZ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23</a:t>
            </a:r>
            <a:r>
              <a:rPr lang="en-US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-202</a:t>
            </a:r>
            <a:r>
              <a:rPr lang="kk-KZ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solidFill>
                  <a:schemeClr val="tx1"/>
                </a:solidFill>
                <a:latin typeface="Arial Narrow" pitchFamily="34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578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4738</TotalTime>
  <Words>897</Words>
  <Application>Microsoft Office PowerPoint</Application>
  <PresentationFormat>Широкоэкранный</PresentationFormat>
  <Paragraphs>301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Arial Cyr</vt:lpstr>
      <vt:lpstr>Arial Narrow</vt:lpstr>
      <vt:lpstr>Calibri</vt:lpstr>
      <vt:lpstr>Calibri Light</vt:lpstr>
      <vt:lpstr>Times New Roman</vt:lpstr>
      <vt:lpstr>Тема Office</vt:lpstr>
      <vt:lpstr>2023-2025 ЖЫЛДАРҒА АРНАЛҒАН БАТЫС ҚАЗАҚСТАН ОБЛЫСТЫҚ БЮДЖЕТ ЖОБАСЫ БОЙЫНША</vt:lpstr>
      <vt:lpstr>Презентация PowerPoint</vt:lpstr>
      <vt:lpstr>Презентация PowerPoint</vt:lpstr>
      <vt:lpstr>Презентация PowerPoint</vt:lpstr>
      <vt:lpstr>2023-2025 ЖЫЛДАРҒА АРНАЛҒАН ОБЛЫСТЫҚ БЮДЖЕТ ЖОБАСЫНЫҢ ШЫҒЫСТАРЫ (функционалдық топ бөлінісінде)</vt:lpstr>
      <vt:lpstr>2023-2025 ЖЫЛДАРҒА АРНАЛҒАН ОБЛЫСТЫҚ  БЮДЖЕТ ЖОБАСЫНЫҢ ДЕФИЦИТІ (ПРОФИЦИТІ)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user</cp:lastModifiedBy>
  <cp:revision>1364</cp:revision>
  <cp:lastPrinted>2018-10-11T12:25:43Z</cp:lastPrinted>
  <dcterms:created xsi:type="dcterms:W3CDTF">2018-07-27T05:23:14Z</dcterms:created>
  <dcterms:modified xsi:type="dcterms:W3CDTF">2022-10-22T10:59:43Z</dcterms:modified>
</cp:coreProperties>
</file>