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2" r:id="rId1"/>
    <p:sldMasterId id="2147484041" r:id="rId2"/>
    <p:sldMasterId id="2147484245" r:id="rId3"/>
    <p:sldMasterId id="2147484283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9" r:id="rId6"/>
    <p:sldId id="292" r:id="rId7"/>
    <p:sldId id="366" r:id="rId8"/>
    <p:sldId id="293" r:id="rId9"/>
    <p:sldId id="325" r:id="rId10"/>
    <p:sldId id="371" r:id="rId11"/>
    <p:sldId id="326" r:id="rId12"/>
    <p:sldId id="327" r:id="rId13"/>
    <p:sldId id="297" r:id="rId14"/>
    <p:sldId id="329" r:id="rId15"/>
    <p:sldId id="330" r:id="rId16"/>
    <p:sldId id="370" r:id="rId17"/>
    <p:sldId id="331" r:id="rId18"/>
    <p:sldId id="343" r:id="rId19"/>
    <p:sldId id="346" r:id="rId20"/>
    <p:sldId id="350" r:id="rId21"/>
    <p:sldId id="355" r:id="rId22"/>
    <p:sldId id="367" r:id="rId23"/>
    <p:sldId id="332" r:id="rId24"/>
    <p:sldId id="333" r:id="rId25"/>
    <p:sldId id="373" r:id="rId26"/>
    <p:sldId id="374" r:id="rId27"/>
    <p:sldId id="364" r:id="rId28"/>
    <p:sldId id="334" r:id="rId29"/>
    <p:sldId id="276" r:id="rId30"/>
    <p:sldId id="275" r:id="rId31"/>
    <p:sldId id="278" r:id="rId32"/>
    <p:sldId id="279" r:id="rId33"/>
    <p:sldId id="281" r:id="rId34"/>
    <p:sldId id="359" r:id="rId35"/>
    <p:sldId id="372" r:id="rId36"/>
    <p:sldId id="365" r:id="rId37"/>
    <p:sldId id="339" r:id="rId38"/>
    <p:sldId id="341" r:id="rId39"/>
    <p:sldId id="342" r:id="rId40"/>
    <p:sldId id="344" r:id="rId41"/>
  </p:sldIdLst>
  <p:sldSz cx="9144000" cy="6858000" type="screen4x3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FF"/>
    <a:srgbClr val="0033CC"/>
    <a:srgbClr val="A50021"/>
    <a:srgbClr val="3366FF"/>
    <a:srgbClr val="FF0066"/>
    <a:srgbClr val="F3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6" autoAdjust="0"/>
    <p:restoredTop sz="88991" autoAdjust="0"/>
  </p:normalViewPr>
  <p:slideViewPr>
    <p:cSldViewPr>
      <p:cViewPr varScale="1">
        <p:scale>
          <a:sx n="79" d="100"/>
          <a:sy n="79" d="100"/>
        </p:scale>
        <p:origin x="54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2021 год</c:v>
                </c:pt>
              </c:strCache>
            </c:strRef>
          </c:tx>
          <c:spPr>
            <a:ln w="2034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99CC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00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2.646099431077989E-2"/>
                  <c:y val="-0.27212274200376829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323876029089309E-2"/>
                  <c:y val="1.6596002422774075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139737090832875E-2"/>
                  <c:y val="3.3218447227171287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7875371846586249E-3"/>
                  <c:y val="-1.8769642339384662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4179997338686815E-2"/>
                  <c:y val="-2.6605895416919038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7990245708632436E-2"/>
                  <c:y val="-8.9576014536644454E-3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80">
                <a:noFill/>
              </a:ln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Sheet1!$B$2:$H$2</c:f>
              <c:numCache>
                <c:formatCode>#,##0</c:formatCode>
                <c:ptCount val="7"/>
                <c:pt idx="0">
                  <c:v>176568</c:v>
                </c:pt>
                <c:pt idx="1">
                  <c:v>11115</c:v>
                </c:pt>
                <c:pt idx="2">
                  <c:v>112327</c:v>
                </c:pt>
                <c:pt idx="3">
                  <c:v>31291</c:v>
                </c:pt>
                <c:pt idx="4">
                  <c:v>25656</c:v>
                </c:pt>
                <c:pt idx="5">
                  <c:v>52032</c:v>
                </c:pt>
                <c:pt idx="6">
                  <c:v>28744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pPr>
              <a:noFill/>
              <a:ln w="25380">
                <a:noFill/>
              </a:ln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40.33691771011096</c:v>
                </c:pt>
                <c:pt idx="1">
                  <c:v>2.5392191130209509</c:v>
                </c:pt>
                <c:pt idx="2">
                  <c:v>25.661076500972055</c:v>
                </c:pt>
                <c:pt idx="3">
                  <c:v>7.1484215263642445</c:v>
                </c:pt>
                <c:pt idx="4">
                  <c:v>5.861107113240263</c:v>
                </c:pt>
                <c:pt idx="5">
                  <c:v>11.88669805566407</c:v>
                </c:pt>
                <c:pt idx="6">
                  <c:v>6.5665599806274599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9">
          <a:noFill/>
        </a:ln>
      </c:spPr>
    </c:plotArea>
    <c:legend>
      <c:legendPos val="b"/>
      <c:layout>
        <c:manualLayout>
          <c:xMode val="edge"/>
          <c:yMode val="edge"/>
          <c:x val="0.20598594895465652"/>
          <c:y val="0.67729222183747118"/>
          <c:w val="0.58802787582586657"/>
          <c:h val="0.32270777816252882"/>
        </c:manualLayout>
      </c:layout>
      <c:overlay val="1"/>
      <c:spPr>
        <a:solidFill>
          <a:schemeClr val="bg1"/>
        </a:solidFill>
        <a:ln w="40669">
          <a:noFill/>
        </a:ln>
      </c:spPr>
      <c:txPr>
        <a:bodyPr/>
        <a:lstStyle/>
        <a:p>
          <a:pPr>
            <a:defRPr sz="1319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</c:strCache>
            </c:strRef>
          </c:tx>
          <c:spPr>
            <a:ln w="22755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  <c:explosion val="0"/>
            <c:spPr>
              <a:solidFill>
                <a:srgbClr val="99CC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explosion val="6"/>
            <c:spPr>
              <a:solidFill>
                <a:srgbClr val="FF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3.6657401431378564E-2"/>
                  <c:y val="2.1591092104107052E-2"/>
                </c:manualLayout>
              </c:layout>
              <c:spPr>
                <a:noFill/>
                <a:ln w="45510">
                  <a:noFill/>
                </a:ln>
              </c:spPr>
              <c:txPr>
                <a:bodyPr/>
                <a:lstStyle/>
                <a:p>
                  <a:pPr>
                    <a:defRPr sz="197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8633736356725909E-3"/>
                  <c:y val="-0.1444787573312240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303816531130329E-2"/>
                  <c:y val="-2.839635448027785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435595140771337E-2"/>
                  <c:y val="-2.04891703063092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94137085323351E-2"/>
                  <c:y val="-3.982260448443621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350730748820336E-3"/>
                  <c:y val="-1.4640433191661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97319048238979E-2"/>
                  <c:y val="-4.91922756788162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68463073852295409"/>
                  <c:y val="0.185667752442996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45510">
                <a:noFill/>
              </a:ln>
            </c:spPr>
            <c:txPr>
              <a:bodyPr/>
              <a:lstStyle/>
              <a:p>
                <a:pPr>
                  <a:defRPr sz="179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социальная сфера</c:v>
                </c:pt>
                <c:pt idx="1">
                  <c:v>сельское, лесное, водное хозяйство</c:v>
                </c:pt>
                <c:pt idx="2">
                  <c:v>общественный порядок, содержание государственных органов</c:v>
                </c:pt>
                <c:pt idx="3">
                  <c:v>транспорт и коммуникации</c:v>
                </c:pt>
                <c:pt idx="4">
                  <c:v>прочие</c:v>
                </c:pt>
              </c:strCache>
            </c:strRef>
          </c:cat>
          <c:val>
            <c:numRef>
              <c:f>Sheet1!$B$3:$F$3</c:f>
              <c:numCache>
                <c:formatCode>#\ ##0.0</c:formatCode>
                <c:ptCount val="5"/>
                <c:pt idx="0">
                  <c:v>48.364971024610028</c:v>
                </c:pt>
                <c:pt idx="1">
                  <c:v>30.674893380929589</c:v>
                </c:pt>
                <c:pt idx="2">
                  <c:v>5.0235186884406335</c:v>
                </c:pt>
                <c:pt idx="3">
                  <c:v>2.455820532439938</c:v>
                </c:pt>
                <c:pt idx="4">
                  <c:v>13.48079637357981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3.9920228312072346E-3"/>
          <c:y val="0.7011080318870756"/>
          <c:w val="0.99600797716879275"/>
          <c:h val="0.23314809112548085"/>
        </c:manualLayout>
      </c:layout>
      <c:overlay val="0"/>
      <c:spPr>
        <a:solidFill>
          <a:schemeClr val="bg1"/>
        </a:solidFill>
        <a:ln w="45510">
          <a:noFill/>
        </a:ln>
      </c:spPr>
      <c:txPr>
        <a:bodyPr/>
        <a:lstStyle/>
        <a:p>
          <a:pPr>
            <a:defRPr sz="1477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247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2"/>
            <a:ext cx="2946246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26"/>
            <a:ext cx="2946247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31326"/>
            <a:ext cx="2946246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856C9-DDFB-431F-99BA-84526E852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8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247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2"/>
            <a:ext cx="2946246" cy="49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9" y="4716462"/>
            <a:ext cx="5439101" cy="446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326"/>
            <a:ext cx="2946247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31326"/>
            <a:ext cx="2946246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181A18-6C70-4C48-A7DE-E591F8F92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01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57144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1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418D1-0557-49F6-AB22-EBB1F2B5E6C4}" type="slidenum">
              <a:rPr lang="ru-RU" altLang="ru-RU" sz="1200"/>
              <a:pPr/>
              <a:t>14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807886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3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9B8455-7291-4D54-B471-34185E99DC57}" type="slidenum">
              <a:rPr lang="ru-RU" altLang="ru-RU" sz="1200"/>
              <a:pPr/>
              <a:t>15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23707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830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3634803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285116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164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5618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7460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9534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42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4881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4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0E35D-25B0-4720-8881-5D5651AB1EAC}" type="slidenum">
              <a:rPr lang="ru-RU" altLang="ru-RU" sz="1200">
                <a:solidFill>
                  <a:srgbClr val="000000"/>
                </a:solidFill>
                <a:cs typeface="Arial" panose="020B0604020202020204" pitchFamily="34" charset="0"/>
              </a:rPr>
              <a:pPr/>
              <a:t>25</a:t>
            </a:fld>
            <a:endParaRPr lang="ru-RU" altLang="ru-RU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30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4017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96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815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061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7214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1232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49577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355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64AF34-4FCD-48B7-ADC1-9447FD2925CB}" type="slidenum">
              <a:rPr lang="ru-RU" altLang="ru-RU" sz="1200"/>
              <a:pPr/>
              <a:t>37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99404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450" indent="-28841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8484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2521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6559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0597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34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8672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2710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>
                <a:solidFill>
                  <a:srgbClr val="000000"/>
                </a:solidFill>
              </a:rPr>
              <a:pPr/>
              <a:t>4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66460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2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AC2A3-C345-462A-90FA-30F1E5F37AD1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87130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099C9-52C9-4A21-81B7-352273B1F5D3}" type="slidenum">
              <a:rPr lang="ru-RU" altLang="ru-RU" sz="1200"/>
              <a:pPr/>
              <a:t>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4381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51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01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8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536F6E-E79E-4812-8813-00AD664EAD08}" type="slidenum">
              <a:rPr lang="ru-RU" altLang="ru-RU" sz="1200"/>
              <a:pPr/>
              <a:t>12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91892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26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A4D-F419-4DFB-9A5D-5DF5232A5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40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C1EB-CC59-4863-B11E-B53AFEA7D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9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D3EF-8E2E-4824-840C-94364A27D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4AAE-15D2-4FDB-BCBF-2F400596D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44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8803-2FF7-4285-9DA0-86D6922F2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1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83B-0235-4BCF-89B8-1261111DE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14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1ACF-20FE-41AB-863D-0B7EB11534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72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E04D-4C61-4DE7-8A58-B7E8000FD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09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697-6C80-4EAA-BFAF-B074535F5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04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8DDB-5C0C-42DD-A072-133C5E44E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08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DDD7-7091-480E-A4C2-530EB981F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90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6EF2-4C91-4F5B-8101-5B6022DEB2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70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7A04-B3E0-4BA3-A67D-5C4EE6F5C7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50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F6CA-F47D-4FBF-9470-4B0108391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4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03F1-2A63-45EC-AE90-CF5FFC818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8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39B-8B64-4BFE-BA2E-79F3812D12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49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D508-A314-4BAC-8D0E-9C4174268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9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E633-2E03-4C6D-8A8F-24E98FD63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7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C3FE-A456-49F3-924B-2C22C1B5F1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49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95DA-7C7C-4A73-A705-616E435264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18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04EA-32A5-4D3C-8CD6-EF7D819AA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954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F9AD-E3FF-4AC5-BFFE-0B4DC1860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3A73-8128-4D01-A8A5-41996A6F4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12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9295-AE8A-4DF5-B482-A907653F5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80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F9A-A15C-4AE2-B4C5-328DC7E36E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16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8C54F-393D-49AC-9C4A-FA1411AFF4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97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2FA3-7EAE-4E77-A944-2D4F3EEAA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022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E366-9020-450E-8B25-E895475820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594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66FC-A270-42CA-A3EB-D94C221E2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563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3207-18DA-4773-9C10-4A0B57893C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82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C9C3-613E-44A6-ADE4-A52E77F431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3550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3D71-4A80-43B0-9DDF-794B1AE254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00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59D9-1C6D-42CA-ABED-756DD01C19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7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1673-271A-4102-A1C6-9DB34EE05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31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3CB6-A593-491E-BFB2-E27B00C1BE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573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36A2-20AB-47C9-B94B-3131889B49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226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6C1-6506-4198-9305-B37EE8351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545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869C-3E80-4B0D-BEA4-F8A3B7A33D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266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59EF-FB2F-4B96-BFDB-2A826D1573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72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6201-137B-4FCC-BD69-5C4C49920E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58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F8A2-9666-4E0C-918A-808C10B81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727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8C5E-9FFC-4F6C-8DB8-12A44155F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371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15F1-C260-40EC-A0BD-4D1E63453B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095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3007-E679-4DDD-8D72-D197B34882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9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62F3-30E7-448C-A01E-251F6E174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283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34B2-F848-4A4B-B939-BE74B7748E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171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2136-7783-487E-9136-AF0906EC34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631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010E-E2B5-44F2-A192-76A67B5260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595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954D-B362-4953-A7FF-32286B852C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120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0FC4-5746-48AD-9323-6A35F90CB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90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571-48FA-4393-B754-7154719967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43291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D98F-AC91-42FE-8715-085C983FD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894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DD-BC9F-4BB9-90D4-F44C7E750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886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A2630-80BD-4255-A666-002139C29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038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BC1-841C-4E68-BDF9-8FCA1E9B9D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40C2-DD20-4AC5-B2B6-4AB12EF050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983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6F6D-17F5-497A-AF78-6DD389E61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516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ED0-2282-42E3-ABB0-B1A5968A7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558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96C5-0152-4446-8B86-F690804EF5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609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632F-470A-4DC0-91FB-FD4F83FAB7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63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32E-EC32-42CA-AE09-4D63C8BEE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89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ED5-8BE8-4F15-BB56-371AC4A1A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916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8DDE-2F31-4F7E-B00A-A320841DE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3FB9-D14A-40EA-BB94-51750F569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33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9C73-BBDF-4A73-94C3-D2A1E8B8E6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924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6471-1C53-47BC-B04E-B949085F19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0162-A072-4B2C-8C79-22C56FC11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328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FDC1-6F0E-4C15-9B8F-F0317B51C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68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2094-B539-4741-B60F-4B8A99363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874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D0C0-F4DF-48E9-8C04-62267F2AB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6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21A-87B7-48E6-90CA-23A3439D0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8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B106-7BB8-4405-92D3-79933E155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EA04B3E-D3A4-4EF5-BEE4-FDF7228F6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6" r:id="rId1"/>
    <p:sldLayoutId id="2147547287" r:id="rId2"/>
    <p:sldLayoutId id="2147547288" r:id="rId3"/>
    <p:sldLayoutId id="2147547289" r:id="rId4"/>
    <p:sldLayoutId id="2147547290" r:id="rId5"/>
    <p:sldLayoutId id="2147547291" r:id="rId6"/>
    <p:sldLayoutId id="2147547292" r:id="rId7"/>
    <p:sldLayoutId id="2147547293" r:id="rId8"/>
    <p:sldLayoutId id="2147547294" r:id="rId9"/>
    <p:sldLayoutId id="2147547295" r:id="rId10"/>
    <p:sldLayoutId id="2147547296" r:id="rId11"/>
    <p:sldLayoutId id="2147547297" r:id="rId12"/>
    <p:sldLayoutId id="2147547298" r:id="rId13"/>
    <p:sldLayoutId id="2147547299" r:id="rId14"/>
    <p:sldLayoutId id="2147547300" r:id="rId15"/>
    <p:sldLayoutId id="2147547301" r:id="rId16"/>
    <p:sldLayoutId id="2147547302" r:id="rId17"/>
    <p:sldLayoutId id="2147547303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7C6C83-1B19-4640-89E4-893E958671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04" r:id="rId1"/>
    <p:sldLayoutId id="2147547305" r:id="rId2"/>
    <p:sldLayoutId id="2147547306" r:id="rId3"/>
    <p:sldLayoutId id="2147547307" r:id="rId4"/>
    <p:sldLayoutId id="2147547308" r:id="rId5"/>
    <p:sldLayoutId id="2147547309" r:id="rId6"/>
    <p:sldLayoutId id="2147547310" r:id="rId7"/>
    <p:sldLayoutId id="2147547311" r:id="rId8"/>
    <p:sldLayoutId id="2147547312" r:id="rId9"/>
    <p:sldLayoutId id="2147547313" r:id="rId10"/>
    <p:sldLayoutId id="2147547314" r:id="rId11"/>
    <p:sldLayoutId id="2147547315" r:id="rId12"/>
    <p:sldLayoutId id="2147547316" r:id="rId13"/>
    <p:sldLayoutId id="2147547317" r:id="rId14"/>
    <p:sldLayoutId id="2147547318" r:id="rId15"/>
    <p:sldLayoutId id="2147547319" r:id="rId16"/>
    <p:sldLayoutId id="2147547320" r:id="rId17"/>
    <p:sldLayoutId id="2147547321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DA5A40-90EB-4299-B726-01B212FB29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22" r:id="rId1"/>
    <p:sldLayoutId id="2147547323" r:id="rId2"/>
    <p:sldLayoutId id="2147547324" r:id="rId3"/>
    <p:sldLayoutId id="2147547325" r:id="rId4"/>
    <p:sldLayoutId id="2147547326" r:id="rId5"/>
    <p:sldLayoutId id="2147547327" r:id="rId6"/>
    <p:sldLayoutId id="2147547328" r:id="rId7"/>
    <p:sldLayoutId id="2147547329" r:id="rId8"/>
    <p:sldLayoutId id="2147547330" r:id="rId9"/>
    <p:sldLayoutId id="2147547331" r:id="rId10"/>
    <p:sldLayoutId id="2147547332" r:id="rId11"/>
    <p:sldLayoutId id="2147547333" r:id="rId12"/>
    <p:sldLayoutId id="2147547334" r:id="rId13"/>
    <p:sldLayoutId id="2147547335" r:id="rId14"/>
    <p:sldLayoutId id="2147547336" r:id="rId15"/>
    <p:sldLayoutId id="2147547337" r:id="rId16"/>
    <p:sldLayoutId id="2147547338" r:id="rId17"/>
    <p:sldLayoutId id="2147547339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1B8BE31-43C2-477A-8DD6-CAEE5F653B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40" r:id="rId1"/>
    <p:sldLayoutId id="2147547341" r:id="rId2"/>
    <p:sldLayoutId id="2147547342" r:id="rId3"/>
    <p:sldLayoutId id="2147547343" r:id="rId4"/>
    <p:sldLayoutId id="2147547344" r:id="rId5"/>
    <p:sldLayoutId id="2147547345" r:id="rId6"/>
    <p:sldLayoutId id="2147547346" r:id="rId7"/>
    <p:sldLayoutId id="2147547347" r:id="rId8"/>
    <p:sldLayoutId id="2147547348" r:id="rId9"/>
    <p:sldLayoutId id="2147547349" r:id="rId10"/>
    <p:sldLayoutId id="2147547350" r:id="rId11"/>
    <p:sldLayoutId id="2147547351" r:id="rId12"/>
    <p:sldLayoutId id="2147547352" r:id="rId13"/>
    <p:sldLayoutId id="2147547353" r:id="rId14"/>
    <p:sldLayoutId id="2147547354" r:id="rId15"/>
    <p:sldLayoutId id="2147547355" r:id="rId16"/>
    <p:sldLayoutId id="2147547356" r:id="rId17"/>
    <p:sldLayoutId id="214754735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676400"/>
            <a:ext cx="8686800" cy="3505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ГРАЖДАНСКИЙ БЮДЖЕТ 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на 2022–2024 годы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2800" dirty="0" smtClean="0">
                <a:solidFill>
                  <a:srgbClr val="0000CC"/>
                </a:solidFill>
                <a:effectLst/>
              </a:rPr>
              <a:t>(Уточненный на 01.10.2022 г.)</a:t>
            </a:r>
            <a:r>
              <a:rPr lang="ru-RU" altLang="ru-RU" sz="6000" dirty="0" smtClean="0">
                <a:solidFill>
                  <a:srgbClr val="000000"/>
                </a:solidFill>
                <a:effectLst/>
              </a:rPr>
              <a:t/>
            </a:r>
            <a:br>
              <a:rPr lang="ru-RU" altLang="ru-RU" sz="6000" dirty="0" smtClean="0">
                <a:solidFill>
                  <a:srgbClr val="000000"/>
                </a:solidFill>
                <a:effectLst/>
              </a:rPr>
            </a:br>
            <a:endParaRPr lang="ru-RU" altLang="ru-RU" sz="6000" dirty="0" smtClean="0">
              <a:solidFill>
                <a:srgbClr val="3366FF"/>
              </a:solidFill>
              <a:effectLst/>
            </a:endParaRP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07375" cy="9144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расходной части бюджета Северо-Казахстанской области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5588" name="Номер слайда 5"/>
          <p:cNvSpPr txBox="1">
            <a:spLocks/>
          </p:cNvSpPr>
          <p:nvPr/>
        </p:nvSpPr>
        <p:spPr bwMode="auto">
          <a:xfrm>
            <a:off x="3809999" y="6549410"/>
            <a:ext cx="18288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5EC692B-ACC4-4A79-9BBD-2CD09D8CAF6F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9575590"/>
              </p:ext>
            </p:extLst>
          </p:nvPr>
        </p:nvGraphicFramePr>
        <p:xfrm>
          <a:off x="152400" y="1472098"/>
          <a:ext cx="8831263" cy="497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4858" y="690874"/>
            <a:ext cx="8282012" cy="215561"/>
          </a:xfrm>
          <a:noFill/>
        </p:spPr>
        <p:txBody>
          <a:bodyPr>
            <a:normAutofit fontScale="90000"/>
          </a:bodyPr>
          <a:lstStyle/>
          <a:p>
            <a:pPr marL="0" indent="0" algn="l" eaLnBrk="1" hangingPunct="1">
              <a:buNone/>
            </a:pPr>
            <a:r>
              <a:rPr lang="ru-RU" altLang="ru-RU" sz="1800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поступлений областного бюджета на 2022-2024 годы, млн. тенге</a:t>
            </a:r>
            <a: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45812989"/>
              </p:ext>
            </p:extLst>
          </p:nvPr>
        </p:nvGraphicFramePr>
        <p:xfrm>
          <a:off x="217670" y="1040110"/>
          <a:ext cx="8839200" cy="5248710"/>
        </p:xfrm>
        <a:graphic>
          <a:graphicData uri="http://schemas.openxmlformats.org/drawingml/2006/table">
            <a:tbl>
              <a:tblPr/>
              <a:tblGrid>
                <a:gridCol w="4756344"/>
                <a:gridCol w="1247779"/>
                <a:gridCol w="1081684"/>
                <a:gridCol w="874734"/>
                <a:gridCol w="878659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3180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план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50" marR="91450" marT="45675" marB="456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6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315 837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182 426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39 177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трансфертов из республиканского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216 940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42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77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трансфертов из Национального 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9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гарантированного трансферта из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</a:t>
                      </a:r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ионального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11 999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республиканского 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областного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-3 841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Займы из ОБ (государственные ценные бумаги, ДКЗ - облигации)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сферты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областного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райгорбюджеты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-19 487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Возврат трансфертов из нижестоящих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47 803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47 990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48 181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5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резерва Правительства Республики Казахстан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729" name="Rectangle 100"/>
          <p:cNvSpPr>
            <a:spLocks noChangeArrowheads="1"/>
          </p:cNvSpPr>
          <p:nvPr/>
        </p:nvSpPr>
        <p:spPr bwMode="auto">
          <a:xfrm>
            <a:off x="611187" y="6379852"/>
            <a:ext cx="8075612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6730" name="Rectangle 283"/>
          <p:cNvSpPr>
            <a:spLocks noChangeArrowheads="1"/>
          </p:cNvSpPr>
          <p:nvPr/>
        </p:nvSpPr>
        <p:spPr bwMode="auto">
          <a:xfrm rot="10800000" flipV="1">
            <a:off x="457200" y="6336990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кредитов  из республиканского бюджета</a:t>
            </a:r>
          </a:p>
        </p:txBody>
      </p:sp>
      <p:sp>
        <p:nvSpPr>
          <p:cNvPr id="196731" name="Номер слайда 5"/>
          <p:cNvSpPr txBox="1">
            <a:spLocks/>
          </p:cNvSpPr>
          <p:nvPr/>
        </p:nvSpPr>
        <p:spPr bwMode="auto">
          <a:xfrm>
            <a:off x="3734593" y="6606268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3974314-AFD0-4243-87E1-D5CE57DB5EA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39080" y="715108"/>
            <a:ext cx="824547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областного бюджета на 2022-2024 годы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/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2400" b="1" dirty="0" smtClean="0">
                <a:solidFill>
                  <a:srgbClr val="0000CC"/>
                </a:solidFill>
              </a:rPr>
              <a:t> 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060752"/>
              </p:ext>
            </p:extLst>
          </p:nvPr>
        </p:nvGraphicFramePr>
        <p:xfrm>
          <a:off x="422276" y="1470353"/>
          <a:ext cx="8458199" cy="4504697"/>
        </p:xfrm>
        <a:graphic>
          <a:graphicData uri="http://schemas.openxmlformats.org/drawingml/2006/table">
            <a:tbl>
              <a:tblPr/>
              <a:tblGrid>
                <a:gridCol w="4147771"/>
                <a:gridCol w="1068753"/>
                <a:gridCol w="1031876"/>
                <a:gridCol w="1066800"/>
                <a:gridCol w="1142999"/>
              </a:tblGrid>
              <a:tr h="28814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отраслей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</a:t>
                      </a:r>
                    </a:p>
                  </a:txBody>
                  <a:tcPr marL="91423" marR="91423"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328 037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182 426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124 583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17 175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16 479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100 625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8 056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44 222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739" name="Номер слайда 5"/>
          <p:cNvSpPr txBox="1">
            <a:spLocks/>
          </p:cNvSpPr>
          <p:nvPr/>
        </p:nvSpPr>
        <p:spPr bwMode="auto">
          <a:xfrm>
            <a:off x="4114800" y="64008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76982EB-C7E0-404F-A880-C9B5090A677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197740" name="Rectangle 283"/>
          <p:cNvSpPr>
            <a:spLocks noChangeArrowheads="1"/>
          </p:cNvSpPr>
          <p:nvPr/>
        </p:nvSpPr>
        <p:spPr bwMode="auto">
          <a:xfrm rot="10800000" flipV="1">
            <a:off x="566737" y="6123781"/>
            <a:ext cx="831373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</a:rPr>
              <a:t>годы приведены без учета целевых трансфертов и кредитов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    из республиканского бюджета;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955675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расходной части областного бюджета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9684" name="Номер слайда 5"/>
          <p:cNvSpPr txBox="1">
            <a:spLocks/>
          </p:cNvSpPr>
          <p:nvPr/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E72D726-5B05-4925-94FB-F50268EFABE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8634342"/>
              </p:ext>
            </p:extLst>
          </p:nvPr>
        </p:nvGraphicFramePr>
        <p:xfrm>
          <a:off x="317499" y="1366837"/>
          <a:ext cx="8715375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64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381000"/>
            <a:ext cx="8797925" cy="2365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1800" b="1" dirty="0" smtClean="0">
                <a:solidFill>
                  <a:srgbClr val="0033CC"/>
                </a:solidFill>
              </a:rPr>
              <a:t>Уточненный бюджет Северо-Казахстанской области на 2022 год 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548956"/>
              </p:ext>
            </p:extLst>
          </p:nvPr>
        </p:nvGraphicFramePr>
        <p:xfrm>
          <a:off x="152400" y="946156"/>
          <a:ext cx="8859669" cy="5321545"/>
        </p:xfrm>
        <a:graphic>
          <a:graphicData uri="http://schemas.openxmlformats.org/drawingml/2006/table">
            <a:tbl>
              <a:tblPr/>
              <a:tblGrid>
                <a:gridCol w="1011069"/>
                <a:gridCol w="609600"/>
                <a:gridCol w="457200"/>
                <a:gridCol w="685800"/>
                <a:gridCol w="556846"/>
                <a:gridCol w="586154"/>
                <a:gridCol w="457200"/>
                <a:gridCol w="381000"/>
                <a:gridCol w="533400"/>
                <a:gridCol w="533400"/>
                <a:gridCol w="609600"/>
                <a:gridCol w="533400"/>
                <a:gridCol w="533400"/>
                <a:gridCol w="457200"/>
                <a:gridCol w="457200"/>
                <a:gridCol w="457200"/>
              </a:tblGrid>
              <a:tr h="1772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(+)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Гарантированный трансферт из Нац. Фонда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ЦТ 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Займы из ОБ (ГЦБ)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Возврат трансфертов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Поступление займов ГЦБ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ВСЕГО, из них: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3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6 093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Есильский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7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Жамбылский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Магжана Жумабаева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4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Кызылжарский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Мамлютский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4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имени Габита Мусрепова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Тайыншинский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Тимирязевский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Уалихановский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Шал акына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Петропавловск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7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-19 487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0927" name="Text Box 95"/>
          <p:cNvSpPr txBox="1">
            <a:spLocks noChangeArrowheads="1"/>
          </p:cNvSpPr>
          <p:nvPr/>
        </p:nvSpPr>
        <p:spPr bwMode="auto">
          <a:xfrm>
            <a:off x="7848600" y="525463"/>
            <a:ext cx="15128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FF"/>
                </a:solidFill>
              </a:rPr>
              <a:t>млн.тенге</a:t>
            </a:r>
            <a:endParaRPr lang="ru-RU" altLang="ru-RU" sz="1200" dirty="0">
              <a:solidFill>
                <a:srgbClr val="0000FF"/>
              </a:solidFill>
            </a:endParaRPr>
          </a:p>
        </p:txBody>
      </p:sp>
      <p:sp>
        <p:nvSpPr>
          <p:cNvPr id="200928" name="Номер слайда 5"/>
          <p:cNvSpPr txBox="1">
            <a:spLocks/>
          </p:cNvSpPr>
          <p:nvPr/>
        </p:nvSpPr>
        <p:spPr bwMode="auto">
          <a:xfrm>
            <a:off x="3830637" y="6596320"/>
            <a:ext cx="18288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1A39EB-9C6D-42BD-B29F-A962A561E6BE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1436" y="713481"/>
            <a:ext cx="8666163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00826146"/>
              </p:ext>
            </p:extLst>
          </p:nvPr>
        </p:nvGraphicFramePr>
        <p:xfrm>
          <a:off x="381198" y="1524000"/>
          <a:ext cx="8686401" cy="4565711"/>
        </p:xfrm>
        <a:graphic>
          <a:graphicData uri="http://schemas.openxmlformats.org/drawingml/2006/table">
            <a:tbl>
              <a:tblPr/>
              <a:tblGrid>
                <a:gridCol w="7467402"/>
                <a:gridCol w="1218999"/>
              </a:tblGrid>
              <a:tr h="6589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трансферты из РБ –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131 102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93 909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должностных окладов сотрудников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передачу функций охраны объектов в конкурентную среду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жилищные выплаты сотрудникам специальных учреждений, конвойной службы,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дежурных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частей и центров оперативного управления, кинологических подразделений и помощникам участковых инспекторов полиции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медицинских работников из числа гражданских служащих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8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части расходов, понесенных субъектом рыбного хозяйства,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6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части расходов, понесенных субъектом агропромышленного комплекса, 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16 198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2796" name="Rectangle 2"/>
          <p:cNvSpPr>
            <a:spLocks noChangeArrowheads="1"/>
          </p:cNvSpPr>
          <p:nvPr/>
        </p:nvSpPr>
        <p:spPr bwMode="auto">
          <a:xfrm>
            <a:off x="7885112" y="1211925"/>
            <a:ext cx="125888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2797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E86329-89CA-4395-90E6-87165331AD6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487" y="417511"/>
            <a:ext cx="8724900" cy="381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18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72461438"/>
              </p:ext>
            </p:extLst>
          </p:nvPr>
        </p:nvGraphicFramePr>
        <p:xfrm>
          <a:off x="344487" y="1132448"/>
          <a:ext cx="8610600" cy="5222616"/>
        </p:xfrm>
        <a:graphic>
          <a:graphicData uri="http://schemas.openxmlformats.org/drawingml/2006/table">
            <a:tbl>
              <a:tblPr/>
              <a:tblGrid>
                <a:gridCol w="7351713"/>
                <a:gridCol w="1258887"/>
              </a:tblGrid>
              <a:tr h="60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стоимости пестицидов,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выплату государственной адресной социальной помощи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размещение государственного социального заказа в неправительственных организациях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прав и улучшение качества жизни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лиц с инвалидностью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Республике Казахстан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услуги по замене и настройке речевых процессоров к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кохлеарным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имплантам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продуктивной занятости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надомного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обслуживания, временного пребывания, центров занятости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организаций дошкольного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доплату за проведение внеурочных мероприятий педагогам физической культуры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50" name="Rectangle 2"/>
          <p:cNvSpPr>
            <a:spLocks noChangeArrowheads="1"/>
          </p:cNvSpPr>
          <p:nvPr/>
        </p:nvSpPr>
        <p:spPr bwMode="auto">
          <a:xfrm>
            <a:off x="7696200" y="712811"/>
            <a:ext cx="1258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4851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CB50DA9-2ADA-4EAC-BECF-8E9189B323F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913224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2192888"/>
              </p:ext>
            </p:extLst>
          </p:nvPr>
        </p:nvGraphicFramePr>
        <p:xfrm>
          <a:off x="441223" y="1752600"/>
          <a:ext cx="8534400" cy="4534581"/>
        </p:xfrm>
        <a:graphic>
          <a:graphicData uri="http://schemas.openxmlformats.org/drawingml/2006/table">
            <a:tbl>
              <a:tblPr/>
              <a:tblGrid>
                <a:gridCol w="7407377"/>
                <a:gridCol w="1127023"/>
              </a:tblGrid>
              <a:tr h="29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квалификационную категорию педагогам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9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охвата дошкольным воспитанием и обучением детей от трех до шести лет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31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подушевого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финансирования в государственных организациях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квалификационную категорию педагогам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2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проведение внеурочных мероприятий педагогам физической культуры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степень магистра методистам методических центров (кабинетов)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размера государственной стипендии обучающихся в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проведение внеурочных мероприятий педагогам физической культуры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65" name="Rectangle 2"/>
          <p:cNvSpPr>
            <a:spLocks noChangeArrowheads="1"/>
          </p:cNvSpPr>
          <p:nvPr/>
        </p:nvSpPr>
        <p:spPr bwMode="auto">
          <a:xfrm>
            <a:off x="7694613" y="1386093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5866" name="Номер слайда 5"/>
          <p:cNvSpPr txBox="1">
            <a:spLocks/>
          </p:cNvSpPr>
          <p:nvPr/>
        </p:nvSpPr>
        <p:spPr bwMode="auto">
          <a:xfrm rot="10800000" flipV="1">
            <a:off x="3771900" y="6477000"/>
            <a:ext cx="182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85594AC-BEB4-4D90-9E5B-4E08A6EDB57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528938"/>
            <a:ext cx="8724900" cy="609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4574739"/>
              </p:ext>
            </p:extLst>
          </p:nvPr>
        </p:nvGraphicFramePr>
        <p:xfrm>
          <a:off x="228600" y="1451164"/>
          <a:ext cx="8839200" cy="4986686"/>
        </p:xfrm>
        <a:graphic>
          <a:graphicData uri="http://schemas.openxmlformats.org/drawingml/2006/table">
            <a:tbl>
              <a:tblPr/>
              <a:tblGrid>
                <a:gridCol w="7572846"/>
                <a:gridCol w="1266354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9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доплату за квалификационную категорию педагогам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в государственных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5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размещение государственного образовательного заказа на подготовку специалистов с высшим образованием для детей из многодетных и малообеспеченных семей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лизинговых платежей по санитарному транспорту, приобретенному на условиях финансового лизинга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закуп вакцин и других иммунобиологических препаратов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пропаганду здорового образа жизни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4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мероприятий по профилактике и борьбе с синдромом приобретенного иммунного дефицита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организаций в области здравоохранения местных исполнительных органов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оказание медицинской помощи лицам, содержащимся в следственных изоляторах  и учреждениях уголовно-исполнительной системы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установление доплат к должностному окладу за особые условия труда в организациях культуры и архивных учреждениях управленческому и основному персоналу государственных организаций культуры и архивных учреждений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961312" y="948038"/>
            <a:ext cx="11064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334722"/>
            <a:ext cx="8724900" cy="6096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0415381"/>
              </p:ext>
            </p:extLst>
          </p:nvPr>
        </p:nvGraphicFramePr>
        <p:xfrm>
          <a:off x="228600" y="1268043"/>
          <a:ext cx="8721651" cy="4980357"/>
        </p:xfrm>
        <a:graphic>
          <a:graphicData uri="http://schemas.openxmlformats.org/drawingml/2006/table">
            <a:tbl>
              <a:tblPr/>
              <a:tblGrid>
                <a:gridCol w="7578651"/>
                <a:gridCol w="1143000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оплаты труда медицинских работников государственных организаций в сфере физической культуры и спорта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оплаты труда педагогов государственных организаций среднего и дополнительного образования в сфере физической культуры и спорта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части затрат субъектов предпринимательства на содержание санитарно-гигиенических узлов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предоставление государственных грантов молодым предпринимателям для реализации новых бизнес-идей в рамках Государственной программы поддержки и развития бизнеса «Дорожная карта бизнеса – 2025»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и проведение выборов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акимов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городов районного значения, сел, поселков, сельских округов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развития племенного животноводства, повышения продуктивности и качества продукции животноводства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стоимости удобрений (за исключением органических)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развития производства приоритетных культур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молодежи бесплатным техническим и профессиональным образованием по востребованным специальностям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сохранение археологических памятников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5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эффективности деятельности депутатов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маслихатов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827961" y="561102"/>
            <a:ext cx="1258888" cy="67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838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3600" smtClean="0">
                <a:solidFill>
                  <a:srgbClr val="0033CC"/>
                </a:solidFill>
                <a:effectLst/>
              </a:rPr>
              <a:t>Уважаемые посетители сайта!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135563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Вашему вниманию представлен Гражданский бюджет на 2022─2024 годы, который содержит информацию об основных показателях областного бюджета, параметрах </a:t>
            </a:r>
            <a:r>
              <a:rPr lang="ru-RU" sz="1800" dirty="0">
                <a:solidFill>
                  <a:schemeClr val="tx1"/>
                </a:solidFill>
              </a:rPr>
              <a:t>его формирования </a:t>
            </a:r>
            <a:r>
              <a:rPr lang="ru-RU" sz="1800" dirty="0" smtClean="0">
                <a:solidFill>
                  <a:schemeClr val="tx1"/>
                </a:solidFill>
              </a:rPr>
              <a:t>и направлениях расходования бюджетных средств.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 Данный документ включает следующие разделы: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законодательная база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схема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планирование областного </a:t>
            </a:r>
            <a:r>
              <a:rPr lang="ru-RU" sz="1800" dirty="0" smtClean="0">
                <a:solidFill>
                  <a:schemeClr val="tx1"/>
                </a:solidFill>
              </a:rPr>
              <a:t>бюджета.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   Гражданский </a:t>
            </a:r>
            <a:r>
              <a:rPr lang="ru-RU" sz="1800" dirty="0">
                <a:solidFill>
                  <a:srgbClr val="000000"/>
                </a:solidFill>
              </a:rPr>
              <a:t>бюджет разработан в соответствии с </a:t>
            </a:r>
            <a:r>
              <a:rPr lang="ru-RU" sz="1800" dirty="0" smtClean="0">
                <a:solidFill>
                  <a:srgbClr val="000000"/>
                </a:solidFill>
              </a:rPr>
              <a:t>Правилами составления </a:t>
            </a:r>
            <a:r>
              <a:rPr lang="ru-RU" sz="1800" dirty="0">
                <a:solidFill>
                  <a:srgbClr val="000000"/>
                </a:solidFill>
              </a:rPr>
              <a:t>и представления гражданского бюджета на стадиях бюджетного планирования и исполнения </a:t>
            </a:r>
            <a:r>
              <a:rPr lang="ru-RU" sz="1800" dirty="0" smtClean="0">
                <a:solidFill>
                  <a:srgbClr val="000000"/>
                </a:solidFill>
              </a:rPr>
              <a:t>бюджетов, утвержденных приказом </a:t>
            </a:r>
            <a:r>
              <a:rPr lang="ru-RU" sz="1800" dirty="0">
                <a:solidFill>
                  <a:srgbClr val="000000"/>
                </a:solidFill>
              </a:rPr>
              <a:t>Министра финансов </a:t>
            </a:r>
            <a:r>
              <a:rPr lang="ru-RU" sz="1800" dirty="0" smtClean="0">
                <a:solidFill>
                  <a:srgbClr val="000000"/>
                </a:solidFill>
              </a:rPr>
              <a:t>РК.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657600" y="6278563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685800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8496452"/>
              </p:ext>
            </p:extLst>
          </p:nvPr>
        </p:nvGraphicFramePr>
        <p:xfrm>
          <a:off x="419100" y="1480504"/>
          <a:ext cx="8458200" cy="4699943"/>
        </p:xfrm>
        <a:graphic>
          <a:graphicData uri="http://schemas.openxmlformats.org/drawingml/2006/table">
            <a:tbl>
              <a:tblPr/>
              <a:tblGrid>
                <a:gridCol w="7315200"/>
                <a:gridCol w="1143000"/>
              </a:tblGrid>
              <a:tr h="3606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37 193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двух студенческих общежитий по 600 мест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учебно-лабораторного корпуса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Kozybaev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center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4 295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индустриальной инфраструктуры в рамках национального проекта по развитию предпринимательства на 2021 – 2025 годы и Механизма кредитования приоритетных проектов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инженерной и транспортной инфраструктуры в областных центрах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542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или увеличение уставного капитала юридических лиц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988" name="Rectangle 2"/>
          <p:cNvSpPr>
            <a:spLocks noChangeArrowheads="1"/>
          </p:cNvSpPr>
          <p:nvPr/>
        </p:nvSpPr>
        <p:spPr bwMode="auto">
          <a:xfrm>
            <a:off x="7885113" y="1005385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0989" name="Номер слайда 5"/>
          <p:cNvSpPr txBox="1">
            <a:spLocks/>
          </p:cNvSpPr>
          <p:nvPr/>
        </p:nvSpPr>
        <p:spPr bwMode="auto">
          <a:xfrm rot="10800000" flipV="1">
            <a:off x="3867150" y="6451266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07512D-F176-4E89-981D-B7E401B9FA3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 счет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средств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Национального фонда Республики Казахстан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     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2822497"/>
              </p:ext>
            </p:extLst>
          </p:nvPr>
        </p:nvGraphicFramePr>
        <p:xfrm>
          <a:off x="525213" y="2038566"/>
          <a:ext cx="8455523" cy="3625305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транспортной инфраструктуры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9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социальной и инженерной инфраструктуры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543800" y="1447800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47680859"/>
              </p:ext>
            </p:extLst>
          </p:nvPr>
        </p:nvGraphicFramePr>
        <p:xfrm>
          <a:off x="525213" y="1981200"/>
          <a:ext cx="8455523" cy="3973642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за счет </a:t>
                      </a:r>
                      <a:r>
                        <a:rPr lang="ru-RU" altLang="ru-RU" sz="12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гарантированного трансферта из Национального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21 775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развитие продуктивной занятости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 надомного обслуживания, временного пребывания, центров занятости населения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закуп вакцин и других иммунобиологических препаратов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материально-техническое оснащение организаций здравоохранения на местном уровне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финансирование приоритетных проектов транспортной инфраструктуры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10 609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22516059"/>
              </p:ext>
            </p:extLst>
          </p:nvPr>
        </p:nvGraphicFramePr>
        <p:xfrm>
          <a:off x="525213" y="1981200"/>
          <a:ext cx="8455523" cy="1912799"/>
        </p:xfrm>
        <a:graphic>
          <a:graphicData uri="http://schemas.openxmlformats.org/drawingml/2006/table">
            <a:tbl>
              <a:tblPr/>
              <a:tblGrid>
                <a:gridCol w="7094787"/>
                <a:gridCol w="1360736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поликлиники на 250 посещений в смену в городе Петропавловске </a:t>
                      </a:r>
                    </a:p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(микрорайон «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Жас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Оркен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8849" y="731838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кредиты 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республиканского бюджета на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56276774"/>
              </p:ext>
            </p:extLst>
          </p:nvPr>
        </p:nvGraphicFramePr>
        <p:xfrm>
          <a:off x="378849" y="1981200"/>
          <a:ext cx="8593138" cy="2667000"/>
        </p:xfrm>
        <a:graphic>
          <a:graphicData uri="http://schemas.openxmlformats.org/drawingml/2006/table">
            <a:tbl>
              <a:tblPr/>
              <a:tblGrid>
                <a:gridCol w="6833264"/>
                <a:gridCol w="1759874"/>
              </a:tblGrid>
              <a:tr h="832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 кредитов из  РБ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Бюджетные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кредиты из РБ -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5 067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8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реализации мер социальной поддержки специалистов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6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проведение капитального ремонта общего имущества объектов кондоминиумов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1 083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5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микрокредитования в сельских населенных пунктах и малых городах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630362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71" y="415925"/>
            <a:ext cx="8939212" cy="539750"/>
          </a:xfrm>
        </p:spPr>
        <p:txBody>
          <a:bodyPr/>
          <a:lstStyle/>
          <a:p>
            <a:pPr algn="ctr" eaLnBrk="1" hangingPunct="1"/>
            <a:r>
              <a:rPr lang="ru-RU" altLang="ru-RU" sz="2200" b="1" dirty="0" smtClean="0">
                <a:solidFill>
                  <a:srgbClr val="0000FF"/>
                </a:solidFill>
              </a:rPr>
              <a:t>Бюджет развития Северо-Казахстанской области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79108789"/>
              </p:ext>
            </p:extLst>
          </p:nvPr>
        </p:nvGraphicFramePr>
        <p:xfrm>
          <a:off x="172264" y="1358902"/>
          <a:ext cx="8803821" cy="4901407"/>
        </p:xfrm>
        <a:graphic>
          <a:graphicData uri="http://schemas.openxmlformats.org/drawingml/2006/table">
            <a:tbl>
              <a:tblPr/>
              <a:tblGrid>
                <a:gridCol w="4142329"/>
                <a:gridCol w="736025"/>
                <a:gridCol w="736025"/>
                <a:gridCol w="613354"/>
                <a:gridCol w="858696"/>
                <a:gridCol w="858696"/>
                <a:gridCol w="858696"/>
              </a:tblGrid>
              <a:tr h="469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92 798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20 291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государственных органов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9 241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здравоохранения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3 585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1 909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туризм и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6 073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5 997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8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9 300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28 744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3 562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18 919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6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1 126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3 011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Бюджетные инвестиции, планируемые посредством участия государства в уставном капитале юридических лиц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1 977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5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407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084" name="Rectangle 2"/>
          <p:cNvSpPr>
            <a:spLocks noChangeArrowheads="1"/>
          </p:cNvSpPr>
          <p:nvPr/>
        </p:nvSpPr>
        <p:spPr bwMode="auto">
          <a:xfrm>
            <a:off x="7543800" y="528638"/>
            <a:ext cx="125888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13085" name="Номер слайда 5"/>
          <p:cNvSpPr txBox="1">
            <a:spLocks/>
          </p:cNvSpPr>
          <p:nvPr/>
        </p:nvSpPr>
        <p:spPr bwMode="auto">
          <a:xfrm>
            <a:off x="4114800" y="64770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8E809BD-5813-424C-8CE1-B1D163A22C9D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17195" y="1068388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87313"/>
            <a:ext cx="4857750" cy="123507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 в сфере образования</a:t>
            </a:r>
          </a:p>
        </p:txBody>
      </p:sp>
      <p:graphicFrame>
        <p:nvGraphicFramePr>
          <p:cNvPr id="195707" name="Group 1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293455"/>
              </p:ext>
            </p:extLst>
          </p:nvPr>
        </p:nvGraphicFramePr>
        <p:xfrm>
          <a:off x="418841" y="1167057"/>
          <a:ext cx="8564562" cy="5209447"/>
        </p:xfrm>
        <a:graphic>
          <a:graphicData uri="http://schemas.openxmlformats.org/drawingml/2006/table">
            <a:tbl>
              <a:tblPr/>
              <a:tblGrid>
                <a:gridCol w="4698774"/>
                <a:gridCol w="1154433"/>
                <a:gridCol w="1006652"/>
                <a:gridCol w="873895"/>
                <a:gridCol w="830808"/>
              </a:tblGrid>
              <a:tr h="261057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674" marB="4567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6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84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бюджет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образование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всего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124 583</a:t>
                      </a: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65 156</a:t>
                      </a: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65 532</a:t>
                      </a: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Дошкольное воспитание и обучение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12 513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6 259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6 259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Начальное, основное среднее и общее среднее образование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86 610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50 107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50 285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7 274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5 070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5 159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образования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4 302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1 811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1 875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 и социальное обеспечение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1 271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1 058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1 090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образования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9 241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Государственная программа развития продуктивной занятости и массового предпринимательства на 2017-2021 годы «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Еңбек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(продолжение начатого обучения)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1 018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743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756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Реализация мероприятий по социальной и инженерной инфраструктуре в сельских населенных пунктах в рамках проекта «Ауыл Ел </a:t>
                      </a:r>
                      <a:r>
                        <a:rPr kumimoji="0" lang="ru-RU" sz="1000" b="0" i="1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бесігі</a:t>
                      </a: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1441" marR="91441" marT="45614" marB="456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1 879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5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государственных обязательств по проектам государственно-частного партнерства</a:t>
                      </a:r>
                    </a:p>
                  </a:txBody>
                  <a:tcPr marL="91439" marR="91439" marT="45674" marB="4567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475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042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191000" y="6629400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11DA6A54-E110-4354-A2DE-E3A26A41272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26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5148" name="Picture 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87313"/>
            <a:ext cx="16573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9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87313"/>
            <a:ext cx="15779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0" name="Прямоугольник 1"/>
          <p:cNvSpPr>
            <a:spLocks noChangeArrowheads="1"/>
          </p:cNvSpPr>
          <p:nvPr/>
        </p:nvSpPr>
        <p:spPr bwMode="auto">
          <a:xfrm>
            <a:off x="395395" y="6435365"/>
            <a:ext cx="822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448050" y="123825"/>
            <a:ext cx="5314950" cy="11017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</a:t>
            </a:r>
            <a:br>
              <a:rPr lang="ru-RU" altLang="ru-RU" sz="2400" b="1" dirty="0" smtClean="0">
                <a:solidFill>
                  <a:srgbClr val="0033CC"/>
                </a:solidFill>
                <a:effectLst/>
              </a:rPr>
            </a:b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 в сфере здравоохранения</a:t>
            </a:r>
          </a:p>
        </p:txBody>
      </p:sp>
      <p:graphicFrame>
        <p:nvGraphicFramePr>
          <p:cNvPr id="194709" name="Group 1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284595"/>
              </p:ext>
            </p:extLst>
          </p:nvPr>
        </p:nvGraphicFramePr>
        <p:xfrm>
          <a:off x="509525" y="1364340"/>
          <a:ext cx="8048750" cy="4556532"/>
        </p:xfrm>
        <a:graphic>
          <a:graphicData uri="http://schemas.openxmlformats.org/drawingml/2006/table">
            <a:tbl>
              <a:tblPr/>
              <a:tblGrid>
                <a:gridCol w="4273672"/>
                <a:gridCol w="1084203"/>
                <a:gridCol w="990600"/>
                <a:gridCol w="914400"/>
                <a:gridCol w="785875"/>
              </a:tblGrid>
              <a:tr h="182756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8" marR="91438" marT="45647" marB="4564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 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387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Утвержденный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Уточненный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здравоохранение (без аппарата)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всего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4 425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12 205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здоровья населения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1 051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Специализированная медицинская помощь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Поликлиники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виды медицинской помощи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Высшее послевузовское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Капитальные затраты системы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1 491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4 777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здравоохранения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3 585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06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99225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CA282D81-FF54-4A0B-B021-4A8909751A8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27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6179" name="Picture 7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3338"/>
            <a:ext cx="1530350" cy="1104900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6180" name="Picture 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6988"/>
            <a:ext cx="1524000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181" name="Прямоугольник 6"/>
          <p:cNvSpPr>
            <a:spLocks noChangeArrowheads="1"/>
          </p:cNvSpPr>
          <p:nvPr/>
        </p:nvSpPr>
        <p:spPr bwMode="auto">
          <a:xfrm>
            <a:off x="304800" y="6143626"/>
            <a:ext cx="845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бюджета;</a:t>
            </a:r>
          </a:p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568212"/>
            <a:ext cx="5410200" cy="12144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реализацию мероприятий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в сфере социальной помощи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и социального обеспечения</a:t>
            </a: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644780"/>
              </p:ext>
            </p:extLst>
          </p:nvPr>
        </p:nvGraphicFramePr>
        <p:xfrm>
          <a:off x="533400" y="1987053"/>
          <a:ext cx="8001000" cy="3140553"/>
        </p:xfrm>
        <a:graphic>
          <a:graphicData uri="http://schemas.openxmlformats.org/drawingml/2006/table">
            <a:tbl>
              <a:tblPr/>
              <a:tblGrid>
                <a:gridCol w="4043375"/>
                <a:gridCol w="1214425"/>
                <a:gridCol w="990600"/>
                <a:gridCol w="914400"/>
                <a:gridCol w="838200"/>
              </a:tblGrid>
              <a:tr h="293392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5" marR="91435" marT="45697" marB="4569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23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5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социальную помощь и социальное обеспечение 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всего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14 282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15 621</a:t>
                      </a: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3 220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3 314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693" marB="456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обеспечение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5 479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2 928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8 620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социальной помощи и социального обеспечения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1435" marR="91435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090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477000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F483C3FA-D0FD-4452-80B2-636D37183F3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28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7161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1925"/>
            <a:ext cx="135731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62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1925"/>
            <a:ext cx="14287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63" name="Прямоугольник 6"/>
          <p:cNvSpPr>
            <a:spLocks noChangeArrowheads="1"/>
          </p:cNvSpPr>
          <p:nvPr/>
        </p:nvSpPr>
        <p:spPr bwMode="auto">
          <a:xfrm>
            <a:off x="457200" y="5510729"/>
            <a:ext cx="815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754441"/>
            <a:ext cx="4953000" cy="757238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000" b="1" dirty="0" smtClean="0">
                <a:solidFill>
                  <a:srgbClr val="0000FF"/>
                </a:solidFill>
                <a:effectLst/>
              </a:rPr>
              <a:t>Расходы на реализацию мероприятий в сфере культуры, спорта и информационного пространства</a:t>
            </a:r>
          </a:p>
        </p:txBody>
      </p:sp>
      <p:graphicFrame>
        <p:nvGraphicFramePr>
          <p:cNvPr id="202866" name="Group 1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487833"/>
              </p:ext>
            </p:extLst>
          </p:nvPr>
        </p:nvGraphicFramePr>
        <p:xfrm>
          <a:off x="147850" y="1340344"/>
          <a:ext cx="8772100" cy="4602813"/>
        </p:xfrm>
        <a:graphic>
          <a:graphicData uri="http://schemas.openxmlformats.org/drawingml/2006/table">
            <a:tbl>
              <a:tblPr/>
              <a:tblGrid>
                <a:gridCol w="4576550"/>
                <a:gridCol w="1295400"/>
                <a:gridCol w="1143000"/>
                <a:gridCol w="838200"/>
                <a:gridCol w="918950"/>
              </a:tblGrid>
              <a:tr h="482049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41" marR="91441" marT="45645" marB="45645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7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i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100" b="1" i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10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культуру, спорт, информационное пространство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всего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18 838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24 159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9 840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10 077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культуры, в том числе;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9 246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11 150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3 977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4 024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951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объектов культуры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2 117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3 432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Спорт, в том числе;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8 398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11 626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4 623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4 761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856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объектов спорта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601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2 641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Информационное пространство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1 069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1 042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по организации культуры, спорта, информационного пространства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1441" marR="91441" marT="45645" marB="456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114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35877"/>
            <a:ext cx="1828800" cy="238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7FD52585-7F96-472E-9B99-890F268CECE5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29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8227" name="Picture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" y="144629"/>
            <a:ext cx="17859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228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70" y="446892"/>
            <a:ext cx="178593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229" name="Прямоугольник 6"/>
          <p:cNvSpPr>
            <a:spLocks noChangeArrowheads="1"/>
          </p:cNvSpPr>
          <p:nvPr/>
        </p:nvSpPr>
        <p:spPr bwMode="auto">
          <a:xfrm>
            <a:off x="304800" y="6032325"/>
            <a:ext cx="8458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42263" cy="304800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00FF"/>
                </a:solidFill>
              </a:rPr>
              <a:t>Законодательная база бюджетного процесса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  –  </a:t>
            </a:r>
            <a:r>
              <a:rPr lang="ru-RU" altLang="ru-RU" sz="1600" dirty="0" smtClean="0"/>
              <a:t>это централизованный денежный фонд, предназначенный для финансового обеспечения задач и функций областных государственных органов, подведомственных им учреждений и реализации государственной</a:t>
            </a:r>
            <a:r>
              <a:rPr lang="ru-RU" altLang="ru-RU" sz="1600" b="1" dirty="0" smtClean="0"/>
              <a:t> </a:t>
            </a:r>
            <a:r>
              <a:rPr lang="ru-RU" altLang="ru-RU" sz="1600" dirty="0" smtClean="0"/>
              <a:t>политики, направленной на достижение конкретных результатов.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ежегодно разрабатывается на 3-х летний период                                   в соответствии с Правилами разработки проектов местных бюджетов, утвержденными приказом Министра финансов РК от 31 октября                    2014 года № 470.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b="1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Уточнением областного бюджета</a:t>
            </a:r>
            <a:r>
              <a:rPr lang="ru-RU" altLang="ru-RU" sz="1600" dirty="0" smtClean="0"/>
              <a:t> является изменение показателей областного бюджета в течение соответствующего финансового года посредством внесения изменений и дополнений в решение маслихата об областном бюджете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Корректировкой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областного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бюджета</a:t>
            </a:r>
            <a:r>
              <a:rPr lang="ru-RU" altLang="ru-RU" sz="1600" dirty="0" smtClean="0"/>
              <a:t> является изменение показателей утвержденного (уточненного) бюджета на основании постановлений Правительства Республики Казахстан, местных исполнительных органов                           и иных нормативных правовых актов посредством внесения изменений                             и дополнений в сводный план поступлений и финансирования по платежам, сводный план финансирования по обязательствам на очередной финансовый год в порядке, определяемом центральным уполномоченным органом                             по бюджетному планированию, и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на 2022-2024 годы сформирован в соответствии                                     с Бюджетным и Налоговым кодексами РК, Прогнозом социально-экономического развития Северо-Казахстанской области на 2022-2026 годы                       и утвержден решением сессии областного маслихата от 10 декабря 2021 года № 12/1</a:t>
            </a:r>
            <a:endParaRPr lang="ru-RU" altLang="ru-RU" sz="1600" i="1" dirty="0" smtClean="0"/>
          </a:p>
        </p:txBody>
      </p:sp>
      <p:sp>
        <p:nvSpPr>
          <p:cNvPr id="187396" name="Номер слайда 5"/>
          <p:cNvSpPr txBox="1">
            <a:spLocks/>
          </p:cNvSpPr>
          <p:nvPr/>
        </p:nvSpPr>
        <p:spPr bwMode="auto">
          <a:xfrm>
            <a:off x="3810000" y="65579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315203-6E28-43BA-89F6-F20690620FE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28600"/>
            <a:ext cx="5029200" cy="1600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жилищно-коммунальное хозяйство, обеспечение транспортной инфраструктуры и коммуникаций </a:t>
            </a:r>
          </a:p>
        </p:txBody>
      </p:sp>
      <p:graphicFrame>
        <p:nvGraphicFramePr>
          <p:cNvPr id="205910" name="Group 8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45978"/>
              </p:ext>
            </p:extLst>
          </p:nvPr>
        </p:nvGraphicFramePr>
        <p:xfrm>
          <a:off x="533400" y="1752602"/>
          <a:ext cx="8086725" cy="3816969"/>
        </p:xfrm>
        <a:graphic>
          <a:graphicData uri="http://schemas.openxmlformats.org/drawingml/2006/table">
            <a:tbl>
              <a:tblPr/>
              <a:tblGrid>
                <a:gridCol w="3188738"/>
                <a:gridCol w="1275495"/>
                <a:gridCol w="1275495"/>
                <a:gridCol w="1093282"/>
                <a:gridCol w="1253715"/>
              </a:tblGrid>
              <a:tr h="31338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750" marB="4575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1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6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110 034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176 205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Жилищно-коммунальное  хозяйство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5 405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9 486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жилья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28 744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хозяйство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48 048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34 455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36 006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Водообеспечение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15 317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14 889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1439" marR="91439" marT="45750" marB="457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22 424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25 656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8 180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10 582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9138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325765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594307C1-DC05-4FF5-9C18-BC2881325A5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30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9209" name="Picture 11" descr="IMG_1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7213" r="2455" b="37601"/>
          <a:stretch>
            <a:fillRect/>
          </a:stretch>
        </p:blipFill>
        <p:spPr bwMode="auto">
          <a:xfrm>
            <a:off x="152400" y="1524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210" name="Picture 5" descr="площадь_нов_коп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211" name="Прямоугольник 6"/>
          <p:cNvSpPr>
            <a:spLocks noChangeArrowheads="1"/>
          </p:cNvSpPr>
          <p:nvPr/>
        </p:nvSpPr>
        <p:spPr bwMode="auto">
          <a:xfrm>
            <a:off x="533400" y="5819001"/>
            <a:ext cx="8086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85800"/>
            <a:ext cx="8451850" cy="758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0000FF"/>
                </a:solidFill>
              </a:rPr>
              <a:t>На реализацию мероприятий по социальной и инженерной инфраструктуре в сельских населенных пунктах в рамках проекта «Ауыл Ел </a:t>
            </a:r>
            <a:r>
              <a:rPr lang="ru-RU" sz="2400" b="1" dirty="0" err="1" smtClean="0">
                <a:solidFill>
                  <a:srgbClr val="0000FF"/>
                </a:solidFill>
              </a:rPr>
              <a:t>бесігі</a:t>
            </a:r>
            <a:r>
              <a:rPr lang="ru-RU" sz="2400" b="1" dirty="0" smtClean="0">
                <a:solidFill>
                  <a:srgbClr val="0000FF"/>
                </a:solidFill>
              </a:rPr>
              <a:t>» </a:t>
            </a:r>
            <a:br>
              <a:rPr lang="ru-RU" sz="2400" b="1" dirty="0" smtClean="0">
                <a:solidFill>
                  <a:srgbClr val="0000FF"/>
                </a:solidFill>
              </a:rPr>
            </a:br>
            <a:endParaRPr lang="ru-RU" sz="18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651991"/>
              </p:ext>
            </p:extLst>
          </p:nvPr>
        </p:nvGraphicFramePr>
        <p:xfrm>
          <a:off x="838200" y="1676400"/>
          <a:ext cx="7696200" cy="4655129"/>
        </p:xfrm>
        <a:graphic>
          <a:graphicData uri="http://schemas.openxmlformats.org/drawingml/2006/table">
            <a:tbl>
              <a:tblPr/>
              <a:tblGrid>
                <a:gridCol w="3429000"/>
                <a:gridCol w="1472766"/>
                <a:gridCol w="863600"/>
                <a:gridCol w="965417"/>
                <a:gridCol w="965417"/>
              </a:tblGrid>
              <a:tr h="3218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млн. тенге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51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1793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4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ЦТ НФ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НФ</a:t>
                      </a:r>
                    </a:p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1435" marR="91435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7 381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3 408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1 860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0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в том числе по отраслям: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1 879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Здравоохранение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Культура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Реальный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сектор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3 551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1 337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дороги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2 526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водоснабжение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теплоснабжение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электроснабжение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3263" name="Номер слайда 5"/>
          <p:cNvSpPr txBox="1">
            <a:spLocks/>
          </p:cNvSpPr>
          <p:nvPr/>
        </p:nvSpPr>
        <p:spPr bwMode="auto">
          <a:xfrm>
            <a:off x="3962400" y="63246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3DE6565-AE50-4BAD-996A-E5DD878A185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Номер слайда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E0FD54A8-0F62-4C64-9C6A-22688BA63E8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sp>
        <p:nvSpPr>
          <p:cNvPr id="1935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763000" cy="990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itchFamily="18" charset="0"/>
              <a:buNone/>
            </a:pPr>
            <a:r>
              <a:rPr lang="ru-RU" altLang="ru-RU" sz="1800" b="1" dirty="0">
                <a:solidFill>
                  <a:srgbClr val="0000FF"/>
                </a:solidFill>
              </a:rPr>
              <a:t>Финансовая поддержка специалистам социальной сферы прибывшим для работы в сельскую местность</a:t>
            </a:r>
            <a:r>
              <a:rPr lang="ru-RU" altLang="ru-RU" sz="2000" b="1" dirty="0">
                <a:solidFill>
                  <a:srgbClr val="0000FF"/>
                </a:solidFill>
              </a:rPr>
              <a:t>, </a:t>
            </a:r>
            <a:r>
              <a:rPr lang="ru-RU" altLang="ru-RU" sz="1400" i="1" dirty="0">
                <a:solidFill>
                  <a:srgbClr val="0000FF"/>
                </a:solidFill>
              </a:rPr>
              <a:t>тыс. тенге</a:t>
            </a:r>
          </a:p>
        </p:txBody>
      </p:sp>
      <p:graphicFrame>
        <p:nvGraphicFramePr>
          <p:cNvPr id="5" name="Group 6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74229788"/>
              </p:ext>
            </p:extLst>
          </p:nvPr>
        </p:nvGraphicFramePr>
        <p:xfrm>
          <a:off x="323528" y="1124744"/>
          <a:ext cx="8569323" cy="4977750"/>
        </p:xfrm>
        <a:graphic>
          <a:graphicData uri="http://schemas.openxmlformats.org/drawingml/2006/table">
            <a:tbl>
              <a:tblPr/>
              <a:tblGrid>
                <a:gridCol w="415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33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739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13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13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012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5412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5050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Меры социальной поддержки      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Подъемное пособие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Бюджетные кредиты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01.10.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01.10.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Айыртауский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34 918,2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183 780,0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136 775,3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15 009,0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15 008,7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142 429,0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43 240,5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Аккайынский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12 252,0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12 252,0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82 701,0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571,3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Есильский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15 315,0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863,0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50 540,0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Жамбылский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10 720,5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62 263,0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Магжана Жумабаева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82 701,0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17 039,0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Кызылжарский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22 667,0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22 666,2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229 725,0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160 156,0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Мамлютский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945,7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59 729,0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18 312,5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имени Габита Мусрепова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12 252,0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10 107,9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183 780,0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133 240,5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Тайыншинский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13 783,5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13 783,5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68 918,0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30 042,5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Тимирязевский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5 514,0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5 513,4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59 728,0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41 350,0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Уалихановский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13 792,3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12 252,0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64 323,0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43 901,7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Шал акына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4 594,5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4 594,5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50 540,0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186 854,5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179 798,1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1 392 134,0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792 455,3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6248400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4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5886" y="576337"/>
            <a:ext cx="8220075" cy="457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18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Субсидии по сельскому хозяйству</a:t>
            </a:r>
          </a:p>
        </p:txBody>
      </p:sp>
      <p:graphicFrame>
        <p:nvGraphicFramePr>
          <p:cNvPr id="224329" name="Group 7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844586637"/>
              </p:ext>
            </p:extLst>
          </p:nvPr>
        </p:nvGraphicFramePr>
        <p:xfrm>
          <a:off x="645886" y="1268487"/>
          <a:ext cx="8229601" cy="5004474"/>
        </p:xfrm>
        <a:graphic>
          <a:graphicData uri="http://schemas.openxmlformats.org/drawingml/2006/table">
            <a:tbl>
              <a:tblPr/>
              <a:tblGrid>
                <a:gridCol w="350429"/>
                <a:gridCol w="4985899"/>
                <a:gridCol w="1347501"/>
                <a:gridCol w="1545772"/>
              </a:tblGrid>
              <a:tr h="25908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 субсидий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44 548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69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семеноводства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племенного животноводства, повышение продуктивности и качества продукции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пестицидов,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производства приоритетных культур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удобрений (за исключением органических)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части расходов, понесенных субъектом агропромышленного комплекса, при инвестиционных вложениях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16 223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затрат перерабатывающих предприятий на закуп сельскохозяйственной продукции для производства продуктов ее глубокой переработки в сфере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0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57043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00B02BF9-BB70-4369-A652-07704126D6DE}" type="slidenum">
              <a:rPr lang="ru-RU" altLang="ru-RU" sz="1200" b="1">
                <a:solidFill>
                  <a:srgbClr val="7F7F7F"/>
                </a:solidFill>
              </a:rPr>
              <a:pPr algn="ctr"/>
              <a:t>33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30807" name="Прямоугольник 1"/>
          <p:cNvSpPr>
            <a:spLocks noChangeArrowheads="1"/>
          </p:cNvSpPr>
          <p:nvPr/>
        </p:nvSpPr>
        <p:spPr bwMode="auto">
          <a:xfrm>
            <a:off x="7810500" y="1008137"/>
            <a:ext cx="1019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err="1">
                <a:solidFill>
                  <a:srgbClr val="0000CC"/>
                </a:solidFill>
              </a:rPr>
              <a:t>млн.тенге</a:t>
            </a:r>
            <a:endParaRPr lang="ru-RU" alt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28800"/>
            <a:ext cx="8915400" cy="2514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4000" b="1" dirty="0" smtClean="0">
                <a:solidFill>
                  <a:srgbClr val="0000FF"/>
                </a:solidFill>
              </a:rPr>
              <a:t>Четвертый уровень бюджета - самостоятельный бюджет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1427" name="Номер слайда 5"/>
          <p:cNvSpPr txBox="1">
            <a:spLocks/>
          </p:cNvSpPr>
          <p:nvPr/>
        </p:nvSpPr>
        <p:spPr bwMode="auto">
          <a:xfrm>
            <a:off x="4191000" y="62484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762000"/>
            <a:ext cx="7886700" cy="170973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3600" b="1" dirty="0" smtClean="0">
                <a:solidFill>
                  <a:srgbClr val="0000FF"/>
                </a:solidFill>
              </a:rPr>
              <a:t>Этапы </a:t>
            </a:r>
            <a:r>
              <a:rPr lang="ru-RU" sz="3600" b="1" dirty="0">
                <a:solidFill>
                  <a:srgbClr val="0000FF"/>
                </a:solidFill>
              </a:rPr>
              <a:t>внедрения самостоятельного бюджета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9683" name="Объект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2582863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с 2018 года </a:t>
            </a:r>
            <a:r>
              <a:rPr lang="ru-RU" altLang="ru-RU" sz="2400" dirty="0" smtClean="0"/>
              <a:t>- </a:t>
            </a:r>
            <a:r>
              <a:rPr lang="ru-RU" altLang="ru-RU" sz="2000" dirty="0" smtClean="0"/>
              <a:t>внедрение самостоятельного бюджета МСУ, как IV уровня госбюджета в административно-территориальных единицах с населением более 2 тыс. человек;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altLang="ru-RU" sz="2000" dirty="0" smtClean="0"/>
          </a:p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c 2020 года </a:t>
            </a:r>
            <a:r>
              <a:rPr lang="ru-RU" altLang="ru-RU" sz="2000" dirty="0" smtClean="0"/>
              <a:t>- повсеместное внедрение</a:t>
            </a:r>
          </a:p>
        </p:txBody>
      </p:sp>
      <p:sp>
        <p:nvSpPr>
          <p:cNvPr id="232452" name="Номер слайда 5"/>
          <p:cNvSpPr txBox="1">
            <a:spLocks/>
          </p:cNvSpPr>
          <p:nvPr/>
        </p:nvSpPr>
        <p:spPr bwMode="auto">
          <a:xfrm>
            <a:off x="4000500" y="61722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35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Объект 2"/>
          <p:cNvSpPr>
            <a:spLocks noGrp="1"/>
          </p:cNvSpPr>
          <p:nvPr>
            <p:ph idx="1"/>
          </p:nvPr>
        </p:nvSpPr>
        <p:spPr>
          <a:xfrm>
            <a:off x="231775" y="1135063"/>
            <a:ext cx="8839200" cy="48942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000" smtClean="0"/>
              <a:t>186 сельских округов и 4 города районного значения, в том числе по районам: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Айыртауский -  14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Акжарский – 12 сельских округа;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Аккайынский – 12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Есильский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Жамбылский – 13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Магжана Жумабаева – 17 сельских округов, 1 аппарат акима г.Булаево;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Кызылжарский – 19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Мамлютский – 11 сельских округов, 1 аппарат акима г.Мамлютка;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имени Габита Мусрепова – 17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Тайыншинский – 18 сельских округов, 1 аппарат акима г.Тайынша;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Тимирязевский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Уалихановский - 11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Шал акына – 10 сельских округов, 1 аппарат акима г.Сергеевка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sz="2000" smtClean="0"/>
          </a:p>
        </p:txBody>
      </p:sp>
      <p:sp>
        <p:nvSpPr>
          <p:cNvPr id="233475" name="Номер слайда 5"/>
          <p:cNvSpPr txBox="1">
            <a:spLocks/>
          </p:cNvSpPr>
          <p:nvPr/>
        </p:nvSpPr>
        <p:spPr bwMode="auto">
          <a:xfrm>
            <a:off x="4003675" y="630555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36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233476" name="Прямоугольник 5"/>
          <p:cNvSpPr>
            <a:spLocks noChangeArrowheads="1"/>
          </p:cNvSpPr>
          <p:nvPr/>
        </p:nvSpPr>
        <p:spPr bwMode="auto">
          <a:xfrm>
            <a:off x="533400" y="48895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00FF"/>
                </a:solidFill>
              </a:rPr>
              <a:t>Информация о количестве местного самоуправления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-152400"/>
            <a:ext cx="8797925" cy="1371600"/>
          </a:xfrm>
        </p:spPr>
        <p:txBody>
          <a:bodyPr/>
          <a:lstStyle/>
          <a:p>
            <a:pPr algn="ctr" eaLnBrk="1" hangingPunct="1"/>
            <a:r>
              <a:rPr lang="ru-RU" altLang="ru-RU" sz="1800" b="1" dirty="0" smtClean="0">
                <a:solidFill>
                  <a:srgbClr val="0000FF"/>
                </a:solidFill>
              </a:rPr>
              <a:t>Уточненный бюджет сельских округов на 2022 год </a:t>
            </a:r>
            <a:r>
              <a:rPr lang="ru-RU" altLang="ru-RU" sz="1800" b="1" dirty="0" smtClean="0"/>
              <a:t>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50588"/>
              </p:ext>
            </p:extLst>
          </p:nvPr>
        </p:nvGraphicFramePr>
        <p:xfrm>
          <a:off x="76200" y="990600"/>
          <a:ext cx="8991600" cy="5099437"/>
        </p:xfrm>
        <a:graphic>
          <a:graphicData uri="http://schemas.openxmlformats.org/drawingml/2006/table">
            <a:tbl>
              <a:tblPr/>
              <a:tblGrid>
                <a:gridCol w="930303"/>
                <a:gridCol w="746097"/>
                <a:gridCol w="649357"/>
                <a:gridCol w="697727"/>
                <a:gridCol w="634116"/>
                <a:gridCol w="685800"/>
                <a:gridCol w="695740"/>
                <a:gridCol w="620202"/>
                <a:gridCol w="697727"/>
                <a:gridCol w="697727"/>
                <a:gridCol w="697727"/>
                <a:gridCol w="542677"/>
                <a:gridCol w="696400"/>
              </a:tblGrid>
              <a:tr h="15300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города районного значения, сельского округа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Поступления,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учитываемые налоговым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кодексом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Целевые  трансферты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Благоустройство и ЖКХ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Дороги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Ауыл-Ел бесігі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регионов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по СКО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16 064 047,8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1 426 227,0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10 439 354,7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3 779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419 269,1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16 064 047,8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911 084,0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2 955 730,2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3 107 283,5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3 109 136,4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240 702,2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5 740 111,5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1 667 741,9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154 649,2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1 262 045,8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39 791,9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1 667 741,9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545 906,7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111 262,2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441 837,8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564 160,8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7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1 661 769,3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62 640,0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1 276 729,8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7 606,5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1 661 769,3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88 437,0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70 820,0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13 414,1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1 133 482,9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24 807,4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330 807,9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1 213 812,5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49 255,6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683 778,9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104 242,0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1 213 812,5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112 622,6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242 248,4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50 430,2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345 209,2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33 616,7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429 685,4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Есильский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878 460,9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126 495,9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457 283,6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16 982,4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878 460,9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30 075,0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207 547,9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91 617,2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104 115,5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445 105,3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Жамбылский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740 624,6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50 926,0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214 165,3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8 868,3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740 624,6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76 257,0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147 487,6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64 620,9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44 461,5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38 953,0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368 844,6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Магжана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Жумабаева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2 294 129,4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84 836,0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1 850 593,0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19 381,4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2 294 129,4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121 816,2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380 821,8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1 061 736,7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228 358,0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501 396,7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Кызылжарский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1 401 682,9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141 982,1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719 234,0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505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34 628,8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1 401 682,9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140 060,3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303 227,5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335 560,9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62 556,5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560 277,7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6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Мамлютский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1 287 683,2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95 609,3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963 827,5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9 260,4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1 287 683,2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85 487,0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109 743,0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169 208,0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576 046,0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14 459,9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332 739,3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имени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Габита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Мусрепова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1 385 432,1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231 986,4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879 834,9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46 436,8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1 385 432,1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270 813,2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444 791,1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619 827,8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Тайыншинский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1 503 710,2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216 068,0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957 540,2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63 909,0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1 503 710,2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47 485,1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432 916,9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412 724,0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610 584,2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Тимирязевский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560 379,5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44 627,0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369 707,0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6 679,5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560 379,5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30 207,0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84 969,0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91 002,4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354 201,1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Уалихановский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763 371,3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61 768,5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454 468,4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18 627,4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763 371,3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178 636,8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78 041,7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66 321,0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96 199,6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46 319,3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297 852,9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Шал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акына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705 250,0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105 383,0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350 146,3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3 779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42 854,7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705 250,0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81 186,5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194 594,8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89 425,9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15 415,0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324 627,8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746" name="Text Box 95"/>
          <p:cNvSpPr txBox="1">
            <a:spLocks noChangeArrowheads="1"/>
          </p:cNvSpPr>
          <p:nvPr/>
        </p:nvSpPr>
        <p:spPr bwMode="auto">
          <a:xfrm>
            <a:off x="8006862" y="801543"/>
            <a:ext cx="1143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000" dirty="0">
                <a:solidFill>
                  <a:srgbClr val="000000"/>
                </a:solidFill>
              </a:rPr>
              <a:t>тыс.тенге</a:t>
            </a:r>
          </a:p>
        </p:txBody>
      </p:sp>
      <p:sp>
        <p:nvSpPr>
          <p:cNvPr id="234747" name="Номер слайда 5"/>
          <p:cNvSpPr txBox="1">
            <a:spLocks/>
          </p:cNvSpPr>
          <p:nvPr/>
        </p:nvSpPr>
        <p:spPr bwMode="auto">
          <a:xfrm>
            <a:off x="4038600" y="6324600"/>
            <a:ext cx="129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37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22558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Информация о внесении изменений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дополнений в Бюджетный кодекс Республики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800" b="0" i="1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части планирования </a:t>
            </a: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бюджета)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819401"/>
            <a:ext cx="8610600" cy="2819400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от 27 декабря 2019 года 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291-VI внесены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54, 55, 56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Бюджетного кодекса Республики Казахстан (введены в действие с 2021 года):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расходы в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с районного (городского) уровней переданы на областной уровень</a:t>
            </a:r>
            <a:endPara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810000" y="60960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4</a:t>
            </a:fld>
            <a:endParaRPr lang="ru-RU" altLang="ru-RU" sz="1200" b="1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9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Прямоугольник 4"/>
          <p:cNvSpPr>
            <a:spLocks noChangeArrowheads="1"/>
          </p:cNvSpPr>
          <p:nvPr/>
        </p:nvSpPr>
        <p:spPr bwMode="auto">
          <a:xfrm>
            <a:off x="1258888" y="404813"/>
            <a:ext cx="715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>
            <a:spAutoFit/>
          </a:bodyPr>
          <a:lstStyle/>
          <a:p>
            <a:pPr algn="ctr" defTabSz="615950" eaLnBrk="1" hangingPunct="1">
              <a:defRPr/>
            </a:pPr>
            <a:r>
              <a:rPr lang="ru-RU" altLang="ru-RU" sz="2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СХЕМА</a:t>
            </a:r>
            <a:r>
              <a:rPr lang="ru-RU" altLang="ru-RU" sz="2400" b="1" dirty="0">
                <a:solidFill>
                  <a:srgbClr val="0000FF"/>
                </a:solidFill>
                <a:latin typeface="Arial" charset="0"/>
              </a:rPr>
              <a:t> БЮДЖЕТНОГО ПРОЦЕССА</a:t>
            </a:r>
          </a:p>
        </p:txBody>
      </p:sp>
      <p:sp>
        <p:nvSpPr>
          <p:cNvPr id="188419" name="Прямоугольник 16"/>
          <p:cNvSpPr>
            <a:spLocks noChangeArrowheads="1"/>
          </p:cNvSpPr>
          <p:nvPr/>
        </p:nvSpPr>
        <p:spPr bwMode="auto">
          <a:xfrm>
            <a:off x="677863" y="1935163"/>
            <a:ext cx="31956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Определение прогноза бюджетных параметров и бюджетной политики к Прогнозу социально-экономического развития области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на 5-летний период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0" name="Прямоугольник 16"/>
          <p:cNvSpPr>
            <a:spLocks noChangeArrowheads="1"/>
          </p:cNvSpPr>
          <p:nvPr/>
        </p:nvSpPr>
        <p:spPr bwMode="auto">
          <a:xfrm>
            <a:off x="684213" y="4437063"/>
            <a:ext cx="31670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проекта областного бюджета и внесение его в областной маслихата </a:t>
            </a:r>
            <a:r>
              <a:rPr lang="ru-RU" altLang="ru-RU" sz="1200" b="1">
                <a:solidFill>
                  <a:srgbClr val="000000"/>
                </a:solidFill>
              </a:rPr>
              <a:t>до 15 октября </a:t>
            </a:r>
            <a:r>
              <a:rPr lang="ru-RU" altLang="ru-RU" sz="1200">
                <a:solidFill>
                  <a:srgbClr val="000000"/>
                </a:solidFill>
              </a:rPr>
              <a:t>текущего финансового года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1" name="Прямоугольник 16"/>
          <p:cNvSpPr>
            <a:spLocks noChangeArrowheads="1"/>
          </p:cNvSpPr>
          <p:nvPr/>
        </p:nvSpPr>
        <p:spPr bwMode="auto">
          <a:xfrm>
            <a:off x="684213" y="551656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Утверждение маслихатом областного бюджета на трехлетний период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не позднее 2-недельного срока                 </a:t>
            </a:r>
            <a:r>
              <a:rPr lang="ru-RU" altLang="ru-RU" sz="1200">
                <a:solidFill>
                  <a:srgbClr val="000000"/>
                </a:solidFill>
              </a:rPr>
              <a:t>после подписания Закона                                     о республиканском бюджете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2" name="Прямоугольник 16"/>
          <p:cNvSpPr>
            <a:spLocks noChangeArrowheads="1"/>
          </p:cNvSpPr>
          <p:nvPr/>
        </p:nvSpPr>
        <p:spPr bwMode="auto">
          <a:xfrm>
            <a:off x="684213" y="310991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Рассмотрение бюджетных заявок администраторов бюджетных программ, подготовка заключений и их передача               на рассмотрение областной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бюджетной комиссии</a:t>
            </a:r>
          </a:p>
        </p:txBody>
      </p:sp>
      <p:sp>
        <p:nvSpPr>
          <p:cNvPr id="249863" name="Rectangle 21"/>
          <p:cNvSpPr>
            <a:spLocks noChangeArrowheads="1"/>
          </p:cNvSpPr>
          <p:nvPr/>
        </p:nvSpPr>
        <p:spPr bwMode="auto">
          <a:xfrm>
            <a:off x="323850" y="1052513"/>
            <a:ext cx="3816350" cy="623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РАЗРАБОТКА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</p:txBody>
      </p:sp>
      <p:sp>
        <p:nvSpPr>
          <p:cNvPr id="249864" name="Rectangle 22"/>
          <p:cNvSpPr>
            <a:spLocks noChangeArrowheads="1"/>
          </p:cNvSpPr>
          <p:nvPr/>
        </p:nvSpPr>
        <p:spPr bwMode="auto">
          <a:xfrm>
            <a:off x="4837113" y="1052513"/>
            <a:ext cx="38163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ИСПОЛНЕНИЕ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  <a:p>
            <a:pPr algn="ctr" eaLnBrk="1" hangingPunct="1">
              <a:defRPr/>
            </a:pPr>
            <a:endParaRPr lang="ru-RU" altLang="ru-RU" sz="12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8425" name="AutoShape 23"/>
          <p:cNvSpPr>
            <a:spLocks noChangeArrowheads="1"/>
          </p:cNvSpPr>
          <p:nvPr/>
        </p:nvSpPr>
        <p:spPr bwMode="auto">
          <a:xfrm>
            <a:off x="2014538" y="1663700"/>
            <a:ext cx="431800" cy="2714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6" name="AutoShape 24"/>
          <p:cNvSpPr>
            <a:spLocks noChangeArrowheads="1"/>
          </p:cNvSpPr>
          <p:nvPr/>
        </p:nvSpPr>
        <p:spPr bwMode="auto">
          <a:xfrm>
            <a:off x="2058988" y="2914650"/>
            <a:ext cx="4318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7" name="AutoShape 27"/>
          <p:cNvSpPr>
            <a:spLocks noChangeArrowheads="1"/>
          </p:cNvSpPr>
          <p:nvPr/>
        </p:nvSpPr>
        <p:spPr bwMode="auto">
          <a:xfrm>
            <a:off x="2051050" y="4221163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8" name="AutoShape 39"/>
          <p:cNvSpPr>
            <a:spLocks noChangeArrowheads="1"/>
          </p:cNvSpPr>
          <p:nvPr/>
        </p:nvSpPr>
        <p:spPr bwMode="auto">
          <a:xfrm>
            <a:off x="2051050" y="5300663"/>
            <a:ext cx="358775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9" name="Прямоугольник 16"/>
          <p:cNvSpPr>
            <a:spLocks noChangeArrowheads="1"/>
          </p:cNvSpPr>
          <p:nvPr/>
        </p:nvSpPr>
        <p:spPr bwMode="auto">
          <a:xfrm>
            <a:off x="5148263" y="2133600"/>
            <a:ext cx="3240087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30" name="AutoShape 41"/>
          <p:cNvSpPr>
            <a:spLocks noChangeArrowheads="1"/>
          </p:cNvSpPr>
          <p:nvPr/>
        </p:nvSpPr>
        <p:spPr bwMode="auto">
          <a:xfrm>
            <a:off x="6569075" y="1773238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1" name="Прямоугольник 16"/>
          <p:cNvSpPr>
            <a:spLocks noChangeArrowheads="1"/>
          </p:cNvSpPr>
          <p:nvPr/>
        </p:nvSpPr>
        <p:spPr bwMode="auto">
          <a:xfrm>
            <a:off x="5219700" y="3141663"/>
            <a:ext cx="33131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комплекса мероприятий по исполнению областного бюджета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в течение финансового года</a:t>
            </a:r>
          </a:p>
        </p:txBody>
      </p:sp>
      <p:sp>
        <p:nvSpPr>
          <p:cNvPr id="188432" name="Прямоугольник 16"/>
          <p:cNvSpPr>
            <a:spLocks noChangeArrowheads="1"/>
          </p:cNvSpPr>
          <p:nvPr/>
        </p:nvSpPr>
        <p:spPr bwMode="auto">
          <a:xfrm>
            <a:off x="5219700" y="4221163"/>
            <a:ext cx="3211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бюджетного мониторинга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и оценки эффективности управления бюджетными средствами,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</a:t>
            </a:r>
            <a:r>
              <a:rPr lang="ru-RU" altLang="ru-RU" sz="1200" b="1">
                <a:solidFill>
                  <a:srgbClr val="000000"/>
                </a:solidFill>
              </a:rPr>
              <a:t>ежемесячных</a:t>
            </a:r>
            <a:r>
              <a:rPr lang="ru-RU" altLang="ru-RU" sz="1200">
                <a:solidFill>
                  <a:srgbClr val="000000"/>
                </a:solidFill>
              </a:rPr>
              <a:t> отчетов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 об исполнении бюджета  </a:t>
            </a:r>
          </a:p>
        </p:txBody>
      </p:sp>
      <p:sp>
        <p:nvSpPr>
          <p:cNvPr id="188433" name="Прямоугольник 16"/>
          <p:cNvSpPr>
            <a:spLocks noChangeArrowheads="1"/>
          </p:cNvSpPr>
          <p:nvPr/>
        </p:nvSpPr>
        <p:spPr bwMode="auto">
          <a:xfrm>
            <a:off x="5219700" y="5516563"/>
            <a:ext cx="3240088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</a:rPr>
              <a:t>Представление в областной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</a:t>
            </a:r>
            <a:r>
              <a:rPr lang="ru-RU" altLang="ru-RU" sz="1200" dirty="0">
                <a:solidFill>
                  <a:srgbClr val="000000"/>
                </a:solidFill>
              </a:rPr>
              <a:t> годового отчета об исполнении областного бюджета за отчетный финансовый год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>
                <a:solidFill>
                  <a:srgbClr val="000000"/>
                </a:solidFill>
              </a:rPr>
              <a:t>до 1 мая текущего года</a:t>
            </a:r>
            <a:r>
              <a:rPr lang="ru-RU" altLang="ru-RU" sz="1200" dirty="0">
                <a:solidFill>
                  <a:srgbClr val="000000"/>
                </a:solidFill>
              </a:rPr>
              <a:t>, его утверждение на сессии </a:t>
            </a:r>
            <a:r>
              <a:rPr lang="ru-RU" altLang="ru-RU" sz="1200" dirty="0" err="1">
                <a:solidFill>
                  <a:srgbClr val="000000"/>
                </a:solidFill>
              </a:rPr>
              <a:t>маслихата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188434" name="AutoShape 46"/>
          <p:cNvSpPr>
            <a:spLocks noChangeArrowheads="1"/>
          </p:cNvSpPr>
          <p:nvPr/>
        </p:nvSpPr>
        <p:spPr bwMode="auto">
          <a:xfrm>
            <a:off x="6588125" y="2781300"/>
            <a:ext cx="431800" cy="3603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5" name="AutoShape 47"/>
          <p:cNvSpPr>
            <a:spLocks noChangeArrowheads="1"/>
          </p:cNvSpPr>
          <p:nvPr/>
        </p:nvSpPr>
        <p:spPr bwMode="auto">
          <a:xfrm>
            <a:off x="6659563" y="5229225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6" name="AutoShape 48"/>
          <p:cNvSpPr>
            <a:spLocks noChangeArrowheads="1"/>
          </p:cNvSpPr>
          <p:nvPr/>
        </p:nvSpPr>
        <p:spPr bwMode="auto">
          <a:xfrm>
            <a:off x="658812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7" name="AutoShape 49"/>
          <p:cNvSpPr>
            <a:spLocks noChangeArrowheads="1"/>
          </p:cNvSpPr>
          <p:nvPr/>
        </p:nvSpPr>
        <p:spPr bwMode="auto">
          <a:xfrm>
            <a:off x="4140200" y="1268413"/>
            <a:ext cx="719138" cy="288925"/>
          </a:xfrm>
          <a:prstGeom prst="rightArrow">
            <a:avLst>
              <a:gd name="adj1" fmla="val 50000"/>
              <a:gd name="adj2" fmla="val 622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6350D3-0BB2-40F4-A564-D6FD550BC562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8686800" cy="3505200"/>
          </a:xfrm>
        </p:spPr>
        <p:txBody>
          <a:bodyPr/>
          <a:lstStyle/>
          <a:p>
            <a:pPr algn="ctr" eaLnBrk="1" hangingPunct="1">
              <a:buFont typeface="Georgia" panose="02040502050405020303" pitchFamily="18" charset="0"/>
              <a:buNone/>
            </a:pPr>
            <a:r>
              <a:rPr lang="ru-RU" altLang="ru-RU" sz="6000" smtClean="0">
                <a:solidFill>
                  <a:srgbClr val="0000FF"/>
                </a:solidFill>
              </a:rPr>
              <a:t>Планирование областного бюджета</a:t>
            </a: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9444" name="Номер слайда 5"/>
          <p:cNvSpPr txBox="1">
            <a:spLocks/>
          </p:cNvSpPr>
          <p:nvPr/>
        </p:nvSpPr>
        <p:spPr bwMode="auto">
          <a:xfrm>
            <a:off x="3733800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B273B66-ED49-4978-8550-99432B0F6AD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Номер слайда 5"/>
          <p:cNvSpPr txBox="1">
            <a:spLocks/>
          </p:cNvSpPr>
          <p:nvPr/>
        </p:nvSpPr>
        <p:spPr bwMode="auto">
          <a:xfrm>
            <a:off x="3962400" y="6400800"/>
            <a:ext cx="1371600" cy="16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281568-9FF3-4B45-ABD8-2F50761DEB90}" type="slidenum">
              <a:rPr lang="ru-RU" altLang="ru-RU" sz="1050" b="1">
                <a:solidFill>
                  <a:srgbClr val="7F7F7F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ru-RU" altLang="ru-RU" sz="1050" b="1" dirty="0">
              <a:solidFill>
                <a:srgbClr val="7F7F7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24000" y="514658"/>
            <a:ext cx="6526737" cy="60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kern="0" dirty="0">
                <a:solidFill>
                  <a:srgbClr val="0000FF"/>
                </a:solidFill>
              </a:rPr>
              <a:t>Основные показатели социально-экономического развития </a:t>
            </a:r>
            <a:r>
              <a:rPr lang="ru-RU" altLang="ru-RU" sz="1800" b="1" kern="0" dirty="0" smtClean="0">
                <a:solidFill>
                  <a:srgbClr val="0000FF"/>
                </a:solidFill>
              </a:rPr>
              <a:t>Северо-Казахстанской области</a:t>
            </a:r>
            <a:endParaRPr lang="ru-RU" altLang="ru-RU" sz="1800" kern="0" dirty="0">
              <a:solidFill>
                <a:srgbClr val="0000FF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136223"/>
              </p:ext>
            </p:extLst>
          </p:nvPr>
        </p:nvGraphicFramePr>
        <p:xfrm>
          <a:off x="316975" y="1285686"/>
          <a:ext cx="8381999" cy="3979798"/>
        </p:xfrm>
        <a:graphic>
          <a:graphicData uri="http://schemas.openxmlformats.org/drawingml/2006/table">
            <a:tbl>
              <a:tblPr/>
              <a:tblGrid>
                <a:gridCol w="368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29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0480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п/п</a:t>
                      </a:r>
                    </a:p>
                  </a:txBody>
                  <a:tcPr marL="68591" marR="68591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26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Валовой региональный продукт (ВРП), </a:t>
                      </a:r>
                      <a:r>
                        <a:rPr kumimoji="0" lang="ru-RU" alt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млрд.тенге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1 790,8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064,7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ВРП на душу населения, тыс.тенге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313,8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8 400,2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9 170,4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10 140,5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11 288,1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12 603,7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Уровень безработицы, %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Месячный расчетный показатель (МРП), тенге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2 917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3 180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3 339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489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611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3 737</a:t>
                      </a:r>
                      <a:endParaRPr lang="ru-RU" sz="12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заработной платы, тенге 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Среднемесячная номинальная заработная плата, тенге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181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704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219 247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237 444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258 814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282 625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309 192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7.</a:t>
                      </a: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пенсий, тенге 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43 272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48 032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51 395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54 736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57 747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60 924</a:t>
                      </a:r>
                      <a:endParaRPr lang="ru-RU" sz="12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3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26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Структура поступлений бюджета СКО на 2022-2024 годы, </a:t>
            </a:r>
            <a:r>
              <a:rPr lang="ru-RU" altLang="ru-RU" sz="1400" dirty="0" err="1" smtClean="0">
                <a:solidFill>
                  <a:srgbClr val="0000FF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845798"/>
              </p:ext>
            </p:extLst>
          </p:nvPr>
        </p:nvGraphicFramePr>
        <p:xfrm>
          <a:off x="380998" y="777922"/>
          <a:ext cx="8302625" cy="5102917"/>
        </p:xfrm>
        <a:graphic>
          <a:graphicData uri="http://schemas.openxmlformats.org/drawingml/2006/table">
            <a:tbl>
              <a:tblPr/>
              <a:tblGrid>
                <a:gridCol w="3645624"/>
                <a:gridCol w="1307376"/>
                <a:gridCol w="1143001"/>
                <a:gridCol w="1143000"/>
                <a:gridCol w="1063624"/>
              </a:tblGrid>
              <a:tr h="2948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4413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Уточненный план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18 948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418 785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57 156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72 651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51 870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53 233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 022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 1 440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1 485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9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950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10 460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5 061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финансовых активов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837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564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205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231 264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272 931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89 435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131 102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гарантированного трансферта из Нац.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Бюджетные кредиты и займы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2 475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1 610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1602" name="Rectangle 283"/>
          <p:cNvSpPr>
            <a:spLocks noChangeArrowheads="1"/>
          </p:cNvSpPr>
          <p:nvPr/>
        </p:nvSpPr>
        <p:spPr bwMode="auto">
          <a:xfrm rot="10800000" flipV="1">
            <a:off x="568569" y="6349756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кредитов  </a:t>
            </a:r>
            <a:r>
              <a:rPr lang="ru-RU" altLang="ru-RU" sz="1100" i="1" dirty="0">
                <a:solidFill>
                  <a:srgbClr val="000000"/>
                </a:solidFill>
              </a:rPr>
              <a:t>из республиканского бюджета</a:t>
            </a:r>
          </a:p>
        </p:txBody>
      </p:sp>
      <p:sp>
        <p:nvSpPr>
          <p:cNvPr id="191603" name="Номер слайда 5"/>
          <p:cNvSpPr txBox="1">
            <a:spLocks/>
          </p:cNvSpPr>
          <p:nvPr/>
        </p:nvSpPr>
        <p:spPr bwMode="auto">
          <a:xfrm>
            <a:off x="4038600" y="6518032"/>
            <a:ext cx="1828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D16B60B-DF80-4BC1-8F8F-1694AFEEAFD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381000"/>
            <a:ext cx="75533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бюджета СКО на 2022-202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4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b="1" dirty="0" smtClean="0">
                <a:solidFill>
                  <a:srgbClr val="0000FF"/>
                </a:solidFill>
              </a:rPr>
              <a:t/>
            </a:r>
            <a:br>
              <a:rPr lang="ru-RU" altLang="ru-RU" sz="1400" b="1" dirty="0" smtClean="0">
                <a:solidFill>
                  <a:srgbClr val="0000FF"/>
                </a:solidFill>
              </a:rPr>
            </a:br>
            <a:endParaRPr lang="ru-RU" altLang="ru-RU" sz="14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892591"/>
              </p:ext>
            </p:extLst>
          </p:nvPr>
        </p:nvGraphicFramePr>
        <p:xfrm>
          <a:off x="343127" y="1137154"/>
          <a:ext cx="8458200" cy="5198672"/>
        </p:xfrm>
        <a:graphic>
          <a:graphicData uri="http://schemas.openxmlformats.org/drawingml/2006/table">
            <a:tbl>
              <a:tblPr/>
              <a:tblGrid>
                <a:gridCol w="3528326"/>
                <a:gridCol w="1398804"/>
                <a:gridCol w="1189307"/>
                <a:gridCol w="1019407"/>
                <a:gridCol w="1322356"/>
              </a:tblGrid>
              <a:tr h="18958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отраслей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7" marR="91427"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437 733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124 583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68 506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15 621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24 159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28 229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31 291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6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64 997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112 327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8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18 930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28 744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5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22 424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25 656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35 293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52 032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3643" name="Rectangle 100"/>
          <p:cNvSpPr>
            <a:spLocks noChangeArrowheads="1"/>
          </p:cNvSpPr>
          <p:nvPr/>
        </p:nvSpPr>
        <p:spPr bwMode="auto">
          <a:xfrm>
            <a:off x="611188" y="6224588"/>
            <a:ext cx="81486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3644" name="Rectangle 283"/>
          <p:cNvSpPr>
            <a:spLocks noChangeArrowheads="1"/>
          </p:cNvSpPr>
          <p:nvPr/>
        </p:nvSpPr>
        <p:spPr bwMode="auto">
          <a:xfrm rot="10800000" flipV="1">
            <a:off x="611188" y="6459538"/>
            <a:ext cx="82264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приведены без учета целевых трансфертов и кредитов из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РБ</a:t>
            </a:r>
            <a:endParaRPr lang="ru-RU" altLang="ru-RU" sz="1100" i="1" dirty="0">
              <a:solidFill>
                <a:srgbClr val="000000"/>
              </a:solidFill>
            </a:endParaRPr>
          </a:p>
        </p:txBody>
      </p:sp>
      <p:sp>
        <p:nvSpPr>
          <p:cNvPr id="193645" name="Номер слайда 5"/>
          <p:cNvSpPr txBox="1">
            <a:spLocks/>
          </p:cNvSpPr>
          <p:nvPr/>
        </p:nvSpPr>
        <p:spPr bwMode="auto">
          <a:xfrm>
            <a:off x="3962400" y="66294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2E52937-D41F-4F06-BF5A-E7E4DA4B673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34770</TotalTime>
  <Words>5025</Words>
  <Application>Microsoft Office PowerPoint</Application>
  <PresentationFormat>Экран (4:3)</PresentationFormat>
  <Paragraphs>1798</Paragraphs>
  <Slides>37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Arial</vt:lpstr>
      <vt:lpstr>Arial Black</vt:lpstr>
      <vt:lpstr>Arial Cyr</vt:lpstr>
      <vt:lpstr>Georgia</vt:lpstr>
      <vt:lpstr>Times New Roman</vt:lpstr>
      <vt:lpstr>Wingdings</vt:lpstr>
      <vt:lpstr>Пиксел</vt:lpstr>
      <vt:lpstr>1_Пиксел</vt:lpstr>
      <vt:lpstr>2_Пиксел</vt:lpstr>
      <vt:lpstr>4_Пиксел</vt:lpstr>
      <vt:lpstr>ГРАЖДАНСКИЙ БЮДЖЕТ  на 2022–2024 годы (Уточненный на 01.10.2022 г.) </vt:lpstr>
      <vt:lpstr>Уважаемые посетители сайта!</vt:lpstr>
      <vt:lpstr>Законодательная база бюджетного процесса</vt:lpstr>
      <vt:lpstr>Информация о внесении изменений  и дополнений в Бюджетный кодекс Республики Казахстан (в части планирования бюджета)</vt:lpstr>
      <vt:lpstr>Презентация PowerPoint</vt:lpstr>
      <vt:lpstr>Планирование областного бюджета</vt:lpstr>
      <vt:lpstr>Презентация PowerPoint</vt:lpstr>
      <vt:lpstr> Структура поступлений бюджета СКО на 2022-2024 годы, млн.тенге </vt:lpstr>
      <vt:lpstr> Расходы бюджета СКО на 2022-2024 годы, млн. тенге агрегированная форма </vt:lpstr>
      <vt:lpstr>Основные направления  расходной части бюджета Северо-Казахстанской области  на 2022 год</vt:lpstr>
      <vt:lpstr>Структура поступлений областного бюджета на 2022-2024 годы, млн. тенге  </vt:lpstr>
      <vt:lpstr> Расходы областного бюджета на 2022-2024 годы, млн. тенге агрегированная форма   </vt:lpstr>
      <vt:lpstr>Основные направления расходной части областного бюджета  на 2022 год</vt:lpstr>
      <vt:lpstr>Уточненный бюджет Северо-Казахстанской области на 2022 год                                              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 за счет средств из Национального фонда Республики Казахстан на      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кредиты  из республиканского бюджета на 2022 год</vt:lpstr>
      <vt:lpstr>Бюджет развития Северо-Казахстанской области на 2022 год</vt:lpstr>
      <vt:lpstr>Расходы на реализацию мероприятий в сфере образования</vt:lpstr>
      <vt:lpstr>Расходы на реализацию мероприятий  в сфере здравоохранения</vt:lpstr>
      <vt:lpstr>Расходы на реализацию мероприятий  в сфере социальной помощи  и социального обеспечения</vt:lpstr>
      <vt:lpstr>Расходы на реализацию мероприятий в сфере культуры, спорта и информационного пространства</vt:lpstr>
      <vt:lpstr>Расходы на жилищно-коммунальное хозяйство, обеспечение транспортной инфраструктуры и коммуникаций </vt:lpstr>
      <vt:lpstr>На реализацию мероприятий по социальной и инженерной инфраструктуре в сельских населенных пунктах в рамках проекта «Ауыл Ел бесігі»  </vt:lpstr>
      <vt:lpstr>Финансовая поддержка специалистам социальной сферы прибывшим для работы в сельскую местность, тыс. тенге</vt:lpstr>
      <vt:lpstr>Субсидии по сельскому хозяйству</vt:lpstr>
      <vt:lpstr>   Четвертый уровень бюджета - самостоятельный бюджет местного самоуправления   </vt:lpstr>
      <vt:lpstr>   Этапы внедрения самостоятельного бюджета местного самоуправления   </vt:lpstr>
      <vt:lpstr>Презентация PowerPoint</vt:lpstr>
      <vt:lpstr>Уточненный бюджет сельских округов на 2022 год                  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Альфия Ф. Садыкова</dc:creator>
  <cp:lastModifiedBy>Альфия Садыкова</cp:lastModifiedBy>
  <cp:revision>1754</cp:revision>
  <cp:lastPrinted>2022-10-21T04:16:58Z</cp:lastPrinted>
  <dcterms:created xsi:type="dcterms:W3CDTF">1601-01-01T00:00:00Z</dcterms:created>
  <dcterms:modified xsi:type="dcterms:W3CDTF">2022-10-21T04:30:57Z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