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0"/>
  </p:notesMasterIdLst>
  <p:sldIdLst>
    <p:sldId id="256" r:id="rId3"/>
    <p:sldId id="318" r:id="rId4"/>
    <p:sldId id="308" r:id="rId5"/>
    <p:sldId id="309" r:id="rId6"/>
    <p:sldId id="269" r:id="rId7"/>
    <p:sldId id="317" r:id="rId8"/>
    <p:sldId id="313" r:id="rId9"/>
  </p:sldIdLst>
  <p:sldSz cx="9144000" cy="5143500" type="screen16x9"/>
  <p:notesSz cx="6808788" cy="9940925"/>
  <p:embeddedFontLst>
    <p:embeddedFont>
      <p:font typeface="Inter-Regular" panose="020B0604020202020204" charset="0"/>
      <p:regular r:id="rId11"/>
      <p:bold r:id="rId12"/>
    </p:embeddedFont>
    <p:embeddedFont>
      <p:font typeface="Playfair Display" panose="020B0604020202020204" charset="-52"/>
      <p:regular r:id="rId13"/>
      <p:bold r:id="rId14"/>
      <p:italic r:id="rId15"/>
      <p:boldItalic r:id="rId16"/>
    </p:embeddedFont>
    <p:embeddedFont>
      <p:font typeface="Playfair Display Regular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магуль Кожбанова" initials="АК" lastIdx="1" clrIdx="0">
    <p:extLst>
      <p:ext uri="{19B8F6BF-5375-455C-9EA6-DF929625EA0E}">
        <p15:presenceInfo xmlns:p15="http://schemas.microsoft.com/office/powerpoint/2012/main" userId="S-1-5-21-97105946-3639890368-3128584306-1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0DC"/>
    <a:srgbClr val="E8EFF3"/>
    <a:srgbClr val="DEEEE3"/>
    <a:srgbClr val="D2EED5"/>
    <a:srgbClr val="4D8655"/>
    <a:srgbClr val="000000"/>
    <a:srgbClr val="FFB9A7"/>
    <a:srgbClr val="8BB0C4"/>
    <a:srgbClr val="E2C7A1"/>
    <a:srgbClr val="D7E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612979-EF31-4AF9-A8EF-6B6A0A963571}">
  <a:tblStyle styleId="{50612979-EF31-4AF9-A8EF-6B6A0A963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BDF9CB-71E7-4CE3-B812-B350EE79E3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43680555555555"/>
          <c:y val="6.4675925925925928E-2"/>
          <c:w val="0.78682708333333329"/>
          <c:h val="0.73507407407407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ТҮСІМДЕР</c:v>
                </c:pt>
              </c:strCache>
            </c:strRef>
          </c:tx>
          <c:spPr>
            <a:solidFill>
              <a:srgbClr val="DEEE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layfair Display Regular" panose="020B0604020202020204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10724</c:v>
                </c:pt>
                <c:pt idx="1">
                  <c:v>12049</c:v>
                </c:pt>
                <c:pt idx="2">
                  <c:v>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0-4BA1-9A10-E733A22066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ШЫҒЫСТАР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layfair Display Regular" panose="020B0604020202020204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12020</c:v>
                </c:pt>
                <c:pt idx="1">
                  <c:v>14234</c:v>
                </c:pt>
                <c:pt idx="2">
                  <c:v>15207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0-4BA1-9A10-E733A220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421050368"/>
        <c:axId val="429180824"/>
      </c:barChart>
      <c:catAx>
        <c:axId val="42105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Playfair Display Regular" panose="020B0604020202020204" charset="-52"/>
                <a:ea typeface="+mn-ea"/>
                <a:cs typeface="+mn-cs"/>
              </a:defRPr>
            </a:pPr>
            <a:endParaRPr lang="ru-KZ"/>
          </a:p>
        </c:txPr>
        <c:crossAx val="429180824"/>
        <c:crosses val="autoZero"/>
        <c:auto val="1"/>
        <c:lblAlgn val="ctr"/>
        <c:lblOffset val="100"/>
        <c:noMultiLvlLbl val="0"/>
      </c:catAx>
      <c:valAx>
        <c:axId val="42918082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210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22743055555554"/>
          <c:y val="0.8115092592592591"/>
          <c:w val="0.55735034722222221"/>
          <c:h val="0.1002962962962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Playfair Display Regular" panose="020B0604020202020204" charset="-52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Playfair Display Regular" panose="020B0604020202020204" charset="-52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8776475947061"/>
          <c:y val="7.4253533521114565E-2"/>
          <c:w val="0.47168827349928066"/>
          <c:h val="0.8619943160711645"/>
        </c:manualLayout>
      </c:layout>
      <c:doughnutChart>
        <c:varyColors val="1"/>
        <c:ser>
          <c:idx val="0"/>
          <c:order val="0"/>
          <c:tx>
            <c:strRef>
              <c:f>Лист1!$B$1:$C$1</c:f>
              <c:strCache>
                <c:ptCount val="1"/>
                <c:pt idx="0">
                  <c:v>Продажи 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11D-48DA-92B9-67C6571239B8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1D-48DA-92B9-67C6571239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1D-48DA-92B9-67C6571239B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1D-48DA-92B9-67C6571239B8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11D-48DA-92B9-67C6571239B8}"/>
              </c:ext>
            </c:extLst>
          </c:dPt>
          <c:dPt>
            <c:idx val="5"/>
            <c:bubble3D val="0"/>
            <c:spPr>
              <a:solidFill>
                <a:schemeClr val="accent3">
                  <a:shade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63-40F9-B452-286AF1EE3019}"/>
              </c:ext>
            </c:extLst>
          </c:dPt>
          <c:dPt>
            <c:idx val="6"/>
            <c:bubble3D val="0"/>
            <c:spPr>
              <a:solidFill>
                <a:schemeClr val="accent3">
                  <a:shade val="47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63-40F9-B452-286AF1EE3019}"/>
              </c:ext>
            </c:extLst>
          </c:dPt>
          <c:dLbls>
            <c:dLbl>
              <c:idx val="0"/>
              <c:layout>
                <c:manualLayout>
                  <c:x val="-1.3636363636369516E-4"/>
                  <c:y val="-1.466339974523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D-48DA-92B9-67C6571239B8}"/>
                </c:ext>
              </c:extLst>
            </c:dLbl>
            <c:dLbl>
              <c:idx val="2"/>
              <c:layout>
                <c:manualLayout>
                  <c:x val="-1.0376297445689964E-2"/>
                  <c:y val="-2.607531037147964E-2"/>
                </c:manualLayout>
              </c:layout>
              <c:spPr>
                <a:noFill/>
                <a:ln w="15812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000" b="0" i="0" u="none" strike="noStrike" kern="1200" baseline="0" noProof="0">
                      <a:solidFill>
                        <a:schemeClr val="tx1"/>
                      </a:solidFill>
                      <a:latin typeface="Playfair Display Regular" panose="020B0604020202020204" charset="-52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11D-48DA-92B9-67C6571239B8}"/>
                </c:ext>
              </c:extLst>
            </c:dLbl>
            <c:spPr>
              <a:noFill/>
              <a:ln w="15812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 noProof="0">
                    <a:solidFill>
                      <a:schemeClr val="tx1"/>
                    </a:solidFill>
                    <a:latin typeface="Playfair Display Regular" panose="020B0604020202020204" charset="-52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гос.услуги</c:v>
                </c:pt>
                <c:pt idx="1">
                  <c:v>оборона</c:v>
                </c:pt>
                <c:pt idx="2">
                  <c:v>соц.сфера</c:v>
                </c:pt>
                <c:pt idx="3">
                  <c:v>реал.сектор</c:v>
                </c:pt>
                <c:pt idx="4">
                  <c:v>прочие</c:v>
                </c:pt>
                <c:pt idx="5">
                  <c:v>долг</c:v>
                </c:pt>
                <c:pt idx="6">
                  <c:v>трансферты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 formatCode="General">
                  <c:v>645</c:v>
                </c:pt>
                <c:pt idx="1">
                  <c:v>1523</c:v>
                </c:pt>
                <c:pt idx="2">
                  <c:v>7549</c:v>
                </c:pt>
                <c:pt idx="3">
                  <c:v>1801</c:v>
                </c:pt>
                <c:pt idx="4" formatCode="General">
                  <c:v>591</c:v>
                </c:pt>
                <c:pt idx="5">
                  <c:v>978</c:v>
                </c:pt>
                <c:pt idx="6">
                  <c:v>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1D-48DA-92B9-67C657123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11D-48DA-92B9-67C6571239B8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1D-48DA-92B9-67C6571239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11D-48DA-92B9-67C6571239B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1D-48DA-92B9-67C6571239B8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11D-48DA-92B9-67C6571239B8}"/>
              </c:ext>
            </c:extLst>
          </c:dPt>
          <c:dPt>
            <c:idx val="5"/>
            <c:bubble3D val="0"/>
            <c:spPr>
              <a:solidFill>
                <a:schemeClr val="accent3">
                  <a:shade val="6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563-40F9-B452-286AF1EE3019}"/>
              </c:ext>
            </c:extLst>
          </c:dPt>
          <c:dPt>
            <c:idx val="6"/>
            <c:bubble3D val="0"/>
            <c:spPr>
              <a:solidFill>
                <a:schemeClr val="accent3">
                  <a:shade val="47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563-40F9-B452-286AF1EE3019}"/>
              </c:ext>
            </c:extLst>
          </c:dPt>
          <c:dLbls>
            <c:dLbl>
              <c:idx val="0"/>
              <c:layout>
                <c:manualLayout>
                  <c:x val="3.2542929292929293E-3"/>
                  <c:y val="-1.559034410659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1D-48DA-92B9-67C6571239B8}"/>
                </c:ext>
              </c:extLst>
            </c:dLbl>
            <c:spPr>
              <a:noFill/>
              <a:ln w="15812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 noProof="0">
                    <a:solidFill>
                      <a:schemeClr val="tx1"/>
                    </a:solidFill>
                    <a:latin typeface="Playfair Display Regular" panose="020B0604020202020204" charset="-52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гос.услуги</c:v>
                </c:pt>
                <c:pt idx="1">
                  <c:v>оборона</c:v>
                </c:pt>
                <c:pt idx="2">
                  <c:v>соц.сфера</c:v>
                </c:pt>
                <c:pt idx="3">
                  <c:v>реал.сектор</c:v>
                </c:pt>
                <c:pt idx="4">
                  <c:v>прочие</c:v>
                </c:pt>
                <c:pt idx="5">
                  <c:v>долг</c:v>
                </c:pt>
                <c:pt idx="6">
                  <c:v>трансферты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0.04</c:v>
                </c:pt>
                <c:pt idx="1">
                  <c:v>0.1</c:v>
                </c:pt>
                <c:pt idx="2">
                  <c:v>0.5</c:v>
                </c:pt>
                <c:pt idx="3">
                  <c:v>0.12</c:v>
                </c:pt>
                <c:pt idx="4">
                  <c:v>0.04</c:v>
                </c:pt>
                <c:pt idx="5">
                  <c:v>0.06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1D-48DA-92B9-67C657123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 w="16322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ru-RU" sz="800" noProof="0">
          <a:solidFill>
            <a:schemeClr val="tx1"/>
          </a:solidFill>
          <a:latin typeface="Playfair Display Regular" panose="020B0604020202020204" charset="-52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00352733686066E-2"/>
          <c:y val="8.5696299301172285E-2"/>
          <c:w val="0.96119929453262787"/>
          <c:h val="0.573315783916721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Кезеңдегі жоспар</c:v>
                </c:pt>
              </c:strCache>
            </c:strRef>
          </c:tx>
          <c:spPr>
            <a:solidFill>
              <a:srgbClr val="E8EFF3"/>
            </a:solidFill>
            <a:ln>
              <a:noFill/>
            </a:ln>
            <a:effectLst/>
          </c:spPr>
          <c:invertIfNegative val="0"/>
          <c:dLbls>
            <c:spPr>
              <a:noFill/>
              <a:ln w="2408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12028</c:v>
                </c:pt>
                <c:pt idx="1">
                  <c:v>14475</c:v>
                </c:pt>
                <c:pt idx="2">
                  <c:v>15334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D-4BB5-9459-14F4F690D5E2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Кезеңдегі факт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4954">
              <a:noFill/>
            </a:ln>
          </c:spPr>
          <c:invertIfNegative val="0"/>
          <c:dLbls>
            <c:spPr>
              <a:noFill/>
              <a:ln w="2408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12020</c:v>
                </c:pt>
                <c:pt idx="1">
                  <c:v>14234</c:v>
                </c:pt>
                <c:pt idx="2">
                  <c:v>15207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D-4BB5-9459-14F4F690D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"/>
        <c:axId val="20312688"/>
        <c:axId val="310727656"/>
      </c:barChar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FD-4BB5-9459-14F4F690D5E2}"/>
              </c:ext>
            </c:extLst>
          </c:dPt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Lit>
              <c:formatCode>\О\с\н\о\в\н\о\й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3-ACFD-4BB5-9459-14F4F690D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5"/>
        <c:axId val="427851248"/>
        <c:axId val="579900976"/>
      </c:barChart>
      <c:catAx>
        <c:axId val="203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KZ"/>
          </a:p>
        </c:txPr>
        <c:crossAx val="310727656"/>
        <c:crosses val="autoZero"/>
        <c:auto val="1"/>
        <c:lblAlgn val="ctr"/>
        <c:lblOffset val="100"/>
        <c:noMultiLvlLbl val="0"/>
      </c:catAx>
      <c:valAx>
        <c:axId val="3107276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312688"/>
        <c:crosses val="autoZero"/>
        <c:crossBetween val="between"/>
      </c:valAx>
      <c:catAx>
        <c:axId val="42785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900976"/>
        <c:crosses val="autoZero"/>
        <c:auto val="1"/>
        <c:lblAlgn val="ctr"/>
        <c:lblOffset val="100"/>
        <c:noMultiLvlLbl val="0"/>
      </c:catAx>
      <c:valAx>
        <c:axId val="579900976"/>
        <c:scaling>
          <c:orientation val="minMax"/>
        </c:scaling>
        <c:delete val="1"/>
        <c:axPos val="r"/>
        <c:numFmt formatCode="\О\с\н\о\в\н\о\й" sourceLinked="1"/>
        <c:majorTickMark val="out"/>
        <c:minorTickMark val="none"/>
        <c:tickLblPos val="nextTo"/>
        <c:crossAx val="427851248"/>
        <c:crosses val="max"/>
        <c:crossBetween val="between"/>
      </c:valAx>
      <c:spPr>
        <a:noFill/>
        <a:ln w="25336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7083407407407406"/>
          <c:y val="0.80210166666666671"/>
          <c:w val="0.45833166666666669"/>
          <c:h val="0.1002962962962963"/>
        </c:manualLayout>
      </c:layout>
      <c:overlay val="0"/>
      <c:spPr>
        <a:noFill/>
        <a:ln w="24085">
          <a:noFill/>
        </a:ln>
      </c:spPr>
      <c:txPr>
        <a:bodyPr rot="0" vert="horz"/>
        <a:lstStyle/>
        <a:p>
          <a:pPr>
            <a:defRPr/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kk-KZ" sz="1000" noProof="0">
          <a:solidFill>
            <a:schemeClr val="tx1"/>
          </a:solidFill>
          <a:latin typeface="Playfair Display Regular" panose="020B0604020202020204" charset="-52"/>
        </a:defRPr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00352733686066E-2"/>
          <c:y val="8.5696299301172285E-2"/>
          <c:w val="0.96119929453262787"/>
          <c:h val="0.573315783916721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Кезеңдегі жоспар</c:v>
                </c:pt>
              </c:strCache>
            </c:strRef>
          </c:tx>
          <c:spPr>
            <a:solidFill>
              <a:srgbClr val="E8EFF3"/>
            </a:solidFill>
            <a:ln>
              <a:noFill/>
            </a:ln>
            <a:effectLst/>
          </c:spPr>
          <c:invertIfNegative val="0"/>
          <c:dLbls>
            <c:spPr>
              <a:noFill/>
              <a:ln w="2408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1917</c:v>
                </c:pt>
                <c:pt idx="1">
                  <c:v>2209</c:v>
                </c:pt>
                <c:pt idx="2">
                  <c:v>2463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1-46B0-AAE3-DA410975D8DC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Кезеңдегі факт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4954">
              <a:noFill/>
            </a:ln>
          </c:spPr>
          <c:invertIfNegative val="0"/>
          <c:dLbls>
            <c:spPr>
              <a:noFill/>
              <a:ln w="24085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1900</c:v>
                </c:pt>
                <c:pt idx="1">
                  <c:v>2196</c:v>
                </c:pt>
                <c:pt idx="2">
                  <c:v>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1-46B0-AAE3-DA410975D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"/>
        <c:axId val="579904112"/>
        <c:axId val="579910384"/>
      </c:barChar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421-46B0-AAE3-DA410975D8DC}"/>
              </c:ext>
            </c:extLst>
          </c:dPt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Lit>
              <c:formatCode>\О\с\н\о\в\н\о\й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3-C421-46B0-AAE3-DA410975D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5"/>
        <c:axId val="579902544"/>
        <c:axId val="579902936"/>
      </c:barChart>
      <c:catAx>
        <c:axId val="5799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KZ"/>
          </a:p>
        </c:txPr>
        <c:crossAx val="579910384"/>
        <c:crosses val="autoZero"/>
        <c:auto val="1"/>
        <c:lblAlgn val="ctr"/>
        <c:lblOffset val="100"/>
        <c:noMultiLvlLbl val="0"/>
      </c:catAx>
      <c:valAx>
        <c:axId val="5799103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79904112"/>
        <c:crosses val="autoZero"/>
        <c:crossBetween val="between"/>
      </c:valAx>
      <c:catAx>
        <c:axId val="57990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902936"/>
        <c:crosses val="autoZero"/>
        <c:auto val="1"/>
        <c:lblAlgn val="ctr"/>
        <c:lblOffset val="100"/>
        <c:noMultiLvlLbl val="0"/>
      </c:catAx>
      <c:valAx>
        <c:axId val="579902936"/>
        <c:scaling>
          <c:orientation val="minMax"/>
        </c:scaling>
        <c:delete val="1"/>
        <c:axPos val="r"/>
        <c:numFmt formatCode="\О\с\н\о\в\н\о\й" sourceLinked="1"/>
        <c:majorTickMark val="out"/>
        <c:minorTickMark val="none"/>
        <c:tickLblPos val="nextTo"/>
        <c:crossAx val="579902544"/>
        <c:crosses val="max"/>
        <c:crossBetween val="between"/>
      </c:valAx>
      <c:spPr>
        <a:noFill/>
        <a:ln w="25336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7083407407407406"/>
          <c:y val="0.80210166666666671"/>
          <c:w val="0.45833166666666669"/>
          <c:h val="0.1002962962962963"/>
        </c:manualLayout>
      </c:layout>
      <c:overlay val="0"/>
      <c:spPr>
        <a:noFill/>
        <a:ln w="24085">
          <a:noFill/>
        </a:ln>
      </c:spPr>
      <c:txPr>
        <a:bodyPr rot="0" vert="horz"/>
        <a:lstStyle/>
        <a:p>
          <a:pPr>
            <a:defRPr/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kk-KZ" sz="1000" noProof="0">
          <a:solidFill>
            <a:schemeClr val="tx1"/>
          </a:solidFill>
          <a:latin typeface="Playfair Display Regular" panose="020B0604020202020204" charset="-52"/>
        </a:defRPr>
      </a:pPr>
      <a:endParaRPr lang="ru-K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млрд.теңге</c:v>
                </c:pt>
              </c:strCache>
            </c:strRef>
          </c:tx>
          <c:spPr>
            <a:solidFill>
              <a:srgbClr val="E8EFF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3F-4583-8E5A-0A3681076C16}"/>
              </c:ext>
            </c:extLst>
          </c:dPt>
          <c:dLbls>
            <c:spPr>
              <a:noFill/>
              <a:ln w="2501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16045</c:v>
                </c:pt>
                <c:pt idx="1">
                  <c:v>20606</c:v>
                </c:pt>
                <c:pt idx="2">
                  <c:v>22870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F-4583-8E5A-0A3681076C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млң. АҚШ доллар</c:v>
                </c:pt>
              </c:strCache>
            </c:strRef>
          </c:tx>
          <c:spPr>
            <a:solidFill>
              <a:srgbClr val="B9D0DC"/>
            </a:solidFill>
            <a:ln w="25144">
              <a:noFill/>
            </a:ln>
          </c:spPr>
          <c:invertIfNegative val="0"/>
          <c:dLbls>
            <c:spPr>
              <a:noFill/>
              <a:ln w="2501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41763</c:v>
                </c:pt>
                <c:pt idx="1">
                  <c:v>47976</c:v>
                </c:pt>
                <c:pt idx="2">
                  <c:v>53727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F-4583-8E5A-0A3681076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"/>
        <c:axId val="579906856"/>
        <c:axId val="579909600"/>
      </c:barChart>
      <c:catAx>
        <c:axId val="57990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35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KZ"/>
          </a:p>
        </c:txPr>
        <c:crossAx val="579909600"/>
        <c:crosses val="autoZero"/>
        <c:auto val="1"/>
        <c:lblAlgn val="ctr"/>
        <c:lblOffset val="100"/>
        <c:noMultiLvlLbl val="0"/>
      </c:catAx>
      <c:valAx>
        <c:axId val="5799096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79906856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layout>
        <c:manualLayout>
          <c:xMode val="edge"/>
          <c:yMode val="edge"/>
          <c:x val="0.32771022612558043"/>
          <c:y val="0.79009192132921713"/>
          <c:w val="0.42368722222222222"/>
          <c:h val="0.15699099286597984"/>
        </c:manualLayout>
      </c:layout>
      <c:overlay val="0"/>
      <c:spPr>
        <a:noFill/>
        <a:ln w="25018">
          <a:noFill/>
        </a:ln>
      </c:spPr>
      <c:txPr>
        <a:bodyPr rot="0" vert="horz"/>
        <a:lstStyle/>
        <a:p>
          <a:pPr>
            <a:defRPr/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kk-KZ" sz="1000" noProof="0">
          <a:solidFill>
            <a:schemeClr val="tx1"/>
          </a:solidFill>
          <a:latin typeface="Playfair Display Regular" panose="020B0604020202020204" charset="-52"/>
          <a:cs typeface="Arial" panose="020B0604020202020204" pitchFamily="34" charset="0"/>
        </a:defRPr>
      </a:pPr>
      <a:endParaRPr lang="ru-K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D6ECC-6DA1-4224-B75E-C2AD234A653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55B5971-D5D5-4890-82F4-EAC43A6157B2}">
      <dgm:prSet phldrT="[Текст]" custT="1"/>
      <dgm:spPr>
        <a:solidFill>
          <a:srgbClr val="DEEEE3"/>
        </a:solidFill>
        <a:ln>
          <a:noFill/>
        </a:ln>
      </dgm:spPr>
      <dgm:t>
        <a:bodyPr/>
        <a:lstStyle/>
        <a:p>
          <a:r>
            <a:rPr lang="kk-KZ" sz="1000" noProof="0" dirty="0">
              <a:solidFill>
                <a:schemeClr val="tx1"/>
              </a:solidFill>
              <a:latin typeface="Playfair Display Regular" panose="020B0604020202020204" charset="-52"/>
            </a:rPr>
            <a:t>Кірістер – 1</a:t>
          </a:r>
          <a:r>
            <a:rPr lang="en-CA" sz="1000" noProof="0" dirty="0">
              <a:solidFill>
                <a:schemeClr val="tx1"/>
              </a:solidFill>
              <a:latin typeface="Playfair Display Regular" panose="020B0604020202020204" charset="-52"/>
            </a:rPr>
            <a:t>2 505</a:t>
          </a:r>
          <a:endParaRPr lang="kk-KZ" sz="1000" noProof="0" dirty="0">
            <a:solidFill>
              <a:schemeClr val="tx1"/>
            </a:solidFill>
            <a:latin typeface="Playfair Display Regular" panose="020B0604020202020204" charset="-52"/>
          </a:endParaRPr>
        </a:p>
      </dgm:t>
    </dgm:pt>
    <dgm:pt modelId="{9CFAB352-DDCC-4944-AB94-1259AB89D7D8}" type="parTrans" cxnId="{18A4AD57-16EC-41B3-B03E-81C99ABD9DCE}">
      <dgm:prSet/>
      <dgm:spPr/>
      <dgm:t>
        <a:bodyPr/>
        <a:lstStyle/>
        <a:p>
          <a:endParaRPr lang="ru-KZ" sz="1000">
            <a:solidFill>
              <a:schemeClr val="tx1"/>
            </a:solidFill>
            <a:latin typeface="Playfair Display Regular" panose="020B0604020202020204" charset="-52"/>
          </a:endParaRPr>
        </a:p>
      </dgm:t>
    </dgm:pt>
    <dgm:pt modelId="{56CF0B61-A925-4C82-A1E9-FDC32DD200BD}" type="sibTrans" cxnId="{18A4AD57-16EC-41B3-B03E-81C99ABD9DCE}">
      <dgm:prSet/>
      <dgm:spPr>
        <a:noFill/>
        <a:ln>
          <a:noFill/>
        </a:ln>
      </dgm:spPr>
      <dgm:t>
        <a:bodyPr/>
        <a:lstStyle/>
        <a:p>
          <a:endParaRPr lang="ru-KZ" sz="1000">
            <a:solidFill>
              <a:schemeClr val="tx1"/>
            </a:solidFill>
            <a:latin typeface="Playfair Display Regular" panose="020B0604020202020204" charset="-52"/>
          </a:endParaRPr>
        </a:p>
      </dgm:t>
    </dgm:pt>
    <dgm:pt modelId="{70B433A0-03CE-4694-B684-D7799F1482AD}" type="pres">
      <dgm:prSet presAssocID="{5C6D6ECC-6DA1-4224-B75E-C2AD234A65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AC212AC-B5A9-40FB-A45B-35F59FF85027}" type="pres">
      <dgm:prSet presAssocID="{855B5971-D5D5-4890-82F4-EAC43A6157B2}" presName="gear1" presStyleLbl="node1" presStyleIdx="0" presStyleCnt="1" custScaleX="123077" custScaleY="109091" custLinFactNeighborX="-39352" custLinFactNeighborY="-31651">
        <dgm:presLayoutVars>
          <dgm:chMax val="1"/>
          <dgm:bulletEnabled val="1"/>
        </dgm:presLayoutVars>
      </dgm:prSet>
      <dgm:spPr/>
    </dgm:pt>
    <dgm:pt modelId="{3D904F53-E106-4D10-81F2-6657C572DD92}" type="pres">
      <dgm:prSet presAssocID="{855B5971-D5D5-4890-82F4-EAC43A6157B2}" presName="gear1srcNode" presStyleLbl="node1" presStyleIdx="0" presStyleCnt="1"/>
      <dgm:spPr/>
    </dgm:pt>
    <dgm:pt modelId="{51994C4A-2563-4678-8EED-35940E66422F}" type="pres">
      <dgm:prSet presAssocID="{855B5971-D5D5-4890-82F4-EAC43A6157B2}" presName="gear1dstNode" presStyleLbl="node1" presStyleIdx="0" presStyleCnt="1"/>
      <dgm:spPr/>
    </dgm:pt>
    <dgm:pt modelId="{D3FDCD4A-3AE2-45E6-A08B-D7A834C1A308}" type="pres">
      <dgm:prSet presAssocID="{56CF0B61-A925-4C82-A1E9-FDC32DD200BD}" presName="connector1" presStyleLbl="sibTrans2D1" presStyleIdx="0" presStyleCnt="1"/>
      <dgm:spPr/>
    </dgm:pt>
  </dgm:ptLst>
  <dgm:cxnLst>
    <dgm:cxn modelId="{6E48AF1D-9364-47F6-AA76-1F8085882E42}" type="presOf" srcId="{855B5971-D5D5-4890-82F4-EAC43A6157B2}" destId="{3D904F53-E106-4D10-81F2-6657C572DD92}" srcOrd="1" destOrd="0" presId="urn:microsoft.com/office/officeart/2005/8/layout/gear1"/>
    <dgm:cxn modelId="{5474EA24-7816-4375-9F9B-BBA7D418D8B7}" type="presOf" srcId="{56CF0B61-A925-4C82-A1E9-FDC32DD200BD}" destId="{D3FDCD4A-3AE2-45E6-A08B-D7A834C1A308}" srcOrd="0" destOrd="0" presId="urn:microsoft.com/office/officeart/2005/8/layout/gear1"/>
    <dgm:cxn modelId="{5512DA34-6002-411F-9108-80D096128E63}" type="presOf" srcId="{855B5971-D5D5-4890-82F4-EAC43A6157B2}" destId="{51994C4A-2563-4678-8EED-35940E66422F}" srcOrd="2" destOrd="0" presId="urn:microsoft.com/office/officeart/2005/8/layout/gear1"/>
    <dgm:cxn modelId="{18A4AD57-16EC-41B3-B03E-81C99ABD9DCE}" srcId="{5C6D6ECC-6DA1-4224-B75E-C2AD234A6535}" destId="{855B5971-D5D5-4890-82F4-EAC43A6157B2}" srcOrd="0" destOrd="0" parTransId="{9CFAB352-DDCC-4944-AB94-1259AB89D7D8}" sibTransId="{56CF0B61-A925-4C82-A1E9-FDC32DD200BD}"/>
    <dgm:cxn modelId="{F208E395-2D21-416B-B58E-FE6A702B251F}" type="presOf" srcId="{5C6D6ECC-6DA1-4224-B75E-C2AD234A6535}" destId="{70B433A0-03CE-4694-B684-D7799F1482AD}" srcOrd="0" destOrd="0" presId="urn:microsoft.com/office/officeart/2005/8/layout/gear1"/>
    <dgm:cxn modelId="{1485CAA7-CA1A-47F8-9873-B3E24BEBF838}" type="presOf" srcId="{855B5971-D5D5-4890-82F4-EAC43A6157B2}" destId="{AAC212AC-B5A9-40FB-A45B-35F59FF85027}" srcOrd="0" destOrd="0" presId="urn:microsoft.com/office/officeart/2005/8/layout/gear1"/>
    <dgm:cxn modelId="{D4A85C4C-F4F7-4B08-BB8A-2B8EE896EFE5}" type="presParOf" srcId="{70B433A0-03CE-4694-B684-D7799F1482AD}" destId="{AAC212AC-B5A9-40FB-A45B-35F59FF85027}" srcOrd="0" destOrd="0" presId="urn:microsoft.com/office/officeart/2005/8/layout/gear1"/>
    <dgm:cxn modelId="{25520101-19E0-4077-8539-EB35E307E88C}" type="presParOf" srcId="{70B433A0-03CE-4694-B684-D7799F1482AD}" destId="{3D904F53-E106-4D10-81F2-6657C572DD92}" srcOrd="1" destOrd="0" presId="urn:microsoft.com/office/officeart/2005/8/layout/gear1"/>
    <dgm:cxn modelId="{21EDF3CA-A106-44DF-B9AB-24DDC0BDEAB5}" type="presParOf" srcId="{70B433A0-03CE-4694-B684-D7799F1482AD}" destId="{51994C4A-2563-4678-8EED-35940E66422F}" srcOrd="2" destOrd="0" presId="urn:microsoft.com/office/officeart/2005/8/layout/gear1"/>
    <dgm:cxn modelId="{98203110-34A5-4EEB-8E1F-BF5E44182959}" type="presParOf" srcId="{70B433A0-03CE-4694-B684-D7799F1482AD}" destId="{D3FDCD4A-3AE2-45E6-A08B-D7A834C1A30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212AC-B5A9-40FB-A45B-35F59FF85027}">
      <dsp:nvSpPr>
        <dsp:cNvPr id="0" name=""/>
        <dsp:cNvSpPr/>
      </dsp:nvSpPr>
      <dsp:spPr>
        <a:xfrm>
          <a:off x="861539" y="89900"/>
          <a:ext cx="1584000" cy="1404001"/>
        </a:xfrm>
        <a:prstGeom prst="gear9">
          <a:avLst/>
        </a:prstGeom>
        <a:solidFill>
          <a:srgbClr val="DEEE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kern="1200" noProof="0" dirty="0">
              <a:solidFill>
                <a:schemeClr val="tx1"/>
              </a:solidFill>
              <a:latin typeface="Playfair Display Regular" panose="020B0604020202020204" charset="-52"/>
            </a:rPr>
            <a:t>Кірістер – 1</a:t>
          </a:r>
          <a:r>
            <a:rPr lang="en-CA" sz="1000" kern="1200" noProof="0" dirty="0">
              <a:solidFill>
                <a:schemeClr val="tx1"/>
              </a:solidFill>
              <a:latin typeface="Playfair Display Regular" panose="020B0604020202020204" charset="-52"/>
            </a:rPr>
            <a:t>2 505</a:t>
          </a:r>
          <a:endParaRPr lang="kk-KZ" sz="1000" kern="1200" noProof="0" dirty="0">
            <a:solidFill>
              <a:schemeClr val="tx1"/>
            </a:solidFill>
            <a:latin typeface="Playfair Display Regular" panose="020B0604020202020204" charset="-52"/>
          </a:endParaRPr>
        </a:p>
      </dsp:txBody>
      <dsp:txXfrm>
        <a:off x="1166541" y="418781"/>
        <a:ext cx="973996" cy="721685"/>
      </dsp:txXfrm>
    </dsp:sp>
    <dsp:sp modelId="{D3FDCD4A-3AE2-45E6-A08B-D7A834C1A308}">
      <dsp:nvSpPr>
        <dsp:cNvPr id="0" name=""/>
        <dsp:cNvSpPr/>
      </dsp:nvSpPr>
      <dsp:spPr>
        <a:xfrm>
          <a:off x="1535250" y="358611"/>
          <a:ext cx="1583010" cy="1583010"/>
        </a:xfrm>
        <a:prstGeom prst="circularArrow">
          <a:avLst>
            <a:gd name="adj1" fmla="val 4878"/>
            <a:gd name="adj2" fmla="val 312630"/>
            <a:gd name="adj3" fmla="val 2952032"/>
            <a:gd name="adj4" fmla="val 15503394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749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96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43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52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52b6f6c1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52b6f6c13_0_16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79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52b6f6c1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52b6f6c13_0_19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80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52b6f6c1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52b6f6c13_0_19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943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marL="914400" lvl="1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marL="914400" lvl="1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marL="914400" lvl="1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40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16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1" type="blank">
  <p:cSld name="Blank - Illustration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46989" y="0"/>
            <a:ext cx="2996999" cy="437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2">
  <p:cSld name="Blank - Illustration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187" y="0"/>
            <a:ext cx="3004805" cy="437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58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3">
  <p:cSld name="Blank - Illustration 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37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4">
  <p:cSld name="Blank - Illustration 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3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87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064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362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8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669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chart" Target="../charts/chart3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5856" y="1851830"/>
            <a:ext cx="3312000" cy="14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kk-KZ" sz="2000" dirty="0">
                <a:solidFill>
                  <a:schemeClr val="tx1"/>
                </a:solidFill>
              </a:rPr>
              <a:t>2021 жылдың</a:t>
            </a:r>
            <a:br>
              <a:rPr lang="kk-KZ" sz="2000" dirty="0">
                <a:solidFill>
                  <a:schemeClr val="tx1"/>
                </a:solidFill>
              </a:rPr>
            </a:br>
            <a:r>
              <a:rPr lang="kk-KZ" sz="2000" dirty="0">
                <a:solidFill>
                  <a:schemeClr val="tx1"/>
                </a:solidFill>
              </a:rPr>
              <a:t>«Азаматтық бюджет» </a:t>
            </a:r>
            <a:br>
              <a:rPr lang="kk-KZ" sz="2000" dirty="0">
                <a:solidFill>
                  <a:schemeClr val="tx1"/>
                </a:solidFill>
              </a:rPr>
            </a:br>
            <a:r>
              <a:rPr lang="kk-KZ" sz="2000" dirty="0">
                <a:solidFill>
                  <a:schemeClr val="tx1"/>
                </a:solidFill>
              </a:rPr>
              <a:t>республикалық бюджеттің атқарылуы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05EEA-4C69-4748-8845-4F2569D8B523}"/>
              </a:ext>
            </a:extLst>
          </p:cNvPr>
          <p:cNvSpPr txBox="1"/>
          <p:nvPr/>
        </p:nvSpPr>
        <p:spPr>
          <a:xfrm>
            <a:off x="0" y="165018"/>
            <a:ext cx="9144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sz="1200" dirty="0">
                <a:solidFill>
                  <a:schemeClr val="tx1"/>
                </a:solidFill>
                <a:latin typeface="Playfair Display Regular" panose="020B0604020202020204" charset="-52"/>
              </a:rPr>
              <a:t>Қазақстан Республикасы қаржы министрлігі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72D7D-D580-4C58-AF87-F854BCD76A3F}"/>
              </a:ext>
            </a:extLst>
          </p:cNvPr>
          <p:cNvSpPr txBox="1"/>
          <p:nvPr/>
        </p:nvSpPr>
        <p:spPr>
          <a:xfrm>
            <a:off x="0" y="4659982"/>
            <a:ext cx="914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buNone/>
              <a:defRPr sz="1000">
                <a:solidFill>
                  <a:schemeClr val="tx1"/>
                </a:solidFill>
                <a:latin typeface="Playfair Display Regular" panose="020B0604020202020204" charset="-52"/>
                <a:ea typeface="Inter-Regular"/>
                <a:cs typeface="Inter-Regular"/>
                <a:sym typeface="Inter-Regular"/>
              </a:defRPr>
            </a:lvl1pPr>
            <a:lvl2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kk-KZ" sz="1200" dirty="0"/>
              <a:t>Нұр-Сұлтан қ., 202</a:t>
            </a:r>
            <a:r>
              <a:rPr lang="en-CA" sz="1200" dirty="0"/>
              <a:t>2</a:t>
            </a:r>
            <a:r>
              <a:rPr lang="kk-KZ" sz="1200" dirty="0"/>
              <a:t> жыл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73552884-CE05-4C4B-A649-965C735D1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30580"/>
              </p:ext>
            </p:extLst>
          </p:nvPr>
        </p:nvGraphicFramePr>
        <p:xfrm>
          <a:off x="900072" y="876908"/>
          <a:ext cx="4320000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863AF5-9543-48C6-ACF1-5A0F2741A593}"/>
              </a:ext>
            </a:extLst>
          </p:cNvPr>
          <p:cNvSpPr/>
          <p:nvPr/>
        </p:nvSpPr>
        <p:spPr>
          <a:xfrm>
            <a:off x="0" y="195486"/>
            <a:ext cx="137635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0" y="267534"/>
            <a:ext cx="914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indent="360000">
              <a:lnSpc>
                <a:spcPct val="100000"/>
              </a:lnSpc>
            </a:pPr>
            <a:r>
              <a:rPr lang="kk-KZ" sz="2000" dirty="0">
                <a:solidFill>
                  <a:schemeClr val="tx1"/>
                </a:solidFill>
              </a:rPr>
              <a:t>Республикалық бюджеттің параметрлері</a:t>
            </a:r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ea typeface="Inter-Regular"/>
                <a:sym typeface="Inter-Regular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layfair Display Regular" panose="020B0604020202020204" charset="-52"/>
              <a:ea typeface="Inter-Regular"/>
              <a:sym typeface="Inter-Regular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1360D286-8F1C-4259-B27A-94FB8EC44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285790"/>
              </p:ext>
            </p:extLst>
          </p:nvPr>
        </p:nvGraphicFramePr>
        <p:xfrm>
          <a:off x="2988184" y="2643758"/>
          <a:ext cx="32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9C3E1C26-FEA2-4DEC-836C-2A3221502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29715"/>
              </p:ext>
            </p:extLst>
          </p:nvPr>
        </p:nvGraphicFramePr>
        <p:xfrm>
          <a:off x="3348088" y="1233476"/>
          <a:ext cx="1908000" cy="97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indent="-180000">
                        <a:buFont typeface="Wingdings" panose="05000000000000000000" pitchFamily="2" charset="2"/>
                        <a:buChar char="ü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салықтық – </a:t>
                      </a:r>
                      <a:r>
                        <a:rPr lang="en-CA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7 058</a:t>
                      </a:r>
                      <a:endParaRPr lang="kk-KZ" sz="1000" b="0" noProof="0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marL="91405" marR="91405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-180000">
                        <a:buFont typeface="Wingdings" panose="05000000000000000000" pitchFamily="2" charset="2"/>
                        <a:buChar char="ü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салықтық емес – 2</a:t>
                      </a:r>
                      <a:r>
                        <a:rPr lang="en-CA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95</a:t>
                      </a:r>
                      <a:endParaRPr lang="kk-KZ" sz="1000" b="0" noProof="0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marL="91405" marR="91405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-180000">
                        <a:buFont typeface="Wingdings" panose="05000000000000000000" pitchFamily="2" charset="2"/>
                        <a:buChar char="ü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негізгі капиталды сату – </a:t>
                      </a:r>
                      <a:r>
                        <a:rPr lang="en-CA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7</a:t>
                      </a:r>
                      <a:endParaRPr lang="kk-KZ" sz="1000" b="0" noProof="0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marL="91405" marR="91405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-180000">
                        <a:buFont typeface="Wingdings" panose="05000000000000000000" pitchFamily="2" charset="2"/>
                        <a:buChar char="ü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трансферттер </a:t>
                      </a:r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– </a:t>
                      </a:r>
                      <a:r>
                        <a:rPr lang="en-CA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5 145</a:t>
                      </a:r>
                      <a:endParaRPr lang="kk-KZ" sz="1000" b="0" noProof="0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marL="91405" marR="91405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925B0C8B-C5A5-4E07-85D1-64FFB55FBCDB}"/>
              </a:ext>
            </a:extLst>
          </p:cNvPr>
          <p:cNvSpPr/>
          <p:nvPr/>
        </p:nvSpPr>
        <p:spPr>
          <a:xfrm>
            <a:off x="3258088" y="1245803"/>
            <a:ext cx="180000" cy="936000"/>
          </a:xfrm>
          <a:prstGeom prst="leftBrace">
            <a:avLst>
              <a:gd name="adj1" fmla="val 125000"/>
              <a:gd name="adj2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a-ET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A06933-63A9-4D14-9BE6-7A9299795223}"/>
              </a:ext>
            </a:extLst>
          </p:cNvPr>
          <p:cNvSpPr txBox="1"/>
          <p:nvPr/>
        </p:nvSpPr>
        <p:spPr>
          <a:xfrm>
            <a:off x="1692200" y="699542"/>
            <a:ext cx="25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kk-KZ" sz="1000" u="sng" dirty="0">
                <a:solidFill>
                  <a:schemeClr val="tx1"/>
                </a:solidFill>
                <a:latin typeface="Playfair Display Regular" panose="020B0604020202020204" charset="-52"/>
              </a:rPr>
              <a:t>ТҮСІМДЕР</a:t>
            </a:r>
            <a:r>
              <a:rPr kumimoji="0" lang="ru-RU" sz="1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cs typeface="Arial"/>
                <a:sym typeface="Arial"/>
              </a:rPr>
              <a:t> – 1</a:t>
            </a:r>
            <a:r>
              <a:rPr kumimoji="0" lang="en-CA" sz="1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cs typeface="Arial"/>
                <a:sym typeface="Arial"/>
              </a:rPr>
              <a:t>2 681</a:t>
            </a:r>
            <a:r>
              <a:rPr kumimoji="0" lang="ru-RU" sz="1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cs typeface="Arial"/>
                <a:sym typeface="Arial"/>
              </a:rPr>
              <a:t> </a:t>
            </a:r>
            <a:r>
              <a:rPr kumimoji="0" lang="ru-RU" sz="10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cs typeface="Arial"/>
                <a:sym typeface="Arial"/>
              </a:rPr>
              <a:t>млрд.тг</a:t>
            </a:r>
            <a:r>
              <a:rPr kumimoji="0" lang="ru-RU" sz="1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cs typeface="Arial"/>
                <a:sym typeface="Arial"/>
              </a:rPr>
              <a:t>, </a:t>
            </a:r>
            <a:r>
              <a:rPr lang="kk-KZ" sz="1000" u="sng" dirty="0">
                <a:solidFill>
                  <a:schemeClr val="tx1"/>
                </a:solidFill>
                <a:latin typeface="Playfair Display Regular" panose="020B0604020202020204" charset="-52"/>
                <a:cs typeface="Arial" panose="020B0604020202020204" pitchFamily="34" charset="0"/>
              </a:rPr>
              <a:t>оның ішінде: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3072F78-9109-4266-A140-E1659584C5B2}"/>
              </a:ext>
            </a:extLst>
          </p:cNvPr>
          <p:cNvGrpSpPr/>
          <p:nvPr/>
        </p:nvGrpSpPr>
        <p:grpSpPr>
          <a:xfrm>
            <a:off x="827584" y="1059582"/>
            <a:ext cx="1044000" cy="1008000"/>
            <a:chOff x="1404306" y="223147"/>
            <a:chExt cx="1368003" cy="1332006"/>
          </a:xfrm>
        </p:grpSpPr>
        <p:sp>
          <p:nvSpPr>
            <p:cNvPr id="32" name="Shape 31">
              <a:extLst>
                <a:ext uri="{FF2B5EF4-FFF2-40B4-BE49-F238E27FC236}">
                  <a16:creationId xmlns:a16="http://schemas.microsoft.com/office/drawing/2014/main" id="{EFB67451-7765-4B0E-A19D-E5FD597A050A}"/>
                </a:ext>
              </a:extLst>
            </p:cNvPr>
            <p:cNvSpPr/>
            <p:nvPr/>
          </p:nvSpPr>
          <p:spPr>
            <a:xfrm>
              <a:off x="1404306" y="223147"/>
              <a:ext cx="1368003" cy="1332006"/>
            </a:xfrm>
            <a:prstGeom prst="gear9">
              <a:avLst/>
            </a:prstGeom>
            <a:solidFill>
              <a:srgbClr val="DEEEE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Shape 4">
              <a:extLst>
                <a:ext uri="{FF2B5EF4-FFF2-40B4-BE49-F238E27FC236}">
                  <a16:creationId xmlns:a16="http://schemas.microsoft.com/office/drawing/2014/main" id="{B97BEA2C-B80D-4E5E-A850-FC1E948AA7EF}"/>
                </a:ext>
              </a:extLst>
            </p:cNvPr>
            <p:cNvSpPr txBox="1"/>
            <p:nvPr/>
          </p:nvSpPr>
          <p:spPr>
            <a:xfrm>
              <a:off x="1579182" y="546810"/>
              <a:ext cx="1034408" cy="68467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kk-KZ" sz="1000" b="0" i="0" u="none" strike="noStrike" kern="1200" cap="none" spc="0" normalizeH="0" baseline="0" dirty="0">
                  <a:ln>
                    <a:noFill/>
                  </a:ln>
                  <a:solidFill>
                    <a:srgbClr val="333A47"/>
                  </a:solidFill>
                  <a:effectLst/>
                  <a:uLnTx/>
                  <a:uFillTx/>
                  <a:latin typeface="Playfair Display Regular" panose="020B0604020202020204" charset="-52"/>
                  <a:ea typeface="+mn-ea"/>
                  <a:cs typeface="+mn-cs"/>
                  <a:sym typeface="Arial"/>
                </a:rPr>
                <a:t>Бюджеттік кредиттердіөтеу - </a:t>
              </a:r>
              <a:r>
                <a:rPr lang="en-CA" sz="1000" kern="1200" dirty="0">
                  <a:solidFill>
                    <a:srgbClr val="333A47"/>
                  </a:solidFill>
                  <a:latin typeface="Playfair Display Regular" panose="020B0604020202020204" charset="-52"/>
                </a:rPr>
                <a:t>176</a:t>
              </a:r>
              <a:endParaRPr kumimoji="0" lang="kk-KZ" sz="1000" b="0" i="0" u="none" strike="noStrike" kern="1200" cap="none" spc="0" normalizeH="0" baseline="0" dirty="0">
                <a:ln>
                  <a:noFill/>
                </a:ln>
                <a:solidFill>
                  <a:srgbClr val="333A47"/>
                </a:solidFill>
                <a:effectLst/>
                <a:uLnTx/>
                <a:uFillTx/>
                <a:latin typeface="Playfair Display Regular" panose="020B0604020202020204" charset="-52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87F363-ABF3-4B79-A611-B47A019F6358}"/>
              </a:ext>
            </a:extLst>
          </p:cNvPr>
          <p:cNvSpPr/>
          <p:nvPr/>
        </p:nvSpPr>
        <p:spPr>
          <a:xfrm>
            <a:off x="3419992" y="2541552"/>
            <a:ext cx="21499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spc="0" baseline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kk-KZ" u="sng" kern="1200" dirty="0">
                <a:solidFill>
                  <a:schemeClr val="tx1"/>
                </a:solidFill>
                <a:latin typeface="Playfair Display Regular" panose="020B0604020202020204" charset="-52"/>
                <a:cs typeface="Arial" panose="020B0604020202020204" pitchFamily="34" charset="0"/>
              </a:rPr>
              <a:t>2019-2021 ж. жылдардағы серпін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6BCF443-CD89-4B89-97E6-C2A5A2A1CAAB}"/>
              </a:ext>
            </a:extLst>
          </p:cNvPr>
          <p:cNvGrpSpPr/>
          <p:nvPr/>
        </p:nvGrpSpPr>
        <p:grpSpPr>
          <a:xfrm>
            <a:off x="-36072" y="2355725"/>
            <a:ext cx="3960000" cy="2520280"/>
            <a:chOff x="-108520" y="2283717"/>
            <a:chExt cx="3960000" cy="2520280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71662EA-826D-43D0-9394-4646CB6B6F34}"/>
                </a:ext>
              </a:extLst>
            </p:cNvPr>
            <p:cNvGrpSpPr/>
            <p:nvPr/>
          </p:nvGrpSpPr>
          <p:grpSpPr>
            <a:xfrm>
              <a:off x="-108520" y="2283717"/>
              <a:ext cx="3960000" cy="2520280"/>
              <a:chOff x="-504536" y="2101583"/>
              <a:chExt cx="3951700" cy="2671151"/>
            </a:xfrm>
          </p:grpSpPr>
          <p:graphicFrame>
            <p:nvGraphicFramePr>
              <p:cNvPr id="3" name="Диаграмма 11">
                <a:extLst>
                  <a:ext uri="{FF2B5EF4-FFF2-40B4-BE49-F238E27FC236}">
                    <a16:creationId xmlns:a16="http://schemas.microsoft.com/office/drawing/2014/main" id="{BB8E67FD-C301-42A1-9855-FFD78FBF12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8248067"/>
                  </p:ext>
                </p:extLst>
              </p:nvPr>
            </p:nvGraphicFramePr>
            <p:xfrm>
              <a:off x="-504536" y="2554550"/>
              <a:ext cx="3951700" cy="22181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AF299D-2B00-4E7D-A9C5-C217448B52B5}"/>
                  </a:ext>
                </a:extLst>
              </p:cNvPr>
              <p:cNvSpPr txBox="1"/>
              <p:nvPr/>
            </p:nvSpPr>
            <p:spPr>
              <a:xfrm>
                <a:off x="-1536" y="2101583"/>
                <a:ext cx="2873964" cy="2609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kk-KZ" sz="1000" b="0" i="0" u="sng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ШЫҒЫСТАР – </a:t>
                </a:r>
                <a:r>
                  <a:rPr kumimoji="0" lang="kk-KZ" sz="1000" b="0" i="0" u="sng" strike="noStrike" kern="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1</a:t>
                </a:r>
                <a:r>
                  <a:rPr kumimoji="0" lang="en-CA" sz="1000" b="0" i="0" u="sng" strike="noStrike" kern="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5 207</a:t>
                </a:r>
                <a:r>
                  <a:rPr kumimoji="0" lang="kk-KZ" sz="1000" b="0" i="0" u="sng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 млрд.тг,</a:t>
                </a:r>
                <a:r>
                  <a:rPr lang="kk-KZ" sz="1000" u="sng" dirty="0">
                    <a:solidFill>
                      <a:schemeClr val="tx1"/>
                    </a:solidFill>
                    <a:latin typeface="Playfair Display Regular" panose="020B0604020202020204" charset="-52"/>
                    <a:cs typeface="Arial" panose="020B0604020202020204" pitchFamily="34" charset="0"/>
                  </a:rPr>
                  <a:t> оның ішінде:</a:t>
                </a:r>
                <a:r>
                  <a:rPr kumimoji="0" lang="kk-KZ" sz="1000" b="0" i="0" u="sng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 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31A90-EA96-471F-8A82-1E09C16B3E12}"/>
                  </a:ext>
                </a:extLst>
              </p:cNvPr>
              <p:cNvSpPr txBox="1"/>
              <p:nvPr/>
            </p:nvSpPr>
            <p:spPr>
              <a:xfrm>
                <a:off x="1651176" y="3704274"/>
                <a:ext cx="900000" cy="4240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әлеуметтік сала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831613-89EC-4790-9135-5795FCF41D47}"/>
                  </a:ext>
                </a:extLst>
              </p:cNvPr>
              <p:cNvSpPr txBox="1"/>
              <p:nvPr/>
            </p:nvSpPr>
            <p:spPr>
              <a:xfrm>
                <a:off x="285980" y="2559495"/>
                <a:ext cx="790340" cy="4240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өңірлерді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қолдау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370D31-065B-41F5-94D6-860D187C03AA}"/>
                  </a:ext>
                </a:extLst>
              </p:cNvPr>
              <p:cNvSpPr txBox="1"/>
              <p:nvPr/>
            </p:nvSpPr>
            <p:spPr>
              <a:xfrm>
                <a:off x="-1536" y="3883970"/>
                <a:ext cx="718491" cy="4240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нақты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сектор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8EB097-E01F-4BE6-B66C-851AC417B356}"/>
                  </a:ext>
                </a:extLst>
              </p:cNvPr>
              <p:cNvSpPr txBox="1"/>
              <p:nvPr/>
            </p:nvSpPr>
            <p:spPr>
              <a:xfrm>
                <a:off x="-473551" y="3127576"/>
                <a:ext cx="1149585" cy="4240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бөрышқы қызмет көрсету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B8C4F-0762-4BD3-8E48-014EC8A42D3E}"/>
                  </a:ext>
                </a:extLst>
              </p:cNvPr>
              <p:cNvSpPr txBox="1"/>
              <p:nvPr/>
            </p:nvSpPr>
            <p:spPr>
              <a:xfrm>
                <a:off x="1794890" y="2593345"/>
                <a:ext cx="826265" cy="4240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kk-KZ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layfair Display Regular" panose="020B0604020202020204" charset="-52"/>
                    <a:cs typeface="Arial"/>
                    <a:sym typeface="Arial"/>
                  </a:rPr>
                  <a:t>қөғамдық тәртіп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1C0116-4077-4352-B22C-E0B7C27B94E1}"/>
                </a:ext>
              </a:extLst>
            </p:cNvPr>
            <p:cNvSpPr txBox="1"/>
            <p:nvPr/>
          </p:nvSpPr>
          <p:spPr>
            <a:xfrm>
              <a:off x="251520" y="3651870"/>
              <a:ext cx="8280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kk-KZ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layfair Display Regular" panose="020B0604020202020204" charset="-52"/>
                  <a:cs typeface="Arial"/>
                  <a:sym typeface="Arial"/>
                </a:rPr>
                <a:t>басқалар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7D978F-B245-4931-86F4-2186FDE77B07}"/>
                </a:ext>
              </a:extLst>
            </p:cNvPr>
            <p:cNvSpPr txBox="1"/>
            <p:nvPr/>
          </p:nvSpPr>
          <p:spPr>
            <a:xfrm>
              <a:off x="1475760" y="2520646"/>
              <a:ext cx="936000" cy="36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kk-KZ" sz="10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м</a:t>
              </a:r>
              <a:r>
                <a:rPr kumimoji="0" lang="kk-KZ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layfair Display Regular" panose="020B0604020202020204" charset="-52"/>
                  <a:cs typeface="Arial"/>
                  <a:sym typeface="Arial"/>
                </a:rPr>
                <a:t>емлекеттік қызметтер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2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E3A2EF-0B69-4989-AAED-CEA5FBB0C937}"/>
              </a:ext>
            </a:extLst>
          </p:cNvPr>
          <p:cNvSpPr/>
          <p:nvPr/>
        </p:nvSpPr>
        <p:spPr>
          <a:xfrm>
            <a:off x="0" y="195486"/>
            <a:ext cx="137635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0912C7EF-0457-496B-A837-7EE26BA51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0243"/>
              </p:ext>
            </p:extLst>
          </p:nvPr>
        </p:nvGraphicFramePr>
        <p:xfrm>
          <a:off x="432128" y="804206"/>
          <a:ext cx="5292000" cy="2332560"/>
        </p:xfrm>
        <a:graphic>
          <a:graphicData uri="http://schemas.openxmlformats.org/drawingml/2006/table">
            <a:tbl>
              <a:tblPr firstRow="1" bandRow="1">
                <a:tableStyleId>{50612979-EF31-4AF9-A8EF-6B6A0A963571}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35228115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38124414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520644186"/>
                    </a:ext>
                  </a:extLst>
                </a:gridCol>
              </a:tblGrid>
              <a:tr h="25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Әлеуметтік сала – </a:t>
                      </a:r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7 549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млрд.теңге немесе жалпы шығыстың 50%: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KZ" sz="1000" b="0" u="none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KZ" sz="1000" b="0" u="none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0507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indent="0" algn="ctr"/>
                      <a:r>
                        <a:rPr lang="kk-KZ" sz="1000" b="0" u="none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білім беру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k-KZ" sz="1000" b="0" u="none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денсаулық сақтау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k-KZ" sz="1000" b="0" u="none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әлеуметтік көмек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295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CA" sz="1000" b="0" i="0" u="none" strike="noStrike" cap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/>
                          <a:sym typeface="Arial"/>
                        </a:rPr>
                        <a:t>345</a:t>
                      </a:r>
                      <a:r>
                        <a:rPr lang="kk-KZ" sz="1000" b="0" i="0" u="none" strike="noStrike" cap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/>
                          <a:sym typeface="Arial"/>
                        </a:rPr>
                        <a:t> млрд.тг – жоғары;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1 </a:t>
                      </a:r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470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- тегін медициналық көмектің кепілдік берілген көлемі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 </a:t>
                      </a:r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678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– зейнетақы;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1214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CA" sz="1000" b="0" i="0" u="none" strike="noStrike" cap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/>
                          <a:sym typeface="Arial"/>
                        </a:rPr>
                        <a:t>821</a:t>
                      </a:r>
                      <a:r>
                        <a:rPr lang="kk-KZ" sz="1000" b="0" i="0" u="none" strike="noStrike" cap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/>
                          <a:sym typeface="Arial"/>
                        </a:rPr>
                        <a:t> млрд.тг - бастауыш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b="0" u="none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900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- жәрдемақы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133488"/>
                  </a:ext>
                </a:extLst>
              </a:tr>
              <a:tr h="25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Нақты сектор – 1 </a:t>
                      </a:r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80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1 млрд.теңге немесе жалпы шығыстан 12%: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KZ" sz="1000" b="0" u="none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KZ" sz="1000" b="0" u="none" dirty="0">
                        <a:solidFill>
                          <a:schemeClr val="tx1"/>
                        </a:solidFill>
                        <a:latin typeface="Playfair Display Regular" panose="020B0604020202020204" charset="-52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414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indent="0" algn="ctr"/>
                      <a:r>
                        <a:rPr lang="kk-KZ" sz="1000" b="0" u="none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көлік және коммуникациялар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ауыл, су, орман шаруашылығы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k-KZ" sz="1000" b="0" u="none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тұрғын үй</a:t>
                      </a:r>
                    </a:p>
                    <a:p>
                      <a:pPr indent="0" algn="ctr"/>
                      <a:r>
                        <a:rPr lang="kk-KZ" sz="1000" b="0" u="none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коммуналдық шаруашылық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49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416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– көлік;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330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– ауыл;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229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– тұрғын үй;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2645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80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– темір жол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68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- су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1</a:t>
                      </a:r>
                      <a:r>
                        <a:rPr lang="en-CA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88</a:t>
                      </a:r>
                      <a:r>
                        <a:rPr lang="kk-KZ" sz="1000" b="0" u="none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млрд.тг - коммуналдық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197480"/>
                  </a:ext>
                </a:extLst>
              </a:tr>
            </a:tbl>
          </a:graphicData>
        </a:graphic>
      </p:graphicFrame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>
                <a:solidFill>
                  <a:schemeClr val="tx1"/>
                </a:solidFill>
                <a:latin typeface="Playfair Display Regular" panose="020B0604020202020204" charset="-52"/>
              </a:rPr>
              <a:pPr algn="ctr"/>
              <a:t>3</a:t>
            </a:fld>
            <a:endParaRPr dirty="0">
              <a:solidFill>
                <a:schemeClr val="tx1"/>
              </a:solidFill>
              <a:latin typeface="Playfair Display Regular" panose="020B0604020202020204" charset="-52"/>
            </a:endParaRPr>
          </a:p>
        </p:txBody>
      </p:sp>
      <p:sp>
        <p:nvSpPr>
          <p:cNvPr id="9" name="Google Shape;167;p26">
            <a:extLst>
              <a:ext uri="{FF2B5EF4-FFF2-40B4-BE49-F238E27FC236}">
                <a16:creationId xmlns:a16="http://schemas.microsoft.com/office/drawing/2014/main" id="{76DB897A-9139-4F38-949B-BEE76A8C3B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67534"/>
            <a:ext cx="914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36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solidFill>
                  <a:schemeClr val="tx1"/>
                </a:solidFill>
              </a:rPr>
              <a:t>Республикалық бюджеттің шығыстары</a:t>
            </a: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id="{A5E5750E-5B6D-4642-8FE5-47C30D068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758729"/>
              </p:ext>
            </p:extLst>
          </p:nvPr>
        </p:nvGraphicFramePr>
        <p:xfrm>
          <a:off x="378128" y="3136766"/>
          <a:ext cx="54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C179C1-F933-4957-ACC8-F1C8B3856A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84" y="1095358"/>
            <a:ext cx="324000" cy="32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97C7406-F4FD-41BE-9218-5AC3900F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7760" y="1095358"/>
            <a:ext cx="324000" cy="32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1EB6F-1692-4AE3-88B3-B0721E691C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84" y="2283758"/>
            <a:ext cx="324000" cy="324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CD7416-1358-475B-AFCB-176936CF1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4216" y="2283758"/>
            <a:ext cx="324000" cy="324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7625B5-F223-4538-86FB-ED9B8FBD2A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928" y="2283758"/>
            <a:ext cx="324000" cy="324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EAB552-B7B4-45EF-AD5A-67C9562AFA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829" y="1095358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>
            <a:spLocks noGrp="1"/>
          </p:cNvSpPr>
          <p:nvPr>
            <p:ph type="sldNum" idx="12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 Regular" panose="020B0604020202020204" charset="-52"/>
                <a:sym typeface="Inter-Regular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layfair Display Regular" panose="020B0604020202020204" charset="-52"/>
              <a:sym typeface="Inter-Regular"/>
            </a:endParaRPr>
          </a:p>
        </p:txBody>
      </p:sp>
      <p:sp>
        <p:nvSpPr>
          <p:cNvPr id="24" name="Google Shape;167;p26">
            <a:extLst>
              <a:ext uri="{FF2B5EF4-FFF2-40B4-BE49-F238E27FC236}">
                <a16:creationId xmlns:a16="http://schemas.microsoft.com/office/drawing/2014/main" id="{891C30CF-3768-457A-A912-9668EA4B6D39}"/>
              </a:ext>
            </a:extLst>
          </p:cNvPr>
          <p:cNvSpPr txBox="1">
            <a:spLocks/>
          </p:cNvSpPr>
          <p:nvPr/>
        </p:nvSpPr>
        <p:spPr>
          <a:xfrm>
            <a:off x="0" y="267534"/>
            <a:ext cx="914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360000">
              <a:buClr>
                <a:schemeClr val="dk1"/>
              </a:buClr>
              <a:buSzPts val="3200"/>
              <a:buFont typeface="Playfair Display Regular"/>
              <a:buNone/>
              <a:defRPr sz="2000">
                <a:solidFill>
                  <a:schemeClr val="tx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>
              <a:lnSpc>
                <a:spcPct val="90000"/>
              </a:lnSpc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kk-KZ" dirty="0"/>
              <a:t>Нысаналы трансферттер – 2 </a:t>
            </a:r>
            <a:r>
              <a:rPr lang="en-CA" dirty="0"/>
              <a:t>37</a:t>
            </a:r>
            <a:r>
              <a:rPr lang="ru-RU" dirty="0"/>
              <a:t>4</a:t>
            </a:r>
            <a:r>
              <a:rPr lang="kk-KZ" dirty="0"/>
              <a:t> млрд.теңге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A0E5FB7-AE5F-402D-8AD6-15448C41F95A}"/>
              </a:ext>
            </a:extLst>
          </p:cNvPr>
          <p:cNvGrpSpPr/>
          <p:nvPr/>
        </p:nvGrpSpPr>
        <p:grpSpPr>
          <a:xfrm>
            <a:off x="684168" y="627854"/>
            <a:ext cx="5400000" cy="2880000"/>
            <a:chOff x="3045828" y="1328057"/>
            <a:chExt cx="6440339" cy="378000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0C81259-3876-4EB5-B6B2-0554741B8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EEE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828" y="1328057"/>
              <a:ext cx="6440339" cy="378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Блок-схема: узел 27">
              <a:extLst>
                <a:ext uri="{FF2B5EF4-FFF2-40B4-BE49-F238E27FC236}">
                  <a16:creationId xmlns:a16="http://schemas.microsoft.com/office/drawing/2014/main" id="{83DF9963-6925-4081-AC94-4C74049FE3F9}"/>
                </a:ext>
              </a:extLst>
            </p:cNvPr>
            <p:cNvSpPr/>
            <p:nvPr/>
          </p:nvSpPr>
          <p:spPr>
            <a:xfrm>
              <a:off x="6652103" y="1988948"/>
              <a:ext cx="42936" cy="47250"/>
            </a:xfrm>
            <a:prstGeom prst="flowChartConnector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sz="600">
                <a:solidFill>
                  <a:schemeClr val="tx1"/>
                </a:solidFill>
                <a:latin typeface="Playfair Display Regular" panose="020B0604020202020204" charset="-52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743EDA-4CEB-4328-BB98-C3C1BF30253D}"/>
                </a:ext>
              </a:extLst>
            </p:cNvPr>
            <p:cNvSpPr txBox="1"/>
            <p:nvPr/>
          </p:nvSpPr>
          <p:spPr>
            <a:xfrm>
              <a:off x="6394556" y="1878327"/>
              <a:ext cx="901647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91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НҰР-СҰЛТАН қ.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AF6AA4-6882-4A35-A20D-2404A86C4697}"/>
                </a:ext>
              </a:extLst>
            </p:cNvPr>
            <p:cNvSpPr txBox="1"/>
            <p:nvPr/>
          </p:nvSpPr>
          <p:spPr>
            <a:xfrm>
              <a:off x="6394461" y="1516396"/>
              <a:ext cx="429356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27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СҚО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F6D8D5-4A56-4AF7-A6F7-7FD26ACA8945}"/>
                </a:ext>
              </a:extLst>
            </p:cNvPr>
            <p:cNvSpPr txBox="1"/>
            <p:nvPr/>
          </p:nvSpPr>
          <p:spPr>
            <a:xfrm>
              <a:off x="7296309" y="2003617"/>
              <a:ext cx="901647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103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ПАВЛОДАР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0D7230-8017-4725-B675-E95AE2EAEE24}"/>
                </a:ext>
              </a:extLst>
            </p:cNvPr>
            <p:cNvSpPr txBox="1"/>
            <p:nvPr/>
          </p:nvSpPr>
          <p:spPr>
            <a:xfrm>
              <a:off x="6351621" y="2177969"/>
              <a:ext cx="901647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19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АҚМОЛА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D5411B-08B4-4637-B514-A8C300CFD0E5}"/>
                </a:ext>
              </a:extLst>
            </p:cNvPr>
            <p:cNvSpPr txBox="1"/>
            <p:nvPr/>
          </p:nvSpPr>
          <p:spPr>
            <a:xfrm>
              <a:off x="8283885" y="2742796"/>
              <a:ext cx="429356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52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ШҚО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C4777A-6A40-450B-9D4B-458922493308}"/>
                </a:ext>
              </a:extLst>
            </p:cNvPr>
            <p:cNvSpPr txBox="1"/>
            <p:nvPr/>
          </p:nvSpPr>
          <p:spPr>
            <a:xfrm>
              <a:off x="5321052" y="1894438"/>
              <a:ext cx="901647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12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ҚОСТАНАЙ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9B370-E905-4A11-B0AF-77C96087F3D8}"/>
                </a:ext>
              </a:extLst>
            </p:cNvPr>
            <p:cNvSpPr txBox="1"/>
            <p:nvPr/>
          </p:nvSpPr>
          <p:spPr>
            <a:xfrm>
              <a:off x="6308695" y="2913166"/>
              <a:ext cx="1030454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52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ҚАРАҒАНДЫ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B0C26C-9E66-4CA8-B9F5-8689D08D872A}"/>
                </a:ext>
              </a:extLst>
            </p:cNvPr>
            <p:cNvSpPr txBox="1"/>
            <p:nvPr/>
          </p:nvSpPr>
          <p:spPr>
            <a:xfrm>
              <a:off x="4505085" y="2796766"/>
              <a:ext cx="901647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101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АҚТӨБЕ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32A96D-F0D0-46AD-8CFA-7D138DC3C131}"/>
                </a:ext>
              </a:extLst>
            </p:cNvPr>
            <p:cNvSpPr txBox="1"/>
            <p:nvPr/>
          </p:nvSpPr>
          <p:spPr>
            <a:xfrm>
              <a:off x="3646278" y="2502825"/>
              <a:ext cx="429356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87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БҚО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26D60F-7A78-446F-8330-BE655BECE8CD}"/>
                </a:ext>
              </a:extLst>
            </p:cNvPr>
            <p:cNvSpPr txBox="1"/>
            <p:nvPr/>
          </p:nvSpPr>
          <p:spPr>
            <a:xfrm>
              <a:off x="3560492" y="3028564"/>
              <a:ext cx="858712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70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АТЫРАУ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62F796-11BC-4840-92C7-4E9D7FF3119F}"/>
                </a:ext>
              </a:extLst>
            </p:cNvPr>
            <p:cNvSpPr txBox="1"/>
            <p:nvPr/>
          </p:nvSpPr>
          <p:spPr>
            <a:xfrm>
              <a:off x="3603447" y="3923077"/>
              <a:ext cx="987519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71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МАНҒЫСТАУ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E17DFC-D00B-44CB-A357-0FC50B5EC5D4}"/>
                </a:ext>
              </a:extLst>
            </p:cNvPr>
            <p:cNvSpPr txBox="1"/>
            <p:nvPr/>
          </p:nvSpPr>
          <p:spPr>
            <a:xfrm>
              <a:off x="5192131" y="3501116"/>
              <a:ext cx="1073390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106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ҚЫЗЫЛОРДА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F28AFE-118D-4271-8492-DBA551413D14}"/>
                </a:ext>
              </a:extLst>
            </p:cNvPr>
            <p:cNvSpPr txBox="1"/>
            <p:nvPr/>
          </p:nvSpPr>
          <p:spPr>
            <a:xfrm>
              <a:off x="6051043" y="4162690"/>
              <a:ext cx="944583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31</a:t>
              </a:r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8</a:t>
              </a: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ТҮРКІСТАН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222FFD-7A2E-40C2-A08E-E56971E4637E}"/>
                </a:ext>
              </a:extLst>
            </p:cNvPr>
            <p:cNvSpPr txBox="1"/>
            <p:nvPr/>
          </p:nvSpPr>
          <p:spPr>
            <a:xfrm>
              <a:off x="6652198" y="3769615"/>
              <a:ext cx="858712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157</a:t>
              </a: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ЖАМБЫЛ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8E8D7C-1065-410C-AF72-EE2512C6425B}"/>
                </a:ext>
              </a:extLst>
            </p:cNvPr>
            <p:cNvSpPr txBox="1"/>
            <p:nvPr/>
          </p:nvSpPr>
          <p:spPr>
            <a:xfrm>
              <a:off x="7425134" y="3872068"/>
              <a:ext cx="944583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214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АЛМАТЫ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3F45B0-C3E0-49E1-8A4E-4601F5792FC9}"/>
                </a:ext>
              </a:extLst>
            </p:cNvPr>
            <p:cNvSpPr txBox="1"/>
            <p:nvPr/>
          </p:nvSpPr>
          <p:spPr>
            <a:xfrm>
              <a:off x="7468051" y="3479848"/>
              <a:ext cx="729905" cy="363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1</a:t>
              </a:r>
              <a:r>
                <a:rPr lang="en-CA" sz="600" b="1" dirty="0">
                  <a:solidFill>
                    <a:schemeClr val="tx1"/>
                  </a:solidFill>
                  <a:latin typeface="Playfair Display Regular" panose="020B0604020202020204" charset="-52"/>
                </a:rPr>
                <a:t>55</a:t>
              </a:r>
              <a:endParaRPr lang="kk-KZ" sz="600" b="1" dirty="0">
                <a:solidFill>
                  <a:schemeClr val="tx1"/>
                </a:solidFill>
                <a:latin typeface="Playfair Display Regular" panose="020B0604020202020204" charset="-52"/>
              </a:endParaRPr>
            </a:p>
            <a:p>
              <a:pPr algn="ctr"/>
              <a:r>
                <a:rPr lang="kk-KZ" sz="600" dirty="0">
                  <a:solidFill>
                    <a:schemeClr val="tx1"/>
                  </a:solidFill>
                  <a:latin typeface="Playfair Display Regular" panose="020B0604020202020204" charset="-52"/>
                </a:rPr>
                <a:t>АЛМАТЫ қ.</a:t>
              </a:r>
            </a:p>
          </p:txBody>
        </p:sp>
      </p:grpSp>
      <p:graphicFrame>
        <p:nvGraphicFramePr>
          <p:cNvPr id="45" name="Диаграмма 5">
            <a:extLst>
              <a:ext uri="{FF2B5EF4-FFF2-40B4-BE49-F238E27FC236}">
                <a16:creationId xmlns:a16="http://schemas.microsoft.com/office/drawing/2014/main" id="{F9B27990-511A-424D-B135-742C648F9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195641"/>
              </p:ext>
            </p:extLst>
          </p:nvPr>
        </p:nvGraphicFramePr>
        <p:xfrm>
          <a:off x="684168" y="3220022"/>
          <a:ext cx="54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AFD201C-18F6-47FE-B677-A54F9B469104}"/>
              </a:ext>
            </a:extLst>
          </p:cNvPr>
          <p:cNvSpPr txBox="1"/>
          <p:nvPr/>
        </p:nvSpPr>
        <p:spPr>
          <a:xfrm>
            <a:off x="3203848" y="2427734"/>
            <a:ext cx="72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k-KZ" sz="600" b="1" dirty="0">
                <a:latin typeface="Playfair Display Regular" panose="020B0604020202020204" charset="-52"/>
              </a:rPr>
              <a:t>1</a:t>
            </a:r>
            <a:r>
              <a:rPr lang="en-CA" sz="600" b="1" dirty="0">
                <a:latin typeface="Playfair Display Regular" panose="020B0604020202020204" charset="-52"/>
              </a:rPr>
              <a:t>38</a:t>
            </a:r>
            <a:endParaRPr lang="ru-RU" sz="600" b="1" dirty="0">
              <a:latin typeface="Playfair Display Regular" panose="020B0604020202020204" charset="-52"/>
            </a:endParaRPr>
          </a:p>
          <a:p>
            <a:pPr algn="ctr"/>
            <a:r>
              <a:rPr lang="ru-RU" sz="600" dirty="0">
                <a:latin typeface="Playfair Display Regular" panose="020B0604020202020204" charset="-52"/>
              </a:rPr>
              <a:t>ШЫМКЕНТ қ.</a:t>
            </a:r>
          </a:p>
        </p:txBody>
      </p:sp>
    </p:spTree>
    <p:extLst>
      <p:ext uri="{BB962C8B-B14F-4D97-AF65-F5344CB8AC3E}">
        <p14:creationId xmlns:p14="http://schemas.microsoft.com/office/powerpoint/2010/main" val="147387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>
                <a:solidFill>
                  <a:schemeClr val="tx1"/>
                </a:solidFill>
                <a:latin typeface="Playfair Display Regular" panose="020B0604020202020204" charset="-52"/>
              </a:rPr>
              <a:pPr algn="ctr"/>
              <a:t>5</a:t>
            </a:fld>
            <a:endParaRPr dirty="0">
              <a:solidFill>
                <a:schemeClr val="tx1"/>
              </a:solidFill>
              <a:latin typeface="Playfair Display Regular" panose="020B0604020202020204" charset="-52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FA56F7E3-2C50-40DB-87A2-F097296B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60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00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kk-KZ" altLang="ru-RU" sz="2000" kern="1200" dirty="0">
                <a:latin typeface="Playfair Display Regular" panose="020B0604020202020204" charset="-52"/>
                <a:ea typeface="+mn-ea"/>
              </a:rPr>
              <a:t>2021 жылдың 1 қазанға мемлекеттік және мемлекет кепілдік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kk-KZ" altLang="ru-RU" sz="2000" kern="1200" dirty="0">
                <a:latin typeface="Playfair Display Regular" panose="020B0604020202020204" charset="-52"/>
                <a:ea typeface="+mn-ea"/>
              </a:rPr>
              <a:t>берген борыш, мемлекет кепілгерліктері бойынша борыш, </a:t>
            </a:r>
            <a:r>
              <a:rPr lang="kk-KZ" altLang="ru-RU" sz="2000" kern="1200" dirty="0">
                <a:latin typeface="Playfair Display Regular" panose="020B0604020202020204" charset="-52"/>
              </a:rPr>
              <a:t>тоқсан сайын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B58C969-FE66-4F82-A5F6-B951EF2EE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77408"/>
              </p:ext>
            </p:extLst>
          </p:nvPr>
        </p:nvGraphicFramePr>
        <p:xfrm>
          <a:off x="738062" y="951394"/>
          <a:ext cx="5724260" cy="22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Атауы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млрд.теңге</a:t>
                      </a:r>
                    </a:p>
                  </a:txBody>
                  <a:tcPr marL="91447" marR="91447" marT="45739" marB="4573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млн.АҚШдолл.</a:t>
                      </a:r>
                    </a:p>
                  </a:txBody>
                  <a:tcPr marL="91447" marR="91447" marT="45739" marB="4573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Мемлекеттік борыш</a:t>
                      </a:r>
                    </a:p>
                    <a:p>
                      <a:pPr algn="l"/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/өзара талаптарды ескермегенде/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21 841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51 310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252000" indent="180000" algn="l">
                        <a:buFont typeface="Wingdings" panose="05000000000000000000" pitchFamily="2" charset="2"/>
                        <a:buChar char="§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ҚР Үкіметінің борышы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18 042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42 387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252000" indent="180000" algn="l">
                        <a:buFont typeface="Wingdings" panose="05000000000000000000" pitchFamily="2" charset="2"/>
                        <a:buChar char="§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ҚР Ұлттық Банкінің борышы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2 741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6 440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252000" indent="180000" algn="l">
                        <a:buFont typeface="Wingdings" panose="05000000000000000000" pitchFamily="2" charset="2"/>
                        <a:buChar char="§"/>
                      </a:pPr>
                      <a:r>
                        <a:rPr lang="kk-KZ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ҚР жергілікті атқарушы органдарының борышы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1 792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4 209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kk-KZ" sz="10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Мемлекет кепілдік берген борыш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1 002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2 354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kk-KZ" sz="10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Мемлекет кепілгерліктері бойынша борыш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27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63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kk-KZ" sz="10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БАРЛЫҒЫ</a:t>
                      </a:r>
                    </a:p>
                  </a:txBody>
                  <a:tcPr marL="91447" marR="91447" marT="45739" marB="45739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22 870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0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53 727</a:t>
                      </a:r>
                    </a:p>
                  </a:txBody>
                  <a:tcPr marL="91429" marR="91429" marT="45726" marB="4572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Диаграмма 5">
            <a:extLst>
              <a:ext uri="{FF2B5EF4-FFF2-40B4-BE49-F238E27FC236}">
                <a16:creationId xmlns:a16="http://schemas.microsoft.com/office/drawing/2014/main" id="{23BAEEA0-43D3-40B6-8429-E044407B8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060449"/>
              </p:ext>
            </p:extLst>
          </p:nvPr>
        </p:nvGraphicFramePr>
        <p:xfrm>
          <a:off x="900192" y="3219822"/>
          <a:ext cx="54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7B987CE-C5CB-45A7-8E8A-985D36322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93"/>
              </p:ext>
            </p:extLst>
          </p:nvPr>
        </p:nvGraphicFramePr>
        <p:xfrm>
          <a:off x="72000" y="101659"/>
          <a:ext cx="9000000" cy="1226448"/>
        </p:xfrm>
        <a:graphic>
          <a:graphicData uri="http://schemas.openxmlformats.org/drawingml/2006/table">
            <a:tbl>
              <a:tblPr/>
              <a:tblGrid>
                <a:gridCol w="108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3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04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alt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 Regular" panose="020B0604020202020204" charset="-52"/>
                          <a:ea typeface="+mn-ea"/>
                        </a:rPr>
                        <a:t>2021 жылдың 1 </a:t>
                      </a:r>
                      <a:r>
                        <a:rPr lang="kk-KZ" altLang="ru-RU" sz="1200" kern="120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</a:rPr>
                        <a:t>қазанға</a:t>
                      </a:r>
                      <a:r>
                        <a:rPr kumimoji="0" lang="kk-KZ" alt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 Regular" panose="020B0604020202020204" charset="-52"/>
                          <a:ea typeface="+mn-ea"/>
                        </a:rPr>
                        <a:t> бюджет қаражаты есебінен қалыптасқан ДЕБИТОРЛЫҚ берешек, тоқсан сайын, млн.теңге</a:t>
                      </a:r>
                    </a:p>
                  </a:txBody>
                  <a:tcPr marL="8975" marR="8975" marT="89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176712"/>
                  </a:ext>
                </a:extLst>
              </a:tr>
              <a:tr h="144000">
                <a:tc rowSpan="3">
                  <a:txBody>
                    <a:bodyPr/>
                    <a:lstStyle/>
                    <a:p>
                      <a:pPr algn="ctr"/>
                      <a:r>
                        <a:rPr lang="kk-KZ" sz="9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Атауы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өткен жылдардың берешегі: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ағымдағы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жылдың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берешегі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жиыны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оның ішінде: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жыл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басында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ағымдағы жылы өтелген берешек сомасы: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ағымдағы жылғы өтеуді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ескергендегі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қалдық 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аванстық төлемдер сомасы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(алдын ала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төлем)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талап қою мерзімі өткен берешек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сомасы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бюджет кірісіне аударылды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өзге де негіздер бойынша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Республикалық</a:t>
                      </a:r>
                    </a:p>
                    <a:p>
                      <a:pPr algn="l" fontAlgn="ctr"/>
                      <a:r>
                        <a:rPr lang="kk-KZ" sz="9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бюджет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5" marR="8975" marT="89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398 055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25 653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139 521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232 881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361 904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594 785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419 751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6CE1A1B-4E45-478F-8F09-D9453570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30041"/>
              </p:ext>
            </p:extLst>
          </p:nvPr>
        </p:nvGraphicFramePr>
        <p:xfrm>
          <a:off x="72000" y="1377265"/>
          <a:ext cx="9000000" cy="1122477"/>
        </p:xfrm>
        <a:graphic>
          <a:graphicData uri="http://schemas.openxmlformats.org/drawingml/2006/table">
            <a:tbl>
              <a:tblPr/>
              <a:tblGrid>
                <a:gridCol w="108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74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4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0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kk-KZ" alt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 Regular" panose="020B0604020202020204" charset="-52"/>
                          <a:ea typeface="+mn-ea"/>
                        </a:rPr>
                        <a:t>Дебиторлық берешектің құралу себептері</a:t>
                      </a:r>
                    </a:p>
                  </a:txBody>
                  <a:tcPr marL="8115" marR="8115" marT="811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kk-KZ" altLang="ru-RU" sz="10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Playfair Display Regular" panose="020B0604020202020204" charset="-52"/>
                        <a:ea typeface="+mn-ea"/>
                      </a:endParaRPr>
                    </a:p>
                  </a:txBody>
                  <a:tcPr marL="8115" marR="8115" marT="811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691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90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Атауы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барлығы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бір жылғы шарттардың талаптары бойынша 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алдын ала төлем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өтпелі шарттар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бойынша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(көп жылдық)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берешек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есепке 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берілген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сомалар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салыстыру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актілеріне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сәйкес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алдын ала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төлем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өнім берушілердің шарттық міндеттемелерді 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орындамауына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байланысты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берешекті өтеу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бойынша сот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шешімдерін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шарындамауға</a:t>
                      </a:r>
                      <a:endParaRPr lang="kk-KZ" sz="900" u="none" strike="noStrike" baseline="0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kk-KZ" sz="9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байланысты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өзге де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берешек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115" marR="8115" marT="811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맑은 고딕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kk-KZ" sz="900" b="0" i="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Республикалық</a:t>
                      </a:r>
                    </a:p>
                    <a:p>
                      <a:pPr algn="l" fontAlgn="ctr"/>
                      <a:r>
                        <a:rPr lang="kk-KZ" sz="9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бюджет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3" marR="8973" marT="8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594 785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64 907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236 804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711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11 294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7 223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14 142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259 704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1059C1C-5158-4855-8FBD-DE75FC3AC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30618"/>
              </p:ext>
            </p:extLst>
          </p:nvPr>
        </p:nvGraphicFramePr>
        <p:xfrm>
          <a:off x="72001" y="2571750"/>
          <a:ext cx="8999998" cy="1397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5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2021 жылдың 1 </a:t>
                      </a:r>
                      <a:r>
                        <a:rPr lang="kk-KZ" sz="1200" kern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</a:rPr>
                        <a:t>қазанға</a:t>
                      </a:r>
                      <a:r>
                        <a:rPr lang="kk-KZ" sz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 бюджет қаражаты есебінен қалыптасқан КРЕДИТОРЛЫҚ берешек, </a:t>
                      </a:r>
                      <a:r>
                        <a:rPr kumimoji="0" lang="kk-KZ" alt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layfair Display Regular" panose="020B0604020202020204" charset="-52"/>
                          <a:ea typeface="+mn-ea"/>
                        </a:rPr>
                        <a:t>тоқсан сайын, млн.теңге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77743"/>
                  </a:ext>
                </a:extLst>
              </a:tr>
              <a:tr h="108000">
                <a:tc rowSpan="2">
                  <a:txBody>
                    <a:bodyPr/>
                    <a:lstStyle/>
                    <a:p>
                      <a:pPr algn="ctr"/>
                      <a:r>
                        <a:rPr lang="kk-KZ" sz="90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Атауы 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өткен жылдардың берешегі: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ағымдағы</a:t>
                      </a:r>
                      <a:r>
                        <a:rPr lang="kk-KZ" sz="9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 жылғы берешек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берешек жиыны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оның ішінде: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барлығы берешек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жыл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басында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ағымдағы жылы өтелгенді ескергендегі қалдық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төлеу мерзімі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басталмаған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міндеттемелер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бойынша берешек сомасы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талап қою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мерзімі өткен</a:t>
                      </a:r>
                    </a:p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берешек сомасы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296" marR="8296" marT="8294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Республикалық</a:t>
                      </a:r>
                    </a:p>
                    <a:p>
                      <a:pPr algn="l" fontAlgn="ctr"/>
                      <a:r>
                        <a:rPr lang="kk-KZ" sz="900" u="none" strike="noStrike" baseline="0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бюджет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8973" marR="8973" marT="897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26 844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17 673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58 020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75 692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24 484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51 208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15BEFAA2-F855-4347-A0DD-CED56C587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83127"/>
              </p:ext>
            </p:extLst>
          </p:nvPr>
        </p:nvGraphicFramePr>
        <p:xfrm>
          <a:off x="72000" y="4007780"/>
          <a:ext cx="9000000" cy="1060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8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54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3436">
                <a:tc gridSpan="9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altLang="ru-RU" sz="9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</a:rPr>
                        <a:t>Кредиторлық берешектің құралу себептері</a:t>
                      </a:r>
                    </a:p>
                  </a:txBody>
                  <a:tcPr marL="7232" marR="7232" marT="72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7232" marR="7232" marT="7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kk-KZ" altLang="ru-RU" sz="900" dirty="0">
                        <a:latin typeface="Playfair Display Regular" panose="020B0604020202020204" charset="-52"/>
                      </a:endParaRPr>
                    </a:p>
                  </a:txBody>
                  <a:tcPr marL="7232" marR="7232" marT="72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Атауы</a:t>
                      </a:r>
                      <a:endParaRPr lang="kk-KZ" noProof="0">
                        <a:solidFill>
                          <a:schemeClr val="tx1"/>
                        </a:solidFill>
                      </a:endParaRPr>
                    </a:p>
                  </a:txBody>
                  <a:tcPr marL="7232" marR="7232" marT="72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барлығы</a:t>
                      </a:r>
                      <a:endParaRPr lang="kk-KZ" noProof="0">
                        <a:solidFill>
                          <a:schemeClr val="tx1"/>
                        </a:solidFill>
                      </a:endParaRP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барлығы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kk-KZ" sz="900" u="none" strike="noStrike" kern="1200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құрылыс және реконструкциялауға байланысты төлемнен 5% ұстау</a:t>
                      </a: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kk-KZ" sz="900" u="none" strike="noStrike" kern="1200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растау құжаттарының кеш ұсынылуы</a:t>
                      </a: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өнім берушілердің шарттық міндеттемелерді және тауарларды жеткізу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салыстыру актілері бойынша анықталған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тарифтердің</a:t>
                      </a:r>
                    </a:p>
                    <a:p>
                      <a:pPr algn="ctr" fontAlgn="t"/>
                      <a:r>
                        <a:rPr lang="kk-KZ" sz="900" b="0" i="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өсуіне</a:t>
                      </a:r>
                    </a:p>
                    <a:p>
                      <a:pPr algn="ctr" fontAlgn="t"/>
                      <a:r>
                        <a:rPr lang="kk-KZ" sz="900" b="0" i="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байланысты</a:t>
                      </a: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өзге де</a:t>
                      </a:r>
                    </a:p>
                    <a:p>
                      <a:pPr algn="ctr" fontAlgn="ctr"/>
                      <a:r>
                        <a:rPr lang="kk-KZ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берешек</a:t>
                      </a:r>
                      <a:endParaRPr lang="kk-KZ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7232" marR="7232" marT="723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u="none" strike="noStrike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Республикалық</a:t>
                      </a:r>
                    </a:p>
                    <a:p>
                      <a:pPr algn="l" fontAlgn="ctr"/>
                      <a:r>
                        <a:rPr lang="kk-KZ" sz="900" u="none" strike="noStrike" baseline="0" noProof="0">
                          <a:solidFill>
                            <a:schemeClr val="tx1"/>
                          </a:solidFill>
                          <a:effectLst/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Бюджет</a:t>
                      </a:r>
                      <a:endParaRPr lang="kk-KZ" sz="900" b="0" i="0" u="none" strike="noStrike" noProof="0">
                        <a:solidFill>
                          <a:schemeClr val="tx1"/>
                        </a:solidFill>
                        <a:effectLst/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7232" marR="7232" marT="72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75 692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23 759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16 993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4 757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232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8 208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191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KZ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Playfair Display Regular" panose="020B0604020202020204" charset="-52"/>
                        </a:rPr>
                        <a:t>21 180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46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EADFD5B-94CE-4F4B-95CA-AB24C11F4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91651"/>
              </p:ext>
            </p:extLst>
          </p:nvPr>
        </p:nvGraphicFramePr>
        <p:xfrm>
          <a:off x="702132" y="4083918"/>
          <a:ext cx="7739736" cy="85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748">
                <a:tc>
                  <a:txBody>
                    <a:bodyPr/>
                    <a:lstStyle/>
                    <a:p>
                      <a:pPr algn="ctr"/>
                      <a:r>
                        <a:rPr lang="kk-KZ" sz="9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Шығарылымға жауаптылар:</a:t>
                      </a:r>
                    </a:p>
                  </a:txBody>
                  <a:tcPr marL="91423" marR="91423" marT="45674" marB="45674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kern="120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Департамент директоры:</a:t>
                      </a:r>
                    </a:p>
                  </a:txBody>
                  <a:tcPr marL="91423" marR="91423" marT="45674" marB="4567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Орындаушы:</a:t>
                      </a:r>
                    </a:p>
                  </a:txBody>
                  <a:tcPr marL="91423" marR="91423" marT="45674" marB="4567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Мекенжайы:</a:t>
                      </a:r>
                    </a:p>
                  </a:txBody>
                  <a:tcPr marL="91423" marR="91423" marT="45674" marB="4567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15">
                <a:tc>
                  <a:txBody>
                    <a:bodyPr/>
                    <a:lstStyle/>
                    <a:p>
                      <a:pPr algn="l"/>
                      <a:r>
                        <a:rPr lang="kk-KZ" sz="9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Есептілік және мемлекеттік</a:t>
                      </a:r>
                    </a:p>
                    <a:p>
                      <a:pPr algn="l"/>
                      <a:r>
                        <a:rPr lang="kk-KZ" sz="9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қаржы-қаражат статистикасы</a:t>
                      </a:r>
                    </a:p>
                    <a:p>
                      <a:pPr algn="l"/>
                      <a:r>
                        <a:rPr lang="kk-KZ" sz="900" b="0" noProof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департаменті </a:t>
                      </a:r>
                    </a:p>
                  </a:txBody>
                  <a:tcPr marL="91423" marR="91423" marT="45674" marB="45674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900" b="0" kern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З.А. Ерназарова</a:t>
                      </a:r>
                    </a:p>
                    <a:p>
                      <a:pPr marL="0" algn="l" defTabSz="914400" rtl="0" eaLnBrk="1" latinLnBrk="0" hangingPunct="1"/>
                      <a:r>
                        <a:rPr lang="kk-KZ" sz="900" b="0" kern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телефон: +7 (7172) 75-02-37</a:t>
                      </a:r>
                    </a:p>
                    <a:p>
                      <a:pPr marL="0" algn="l" defTabSz="914400" rtl="0" eaLnBrk="1" latinLnBrk="0" hangingPunct="1"/>
                      <a:r>
                        <a:rPr lang="kk-KZ" sz="900" b="0" kern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e-mail: </a:t>
                      </a:r>
                      <a:r>
                        <a:rPr lang="en-CA" sz="900" b="0" kern="120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ea typeface="+mn-ea"/>
                          <a:cs typeface="Arial" panose="020B0604020202020204" pitchFamily="34" charset="0"/>
                        </a:rPr>
                        <a:t>Z.Ernazarova@minfin.gov.kz</a:t>
                      </a:r>
                      <a:endParaRPr lang="kk-KZ" sz="900" b="0" kern="1200" noProof="0" dirty="0">
                        <a:solidFill>
                          <a:schemeClr val="tx1"/>
                        </a:solidFill>
                        <a:latin typeface="Playfair Display Regular" panose="020B060402020202020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3" marR="91423" marT="45674" marB="4567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А.Ж.Кожбанова </a:t>
                      </a:r>
                    </a:p>
                    <a:p>
                      <a:pPr algn="l"/>
                      <a:r>
                        <a:rPr lang="kk-KZ" sz="9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телефон: +7 (7172) 75-04-20</a:t>
                      </a:r>
                    </a:p>
                    <a:p>
                      <a:pPr algn="l"/>
                      <a:r>
                        <a:rPr lang="kk-KZ" sz="9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e-mail: A.Kozhbanova@minfin.gov.kz</a:t>
                      </a:r>
                    </a:p>
                  </a:txBody>
                  <a:tcPr marL="91423" marR="91423" marT="45674" marB="4567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Нұр-Сұлтан қ., </a:t>
                      </a:r>
                    </a:p>
                    <a:p>
                      <a:pPr algn="l"/>
                      <a:r>
                        <a:rPr lang="kk-KZ" sz="900" b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Мәңгілік</a:t>
                      </a:r>
                      <a:r>
                        <a:rPr lang="kk-KZ" sz="900" b="0" baseline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 ел даңғ., 8</a:t>
                      </a:r>
                    </a:p>
                    <a:p>
                      <a:pPr algn="l"/>
                      <a:r>
                        <a:rPr lang="kk-KZ" sz="900" b="0" baseline="0" noProof="0" dirty="0">
                          <a:solidFill>
                            <a:schemeClr val="tx1"/>
                          </a:solidFill>
                          <a:latin typeface="Playfair Display Regular" panose="020B0604020202020204" charset="-52"/>
                          <a:cs typeface="Arial" panose="020B0604020202020204" pitchFamily="34" charset="0"/>
                        </a:rPr>
                        <a:t>4-кіреберіс</a:t>
                      </a:r>
                      <a:endParaRPr lang="kk-KZ" sz="900" b="0" noProof="0" dirty="0">
                        <a:solidFill>
                          <a:schemeClr val="tx1"/>
                        </a:solidFill>
                        <a:latin typeface="Playfair Display Regular" panose="020B0604020202020204" charset="-52"/>
                        <a:cs typeface="Arial" panose="020B0604020202020204" pitchFamily="34" charset="0"/>
                      </a:endParaRPr>
                    </a:p>
                  </a:txBody>
                  <a:tcPr marL="91423" marR="91423" marT="45674" marB="4567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33456"/>
      </p:ext>
    </p:extLst>
  </p:cSld>
  <p:clrMapOvr>
    <a:masterClrMapping/>
  </p:clrMapOvr>
</p:sld>
</file>

<file path=ppt/theme/theme1.xml><?xml version="1.0" encoding="utf-8"?>
<a:theme xmlns:a="http://schemas.openxmlformats.org/drawingml/2006/main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702</Words>
  <Application>Microsoft Office PowerPoint</Application>
  <PresentationFormat>Экран (16:9)</PresentationFormat>
  <Paragraphs>242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Inter-Regular</vt:lpstr>
      <vt:lpstr>Playfair Display Regular</vt:lpstr>
      <vt:lpstr>Arial</vt:lpstr>
      <vt:lpstr>Playfair Display</vt:lpstr>
      <vt:lpstr>Wingdings</vt:lpstr>
      <vt:lpstr>Feeble template</vt:lpstr>
      <vt:lpstr>1_Feeble template</vt:lpstr>
      <vt:lpstr>2021 жылдың «Азаматтық бюджет»  республикалық бюджеттің атқарылуы</vt:lpstr>
      <vt:lpstr>Республикалық бюджеттің параметрлері</vt:lpstr>
      <vt:lpstr>Республикалық бюджеттің шығыстары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Алмагуль Кожбанова Жакауовна</dc:creator>
  <cp:lastModifiedBy>Алмагуль Кожбанова</cp:lastModifiedBy>
  <cp:revision>313</cp:revision>
  <cp:lastPrinted>2021-03-18T14:23:54Z</cp:lastPrinted>
  <dcterms:modified xsi:type="dcterms:W3CDTF">2022-01-25T15:11:39Z</dcterms:modified>
</cp:coreProperties>
</file>