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2" r:id="rId1"/>
    <p:sldMasterId id="2147484041" r:id="rId2"/>
    <p:sldMasterId id="2147484245" r:id="rId3"/>
    <p:sldMasterId id="2147484283" r:id="rId4"/>
  </p:sldMasterIdLst>
  <p:notesMasterIdLst>
    <p:notesMasterId r:id="rId40"/>
  </p:notesMasterIdLst>
  <p:handoutMasterIdLst>
    <p:handoutMasterId r:id="rId41"/>
  </p:handoutMasterIdLst>
  <p:sldIdLst>
    <p:sldId id="256" r:id="rId5"/>
    <p:sldId id="259" r:id="rId6"/>
    <p:sldId id="292" r:id="rId7"/>
    <p:sldId id="366" r:id="rId8"/>
    <p:sldId id="293" r:id="rId9"/>
    <p:sldId id="325" r:id="rId10"/>
    <p:sldId id="368" r:id="rId11"/>
    <p:sldId id="326" r:id="rId12"/>
    <p:sldId id="327" r:id="rId13"/>
    <p:sldId id="297" r:id="rId14"/>
    <p:sldId id="329" r:id="rId15"/>
    <p:sldId id="330" r:id="rId16"/>
    <p:sldId id="370" r:id="rId17"/>
    <p:sldId id="331" r:id="rId18"/>
    <p:sldId id="343" r:id="rId19"/>
    <p:sldId id="346" r:id="rId20"/>
    <p:sldId id="350" r:id="rId21"/>
    <p:sldId id="355" r:id="rId22"/>
    <p:sldId id="367" r:id="rId23"/>
    <p:sldId id="332" r:id="rId24"/>
    <p:sldId id="333" r:id="rId25"/>
    <p:sldId id="364" r:id="rId26"/>
    <p:sldId id="334" r:id="rId27"/>
    <p:sldId id="276" r:id="rId28"/>
    <p:sldId id="275" r:id="rId29"/>
    <p:sldId id="278" r:id="rId30"/>
    <p:sldId id="279" r:id="rId31"/>
    <p:sldId id="281" r:id="rId32"/>
    <p:sldId id="359" r:id="rId33"/>
    <p:sldId id="369" r:id="rId34"/>
    <p:sldId id="365" r:id="rId35"/>
    <p:sldId id="339" r:id="rId36"/>
    <p:sldId id="341" r:id="rId37"/>
    <p:sldId id="342" r:id="rId38"/>
    <p:sldId id="344" r:id="rId39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0033CC"/>
    <a:srgbClr val="0000CC"/>
    <a:srgbClr val="A50021"/>
    <a:srgbClr val="3366FF"/>
    <a:srgbClr val="FF0066"/>
    <a:srgbClr val="F3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3" autoAdjust="0"/>
    <p:restoredTop sz="71097" autoAdjust="0"/>
  </p:normalViewPr>
  <p:slideViewPr>
    <p:cSldViewPr>
      <p:cViewPr varScale="1">
        <p:scale>
          <a:sx n="70" d="100"/>
          <a:sy n="70" d="100"/>
        </p:scale>
        <p:origin x="202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812375249500993E-2"/>
          <c:y val="0.12377850162866449"/>
          <c:w val="0.77045908183632739"/>
          <c:h val="0.49837133550488599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2020 год</c:v>
                </c:pt>
              </c:strCache>
            </c:strRef>
          </c:tx>
          <c:spPr>
            <a:ln w="20341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99CCFF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FF00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FF00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9900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CC99FF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00FF"/>
              </a:solidFill>
              <a:ln w="20341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1.6394441326722478E-2"/>
                  <c:y val="-0.2006713103169796"/>
                </c:manualLayout>
              </c:layout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323876029089309E-2"/>
                  <c:y val="1.6596002422774075E-2"/>
                </c:manualLayout>
              </c:layout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9493424820795272E-3"/>
                  <c:y val="-7.6510397738744199E-2"/>
                </c:manualLayout>
              </c:layout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6425104282978585E-2"/>
                  <c:y val="-4.6839895013123363E-2"/>
                </c:manualLayout>
              </c:layout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4179997338686815E-2"/>
                  <c:y val="-2.6605895416919038E-2"/>
                </c:manualLayout>
              </c:layout>
              <c:spPr>
                <a:noFill/>
                <a:ln w="25380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80">
                <a:noFill/>
              </a:ln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Sheet1!$B$1:$H$1</c:f>
              <c:strCache>
                <c:ptCount val="7"/>
                <c:pt idx="0">
                  <c:v>социальная сфера</c:v>
                </c:pt>
                <c:pt idx="1">
                  <c:v>жилищно-коммунальное хозяйство</c:v>
                </c:pt>
                <c:pt idx="2">
                  <c:v>сельское, лесное, водное хозяйство</c:v>
                </c:pt>
                <c:pt idx="3">
                  <c:v>общественный порядок, содержание государственных органов</c:v>
                </c:pt>
                <c:pt idx="4">
                  <c:v>транспорт и коммуникации</c:v>
                </c:pt>
                <c:pt idx="5">
                  <c:v>прочие</c:v>
                </c:pt>
                <c:pt idx="6">
                  <c:v>строительство</c:v>
                </c:pt>
              </c:strCache>
            </c:strRef>
          </c:cat>
          <c:val>
            <c:numRef>
              <c:f>Sheet1!$B$2:$H$2</c:f>
              <c:numCache>
                <c:formatCode>#,##0</c:formatCode>
                <c:ptCount val="7"/>
                <c:pt idx="0">
                  <c:v>154702</c:v>
                </c:pt>
                <c:pt idx="1">
                  <c:v>5315</c:v>
                </c:pt>
                <c:pt idx="2">
                  <c:v>63058</c:v>
                </c:pt>
                <c:pt idx="3">
                  <c:v>28193</c:v>
                </c:pt>
                <c:pt idx="4">
                  <c:v>22428</c:v>
                </c:pt>
                <c:pt idx="5">
                  <c:v>54628</c:v>
                </c:pt>
                <c:pt idx="6">
                  <c:v>1572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spPr>
              <a:noFill/>
              <a:ln w="25380"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Sheet1!$B$1:$H$1</c:f>
              <c:strCache>
                <c:ptCount val="7"/>
                <c:pt idx="0">
                  <c:v>социальная сфера</c:v>
                </c:pt>
                <c:pt idx="1">
                  <c:v>жилищно-коммунальное хозяйство</c:v>
                </c:pt>
                <c:pt idx="2">
                  <c:v>сельское, лесное, водное хозяйство</c:v>
                </c:pt>
                <c:pt idx="3">
                  <c:v>общественный порядок, содержание государственных органов</c:v>
                </c:pt>
                <c:pt idx="4">
                  <c:v>транспорт и коммуникации</c:v>
                </c:pt>
                <c:pt idx="5">
                  <c:v>прочие</c:v>
                </c:pt>
                <c:pt idx="6">
                  <c:v>строительство</c:v>
                </c:pt>
              </c:strCache>
            </c:strRef>
          </c:cat>
          <c:val>
            <c:numRef>
              <c:f>Sheet1!$B$3:$H$3</c:f>
              <c:numCache>
                <c:formatCode>0.0</c:formatCode>
                <c:ptCount val="7"/>
                <c:pt idx="0">
                  <c:v>46.894172708974949</c:v>
                </c:pt>
                <c:pt idx="1">
                  <c:v>1.6111138055629652</c:v>
                </c:pt>
                <c:pt idx="2">
                  <c:v>19.114508814899242</c:v>
                </c:pt>
                <c:pt idx="3">
                  <c:v>8.546026626573223</c:v>
                </c:pt>
                <c:pt idx="4">
                  <c:v>6.7985061958920383</c:v>
                </c:pt>
                <c:pt idx="5">
                  <c:v>16.559158037684604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69">
          <a:noFill/>
        </a:ln>
      </c:spPr>
    </c:plotArea>
    <c:legend>
      <c:legendPos val="b"/>
      <c:layout>
        <c:manualLayout>
          <c:xMode val="edge"/>
          <c:yMode val="edge"/>
          <c:x val="0.20598594895465652"/>
          <c:y val="0.67729222183747118"/>
          <c:w val="0.58802787582586657"/>
          <c:h val="0.32270777816252882"/>
        </c:manualLayout>
      </c:layout>
      <c:overlay val="1"/>
      <c:spPr>
        <a:solidFill>
          <a:schemeClr val="bg1"/>
        </a:solidFill>
        <a:ln w="40669">
          <a:noFill/>
        </a:ln>
      </c:spPr>
      <c:txPr>
        <a:bodyPr/>
        <a:lstStyle/>
        <a:p>
          <a:pPr>
            <a:defRPr sz="1319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0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812375249500993E-2"/>
          <c:y val="0.12377850162866449"/>
          <c:w val="0.77045908183632739"/>
          <c:h val="0.49837133550488599"/>
        </c:manualLayout>
      </c:layout>
      <c:pie3DChart>
        <c:varyColors val="1"/>
        <c:ser>
          <c:idx val="0"/>
          <c:order val="0"/>
          <c:tx>
            <c:strRef>
              <c:f>Sheet1!$A$3</c:f>
              <c:strCache>
                <c:ptCount val="1"/>
              </c:strCache>
            </c:strRef>
          </c:tx>
          <c:spPr>
            <a:ln w="22755">
              <a:solidFill>
                <a:schemeClr val="tx1"/>
              </a:solidFill>
              <a:prstDash val="solid"/>
            </a:ln>
          </c:spPr>
          <c:explosion val="4"/>
          <c:dPt>
            <c:idx val="0"/>
            <c:bubble3D val="0"/>
            <c:explosion val="0"/>
            <c:spPr>
              <a:solidFill>
                <a:srgbClr val="99CCFF"/>
              </a:solidFill>
              <a:ln w="22755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explosion val="6"/>
            <c:spPr>
              <a:solidFill>
                <a:srgbClr val="FFFF00"/>
              </a:solidFill>
              <a:ln w="22755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FF00"/>
              </a:solidFill>
              <a:ln w="22755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9900"/>
              </a:solidFill>
              <a:ln w="22755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CC99FF"/>
              </a:solidFill>
              <a:ln w="22755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</c:dPt>
          <c:dLbls>
            <c:dLbl>
              <c:idx val="0"/>
              <c:layout>
                <c:manualLayout>
                  <c:x val="-3.2285816731924905E-2"/>
                  <c:y val="5.6384502803530925E-2"/>
                </c:manualLayout>
              </c:layout>
              <c:numFmt formatCode="0%" sourceLinked="0"/>
              <c:spPr>
                <a:noFill/>
                <a:ln w="45510">
                  <a:noFill/>
                </a:ln>
              </c:spPr>
              <c:txPr>
                <a:bodyPr/>
                <a:lstStyle/>
                <a:p>
                  <a:pPr>
                    <a:defRPr sz="1971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5132596130401731E-2"/>
                  <c:y val="2.62790302692478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4010441317785E-2"/>
                  <c:y val="-3.043009956194775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2328098331970774E-2"/>
                  <c:y val="-4.871657709068655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2350730748820336E-3"/>
                  <c:y val="-1.464043319166140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97319048238979E-2"/>
                  <c:y val="-4.919227567881626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Mode val="edge"/>
                  <c:yMode val="edge"/>
                  <c:x val="0.68463073852295409"/>
                  <c:y val="0.1856677524429967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45510">
                <a:noFill/>
              </a:ln>
            </c:spPr>
            <c:txPr>
              <a:bodyPr/>
              <a:lstStyle/>
              <a:p>
                <a:pPr>
                  <a:defRPr sz="179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социальная сфера</c:v>
                </c:pt>
                <c:pt idx="1">
                  <c:v>жилищно-коммунальное хозяйство</c:v>
                </c:pt>
                <c:pt idx="2">
                  <c:v>сельское, лесное, водное хозяйство</c:v>
                </c:pt>
                <c:pt idx="3">
                  <c:v>общественный порядок, содержание государственных органов</c:v>
                </c:pt>
                <c:pt idx="4">
                  <c:v>транспорт и коммуникации</c:v>
                </c:pt>
                <c:pt idx="5">
                  <c:v>прочие</c:v>
                </c:pt>
              </c:strCache>
            </c:strRef>
          </c:cat>
          <c:val>
            <c:numRef>
              <c:f>Sheet1!$B$3:$G$3</c:f>
              <c:numCache>
                <c:formatCode>#,##0.0</c:formatCode>
                <c:ptCount val="6"/>
                <c:pt idx="0">
                  <c:v>56.077436753563632</c:v>
                </c:pt>
                <c:pt idx="1">
                  <c:v>0</c:v>
                </c:pt>
                <c:pt idx="2">
                  <c:v>21.710462951072302</c:v>
                </c:pt>
                <c:pt idx="3">
                  <c:v>6.0609830486708614</c:v>
                </c:pt>
                <c:pt idx="4">
                  <c:v>4.7655547707717991</c:v>
                </c:pt>
                <c:pt idx="5">
                  <c:v>11.385562475921407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67">
          <a:noFill/>
        </a:ln>
      </c:spPr>
    </c:plotArea>
    <c:legend>
      <c:legendPos val="b"/>
      <c:layout>
        <c:manualLayout>
          <c:xMode val="edge"/>
          <c:yMode val="edge"/>
          <c:x val="3.9920228312072346E-3"/>
          <c:y val="0.7011080318870756"/>
          <c:w val="0.99600797716879275"/>
          <c:h val="0.23314809112548085"/>
        </c:manualLayout>
      </c:layout>
      <c:overlay val="0"/>
      <c:spPr>
        <a:solidFill>
          <a:schemeClr val="bg1"/>
        </a:solidFill>
        <a:ln w="45510">
          <a:noFill/>
        </a:ln>
      </c:spPr>
      <c:txPr>
        <a:bodyPr/>
        <a:lstStyle/>
        <a:p>
          <a:pPr>
            <a:defRPr sz="1477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33856C9-DDFB-431F-99BA-84526E852C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0682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2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5181A18-6C70-4C48-A7DE-E591F8F921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0157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89B141-CAAF-4F11-BDFD-D9D0B7CB3FE5}" type="slidenum">
              <a:rPr lang="ru-RU" altLang="ru-RU" sz="1200" smtClean="0"/>
              <a:pPr/>
              <a:t>2</a:t>
            </a:fld>
            <a:endParaRPr lang="ru-RU" altLang="ru-RU" sz="1200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57144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173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ctr" eaLnBrk="1" hangingPunct="1">
              <a:spcBef>
                <a:spcPts val="238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Наименование бюджетов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Объем бюджета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Собственные доходы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Поступления от продажи финансовых активов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Субвенции (+)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Целевые трансферты из РБ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Целевые кредиты из РБ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Целевые трансферты и кредиты из ОБ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Поступление займов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Возврат  трансфертов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Погашение бюджетных кредитов </a:t>
            </a:r>
            <a:endParaRPr lang="ru-RU" altLang="ru-RU" dirty="0" smtClean="0"/>
          </a:p>
          <a:p>
            <a:pPr algn="ctr" eaLnBrk="1" hangingPunct="1">
              <a:spcBef>
                <a:spcPts val="238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Свободные остатки</a:t>
            </a:r>
            <a:endParaRPr lang="ru-RU" altLang="ru-RU" dirty="0" smtClean="0"/>
          </a:p>
          <a:p>
            <a:pPr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ВСЕГО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, из них: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333 037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44 408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4,5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142 629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94 190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29 054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9 000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1 061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1 487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5 443</a:t>
            </a:r>
            <a:endParaRPr lang="ru-RU" altLang="ru-RU" dirty="0" smtClean="0"/>
          </a:p>
          <a:p>
            <a:pPr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Айыртауский 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11 784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993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4 332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3 488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1 128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1 604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194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Акжарский 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6 192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427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2 981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1 445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600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626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72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Аккайынский 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7 613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666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3 266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2 209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1 003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365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88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Есильский 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7 792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574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3 593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2 549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330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630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83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Жамбылский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7 666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489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3 889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1 895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737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531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110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Магжана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 Жумабаева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10 512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947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4 294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3 096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648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1 382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136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Кызылжарский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12 580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1 146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4 283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4 300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1 203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1 527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71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Мамлютский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7 541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626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3 099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2 428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395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917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64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имени </a:t>
            </a:r>
            <a:r>
              <a:rPr lang="ru-RU" altLang="ru-RU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Габита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 Мусрепова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14 226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1 399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4,5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4 837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5 043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703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2 016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178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Тайыншинский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11 626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1 348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4 375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3 577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1 109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1 027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183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Тимирязевский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5 510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405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2 298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2 284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218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245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47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Уалихановский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7 025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434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3 209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2 441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340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540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36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Шал акына 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6 672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418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3 060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1 663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782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599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146</a:t>
            </a:r>
            <a:endParaRPr lang="ru-RU" altLang="ru-RU" dirty="0" smtClean="0"/>
          </a:p>
          <a:p>
            <a:pPr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Петропавловск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66 887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16 013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6 614</a:t>
            </a:r>
            <a:endParaRPr lang="ru-RU" altLang="ru-RU" dirty="0" smtClean="0"/>
          </a:p>
          <a:p>
            <a:pPr algn="ctr" eaLnBrk="1" fontAlgn="t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12 629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3 497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15 563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447</a:t>
            </a:r>
            <a:endParaRPr lang="ru-RU" altLang="ru-RU" dirty="0" smtClean="0"/>
          </a:p>
          <a:p>
            <a:pPr algn="ctr" eaLnBrk="1" hangingPunct="1">
              <a:spcBef>
                <a:spcPts val="263"/>
              </a:spcBef>
            </a:pP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2 271</a:t>
            </a:r>
            <a:endParaRPr lang="ru-RU" altLang="ru-RU" dirty="0" smtClean="0"/>
          </a:p>
          <a:p>
            <a:endParaRPr lang="ru-RU" altLang="ru-RU" dirty="0" smtClean="0"/>
          </a:p>
        </p:txBody>
      </p:sp>
      <p:sp>
        <p:nvSpPr>
          <p:cNvPr id="2017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A418D1-0557-49F6-AB22-EBB1F2B5E6C4}" type="slidenum">
              <a:rPr lang="ru-RU" altLang="ru-RU" sz="1200" smtClean="0"/>
              <a:pPr/>
              <a:t>14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2807886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203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9B8455-7291-4D54-B471-34185E99DC57}" type="slidenum">
              <a:rPr lang="ru-RU" altLang="ru-RU" sz="1200" smtClean="0"/>
              <a:pPr/>
              <a:t>15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223707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1830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2078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407A69-ADD3-4534-8866-9824A3C956E6}" type="slidenum">
              <a:rPr lang="ru-RU" altLang="ru-RU" sz="1200" smtClean="0"/>
              <a:pPr/>
              <a:t>18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3634803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2078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407A69-ADD3-4534-8866-9824A3C956E6}" type="slidenum">
              <a:rPr lang="ru-RU" altLang="ru-RU" sz="1200" smtClean="0"/>
              <a:pPr/>
              <a:t>19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4285116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2164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5618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7423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2140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30E35D-25B0-4720-8881-5D5651AB1EAC}" type="slidenum">
              <a:rPr lang="ru-RU" altLang="ru-RU" sz="1200" smtClean="0">
                <a:solidFill>
                  <a:srgbClr val="000000"/>
                </a:solidFill>
                <a:cs typeface="Arial" panose="020B0604020202020204" pitchFamily="34" charset="0"/>
              </a:rPr>
              <a:pPr/>
              <a:t>23</a:t>
            </a:fld>
            <a:endParaRPr lang="ru-RU" altLang="ru-RU" sz="120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383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401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48815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296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3815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061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37214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93365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9577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2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2355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64AF34-4FCD-48B7-ADC1-9447FD2925CB}" type="slidenum">
              <a:rPr lang="ru-RU" altLang="ru-RU" sz="1200" smtClean="0"/>
              <a:pPr/>
              <a:t>35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994048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6923" indent="-286294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9974" indent="-228716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0603" indent="-228716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232" indent="-228716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1861" indent="-228716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2490" indent="-228716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3119" indent="-228716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13748" indent="-228716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89B141-CAAF-4F11-BDFD-D9D0B7CB3FE5}" type="slidenum">
              <a:rPr lang="ru-RU" altLang="ru-RU" sz="1200">
                <a:solidFill>
                  <a:srgbClr val="000000"/>
                </a:solidFill>
              </a:rPr>
              <a:pPr/>
              <a:t>4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66460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251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dirty="0" smtClean="0"/>
              <a:t>ё</a:t>
            </a:r>
          </a:p>
        </p:txBody>
      </p:sp>
      <p:sp>
        <p:nvSpPr>
          <p:cNvPr id="1925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5AC2A3-C345-462A-90FA-30F1E5F37AD1}" type="slidenum">
              <a:rPr lang="ru-RU" altLang="ru-RU" sz="1200" smtClean="0"/>
              <a:pPr/>
              <a:t>8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871301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6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94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A099C9-52C9-4A21-81B7-352273B1F5D3}" type="slidenum">
              <a:rPr lang="ru-RU" altLang="ru-RU" sz="1200" smtClean="0"/>
              <a:pPr/>
              <a:t>9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143817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6510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3018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865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986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536F6E-E79E-4812-8813-00AD664EAD08}" type="slidenum">
              <a:rPr lang="ru-RU" altLang="ru-RU" sz="1200" smtClean="0"/>
              <a:pPr/>
              <a:t>12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1918920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81A18-6C70-4C48-A7DE-E591F8F92160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266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A2A4D-F419-4DFB-9A5D-5DF5232A58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1402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EC1EB-CC59-4863-B11E-B53AFEA7DE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599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ED3EF-8E2E-4824-840C-94364A27DF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4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4AAE-15D2-4FDB-BCBF-2F400596D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44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18803-2FF7-4285-9DA0-86D6922F2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917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483B-0235-4BCF-89B8-1261111DE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814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21ACF-20FE-41AB-863D-0B7EB1153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472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0E04D-4C61-4DE7-8A58-B7E8000FD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609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D697-6C80-4EAA-BFAF-B074535F5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04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38DDB-5C0C-42DD-A072-133C5E44E0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087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0DDD7-7091-480E-A4C2-530EB981F0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590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76EF2-4C91-4F5B-8101-5B6022DEB2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3705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F7A04-B3E0-4BA3-A67D-5C4EE6F5C7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4505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6F6CA-F47D-4FBF-9470-4B0108391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74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03F1-2A63-45EC-AE90-CF5FFC8184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08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F639B-8B64-4BFE-BA2E-79F3812D1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949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D508-A314-4BAC-8D0E-9C41742686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959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4E633-2E03-4C6D-8A8F-24E98FD634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79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CC3FE-A456-49F3-924B-2C22C1B5F1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849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E95DA-7C7C-4A73-A705-616E43526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3183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704EA-32A5-4D3C-8CD6-EF7D819AAD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954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3F9AD-E3FF-4AC5-BFFE-0B4DC1860D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622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C3A73-8128-4D01-A8A5-41996A6F48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128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59295-AE8A-4DF5-B482-A907653F5F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801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48F9A-A15C-4AE2-B4C5-328DC7E36E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4161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8C54F-393D-49AC-9C4A-FA1411AFF4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97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72FA3-7EAE-4E77-A944-2D4F3EEAA4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5022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BE366-9020-450E-8B25-E895475820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594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566FC-A270-42CA-A3EB-D94C221E2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3563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3207-18DA-4773-9C10-4A0B57893C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1825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CC9C3-613E-44A6-ADE4-A52E77F43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43550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3D71-4A80-43B0-9DDF-794B1AE254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4000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459D9-1C6D-42CA-ABED-756DD01C19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678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A1673-271A-4102-A1C6-9DB34EE05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931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E3CB6-A593-491E-BFB2-E27B00C1BE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7573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336A2-20AB-47C9-B94B-3131889B49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1226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7D6C1-6506-4198-9305-B37EE8351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4545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9869C-3E80-4B0D-BEA4-F8A3B7A33D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2664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59EF-FB2F-4B96-BFDB-2A826D1573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572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26201-137B-4FCC-BD69-5C4C49920E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2587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9F8A2-9666-4E0C-918A-808C10B81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7727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28C5E-9FFC-4F6C-8DB8-12A44155FA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4371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715F1-C260-40EC-A0BD-4D1E63453B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095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13007-E679-4DDD-8D72-D197B3488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90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562F3-30E7-448C-A01E-251F6E1742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283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434B2-F848-4A4B-B939-BE74B7748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0171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22136-7783-487E-9136-AF0906EC34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4631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010E-E2B5-44F2-A192-76A67B5260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6595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954D-B362-4953-A7FF-32286B852C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1120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D0FC4-5746-48AD-9323-6A35F90CBC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4490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59571-48FA-4393-B754-715471996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3291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7D98F-AC91-42FE-8715-085C983FDB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3894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146DD-BC9F-4BB9-90D4-F44C7E7502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988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A2630-80BD-4255-A666-002139C29C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1038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D2BC1-841C-4E68-BDF9-8FCA1E9B9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83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E40C2-DD20-4AC5-B2B6-4AB12EF050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0983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6F6D-17F5-497A-AF78-6DD389E618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516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FAED0-2282-42E3-ABB0-B1A5968A7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558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96C5-0152-4446-8B86-F690804EF5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3609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5632F-470A-4DC0-91FB-FD4F83FAB7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7163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532E-EC32-42CA-AE09-4D63C8BEE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3989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40ED5-8BE8-4F15-BB56-371AC4A1A5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3916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B8DDE-2F31-4F7E-B00A-A320841DE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8355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43FB9-D14A-40EA-BB94-51750F5699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33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39C73-BBDF-4A73-94C3-D2A1E8B8E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5924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96471-1C53-47BC-B04E-B949085F19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6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0162-A072-4B2C-8C79-22C56FC11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0328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1FDC1-6F0E-4C15-9B8F-F0317B51C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68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02094-B539-4741-B60F-4B8A99363E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5874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0D0C0-F4DF-48E9-8C04-62267F2AB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062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9821A-87B7-48E6-90CA-23A3439D0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85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EB106-7BB8-4405-92D3-79933E155D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5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00000"/>
                </a:solidFill>
                <a:latin typeface="Arial Black" panose="020B0A04020102020204" pitchFamily="34" charset="0"/>
              </a:defRPr>
            </a:lvl1pPr>
          </a:lstStyle>
          <a:p>
            <a:pPr>
              <a:defRPr/>
            </a:pPr>
            <a:fld id="{AEA04B3E-D3A4-4EF5-BEE4-FDF7228F61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47286" r:id="rId1"/>
    <p:sldLayoutId id="2147547287" r:id="rId2"/>
    <p:sldLayoutId id="2147547288" r:id="rId3"/>
    <p:sldLayoutId id="2147547289" r:id="rId4"/>
    <p:sldLayoutId id="2147547290" r:id="rId5"/>
    <p:sldLayoutId id="2147547291" r:id="rId6"/>
    <p:sldLayoutId id="2147547292" r:id="rId7"/>
    <p:sldLayoutId id="2147547293" r:id="rId8"/>
    <p:sldLayoutId id="2147547294" r:id="rId9"/>
    <p:sldLayoutId id="2147547295" r:id="rId10"/>
    <p:sldLayoutId id="2147547296" r:id="rId11"/>
    <p:sldLayoutId id="2147547297" r:id="rId12"/>
    <p:sldLayoutId id="2147547298" r:id="rId13"/>
    <p:sldLayoutId id="2147547299" r:id="rId14"/>
    <p:sldLayoutId id="2147547300" r:id="rId15"/>
    <p:sldLayoutId id="2147547301" r:id="rId16"/>
    <p:sldLayoutId id="2147547302" r:id="rId17"/>
    <p:sldLayoutId id="2147547303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00000"/>
                </a:solidFill>
                <a:latin typeface="Arial Black" panose="020B0A04020102020204" pitchFamily="34" charset="0"/>
              </a:defRPr>
            </a:lvl1pPr>
          </a:lstStyle>
          <a:p>
            <a:pPr>
              <a:defRPr/>
            </a:pPr>
            <a:fld id="{1F7C6C83-1B19-4640-89E4-893E958671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47304" r:id="rId1"/>
    <p:sldLayoutId id="2147547305" r:id="rId2"/>
    <p:sldLayoutId id="2147547306" r:id="rId3"/>
    <p:sldLayoutId id="2147547307" r:id="rId4"/>
    <p:sldLayoutId id="2147547308" r:id="rId5"/>
    <p:sldLayoutId id="2147547309" r:id="rId6"/>
    <p:sldLayoutId id="2147547310" r:id="rId7"/>
    <p:sldLayoutId id="2147547311" r:id="rId8"/>
    <p:sldLayoutId id="2147547312" r:id="rId9"/>
    <p:sldLayoutId id="2147547313" r:id="rId10"/>
    <p:sldLayoutId id="2147547314" r:id="rId11"/>
    <p:sldLayoutId id="2147547315" r:id="rId12"/>
    <p:sldLayoutId id="2147547316" r:id="rId13"/>
    <p:sldLayoutId id="2147547317" r:id="rId14"/>
    <p:sldLayoutId id="2147547318" r:id="rId15"/>
    <p:sldLayoutId id="2147547319" r:id="rId16"/>
    <p:sldLayoutId id="2147547320" r:id="rId17"/>
    <p:sldLayoutId id="2147547321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00000"/>
                </a:solidFill>
                <a:latin typeface="Arial Black" panose="020B0A04020102020204" pitchFamily="34" charset="0"/>
              </a:defRPr>
            </a:lvl1pPr>
          </a:lstStyle>
          <a:p>
            <a:pPr>
              <a:defRPr/>
            </a:pPr>
            <a:fld id="{D0DA5A40-90EB-4299-B726-01B212FB29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47322" r:id="rId1"/>
    <p:sldLayoutId id="2147547323" r:id="rId2"/>
    <p:sldLayoutId id="2147547324" r:id="rId3"/>
    <p:sldLayoutId id="2147547325" r:id="rId4"/>
    <p:sldLayoutId id="2147547326" r:id="rId5"/>
    <p:sldLayoutId id="2147547327" r:id="rId6"/>
    <p:sldLayoutId id="2147547328" r:id="rId7"/>
    <p:sldLayoutId id="2147547329" r:id="rId8"/>
    <p:sldLayoutId id="2147547330" r:id="rId9"/>
    <p:sldLayoutId id="2147547331" r:id="rId10"/>
    <p:sldLayoutId id="2147547332" r:id="rId11"/>
    <p:sldLayoutId id="2147547333" r:id="rId12"/>
    <p:sldLayoutId id="2147547334" r:id="rId13"/>
    <p:sldLayoutId id="2147547335" r:id="rId14"/>
    <p:sldLayoutId id="2147547336" r:id="rId15"/>
    <p:sldLayoutId id="2147547337" r:id="rId16"/>
    <p:sldLayoutId id="2147547338" r:id="rId17"/>
    <p:sldLayoutId id="2147547339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00000"/>
                </a:solidFill>
                <a:latin typeface="Arial Black" panose="020B0A04020102020204" pitchFamily="34" charset="0"/>
              </a:defRPr>
            </a:lvl1pPr>
          </a:lstStyle>
          <a:p>
            <a:pPr>
              <a:defRPr/>
            </a:pPr>
            <a:fld id="{D1B8BE31-43C2-477A-8DD6-CAEE5F653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1800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512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47340" r:id="rId1"/>
    <p:sldLayoutId id="2147547341" r:id="rId2"/>
    <p:sldLayoutId id="2147547342" r:id="rId3"/>
    <p:sldLayoutId id="2147547343" r:id="rId4"/>
    <p:sldLayoutId id="2147547344" r:id="rId5"/>
    <p:sldLayoutId id="2147547345" r:id="rId6"/>
    <p:sldLayoutId id="2147547346" r:id="rId7"/>
    <p:sldLayoutId id="2147547347" r:id="rId8"/>
    <p:sldLayoutId id="2147547348" r:id="rId9"/>
    <p:sldLayoutId id="2147547349" r:id="rId10"/>
    <p:sldLayoutId id="2147547350" r:id="rId11"/>
    <p:sldLayoutId id="2147547351" r:id="rId12"/>
    <p:sldLayoutId id="2147547352" r:id="rId13"/>
    <p:sldLayoutId id="2147547353" r:id="rId14"/>
    <p:sldLayoutId id="2147547354" r:id="rId15"/>
    <p:sldLayoutId id="2147547355" r:id="rId16"/>
    <p:sldLayoutId id="2147547356" r:id="rId17"/>
    <p:sldLayoutId id="2147547357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1676400"/>
            <a:ext cx="8686800" cy="35052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6000" dirty="0" smtClean="0">
                <a:solidFill>
                  <a:srgbClr val="0000CC"/>
                </a:solidFill>
                <a:effectLst/>
              </a:rPr>
              <a:t>ГРАЖДАНСКИЙ БЮДЖЕТ </a:t>
            </a:r>
            <a:br>
              <a:rPr lang="ru-RU" altLang="ru-RU" sz="6000" dirty="0" smtClean="0">
                <a:solidFill>
                  <a:srgbClr val="0000CC"/>
                </a:solidFill>
                <a:effectLst/>
              </a:rPr>
            </a:br>
            <a:r>
              <a:rPr lang="ru-RU" altLang="ru-RU" sz="6000" dirty="0" smtClean="0">
                <a:solidFill>
                  <a:srgbClr val="0000CC"/>
                </a:solidFill>
                <a:effectLst/>
              </a:rPr>
              <a:t>на 2022–2024 годы</a:t>
            </a:r>
            <a:br>
              <a:rPr lang="ru-RU" altLang="ru-RU" sz="6000" dirty="0" smtClean="0">
                <a:solidFill>
                  <a:srgbClr val="0000CC"/>
                </a:solidFill>
                <a:effectLst/>
              </a:rPr>
            </a:br>
            <a:r>
              <a:rPr lang="ru-RU" altLang="ru-RU" sz="2800" dirty="0" smtClean="0">
                <a:solidFill>
                  <a:srgbClr val="0000CC"/>
                </a:solidFill>
                <a:effectLst/>
              </a:rPr>
              <a:t>(Утвержденный бюджет)</a:t>
            </a:r>
            <a:r>
              <a:rPr lang="ru-RU" altLang="ru-RU" sz="6000" dirty="0" smtClean="0">
                <a:solidFill>
                  <a:srgbClr val="000000"/>
                </a:solidFill>
                <a:effectLst/>
              </a:rPr>
              <a:t/>
            </a:r>
            <a:br>
              <a:rPr lang="ru-RU" altLang="ru-RU" sz="6000" dirty="0" smtClean="0">
                <a:solidFill>
                  <a:srgbClr val="000000"/>
                </a:solidFill>
                <a:effectLst/>
              </a:rPr>
            </a:br>
            <a:endParaRPr lang="ru-RU" altLang="ru-RU" sz="6000" dirty="0" smtClean="0">
              <a:solidFill>
                <a:srgbClr val="3366FF"/>
              </a:solidFill>
              <a:effectLst/>
            </a:endParaRPr>
          </a:p>
        </p:txBody>
      </p:sp>
      <p:pic>
        <p:nvPicPr>
          <p:cNvPr id="7" name="Рисунок 6" descr="logoМЭРТ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2" y="357166"/>
            <a:ext cx="1428760" cy="879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207375" cy="914400"/>
          </a:xfrm>
        </p:spPr>
        <p:txBody>
          <a:bodyPr/>
          <a:lstStyle/>
          <a:p>
            <a:pPr algn="ctr" eaLnBrk="1" hangingPunct="1"/>
            <a:r>
              <a:rPr lang="ru-RU" altLang="ru-RU" sz="2000" b="1" dirty="0" smtClean="0">
                <a:solidFill>
                  <a:srgbClr val="0000FF"/>
                </a:solidFill>
              </a:rPr>
              <a:t>Основные направления </a:t>
            </a:r>
            <a:br>
              <a:rPr lang="ru-RU" altLang="ru-RU" sz="2000" b="1" dirty="0" smtClean="0">
                <a:solidFill>
                  <a:srgbClr val="0000FF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расходной части бюджета Северо-Казахстанской области </a:t>
            </a:r>
            <a:br>
              <a:rPr lang="ru-RU" altLang="ru-RU" sz="2000" b="1" dirty="0" smtClean="0">
                <a:solidFill>
                  <a:srgbClr val="0000FF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на 2022 год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737733"/>
              </p:ext>
            </p:extLst>
          </p:nvPr>
        </p:nvGraphicFramePr>
        <p:xfrm>
          <a:off x="276225" y="1527175"/>
          <a:ext cx="8831263" cy="4976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5588" name="Номер слайда 5"/>
          <p:cNvSpPr txBox="1">
            <a:spLocks/>
          </p:cNvSpPr>
          <p:nvPr/>
        </p:nvSpPr>
        <p:spPr bwMode="auto">
          <a:xfrm>
            <a:off x="3810000" y="6248400"/>
            <a:ext cx="18288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95EC692B-ACC4-4A79-9BBD-2CD09D8CAF6F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52400"/>
            <a:ext cx="8610600" cy="304800"/>
          </a:xfrm>
          <a:noFill/>
        </p:spPr>
        <p:txBody>
          <a:bodyPr>
            <a:normAutofit fontScale="90000"/>
          </a:bodyPr>
          <a:lstStyle/>
          <a:p>
            <a:pPr marL="0" indent="0" algn="l" eaLnBrk="1" hangingPunct="1">
              <a:buNone/>
            </a:pPr>
            <a:r>
              <a:rPr lang="ru-RU" altLang="ru-RU" sz="1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Структура поступлений областного бюджета на 2022-2024 годы, млн. тенге</a:t>
            </a:r>
            <a:r>
              <a:rPr lang="ru-RU" altLang="ru-RU" sz="16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6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6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sz="16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522" name="Group 28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3928289"/>
              </p:ext>
            </p:extLst>
          </p:nvPr>
        </p:nvGraphicFramePr>
        <p:xfrm>
          <a:off x="609600" y="523875"/>
          <a:ext cx="8534400" cy="5967054"/>
        </p:xfrm>
        <a:graphic>
          <a:graphicData uri="http://schemas.openxmlformats.org/drawingml/2006/table">
            <a:tbl>
              <a:tblPr/>
              <a:tblGrid>
                <a:gridCol w="4896121"/>
                <a:gridCol w="882019"/>
                <a:gridCol w="1089472"/>
                <a:gridCol w="910604"/>
                <a:gridCol w="756184"/>
              </a:tblGrid>
              <a:tr h="12024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 год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 год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Прогноз*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682" marB="45682" horzOverflow="overflow"/>
                </a:tc>
              </a:tr>
              <a:tr h="31801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50" marR="91450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уточненный план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утвержден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ный план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50" marR="91450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44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Свободные остатки на начало года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ПОСТУПЛЕНИЯ - всего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255 895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249 184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182 426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173 771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29 439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Неналоговые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Поступления от продажи основного капитала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96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Погашение бюджетных кредитов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68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Поступления трансфертов из республиканского бюджета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165 682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42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21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целевые трансферты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58 783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Поступление трансфертов из Национального  фонда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50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Бюджетные кредиты из республиканского бюджета и НФ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Кредитование из областного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-10 784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-2 641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Займы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областного бюджета (ДКЗ-облигации)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50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Поступления займов (государственные ценные бумаги)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00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Тран</a:t>
                      </a: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сферты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 областного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райгорбюджеты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-20 066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-6 504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45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Возврат трансфертов из нижестоящих бюджетов</a:t>
                      </a:r>
                    </a:p>
                    <a:p>
                      <a:pPr algn="l" rtl="0" fontAlgn="t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49 445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47 803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47 990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48 181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53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резерва Правительства Республики Казахстан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6729" name="Rectangle 100"/>
          <p:cNvSpPr>
            <a:spLocks noChangeArrowheads="1"/>
          </p:cNvSpPr>
          <p:nvPr/>
        </p:nvSpPr>
        <p:spPr bwMode="auto">
          <a:xfrm>
            <a:off x="611188" y="6556375"/>
            <a:ext cx="8075612" cy="12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000" i="1">
              <a:solidFill>
                <a:srgbClr val="000000"/>
              </a:solidFill>
            </a:endParaRPr>
          </a:p>
        </p:txBody>
      </p:sp>
      <p:sp>
        <p:nvSpPr>
          <p:cNvPr id="196730" name="Rectangle 283"/>
          <p:cNvSpPr>
            <a:spLocks noChangeArrowheads="1"/>
          </p:cNvSpPr>
          <p:nvPr/>
        </p:nvSpPr>
        <p:spPr bwMode="auto">
          <a:xfrm rot="10800000" flipV="1">
            <a:off x="834231" y="6576106"/>
            <a:ext cx="76295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i="1" dirty="0">
                <a:solidFill>
                  <a:srgbClr val="000000"/>
                </a:solidFill>
              </a:rPr>
              <a:t>*Примечание: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2023-2024 </a:t>
            </a:r>
            <a:r>
              <a:rPr lang="ru-RU" altLang="ru-RU" sz="1100" i="1" dirty="0">
                <a:solidFill>
                  <a:srgbClr val="000000"/>
                </a:solidFill>
              </a:rPr>
              <a:t>годы - без учета целевых трансфертов и кредитов  из республиканского бюджета</a:t>
            </a:r>
          </a:p>
        </p:txBody>
      </p:sp>
      <p:sp>
        <p:nvSpPr>
          <p:cNvPr id="196731" name="Номер слайда 5"/>
          <p:cNvSpPr txBox="1">
            <a:spLocks/>
          </p:cNvSpPr>
          <p:nvPr/>
        </p:nvSpPr>
        <p:spPr bwMode="auto">
          <a:xfrm>
            <a:off x="3886200" y="6337300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03974314-AFD0-4243-87E1-D5CE57DB5EA3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ru-RU" altLang="ru-RU" sz="1200" b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35000" y="609600"/>
            <a:ext cx="8245475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FF0000"/>
                </a:solidFill>
              </a:rPr>
              <a:t/>
            </a:r>
            <a:br>
              <a:rPr lang="ru-RU" altLang="ru-RU" sz="2400" b="1" dirty="0" smtClean="0">
                <a:solidFill>
                  <a:srgbClr val="FF0000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Расходы областного бюджета на 2022-2024 годы</a:t>
            </a:r>
            <a:r>
              <a:rPr lang="ru-RU" altLang="ru-RU" sz="2400" b="1" dirty="0" smtClean="0">
                <a:solidFill>
                  <a:srgbClr val="0000FF"/>
                </a:solidFill>
              </a:rPr>
              <a:t>, </a:t>
            </a:r>
            <a:r>
              <a:rPr lang="ru-RU" altLang="ru-RU" sz="1400" i="1" dirty="0" smtClean="0">
                <a:solidFill>
                  <a:srgbClr val="0000FF"/>
                </a:solidFill>
              </a:rPr>
              <a:t>млн. тенге</a:t>
            </a:r>
            <a:br>
              <a:rPr lang="ru-RU" altLang="ru-RU" sz="1400" i="1" dirty="0" smtClean="0">
                <a:solidFill>
                  <a:srgbClr val="0000FF"/>
                </a:solidFill>
              </a:rPr>
            </a:br>
            <a:r>
              <a:rPr lang="ru-RU" altLang="ru-RU" sz="1400" b="1" i="1" dirty="0" smtClean="0">
                <a:solidFill>
                  <a:srgbClr val="0000FF"/>
                </a:solidFill>
              </a:rPr>
              <a:t>агрегированная форма</a:t>
            </a:r>
            <a:r>
              <a:rPr lang="ru-RU" altLang="ru-RU" sz="1400" i="1" dirty="0" smtClean="0">
                <a:solidFill>
                  <a:srgbClr val="0000FF"/>
                </a:solidFill>
              </a:rPr>
              <a:t/>
            </a:r>
            <a:br>
              <a:rPr lang="ru-RU" altLang="ru-RU" sz="1400" i="1" dirty="0" smtClean="0">
                <a:solidFill>
                  <a:srgbClr val="0000FF"/>
                </a:solidFill>
              </a:rPr>
            </a:br>
            <a:r>
              <a:rPr lang="ru-RU" altLang="ru-RU" sz="2400" b="1" dirty="0" smtClean="0">
                <a:solidFill>
                  <a:srgbClr val="0000CC"/>
                </a:solidFill>
              </a:rPr>
              <a:t> </a:t>
            </a:r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endParaRPr lang="ru-RU" altLang="ru-RU" sz="2400" b="1" dirty="0" smtClean="0"/>
          </a:p>
        </p:txBody>
      </p:sp>
      <p:graphicFrame>
        <p:nvGraphicFramePr>
          <p:cNvPr id="10522" name="Group 2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213818"/>
              </p:ext>
            </p:extLst>
          </p:nvPr>
        </p:nvGraphicFramePr>
        <p:xfrm>
          <a:off x="152400" y="1098326"/>
          <a:ext cx="8458199" cy="4921474"/>
        </p:xfrm>
        <a:graphic>
          <a:graphicData uri="http://schemas.openxmlformats.org/drawingml/2006/table">
            <a:tbl>
              <a:tblPr/>
              <a:tblGrid>
                <a:gridCol w="4147771"/>
                <a:gridCol w="975946"/>
                <a:gridCol w="1124683"/>
                <a:gridCol w="1066800"/>
                <a:gridCol w="1142999"/>
              </a:tblGrid>
              <a:tr h="288141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функциональных групп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2021 год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2022 год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Прогноз*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6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уточненный план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Утвержденный план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2023 год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2024 год</a:t>
                      </a:r>
                    </a:p>
                  </a:txBody>
                  <a:tcPr marL="91423" marR="91423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РАСХОДЫ - 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262 096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249 184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182 426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173 771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102 691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117 163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65 156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65 532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Здравоохранение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7 337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4 425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2 184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Социальная защита и обеспечение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3 950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4 569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3 220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8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Культура, спорт, информационное пространство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11 400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13 579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7 157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8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Общественный порядок, оборона, государственные услуги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15 565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15 103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10 883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Сельское, лесное, водное хозяйство и др.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76 066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54 099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32 975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34 510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8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Промышленность, архитектурная, градо- строительная и строительная деятельность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759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3488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3 079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Транспорт и коммуникации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9 299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11 875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6 173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5 832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7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Прочие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31 541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28 371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51 599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40 631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7739" name="Номер слайда 5"/>
          <p:cNvSpPr txBox="1">
            <a:spLocks/>
          </p:cNvSpPr>
          <p:nvPr/>
        </p:nvSpPr>
        <p:spPr bwMode="auto">
          <a:xfrm>
            <a:off x="4114800" y="64008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876982EB-C7E0-404F-A880-C9B5090A6770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  <p:sp>
        <p:nvSpPr>
          <p:cNvPr id="197740" name="Rectangle 283"/>
          <p:cNvSpPr>
            <a:spLocks noChangeArrowheads="1"/>
          </p:cNvSpPr>
          <p:nvPr/>
        </p:nvSpPr>
        <p:spPr bwMode="auto">
          <a:xfrm rot="10800000" flipV="1">
            <a:off x="604949" y="6123781"/>
            <a:ext cx="8313738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</a:rPr>
              <a:t>Примечание: *  данные на </a:t>
            </a:r>
            <a:r>
              <a:rPr lang="ru-RU" altLang="ru-RU" sz="1200" i="1" dirty="0" smtClean="0">
                <a:solidFill>
                  <a:srgbClr val="000000"/>
                </a:solidFill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</a:rPr>
              <a:t>годы приведены без учета целевых трансфертов и кредитов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</a:rPr>
              <a:t>                           из республиканского бюджета;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i="1" dirty="0">
                <a:solidFill>
                  <a:srgbClr val="000000"/>
                </a:solidFill>
              </a:rPr>
              <a:t>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955675"/>
          </a:xfrm>
        </p:spPr>
        <p:txBody>
          <a:bodyPr/>
          <a:lstStyle/>
          <a:p>
            <a:pPr algn="ctr" eaLnBrk="1" hangingPunct="1"/>
            <a:r>
              <a:rPr lang="ru-RU" altLang="ru-RU" sz="2000" b="1" dirty="0" smtClean="0">
                <a:solidFill>
                  <a:srgbClr val="0000FF"/>
                </a:solidFill>
              </a:rPr>
              <a:t>Основные направления расходной части областного бюджета </a:t>
            </a:r>
            <a:br>
              <a:rPr lang="ru-RU" altLang="ru-RU" sz="2000" b="1" dirty="0" smtClean="0">
                <a:solidFill>
                  <a:srgbClr val="0000FF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на 2022 год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82204596"/>
              </p:ext>
            </p:extLst>
          </p:nvPr>
        </p:nvGraphicFramePr>
        <p:xfrm>
          <a:off x="396875" y="1425575"/>
          <a:ext cx="8715375" cy="511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9684" name="Номер слайда 5"/>
          <p:cNvSpPr txBox="1">
            <a:spLocks/>
          </p:cNvSpPr>
          <p:nvPr/>
        </p:nvSpPr>
        <p:spPr bwMode="auto"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5E72D726-5B05-4925-94FB-F50268EFABE1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43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381000"/>
            <a:ext cx="8797925" cy="2365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1800" b="1" dirty="0" smtClean="0">
                <a:solidFill>
                  <a:srgbClr val="0033CC"/>
                </a:solidFill>
              </a:rPr>
              <a:t>Утвержденный бюджет Северо-Казахстанской области на 2022 год                                              </a:t>
            </a:r>
          </a:p>
        </p:txBody>
      </p:sp>
      <p:graphicFrame>
        <p:nvGraphicFramePr>
          <p:cNvPr id="10340" name="Group 10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393472"/>
              </p:ext>
            </p:extLst>
          </p:nvPr>
        </p:nvGraphicFramePr>
        <p:xfrm>
          <a:off x="152400" y="946150"/>
          <a:ext cx="8689135" cy="5590370"/>
        </p:xfrm>
        <a:graphic>
          <a:graphicData uri="http://schemas.openxmlformats.org/drawingml/2006/table">
            <a:tbl>
              <a:tblPr/>
              <a:tblGrid>
                <a:gridCol w="1303872"/>
                <a:gridCol w="670084"/>
                <a:gridCol w="536067"/>
                <a:gridCol w="764146"/>
                <a:gridCol w="566682"/>
                <a:gridCol w="566682"/>
                <a:gridCol w="566682"/>
                <a:gridCol w="566682"/>
                <a:gridCol w="629647"/>
                <a:gridCol w="566683"/>
                <a:gridCol w="692613"/>
                <a:gridCol w="503719"/>
                <a:gridCol w="755576"/>
              </a:tblGrid>
              <a:tr h="18232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Наименование бюджетов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Объем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5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Погашение бюджетных кредитов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Субвенции (+)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Целевые трансферты из 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Целевые трансферты из Нац. Фонда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Кредиты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Кредиты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ОБ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Займы из ОБ (ГЦБ)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ЦТ из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Возврат трансфертов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Поступление займов ГЦБ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ВСЕГО, из них: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329 896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67 310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141 829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89 435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Айыртауский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5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Акжарский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6 386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2 867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Аккайынский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Есильский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6 714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Жамбылский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3 974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3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Магжана Жумабаева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Кызылжарский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Мамлютский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имени Габита Мусрепова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Тайыншинский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Тимирязевский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Уалихановский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Шал акына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Петропавловск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51 910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25 843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4 414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4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Областной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249 183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31 164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94 525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71 157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-2 642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-6 504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47 803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0927" name="Text Box 95"/>
          <p:cNvSpPr txBox="1">
            <a:spLocks noChangeArrowheads="1"/>
          </p:cNvSpPr>
          <p:nvPr/>
        </p:nvSpPr>
        <p:spPr bwMode="auto">
          <a:xfrm>
            <a:off x="7631112" y="762000"/>
            <a:ext cx="151288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FF"/>
                </a:solidFill>
              </a:rPr>
              <a:t>млн.тенге</a:t>
            </a:r>
            <a:endParaRPr lang="ru-RU" altLang="ru-RU" sz="1200" dirty="0">
              <a:solidFill>
                <a:srgbClr val="0000FF"/>
              </a:solidFill>
            </a:endParaRPr>
          </a:p>
        </p:txBody>
      </p:sp>
      <p:sp>
        <p:nvSpPr>
          <p:cNvPr id="200928" name="Номер слайда 5"/>
          <p:cNvSpPr txBox="1">
            <a:spLocks/>
          </p:cNvSpPr>
          <p:nvPr/>
        </p:nvSpPr>
        <p:spPr bwMode="auto">
          <a:xfrm>
            <a:off x="4038600" y="6692900"/>
            <a:ext cx="18288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8D1A39EB-9C6D-42BD-B29F-A962A561E6BE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666163" cy="304800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Целевые трансферты из республиканского бюджета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53264557"/>
              </p:ext>
            </p:extLst>
          </p:nvPr>
        </p:nvGraphicFramePr>
        <p:xfrm>
          <a:off x="457200" y="838200"/>
          <a:ext cx="8686401" cy="4565711"/>
        </p:xfrm>
        <a:graphic>
          <a:graphicData uri="http://schemas.openxmlformats.org/drawingml/2006/table">
            <a:tbl>
              <a:tblPr/>
              <a:tblGrid>
                <a:gridCol w="7581481"/>
                <a:gridCol w="1104920"/>
              </a:tblGrid>
              <a:tr h="658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9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Целевые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трансферты из РБ –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89 434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9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9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текущие целевые трансферты – 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86 715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9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том числе: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9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повышение должностных окладов сотрудников органов внутренних дел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передачу функций охраны объектов в конкурентную среду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жилищные выплаты сотрудникам специальных учреждений, конвойной службы,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дежурных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частей и центров оперативного управления, кинологических подразделений и помощникам участковых инспекторов полиции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повышение заработной платы медицинских работников из числа гражданских служащих органов внутренних дел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8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возмещение части расходов, понесенных субъектом рыбного хозяйства, при инвестиционных вложениях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возмещение части расходов, понесенных субъектом агропромышленного комплекса,  при инвестиционных вложениях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субсидирование процентной ставки по кредитным и лизинговым обязательствам в рамках направления по финансовому оздоровлению субъектов агропромышленного комплекса                                                                                                                           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2796" name="Rectangle 2"/>
          <p:cNvSpPr>
            <a:spLocks noChangeArrowheads="1"/>
          </p:cNvSpPr>
          <p:nvPr/>
        </p:nvSpPr>
        <p:spPr bwMode="auto">
          <a:xfrm>
            <a:off x="7885112" y="685800"/>
            <a:ext cx="1258888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02797" name="Номер слайда 5"/>
          <p:cNvSpPr txBox="1">
            <a:spLocks/>
          </p:cNvSpPr>
          <p:nvPr/>
        </p:nvSpPr>
        <p:spPr bwMode="auto">
          <a:xfrm rot="10800000" flipV="1">
            <a:off x="3810000" y="64770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29E86329-89CA-4395-90E6-87165331AD65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8724900" cy="381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из республиканского бюджета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34502748"/>
              </p:ext>
            </p:extLst>
          </p:nvPr>
        </p:nvGraphicFramePr>
        <p:xfrm>
          <a:off x="0" y="812800"/>
          <a:ext cx="8610600" cy="5341429"/>
        </p:xfrm>
        <a:graphic>
          <a:graphicData uri="http://schemas.openxmlformats.org/drawingml/2006/table">
            <a:tbl>
              <a:tblPr/>
              <a:tblGrid>
                <a:gridCol w="7496659"/>
                <a:gridCol w="1113941"/>
              </a:tblGrid>
              <a:tr h="609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субсидирование ставок вознаграждения при кредитовании, а также лизинге на приобретение сельскохозяйственных животных, техники и технологического оборудования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субсидирование стоимости пестицидов,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биоагентов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(энтомофагов), предназначенных для проведения обработки против вредных и особо опасных вредных организмов с численностью выше экономического порога вредоносности и карантинных объектов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выплату государственной адресной социальной помощи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размещение государственного социального заказа в неправительственных организациях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обеспечение прав и улучшение качества жизни инвалидов в Республике Казахстан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услуги по замене и настройке речевых процессоров к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кохлеарным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имплантам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развитие продуктивной занятости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приобретение жилья для переселенцев 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трудоизбыточных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регионов в рамках развития продуктивной занятости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повышение заработной платы работников государственных организаций: медико-социальных учреждений стационарного и полустационарного типов, организаций  надомного обслуживания, временного пребывания, центров занятости населения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повышение заработной платы отдельных категорий гражданских служащих, работников организаций, содержащихся за счет средств государственного бюджета, работников казенных предприятий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5 741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педагогов организаций дошкольного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850" name="Rectangle 2"/>
          <p:cNvSpPr>
            <a:spLocks noChangeArrowheads="1"/>
          </p:cNvSpPr>
          <p:nvPr/>
        </p:nvSpPr>
        <p:spPr bwMode="auto">
          <a:xfrm>
            <a:off x="7696200" y="533400"/>
            <a:ext cx="12588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04851" name="Номер слайда 5"/>
          <p:cNvSpPr txBox="1">
            <a:spLocks/>
          </p:cNvSpPr>
          <p:nvPr/>
        </p:nvSpPr>
        <p:spPr bwMode="auto">
          <a:xfrm rot="10800000" flipV="1">
            <a:off x="3810000" y="64770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4CB50DA9-2ADA-4EAC-BECF-8E9189B323FC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152400"/>
            <a:ext cx="8724900" cy="304800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из республиканского бюджета на 2022 го</a:t>
            </a:r>
            <a:r>
              <a:rPr lang="ru-RU" altLang="ru-RU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06845819"/>
              </p:ext>
            </p:extLst>
          </p:nvPr>
        </p:nvGraphicFramePr>
        <p:xfrm>
          <a:off x="609600" y="960438"/>
          <a:ext cx="8534400" cy="4273654"/>
        </p:xfrm>
        <a:graphic>
          <a:graphicData uri="http://schemas.openxmlformats.org/drawingml/2006/table">
            <a:tbl>
              <a:tblPr/>
              <a:tblGrid>
                <a:gridCol w="7421217"/>
                <a:gridCol w="1113183"/>
              </a:tblGrid>
              <a:tr h="297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695" marB="456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4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доплату за проведение внеурочных мероприятий педагогам физической культуры государственных организаций дошкольного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3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доплату за квалификационную категорию педагогам государственных организаций дошкольного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9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обеспечение охвата дошкольным воспитанием и обучением детей от трех до шести лет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3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медицинских работников организаций дошкольного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3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реализацию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подушевого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финансирования в государственных организациях среднего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6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педагогов государственных организаций образования, за исключением организаций дополнительного образования для взрослых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24 200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доплату за квалификационную категорию педагогам государственных организаций образования, за исключением организаций дополнительного образования для взрослых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9 581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доплату за проведение внеурочных мероприятий педагогам физической культуры государственных организаций среднего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доплату за степень магистра методистам методических центров (кабинетов) государственных организаций среднего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медицинских работников государственных организаций образования, за исключением организаций дополнительного образования для взрослых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размера государственной стипендии обучающихся в организациях технического и профессионального,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послесреднего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865" name="Rectangle 2"/>
          <p:cNvSpPr>
            <a:spLocks noChangeArrowheads="1"/>
          </p:cNvSpPr>
          <p:nvPr/>
        </p:nvSpPr>
        <p:spPr bwMode="auto">
          <a:xfrm>
            <a:off x="7772400" y="685800"/>
            <a:ext cx="1258887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05866" name="Номер слайда 5"/>
          <p:cNvSpPr txBox="1">
            <a:spLocks/>
          </p:cNvSpPr>
          <p:nvPr/>
        </p:nvSpPr>
        <p:spPr bwMode="auto">
          <a:xfrm rot="10800000" flipV="1">
            <a:off x="3733800" y="6705600"/>
            <a:ext cx="182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685594AC-BEB4-4D90-9E5B-4E08A6EDB575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76200"/>
            <a:ext cx="8724900" cy="6096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из республиканского бюджета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64045074"/>
              </p:ext>
            </p:extLst>
          </p:nvPr>
        </p:nvGraphicFramePr>
        <p:xfrm>
          <a:off x="0" y="1128713"/>
          <a:ext cx="8675688" cy="4442177"/>
        </p:xfrm>
        <a:graphic>
          <a:graphicData uri="http://schemas.openxmlformats.org/drawingml/2006/table">
            <a:tbl>
              <a:tblPr/>
              <a:tblGrid>
                <a:gridCol w="7572846"/>
                <a:gridCol w="1102842"/>
              </a:tblGrid>
              <a:tr h="39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доплату за проведение внеурочных мероприятий педагогам физической культуры государственных организаций технического и профессионального,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послесреднего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9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педагогов государственных организаций технического и профессионального,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послесреднего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доплату за квалификационную категорию педагогам государственных организаций технического и профессионального,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послесреднего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4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увеличение оплаты труда медицинских работников в государственных организациях технического и профессионального,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послесреднего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5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размещение государственного образовательного заказа на подготовку специалистов с высшим образованием для детей из многодетных и малообеспеченных семей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возмещение лизинговых платежей по санитарному транспорту, приобретенному на условиях финансового лизинга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закуп вакцин и других иммунобиологических препаратов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пропаганду здорового образа жизни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4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реализацию мероприятий по профилактике и борьбе с синдромом приобретенного иммунного дефицита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повышение заработной платы работников организаций в области здравоохранения местных исполнительных органов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883" name="Rectangle 2"/>
          <p:cNvSpPr>
            <a:spLocks noChangeArrowheads="1"/>
          </p:cNvSpPr>
          <p:nvPr/>
        </p:nvSpPr>
        <p:spPr bwMode="auto">
          <a:xfrm>
            <a:off x="7797800" y="533400"/>
            <a:ext cx="1258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06884" name="Номер слайда 5"/>
          <p:cNvSpPr txBox="1">
            <a:spLocks/>
          </p:cNvSpPr>
          <p:nvPr/>
        </p:nvSpPr>
        <p:spPr bwMode="auto">
          <a:xfrm rot="10800000" flipV="1">
            <a:off x="3810000" y="64770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C36E7BE1-8B07-4DEC-B314-EA592A2F5D64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93663"/>
            <a:ext cx="8724900" cy="609600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из республиканского бюджета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05219603"/>
              </p:ext>
            </p:extLst>
          </p:nvPr>
        </p:nvGraphicFramePr>
        <p:xfrm>
          <a:off x="288925" y="1143000"/>
          <a:ext cx="8854386" cy="4453279"/>
        </p:xfrm>
        <a:graphic>
          <a:graphicData uri="http://schemas.openxmlformats.org/drawingml/2006/table">
            <a:tbl>
              <a:tblPr/>
              <a:tblGrid>
                <a:gridCol w="7757444"/>
                <a:gridCol w="1096942"/>
              </a:tblGrid>
              <a:tr h="39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оказание медицинской помощи лицам, содержащимся в следственных изоляторах  и учреждениях уголовно-исполнительной системы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6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установление доплат к должностному окладу за особые условия труда в организациях культуры и архивных учреждениях управленческому и основному персоналу государственных организаций культуры и архивных учреждений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увеличение оплаты труда медицинских работников государственных организаций в сфере физической культуры и спорта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4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увеличение оплаты труда педагогов государственных организаций среднего и дополнительного образования в сфере физической культуры и спорта                                       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9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субсидирование части затрат субъектов предпринимательства на содержание санитарно-гигиенических узлов                                                                                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1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реализацию мероприятий из счет республиканского бюджета по социальной и инженерной инфраструктуре в сельских населенных пунктах в рамках проекта «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Ауыл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-Ел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бесігі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2 114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предоставление государственных грантов молодым предпринимателям для реализации новых бизнес-идей в рамках Государственной программы поддержки и развития бизнеса «Дорожная карта бизнеса – 2025»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финансирование приоритетных проектов транспортной инфраструктуры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7 651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на обеспечение и проведение выборов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акимов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городов районного значения, сел, поселков, сельских округов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883" name="Rectangle 2"/>
          <p:cNvSpPr>
            <a:spLocks noChangeArrowheads="1"/>
          </p:cNvSpPr>
          <p:nvPr/>
        </p:nvSpPr>
        <p:spPr bwMode="auto">
          <a:xfrm>
            <a:off x="7910870" y="609599"/>
            <a:ext cx="1258888" cy="673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06884" name="Номер слайда 5"/>
          <p:cNvSpPr txBox="1">
            <a:spLocks/>
          </p:cNvSpPr>
          <p:nvPr/>
        </p:nvSpPr>
        <p:spPr bwMode="auto">
          <a:xfrm rot="10800000" flipV="1">
            <a:off x="3810000" y="64770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C36E7BE1-8B07-4DEC-B314-EA592A2F5D64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8382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3600" smtClean="0">
                <a:solidFill>
                  <a:srgbClr val="0033CC"/>
                </a:solidFill>
                <a:effectLst/>
              </a:rPr>
              <a:t>Уважаемые посетители сайта!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610600" cy="5135563"/>
          </a:xfrm>
        </p:spPr>
        <p:txBody>
          <a:bodyPr rtlCol="0">
            <a:noAutofit/>
          </a:bodyPr>
          <a:lstStyle/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	Вашему вниманию представлен Гражданский бюджет на 2022─2024 годы, который содержит информацию об основных показателях областного бюджета, параметрах </a:t>
            </a:r>
            <a:r>
              <a:rPr lang="ru-RU" sz="1800" dirty="0">
                <a:solidFill>
                  <a:schemeClr val="tx1"/>
                </a:solidFill>
              </a:rPr>
              <a:t>его формирования </a:t>
            </a:r>
            <a:r>
              <a:rPr lang="ru-RU" sz="1800" dirty="0" smtClean="0">
                <a:solidFill>
                  <a:schemeClr val="tx1"/>
                </a:solidFill>
              </a:rPr>
              <a:t>и направлениях расходования бюджетных средств.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   Данный документ включает следующие разделы: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	- законодательная база бюджетного процесса;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	- схема бюджетного процесса;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	- планирование областного </a:t>
            </a:r>
            <a:r>
              <a:rPr lang="ru-RU" sz="1800" dirty="0" smtClean="0">
                <a:solidFill>
                  <a:schemeClr val="tx1"/>
                </a:solidFill>
              </a:rPr>
              <a:t>бюджета.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   Гражданский </a:t>
            </a:r>
            <a:r>
              <a:rPr lang="ru-RU" sz="1800" dirty="0">
                <a:solidFill>
                  <a:srgbClr val="000000"/>
                </a:solidFill>
              </a:rPr>
              <a:t>бюджет разработан в соответствии с </a:t>
            </a:r>
            <a:r>
              <a:rPr lang="ru-RU" sz="1800" dirty="0" smtClean="0">
                <a:solidFill>
                  <a:srgbClr val="000000"/>
                </a:solidFill>
              </a:rPr>
              <a:t>Правилами составления </a:t>
            </a:r>
            <a:r>
              <a:rPr lang="ru-RU" sz="1800" dirty="0">
                <a:solidFill>
                  <a:srgbClr val="000000"/>
                </a:solidFill>
              </a:rPr>
              <a:t>и представления гражданского бюджета на стадиях бюджетного планирования и исполнения </a:t>
            </a:r>
            <a:r>
              <a:rPr lang="ru-RU" sz="1800" dirty="0" smtClean="0">
                <a:solidFill>
                  <a:srgbClr val="000000"/>
                </a:solidFill>
              </a:rPr>
              <a:t>бюджетов, утвержденных приказом </a:t>
            </a:r>
            <a:r>
              <a:rPr lang="ru-RU" sz="1800" dirty="0">
                <a:solidFill>
                  <a:srgbClr val="000000"/>
                </a:solidFill>
              </a:rPr>
              <a:t>Министра финансов </a:t>
            </a:r>
            <a:r>
              <a:rPr lang="ru-RU" sz="1800" dirty="0" smtClean="0">
                <a:solidFill>
                  <a:srgbClr val="000000"/>
                </a:solidFill>
              </a:rPr>
              <a:t>РК.</a:t>
            </a:r>
            <a:endParaRPr lang="ru-RU" sz="1800" dirty="0" smtClean="0">
              <a:solidFill>
                <a:srgbClr val="FF0000"/>
              </a:solidFill>
            </a:endParaRPr>
          </a:p>
        </p:txBody>
      </p:sp>
      <p:sp>
        <p:nvSpPr>
          <p:cNvPr id="185346" name="Номер слайда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312C13-67F2-43D4-8050-78C7BD5C9916}" type="slidenum">
              <a:rPr lang="ru-RU" altLang="ru-RU" sz="1200" smtClean="0">
                <a:solidFill>
                  <a:srgbClr val="7F7F7F"/>
                </a:solidFill>
              </a:rPr>
              <a:pPr/>
              <a:t>2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533400"/>
            <a:ext cx="8724900" cy="304800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из республиканского бюджета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44158043"/>
              </p:ext>
            </p:extLst>
          </p:nvPr>
        </p:nvGraphicFramePr>
        <p:xfrm>
          <a:off x="0" y="1524000"/>
          <a:ext cx="8458200" cy="2996233"/>
        </p:xfrm>
        <a:graphic>
          <a:graphicData uri="http://schemas.openxmlformats.org/drawingml/2006/table">
            <a:tbl>
              <a:tblPr/>
              <a:tblGrid>
                <a:gridCol w="7315200"/>
                <a:gridCol w="1143000"/>
              </a:tblGrid>
              <a:tr h="3606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трансфертов РБ</a:t>
                      </a:r>
                    </a:p>
                  </a:txBody>
                  <a:tcPr marL="91453" marR="91453" marT="45736" marB="4573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</a:t>
                      </a:r>
                    </a:p>
                  </a:txBody>
                  <a:tcPr marL="91453" marR="91453" marT="45736" marB="457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Целевые трансферты на развитие - всего</a:t>
                      </a:r>
                    </a:p>
                  </a:txBody>
                  <a:tcPr marL="91445" marR="91445" marT="45753" marB="457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2 719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том числе: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53" marB="457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двух студенческих общежитий по 600 мест Северо-Казахстанского университета имени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Манаша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Козыбаева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1 000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системы водоснабжения и водоотведения в сельских населенных пунктах в рамках Государственной программы жилищно-коммунального развития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Нұрлы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жер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на 2020-2025 годы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783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индустриальной инфраструктуры в рамках Государственной программы поддержки и развития бизнеса «Дорожная карта бизнеса-2025»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394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1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7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инженерной инфраструктуры в рамках Государственной программы развития регионов до 2025 года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542</a:t>
                      </a:r>
                    </a:p>
                  </a:txBody>
                  <a:tcPr marL="91445" marR="91445" marT="45739" marB="457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0988" name="Rectangle 2"/>
          <p:cNvSpPr>
            <a:spLocks noChangeArrowheads="1"/>
          </p:cNvSpPr>
          <p:nvPr/>
        </p:nvSpPr>
        <p:spPr bwMode="auto">
          <a:xfrm>
            <a:off x="7467600" y="1219200"/>
            <a:ext cx="1258887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млн.тенге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10989" name="Номер слайда 5"/>
          <p:cNvSpPr txBox="1">
            <a:spLocks/>
          </p:cNvSpPr>
          <p:nvPr/>
        </p:nvSpPr>
        <p:spPr bwMode="auto">
          <a:xfrm rot="10800000" flipV="1">
            <a:off x="3822700" y="6248400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C907512D-F176-4E89-981D-B7E401B9FA3C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304800"/>
            <a:ext cx="8724900" cy="431800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</a:t>
            </a:r>
            <a:b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за счет </a:t>
            </a:r>
            <a:r>
              <a:rPr lang="ru-RU" altLang="ru-RU" sz="2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средств </a:t>
            </a: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Национального фонда Республики Казахстан </a:t>
            </a:r>
            <a:r>
              <a:rPr lang="ru-RU" altLang="ru-RU" sz="2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      </a:t>
            </a: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51434197"/>
              </p:ext>
            </p:extLst>
          </p:nvPr>
        </p:nvGraphicFramePr>
        <p:xfrm>
          <a:off x="688975" y="1593850"/>
          <a:ext cx="8455523" cy="3929211"/>
        </p:xfrm>
        <a:graphic>
          <a:graphicData uri="http://schemas.openxmlformats.org/drawingml/2006/table">
            <a:tbl>
              <a:tblPr/>
              <a:tblGrid>
                <a:gridCol w="7305479"/>
                <a:gridCol w="1150044"/>
              </a:tblGrid>
              <a:tr h="468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целевых трансфертов</a:t>
                      </a:r>
                    </a:p>
                  </a:txBody>
                  <a:tcPr marL="91453" marR="9145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Утверждено</a:t>
                      </a:r>
                    </a:p>
                  </a:txBody>
                  <a:tcPr marL="91453" marR="9145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1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том числе: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реализацию мероприятий по социальной и инженерной инфраструктуре в сельских населенных пунктах в рамках проекта «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Ауыл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-Ел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бесігі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3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Развитие транспортной инфраструктуры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3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Строительство и реконструкция жилья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Нұрлы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жер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3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Развитие  ИКИ в рамках программы жилищного строительства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Нұрлы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жер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3 708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3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Развитие системы водоснабжения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Нұрлы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жер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7 057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3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Развитие регионов до 2025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9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Развитие социальной и инженерной инфраструктуры в сельских населенных пунктах в рамках проекта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Ауыл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-Ел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бесігі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»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1997" name="Rectangle 2"/>
          <p:cNvSpPr>
            <a:spLocks noChangeArrowheads="1"/>
          </p:cNvSpPr>
          <p:nvPr/>
        </p:nvSpPr>
        <p:spPr bwMode="auto">
          <a:xfrm>
            <a:off x="7562850" y="1377950"/>
            <a:ext cx="12588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млн.тенге</a:t>
            </a:r>
          </a:p>
        </p:txBody>
      </p:sp>
      <p:sp>
        <p:nvSpPr>
          <p:cNvPr id="211998" name="Номер слайда 5"/>
          <p:cNvSpPr txBox="1">
            <a:spLocks/>
          </p:cNvSpPr>
          <p:nvPr/>
        </p:nvSpPr>
        <p:spPr bwMode="auto">
          <a:xfrm>
            <a:off x="3838575" y="6410325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C9B81A9E-6E91-4FD7-AE72-D6D781FB62E3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724900" cy="431800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кредиты </a:t>
            </a:r>
            <a:b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республиканского бюджета на </a:t>
            </a:r>
            <a:r>
              <a:rPr lang="ru-RU" altLang="ru-RU" sz="2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 </a:t>
            </a:r>
            <a:r>
              <a:rPr lang="ru-RU" altLang="ru-RU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69074931"/>
              </p:ext>
            </p:extLst>
          </p:nvPr>
        </p:nvGraphicFramePr>
        <p:xfrm>
          <a:off x="0" y="1593850"/>
          <a:ext cx="8593138" cy="2362200"/>
        </p:xfrm>
        <a:graphic>
          <a:graphicData uri="http://schemas.openxmlformats.org/drawingml/2006/table">
            <a:tbl>
              <a:tblPr/>
              <a:tblGrid>
                <a:gridCol w="6833264"/>
                <a:gridCol w="1759874"/>
              </a:tblGrid>
              <a:tr h="8326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 кредитов из  РБ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53" marR="9145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Утверждено</a:t>
                      </a:r>
                    </a:p>
                  </a:txBody>
                  <a:tcPr marL="91453" marR="9145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6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Бюджетные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кредиты из РБ -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2 475</a:t>
                      </a:r>
                    </a:p>
                  </a:txBody>
                  <a:tcPr marL="91445" marR="9144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6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5" marR="9144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для реализации мер социальной поддержки специалистов                             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1 392</a:t>
                      </a:r>
                    </a:p>
                  </a:txBody>
                  <a:tcPr marL="91445" marR="9144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6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проведение капитального ремонта общего имущества объектов кондоминиумов                             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1 083</a:t>
                      </a:r>
                    </a:p>
                  </a:txBody>
                  <a:tcPr marL="91445" marR="9144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1997" name="Rectangle 2"/>
          <p:cNvSpPr>
            <a:spLocks noChangeArrowheads="1"/>
          </p:cNvSpPr>
          <p:nvPr/>
        </p:nvSpPr>
        <p:spPr bwMode="auto">
          <a:xfrm>
            <a:off x="7562850" y="1377950"/>
            <a:ext cx="12588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млн.тенге</a:t>
            </a:r>
          </a:p>
        </p:txBody>
      </p:sp>
      <p:sp>
        <p:nvSpPr>
          <p:cNvPr id="211998" name="Номер слайда 5"/>
          <p:cNvSpPr txBox="1">
            <a:spLocks/>
          </p:cNvSpPr>
          <p:nvPr/>
        </p:nvSpPr>
        <p:spPr bwMode="auto">
          <a:xfrm>
            <a:off x="3838575" y="6410325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C9B81A9E-6E91-4FD7-AE72-D6D781FB62E3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31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4788" y="258763"/>
            <a:ext cx="8939212" cy="539750"/>
          </a:xfrm>
        </p:spPr>
        <p:txBody>
          <a:bodyPr/>
          <a:lstStyle/>
          <a:p>
            <a:pPr algn="ctr" eaLnBrk="1" hangingPunct="1"/>
            <a:r>
              <a:rPr lang="ru-RU" altLang="ru-RU" sz="2200" b="1" dirty="0" smtClean="0">
                <a:solidFill>
                  <a:srgbClr val="0000FF"/>
                </a:solidFill>
              </a:rPr>
              <a:t>Бюджет развития Северо-Казахстанской области на 2022 год</a:t>
            </a:r>
          </a:p>
        </p:txBody>
      </p:sp>
      <p:graphicFrame>
        <p:nvGraphicFramePr>
          <p:cNvPr id="44134" name="Group 10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1561651"/>
              </p:ext>
            </p:extLst>
          </p:nvPr>
        </p:nvGraphicFramePr>
        <p:xfrm>
          <a:off x="0" y="1116013"/>
          <a:ext cx="8803819" cy="5043195"/>
        </p:xfrm>
        <a:graphic>
          <a:graphicData uri="http://schemas.openxmlformats.org/drawingml/2006/table">
            <a:tbl>
              <a:tblPr/>
              <a:tblGrid>
                <a:gridCol w="4590025"/>
                <a:gridCol w="815573"/>
                <a:gridCol w="815573"/>
                <a:gridCol w="679644"/>
                <a:gridCol w="951502"/>
                <a:gridCol w="951502"/>
              </a:tblGrid>
              <a:tr h="4698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</a:t>
                      </a:r>
                    </a:p>
                  </a:txBody>
                  <a:tcPr marL="91432" marR="91432"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кредиты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ВСЕГО</a:t>
                      </a:r>
                    </a:p>
                  </a:txBody>
                  <a:tcPr marL="91432" marR="9143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39 844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8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Строительство и реконструкция объектов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Строительство и реконструкция объектов здравоохранения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Культура, спорт, туризм и информационное пространство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22 806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Транспорт и коммуникации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Промышленность, архитектурная, градостроительная и строительная деятельность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5 780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9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Бюджетные инвестиции, планируемые посредством участия государства в уставном капитале юридических лиц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5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Прочие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3084" name="Rectangle 2"/>
          <p:cNvSpPr>
            <a:spLocks noChangeArrowheads="1"/>
          </p:cNvSpPr>
          <p:nvPr/>
        </p:nvSpPr>
        <p:spPr bwMode="auto">
          <a:xfrm>
            <a:off x="7543800" y="528638"/>
            <a:ext cx="1258888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213085" name="Номер слайда 5"/>
          <p:cNvSpPr txBox="1">
            <a:spLocks/>
          </p:cNvSpPr>
          <p:nvPr/>
        </p:nvSpPr>
        <p:spPr bwMode="auto">
          <a:xfrm>
            <a:off x="4343400" y="6477000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A8E809BD-5813-424C-8CE1-B1D163A22C9D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0" y="87313"/>
            <a:ext cx="4857750" cy="123507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2400" b="1" dirty="0" smtClean="0">
                <a:solidFill>
                  <a:srgbClr val="0033CC"/>
                </a:solidFill>
                <a:effectLst/>
              </a:rPr>
              <a:t>Расходы на реализацию мероприятий в сфере образования</a:t>
            </a:r>
          </a:p>
        </p:txBody>
      </p:sp>
      <p:graphicFrame>
        <p:nvGraphicFramePr>
          <p:cNvPr id="195707" name="Group 12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2973585"/>
              </p:ext>
            </p:extLst>
          </p:nvPr>
        </p:nvGraphicFramePr>
        <p:xfrm>
          <a:off x="318993" y="1149297"/>
          <a:ext cx="8564562" cy="5244988"/>
        </p:xfrm>
        <a:graphic>
          <a:graphicData uri="http://schemas.openxmlformats.org/drawingml/2006/table">
            <a:tbl>
              <a:tblPr/>
              <a:tblGrid>
                <a:gridCol w="4698774"/>
                <a:gridCol w="1061014"/>
                <a:gridCol w="1100071"/>
                <a:gridCol w="873895"/>
                <a:gridCol w="830808"/>
              </a:tblGrid>
              <a:tr h="261057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млн. тенге</a:t>
                      </a:r>
                    </a:p>
                  </a:txBody>
                  <a:tcPr marL="91439" marR="91439" marT="45674" marB="4567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61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Уточненный план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Прогноз*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84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7" marR="91447"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Утвержденный  бюджет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0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на образование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(без аппарата)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всего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101 924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117 163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65 156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65 532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2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2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Дошкольное воспитание и обучение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Начальное, основное среднее и общее среднее образование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73 470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86 117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и профессиональное,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послесреднее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образование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Прочие услуги в области образования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помощь и социальное обеспечение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1  167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объектов образования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развития продуктивной занятости и массового предпринимательства на 2017-2021 годы "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Еңбек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 (продолжение начатого обучения)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fontAlgn="t" latinLnBrk="0" hangingPunct="1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756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Реализацию мероприятий по социальной и инженерной инфраструктуре в сельских населенных пунктах в рамках проекта «Ауыл Ел </a:t>
                      </a:r>
                      <a:r>
                        <a:rPr kumimoji="0" lang="ru-RU" sz="1000" b="0" i="1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бесігі</a:t>
                      </a:r>
                      <a:r>
                        <a:rPr kumimoji="0" lang="ru-RU" sz="1000" b="0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</a:p>
                  </a:txBody>
                  <a:tcPr marL="91441" marR="91441" marT="45614" marB="456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5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Выполнение государственных обязательств по проектам государственно-частного партнерства</a:t>
                      </a:r>
                    </a:p>
                  </a:txBody>
                  <a:tcPr marL="91439" marR="91439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1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1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108 </a:t>
                      </a:r>
                    </a:p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4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042" name="Номер слайда 5"/>
          <p:cNvSpPr>
            <a:spLocks noGrp="1"/>
          </p:cNvSpPr>
          <p:nvPr>
            <p:ph type="sldNum" sz="quarter" idx="11"/>
          </p:nvPr>
        </p:nvSpPr>
        <p:spPr bwMode="auto">
          <a:xfrm>
            <a:off x="4038600" y="6553200"/>
            <a:ext cx="18288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DA6A54-E110-4354-A2DE-E3A26A412723}" type="slidenum">
              <a:rPr lang="ru-RU" altLang="ru-RU" sz="1200" smtClean="0">
                <a:solidFill>
                  <a:srgbClr val="7F7F7F"/>
                </a:solidFill>
              </a:rPr>
              <a:pPr/>
              <a:t>24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  <p:pic>
        <p:nvPicPr>
          <p:cNvPr id="215148" name="Picture 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87313"/>
            <a:ext cx="16573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9" name="Picture 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87313"/>
            <a:ext cx="1577975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0" name="Прямоугольник 1"/>
          <p:cNvSpPr>
            <a:spLocks noChangeArrowheads="1"/>
          </p:cNvSpPr>
          <p:nvPr/>
        </p:nvSpPr>
        <p:spPr bwMode="auto">
          <a:xfrm>
            <a:off x="401756" y="6391275"/>
            <a:ext cx="8229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Примечание: * прогноз на </a:t>
            </a:r>
            <a:r>
              <a:rPr lang="ru-RU" altLang="ru-RU" sz="12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годы - без учета целевых трансфертов из республиканского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448050" y="123825"/>
            <a:ext cx="5314950" cy="110172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2400" b="1" dirty="0" smtClean="0">
                <a:solidFill>
                  <a:srgbClr val="0033CC"/>
                </a:solidFill>
                <a:effectLst/>
              </a:rPr>
              <a:t>Расходы на реализацию мероприятий</a:t>
            </a:r>
            <a:br>
              <a:rPr lang="ru-RU" altLang="ru-RU" sz="2400" b="1" dirty="0" smtClean="0">
                <a:solidFill>
                  <a:srgbClr val="0033CC"/>
                </a:solidFill>
                <a:effectLst/>
              </a:rPr>
            </a:br>
            <a:r>
              <a:rPr lang="ru-RU" altLang="ru-RU" sz="2400" b="1" dirty="0" smtClean="0">
                <a:solidFill>
                  <a:srgbClr val="0033CC"/>
                </a:solidFill>
                <a:effectLst/>
              </a:rPr>
              <a:t> в сфере здравоохранения</a:t>
            </a:r>
          </a:p>
        </p:txBody>
      </p:sp>
      <p:graphicFrame>
        <p:nvGraphicFramePr>
          <p:cNvPr id="194709" name="Group 14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7912254"/>
              </p:ext>
            </p:extLst>
          </p:nvPr>
        </p:nvGraphicFramePr>
        <p:xfrm>
          <a:off x="333250" y="1370255"/>
          <a:ext cx="8048750" cy="4569737"/>
        </p:xfrm>
        <a:graphic>
          <a:graphicData uri="http://schemas.openxmlformats.org/drawingml/2006/table">
            <a:tbl>
              <a:tblPr/>
              <a:tblGrid>
                <a:gridCol w="4273672"/>
                <a:gridCol w="997191"/>
                <a:gridCol w="1088438"/>
                <a:gridCol w="789506"/>
                <a:gridCol w="899943"/>
              </a:tblGrid>
              <a:tr h="182756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млн. тенге</a:t>
                      </a:r>
                    </a:p>
                  </a:txBody>
                  <a:tcPr marL="91438" marR="91438" marT="45647" marB="45647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Уточненный план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 </a:t>
                      </a: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Прогноз*</a:t>
                      </a: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0928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7" marR="91447"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Утвержденный бюджет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39" marR="91439" marT="45640" marB="456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на здравоохранение (без аппарата)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всего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10 368,6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4 425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2 184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2 213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Охрана здоровья населения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873,7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896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367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378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Специализированная медицинская помощь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796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765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Поликлиники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Другие виды медицинской помощи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80,9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Прочие услуги в области здравоохранения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3 409,4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0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и профессиональное,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послесреднее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образование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260,9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Высшее послевузовское образование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223,5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262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Капитальные затраты системы здравоохранения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3534,5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1491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1 231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1 231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объектов здравоохранения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803,3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Прочие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386,3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42" marB="456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066" name="Номер слайда 5"/>
          <p:cNvSpPr>
            <a:spLocks noGrp="1"/>
          </p:cNvSpPr>
          <p:nvPr>
            <p:ph type="sldNum" sz="quarter" idx="11"/>
          </p:nvPr>
        </p:nvSpPr>
        <p:spPr bwMode="auto">
          <a:xfrm>
            <a:off x="4191000" y="6605588"/>
            <a:ext cx="1828800" cy="212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282D81-FF54-4A0B-B021-4A8909751A86}" type="slidenum">
              <a:rPr lang="ru-RU" altLang="ru-RU" sz="1200" smtClean="0">
                <a:solidFill>
                  <a:srgbClr val="7F7F7F"/>
                </a:solidFill>
              </a:rPr>
              <a:pPr/>
              <a:t>25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  <p:pic>
        <p:nvPicPr>
          <p:cNvPr id="216179" name="Picture 7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338"/>
            <a:ext cx="1530350" cy="1104900"/>
          </a:xfrm>
          <a:noFill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6180" name="Picture 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0" y="26988"/>
            <a:ext cx="1524000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181" name="Прямоугольник 6"/>
          <p:cNvSpPr>
            <a:spLocks noChangeArrowheads="1"/>
          </p:cNvSpPr>
          <p:nvPr/>
        </p:nvSpPr>
        <p:spPr bwMode="auto">
          <a:xfrm>
            <a:off x="304800" y="6143626"/>
            <a:ext cx="8458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Примечание: *  прогноз на </a:t>
            </a:r>
            <a:r>
              <a:rPr lang="ru-RU" altLang="ru-RU" sz="12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годы - без учета целевых трансфертов из республиканского бюджета;</a:t>
            </a:r>
          </a:p>
          <a:p>
            <a:pPr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490913" y="112710"/>
            <a:ext cx="5410200" cy="1214438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2200" b="1" dirty="0" smtClean="0">
                <a:solidFill>
                  <a:srgbClr val="0000FF"/>
                </a:solidFill>
                <a:effectLst/>
              </a:rPr>
              <a:t>Расходы на реализацию мероприятий </a:t>
            </a:r>
            <a:br>
              <a:rPr lang="ru-RU" sz="2200" b="1" dirty="0" smtClean="0">
                <a:solidFill>
                  <a:srgbClr val="0000FF"/>
                </a:solidFill>
                <a:effectLst/>
              </a:rPr>
            </a:br>
            <a:r>
              <a:rPr lang="ru-RU" sz="2200" b="1" dirty="0" smtClean="0">
                <a:solidFill>
                  <a:srgbClr val="0000FF"/>
                </a:solidFill>
                <a:effectLst/>
              </a:rPr>
              <a:t>в сфере социальной помощи </a:t>
            </a:r>
            <a:br>
              <a:rPr lang="ru-RU" sz="2200" b="1" dirty="0" smtClean="0">
                <a:solidFill>
                  <a:srgbClr val="0000FF"/>
                </a:solidFill>
                <a:effectLst/>
              </a:rPr>
            </a:br>
            <a:r>
              <a:rPr lang="ru-RU" sz="2200" b="1" dirty="0" smtClean="0">
                <a:solidFill>
                  <a:srgbClr val="0000FF"/>
                </a:solidFill>
                <a:effectLst/>
              </a:rPr>
              <a:t>и социального обеспечения</a:t>
            </a:r>
          </a:p>
        </p:txBody>
      </p:sp>
      <p:graphicFrame>
        <p:nvGraphicFramePr>
          <p:cNvPr id="200803" name="Group 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131350"/>
              </p:ext>
            </p:extLst>
          </p:nvPr>
        </p:nvGraphicFramePr>
        <p:xfrm>
          <a:off x="381000" y="1524000"/>
          <a:ext cx="7912660" cy="3140553"/>
        </p:xfrm>
        <a:graphic>
          <a:graphicData uri="http://schemas.openxmlformats.org/drawingml/2006/table">
            <a:tbl>
              <a:tblPr/>
              <a:tblGrid>
                <a:gridCol w="4043375"/>
                <a:gridCol w="1049884"/>
                <a:gridCol w="1052674"/>
                <a:gridCol w="912520"/>
                <a:gridCol w="854207"/>
              </a:tblGrid>
              <a:tr h="293392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млн. тенге</a:t>
                      </a: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09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план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Прогноз*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6231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Утвержденный бюджет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на социальную помощь и социальное обеспечение 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(без аппарата)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всего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12 281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14 282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3 220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3 314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Социальное обеспечение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4 564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5 479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2 928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3 008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помощь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7 477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8 620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Прочие услуги в области социальной помощи и социального обеспечения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5" marR="91435"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7090" name="Номер слайда 5"/>
          <p:cNvSpPr>
            <a:spLocks noGrp="1"/>
          </p:cNvSpPr>
          <p:nvPr>
            <p:ph type="sldNum" sz="quarter" idx="11"/>
          </p:nvPr>
        </p:nvSpPr>
        <p:spPr bwMode="auto">
          <a:xfrm>
            <a:off x="4000500" y="6553200"/>
            <a:ext cx="1828800" cy="212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83C3FA-D0FD-4452-80B2-636D37183F3F}" type="slidenum">
              <a:rPr lang="ru-RU" altLang="ru-RU" sz="1200" smtClean="0">
                <a:solidFill>
                  <a:srgbClr val="7F7F7F"/>
                </a:solidFill>
              </a:rPr>
              <a:pPr/>
              <a:t>26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  <p:pic>
        <p:nvPicPr>
          <p:cNvPr id="217161" name="Picture 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1925"/>
            <a:ext cx="135731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162" name="Picture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1925"/>
            <a:ext cx="14287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163" name="Прямоугольник 6"/>
          <p:cNvSpPr>
            <a:spLocks noChangeArrowheads="1"/>
          </p:cNvSpPr>
          <p:nvPr/>
        </p:nvSpPr>
        <p:spPr bwMode="auto">
          <a:xfrm>
            <a:off x="457200" y="5257800"/>
            <a:ext cx="8153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Примечание: * прогноз на </a:t>
            </a:r>
            <a:r>
              <a:rPr lang="ru-RU" altLang="ru-RU" sz="12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годы - без учета целевых трансфертов из республиканского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7600" y="14908"/>
            <a:ext cx="4953000" cy="757238"/>
          </a:xfrm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2000" b="1" dirty="0" smtClean="0">
                <a:solidFill>
                  <a:srgbClr val="0000FF"/>
                </a:solidFill>
                <a:effectLst/>
              </a:rPr>
              <a:t>Расходы на реализацию мероприятий в сфере культуры, спорта и информационного пространства</a:t>
            </a:r>
          </a:p>
        </p:txBody>
      </p:sp>
      <p:graphicFrame>
        <p:nvGraphicFramePr>
          <p:cNvPr id="202866" name="Group 1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733679"/>
              </p:ext>
            </p:extLst>
          </p:nvPr>
        </p:nvGraphicFramePr>
        <p:xfrm>
          <a:off x="147850" y="1222996"/>
          <a:ext cx="8772100" cy="4201253"/>
        </p:xfrm>
        <a:graphic>
          <a:graphicData uri="http://schemas.openxmlformats.org/drawingml/2006/table">
            <a:tbl>
              <a:tblPr/>
              <a:tblGrid>
                <a:gridCol w="4958056"/>
                <a:gridCol w="1074246"/>
                <a:gridCol w="1239514"/>
                <a:gridCol w="738284"/>
                <a:gridCol w="762000"/>
              </a:tblGrid>
              <a:tr h="482049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млн. тенге</a:t>
                      </a:r>
                    </a:p>
                  </a:txBody>
                  <a:tcPr marL="91441" marR="91441" marT="45645" marB="4564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71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план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Прогноз*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1105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Утвержденный бюджет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6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на культуру, спорт, информационное пространство 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(без аппарата) </a:t>
                      </a: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всего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16 750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18 832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9 840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10 077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области культуры, в том числе;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6 838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9 240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3 977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4 024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рамках проекта «</a:t>
                      </a:r>
                      <a:r>
                        <a:rPr kumimoji="0" lang="ru-RU" sz="105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Ауыл</a:t>
                      </a: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–Ел бес</a:t>
                      </a:r>
                      <a:r>
                        <a:rPr kumimoji="0" lang="kk-KZ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іге»</a:t>
                      </a: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772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965</a:t>
                      </a: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Развитие объектов культуры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425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2 117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Спорт, в том числе;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8 752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8 398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4 623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4 761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рамках проекта «</a:t>
                      </a:r>
                      <a:r>
                        <a:rPr kumimoji="0" lang="ru-RU" sz="105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Ауыл</a:t>
                      </a: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–Ел бес</a:t>
                      </a:r>
                      <a:r>
                        <a:rPr kumimoji="0" lang="kk-KZ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іге»</a:t>
                      </a:r>
                      <a:endParaRPr kumimoji="0" lang="ru-RU" sz="1050" b="0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552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155</a:t>
                      </a:r>
                      <a:endParaRPr kumimoji="0" lang="ru-RU" sz="105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5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объектов спорта</a:t>
                      </a:r>
                      <a:endParaRPr kumimoji="0" lang="ru-RU" sz="1050" b="0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877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05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601</a:t>
                      </a:r>
                      <a:endParaRPr kumimoji="0" lang="ru-RU" sz="105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Информационное пространство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901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909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1 042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Прочие услуги по организации культуры, спорта, информационного пространства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</a:txBody>
                  <a:tcPr marL="91441" marR="91441" marT="45645" marB="456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8114" name="Номер слайда 5"/>
          <p:cNvSpPr>
            <a:spLocks noGrp="1"/>
          </p:cNvSpPr>
          <p:nvPr>
            <p:ph type="sldNum" sz="quarter" idx="11"/>
          </p:nvPr>
        </p:nvSpPr>
        <p:spPr bwMode="auto">
          <a:xfrm>
            <a:off x="4038600" y="6521450"/>
            <a:ext cx="1828800" cy="238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D52585-7F96-472E-9B99-890F268CECE5}" type="slidenum">
              <a:rPr lang="ru-RU" altLang="ru-RU" sz="1200" smtClean="0">
                <a:solidFill>
                  <a:srgbClr val="7F7F7F"/>
                </a:solidFill>
              </a:rPr>
              <a:pPr/>
              <a:t>27</a:t>
            </a:fld>
            <a:endParaRPr lang="ru-RU" altLang="ru-RU" sz="1200" dirty="0" smtClean="0">
              <a:solidFill>
                <a:srgbClr val="7F7F7F"/>
              </a:solidFill>
            </a:endParaRPr>
          </a:p>
        </p:txBody>
      </p:sp>
      <p:pic>
        <p:nvPicPr>
          <p:cNvPr id="218227" name="Picture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938"/>
            <a:ext cx="1785938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228" name="Picture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0"/>
            <a:ext cx="1785937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229" name="Прямоугольник 6"/>
          <p:cNvSpPr>
            <a:spLocks noChangeArrowheads="1"/>
          </p:cNvSpPr>
          <p:nvPr/>
        </p:nvSpPr>
        <p:spPr bwMode="auto">
          <a:xfrm>
            <a:off x="304800" y="5791200"/>
            <a:ext cx="84582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Примечание: *  прогноз на </a:t>
            </a:r>
            <a:r>
              <a:rPr lang="ru-RU" altLang="ru-RU" sz="12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годы - без учета целевых трансфертов из республиканского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0" y="228600"/>
            <a:ext cx="5029200" cy="16002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2200" b="1" dirty="0" smtClean="0">
                <a:solidFill>
                  <a:srgbClr val="0000FF"/>
                </a:solidFill>
                <a:effectLst/>
              </a:rPr>
              <a:t>Расходы на жилищно-коммунальное хозяйство, обеспечение транспортной инфраструктуры и коммуникаций </a:t>
            </a:r>
          </a:p>
        </p:txBody>
      </p:sp>
      <p:graphicFrame>
        <p:nvGraphicFramePr>
          <p:cNvPr id="205910" name="Group 8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672249"/>
              </p:ext>
            </p:extLst>
          </p:nvPr>
        </p:nvGraphicFramePr>
        <p:xfrm>
          <a:off x="533400" y="1752602"/>
          <a:ext cx="8086725" cy="3816969"/>
        </p:xfrm>
        <a:graphic>
          <a:graphicData uri="http://schemas.openxmlformats.org/drawingml/2006/table">
            <a:tbl>
              <a:tblPr/>
              <a:tblGrid>
                <a:gridCol w="3188738"/>
                <a:gridCol w="1275495"/>
                <a:gridCol w="1275495"/>
                <a:gridCol w="1093282"/>
                <a:gridCol w="1253715"/>
              </a:tblGrid>
              <a:tr h="313381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млн. тенге</a:t>
                      </a:r>
                    </a:p>
                  </a:txBody>
                  <a:tcPr marL="91439" marR="91439" marT="45750" marB="4575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план</a:t>
                      </a:r>
                    </a:p>
                  </a:txBody>
                  <a:tcPr marL="91439" marR="9143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</a:p>
                  </a:txBody>
                  <a:tcPr marL="91439" marR="9143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прогноз*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6667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Утвержденный бюджет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2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(без аппарата)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134 440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48 040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56 074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Жилищно-коммунальное  хозяйство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14 382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5 406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5 405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9 486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9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жилья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25 988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18 930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1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 хозяйство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53 897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44 970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34 455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36 006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Водообеспечение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13 408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15 353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 и коммуникации</a:t>
                      </a:r>
                    </a:p>
                  </a:txBody>
                  <a:tcPr marL="91439" marR="91439" marT="45750" marB="457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26 765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21 154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8 180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10 582</a:t>
                      </a:r>
                    </a:p>
                  </a:txBody>
                  <a:tcPr marL="91439" marR="91439" marT="45751" marB="4575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9138" name="Номер слайда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94307C1-DC05-4FF5-9C18-BC2881325A5F}" type="slidenum">
              <a:rPr lang="ru-RU" altLang="ru-RU" sz="1200" smtClean="0">
                <a:solidFill>
                  <a:srgbClr val="7F7F7F"/>
                </a:solidFill>
              </a:rPr>
              <a:pPr/>
              <a:t>28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  <p:pic>
        <p:nvPicPr>
          <p:cNvPr id="219209" name="Picture 11" descr="IMG_11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" t="7213" r="2455" b="37601"/>
          <a:stretch>
            <a:fillRect/>
          </a:stretch>
        </p:blipFill>
        <p:spPr bwMode="auto">
          <a:xfrm>
            <a:off x="152400" y="152400"/>
            <a:ext cx="1676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210" name="Picture 5" descr="площадь_нов_коп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85800"/>
            <a:ext cx="1600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211" name="Прямоугольник 6"/>
          <p:cNvSpPr>
            <a:spLocks noChangeArrowheads="1"/>
          </p:cNvSpPr>
          <p:nvPr/>
        </p:nvSpPr>
        <p:spPr bwMode="auto">
          <a:xfrm>
            <a:off x="533400" y="5819001"/>
            <a:ext cx="80867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Примечание: * прогноз на </a:t>
            </a:r>
            <a:r>
              <a:rPr lang="ru-RU" altLang="ru-RU" sz="12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2023-2024 </a:t>
            </a:r>
            <a:r>
              <a:rPr lang="ru-RU" altLang="ru-RU" sz="1200" i="1" dirty="0">
                <a:solidFill>
                  <a:srgbClr val="000000"/>
                </a:solidFill>
                <a:cs typeface="Arial" panose="020B0604020202020204" pitchFamily="34" charset="0"/>
              </a:rPr>
              <a:t>годы - без учета целевых трансфертов из республиканского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685800"/>
            <a:ext cx="8451850" cy="7588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b="1" dirty="0">
                <a:solidFill>
                  <a:srgbClr val="0000FF"/>
                </a:solidFill>
              </a:rPr>
              <a:t>На реализацию мероприятий по социальной и инженерной инфраструктуре в сельских населенных пунктах в рамках проекта «Ауыл Ел </a:t>
            </a:r>
            <a:r>
              <a:rPr lang="ru-RU" sz="2400" b="1" dirty="0" err="1" smtClean="0">
                <a:solidFill>
                  <a:srgbClr val="0000FF"/>
                </a:solidFill>
              </a:rPr>
              <a:t>бесігі</a:t>
            </a:r>
            <a:r>
              <a:rPr lang="ru-RU" sz="2400" b="1" dirty="0" smtClean="0">
                <a:solidFill>
                  <a:srgbClr val="0000FF"/>
                </a:solidFill>
              </a:rPr>
              <a:t>» </a:t>
            </a:r>
            <a:br>
              <a:rPr lang="ru-RU" sz="2400" b="1" dirty="0" smtClean="0">
                <a:solidFill>
                  <a:srgbClr val="0000FF"/>
                </a:solidFill>
              </a:rPr>
            </a:br>
            <a:endParaRPr lang="ru-RU" sz="1800" b="1" dirty="0" smtClean="0">
              <a:solidFill>
                <a:srgbClr val="0000FF"/>
              </a:solidFill>
            </a:endParaRPr>
          </a:p>
        </p:txBody>
      </p:sp>
      <p:graphicFrame>
        <p:nvGraphicFramePr>
          <p:cNvPr id="200803" name="Group 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362426"/>
              </p:ext>
            </p:extLst>
          </p:nvPr>
        </p:nvGraphicFramePr>
        <p:xfrm>
          <a:off x="838200" y="1676400"/>
          <a:ext cx="7696200" cy="3735360"/>
        </p:xfrm>
        <a:graphic>
          <a:graphicData uri="http://schemas.openxmlformats.org/drawingml/2006/table">
            <a:tbl>
              <a:tblPr/>
              <a:tblGrid>
                <a:gridCol w="3429000"/>
                <a:gridCol w="1472766"/>
                <a:gridCol w="863600"/>
                <a:gridCol w="965417"/>
                <a:gridCol w="965417"/>
              </a:tblGrid>
              <a:tr h="3218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</a:t>
                      </a:r>
                    </a:p>
                  </a:txBody>
                  <a:tcPr marL="91435" marR="91435" marT="45714" marB="4571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млн. тенге</a:t>
                      </a:r>
                    </a:p>
                  </a:txBody>
                  <a:tcPr marL="91435" marR="91435" marT="45714" marB="4571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14" marB="4571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5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  <a:p>
                      <a:pPr marL="0" marR="0" lvl="0" indent="0" algn="ctr" defTabSz="1793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5" marR="91435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</a:p>
                  </a:txBody>
                  <a:tcPr marL="91439" marR="91439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28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ЦТ 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</a:t>
                      </a:r>
                    </a:p>
                  </a:txBody>
                  <a:tcPr marL="91435" marR="91435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6 118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602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 по отраслям: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9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Здравоохранение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Реальный сектор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3263" name="Номер слайда 5"/>
          <p:cNvSpPr txBox="1">
            <a:spLocks/>
          </p:cNvSpPr>
          <p:nvPr/>
        </p:nvSpPr>
        <p:spPr bwMode="auto">
          <a:xfrm>
            <a:off x="3810000" y="6324600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43DE6565-AE50-4BAD-996A-E5DD878A1857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ru-RU" altLang="ru-RU" sz="1200" b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7942263" cy="304800"/>
          </a:xfrm>
        </p:spPr>
        <p:txBody>
          <a:bodyPr/>
          <a:lstStyle/>
          <a:p>
            <a:pPr algn="ctr"/>
            <a:r>
              <a:rPr lang="ru-RU" altLang="ru-RU" sz="2400" b="1" smtClean="0">
                <a:solidFill>
                  <a:srgbClr val="0000FF"/>
                </a:solidFill>
              </a:rPr>
              <a:t>Законодательная база бюджетного процесса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14400"/>
            <a:ext cx="8153400" cy="5715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 smtClean="0"/>
              <a:t>Областной бюджет  –  </a:t>
            </a:r>
            <a:r>
              <a:rPr lang="ru-RU" altLang="ru-RU" sz="1600" dirty="0" smtClean="0"/>
              <a:t>это централизованный денежный фонд, предназначенный для финансового обеспечения задач и функций областных государственных органов, подведомственных им учреждений и реализации государственной</a:t>
            </a:r>
            <a:r>
              <a:rPr lang="ru-RU" altLang="ru-RU" sz="1600" b="1" dirty="0" smtClean="0"/>
              <a:t> </a:t>
            </a:r>
            <a:r>
              <a:rPr lang="ru-RU" altLang="ru-RU" sz="1600" dirty="0" smtClean="0"/>
              <a:t>политики, направленной на достижение конкретных результатов.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600" dirty="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 smtClean="0"/>
              <a:t>Областной бюджет</a:t>
            </a:r>
            <a:r>
              <a:rPr lang="ru-RU" altLang="ru-RU" sz="1600" dirty="0" smtClean="0"/>
              <a:t> ежегодно разрабатывается на 3-х летний период                                   в соответствии с Правилами разработки проектов местных бюджетов, утвержденными приказом Министра финансов РК от 31 октября                    2014 года № 470.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600" b="1" dirty="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 smtClean="0"/>
              <a:t>Уточнением областного бюджета</a:t>
            </a:r>
            <a:r>
              <a:rPr lang="ru-RU" altLang="ru-RU" sz="1600" dirty="0" smtClean="0"/>
              <a:t> является изменение показателей областного бюджета в течение соответствующего финансового года посредством внесения изменений и дополнений в решение маслихата об областном бюджете в случаях, предусмотренных Бюджетным кодексом РК.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600" dirty="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 smtClean="0"/>
              <a:t>Корректировкой</a:t>
            </a:r>
            <a:r>
              <a:rPr lang="ru-RU" altLang="ru-RU" sz="1600" dirty="0" smtClean="0"/>
              <a:t> </a:t>
            </a:r>
            <a:r>
              <a:rPr lang="ru-RU" altLang="ru-RU" sz="1600" b="1" dirty="0" smtClean="0"/>
              <a:t>областного</a:t>
            </a:r>
            <a:r>
              <a:rPr lang="ru-RU" altLang="ru-RU" sz="1600" dirty="0" smtClean="0"/>
              <a:t> </a:t>
            </a:r>
            <a:r>
              <a:rPr lang="ru-RU" altLang="ru-RU" sz="1600" b="1" dirty="0" smtClean="0"/>
              <a:t>бюджета</a:t>
            </a:r>
            <a:r>
              <a:rPr lang="ru-RU" altLang="ru-RU" sz="1600" dirty="0" smtClean="0"/>
              <a:t> является изменение показателей утвержденного (уточненного) бюджета на основании постановлений Правительства Республики Казахстан, местных исполнительных органов                           и иных нормативных правовых актов посредством внесения изменений                             и дополнений в сводный план поступлений и финансирования по платежам, сводный план финансирования по обязательствам на очередной финансовый год в порядке, определяемом центральным уполномоченным органом                             по бюджетному планированию, и в случаях, предусмотренных Бюджетным кодексом РК.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600" dirty="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 smtClean="0"/>
              <a:t>Областной бюджет</a:t>
            </a:r>
            <a:r>
              <a:rPr lang="ru-RU" altLang="ru-RU" sz="1600" dirty="0" smtClean="0"/>
              <a:t> на 2022-2024 годы сформирован в соответствии                                     с Бюджетным и Налоговым кодексами РК, Прогнозом социально-экономического развития Северо-Казахстанской области на 2022-2026 годы                       и утвержден решением сессии областного маслихата от 10 декабря 2021 года № 12/1</a:t>
            </a:r>
            <a:endParaRPr lang="ru-RU" altLang="ru-RU" sz="1600" i="1" dirty="0" smtClean="0"/>
          </a:p>
        </p:txBody>
      </p:sp>
      <p:sp>
        <p:nvSpPr>
          <p:cNvPr id="187396" name="Номер слайда 5"/>
          <p:cNvSpPr txBox="1">
            <a:spLocks/>
          </p:cNvSpPr>
          <p:nvPr/>
        </p:nvSpPr>
        <p:spPr bwMode="auto">
          <a:xfrm>
            <a:off x="3810000" y="6557963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8F315203-6E28-43BA-89F6-F20690620FE0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188640"/>
            <a:ext cx="8763000" cy="9906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itchFamily="18" charset="0"/>
              <a:buNone/>
            </a:pPr>
            <a:r>
              <a:rPr lang="ru-RU" altLang="ru-RU" sz="1800" b="1" dirty="0">
                <a:solidFill>
                  <a:srgbClr val="0000FF"/>
                </a:solidFill>
              </a:rPr>
              <a:t>Финансовая поддержка специалистам социальной сферы прибывшим для работы в сельскую местность</a:t>
            </a:r>
            <a:r>
              <a:rPr lang="ru-RU" altLang="ru-RU" sz="2000" b="1" dirty="0">
                <a:solidFill>
                  <a:srgbClr val="0000FF"/>
                </a:solidFill>
              </a:rPr>
              <a:t>, </a:t>
            </a:r>
            <a:r>
              <a:rPr lang="ru-RU" altLang="ru-RU" sz="1400" i="1" dirty="0">
                <a:solidFill>
                  <a:srgbClr val="0000FF"/>
                </a:solidFill>
              </a:rPr>
              <a:t>тыс. тенге</a:t>
            </a:r>
          </a:p>
        </p:txBody>
      </p:sp>
      <p:graphicFrame>
        <p:nvGraphicFramePr>
          <p:cNvPr id="5" name="Group 6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0587855"/>
              </p:ext>
            </p:extLst>
          </p:nvPr>
        </p:nvGraphicFramePr>
        <p:xfrm>
          <a:off x="323528" y="1124744"/>
          <a:ext cx="8569323" cy="4977750"/>
        </p:xfrm>
        <a:graphic>
          <a:graphicData uri="http://schemas.openxmlformats.org/drawingml/2006/table">
            <a:tbl>
              <a:tblPr/>
              <a:tblGrid>
                <a:gridCol w="415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333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39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133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212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921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921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6413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3012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5412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50506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Меры социальной поддержки        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95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Подъемное пособие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Бюджетные кредиты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9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 за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 год*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План на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 за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 год*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План на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Кол-во спец.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Кол-во спец.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Кол-во спец.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Кол-во спец.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Айыртауский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30 628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22 973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139 968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183 780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Акжарский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12 835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15 009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52 609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142 429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Аккайынский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13 126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6 126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70 007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82 701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Есильский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14 585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12 252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89 487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863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Жамбылский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16 627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10 721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66 955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68 917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Магжана Жумабаева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10 209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10 721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52 506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82 701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Кызылжарский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37 046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22 667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150 383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229 725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Мамлютский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14 585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15 315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31 255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59 729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имени Габита Мусрепова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12 251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12 252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152 756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183 780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Тайыншинский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14 877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7 657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64 480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68 918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Тимирязевский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6 126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5 513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38 046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59 728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Уалихановский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17 502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9 189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43 145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64 323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Шал акына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4 595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974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50 540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5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1441" marR="914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204 773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154 990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966 571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1 392 134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193538" name="Номер слайда 5"/>
          <p:cNvSpPr>
            <a:spLocks noGrp="1"/>
          </p:cNvSpPr>
          <p:nvPr>
            <p:ph type="sldNum" sz="quarter" idx="1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0FD54A8-0F62-4C64-9C6A-22688BA63E83}" type="slidenum">
              <a:rPr lang="ru-RU" altLang="ru-RU" sz="1200" smtClean="0">
                <a:solidFill>
                  <a:srgbClr val="7F7F7F"/>
                </a:solidFill>
              </a:rPr>
              <a:pPr/>
              <a:t>30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3962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- данные на 30.12.2021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8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41514"/>
            <a:ext cx="8220075" cy="4572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anose="02040502050405020303" pitchFamily="18" charset="0"/>
              <a:buNone/>
            </a:pPr>
            <a:r>
              <a:rPr lang="ru-RU" altLang="ru-RU" sz="18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Субсидии по сельскому хозяйству</a:t>
            </a:r>
          </a:p>
        </p:txBody>
      </p:sp>
      <p:graphicFrame>
        <p:nvGraphicFramePr>
          <p:cNvPr id="224329" name="Group 7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724484300"/>
              </p:ext>
            </p:extLst>
          </p:nvPr>
        </p:nvGraphicFramePr>
        <p:xfrm>
          <a:off x="457200" y="869950"/>
          <a:ext cx="8229601" cy="4556880"/>
        </p:xfrm>
        <a:graphic>
          <a:graphicData uri="http://schemas.openxmlformats.org/drawingml/2006/table">
            <a:tbl>
              <a:tblPr/>
              <a:tblGrid>
                <a:gridCol w="350429"/>
                <a:gridCol w="4985899"/>
                <a:gridCol w="1347501"/>
                <a:gridCol w="1545772"/>
              </a:tblGrid>
              <a:tr h="259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 субсидий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 год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 год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52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 план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Утвержденный  план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4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53 370</a:t>
                      </a:r>
                    </a:p>
                  </a:txBody>
                  <a:tcPr marL="9525" marR="9525" marT="952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44 547</a:t>
                      </a: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развития семеноводства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1 605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развития племенного животноводства, повышение продуктивности и качества продукции животноводства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8 850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8 825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стоимости пестицидов,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биоагентов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(энтомофагов), предназначенных для проведения обработки против вредных и особо опасных вредных организмов с численностью выше экономического порога вредоносности и карантинных объектов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9 611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9 884</a:t>
                      </a:r>
                    </a:p>
                    <a:p>
                      <a:pPr algn="ctr" fontAlgn="t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1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стоимости удобрений (за исключением органических)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6 200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Возмещение части расходов, понесенных субъектом агропромышленного комплекса, при инвестиционных вложениях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16 195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9 371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процентной ставки по кредитным и лизинговым обязательствам в рамках направления по финансовому оздоровлению субъектов агропромышленного комплекса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ставок вознаграждения при кредитовании, а также лизинге на приобретение сельскохозяйственных животных, техники и технологического оборудования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8 157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6 347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Субсидирование затрат перерабатывающих предприятий на закуп сельскохозяйственной продукции для производства продуктов ее глубокой переработки в сфере животноводства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06" name="Номер слайда 5"/>
          <p:cNvSpPr>
            <a:spLocks noGrp="1"/>
          </p:cNvSpPr>
          <p:nvPr>
            <p:ph type="sldNum" sz="quarter" idx="11"/>
          </p:nvPr>
        </p:nvSpPr>
        <p:spPr bwMode="auto">
          <a:xfrm>
            <a:off x="4114800" y="6629400"/>
            <a:ext cx="18288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B02BF9-BB70-4369-A652-07704126D6DE}" type="slidenum">
              <a:rPr lang="ru-RU" altLang="ru-RU" sz="1200">
                <a:solidFill>
                  <a:srgbClr val="7F7F7F"/>
                </a:solidFill>
              </a:rPr>
              <a:pPr/>
              <a:t>31</a:t>
            </a:fld>
            <a:endParaRPr lang="ru-RU" altLang="ru-RU" sz="1200">
              <a:solidFill>
                <a:srgbClr val="7F7F7F"/>
              </a:solidFill>
            </a:endParaRPr>
          </a:p>
        </p:txBody>
      </p:sp>
      <p:sp>
        <p:nvSpPr>
          <p:cNvPr id="30807" name="Прямоугольник 1"/>
          <p:cNvSpPr>
            <a:spLocks noChangeArrowheads="1"/>
          </p:cNvSpPr>
          <p:nvPr/>
        </p:nvSpPr>
        <p:spPr bwMode="auto">
          <a:xfrm>
            <a:off x="7810500" y="609600"/>
            <a:ext cx="10191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dirty="0" err="1">
                <a:solidFill>
                  <a:srgbClr val="0000CC"/>
                </a:solidFill>
              </a:rPr>
              <a:t>млн.тенге</a:t>
            </a:r>
            <a:endParaRPr lang="ru-RU" altLang="ru-RU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1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828800"/>
            <a:ext cx="8915400" cy="25146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400" b="1" dirty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>
                <a:solidFill>
                  <a:prstClr val="white"/>
                </a:solidFill>
                <a:ea typeface="+mn-ea"/>
              </a:rPr>
            </a:br>
            <a:r>
              <a:rPr lang="ru-RU" sz="2400" b="1" dirty="0" smtClean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 smtClean="0">
                <a:solidFill>
                  <a:prstClr val="white"/>
                </a:solidFill>
                <a:ea typeface="+mn-ea"/>
              </a:rPr>
            </a:br>
            <a:r>
              <a:rPr lang="ru-RU" sz="2400" b="1" dirty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>
                <a:solidFill>
                  <a:prstClr val="white"/>
                </a:solidFill>
                <a:ea typeface="+mn-ea"/>
              </a:rPr>
            </a:br>
            <a:r>
              <a:rPr lang="ru-RU" sz="4000" b="1" dirty="0" smtClean="0">
                <a:solidFill>
                  <a:srgbClr val="0000FF"/>
                </a:solidFill>
              </a:rPr>
              <a:t>Четвертый уровень бюджета - самостоятельный бюджет местного самоуправления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1427" name="Номер слайда 5"/>
          <p:cNvSpPr txBox="1">
            <a:spLocks/>
          </p:cNvSpPr>
          <p:nvPr/>
        </p:nvSpPr>
        <p:spPr bwMode="auto">
          <a:xfrm>
            <a:off x="4343400" y="6242050"/>
            <a:ext cx="1295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7F7F7F"/>
                </a:solidFill>
              </a:rPr>
              <a:t>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50" y="762000"/>
            <a:ext cx="7886700" cy="170973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400" b="1" dirty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>
                <a:solidFill>
                  <a:prstClr val="white"/>
                </a:solidFill>
                <a:ea typeface="+mn-ea"/>
              </a:rPr>
            </a:br>
            <a:r>
              <a:rPr lang="ru-RU" sz="2400" b="1" dirty="0" smtClean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 smtClean="0">
                <a:solidFill>
                  <a:prstClr val="white"/>
                </a:solidFill>
                <a:ea typeface="+mn-ea"/>
              </a:rPr>
            </a:br>
            <a:r>
              <a:rPr lang="ru-RU" sz="2400" b="1" dirty="0">
                <a:solidFill>
                  <a:prstClr val="white"/>
                </a:solidFill>
                <a:ea typeface="+mn-ea"/>
              </a:rPr>
              <a:t/>
            </a:r>
            <a:br>
              <a:rPr lang="ru-RU" sz="2400" b="1" dirty="0">
                <a:solidFill>
                  <a:prstClr val="white"/>
                </a:solidFill>
                <a:ea typeface="+mn-ea"/>
              </a:rPr>
            </a:br>
            <a:r>
              <a:rPr lang="ru-RU" sz="3600" b="1" dirty="0" smtClean="0">
                <a:solidFill>
                  <a:srgbClr val="0000FF"/>
                </a:solidFill>
              </a:rPr>
              <a:t>Этапы </a:t>
            </a:r>
            <a:r>
              <a:rPr lang="ru-RU" sz="3600" b="1" dirty="0">
                <a:solidFill>
                  <a:srgbClr val="0000FF"/>
                </a:solidFill>
              </a:rPr>
              <a:t>внедрения самостоятельного бюджета местного самоуправления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9683" name="Объект 2"/>
          <p:cNvSpPr>
            <a:spLocks noGrp="1"/>
          </p:cNvSpPr>
          <p:nvPr>
            <p:ph idx="1"/>
          </p:nvPr>
        </p:nvSpPr>
        <p:spPr>
          <a:xfrm>
            <a:off x="609600" y="2895600"/>
            <a:ext cx="8229600" cy="2582863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FF"/>
                </a:solidFill>
              </a:rPr>
              <a:t>с 2018 года </a:t>
            </a:r>
            <a:r>
              <a:rPr lang="ru-RU" altLang="ru-RU" sz="2400" dirty="0" smtClean="0"/>
              <a:t>- </a:t>
            </a:r>
            <a:r>
              <a:rPr lang="ru-RU" altLang="ru-RU" sz="2000" dirty="0" smtClean="0"/>
              <a:t>внедрение самостоятельного бюджета МСУ, как IV уровня госбюджета в административно-территориальных единицах с населением более 2 тыс. человек;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ru-RU" altLang="ru-RU" sz="2000" dirty="0" smtClean="0"/>
          </a:p>
          <a:p>
            <a:pPr>
              <a:defRPr/>
            </a:pPr>
            <a:r>
              <a:rPr lang="ru-RU" altLang="ru-RU" dirty="0" smtClean="0">
                <a:solidFill>
                  <a:srgbClr val="0000FF"/>
                </a:solidFill>
              </a:rPr>
              <a:t>c 2020 года </a:t>
            </a:r>
            <a:r>
              <a:rPr lang="ru-RU" altLang="ru-RU" sz="2000" dirty="0" smtClean="0"/>
              <a:t>- повсеместное внедрение</a:t>
            </a:r>
          </a:p>
        </p:txBody>
      </p:sp>
      <p:sp>
        <p:nvSpPr>
          <p:cNvPr id="232452" name="Номер слайда 5"/>
          <p:cNvSpPr txBox="1">
            <a:spLocks/>
          </p:cNvSpPr>
          <p:nvPr/>
        </p:nvSpPr>
        <p:spPr bwMode="auto">
          <a:xfrm>
            <a:off x="4000500" y="6172200"/>
            <a:ext cx="1295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7F7F7F"/>
                </a:solidFill>
              </a:rPr>
              <a:t>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Объект 2"/>
          <p:cNvSpPr>
            <a:spLocks noGrp="1"/>
          </p:cNvSpPr>
          <p:nvPr>
            <p:ph idx="1"/>
          </p:nvPr>
        </p:nvSpPr>
        <p:spPr>
          <a:xfrm>
            <a:off x="231775" y="1135063"/>
            <a:ext cx="8839200" cy="48942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2000" smtClean="0"/>
              <a:t>186 сельских округов и 4 города районного значения, в том числе по районам: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Айыртауский -  14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Акжарский – 12 сельских округа;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Аккайынский – 12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Есильский – 16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Жамбылский – 13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Магжана Жумабаева – 17 сельских округов, 1 аппарат акима г.Булаево;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Кызылжарский – 19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Мамлютский – 11 сельских округов, 1 аппарат акима г.Мамлютка;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имени Габита Мусрепова – 17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Тайыншинский – 18 сельских округов, 1 аппарат акима г.Тайынша;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Тимирязевский – 16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Уалихановский - 11 сельских округов;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1800" smtClean="0"/>
              <a:t>Шал акына – 10 сельских округов, 1 аппарат акима г.Сергеевка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ru-RU" altLang="ru-RU" sz="2000" smtClean="0"/>
          </a:p>
        </p:txBody>
      </p:sp>
      <p:sp>
        <p:nvSpPr>
          <p:cNvPr id="233475" name="Номер слайда 5"/>
          <p:cNvSpPr txBox="1">
            <a:spLocks/>
          </p:cNvSpPr>
          <p:nvPr/>
        </p:nvSpPr>
        <p:spPr bwMode="auto">
          <a:xfrm>
            <a:off x="4267200" y="6415088"/>
            <a:ext cx="1295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7F7F7F"/>
                </a:solidFill>
              </a:rPr>
              <a:t>36</a:t>
            </a:r>
          </a:p>
        </p:txBody>
      </p:sp>
      <p:sp>
        <p:nvSpPr>
          <p:cNvPr id="233476" name="Прямоугольник 5"/>
          <p:cNvSpPr>
            <a:spLocks noChangeArrowheads="1"/>
          </p:cNvSpPr>
          <p:nvPr/>
        </p:nvSpPr>
        <p:spPr bwMode="auto">
          <a:xfrm>
            <a:off x="533400" y="488950"/>
            <a:ext cx="800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ctr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00FF"/>
                </a:solidFill>
              </a:rPr>
              <a:t>Информация о количестве местного самоуправления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515938" y="-152400"/>
            <a:ext cx="8797925" cy="1371600"/>
          </a:xfrm>
        </p:spPr>
        <p:txBody>
          <a:bodyPr/>
          <a:lstStyle/>
          <a:p>
            <a:pPr algn="ctr" eaLnBrk="1" hangingPunct="1"/>
            <a:r>
              <a:rPr lang="ru-RU" altLang="ru-RU" sz="1800" b="1" dirty="0" smtClean="0">
                <a:solidFill>
                  <a:srgbClr val="0000FF"/>
                </a:solidFill>
              </a:rPr>
              <a:t>Утвержденный бюджет сельских округов на 2022 год </a:t>
            </a:r>
            <a:r>
              <a:rPr lang="ru-RU" altLang="ru-RU" sz="1800" b="1" dirty="0" smtClean="0"/>
              <a:t>                                             </a:t>
            </a:r>
          </a:p>
        </p:txBody>
      </p:sp>
      <p:graphicFrame>
        <p:nvGraphicFramePr>
          <p:cNvPr id="10340" name="Group 10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083654"/>
              </p:ext>
            </p:extLst>
          </p:nvPr>
        </p:nvGraphicFramePr>
        <p:xfrm>
          <a:off x="228600" y="990599"/>
          <a:ext cx="8758416" cy="5037537"/>
        </p:xfrm>
        <a:graphic>
          <a:graphicData uri="http://schemas.openxmlformats.org/drawingml/2006/table">
            <a:tbl>
              <a:tblPr/>
              <a:tblGrid>
                <a:gridCol w="1220625"/>
                <a:gridCol w="724654"/>
                <a:gridCol w="748696"/>
                <a:gridCol w="449218"/>
                <a:gridCol w="673827"/>
                <a:gridCol w="748696"/>
                <a:gridCol w="823566"/>
                <a:gridCol w="748696"/>
                <a:gridCol w="524088"/>
                <a:gridCol w="718475"/>
                <a:gridCol w="648412"/>
                <a:gridCol w="729463"/>
              </a:tblGrid>
              <a:tr h="38100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 города районного значения, сельского округа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расходы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Поступления, учитываемые налоговым кодексом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Поступление займов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Целевые текущие трансферты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Субвенция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Благоустройство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Культура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Дороги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Развития регионов до 2020 года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Ауыл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-Ел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бесігі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1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 СКО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11 402 699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1 254 563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3 915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6 368 064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3 776 157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11 402 699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1 360 115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812 657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2 082 195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589 785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1 601 479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32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Айыртауский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1 173 801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87 920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874 626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211 255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1 173 801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147 620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5 906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550 047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77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Акжарский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1 715 880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62 640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1 338 447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314 793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1 715 880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34 673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86 314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1 260 994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33 476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9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Аккайынский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775 696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48 277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350 883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376 536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775 696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90 685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108 835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35 142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229 292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0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Есильский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539 507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70 170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191 638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277 699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539 507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45 369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28 418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5 865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2 535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42 009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9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Жамбылский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791 719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50 926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274 128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466 665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791 719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107 488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74 963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25 729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43 051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183 481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10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Магжана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Жумабаева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1 410 696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80 838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993 579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336 279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1 410 696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227 143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100 083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290 535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322 821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9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Кызылжарский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948 147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133 115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309 194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505 838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948 147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131 108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137 605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70 300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87 100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62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Мамлютский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1 090 553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55 134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816 433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218 986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1 090 553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70 122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83 862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60 268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16 276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551 547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7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имени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Габита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Мусрепова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684 856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205 122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252 560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227 174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684 856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217 255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9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Тайыншинский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1 057 011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215 385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575 433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266 193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1 057 011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205 362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44 237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326 315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9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Тимирязевский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373 228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83 323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3 915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146 624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139 366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373 228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19 141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29 920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6 950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9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Уалихановский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509 109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78 475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202 127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228 507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509 109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39 363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118 420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18 574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45 103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9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Шал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акына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332 496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83 238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42 392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206 866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332 496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24 786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6 500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18 478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4746" name="Text Box 95"/>
          <p:cNvSpPr txBox="1">
            <a:spLocks noChangeArrowheads="1"/>
          </p:cNvSpPr>
          <p:nvPr/>
        </p:nvSpPr>
        <p:spPr bwMode="auto">
          <a:xfrm>
            <a:off x="8001000" y="762000"/>
            <a:ext cx="1143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200" dirty="0" err="1">
                <a:solidFill>
                  <a:srgbClr val="000000"/>
                </a:solidFill>
              </a:rPr>
              <a:t>тыс.тенге</a:t>
            </a:r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234747" name="Номер слайда 5"/>
          <p:cNvSpPr txBox="1">
            <a:spLocks/>
          </p:cNvSpPr>
          <p:nvPr/>
        </p:nvSpPr>
        <p:spPr bwMode="auto">
          <a:xfrm>
            <a:off x="4267200" y="6629400"/>
            <a:ext cx="1295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7F7F7F"/>
                </a:solidFill>
              </a:rPr>
              <a:t>37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2255838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None/>
            </a:pPr>
            <a:r>
              <a:rPr lang="ru-RU" altLang="ru-RU" sz="3200" dirty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Информация о внесении изменений </a:t>
            </a:r>
            <a:r>
              <a:rPr lang="ru-RU" altLang="ru-RU" sz="3200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200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3200" dirty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дополнений в Бюджетный кодекс Республики </a:t>
            </a:r>
            <a:r>
              <a:rPr lang="ru-RU" altLang="ru-RU" sz="3200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Казахстан</a:t>
            </a:r>
            <a:br>
              <a:rPr lang="ru-RU" altLang="ru-RU" sz="3200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0" i="1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800" b="0" i="1" dirty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части планирования </a:t>
            </a:r>
            <a:r>
              <a:rPr lang="ru-RU" altLang="ru-RU" sz="2800" b="0" i="1" dirty="0" smtClean="0">
                <a:solidFill>
                  <a:srgbClr val="0033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бюджета)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819401"/>
            <a:ext cx="8610600" cy="2819400"/>
          </a:xfrm>
        </p:spPr>
        <p:txBody>
          <a:bodyPr rtlCol="0">
            <a:noAutofit/>
          </a:bodyPr>
          <a:lstStyle/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	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Законом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Казахстан от 27 декабря 2019 года №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291-VI внесены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в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статьи 54, 55, 56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Бюджетного кодекса Республики Казахстан (введены в действие с 2021 года):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расходы в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сфере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с районного (городского) уровней переданы на областной уровень</a:t>
            </a:r>
            <a:endParaRPr lang="ru-RU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346" name="Номер слайда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312C13-67F2-43D4-8050-78C7BD5C9916}" type="slidenum">
              <a:rPr lang="ru-RU" altLang="ru-RU" sz="1200" smtClean="0">
                <a:solidFill>
                  <a:srgbClr val="7F7F7F"/>
                </a:solidFill>
              </a:rPr>
              <a:pPr/>
              <a:t>4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94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Прямоугольник 4"/>
          <p:cNvSpPr>
            <a:spLocks noChangeArrowheads="1"/>
          </p:cNvSpPr>
          <p:nvPr/>
        </p:nvSpPr>
        <p:spPr bwMode="auto">
          <a:xfrm>
            <a:off x="1258888" y="404813"/>
            <a:ext cx="7156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/>
          <a:p>
            <a:pPr algn="ctr" defTabSz="615950" eaLnBrk="1" hangingPunct="1">
              <a:defRPr/>
            </a:pPr>
            <a:r>
              <a:rPr lang="ru-RU" altLang="ru-RU" sz="2400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СХЕМА</a:t>
            </a:r>
            <a:r>
              <a:rPr lang="ru-RU" altLang="ru-RU" sz="2400" b="1" dirty="0">
                <a:solidFill>
                  <a:srgbClr val="0000FF"/>
                </a:solidFill>
                <a:latin typeface="Arial" charset="0"/>
              </a:rPr>
              <a:t> БЮДЖЕТНОГО ПРОЦЕССА</a:t>
            </a:r>
          </a:p>
        </p:txBody>
      </p:sp>
      <p:sp>
        <p:nvSpPr>
          <p:cNvPr id="188419" name="Прямоугольник 16"/>
          <p:cNvSpPr>
            <a:spLocks noChangeArrowheads="1"/>
          </p:cNvSpPr>
          <p:nvPr/>
        </p:nvSpPr>
        <p:spPr bwMode="auto">
          <a:xfrm>
            <a:off x="677863" y="1935163"/>
            <a:ext cx="3195637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Определение прогноза бюджетных параметров и бюджетной политики к Прогнозу социально-экономического развития области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на 5-летний период</a:t>
            </a:r>
            <a:endParaRPr lang="ru-RU" altLang="ru-RU" sz="1100">
              <a:solidFill>
                <a:srgbClr val="000000"/>
              </a:solidFill>
            </a:endParaRPr>
          </a:p>
        </p:txBody>
      </p:sp>
      <p:sp>
        <p:nvSpPr>
          <p:cNvPr id="188420" name="Прямоугольник 16"/>
          <p:cNvSpPr>
            <a:spLocks noChangeArrowheads="1"/>
          </p:cNvSpPr>
          <p:nvPr/>
        </p:nvSpPr>
        <p:spPr bwMode="auto">
          <a:xfrm>
            <a:off x="684213" y="4437063"/>
            <a:ext cx="3167062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Составление проекта областного бюджета и внесение его в областной маслихата </a:t>
            </a:r>
            <a:r>
              <a:rPr lang="ru-RU" altLang="ru-RU" sz="1200" b="1">
                <a:solidFill>
                  <a:srgbClr val="000000"/>
                </a:solidFill>
              </a:rPr>
              <a:t>до 15 октября </a:t>
            </a:r>
            <a:r>
              <a:rPr lang="ru-RU" altLang="ru-RU" sz="1200">
                <a:solidFill>
                  <a:srgbClr val="000000"/>
                </a:solidFill>
              </a:rPr>
              <a:t>текущего финансового года</a:t>
            </a:r>
            <a:endParaRPr lang="ru-RU" altLang="ru-RU" sz="1100">
              <a:solidFill>
                <a:srgbClr val="000000"/>
              </a:solidFill>
            </a:endParaRPr>
          </a:p>
        </p:txBody>
      </p:sp>
      <p:sp>
        <p:nvSpPr>
          <p:cNvPr id="188421" name="Прямоугольник 16"/>
          <p:cNvSpPr>
            <a:spLocks noChangeArrowheads="1"/>
          </p:cNvSpPr>
          <p:nvPr/>
        </p:nvSpPr>
        <p:spPr bwMode="auto">
          <a:xfrm>
            <a:off x="684213" y="5516563"/>
            <a:ext cx="3167062" cy="101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Утверждение маслихатом областного бюджета на трехлетний период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</a:rPr>
              <a:t>не позднее 2-недельного срока                 </a:t>
            </a:r>
            <a:r>
              <a:rPr lang="ru-RU" altLang="ru-RU" sz="1200">
                <a:solidFill>
                  <a:srgbClr val="000000"/>
                </a:solidFill>
              </a:rPr>
              <a:t>после подписания Закона                                     о республиканском бюджете</a:t>
            </a:r>
            <a:endParaRPr lang="ru-RU" altLang="ru-RU" sz="1100">
              <a:solidFill>
                <a:srgbClr val="000000"/>
              </a:solidFill>
            </a:endParaRPr>
          </a:p>
        </p:txBody>
      </p:sp>
      <p:sp>
        <p:nvSpPr>
          <p:cNvPr id="188422" name="Прямоугольник 16"/>
          <p:cNvSpPr>
            <a:spLocks noChangeArrowheads="1"/>
          </p:cNvSpPr>
          <p:nvPr/>
        </p:nvSpPr>
        <p:spPr bwMode="auto">
          <a:xfrm>
            <a:off x="684213" y="3109913"/>
            <a:ext cx="3167062" cy="101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Рассмотрение бюджетных заявок администраторов бюджетных программ, подготовка заключений и их передача               на рассмотрение областной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бюджетной комиссии</a:t>
            </a:r>
          </a:p>
        </p:txBody>
      </p:sp>
      <p:sp>
        <p:nvSpPr>
          <p:cNvPr id="249863" name="Rectangle 21"/>
          <p:cNvSpPr>
            <a:spLocks noChangeArrowheads="1"/>
          </p:cNvSpPr>
          <p:nvPr/>
        </p:nvSpPr>
        <p:spPr bwMode="auto">
          <a:xfrm>
            <a:off x="323850" y="1052513"/>
            <a:ext cx="3816350" cy="623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 eaLnBrk="1" hangingPunct="1">
              <a:defRPr/>
            </a:pPr>
            <a:r>
              <a:rPr lang="ru-RU" altLang="ru-RU" sz="1800" b="1" dirty="0">
                <a:solidFill>
                  <a:schemeClr val="accent5">
                    <a:lumMod val="75000"/>
                  </a:schemeClr>
                </a:solidFill>
                <a:latin typeface="Arial" charset="0"/>
              </a:rPr>
              <a:t>РАЗРАБОТКА БЮДЖЕТА</a:t>
            </a:r>
          </a:p>
          <a:p>
            <a:pPr algn="ctr" eaLnBrk="1" hangingPunct="1">
              <a:defRPr/>
            </a:pPr>
            <a:r>
              <a:rPr lang="ru-RU" altLang="ru-RU" sz="1200" i="1" dirty="0">
                <a:solidFill>
                  <a:srgbClr val="000000"/>
                </a:solidFill>
                <a:latin typeface="Arial" charset="0"/>
              </a:rPr>
              <a:t>(уполномоченный орган – управление финансов)</a:t>
            </a:r>
          </a:p>
        </p:txBody>
      </p:sp>
      <p:sp>
        <p:nvSpPr>
          <p:cNvPr id="249864" name="Rectangle 22"/>
          <p:cNvSpPr>
            <a:spLocks noChangeArrowheads="1"/>
          </p:cNvSpPr>
          <p:nvPr/>
        </p:nvSpPr>
        <p:spPr bwMode="auto">
          <a:xfrm>
            <a:off x="4837113" y="1052513"/>
            <a:ext cx="3816350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 eaLnBrk="1" hangingPunct="1">
              <a:defRPr/>
            </a:pPr>
            <a:r>
              <a:rPr lang="ru-RU" altLang="ru-RU" sz="1800" b="1" dirty="0">
                <a:solidFill>
                  <a:schemeClr val="accent5">
                    <a:lumMod val="75000"/>
                  </a:schemeClr>
                </a:solidFill>
                <a:latin typeface="Arial" charset="0"/>
              </a:rPr>
              <a:t>ИСПОЛНЕНИЕ БЮДЖЕТА</a:t>
            </a:r>
          </a:p>
          <a:p>
            <a:pPr algn="ctr" eaLnBrk="1" hangingPunct="1">
              <a:defRPr/>
            </a:pPr>
            <a:r>
              <a:rPr lang="ru-RU" altLang="ru-RU" sz="1200" i="1" dirty="0">
                <a:solidFill>
                  <a:srgbClr val="000000"/>
                </a:solidFill>
                <a:latin typeface="Arial" charset="0"/>
              </a:rPr>
              <a:t>(уполномоченный орган – управление финансов)</a:t>
            </a:r>
          </a:p>
          <a:p>
            <a:pPr algn="ctr" eaLnBrk="1" hangingPunct="1">
              <a:defRPr/>
            </a:pPr>
            <a:endParaRPr lang="ru-RU" altLang="ru-RU" sz="1200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8425" name="AutoShape 23"/>
          <p:cNvSpPr>
            <a:spLocks noChangeArrowheads="1"/>
          </p:cNvSpPr>
          <p:nvPr/>
        </p:nvSpPr>
        <p:spPr bwMode="auto">
          <a:xfrm>
            <a:off x="2014538" y="1663700"/>
            <a:ext cx="431800" cy="271463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26" name="AutoShape 24"/>
          <p:cNvSpPr>
            <a:spLocks noChangeArrowheads="1"/>
          </p:cNvSpPr>
          <p:nvPr/>
        </p:nvSpPr>
        <p:spPr bwMode="auto">
          <a:xfrm>
            <a:off x="2058988" y="2914650"/>
            <a:ext cx="431800" cy="2286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27" name="AutoShape 27"/>
          <p:cNvSpPr>
            <a:spLocks noChangeArrowheads="1"/>
          </p:cNvSpPr>
          <p:nvPr/>
        </p:nvSpPr>
        <p:spPr bwMode="auto">
          <a:xfrm>
            <a:off x="2051050" y="4221163"/>
            <a:ext cx="431800" cy="2159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28" name="AutoShape 39"/>
          <p:cNvSpPr>
            <a:spLocks noChangeArrowheads="1"/>
          </p:cNvSpPr>
          <p:nvPr/>
        </p:nvSpPr>
        <p:spPr bwMode="auto">
          <a:xfrm>
            <a:off x="2051050" y="5300663"/>
            <a:ext cx="358775" cy="2159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29" name="Прямоугольник 16"/>
          <p:cNvSpPr>
            <a:spLocks noChangeArrowheads="1"/>
          </p:cNvSpPr>
          <p:nvPr/>
        </p:nvSpPr>
        <p:spPr bwMode="auto">
          <a:xfrm>
            <a:off x="5148263" y="2133600"/>
            <a:ext cx="3240087" cy="649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altLang="ru-RU" sz="1100">
              <a:solidFill>
                <a:srgbClr val="000000"/>
              </a:solidFill>
            </a:endParaRPr>
          </a:p>
        </p:txBody>
      </p:sp>
      <p:sp>
        <p:nvSpPr>
          <p:cNvPr id="188430" name="AutoShape 41"/>
          <p:cNvSpPr>
            <a:spLocks noChangeArrowheads="1"/>
          </p:cNvSpPr>
          <p:nvPr/>
        </p:nvSpPr>
        <p:spPr bwMode="auto">
          <a:xfrm>
            <a:off x="6569075" y="1773238"/>
            <a:ext cx="431800" cy="360362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31" name="Прямоугольник 16"/>
          <p:cNvSpPr>
            <a:spLocks noChangeArrowheads="1"/>
          </p:cNvSpPr>
          <p:nvPr/>
        </p:nvSpPr>
        <p:spPr bwMode="auto">
          <a:xfrm>
            <a:off x="5219700" y="3141663"/>
            <a:ext cx="3313113" cy="649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Проведение комплекса мероприятий по исполнению областного бюджета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</a:rPr>
              <a:t>в течение финансового года</a:t>
            </a:r>
          </a:p>
        </p:txBody>
      </p:sp>
      <p:sp>
        <p:nvSpPr>
          <p:cNvPr id="188432" name="Прямоугольник 16"/>
          <p:cNvSpPr>
            <a:spLocks noChangeArrowheads="1"/>
          </p:cNvSpPr>
          <p:nvPr/>
        </p:nvSpPr>
        <p:spPr bwMode="auto">
          <a:xfrm>
            <a:off x="5219700" y="4221163"/>
            <a:ext cx="3211513" cy="101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Проведение бюджетного мониторинга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и оценки эффективности управления бюджетными средствами,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составление </a:t>
            </a:r>
            <a:r>
              <a:rPr lang="ru-RU" altLang="ru-RU" sz="1200" b="1">
                <a:solidFill>
                  <a:srgbClr val="000000"/>
                </a:solidFill>
              </a:rPr>
              <a:t>ежемесячных</a:t>
            </a:r>
            <a:r>
              <a:rPr lang="ru-RU" altLang="ru-RU" sz="1200">
                <a:solidFill>
                  <a:srgbClr val="000000"/>
                </a:solidFill>
              </a:rPr>
              <a:t> отчетов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 об исполнении бюджета  </a:t>
            </a:r>
          </a:p>
        </p:txBody>
      </p:sp>
      <p:sp>
        <p:nvSpPr>
          <p:cNvPr id="188433" name="Прямоугольник 16"/>
          <p:cNvSpPr>
            <a:spLocks noChangeArrowheads="1"/>
          </p:cNvSpPr>
          <p:nvPr/>
        </p:nvSpPr>
        <p:spPr bwMode="auto">
          <a:xfrm>
            <a:off x="5219700" y="5516563"/>
            <a:ext cx="3240088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>
            <a:spAutoFit/>
          </a:bodyPr>
          <a:lstStyle>
            <a:lvl1pPr defTabSz="6159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59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595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5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595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5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Представление в областной маслихат годового отчета об исполнении областного бюджета за отчетный финансовый год 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</a:rPr>
              <a:t>до 1 мая текущего года</a:t>
            </a:r>
            <a:r>
              <a:rPr lang="ru-RU" altLang="ru-RU" sz="1200">
                <a:solidFill>
                  <a:srgbClr val="000000"/>
                </a:solidFill>
              </a:rPr>
              <a:t>, его утверждение на сессии маслихата</a:t>
            </a:r>
          </a:p>
        </p:txBody>
      </p:sp>
      <p:sp>
        <p:nvSpPr>
          <p:cNvPr id="188434" name="AutoShape 46"/>
          <p:cNvSpPr>
            <a:spLocks noChangeArrowheads="1"/>
          </p:cNvSpPr>
          <p:nvPr/>
        </p:nvSpPr>
        <p:spPr bwMode="auto">
          <a:xfrm>
            <a:off x="6588125" y="2781300"/>
            <a:ext cx="431800" cy="360363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35" name="AutoShape 47"/>
          <p:cNvSpPr>
            <a:spLocks noChangeArrowheads="1"/>
          </p:cNvSpPr>
          <p:nvPr/>
        </p:nvSpPr>
        <p:spPr bwMode="auto">
          <a:xfrm>
            <a:off x="6659563" y="5229225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36" name="AutoShape 48"/>
          <p:cNvSpPr>
            <a:spLocks noChangeArrowheads="1"/>
          </p:cNvSpPr>
          <p:nvPr/>
        </p:nvSpPr>
        <p:spPr bwMode="auto">
          <a:xfrm>
            <a:off x="6588125" y="3789363"/>
            <a:ext cx="431800" cy="4318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37" name="AutoShape 49"/>
          <p:cNvSpPr>
            <a:spLocks noChangeArrowheads="1"/>
          </p:cNvSpPr>
          <p:nvPr/>
        </p:nvSpPr>
        <p:spPr bwMode="auto">
          <a:xfrm>
            <a:off x="4140200" y="1268413"/>
            <a:ext cx="719138" cy="288925"/>
          </a:xfrm>
          <a:prstGeom prst="rightArrow">
            <a:avLst>
              <a:gd name="adj1" fmla="val 50000"/>
              <a:gd name="adj2" fmla="val 6222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88438" name="Номер слайда 5"/>
          <p:cNvSpPr txBox="1">
            <a:spLocks/>
          </p:cNvSpPr>
          <p:nvPr/>
        </p:nvSpPr>
        <p:spPr bwMode="auto">
          <a:xfrm>
            <a:off x="3810000" y="6248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8F6350D3-0BB2-40F4-A564-D6FD550BC562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15"/>
          <p:cNvSpPr>
            <a:spLocks noGrp="1" noChangeArrowheads="1"/>
          </p:cNvSpPr>
          <p:nvPr>
            <p:ph type="title"/>
          </p:nvPr>
        </p:nvSpPr>
        <p:spPr>
          <a:xfrm>
            <a:off x="304800" y="1600200"/>
            <a:ext cx="8686800" cy="3505200"/>
          </a:xfrm>
        </p:spPr>
        <p:txBody>
          <a:bodyPr/>
          <a:lstStyle/>
          <a:p>
            <a:pPr algn="ctr" eaLnBrk="1" hangingPunct="1">
              <a:buFont typeface="Georgia" panose="02040502050405020303" pitchFamily="18" charset="0"/>
              <a:buNone/>
            </a:pPr>
            <a:r>
              <a:rPr lang="ru-RU" altLang="ru-RU" sz="6000" smtClean="0">
                <a:solidFill>
                  <a:srgbClr val="0000FF"/>
                </a:solidFill>
              </a:rPr>
              <a:t>Планирование областного бюджета</a:t>
            </a:r>
          </a:p>
        </p:txBody>
      </p:sp>
      <p:pic>
        <p:nvPicPr>
          <p:cNvPr id="7" name="Рисунок 6" descr="logoМЭРТ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2" y="357166"/>
            <a:ext cx="1428760" cy="879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9444" name="Номер слайда 5"/>
          <p:cNvSpPr txBox="1">
            <a:spLocks/>
          </p:cNvSpPr>
          <p:nvPr/>
        </p:nvSpPr>
        <p:spPr bwMode="auto">
          <a:xfrm>
            <a:off x="3810000" y="6519863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2B273B66-ED49-4978-8550-99432B0F6AD7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Номер слайда 5"/>
          <p:cNvSpPr txBox="1">
            <a:spLocks/>
          </p:cNvSpPr>
          <p:nvPr/>
        </p:nvSpPr>
        <p:spPr bwMode="auto">
          <a:xfrm>
            <a:off x="3962400" y="6107252"/>
            <a:ext cx="1371600" cy="16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6281568-9FF3-4B45-ABD8-2F50761DEB90}" type="slidenum">
              <a:rPr lang="ru-RU" altLang="ru-RU" sz="900" b="1">
                <a:solidFill>
                  <a:srgbClr val="7F7F7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ru-RU" altLang="ru-RU" sz="900" b="1" dirty="0">
              <a:solidFill>
                <a:srgbClr val="7F7F7F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524000" y="514658"/>
            <a:ext cx="6526737" cy="60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800" b="1" kern="0" dirty="0">
                <a:solidFill>
                  <a:srgbClr val="0000FF"/>
                </a:solidFill>
              </a:rPr>
              <a:t>Основные показатели социально-экономического развития </a:t>
            </a:r>
            <a:r>
              <a:rPr lang="ru-RU" altLang="ru-RU" sz="1800" b="1" kern="0" dirty="0" smtClean="0">
                <a:solidFill>
                  <a:srgbClr val="0000FF"/>
                </a:solidFill>
              </a:rPr>
              <a:t>Северо-Казахстанской области</a:t>
            </a:r>
            <a:endParaRPr lang="ru-RU" altLang="ru-RU" sz="1800" kern="0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3"/>
          <p:cNvGraphicFramePr>
            <a:graphicFrameLocks/>
          </p:cNvGraphicFramePr>
          <p:nvPr>
            <p:extLst/>
          </p:nvPr>
        </p:nvGraphicFramePr>
        <p:xfrm>
          <a:off x="316975" y="1285686"/>
          <a:ext cx="8381999" cy="4067956"/>
        </p:xfrm>
        <a:graphic>
          <a:graphicData uri="http://schemas.openxmlformats.org/drawingml/2006/table">
            <a:tbl>
              <a:tblPr/>
              <a:tblGrid>
                <a:gridCol w="3688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2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7336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0480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 п/п</a:t>
                      </a:r>
                    </a:p>
                  </a:txBody>
                  <a:tcPr marL="68591" marR="6859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показателей</a:t>
                      </a: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2021 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</a:t>
                      </a: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2022 год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Прогноз</a:t>
                      </a: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14" marR="90014" marT="46788" marB="467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14" marR="90014" marT="46788" marB="467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14" marR="90014" marT="46788" marB="467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265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796" marB="467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796" marB="467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2024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2025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2026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7511" marR="67511" marT="35091" marB="35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Валовой региональный продукт (ВРП), </a:t>
                      </a:r>
                      <a:r>
                        <a:rPr kumimoji="0" lang="ru-RU" alt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млрд.тенге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1 178,4*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34286" marB="3428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1 837,8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1 969,1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2 115,0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2 288,0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2 476,7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ВРП на душу населения, </a:t>
                      </a:r>
                      <a:r>
                        <a:rPr kumimoji="0" lang="ru-RU" alt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тыс.тенге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2 175,9*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34286" marB="3428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3 413,7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3 680,2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3 976,3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4 324,6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4 704,1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Уровень безработицы, %</a:t>
                      </a:r>
                    </a:p>
                  </a:txBody>
                  <a:tcPr marL="68580" marR="68580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-**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4,9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4,9</a:t>
                      </a: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4,8</a:t>
                      </a: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4,8</a:t>
                      </a: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charset="0"/>
                        </a:rPr>
                        <a:t>4,8</a:t>
                      </a:r>
                    </a:p>
                  </a:txBody>
                  <a:tcPr marL="33338" marR="333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Месячный расчетный показатель (МРП), тенге</a:t>
                      </a:r>
                    </a:p>
                  </a:txBody>
                  <a:tcPr marL="68580" marR="68580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2 917</a:t>
                      </a: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3 063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3 201</a:t>
                      </a: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3 345</a:t>
                      </a: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3 462</a:t>
                      </a: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3 583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Минимальный размер заработной платы, тенге </a:t>
                      </a:r>
                    </a:p>
                  </a:txBody>
                  <a:tcPr marL="68580" marR="68580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42 500</a:t>
                      </a: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60 000 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-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Среднемесячная номинальная заработная плата, тенге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181 704*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214 649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243 412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276 029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313 017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354 961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00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</a:t>
                      </a:r>
                    </a:p>
                  </a:txBody>
                  <a:tcPr marL="68580" marR="68580"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Минимальный размер пенсий, тенге </a:t>
                      </a:r>
                    </a:p>
                  </a:txBody>
                  <a:tcPr marL="68580" marR="68580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43 272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46 302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49 312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52 518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55 407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58 455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68582" marR="68582" marT="34268" marB="3426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3426" y="5645587"/>
            <a:ext cx="6252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*- </a:t>
            </a:r>
            <a:r>
              <a:rPr lang="ru-RU" sz="1200" i="1" dirty="0"/>
              <a:t>данные за январь - </a:t>
            </a:r>
            <a:r>
              <a:rPr lang="ru-RU" sz="1200" i="1" dirty="0" smtClean="0"/>
              <a:t>сентябрь 2021 года</a:t>
            </a:r>
          </a:p>
          <a:p>
            <a:r>
              <a:rPr lang="ru-RU" sz="1200" i="1" dirty="0" smtClean="0"/>
              <a:t>** - уровень </a:t>
            </a:r>
            <a:r>
              <a:rPr lang="ru-RU" sz="1200" i="1" dirty="0"/>
              <a:t>безработицы по итогам 2021 года будут опубликованы</a:t>
            </a:r>
          </a:p>
          <a:p>
            <a:r>
              <a:rPr lang="ru-RU" sz="1200" i="1" dirty="0"/>
              <a:t>на официальном сайте органов статистики 5 апреля 2022 года</a:t>
            </a:r>
          </a:p>
          <a:p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76432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302625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FF0000"/>
                </a:solidFill>
              </a:rPr>
              <a:t/>
            </a:r>
            <a:br>
              <a:rPr lang="ru-RU" altLang="ru-RU" sz="2400" b="1" dirty="0" smtClean="0">
                <a:solidFill>
                  <a:srgbClr val="FF0000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Структура поступлений бюджета СКО на 2022-2024 годы, </a:t>
            </a:r>
            <a:r>
              <a:rPr lang="ru-RU" altLang="ru-RU" sz="1400" dirty="0" err="1" smtClean="0">
                <a:solidFill>
                  <a:srgbClr val="0000FF"/>
                </a:solidFill>
              </a:rPr>
              <a:t>млн.тенге</a:t>
            </a:r>
            <a:r>
              <a:rPr lang="ru-RU" altLang="ru-RU" sz="1400" b="1" dirty="0" smtClean="0">
                <a:solidFill>
                  <a:srgbClr val="0000CC"/>
                </a:solidFill>
              </a:rPr>
              <a:t/>
            </a:r>
            <a:br>
              <a:rPr lang="ru-RU" altLang="ru-RU" sz="1400" b="1" dirty="0" smtClean="0">
                <a:solidFill>
                  <a:srgbClr val="0000CC"/>
                </a:solidFill>
              </a:rPr>
            </a:br>
            <a:endParaRPr lang="ru-RU" altLang="ru-RU" sz="2000" b="1" dirty="0" smtClean="0">
              <a:solidFill>
                <a:srgbClr val="0000CC"/>
              </a:solidFill>
            </a:endParaRPr>
          </a:p>
        </p:txBody>
      </p:sp>
      <p:graphicFrame>
        <p:nvGraphicFramePr>
          <p:cNvPr id="10522" name="Group 2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4038814"/>
              </p:ext>
            </p:extLst>
          </p:nvPr>
        </p:nvGraphicFramePr>
        <p:xfrm>
          <a:off x="381000" y="856477"/>
          <a:ext cx="8302625" cy="5489127"/>
        </p:xfrm>
        <a:graphic>
          <a:graphicData uri="http://schemas.openxmlformats.org/drawingml/2006/table">
            <a:tbl>
              <a:tblPr/>
              <a:tblGrid>
                <a:gridCol w="3645624"/>
                <a:gridCol w="1187822"/>
                <a:gridCol w="1262555"/>
                <a:gridCol w="1143000"/>
                <a:gridCol w="1063624"/>
              </a:tblGrid>
              <a:tr h="29481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Наименование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2021 год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2022 год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Прогноз*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682" marB="45682" horzOverflow="overflow"/>
                </a:tc>
              </a:tr>
              <a:tr h="57579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50" marR="91450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уточненный план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Утвержденный план</a:t>
                      </a:r>
                    </a:p>
                  </a:txBody>
                  <a:tcPr marL="91450" marR="91450"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2023 год</a:t>
                      </a:r>
                    </a:p>
                  </a:txBody>
                  <a:tcPr marL="91450" marR="91450" marT="45697" marB="4569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2024 год</a:t>
                      </a:r>
                    </a:p>
                  </a:txBody>
                  <a:tcPr marL="91450" marR="91450" marT="45697" marB="4569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Свободные остатки на начало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9 128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ПОСТУПЛЕНИЯ - 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361 047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329 896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208 550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206 147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Налоговые поступления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57 138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57 156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51 870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53 233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Неналоговые поступления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1 928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1 392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 1 440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1 485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2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Поступления от продажи основного капитала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7 266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8 762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10 460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5 061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2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Погашение бюджетных кредитов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1 123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+mn-ea"/>
                          <a:cs typeface="+mn-cs"/>
                        </a:rPr>
                        <a:t>1 564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+mn-ea"/>
                          <a:cs typeface="+mn-cs"/>
                        </a:rPr>
                        <a:t>3 205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Поступления трансфертов из 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206 649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231 264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143 216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143 162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субвенция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141 544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141 829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143 216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143 </a:t>
                      </a:r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163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целевые трансферты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65 105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89 435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Поступления трансфертов из Нац. Фонда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67 866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16 724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Бюджетные кредиты и займы из 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3 562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2 475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Кредитование из Нац фонда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Займы из ОБ ( ДКЗ-облигации)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4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Поступление займов (государственные ценные бумаги)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7 925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Из резерва Правительства РК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3 552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1602" name="Rectangle 283"/>
          <p:cNvSpPr>
            <a:spLocks noChangeArrowheads="1"/>
          </p:cNvSpPr>
          <p:nvPr/>
        </p:nvSpPr>
        <p:spPr bwMode="auto">
          <a:xfrm rot="10800000" flipV="1">
            <a:off x="869949" y="6486614"/>
            <a:ext cx="76295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i="1" dirty="0">
                <a:solidFill>
                  <a:srgbClr val="000000"/>
                </a:solidFill>
              </a:rPr>
              <a:t>*Примечание: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2023-2024 </a:t>
            </a:r>
            <a:r>
              <a:rPr lang="ru-RU" altLang="ru-RU" sz="1100" i="1" dirty="0">
                <a:solidFill>
                  <a:srgbClr val="000000"/>
                </a:solidFill>
              </a:rPr>
              <a:t>годы - без учета целевых трансфертов и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кредитов  </a:t>
            </a:r>
            <a:r>
              <a:rPr lang="ru-RU" altLang="ru-RU" sz="1100" i="1" dirty="0">
                <a:solidFill>
                  <a:srgbClr val="000000"/>
                </a:solidFill>
              </a:rPr>
              <a:t>из республиканского бюджета</a:t>
            </a:r>
          </a:p>
        </p:txBody>
      </p:sp>
      <p:sp>
        <p:nvSpPr>
          <p:cNvPr id="191603" name="Номер слайда 5"/>
          <p:cNvSpPr txBox="1">
            <a:spLocks/>
          </p:cNvSpPr>
          <p:nvPr/>
        </p:nvSpPr>
        <p:spPr bwMode="auto">
          <a:xfrm>
            <a:off x="4114800" y="6445339"/>
            <a:ext cx="18288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AD16B60B-DF80-4BC1-8F8F-1694AFEEAFD1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ru-RU" altLang="ru-RU" sz="1200" b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985838" y="381000"/>
            <a:ext cx="7553325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rgbClr val="FF0000"/>
                </a:solidFill>
              </a:rPr>
              <a:t/>
            </a:r>
            <a:br>
              <a:rPr lang="ru-RU" altLang="ru-RU" sz="2400" b="1" dirty="0" smtClean="0">
                <a:solidFill>
                  <a:srgbClr val="FF0000"/>
                </a:solidFill>
              </a:rPr>
            </a:br>
            <a:r>
              <a:rPr lang="ru-RU" altLang="ru-RU" sz="2000" b="1" dirty="0" smtClean="0">
                <a:solidFill>
                  <a:srgbClr val="0000FF"/>
                </a:solidFill>
              </a:rPr>
              <a:t>Расходы бюджета СКО на 2022-2023 годы, </a:t>
            </a:r>
            <a:r>
              <a:rPr lang="ru-RU" altLang="ru-RU" sz="1400" dirty="0" smtClean="0">
                <a:solidFill>
                  <a:srgbClr val="0000FF"/>
                </a:solidFill>
              </a:rPr>
              <a:t>млн. тенге</a:t>
            </a:r>
            <a:br>
              <a:rPr lang="ru-RU" altLang="ru-RU" sz="1400" dirty="0" smtClean="0">
                <a:solidFill>
                  <a:srgbClr val="0000FF"/>
                </a:solidFill>
              </a:rPr>
            </a:br>
            <a:r>
              <a:rPr lang="ru-RU" altLang="ru-RU" sz="1400" b="1" i="1" dirty="0" smtClean="0">
                <a:solidFill>
                  <a:srgbClr val="0000FF"/>
                </a:solidFill>
              </a:rPr>
              <a:t>агрегированная форма</a:t>
            </a:r>
            <a:r>
              <a:rPr lang="ru-RU" altLang="ru-RU" sz="1400" b="1" dirty="0" smtClean="0">
                <a:solidFill>
                  <a:srgbClr val="0000FF"/>
                </a:solidFill>
              </a:rPr>
              <a:t/>
            </a:r>
            <a:br>
              <a:rPr lang="ru-RU" altLang="ru-RU" sz="1400" b="1" dirty="0" smtClean="0">
                <a:solidFill>
                  <a:srgbClr val="0000FF"/>
                </a:solidFill>
              </a:rPr>
            </a:br>
            <a:endParaRPr lang="ru-RU" altLang="ru-RU" sz="1400" b="1" dirty="0" smtClean="0">
              <a:solidFill>
                <a:srgbClr val="0000FF"/>
              </a:solidFill>
            </a:endParaRPr>
          </a:p>
        </p:txBody>
      </p:sp>
      <p:graphicFrame>
        <p:nvGraphicFramePr>
          <p:cNvPr id="10522" name="Group 2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3287"/>
              </p:ext>
            </p:extLst>
          </p:nvPr>
        </p:nvGraphicFramePr>
        <p:xfrm>
          <a:off x="228600" y="1066800"/>
          <a:ext cx="8458200" cy="5181551"/>
        </p:xfrm>
        <a:graphic>
          <a:graphicData uri="http://schemas.openxmlformats.org/drawingml/2006/table">
            <a:tbl>
              <a:tblPr/>
              <a:tblGrid>
                <a:gridCol w="3528326"/>
                <a:gridCol w="1398804"/>
                <a:gridCol w="1189307"/>
                <a:gridCol w="1019407"/>
                <a:gridCol w="1322356"/>
              </a:tblGrid>
              <a:tr h="189586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функциональных групп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2021 год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2022 год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Прогноз*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уточненный план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Утвержденный план</a:t>
                      </a:r>
                    </a:p>
                  </a:txBody>
                  <a:tcPr marL="91427" marR="91427" marT="45701" marB="457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2023 год</a:t>
                      </a:r>
                    </a:p>
                  </a:txBody>
                  <a:tcPr marL="91450" marR="91450" marT="45685" marB="456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Cyr" pitchFamily="34" charset="0"/>
                          <a:ea typeface="+mn-ea"/>
                          <a:cs typeface="Arial Cyr" pitchFamily="34" charset="0"/>
                        </a:rPr>
                        <a:t>2024 год</a:t>
                      </a:r>
                    </a:p>
                  </a:txBody>
                  <a:tcPr marL="91450" marR="91450" marT="45685" marB="456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РАСХОДЫ - 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370 175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329 896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208 550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206 147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102 691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117 163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68 506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68 924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Здравоохранение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4 425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2 072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Социальная защита и обеспечение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14 282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9 451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Культура, спорт, информационное пространство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18 832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8 498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6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Общественный порядок, оборона, государственные услуги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28 193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19 446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19 821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6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Сельское, лесное, водное хозяйство и др.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76 077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63 058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34 455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36 006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8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Промышленность, архитектурная, градостроительная и строительная деятельность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29 062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1 572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27 791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5 315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5 405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Транспорт и коммуникации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29 736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22 428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10 582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4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Прочие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40 143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54 628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52 253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40 654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3643" name="Rectangle 100"/>
          <p:cNvSpPr>
            <a:spLocks noChangeArrowheads="1"/>
          </p:cNvSpPr>
          <p:nvPr/>
        </p:nvSpPr>
        <p:spPr bwMode="auto">
          <a:xfrm>
            <a:off x="611188" y="6224588"/>
            <a:ext cx="814863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000" i="1">
              <a:solidFill>
                <a:srgbClr val="000000"/>
              </a:solidFill>
            </a:endParaRPr>
          </a:p>
        </p:txBody>
      </p:sp>
      <p:sp>
        <p:nvSpPr>
          <p:cNvPr id="193644" name="Rectangle 283"/>
          <p:cNvSpPr>
            <a:spLocks noChangeArrowheads="1"/>
          </p:cNvSpPr>
          <p:nvPr/>
        </p:nvSpPr>
        <p:spPr bwMode="auto">
          <a:xfrm rot="10800000" flipV="1">
            <a:off x="611188" y="6459538"/>
            <a:ext cx="822642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i="1" dirty="0">
                <a:solidFill>
                  <a:srgbClr val="000000"/>
                </a:solidFill>
              </a:rPr>
              <a:t>Примечание: *  данные на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2023-2024 </a:t>
            </a:r>
            <a:r>
              <a:rPr lang="ru-RU" altLang="ru-RU" sz="1100" i="1" dirty="0">
                <a:solidFill>
                  <a:srgbClr val="000000"/>
                </a:solidFill>
              </a:rPr>
              <a:t>годы приведены без учета целевых трансфертов и кредитов из РБ;</a:t>
            </a:r>
          </a:p>
        </p:txBody>
      </p:sp>
      <p:sp>
        <p:nvSpPr>
          <p:cNvPr id="193645" name="Номер слайда 5"/>
          <p:cNvSpPr txBox="1">
            <a:spLocks/>
          </p:cNvSpPr>
          <p:nvPr/>
        </p:nvSpPr>
        <p:spPr bwMode="auto">
          <a:xfrm>
            <a:off x="3962400" y="6629400"/>
            <a:ext cx="18288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72E52937-D41F-4F06-BF5A-E7E4DA4B6731}" type="slidenum">
              <a:rPr lang="ru-RU" altLang="ru-RU" sz="1200" b="1">
                <a:solidFill>
                  <a:srgbClr val="7F7F7F"/>
                </a:solidFill>
              </a:rPr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200" b="1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b="10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30477</TotalTime>
  <Words>4726</Words>
  <Application>Microsoft Office PowerPoint</Application>
  <PresentationFormat>Экран (4:3)</PresentationFormat>
  <Paragraphs>1811</Paragraphs>
  <Slides>35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35</vt:i4>
      </vt:variant>
    </vt:vector>
  </HeadingPairs>
  <TitlesOfParts>
    <vt:vector size="45" baseType="lpstr">
      <vt:lpstr>Arial</vt:lpstr>
      <vt:lpstr>Arial Black</vt:lpstr>
      <vt:lpstr>Arial Cyr</vt:lpstr>
      <vt:lpstr>Georgia</vt:lpstr>
      <vt:lpstr>Times New Roman</vt:lpstr>
      <vt:lpstr>Wingdings</vt:lpstr>
      <vt:lpstr>Пиксел</vt:lpstr>
      <vt:lpstr>1_Пиксел</vt:lpstr>
      <vt:lpstr>2_Пиксел</vt:lpstr>
      <vt:lpstr>4_Пиксел</vt:lpstr>
      <vt:lpstr>ГРАЖДАНСКИЙ БЮДЖЕТ  на 2022–2024 годы (Утвержденный бюджет) </vt:lpstr>
      <vt:lpstr>Уважаемые посетители сайта!</vt:lpstr>
      <vt:lpstr>Законодательная база бюджетного процесса</vt:lpstr>
      <vt:lpstr>Информация о внесении изменений  и дополнений в Бюджетный кодекс Республики Казахстан (в части планирования бюджета)</vt:lpstr>
      <vt:lpstr>Презентация PowerPoint</vt:lpstr>
      <vt:lpstr>Планирование областного бюджета</vt:lpstr>
      <vt:lpstr>Презентация PowerPoint</vt:lpstr>
      <vt:lpstr> Структура поступлений бюджета СКО на 2022-2024 годы, млн.тенге </vt:lpstr>
      <vt:lpstr> Расходы бюджета СКО на 2022-2023 годы, млн. тенге агрегированная форма </vt:lpstr>
      <vt:lpstr>Основные направления  расходной части бюджета Северо-Казахстанской области  на 2022 год</vt:lpstr>
      <vt:lpstr>Структура поступлений областного бюджета на 2022-2024 годы, млн. тенге  </vt:lpstr>
      <vt:lpstr> Расходы областного бюджета на 2022-2024 годы, млн. тенге агрегированная форма   </vt:lpstr>
      <vt:lpstr>Основные направления расходной части областного бюджета  на 2022 год</vt:lpstr>
      <vt:lpstr>Утвержденный бюджет Северо-Казахстанской области на 2022 год                                              </vt:lpstr>
      <vt:lpstr>Целевые трансферты из республиканского бюджета на 2022 год</vt:lpstr>
      <vt:lpstr>Целевые трансферты из республиканского бюджета на 2022 год</vt:lpstr>
      <vt:lpstr>Целевые трансферты из республиканского бюджета на 2022 год</vt:lpstr>
      <vt:lpstr>Целевые трансферты из республиканского бюджета на 2022 год</vt:lpstr>
      <vt:lpstr>Целевые трансферты из республиканского бюджета на 2022 год</vt:lpstr>
      <vt:lpstr>Целевые трансферты из республиканского бюджета на 2022 год</vt:lpstr>
      <vt:lpstr>Целевые трансферты  за счет средств из Национального фонда Республики Казахстан на       2022 год</vt:lpstr>
      <vt:lpstr>Целевые кредиты  из республиканского бюджета на 2022 год</vt:lpstr>
      <vt:lpstr>Бюджет развития Северо-Казахстанской области на 2022 год</vt:lpstr>
      <vt:lpstr>Расходы на реализацию мероприятий в сфере образования</vt:lpstr>
      <vt:lpstr>Расходы на реализацию мероприятий  в сфере здравоохранения</vt:lpstr>
      <vt:lpstr>Расходы на реализацию мероприятий  в сфере социальной помощи  и социального обеспечения</vt:lpstr>
      <vt:lpstr>Расходы на реализацию мероприятий в сфере культуры, спорта и информационного пространства</vt:lpstr>
      <vt:lpstr>Расходы на жилищно-коммунальное хозяйство, обеспечение транспортной инфраструктуры и коммуникаций </vt:lpstr>
      <vt:lpstr>На реализацию мероприятий по социальной и инженерной инфраструктуре в сельских населенных пунктах в рамках проекта «Ауыл Ел бесігі»  </vt:lpstr>
      <vt:lpstr>Финансовая поддержка специалистам социальной сферы прибывшим для работы в сельскую местность, тыс. тенге</vt:lpstr>
      <vt:lpstr>Субсидии по сельскому хозяйству</vt:lpstr>
      <vt:lpstr>   Четвертый уровень бюджета - самостоятельный бюджет местного самоуправления   </vt:lpstr>
      <vt:lpstr>   Этапы внедрения самостоятельного бюджета местного самоуправления   </vt:lpstr>
      <vt:lpstr>Презентация PowerPoint</vt:lpstr>
      <vt:lpstr>Утвержденный бюджет сельских округов на 2022 год                                    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Альфия Ф. Садыкова</dc:creator>
  <cp:lastModifiedBy>Римма Ниязбаева</cp:lastModifiedBy>
  <cp:revision>1400</cp:revision>
  <cp:lastPrinted>2022-01-19T10:19:16Z</cp:lastPrinted>
  <dcterms:created xsi:type="dcterms:W3CDTF">1601-01-01T00:00:00Z</dcterms:created>
  <dcterms:modified xsi:type="dcterms:W3CDTF">2022-01-19T11:44:20Z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