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8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513385" r:id="rId6"/>
    <p:sldMasterId id="2147513404" r:id="rId7"/>
    <p:sldMasterId id="2147513422" r:id="rId8"/>
    <p:sldMasterId id="2147534853" r:id="rId9"/>
    <p:sldMasterId id="2147534866" r:id="rId10"/>
  </p:sldMasterIdLst>
  <p:notesMasterIdLst>
    <p:notesMasterId r:id="rId50"/>
  </p:notesMasterIdLst>
  <p:handoutMasterIdLst>
    <p:handoutMasterId r:id="rId51"/>
  </p:handoutMasterIdLst>
  <p:sldIdLst>
    <p:sldId id="256" r:id="rId11"/>
    <p:sldId id="259" r:id="rId12"/>
    <p:sldId id="292" r:id="rId13"/>
    <p:sldId id="366" r:id="rId14"/>
    <p:sldId id="293" r:id="rId15"/>
    <p:sldId id="325" r:id="rId16"/>
    <p:sldId id="374" r:id="rId17"/>
    <p:sldId id="326" r:id="rId18"/>
    <p:sldId id="327" r:id="rId19"/>
    <p:sldId id="297" r:id="rId20"/>
    <p:sldId id="329" r:id="rId21"/>
    <p:sldId id="330" r:id="rId22"/>
    <p:sldId id="312" r:id="rId23"/>
    <p:sldId id="331" r:id="rId24"/>
    <p:sldId id="343" r:id="rId25"/>
    <p:sldId id="346" r:id="rId26"/>
    <p:sldId id="350" r:id="rId27"/>
    <p:sldId id="355" r:id="rId28"/>
    <p:sldId id="332" r:id="rId29"/>
    <p:sldId id="333" r:id="rId30"/>
    <p:sldId id="373" r:id="rId31"/>
    <p:sldId id="375" r:id="rId32"/>
    <p:sldId id="334" r:id="rId33"/>
    <p:sldId id="276" r:id="rId34"/>
    <p:sldId id="369" r:id="rId35"/>
    <p:sldId id="278" r:id="rId36"/>
    <p:sldId id="370" r:id="rId37"/>
    <p:sldId id="281" r:id="rId38"/>
    <p:sldId id="354" r:id="rId39"/>
    <p:sldId id="357" r:id="rId40"/>
    <p:sldId id="359" r:id="rId41"/>
    <p:sldId id="368" r:id="rId42"/>
    <p:sldId id="365" r:id="rId43"/>
    <p:sldId id="353" r:id="rId44"/>
    <p:sldId id="348" r:id="rId45"/>
    <p:sldId id="339" r:id="rId46"/>
    <p:sldId id="341" r:id="rId47"/>
    <p:sldId id="342" r:id="rId48"/>
    <p:sldId id="344" r:id="rId49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F0066"/>
    <a:srgbClr val="0000CC"/>
    <a:srgbClr val="0033CC"/>
    <a:srgbClr val="A50021"/>
    <a:srgbClr val="3366FF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9" autoAdjust="0"/>
    <p:restoredTop sz="94344" autoAdjust="0"/>
  </p:normalViewPr>
  <p:slideViewPr>
    <p:cSldViewPr>
      <p:cViewPr>
        <p:scale>
          <a:sx n="100" d="100"/>
          <a:sy n="100" d="100"/>
        </p:scale>
        <p:origin x="1248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0" y="171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2021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1.6394441326722478E-2"/>
                  <c:y val="-0.2006713103169796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323876029089309E-2"/>
                  <c:y val="1.659600242277407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139737090832875E-2"/>
                  <c:y val="3.3218447227171287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7875371846586249E-3"/>
                  <c:y val="-1.8769642339384662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4179997338686815E-2"/>
                  <c:y val="-2.6605895416919038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7990245708632436E-2"/>
                  <c:y val="-8.9576014536644454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139629</c:v>
                </c:pt>
                <c:pt idx="1">
                  <c:v>27791</c:v>
                </c:pt>
                <c:pt idx="2">
                  <c:v>76077</c:v>
                </c:pt>
                <c:pt idx="3">
                  <c:v>27737</c:v>
                </c:pt>
                <c:pt idx="4">
                  <c:v>29736</c:v>
                </c:pt>
                <c:pt idx="5">
                  <c:v>40143</c:v>
                </c:pt>
                <c:pt idx="6">
                  <c:v>29062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37.719727156074832</c:v>
                </c:pt>
                <c:pt idx="1">
                  <c:v>7.507530222192206</c:v>
                </c:pt>
                <c:pt idx="2">
                  <c:v>20.551630985344769</c:v>
                </c:pt>
                <c:pt idx="3">
                  <c:v>7.4929425271830894</c:v>
                </c:pt>
                <c:pt idx="4">
                  <c:v>8.0329573850205982</c:v>
                </c:pt>
                <c:pt idx="5">
                  <c:v>10.844330384277706</c:v>
                </c:pt>
                <c:pt idx="6">
                  <c:v>7.8508813399068007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0.20598594895465652"/>
          <c:y val="0.67729222183747118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7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3.2285816731924905E-2"/>
                  <c:y val="5.6384502803530925E-2"/>
                </c:manualLayout>
              </c:layout>
              <c:numFmt formatCode="0%" sourceLinked="0"/>
              <c:spPr>
                <a:noFill/>
                <a:ln w="45510">
                  <a:noFill/>
                </a:ln>
              </c:spPr>
              <c:txPr>
                <a:bodyPr/>
                <a:lstStyle/>
                <a:p>
                  <a:pPr>
                    <a:defRPr sz="1971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9638168179797199E-2"/>
                  <c:y val="3.997429499348482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132596130401731E-2"/>
                  <c:y val="2.627903026924782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064010441317785E-2"/>
                  <c:y val="-3.043009956194775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Sheet1!$B$3:$G$3</c:f>
              <c:numCache>
                <c:formatCode>#,##0.0</c:formatCode>
                <c:ptCount val="6"/>
                <c:pt idx="0">
                  <c:v>47.836670532934498</c:v>
                </c:pt>
                <c:pt idx="1">
                  <c:v>1.3308100848544044</c:v>
                </c:pt>
                <c:pt idx="2">
                  <c:v>29.022190342469933</c:v>
                </c:pt>
                <c:pt idx="3">
                  <c:v>5.9386636957450705</c:v>
                </c:pt>
                <c:pt idx="4">
                  <c:v>3.5479366339051341</c:v>
                </c:pt>
                <c:pt idx="5">
                  <c:v>12.323728710090959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26" y="2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9818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26" y="9429818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26" y="2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90" y="4715708"/>
            <a:ext cx="5439101" cy="446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9818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26" y="9429818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0319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/>
              <a:pPr/>
              <a:t>14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3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9B8455-7291-4D54-B471-34185E99DC57}" type="slidenum">
              <a:rPr lang="ru-RU" altLang="ru-RU" sz="1200"/>
              <a:pPr/>
              <a:t>15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237079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9456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6345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/>
              <a:pPr/>
              <a:t>18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634803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164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5954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40998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7282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14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30E35D-25B0-4720-8881-5D5651AB1EAC}" type="slidenum">
              <a:rPr lang="ru-RU" altLang="ru-RU" sz="1200">
                <a:solidFill>
                  <a:srgbClr val="000000"/>
                </a:solidFill>
                <a:cs typeface="Arial" panose="020B0604020202020204" pitchFamily="34" charset="0"/>
              </a:rPr>
              <a:pPr/>
              <a:t>23</a:t>
            </a:fld>
            <a:endParaRPr lang="ru-RU" altLang="ru-RU" sz="12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3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/>
              <a:pPr/>
              <a:t>2</a:t>
            </a:fld>
            <a:endParaRPr lang="ru-RU" altLang="ru-RU" sz="120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76431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0468A-7C3C-4D26-9A4A-130D654C8F50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621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65813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64946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59841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22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D866C2-C66C-4A63-B594-0CE61AAE63BA}" type="slidenum">
              <a:rPr lang="ru-RU" altLang="ru-RU" sz="1200"/>
              <a:pPr/>
              <a:t>30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2244475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97734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3302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22036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2669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2450" indent="-2884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8484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2521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86559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0597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14634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78672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42710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>
                <a:solidFill>
                  <a:srgbClr val="000000"/>
                </a:solidFill>
              </a:rPr>
              <a:pPr/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664606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0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813348-B2A2-49D3-8050-34E64D36BC25}" type="slidenum">
              <a:rPr lang="ru-RU" altLang="ru-RU" sz="1200"/>
              <a:pPr/>
              <a:t>35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510122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5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64AF34-4FCD-48B7-ADC1-9447FD2925CB}" type="slidenum">
              <a:rPr lang="ru-RU" altLang="ru-RU" sz="1200"/>
              <a:pPr/>
              <a:t>39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994048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/>
              <a:pPr/>
              <a:t>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/>
              <a:pPr/>
              <a:t>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032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018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/>
              <a:pPr/>
              <a:t>12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131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040-DBD5-43BC-BC67-5E168A9C9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7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CD39-B270-442E-A675-EDFF5A2E2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967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0D0-DC15-41FD-8484-4563DC3A5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56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874-C218-4CFD-BC49-0643D124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4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FCBB-A1F1-4633-A4F1-82E14C707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34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A5A-BB53-4BCE-91D1-B5D06D2E36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8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E893-7FCD-4472-8A50-33D88EB8D8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929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E632-BB1A-4362-8A6B-EFF92E05E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71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803D-D1DA-4FF5-8D2C-4ABA56C7A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3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5A51-D147-4FB4-8D48-64E3E8BD71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74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2C92-5367-465A-98F9-E7776B7A2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82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F67D-61C8-4CEB-A905-DAD43F8A2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F4A3-1F01-4AF2-92C4-E537F02EF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19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CB40-7FD2-4FB3-BBBC-4C7D3AA01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99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A9C0-67A8-4B34-BA29-36D6CDDDF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47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9FBD-92CA-446A-A26B-93ED23991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460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310C-9C1A-4F11-B21A-189D1FFE3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44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A8A6-596A-453E-B9B4-19F68D3D6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181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6173-C864-461B-8B4A-9A07400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63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4462-F56A-4B5D-B736-7014C05A5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50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1255-2E7C-4C9D-950B-2948D92FD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83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4D43-26FF-464F-BA94-8F9B1DB38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BA07-AF1A-43EA-B52B-446067A3AF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19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3CA1-59BA-479A-903F-446D5BDCF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29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FDE56-FBEF-4C1B-BEC3-902941FDCD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99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8BF91-2525-469E-AA02-2EBF15593F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917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4413-EEDC-453E-81E9-44F929C4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0852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28BD-1DD5-4EDD-9AB7-1C3BBE3F5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189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625D-4BC6-427C-8F63-8BBC63FFDB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08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8E0E-482A-4493-9511-E61A2513B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699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02F9-59D5-4748-B5E2-419800125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505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C57B-74E8-420F-836D-9637A6B74C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3441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8BF4-E031-42D0-8075-6E56F95EB3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0178-32ED-4F47-A918-365F28B307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400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9075-DB21-4204-A348-FA1C99C543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711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68899-93A9-4554-A84C-D1A6ACC1D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718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98AD-BA04-4695-BAA7-4E5BFD2E0C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917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1028C-FF8E-481D-A1A0-D4434EF734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833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9F92-F6B6-4FE8-A25D-444DE67C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928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52F2-23AC-4C3D-939F-71110C566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82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255D0-1AE9-4625-8989-0EC65C4C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59612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219A-C062-42F5-B77D-C4126D1E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209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3918-0150-4394-8146-BD90E260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9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5FEB-5DA0-446C-840C-71C78EE4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7956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6AF0-9A1C-44B8-BC81-1AC268D73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3963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7FBA-52EE-4D79-8FF3-A08E3387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456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CF65-9AEC-4095-B5A1-21360D0B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46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819C-A7D3-4ADB-887B-A7E257CF7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081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9D4C-1825-4E1E-8BDE-E68BFCBF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51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D4A7-E973-4F59-A643-CC9B5FC5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6490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6392-6DBE-49AB-9ED7-1E28A2B66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084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AB1E-9FEF-4647-843B-9F88A89FF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9229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F299-3AB8-4B58-9B3F-DC0FFFB2A9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9D100-60EB-4BB7-BA64-E3805CD828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37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73C4-3616-469E-B388-FE0CCF3F89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707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87D2D-43CD-46F7-BC25-1DE9EE61D1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376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2990E-E2DC-473F-9A91-B5A1E6432E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0470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A01A9-B462-470A-9DB2-8AB68B4FA6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035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DC07-5D91-4957-A756-5890AF148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1773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D8F2-99FD-4387-B225-AD08927B57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807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8757-D0C8-41D9-8EBC-24FF53950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7734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5E6F-9083-4B67-9BBA-7469DF84F1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8743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70B5-C125-4CB5-8AE2-52AF926D3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6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95D6-0C7F-4DD9-856D-3C04AA75A3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057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12C6-A80A-4A61-AFC8-9A01E98A3E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0414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3BCA-95FF-4BD5-B503-A9E230BFF1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076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7084-2BBE-4D92-A61A-11FF8586A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865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CF26-8B3B-4E9C-9A1C-78BE5396B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2826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9A25-524E-4731-86ED-FD8D29D57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9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3946-65B0-4621-B425-43626F285E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2DD0-AFF9-4209-8DFB-0B9390BE0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751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EB6B-2A4E-42B5-84FF-FF7FA5771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44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F29-AD28-4C70-ADF2-4CDBEC1619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8667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BAA3-927A-4FC1-BFF4-F3D021B0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603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08D-C347-4AEC-BB28-37498C1F7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3099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432-ABD8-4B10-B6D0-E76C065EFD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108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4B4E-A79B-4740-962D-72DA8D2C13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593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5157-2E9F-4681-959F-88DFFBC9B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778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AA0D3-E244-4C4B-AE2B-17D4B7139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51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9B4-3F54-46EB-8D20-66F0D6387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17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D25B-30C7-4EB5-9860-A0F56447C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52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9808-1542-4F3A-8C24-443E14644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A5B4-C76D-4EC7-9A92-F0A986209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62612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2A73-FEA6-4842-98B6-C18000A72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751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0444-9F2E-4E51-B527-ADED77FDB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002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2DDF5-47E0-4EED-9054-6FE16B0DE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38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6F8-7A3F-4163-90CE-EEDD0004D8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483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7F4C-380B-4C6B-973E-16E350D75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75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3BBA-30DB-43D3-93A3-73C41398DB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701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3D2-93FA-41D8-8153-92E317B31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42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88CB-47A5-4EAD-959D-FA5DFC799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46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7C5A-BB1C-41DB-8AF4-5CE384194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31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3AF-B488-4E69-9E5D-2256DBE16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83280D9-E94D-4133-AA98-D984B24C5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3" r:id="rId1"/>
    <p:sldLayoutId id="2147547266" r:id="rId2"/>
    <p:sldLayoutId id="2147547284" r:id="rId3"/>
    <p:sldLayoutId id="2147547267" r:id="rId4"/>
    <p:sldLayoutId id="2147547268" r:id="rId5"/>
    <p:sldLayoutId id="2147547269" r:id="rId6"/>
    <p:sldLayoutId id="2147547270" r:id="rId7"/>
    <p:sldLayoutId id="2147547271" r:id="rId8"/>
    <p:sldLayoutId id="2147547285" r:id="rId9"/>
    <p:sldLayoutId id="2147547272" r:id="rId10"/>
    <p:sldLayoutId id="21475472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275F9AFB-4DB2-4EEF-8FA4-47E4DAF84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31" r:id="rId1"/>
    <p:sldLayoutId id="2147547432" r:id="rId2"/>
    <p:sldLayoutId id="2147547433" r:id="rId3"/>
    <p:sldLayoutId id="2147547434" r:id="rId4"/>
    <p:sldLayoutId id="2147547435" r:id="rId5"/>
    <p:sldLayoutId id="2147547436" r:id="rId6"/>
    <p:sldLayoutId id="2147547437" r:id="rId7"/>
    <p:sldLayoutId id="2147547438" r:id="rId8"/>
    <p:sldLayoutId id="2147547439" r:id="rId9"/>
    <p:sldLayoutId id="2147547440" r:id="rId10"/>
    <p:sldLayoutId id="2147547441" r:id="rId11"/>
    <p:sldLayoutId id="2147547442" r:id="rId12"/>
    <p:sldLayoutId id="2147547443" r:id="rId13"/>
    <p:sldLayoutId id="2147547444" r:id="rId14"/>
    <p:sldLayoutId id="2147547445" r:id="rId15"/>
    <p:sldLayoutId id="2147547446" r:id="rId16"/>
    <p:sldLayoutId id="2147547447" r:id="rId17"/>
    <p:sldLayoutId id="2147547448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B5A6401-9F0B-45AC-A2F8-17F4731BF9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58" r:id="rId1"/>
    <p:sldLayoutId id="2147547359" r:id="rId2"/>
    <p:sldLayoutId id="2147547360" r:id="rId3"/>
    <p:sldLayoutId id="2147547361" r:id="rId4"/>
    <p:sldLayoutId id="2147547362" r:id="rId5"/>
    <p:sldLayoutId id="2147547363" r:id="rId6"/>
    <p:sldLayoutId id="2147547364" r:id="rId7"/>
    <p:sldLayoutId id="2147547365" r:id="rId8"/>
    <p:sldLayoutId id="2147547366" r:id="rId9"/>
    <p:sldLayoutId id="2147547367" r:id="rId10"/>
    <p:sldLayoutId id="2147547368" r:id="rId11"/>
    <p:sldLayoutId id="2147547369" r:id="rId12"/>
    <p:sldLayoutId id="2147547370" r:id="rId13"/>
    <p:sldLayoutId id="2147547371" r:id="rId14"/>
    <p:sldLayoutId id="2147547372" r:id="rId15"/>
    <p:sldLayoutId id="2147547373" r:id="rId16"/>
    <p:sldLayoutId id="2147547374" r:id="rId17"/>
    <p:sldLayoutId id="214754737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11F828D-815F-4D95-81B1-112E7C4F94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76" r:id="rId1"/>
    <p:sldLayoutId id="2147547377" r:id="rId2"/>
    <p:sldLayoutId id="2147547378" r:id="rId3"/>
    <p:sldLayoutId id="2147547379" r:id="rId4"/>
    <p:sldLayoutId id="2147547380" r:id="rId5"/>
    <p:sldLayoutId id="2147547381" r:id="rId6"/>
    <p:sldLayoutId id="2147547382" r:id="rId7"/>
    <p:sldLayoutId id="2147547383" r:id="rId8"/>
    <p:sldLayoutId id="2147547384" r:id="rId9"/>
    <p:sldLayoutId id="2147547385" r:id="rId10"/>
    <p:sldLayoutId id="2147547386" r:id="rId11"/>
    <p:sldLayoutId id="2147547387" r:id="rId12"/>
    <p:sldLayoutId id="2147547388" r:id="rId13"/>
    <p:sldLayoutId id="2147547389" r:id="rId14"/>
    <p:sldLayoutId id="2147547390" r:id="rId15"/>
    <p:sldLayoutId id="2147547391" r:id="rId16"/>
    <p:sldLayoutId id="2147547392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5C02F47-C656-4777-91B5-6A41DDB00C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93" r:id="rId1"/>
    <p:sldLayoutId id="2147547394" r:id="rId2"/>
    <p:sldLayoutId id="2147547395" r:id="rId3"/>
    <p:sldLayoutId id="2147547396" r:id="rId4"/>
    <p:sldLayoutId id="2147547397" r:id="rId5"/>
    <p:sldLayoutId id="2147547398" r:id="rId6"/>
    <p:sldLayoutId id="2147547399" r:id="rId7"/>
    <p:sldLayoutId id="2147547400" r:id="rId8"/>
    <p:sldLayoutId id="2147547401" r:id="rId9"/>
    <p:sldLayoutId id="2147547402" r:id="rId10"/>
    <p:sldLayoutId id="2147547403" r:id="rId11"/>
    <p:sldLayoutId id="2147547404" r:id="rId12"/>
    <p:sldLayoutId id="2147547405" r:id="rId13"/>
    <p:sldLayoutId id="2147547406" r:id="rId14"/>
    <p:sldLayoutId id="2147547407" r:id="rId15"/>
    <p:sldLayoutId id="2147547408" r:id="rId16"/>
    <p:sldLayoutId id="214754740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5913F59-738E-489A-AB98-C51794AA6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28" r:id="rId1"/>
    <p:sldLayoutId id="2147547274" r:id="rId2"/>
    <p:sldLayoutId id="2147547429" r:id="rId3"/>
    <p:sldLayoutId id="2147547275" r:id="rId4"/>
    <p:sldLayoutId id="2147547276" r:id="rId5"/>
    <p:sldLayoutId id="2147547277" r:id="rId6"/>
    <p:sldLayoutId id="2147547278" r:id="rId7"/>
    <p:sldLayoutId id="2147547279" r:id="rId8"/>
    <p:sldLayoutId id="2147547430" r:id="rId9"/>
    <p:sldLayoutId id="2147547280" r:id="rId10"/>
    <p:sldLayoutId id="2147547281" r:id="rId11"/>
    <p:sldLayoutId id="21475472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на 2021–2023 годы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2800" dirty="0" smtClean="0">
                <a:solidFill>
                  <a:srgbClr val="0000CC"/>
                </a:solidFill>
                <a:effectLst/>
              </a:rPr>
              <a:t>(Окончательный за 2021 год)</a:t>
            </a:r>
            <a:r>
              <a:rPr lang="ru-RU" altLang="ru-RU" sz="6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 smtClean="0">
                <a:solidFill>
                  <a:srgbClr val="000000"/>
                </a:solidFill>
                <a:effectLst/>
              </a:rPr>
            </a:br>
            <a:endParaRPr lang="ru-RU" altLang="ru-RU" sz="600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26311041"/>
              </p:ext>
            </p:extLst>
          </p:nvPr>
        </p:nvGraphicFramePr>
        <p:xfrm>
          <a:off x="302673" y="1560512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03904" y="6392862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3694" y="0"/>
            <a:ext cx="86106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0000CC"/>
                </a:solidFill>
              </a:rPr>
              <a:t>Структура поступлений областного бюджета на 2021-2023 годы</a:t>
            </a:r>
            <a:r>
              <a:rPr lang="ru-RU" altLang="ru-RU" sz="2000" b="1" dirty="0" smtClean="0">
                <a:solidFill>
                  <a:srgbClr val="0000CC"/>
                </a:solidFill>
              </a:rPr>
              <a:t>, </a:t>
            </a:r>
            <a:r>
              <a:rPr lang="ru-RU" altLang="ru-RU" sz="1400" dirty="0" err="1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234730"/>
              </p:ext>
            </p:extLst>
          </p:nvPr>
        </p:nvGraphicFramePr>
        <p:xfrm>
          <a:off x="533399" y="330199"/>
          <a:ext cx="8001001" cy="6040382"/>
        </p:xfrm>
        <a:graphic>
          <a:graphicData uri="http://schemas.openxmlformats.org/drawingml/2006/table">
            <a:tbl>
              <a:tblPr/>
              <a:tblGrid>
                <a:gridCol w="3886201"/>
                <a:gridCol w="1143000"/>
                <a:gridCol w="1143000"/>
                <a:gridCol w="914400"/>
                <a:gridCol w="914400"/>
              </a:tblGrid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2222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8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6 201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225 459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255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 895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25 606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29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 439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22 116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23 111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 814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423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442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153 354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153 177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58 960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58 783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Поступление трансфертов из Нац. фонда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32 167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из НФ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6 133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6 878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1 891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2 089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7 327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-218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- 4 796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7 925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-12 186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-20 066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 районам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-10 784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Возврат трансфертов из нижестоящих бюджетов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47 623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49 445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47 804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47 990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3 552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672362" y="6403975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8862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6096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областного бюджета на 2021-2023 годы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/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2400" b="1" dirty="0" smtClean="0">
                <a:solidFill>
                  <a:srgbClr val="0000CC"/>
                </a:solidFill>
              </a:rPr>
              <a:t> 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373145"/>
              </p:ext>
            </p:extLst>
          </p:nvPr>
        </p:nvGraphicFramePr>
        <p:xfrm>
          <a:off x="474526" y="1100936"/>
          <a:ext cx="8382000" cy="4602722"/>
        </p:xfrm>
        <a:graphic>
          <a:graphicData uri="http://schemas.openxmlformats.org/drawingml/2006/table">
            <a:tbl>
              <a:tblPr/>
              <a:tblGrid>
                <a:gridCol w="4021274"/>
                <a:gridCol w="1219200"/>
                <a:gridCol w="1007926"/>
                <a:gridCol w="1066800"/>
                <a:gridCol w="1066800"/>
              </a:tblGrid>
              <a:tr h="28814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225 459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262 096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102 691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64 795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65 156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7 337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6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3 950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3 132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3 220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6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11 400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6 980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11 782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15 565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10 262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10 435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54 120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76 066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30 801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32 341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градостроительная и строительная деятельность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4 483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3 488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3 149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6 229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9 299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0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22 838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31 541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41 218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41 399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635000" y="6249988"/>
            <a:ext cx="83137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</a:rPr>
              <a:t>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    из республиканского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бюджета</a:t>
            </a:r>
            <a:endParaRPr lang="ru-RU" altLang="ru-RU" sz="1200" i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52859155"/>
              </p:ext>
            </p:extLst>
          </p:nvPr>
        </p:nvGraphicFramePr>
        <p:xfrm>
          <a:off x="396875" y="1425575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381000"/>
            <a:ext cx="8797925" cy="236538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Уточненный бюджет Северо-Казахстанской области на 2021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4529029"/>
              </p:ext>
            </p:extLst>
          </p:nvPr>
        </p:nvGraphicFramePr>
        <p:xfrm>
          <a:off x="76200" y="1078206"/>
          <a:ext cx="8973218" cy="5477877"/>
        </p:xfrm>
        <a:graphic>
          <a:graphicData uri="http://schemas.openxmlformats.org/drawingml/2006/table">
            <a:tbl>
              <a:tblPr/>
              <a:tblGrid>
                <a:gridCol w="1200818"/>
                <a:gridCol w="627982"/>
                <a:gridCol w="442660"/>
                <a:gridCol w="694620"/>
                <a:gridCol w="515123"/>
                <a:gridCol w="649326"/>
                <a:gridCol w="569728"/>
                <a:gridCol w="569728"/>
                <a:gridCol w="640944"/>
                <a:gridCol w="654163"/>
                <a:gridCol w="627725"/>
                <a:gridCol w="640944"/>
                <a:gridCol w="569728"/>
                <a:gridCol w="569729"/>
              </a:tblGrid>
              <a:tr h="1272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33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Нац. Фонда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кредиты из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кредиты из Нац.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фонда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(ГЦБ)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Возврат трансфертов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трансфертов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370 175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66 333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68 657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67 866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9 127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6 423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6 878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2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8 854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6 982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2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12 733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29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5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1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66 033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24 751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11 453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262 096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31 254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62 334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-11 002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-20 066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6 878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772400" y="754626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FF"/>
                </a:solidFill>
              </a:rPr>
              <a:t>млн.тенге</a:t>
            </a:r>
            <a:endParaRPr lang="ru-RU" altLang="ru-RU" sz="1200" dirty="0">
              <a:solidFill>
                <a:srgbClr val="0000FF"/>
              </a:solidFill>
            </a:endParaRP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4038600" y="669290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529629"/>
            <a:ext cx="8666163" cy="3048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15275603"/>
              </p:ext>
            </p:extLst>
          </p:nvPr>
        </p:nvGraphicFramePr>
        <p:xfrm>
          <a:off x="228600" y="1097287"/>
          <a:ext cx="8686800" cy="5319273"/>
        </p:xfrm>
        <a:graphic>
          <a:graphicData uri="http://schemas.openxmlformats.org/drawingml/2006/table">
            <a:tbl>
              <a:tblPr/>
              <a:tblGrid>
                <a:gridCol w="7516033"/>
                <a:gridCol w="1170767"/>
              </a:tblGrid>
              <a:tr h="42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ru-RU" altLang="ru-RU" sz="1400" b="1" dirty="0" smtClean="0">
                          <a:solidFill>
                            <a:srgbClr val="000000"/>
                          </a:solidFill>
                        </a:rPr>
                        <a:t>Целевые трансферты и кредиты из республиканского бюджета</a:t>
                      </a:r>
                      <a:r>
                        <a:rPr lang="ru-RU" altLang="ru-RU" sz="1400" b="1" baseline="0" dirty="0" smtClean="0">
                          <a:solidFill>
                            <a:srgbClr val="000000"/>
                          </a:solidFill>
                        </a:rPr>
                        <a:t> – всего,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72 219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5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 - всего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65 105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5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текущие целевые трансферты – всего,</a:t>
                      </a: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62 612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5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15 495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процентной ставки по кредитным и лизинговым обязательствам в рамках направления  по финансовому оздоровлению субъектов агропромышленного комплекса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5 857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пестицидов,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выплату государственной адресной социальной помощи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753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социального заказа в неправительственных организациях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на 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обеспечение прав и улучшение качества жизни инвалидов в Республике Казахстан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96" name="Rectangle 2"/>
          <p:cNvSpPr>
            <a:spLocks noChangeArrowheads="1"/>
          </p:cNvSpPr>
          <p:nvPr/>
        </p:nvSpPr>
        <p:spPr bwMode="auto">
          <a:xfrm>
            <a:off x="7831310" y="921041"/>
            <a:ext cx="1258888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2797" name="Номер слайда 5"/>
          <p:cNvSpPr txBox="1">
            <a:spLocks/>
          </p:cNvSpPr>
          <p:nvPr/>
        </p:nvSpPr>
        <p:spPr bwMode="auto">
          <a:xfrm rot="10800000" flipV="1">
            <a:off x="3809665" y="6509091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9E86329-89CA-4395-90E6-87165331AD6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427964"/>
            <a:ext cx="8724900" cy="3810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84489145"/>
              </p:ext>
            </p:extLst>
          </p:nvPr>
        </p:nvGraphicFramePr>
        <p:xfrm>
          <a:off x="252186" y="920109"/>
          <a:ext cx="8832850" cy="5668925"/>
        </p:xfrm>
        <a:graphic>
          <a:graphicData uri="http://schemas.openxmlformats.org/drawingml/2006/table">
            <a:tbl>
              <a:tblPr/>
              <a:tblGrid>
                <a:gridCol w="7649059"/>
                <a:gridCol w="1183791"/>
              </a:tblGrid>
              <a:tr h="457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кохлеарным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имплантам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рынка труда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2 419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работников государственных организаций: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1 435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191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медицинским работникам организаций дошкольного образования и возмещение сумм, выплаченных по данному направлению расходов за счет средств местных бюджетов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211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подушевого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в государственных организациях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16 414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квалификационную категорию педагогам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5 573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0" name="Rectangle 2"/>
          <p:cNvSpPr>
            <a:spLocks noChangeArrowheads="1"/>
          </p:cNvSpPr>
          <p:nvPr/>
        </p:nvSpPr>
        <p:spPr bwMode="auto">
          <a:xfrm>
            <a:off x="7826149" y="618464"/>
            <a:ext cx="1258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4851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CB50DA9-2ADA-4EAC-BECF-8E9189B323F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701" y="4572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6116599"/>
              </p:ext>
            </p:extLst>
          </p:nvPr>
        </p:nvGraphicFramePr>
        <p:xfrm>
          <a:off x="228600" y="888831"/>
          <a:ext cx="8763000" cy="5749644"/>
        </p:xfrm>
        <a:graphic>
          <a:graphicData uri="http://schemas.openxmlformats.org/drawingml/2006/table">
            <a:tbl>
              <a:tblPr/>
              <a:tblGrid>
                <a:gridCol w="7620000"/>
                <a:gridCol w="1143000"/>
              </a:tblGrid>
              <a:tr h="4156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степень магистра методистам методических центров (кабинетов) государственных организаций среднего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технического и профессионального,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медицинским работникам государственных организаций среднего образования и возмещение сумм, выплаченных по данному направлению расходов за счет средств местных бюджетов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оборудования для колледжей в рамках проекта «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Жас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1 324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технического и профессионального,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876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технического и профессионального,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медицинским работникам  государственных организаций технического и профессионального,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 и возмещение сумм, выплаченных по данному направлению расходов за счет средств местных бюджетов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материально-техническое оснащение организаций здравоохранения на местном уровне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1 555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лизинговых платежей по санитарному транспорту, приобретенных на условиях финансового лизинга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закуп вакцин и других иммунобиологических препаратов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  по профилактике и борьбе с синдромом приобретенного иммунодефицита (СПИД)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65" name="Rectangle 2"/>
          <p:cNvSpPr>
            <a:spLocks noChangeArrowheads="1"/>
          </p:cNvSpPr>
          <p:nvPr/>
        </p:nvSpPr>
        <p:spPr bwMode="auto">
          <a:xfrm>
            <a:off x="7885113" y="637211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5866" name="Номер слайда 5"/>
          <p:cNvSpPr txBox="1">
            <a:spLocks/>
          </p:cNvSpPr>
          <p:nvPr/>
        </p:nvSpPr>
        <p:spPr bwMode="auto">
          <a:xfrm rot="10800000" flipV="1">
            <a:off x="3733800" y="6705600"/>
            <a:ext cx="1828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85594AC-BEB4-4D90-9E5B-4E08A6EDB57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7293" y="361229"/>
            <a:ext cx="8724900" cy="6096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61264126"/>
              </p:ext>
            </p:extLst>
          </p:nvPr>
        </p:nvGraphicFramePr>
        <p:xfrm>
          <a:off x="156029" y="952668"/>
          <a:ext cx="8904288" cy="5600532"/>
        </p:xfrm>
        <a:graphic>
          <a:graphicData uri="http://schemas.openxmlformats.org/drawingml/2006/table">
            <a:tbl>
              <a:tblPr/>
              <a:tblGrid>
                <a:gridCol w="7772387"/>
                <a:gridCol w="1131901"/>
              </a:tblGrid>
              <a:tr h="3657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государственной стипендии обучающимся в организациях технического и профессионального,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174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работникам медицинских организаций здравоохранения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должностному окладу за особые условия труда в организациях культуры и архивных учреждениях управленческому и основному персоналу государственных организаций культуры и архивных учреждений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608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8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524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1 076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жилья для переселенцев из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трудоизбыточных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регионов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1 940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должностных окладов сотрудников внутренних дел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медицинских работников из числа гражданских служащих органов внутренних дел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передачу функций охраны объектов в конкурентную среду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797800" y="533400"/>
            <a:ext cx="1258888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ClrTx/>
              <a:buSzTx/>
              <a:buNone/>
            </a:pP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55343" y="6557014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928769" y="670719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522289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09434097"/>
              </p:ext>
            </p:extLst>
          </p:nvPr>
        </p:nvGraphicFramePr>
        <p:xfrm>
          <a:off x="419100" y="1062179"/>
          <a:ext cx="8458200" cy="5319802"/>
        </p:xfrm>
        <a:graphic>
          <a:graphicData uri="http://schemas.openxmlformats.org/drawingml/2006/table">
            <a:tbl>
              <a:tblPr/>
              <a:tblGrid>
                <a:gridCol w="7315200"/>
                <a:gridCol w="1143000"/>
              </a:tblGrid>
              <a:tr h="274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2 493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2 493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Бюджетные кредиты из РБ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3 562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развитие продуктивной занятости и массового предпринимательства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для реализации мер социальной поддержки специалистов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974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содействие развитию предпринимательства в областных центрах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проведение капитального ремонта общего имущества объектов кондоминиумов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1 022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1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текущие трансферты за счет резерва Правительства Республики Казахстан - всего</a:t>
                      </a: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3 552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вакцин против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коронавирусной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инфекции для иммунизации населения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3 052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развития племенного животноводства, повышения продуктивности и качества продукции животноводства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88" name="Rectangle 2"/>
          <p:cNvSpPr>
            <a:spLocks noChangeArrowheads="1"/>
          </p:cNvSpPr>
          <p:nvPr/>
        </p:nvSpPr>
        <p:spPr bwMode="auto">
          <a:xfrm>
            <a:off x="7885113" y="827089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0989" name="Номер слайда 5"/>
          <p:cNvSpPr txBox="1">
            <a:spLocks/>
          </p:cNvSpPr>
          <p:nvPr/>
        </p:nvSpPr>
        <p:spPr bwMode="auto">
          <a:xfrm rot="10800000" flipV="1">
            <a:off x="3867150" y="6467475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07512D-F176-4E89-981D-B7E401B9FA3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2021</a:t>
            </a:r>
            <a:r>
              <a:rPr lang="ru-RU" sz="1800" b="1" dirty="0" smtClean="0">
                <a:solidFill>
                  <a:schemeClr val="tx1"/>
                </a:solidFill>
              </a:rPr>
              <a:t>─</a:t>
            </a:r>
            <a:r>
              <a:rPr lang="ru-RU" sz="1800" dirty="0" smtClean="0">
                <a:solidFill>
                  <a:schemeClr val="tx1"/>
                </a:solidFill>
              </a:rPr>
              <a:t>2023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smtClean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3934" y="389406"/>
            <a:ext cx="8461466" cy="582681"/>
          </a:xfrm>
        </p:spPr>
        <p:txBody>
          <a:bodyPr/>
          <a:lstStyle/>
          <a:p>
            <a:pPr algn="ctr" eaLnBrk="1" hangingPunct="1"/>
            <a:r>
              <a:rPr lang="ru-RU" altLang="ru-RU" sz="1600" b="1" dirty="0">
                <a:solidFill>
                  <a:srgbClr val="0000FF"/>
                </a:solidFill>
              </a:rPr>
              <a:t>Целевые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трансферты и кредиты за счет целевого трансферта </a:t>
            </a:r>
            <a:br>
              <a:rPr lang="ru-RU" altLang="ru-RU" sz="1600" b="1" dirty="0" smtClean="0">
                <a:solidFill>
                  <a:srgbClr val="0000FF"/>
                </a:solidFill>
              </a:rPr>
            </a:br>
            <a:r>
              <a:rPr lang="ru-RU" altLang="ru-RU" sz="1600" b="1" dirty="0" smtClean="0">
                <a:solidFill>
                  <a:srgbClr val="0000FF"/>
                </a:solidFill>
              </a:rPr>
              <a:t>из 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68309405"/>
              </p:ext>
            </p:extLst>
          </p:nvPr>
        </p:nvGraphicFramePr>
        <p:xfrm>
          <a:off x="210972" y="1066800"/>
          <a:ext cx="8704428" cy="5436989"/>
        </p:xfrm>
        <a:graphic>
          <a:graphicData uri="http://schemas.openxmlformats.org/drawingml/2006/table">
            <a:tbl>
              <a:tblPr/>
              <a:tblGrid>
                <a:gridCol w="7631526"/>
                <a:gridCol w="1072902"/>
              </a:tblGrid>
              <a:tr h="2743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из НФ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68 866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Целевые текущие трансферты - всего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26 293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сохранение археологических памятников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увеличение оплаты труда педагогов, медицинских работников 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заработной платы работников государственных организаций: в области здравоохранения, 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1 425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развития семеноводства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2 783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10 602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должностных окладов сотрудников органов внутренних дел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277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выплату компенсации за наем (аренду) жилья и жилищные выплаты сотрудникам специальных учреждений, конвойной службы, дежурных частей и центров оперативного управления, кинологических подразделений и помощникам участковых инспекторов полиции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129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656512" y="882414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dirty="0" err="1">
                <a:solidFill>
                  <a:srgbClr val="000000"/>
                </a:solidFill>
              </a:rPr>
              <a:t>млн.тенге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67150" y="66355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932" y="457200"/>
            <a:ext cx="8257868" cy="431800"/>
          </a:xfrm>
        </p:spPr>
        <p:txBody>
          <a:bodyPr/>
          <a:lstStyle/>
          <a:p>
            <a:pPr algn="ctr" eaLnBrk="1" hangingPunct="1"/>
            <a:r>
              <a:rPr lang="ru-RU" altLang="ru-RU" sz="1600" b="1" dirty="0">
                <a:solidFill>
                  <a:srgbClr val="0000FF"/>
                </a:solidFill>
              </a:rPr>
              <a:t>Целевые трансферты и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кредиты за </a:t>
            </a:r>
            <a:r>
              <a:rPr lang="ru-RU" altLang="ru-RU" sz="1600" b="1" dirty="0">
                <a:solidFill>
                  <a:srgbClr val="0000FF"/>
                </a:solidFill>
              </a:rPr>
              <a:t>счет целевого трансферта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/>
            </a:r>
            <a:br>
              <a:rPr lang="ru-RU" altLang="ru-RU" sz="1600" b="1" dirty="0" smtClean="0">
                <a:solidFill>
                  <a:srgbClr val="0000FF"/>
                </a:solidFill>
              </a:rPr>
            </a:br>
            <a:r>
              <a:rPr lang="ru-RU" altLang="ru-RU" sz="1600" b="1" dirty="0" smtClean="0">
                <a:solidFill>
                  <a:srgbClr val="0000FF"/>
                </a:solidFill>
              </a:rPr>
              <a:t>из </a:t>
            </a:r>
            <a:r>
              <a:rPr lang="ru-RU" altLang="ru-RU" sz="1600" b="1" dirty="0">
                <a:solidFill>
                  <a:srgbClr val="0000FF"/>
                </a:solidFill>
              </a:rPr>
              <a:t>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5927681"/>
              </p:ext>
            </p:extLst>
          </p:nvPr>
        </p:nvGraphicFramePr>
        <p:xfrm>
          <a:off x="142856" y="1021297"/>
          <a:ext cx="8696344" cy="5760504"/>
        </p:xfrm>
        <a:graphic>
          <a:graphicData uri="http://schemas.openxmlformats.org/drawingml/2006/table">
            <a:tbl>
              <a:tblPr/>
              <a:tblGrid>
                <a:gridCol w="7530469"/>
                <a:gridCol w="1165875"/>
              </a:tblGrid>
              <a:tr h="260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из НФ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на обеспечение и проведение выборов </a:t>
                      </a:r>
                      <a:r>
                        <a:rPr kumimoji="0" lang="ru-RU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акимов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городов районного значения, сел, поселков, сельских округов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7 354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приобретение жилья коммунального жилищного фонда для социально уязвимых слоев населения и (или) малообеспеченных многодетных семей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заработной платы работников организаций в области здравоохранения местных исполнительных органов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41 573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индустриальной инфраструктуры в рамках Государственной программы поддержки и развития бизнеса «Дорожная карта бизнеса - 2025»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системы водоснабжения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5 089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рамках Дорожной карты занятости 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2 254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строительство и (или) реконструкцию жилья коммунального жилищного фонда, развитие и (или) обустройство инженерно-коммуникационной инфраструктуры  в рамках программы жилищного строительства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12 657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строительство и реконструкция объектов высшего и послевузовского образования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540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транспортной инфраструктуры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1 186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2 336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бюджетных инвестиционных проектов в малых и моногородах и инженерной инфраструктуры в рамках Государственной программы развития регионов до 2025 года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2 018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формирование или увеличение уставного капитала юридических лиц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715794" y="7810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1334" y="560252"/>
            <a:ext cx="8257868" cy="431800"/>
          </a:xfrm>
        </p:spPr>
        <p:txBody>
          <a:bodyPr/>
          <a:lstStyle/>
          <a:p>
            <a:pPr algn="ctr" eaLnBrk="1" hangingPunct="1"/>
            <a:r>
              <a:rPr lang="ru-RU" altLang="ru-RU" sz="1600" b="1" dirty="0">
                <a:solidFill>
                  <a:srgbClr val="0000FF"/>
                </a:solidFill>
              </a:rPr>
              <a:t>Целевые трансферты и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кредиты за </a:t>
            </a:r>
            <a:r>
              <a:rPr lang="ru-RU" altLang="ru-RU" sz="1600" b="1" dirty="0">
                <a:solidFill>
                  <a:srgbClr val="0000FF"/>
                </a:solidFill>
              </a:rPr>
              <a:t>счет целевого трансферта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/>
            </a:r>
            <a:br>
              <a:rPr lang="ru-RU" altLang="ru-RU" sz="1600" b="1" dirty="0" smtClean="0">
                <a:solidFill>
                  <a:srgbClr val="0000FF"/>
                </a:solidFill>
              </a:rPr>
            </a:br>
            <a:r>
              <a:rPr lang="ru-RU" altLang="ru-RU" sz="1600" b="1" dirty="0" smtClean="0">
                <a:solidFill>
                  <a:srgbClr val="0000FF"/>
                </a:solidFill>
              </a:rPr>
              <a:t>из </a:t>
            </a:r>
            <a:r>
              <a:rPr lang="ru-RU" altLang="ru-RU" sz="1600" b="1" dirty="0">
                <a:solidFill>
                  <a:srgbClr val="0000FF"/>
                </a:solidFill>
              </a:rPr>
              <a:t>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65091024"/>
              </p:ext>
            </p:extLst>
          </p:nvPr>
        </p:nvGraphicFramePr>
        <p:xfrm>
          <a:off x="411334" y="1517106"/>
          <a:ext cx="8199266" cy="1042368"/>
        </p:xfrm>
        <a:graphic>
          <a:graphicData uri="http://schemas.openxmlformats.org/drawingml/2006/table">
            <a:tbl>
              <a:tblPr/>
              <a:tblGrid>
                <a:gridCol w="7056266"/>
                <a:gridCol w="1143000"/>
              </a:tblGrid>
              <a:tr h="260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из НФ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Кредиты за счет средств Национального фонда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реализации предпринимательских инициатив в рамках Дорожной карты занятости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696200" y="1095103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5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76082" y="303213"/>
            <a:ext cx="7661229" cy="53975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Бюджет развития Северо-Казахстанской области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68509659"/>
              </p:ext>
            </p:extLst>
          </p:nvPr>
        </p:nvGraphicFramePr>
        <p:xfrm>
          <a:off x="324461" y="1104331"/>
          <a:ext cx="8362339" cy="4763069"/>
        </p:xfrm>
        <a:graphic>
          <a:graphicData uri="http://schemas.openxmlformats.org/drawingml/2006/table">
            <a:tbl>
              <a:tblPr/>
              <a:tblGrid>
                <a:gridCol w="3655370"/>
                <a:gridCol w="1020641"/>
                <a:gridCol w="943897"/>
                <a:gridCol w="838200"/>
                <a:gridCol w="837431"/>
                <a:gridCol w="1066800"/>
              </a:tblGrid>
              <a:tr h="41812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внутренние займы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69 170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13 719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2 493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41 573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3 588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2 493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0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культуры и спорта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2 434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1 367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54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На развитие системы водоснабжения и водоотведения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7 792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6 998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жилья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25 988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3 478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12 657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дорог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9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Развитие индустриальной инфраструктуры в рамках Государственной программы «Дорожная карта бизнеса-2025»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6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Уставной капитал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20 060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5 060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1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Благоустройство и жилищно-коммунальное хозяйство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1 546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60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84" name="Rectangle 2"/>
          <p:cNvSpPr>
            <a:spLocks noChangeArrowheads="1"/>
          </p:cNvSpPr>
          <p:nvPr/>
        </p:nvSpPr>
        <p:spPr bwMode="auto">
          <a:xfrm>
            <a:off x="7736656" y="794977"/>
            <a:ext cx="12588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>
                <a:solidFill>
                  <a:srgbClr val="000000"/>
                </a:solidFill>
              </a:rPr>
              <a:t>м</a:t>
            </a:r>
            <a:r>
              <a:rPr lang="ru-RU" altLang="ru-RU" sz="1200" dirty="0" smtClean="0">
                <a:solidFill>
                  <a:srgbClr val="000000"/>
                </a:solidFill>
              </a:rPr>
              <a:t>лн. 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3085" name="Номер слайда 5"/>
          <p:cNvSpPr txBox="1">
            <a:spLocks/>
          </p:cNvSpPr>
          <p:nvPr/>
        </p:nvSpPr>
        <p:spPr bwMode="auto">
          <a:xfrm>
            <a:off x="4343400" y="64770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8E809BD-5813-424C-8CE1-B1D163A22C9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/>
              <a:t>24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5331227"/>
              </p:ext>
            </p:extLst>
          </p:nvPr>
        </p:nvGraphicFramePr>
        <p:xfrm>
          <a:off x="403316" y="1104900"/>
          <a:ext cx="8435884" cy="4792676"/>
        </p:xfrm>
        <a:graphic>
          <a:graphicData uri="http://schemas.openxmlformats.org/drawingml/2006/table">
            <a:tbl>
              <a:tblPr/>
              <a:tblGrid>
                <a:gridCol w="4324922"/>
                <a:gridCol w="1073653"/>
                <a:gridCol w="1066800"/>
                <a:gridCol w="990600"/>
                <a:gridCol w="979909"/>
              </a:tblGrid>
              <a:tr h="371764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246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Утвержденный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Уточненный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96 947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102 691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64 795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094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73 045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73 482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49 894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50 107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952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4 983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5 070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978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066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1 764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588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1 264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    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100" b="0" i="0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1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968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</a:t>
                      </a: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108 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0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88" y="11113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438150" y="6292215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CE1D67-DB19-4C22-B688-EC5F1D36D935}" type="slidenum">
              <a:rPr lang="ru-RU" altLang="ru-RU" sz="1200" smtClean="0">
                <a:solidFill>
                  <a:srgbClr val="7F7F7F"/>
                </a:solidFill>
              </a:rPr>
              <a:pPr/>
              <a:t>25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197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</a:t>
            </a:r>
            <a:br>
              <a:rPr lang="ru-RU" altLang="ru-RU" sz="2000" dirty="0" smtClean="0">
                <a:solidFill>
                  <a:srgbClr val="0000FF"/>
                </a:solidFill>
                <a:effectLst/>
              </a:rPr>
            </a:b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91440593"/>
              </p:ext>
            </p:extLst>
          </p:nvPr>
        </p:nvGraphicFramePr>
        <p:xfrm>
          <a:off x="319087" y="1211954"/>
          <a:ext cx="8488362" cy="4564780"/>
        </p:xfrm>
        <a:graphic>
          <a:graphicData uri="http://schemas.openxmlformats.org/drawingml/2006/table">
            <a:tbl>
              <a:tblPr/>
              <a:tblGrid>
                <a:gridCol w="4512453"/>
                <a:gridCol w="1112060"/>
                <a:gridCol w="990600"/>
                <a:gridCol w="928687"/>
                <a:gridCol w="944562"/>
              </a:tblGrid>
              <a:tr h="45720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69" marB="4566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347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Уточнённый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8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-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7 851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7 337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2 157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2 184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 и образования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3463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1231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1 536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206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087" y="2381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2070" name="Picture 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8575"/>
            <a:ext cx="1524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071" name="Прямоугольник 6"/>
          <p:cNvSpPr>
            <a:spLocks noChangeArrowheads="1"/>
          </p:cNvSpPr>
          <p:nvPr/>
        </p:nvSpPr>
        <p:spPr bwMode="auto">
          <a:xfrm>
            <a:off x="0" y="6282422"/>
            <a:ext cx="89217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200" i="1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Примечание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годы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- без </a:t>
            </a:r>
            <a:r>
              <a:rPr lang="ru-RU" altLang="ru-RU" sz="1200" i="1" dirty="0">
                <a:solidFill>
                  <a:prstClr val="black"/>
                </a:solidFill>
                <a:cs typeface="Arial" panose="020B0604020202020204" pitchFamily="34" charset="0"/>
              </a:rPr>
              <a:t>учета целевых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трансфертов из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республиканского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бюджета;</a:t>
            </a:r>
          </a:p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494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/>
              <a:t>26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490913" y="11271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000" dirty="0" smtClean="0">
                <a:solidFill>
                  <a:srgbClr val="0000FF"/>
                </a:solidFill>
                <a:effectLst/>
              </a:rPr>
            </a:br>
            <a:r>
              <a:rPr lang="ru-RU" sz="2000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000" dirty="0" smtClean="0">
                <a:solidFill>
                  <a:srgbClr val="0000FF"/>
                </a:solidFill>
                <a:effectLst/>
              </a:rPr>
            </a:br>
            <a:r>
              <a:rPr lang="ru-RU" sz="2000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29833522"/>
              </p:ext>
            </p:extLst>
          </p:nvPr>
        </p:nvGraphicFramePr>
        <p:xfrm>
          <a:off x="241351" y="1488091"/>
          <a:ext cx="8596314" cy="3464909"/>
        </p:xfrm>
        <a:graphic>
          <a:graphicData uri="http://schemas.openxmlformats.org/drawingml/2006/table">
            <a:tbl>
              <a:tblPr/>
              <a:tblGrid>
                <a:gridCol w="4255743"/>
                <a:gridCol w="1141706"/>
                <a:gridCol w="1003352"/>
                <a:gridCol w="1066800"/>
                <a:gridCol w="1128713"/>
              </a:tblGrid>
              <a:tr h="268172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01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1719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76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на социальную помощь и социальное обеспечение (без аппарата)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11 697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12 291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3 131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3 220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4 304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4 564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2 824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2 904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6 256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7 480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1 137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247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  <a:endParaRPr kumimoji="0" lang="ru-RU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747713" y="6276975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21450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745FC5-01B9-4523-983C-AC8B5A47D351}" type="slidenum">
              <a:rPr lang="ru-RU" altLang="ru-RU" sz="1200" smtClean="0">
                <a:solidFill>
                  <a:srgbClr val="7F7F7F"/>
                </a:solidFill>
              </a:rPr>
              <a:pPr/>
              <a:t>27</a:t>
            </a:fld>
            <a:endParaRPr lang="ru-RU" altLang="ru-RU" sz="1200" dirty="0" smtClean="0">
              <a:solidFill>
                <a:srgbClr val="7F7F7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43350" y="149225"/>
            <a:ext cx="4953000" cy="7572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43883496"/>
              </p:ext>
            </p:extLst>
          </p:nvPr>
        </p:nvGraphicFramePr>
        <p:xfrm>
          <a:off x="323271" y="1262150"/>
          <a:ext cx="8439729" cy="5126538"/>
        </p:xfrm>
        <a:graphic>
          <a:graphicData uri="http://schemas.openxmlformats.org/drawingml/2006/table">
            <a:tbl>
              <a:tblPr/>
              <a:tblGrid>
                <a:gridCol w="4712970"/>
                <a:gridCol w="990600"/>
                <a:gridCol w="990600"/>
                <a:gridCol w="907359"/>
                <a:gridCol w="838200"/>
              </a:tblGrid>
              <a:tr h="23823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52" marB="45652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218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32" marB="456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711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150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</a:t>
                      </a: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всего,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15 394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17 310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9 840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 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5 952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6 941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3 931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</a:t>
                      </a: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426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социальной и инженерной инфраструктуры в сельских населенных пунктах в рамках проекта "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-Ел 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Ел 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8 274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9 208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5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657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социальной и инженерной инфраструктуры в сельских населенных пунктах в рамках проекта "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-Ел 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837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259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283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3" y="0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84" name="Picture 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651" y="-3969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5" name="Прямоугольник 6"/>
          <p:cNvSpPr>
            <a:spLocks noChangeArrowheads="1"/>
          </p:cNvSpPr>
          <p:nvPr/>
        </p:nvSpPr>
        <p:spPr bwMode="auto">
          <a:xfrm>
            <a:off x="333103" y="6348136"/>
            <a:ext cx="8382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9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2022-2023 годы - без учета целевых трансфертов из республиканского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310904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/>
              <a:t>28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381000"/>
            <a:ext cx="5029200" cy="10668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000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08141005"/>
              </p:ext>
            </p:extLst>
          </p:nvPr>
        </p:nvGraphicFramePr>
        <p:xfrm>
          <a:off x="444756" y="1828800"/>
          <a:ext cx="8086725" cy="3110410"/>
        </p:xfrm>
        <a:graphic>
          <a:graphicData uri="http://schemas.openxmlformats.org/drawingml/2006/table">
            <a:tbl>
              <a:tblPr/>
              <a:tblGrid>
                <a:gridCol w="3188738"/>
                <a:gridCol w="1275495"/>
                <a:gridCol w="1275495"/>
                <a:gridCol w="1093282"/>
                <a:gridCol w="1253715"/>
              </a:tblGrid>
              <a:tr h="335088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3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621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утверждено</a:t>
                      </a:r>
                    </a:p>
                    <a:p>
                      <a:endParaRPr lang="ru-RU" dirty="0"/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1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Водообеспечение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12 234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13 408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16 341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25 988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Благоустройство, жилищно-коммунальное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6 859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13 361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2 432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11 752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29 73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8 874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457200" y="5858330"/>
            <a:ext cx="8086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dirty="0" smtClean="0">
                <a:solidFill>
                  <a:srgbClr val="0000FF"/>
                </a:solidFill>
              </a:rPr>
              <a:t>На </a:t>
            </a:r>
            <a:r>
              <a:rPr lang="ru-RU" sz="2000" b="1" dirty="0">
                <a:solidFill>
                  <a:srgbClr val="0000FF"/>
                </a:solidFill>
              </a:rPr>
              <a:t>обеспечение занятости за счет развития инфраструктуры </a:t>
            </a:r>
            <a:r>
              <a:rPr lang="ru-RU" sz="2000" b="1" dirty="0" smtClean="0">
                <a:solidFill>
                  <a:srgbClr val="0000FF"/>
                </a:solidFill>
              </a:rPr>
              <a:t/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и </a:t>
            </a:r>
            <a:r>
              <a:rPr lang="ru-RU" sz="2000" b="1" dirty="0">
                <a:solidFill>
                  <a:srgbClr val="0000FF"/>
                </a:solidFill>
              </a:rPr>
              <a:t>жилищно-коммунального хозяйства </a:t>
            </a:r>
            <a:r>
              <a:rPr lang="ru-RU" sz="2000" b="1" dirty="0" smtClean="0">
                <a:solidFill>
                  <a:srgbClr val="0000FF"/>
                </a:solidFill>
              </a:rPr>
              <a:t/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в </a:t>
            </a:r>
            <a:r>
              <a:rPr lang="ru-RU" sz="2000" b="1" dirty="0">
                <a:solidFill>
                  <a:srgbClr val="0000FF"/>
                </a:solidFill>
              </a:rPr>
              <a:t>рамках Дорожной карты занятости на 2020-2021 годы</a:t>
            </a:r>
            <a:endParaRPr lang="ru-RU" sz="20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241268597"/>
              </p:ext>
            </p:extLst>
          </p:nvPr>
        </p:nvGraphicFramePr>
        <p:xfrm>
          <a:off x="748527" y="1555238"/>
          <a:ext cx="7709673" cy="4386525"/>
        </p:xfrm>
        <a:graphic>
          <a:graphicData uri="http://schemas.openxmlformats.org/drawingml/2006/table">
            <a:tbl>
              <a:tblPr/>
              <a:tblGrid>
                <a:gridCol w="3667520"/>
                <a:gridCol w="208270"/>
                <a:gridCol w="284077"/>
                <a:gridCol w="670524"/>
                <a:gridCol w="658447"/>
                <a:gridCol w="392035"/>
                <a:gridCol w="936935"/>
                <a:gridCol w="891865"/>
              </a:tblGrid>
              <a:tr h="30390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               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45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68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ГЦБ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НФ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МБ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12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занятости за счет развития инфраструктуры и жилищно-коммунального хозяйства в рамках Дорожной карты занятости на 2020-2021 годы, всего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1 974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3 253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sz="1600" dirty="0">
                        <a:solidFill>
                          <a:srgbClr val="000000"/>
                        </a:solidFill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0000"/>
                        </a:solidFill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b="0" dirty="0">
                        <a:solidFill>
                          <a:srgbClr val="000000"/>
                        </a:solidFill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254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756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436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320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210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447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(ЖКХ, дороги, строительство)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3 477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2 486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9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3AF7D609-AE56-40D6-BA5A-783A792EB398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  –  </a:t>
            </a:r>
            <a:r>
              <a:rPr lang="ru-RU" altLang="ru-RU" sz="1600" dirty="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Уточнением областного бюджета</a:t>
            </a:r>
            <a:r>
              <a:rPr lang="ru-RU" altLang="ru-RU" sz="1600" dirty="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Корректировкой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областного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бюджета</a:t>
            </a:r>
            <a:r>
              <a:rPr lang="ru-RU" altLang="ru-RU" sz="1600" dirty="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на 2021-2023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2021-2025 годы                       и утвержден решением сессии областного маслихата от 11 декабря 2020 года № 50/1.</a:t>
            </a:r>
            <a:endParaRPr lang="ru-RU" altLang="ru-RU" sz="1600" i="1" dirty="0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200" b="1" dirty="0">
                <a:solidFill>
                  <a:srgbClr val="0000FF"/>
                </a:solidFill>
              </a:rPr>
              <a:t>Государственная программа развития продуктивной занятости и массового предпринимательства "</a:t>
            </a:r>
            <a:r>
              <a:rPr lang="ru-RU" sz="2200" b="1" dirty="0" err="1">
                <a:solidFill>
                  <a:srgbClr val="0000FF"/>
                </a:solidFill>
              </a:rPr>
              <a:t>Еңбек</a:t>
            </a:r>
            <a:r>
              <a:rPr lang="ru-RU" sz="2200" b="1" dirty="0">
                <a:solidFill>
                  <a:srgbClr val="0000FF"/>
                </a:solidFill>
              </a:rPr>
              <a:t>" </a:t>
            </a:r>
            <a:r>
              <a:rPr lang="ru-RU" sz="2200" b="1" dirty="0" smtClean="0">
                <a:solidFill>
                  <a:srgbClr val="0000FF"/>
                </a:solidFill>
              </a:rPr>
              <a:t/>
            </a:r>
            <a:br>
              <a:rPr lang="ru-RU" sz="2200" b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на </a:t>
            </a:r>
            <a:r>
              <a:rPr lang="ru-RU" sz="2200" b="1" dirty="0">
                <a:solidFill>
                  <a:srgbClr val="0000FF"/>
                </a:solidFill>
              </a:rPr>
              <a:t>2017-2021 годы </a:t>
            </a:r>
            <a:r>
              <a:rPr lang="ru-RU" sz="2200" b="1" dirty="0" smtClean="0">
                <a:solidFill>
                  <a:srgbClr val="0000FF"/>
                </a:solidFill>
              </a:rPr>
              <a:t>в СКО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1800" b="1" dirty="0">
                <a:solidFill>
                  <a:srgbClr val="0000FF"/>
                </a:solidFill>
              </a:rPr>
              <a:t>(</a:t>
            </a:r>
            <a:r>
              <a:rPr lang="ru-RU" sz="1800" b="1" dirty="0" smtClean="0">
                <a:solidFill>
                  <a:srgbClr val="0000FF"/>
                </a:solidFill>
              </a:rPr>
              <a:t>за </a:t>
            </a:r>
            <a:r>
              <a:rPr lang="ru-RU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счет целевых трансфертов</a:t>
            </a:r>
            <a:r>
              <a:rPr lang="ru-RU" sz="1800" b="1" dirty="0" smtClean="0">
                <a:solidFill>
                  <a:srgbClr val="0000FF"/>
                </a:solidFill>
              </a:rPr>
              <a:t>) 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902693498"/>
              </p:ext>
            </p:extLst>
          </p:nvPr>
        </p:nvGraphicFramePr>
        <p:xfrm>
          <a:off x="1066800" y="1905000"/>
          <a:ext cx="7086600" cy="3733380"/>
        </p:xfrm>
        <a:graphic>
          <a:graphicData uri="http://schemas.openxmlformats.org/drawingml/2006/table">
            <a:tbl>
              <a:tblPr/>
              <a:tblGrid>
                <a:gridCol w="5432148"/>
                <a:gridCol w="1654452"/>
              </a:tblGrid>
              <a:tr h="304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реализацию Государственной программы развития продуктивной занятости и массового предпринимательства на 2017-2021 годы "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", всего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5 925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рынка труда через содействие занятости населения и мобильность трудовых ресурсов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2 419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жилья для переселенцев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1 940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развитие продуктивной занятости и массового предпринимательства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содействие развитию предпринимательства в областных центрах 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1220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D25AF50A-FEB8-4FE5-AC0C-BE90F054FC0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200" b="1" dirty="0">
                <a:solidFill>
                  <a:srgbClr val="0000FF"/>
                </a:solidFill>
              </a:rPr>
              <a:t>На реализацию мероприятий по социальной и инженерной инфраструктуре в сельских населенных пунктах </a:t>
            </a:r>
            <a:r>
              <a:rPr lang="ru-RU" sz="2200" b="1" dirty="0" smtClean="0">
                <a:solidFill>
                  <a:srgbClr val="0000FF"/>
                </a:solidFill>
              </a:rPr>
              <a:t/>
            </a:r>
            <a:br>
              <a:rPr lang="ru-RU" sz="2200" b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в </a:t>
            </a:r>
            <a:r>
              <a:rPr lang="ru-RU" sz="2200" b="1" dirty="0">
                <a:solidFill>
                  <a:srgbClr val="0000FF"/>
                </a:solidFill>
              </a:rPr>
              <a:t>рамках проекта «</a:t>
            </a:r>
            <a:r>
              <a:rPr lang="ru-RU" sz="2200" b="1" dirty="0" err="1">
                <a:solidFill>
                  <a:srgbClr val="0000FF"/>
                </a:solidFill>
              </a:rPr>
              <a:t>Ауыл</a:t>
            </a:r>
            <a:r>
              <a:rPr lang="ru-RU" sz="2200" b="1" dirty="0">
                <a:solidFill>
                  <a:srgbClr val="0000FF"/>
                </a:solidFill>
              </a:rPr>
              <a:t> Ел </a:t>
            </a:r>
            <a:r>
              <a:rPr lang="ru-RU" sz="2200" b="1" dirty="0" err="1" smtClean="0">
                <a:solidFill>
                  <a:srgbClr val="0000FF"/>
                </a:solidFill>
              </a:rPr>
              <a:t>бесігі</a:t>
            </a:r>
            <a:r>
              <a:rPr lang="ru-RU" sz="2200" b="1" dirty="0" smtClean="0">
                <a:solidFill>
                  <a:srgbClr val="0000FF"/>
                </a:solidFill>
              </a:rPr>
              <a:t>»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18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393515348"/>
              </p:ext>
            </p:extLst>
          </p:nvPr>
        </p:nvGraphicFramePr>
        <p:xfrm>
          <a:off x="1371600" y="1729202"/>
          <a:ext cx="7010400" cy="3733566"/>
        </p:xfrm>
        <a:graphic>
          <a:graphicData uri="http://schemas.openxmlformats.org/drawingml/2006/table">
            <a:tbl>
              <a:tblPr/>
              <a:tblGrid>
                <a:gridCol w="3810000"/>
                <a:gridCol w="967088"/>
                <a:gridCol w="116835"/>
                <a:gridCol w="609756"/>
                <a:gridCol w="501198"/>
                <a:gridCol w="1005523"/>
              </a:tblGrid>
              <a:tr h="3218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51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88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Нац. фонд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Здравоохранение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5 687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3263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3DE6565-AE50-4BAD-996A-E5DD878A185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FD54A8-0F62-4C64-9C6A-22688BA63E83}" type="slidenum">
              <a:rPr lang="ru-RU" altLang="ru-RU" sz="1200" smtClean="0">
                <a:solidFill>
                  <a:srgbClr val="7F7F7F"/>
                </a:solidFill>
              </a:rPr>
              <a:pPr/>
              <a:t>32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76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Финансовая поддержка специалистам социальной сферы прибывшим для работы в сельскую местность</a:t>
            </a:r>
            <a:r>
              <a:rPr lang="ru-RU" altLang="ru-RU" sz="2000" b="1" dirty="0">
                <a:solidFill>
                  <a:srgbClr val="0000FF"/>
                </a:solidFill>
              </a:rPr>
              <a:t>, </a:t>
            </a:r>
            <a:r>
              <a:rPr lang="ru-RU" altLang="ru-RU" sz="1400" i="1" dirty="0">
                <a:solidFill>
                  <a:srgbClr val="0000FF"/>
                </a:solidFill>
              </a:rPr>
              <a:t>тыс. тенге</a:t>
            </a:r>
          </a:p>
        </p:txBody>
      </p:sp>
      <p:graphicFrame>
        <p:nvGraphicFramePr>
          <p:cNvPr id="5" name="Group 61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647129920"/>
              </p:ext>
            </p:extLst>
          </p:nvPr>
        </p:nvGraphicFramePr>
        <p:xfrm>
          <a:off x="323528" y="1124744"/>
          <a:ext cx="8569323" cy="4977750"/>
        </p:xfrm>
        <a:graphic>
          <a:graphicData uri="http://schemas.openxmlformats.org/drawingml/2006/table">
            <a:tbl>
              <a:tblPr/>
              <a:tblGrid>
                <a:gridCol w="4159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333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39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13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212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212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212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413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3012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5412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505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9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2020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2021 год*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2020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2021 год*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30 628,5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134 233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139 968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17 223,6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12 834,8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143 144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52 609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9 216,6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13 126,5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67 791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70 007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99 603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89 487,1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16 626,9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66 954,7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8 118,1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10 209,5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39 765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52 506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11 134,2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37 045,9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224 030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150 382,8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31 255,5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10 807,2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12 251,4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139 748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152 756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10 618,3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14 876,7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55 671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64 479,6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6 125,7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38 045,5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17 502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43 145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3 560,6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4 375,5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974,2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149 228,2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204 773,4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1 066 341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966 570,4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6248400"/>
            <a:ext cx="396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- данные на 30.12.2021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7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41514"/>
            <a:ext cx="8220075" cy="457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Субсидии по сельскому хозяйству</a:t>
            </a: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95236473"/>
              </p:ext>
            </p:extLst>
          </p:nvPr>
        </p:nvGraphicFramePr>
        <p:xfrm>
          <a:off x="631371" y="838200"/>
          <a:ext cx="7903029" cy="5090442"/>
        </p:xfrm>
        <a:graphic>
          <a:graphicData uri="http://schemas.openxmlformats.org/drawingml/2006/table">
            <a:tbl>
              <a:tblPr/>
              <a:tblGrid>
                <a:gridCol w="350429"/>
                <a:gridCol w="5190400"/>
                <a:gridCol w="1143000"/>
                <a:gridCol w="1219200"/>
              </a:tblGrid>
              <a:tr h="25908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291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Утвержденный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Уточненный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45 228,2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53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370,3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семеноводства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1 528,2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2 128,2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8 850,8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8 850,8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пестицидов,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9 610,5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5 994,8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</a:t>
                      </a:r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8 156,7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2 209,4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в рамках гарантирования и страхования займов субъектов агропромышленного комплекса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0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4114800" y="66294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B02BF9-BB70-4369-A652-07704126D6DE}" type="slidenum">
              <a:rPr lang="ru-RU" altLang="ru-RU" sz="1200">
                <a:solidFill>
                  <a:srgbClr val="7F7F7F"/>
                </a:solidFill>
              </a:rPr>
              <a:pPr/>
              <a:t>33</a:t>
            </a:fld>
            <a:endParaRPr lang="ru-RU" altLang="ru-RU" sz="1200">
              <a:solidFill>
                <a:srgbClr val="7F7F7F"/>
              </a:solidFill>
            </a:endParaRPr>
          </a:p>
        </p:txBody>
      </p:sp>
      <p:sp>
        <p:nvSpPr>
          <p:cNvPr id="30807" name="Прямоугольник 1"/>
          <p:cNvSpPr>
            <a:spLocks noChangeArrowheads="1"/>
          </p:cNvSpPr>
          <p:nvPr/>
        </p:nvSpPr>
        <p:spPr bwMode="auto">
          <a:xfrm>
            <a:off x="7810500" y="609600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err="1">
                <a:solidFill>
                  <a:srgbClr val="0000CC"/>
                </a:solidFill>
              </a:rPr>
              <a:t>млн.тенге</a:t>
            </a:r>
            <a:endParaRPr lang="ru-RU" alt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519113"/>
          </a:xfrm>
        </p:spPr>
        <p:txBody>
          <a:bodyPr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</a:rPr>
              <a:t>Государственные программы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, реализуемые в  2021 году</a:t>
            </a:r>
          </a:p>
        </p:txBody>
      </p:sp>
      <p:sp>
        <p:nvSpPr>
          <p:cNvPr id="228355" name="Rectangle 5"/>
          <p:cNvSpPr>
            <a:spLocks noChangeArrowheads="1"/>
          </p:cNvSpPr>
          <p:nvPr/>
        </p:nvSpPr>
        <p:spPr bwMode="auto">
          <a:xfrm>
            <a:off x="0" y="32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6" name="Rectangle 6"/>
          <p:cNvSpPr>
            <a:spLocks noChangeArrowheads="1"/>
          </p:cNvSpPr>
          <p:nvPr/>
        </p:nvSpPr>
        <p:spPr bwMode="auto">
          <a:xfrm>
            <a:off x="0" y="1268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7" name="Rectangle 7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8" name="Rectangle 8"/>
          <p:cNvSpPr>
            <a:spLocks noChangeArrowheads="1"/>
          </p:cNvSpPr>
          <p:nvPr/>
        </p:nvSpPr>
        <p:spPr bwMode="auto">
          <a:xfrm rot="10800000">
            <a:off x="0" y="5048250"/>
            <a:ext cx="91440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9" name="Rectangle 9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60" name="Rectangle 11"/>
          <p:cNvSpPr>
            <a:spLocks noChangeArrowheads="1"/>
          </p:cNvSpPr>
          <p:nvPr/>
        </p:nvSpPr>
        <p:spPr bwMode="auto">
          <a:xfrm>
            <a:off x="4981575" y="3603625"/>
            <a:ext cx="3846513" cy="2689226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инфраструктурного развития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 "</a:t>
            </a:r>
            <a:r>
              <a:rPr lang="ru-RU" altLang="ru-RU" sz="1400" b="1" dirty="0" err="1">
                <a:solidFill>
                  <a:srgbClr val="00007D"/>
                </a:solidFill>
              </a:rPr>
              <a:t>Нұрлы</a:t>
            </a:r>
            <a:r>
              <a:rPr lang="ru-RU" altLang="ru-RU" sz="1400" b="1" dirty="0">
                <a:solidFill>
                  <a:srgbClr val="00007D"/>
                </a:solidFill>
              </a:rPr>
              <a:t> </a:t>
            </a:r>
            <a:r>
              <a:rPr lang="ru-RU" altLang="ru-RU" sz="1400" b="1" dirty="0" err="1">
                <a:solidFill>
                  <a:srgbClr val="00007D"/>
                </a:solidFill>
              </a:rPr>
              <a:t>жол</a:t>
            </a:r>
            <a:r>
              <a:rPr lang="ru-RU" altLang="ru-RU" sz="1400" b="1" dirty="0">
                <a:solidFill>
                  <a:srgbClr val="00007D"/>
                </a:solidFill>
              </a:rPr>
              <a:t>"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Содействие экономическому росту и повышению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уровня жизни населения страны посредством создания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эффективной  и конкурентоспособной транспортной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инфраструктуры, развития транзита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и транспортных услуг, совершенствования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технологической и институциональной среды.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13,5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FF0000"/>
              </a:solidFill>
            </a:endParaRPr>
          </a:p>
        </p:txBody>
      </p:sp>
      <p:sp>
        <p:nvSpPr>
          <p:cNvPr id="228361" name="Rectangle 15"/>
          <p:cNvSpPr>
            <a:spLocks noChangeArrowheads="1"/>
          </p:cNvSpPr>
          <p:nvPr/>
        </p:nvSpPr>
        <p:spPr bwMode="auto">
          <a:xfrm>
            <a:off x="365125" y="4876800"/>
            <a:ext cx="4576763" cy="14160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поддержки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 развития бизнеса "Дорожная карта бизнеса-2025»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Обеспечение устойчивого и сбалансированного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роста регионального предпринимательства,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а также поддержание действующих и создание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новых постоянных рабочих мест</a:t>
            </a: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6,3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228362" name="Номер слайда 5"/>
          <p:cNvSpPr txBox="1">
            <a:spLocks/>
          </p:cNvSpPr>
          <p:nvPr/>
        </p:nvSpPr>
        <p:spPr bwMode="auto">
          <a:xfrm>
            <a:off x="3924300" y="6410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6940E93-4D1A-4543-8EA2-23A9FEA55659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89102" name="Rectangle 11"/>
          <p:cNvSpPr>
            <a:spLocks noChangeArrowheads="1"/>
          </p:cNvSpPr>
          <p:nvPr/>
        </p:nvSpPr>
        <p:spPr bwMode="auto">
          <a:xfrm>
            <a:off x="4981575" y="666750"/>
            <a:ext cx="3846513" cy="28511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Государственной программы развития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регионов на </a:t>
            </a:r>
            <a:r>
              <a:rPr lang="ru-RU" altLang="ru-RU" sz="1400" b="1" dirty="0" smtClean="0">
                <a:solidFill>
                  <a:srgbClr val="00007D"/>
                </a:solidFill>
                <a:latin typeface="Arial" charset="0"/>
              </a:rPr>
              <a:t>2020</a:t>
            </a:r>
            <a:r>
              <a:rPr lang="ru-RU" altLang="ru-RU" sz="1400" b="1" dirty="0">
                <a:solidFill>
                  <a:srgbClr val="00007D"/>
                </a:solidFill>
              </a:rPr>
              <a:t>–</a:t>
            </a:r>
            <a:r>
              <a:rPr lang="ru-RU" altLang="ru-RU" sz="1400" b="1" dirty="0" smtClean="0">
                <a:solidFill>
                  <a:srgbClr val="00007D"/>
                </a:solidFill>
                <a:latin typeface="Arial" charset="0"/>
              </a:rPr>
              <a:t>2025 </a:t>
            </a: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годы </a:t>
            </a:r>
          </a:p>
          <a:p>
            <a:pPr algn="ctr" eaLnBrk="1" hangingPunct="1">
              <a:defRPr/>
            </a:pPr>
            <a:endParaRPr lang="ru-RU" altLang="ru-RU" sz="800" b="1" dirty="0">
              <a:solidFill>
                <a:srgbClr val="00007D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Цель:</a:t>
            </a:r>
            <a:r>
              <a:rPr lang="ru-RU" altLang="ru-RU" sz="1000" i="1" dirty="0">
                <a:latin typeface="Arial" charset="0"/>
              </a:rPr>
              <a:t> </a:t>
            </a:r>
            <a:r>
              <a:rPr lang="ru-RU" sz="1000" dirty="0"/>
              <a:t>Повышение экономической конкурентоспособности </a:t>
            </a:r>
          </a:p>
          <a:p>
            <a:pPr algn="ctr" eaLnBrk="1" hangingPunct="1">
              <a:defRPr/>
            </a:pPr>
            <a:r>
              <a:rPr lang="ru-RU" sz="1000" dirty="0"/>
              <a:t>регионов и улучшение качества жизни </a:t>
            </a:r>
          </a:p>
          <a:p>
            <a:pPr algn="ctr" eaLnBrk="1" hangingPunct="1">
              <a:defRPr/>
            </a:pPr>
            <a:r>
              <a:rPr lang="ru-RU" sz="1000" dirty="0"/>
              <a:t>населения через управляемую урбанизацию </a:t>
            </a:r>
          </a:p>
          <a:p>
            <a:pPr algn="ctr" eaLnBrk="1" hangingPunct="1">
              <a:defRPr/>
            </a:pPr>
            <a:endParaRPr lang="ru-RU" sz="1000" dirty="0"/>
          </a:p>
          <a:p>
            <a:pPr algn="ctr" eaLnBrk="1" hangingPunct="1"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13,6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  <a:r>
              <a:rPr lang="ru-RU" altLang="ru-RU" sz="1000" b="1" i="1" dirty="0">
                <a:latin typeface="Arial" charset="0"/>
              </a:rPr>
              <a:t>, </a:t>
            </a:r>
            <a:r>
              <a:rPr lang="ru-RU" altLang="ru-RU" sz="1000" i="1" dirty="0">
                <a:latin typeface="Arial" charset="0"/>
              </a:rPr>
              <a:t>в том числе: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- развитие </a:t>
            </a:r>
            <a:r>
              <a:rPr lang="ru-RU" altLang="ru-RU" sz="1000" i="1" dirty="0">
                <a:latin typeface="Arial" charset="0"/>
              </a:rPr>
              <a:t>инженерной инфраструктуры – </a:t>
            </a:r>
            <a:r>
              <a:rPr lang="ru-RU" altLang="ru-RU" sz="1000" b="1" i="1" dirty="0" smtClean="0">
                <a:latin typeface="Arial" charset="0"/>
              </a:rPr>
              <a:t>1,7 </a:t>
            </a:r>
            <a:r>
              <a:rPr lang="ru-RU" altLang="ru-RU" sz="1000" b="1" i="1" dirty="0">
                <a:latin typeface="Arial" charset="0"/>
              </a:rPr>
              <a:t>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- реализация </a:t>
            </a:r>
            <a:r>
              <a:rPr lang="ru-RU" altLang="ru-RU" sz="1000" i="1" dirty="0">
                <a:latin typeface="Arial" charset="0"/>
              </a:rPr>
              <a:t>мероприятий по социальной и инженерной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инфраструктуре в сельских населенных пунктах в </a:t>
            </a:r>
            <a:r>
              <a:rPr lang="ru-RU" altLang="ru-RU" sz="1000" i="1" dirty="0" smtClean="0">
                <a:latin typeface="Arial" charset="0"/>
              </a:rPr>
              <a:t>рамках </a:t>
            </a:r>
            <a:endParaRPr lang="ru-RU" altLang="ru-RU" sz="1000" i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проекта «</a:t>
            </a:r>
            <a:r>
              <a:rPr lang="ru-RU" altLang="ru-RU" sz="1000" i="1" dirty="0" err="1">
                <a:latin typeface="Arial" charset="0"/>
              </a:rPr>
              <a:t>Ауыл</a:t>
            </a:r>
            <a:r>
              <a:rPr lang="ru-RU" altLang="ru-RU" sz="1000" i="1" dirty="0">
                <a:latin typeface="Arial" charset="0"/>
              </a:rPr>
              <a:t>-Ел </a:t>
            </a:r>
            <a:r>
              <a:rPr lang="ru-RU" altLang="ru-RU" sz="1000" i="1" dirty="0" err="1">
                <a:latin typeface="Arial" charset="0"/>
              </a:rPr>
              <a:t>бесігі</a:t>
            </a:r>
            <a:r>
              <a:rPr lang="ru-RU" altLang="ru-RU" sz="1000" i="1" dirty="0">
                <a:latin typeface="Arial" charset="0"/>
              </a:rPr>
              <a:t>» –</a:t>
            </a:r>
            <a:r>
              <a:rPr lang="ru-RU" altLang="ru-RU" sz="1000" b="1" i="1" dirty="0" smtClean="0">
                <a:latin typeface="Arial" charset="0"/>
              </a:rPr>
              <a:t> 10,6 </a:t>
            </a:r>
            <a:r>
              <a:rPr lang="ru-RU" altLang="ru-RU" sz="1000" b="1" i="1" dirty="0">
                <a:latin typeface="Arial" charset="0"/>
              </a:rPr>
              <a:t>млрд. </a:t>
            </a:r>
            <a:r>
              <a:rPr lang="ru-RU" altLang="ru-RU" sz="1000" b="1" i="1" dirty="0" smtClean="0">
                <a:latin typeface="Arial" charset="0"/>
              </a:rPr>
              <a:t>тенге; 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- бюджетные кредиты </a:t>
            </a:r>
            <a:r>
              <a:rPr lang="ru-RU" altLang="ru-RU" sz="1000" i="1" dirty="0">
                <a:latin typeface="Arial" charset="0"/>
              </a:rPr>
              <a:t>– </a:t>
            </a:r>
            <a:r>
              <a:rPr lang="ru-RU" altLang="ru-RU" sz="1000" b="1" i="1" dirty="0" smtClean="0">
                <a:latin typeface="Arial" charset="0"/>
              </a:rPr>
              <a:t>1 млрд. тенге, </a:t>
            </a:r>
            <a:endParaRPr lang="ru-RU" altLang="ru-RU" sz="1000" b="1" i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- реализация </a:t>
            </a:r>
            <a:r>
              <a:rPr lang="ru-RU" altLang="ru-RU" sz="1000" i="1" dirty="0">
                <a:latin typeface="Arial" charset="0"/>
              </a:rPr>
              <a:t>мероприятий для решения вопросов </a:t>
            </a:r>
            <a:endParaRPr lang="ru-RU" altLang="ru-RU" sz="1000" i="1" dirty="0" smtClean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обустройства </a:t>
            </a:r>
            <a:r>
              <a:rPr lang="ru-RU" altLang="ru-RU" sz="1000" i="1" dirty="0">
                <a:latin typeface="Arial" charset="0"/>
              </a:rPr>
              <a:t>населенных пунктов в реализацию мер </a:t>
            </a:r>
            <a:endParaRPr lang="ru-RU" altLang="ru-RU" sz="1000" i="1" dirty="0" smtClean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по </a:t>
            </a:r>
            <a:r>
              <a:rPr lang="ru-RU" altLang="ru-RU" sz="1000" i="1" dirty="0">
                <a:latin typeface="Arial" charset="0"/>
              </a:rPr>
              <a:t>содействию экономическому </a:t>
            </a:r>
            <a:r>
              <a:rPr lang="ru-RU" altLang="ru-RU" sz="1000" i="1" dirty="0" smtClean="0">
                <a:latin typeface="Arial" charset="0"/>
              </a:rPr>
              <a:t>развитию 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регионов – </a:t>
            </a:r>
            <a:r>
              <a:rPr lang="ru-RU" altLang="ru-RU" sz="1000" b="1" i="1" dirty="0" smtClean="0">
                <a:latin typeface="Arial" charset="0"/>
              </a:rPr>
              <a:t>0,3 млрд. тенге.</a:t>
            </a:r>
          </a:p>
          <a:p>
            <a:pPr algn="ctr" eaLnBrk="1" hangingPunct="1">
              <a:defRPr/>
            </a:pPr>
            <a:endParaRPr lang="ru-RU" altLang="ru-RU" sz="1000" b="1" i="1" dirty="0" smtClean="0">
              <a:latin typeface="Arial" charset="0"/>
            </a:endParaRPr>
          </a:p>
          <a:p>
            <a:pPr algn="ctr" eaLnBrk="1" hangingPunct="1">
              <a:defRPr/>
            </a:pPr>
            <a:endParaRPr lang="ru-RU" altLang="ru-RU" sz="1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3804" name="Rectangle 11"/>
          <p:cNvSpPr>
            <a:spLocks noChangeArrowheads="1"/>
          </p:cNvSpPr>
          <p:nvPr/>
        </p:nvSpPr>
        <p:spPr bwMode="auto">
          <a:xfrm>
            <a:off x="365125" y="3557588"/>
            <a:ext cx="4576763" cy="1185862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5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Государственной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программы жилищно-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коммунального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развития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"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Нұрлы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жер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" 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2020</a:t>
            </a:r>
            <a:r>
              <a:rPr lang="ru-RU" altLang="ru-RU" sz="1400" b="1" dirty="0">
                <a:solidFill>
                  <a:srgbClr val="00007D"/>
                </a:solidFill>
              </a:rPr>
              <a:t>–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2025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000" b="1" dirty="0" smtClean="0"/>
              <a:t>Цель:</a:t>
            </a:r>
            <a:r>
              <a:rPr lang="ru-RU" altLang="ru-RU" sz="1000" i="1" dirty="0" smtClean="0"/>
              <a:t> </a:t>
            </a:r>
            <a:r>
              <a:rPr lang="ru-RU" sz="1000" dirty="0" smtClean="0"/>
              <a:t>Повышение доступности и комфорта жилья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sz="1000" dirty="0" smtClean="0"/>
              <a:t>развитие жилищной инфраструктуры</a:t>
            </a:r>
            <a:endParaRPr lang="ru-RU" altLang="ru-RU" sz="500" i="1" dirty="0" smtClean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30,7 млрд</a:t>
            </a:r>
            <a:r>
              <a:rPr lang="ru-RU" altLang="ru-RU" sz="12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ru-RU" altLang="ru-RU" sz="1100" b="1" dirty="0" smtClean="0">
              <a:solidFill>
                <a:srgbClr val="3366FF"/>
              </a:solidFill>
            </a:endParaRPr>
          </a:p>
        </p:txBody>
      </p:sp>
      <p:sp>
        <p:nvSpPr>
          <p:cNvPr id="228365" name="Прямоугольник 4"/>
          <p:cNvSpPr>
            <a:spLocks noChangeArrowheads="1"/>
          </p:cNvSpPr>
          <p:nvPr/>
        </p:nvSpPr>
        <p:spPr bwMode="auto">
          <a:xfrm>
            <a:off x="365125" y="655638"/>
            <a:ext cx="4576763" cy="2862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развития агропромышленного комплекса Республики Казахстан на 2017–2021 годы</a:t>
            </a: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В целях реализации Послания Главы государства народу Казахстана от 10 января 2018 года "Новые возможности развития в условиях четвертой промышленной революции" увеличение в течение 5 лет производительности труда в АПК и экспорта переработанной сельскохозяйственной продукции как минимум в 2,5 раза по сравнению с 2017 годом.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/>
              <a:t>Повышение конкурентоспособности отрасли АПК путем увеличения производительности труда с 1,2 млн. тенге на 1 занятого в сельском хозяйстве в 2015 году до 3,7 млн. тенге к 2021 году, а также экспорта переработанной продукции с 945,1 млн. долл. США в 2015 году до 2 400 млн. долл. США в 2021 году.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24,9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61963"/>
            <a:ext cx="8229600" cy="285750"/>
          </a:xfrm>
        </p:spPr>
        <p:txBody>
          <a:bodyPr/>
          <a:lstStyle/>
          <a:p>
            <a:pPr algn="ctr"/>
            <a:r>
              <a:rPr lang="ru-RU" altLang="ru-RU" sz="2000" b="1" dirty="0" smtClean="0">
                <a:solidFill>
                  <a:srgbClr val="0000FF"/>
                </a:solidFill>
              </a:rPr>
              <a:t>Государственные программы, реализуемые в  2021 году</a:t>
            </a:r>
          </a:p>
        </p:txBody>
      </p:sp>
      <p:sp>
        <p:nvSpPr>
          <p:cNvPr id="229379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0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1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2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3" name="Rectangle 10"/>
          <p:cNvSpPr>
            <a:spLocks noChangeArrowheads="1"/>
          </p:cNvSpPr>
          <p:nvPr/>
        </p:nvSpPr>
        <p:spPr bwMode="auto">
          <a:xfrm>
            <a:off x="274638" y="2736850"/>
            <a:ext cx="4314825" cy="16383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развития продуктивной занятости и массового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предпринимательства на 2017-2021 годы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  <a:r>
              <a:rPr lang="ru-RU" altLang="ru-RU" sz="1400" b="1" dirty="0" err="1">
                <a:solidFill>
                  <a:srgbClr val="00007D"/>
                </a:solidFill>
              </a:rPr>
              <a:t>Еңбек</a:t>
            </a: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Цель:</a:t>
            </a:r>
            <a:r>
              <a:rPr lang="ru-RU" altLang="ru-RU" sz="1100" i="1" dirty="0">
                <a:solidFill>
                  <a:srgbClr val="000000"/>
                </a:solidFill>
              </a:rPr>
              <a:t> Содействие продуктивной занятости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и вовлечение граждан в предпринимательство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13,1 млрд.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  <p:sp>
        <p:nvSpPr>
          <p:cNvPr id="229384" name="Rectangle 11"/>
          <p:cNvSpPr>
            <a:spLocks noChangeArrowheads="1"/>
          </p:cNvSpPr>
          <p:nvPr/>
        </p:nvSpPr>
        <p:spPr bwMode="auto">
          <a:xfrm>
            <a:off x="4676775" y="1077913"/>
            <a:ext cx="4314825" cy="3297237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по реализации языковой политики в 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Республике Казахстан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</a:t>
            </a: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000" dirty="0"/>
              <a:t>ведение гармоничной языковой политики,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направленной на модернизацию казахского языка</a:t>
            </a: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 основе </a:t>
            </a:r>
            <a:r>
              <a:rPr lang="ru-RU" altLang="ru-RU" sz="1000" dirty="0" err="1"/>
              <a:t>латинографического</a:t>
            </a:r>
            <a:r>
              <a:rPr lang="ru-RU" altLang="ru-RU" sz="1000" dirty="0"/>
              <a:t> алфавита,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ru-RU" altLang="ru-RU" sz="1000" dirty="0"/>
              <a:t>дальнейшее повышение языковой культуры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развитие языкового капитала, обеспечивая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полноценную деятельность казахского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как государственного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69,4 млн</a:t>
            </a:r>
            <a:r>
              <a:rPr lang="ru-RU" altLang="ru-RU" sz="14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229385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35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229386" name="Rectangle 10"/>
          <p:cNvSpPr>
            <a:spLocks noChangeArrowheads="1"/>
          </p:cNvSpPr>
          <p:nvPr/>
        </p:nvSpPr>
        <p:spPr bwMode="auto">
          <a:xfrm>
            <a:off x="255588" y="1071563"/>
            <a:ext cx="4322762" cy="14795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образования и науки РК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 </a:t>
            </a:r>
            <a:r>
              <a:rPr lang="ru-RU" altLang="ru-RU" sz="1000" i="1" dirty="0">
                <a:solidFill>
                  <a:srgbClr val="000000"/>
                </a:solidFill>
              </a:rPr>
              <a:t>Повышение глобальной  конкурентоспособности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казахстанского образования и науки, воспитание и обучение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личности на основе общечеловеческих ценностей</a:t>
            </a:r>
            <a:r>
              <a:rPr lang="ru-RU" altLang="ru-RU" sz="1000" dirty="0"/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4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35,6 </a:t>
            </a:r>
            <a:r>
              <a:rPr lang="ru-RU" altLang="ru-RU" sz="14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1427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36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Этапы </a:t>
            </a:r>
            <a:r>
              <a:rPr lang="ru-RU" sz="3600" b="1" dirty="0">
                <a:solidFill>
                  <a:srgbClr val="0000FF"/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32452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37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Объект 2"/>
          <p:cNvSpPr>
            <a:spLocks noGrp="1"/>
          </p:cNvSpPr>
          <p:nvPr>
            <p:ph idx="1"/>
          </p:nvPr>
        </p:nvSpPr>
        <p:spPr>
          <a:xfrm>
            <a:off x="231775" y="1135063"/>
            <a:ext cx="8839200" cy="48942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186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14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12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12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13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17 сельских округов,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19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11 сельских округов,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17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18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- 11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– 10 сельских округов,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33475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38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233476" name="Прямоугольник 5"/>
          <p:cNvSpPr>
            <a:spLocks noChangeArrowheads="1"/>
          </p:cNvSpPr>
          <p:nvPr/>
        </p:nvSpPr>
        <p:spPr bwMode="auto">
          <a:xfrm>
            <a:off x="533400" y="488950"/>
            <a:ext cx="8001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00FF"/>
                </a:solidFill>
              </a:rPr>
              <a:t>Информация о количестве местного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938" y="-152400"/>
            <a:ext cx="8797925" cy="13716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Уточненный бюджет сельских округов на 2021 год </a:t>
            </a:r>
            <a:r>
              <a:rPr lang="ru-RU" altLang="ru-RU" sz="2000" b="1" dirty="0" smtClean="0"/>
              <a:t>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871757"/>
              </p:ext>
            </p:extLst>
          </p:nvPr>
        </p:nvGraphicFramePr>
        <p:xfrm>
          <a:off x="152400" y="1066800"/>
          <a:ext cx="8915400" cy="5104374"/>
        </p:xfrm>
        <a:graphic>
          <a:graphicData uri="http://schemas.openxmlformats.org/drawingml/2006/table">
            <a:tbl>
              <a:tblPr/>
              <a:tblGrid>
                <a:gridCol w="914400"/>
                <a:gridCol w="685800"/>
                <a:gridCol w="533400"/>
                <a:gridCol w="381000"/>
                <a:gridCol w="533400"/>
                <a:gridCol w="457200"/>
                <a:gridCol w="685800"/>
                <a:gridCol w="533400"/>
                <a:gridCol w="533400"/>
                <a:gridCol w="685800"/>
                <a:gridCol w="609600"/>
                <a:gridCol w="533400"/>
                <a:gridCol w="685800"/>
                <a:gridCol w="533400"/>
                <a:gridCol w="609600"/>
              </a:tblGrid>
              <a:tr h="1724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поступления от продажи основного капитала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ЖКХ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Дороги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регионов до 2020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ВСЕГО, из них: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15 622 324,2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969 512,8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9 768,6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2 796,4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31 110,9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11 142 933,6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3 213 318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252 883,9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15 622 324,2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3 377 627,7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2 615 132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4 324 319,5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288 488,4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5 016 756,6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802 446,2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84 206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2 520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31 110,9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472 434,6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196 775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15 249,7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802 446,2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257 696,9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47 922,9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95 683,1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15 342,6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385 800,7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777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564 470,8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39 457,5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491,4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239 780,5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270 118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14 623,4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564 470,8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141 877,1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83 194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27 045,3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312 354,4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1 287 470,7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38 401,8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982 690,4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251 415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14 110,5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1 287 470,7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172 928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90 165,8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541 785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34 680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447 911,9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1 240 241,1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61 130,1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907 982,5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256 240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14 884,5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1 240 241,1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161 744,4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169 924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511 631,1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44 134,2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352 807,4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1 109 349,1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48 296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805 630,7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244 145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10 647,4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1 109 349,1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153 873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101 770,8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434 982,1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27 042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391 681,2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1 961 662,2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74 959,5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1 530 100,7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320 265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36 337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1 961 662,2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402 933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559 451,8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501 767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497 510,4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975 733,3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132 706,8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1 310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515 030,4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303 944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22 742,1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975 733,3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242 492,1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201 835,8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31 334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500 071,4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1 003 474,7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45 848,1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2 667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658 059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288 000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8 900,6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1 003 474,7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111 948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550 956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13 504,3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327 066,4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8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2 106 503,4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145 337,8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1 390,8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1 759 590,5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183 174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17 010,3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2 106 503,4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763 082,3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98 368,2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789 361,7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455 691,2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1 972 552,2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137 120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1 432 673,4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341 065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61 693,8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1 972 552,2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476 586,5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507 456,8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432 623,2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41 945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513 940,7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590 597,6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34 589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626,7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367 343,8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184 652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3 386,1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590 597,6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77 024,1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6 563,5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230 976,3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14 932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261 101,7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900 146,1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58 648,3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1 645,7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276,4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559 934,7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263 980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15 661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900 146,1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126 476,9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70 686,4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333 000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20 671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349 311,8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1 107 676,8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68 811,9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911 682,4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109 545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17 637,5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1 107 676,8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288 965,4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126 836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452 510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17 858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221 507,4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4746" name="Text Box 95"/>
          <p:cNvSpPr txBox="1">
            <a:spLocks noChangeArrowheads="1"/>
          </p:cNvSpPr>
          <p:nvPr/>
        </p:nvSpPr>
        <p:spPr bwMode="auto">
          <a:xfrm>
            <a:off x="8001000" y="685800"/>
            <a:ext cx="1143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тыс.тенге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34747" name="Номер слайда 5"/>
          <p:cNvSpPr txBox="1">
            <a:spLocks/>
          </p:cNvSpPr>
          <p:nvPr/>
        </p:nvSpPr>
        <p:spPr bwMode="auto">
          <a:xfrm>
            <a:off x="4267200" y="6368024"/>
            <a:ext cx="1295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39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2255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3200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Информация о внесении изменений </a:t>
            </a:r>
            <a: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3200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дополнений в Бюджетный кодекс Республики </a:t>
            </a:r>
            <a: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Казахстан</a:t>
            </a:r>
            <a:b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0" i="1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0" i="1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части планирования </a:t>
            </a:r>
            <a:r>
              <a:rPr lang="ru-RU" altLang="ru-RU" sz="2800" b="0" i="1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бюджета)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2819401"/>
            <a:ext cx="8610600" cy="2819400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Казахстан от 27 декабря 2019 года №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291-VI внесены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54, 55, 56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Республики Казахстан (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вводится в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с 01.01.2021 года):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расходы в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с районного (городского) уровней переданы на областной уровень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94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rgbClr val="0000FF"/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rgbClr val="0000FF"/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Номер слайда 5"/>
          <p:cNvSpPr txBox="1">
            <a:spLocks/>
          </p:cNvSpPr>
          <p:nvPr/>
        </p:nvSpPr>
        <p:spPr bwMode="auto">
          <a:xfrm>
            <a:off x="4101568" y="6553200"/>
            <a:ext cx="1371600" cy="16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66281568-9FF3-4B45-ABD8-2F50761DEB90}" type="slidenum">
              <a:rPr lang="ru-RU" altLang="ru-RU" sz="900" b="1">
                <a:solidFill>
                  <a:srgbClr val="7F7F7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7</a:t>
            </a:fld>
            <a:endParaRPr lang="ru-RU" altLang="ru-RU" sz="900" b="1" dirty="0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24000" y="514658"/>
            <a:ext cx="6526737" cy="606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>
                <a:solidFill>
                  <a:srgbClr val="0000FF"/>
                </a:solidFill>
              </a:rPr>
              <a:t>Основные показатели социально-экономического развития </a:t>
            </a:r>
            <a:r>
              <a:rPr lang="ru-RU" altLang="ru-RU" sz="1800" b="1" kern="0" dirty="0" smtClean="0">
                <a:solidFill>
                  <a:srgbClr val="0000FF"/>
                </a:solidFill>
              </a:rPr>
              <a:t>Северо-Казахстанской области</a:t>
            </a:r>
            <a:endParaRPr lang="ru-RU" altLang="ru-RU" sz="1800" kern="0" dirty="0">
              <a:solidFill>
                <a:srgbClr val="0000FF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0045594"/>
              </p:ext>
            </p:extLst>
          </p:nvPr>
        </p:nvGraphicFramePr>
        <p:xfrm>
          <a:off x="316975" y="1285686"/>
          <a:ext cx="8381999" cy="4067956"/>
        </p:xfrm>
        <a:graphic>
          <a:graphicData uri="http://schemas.openxmlformats.org/drawingml/2006/table">
            <a:tbl>
              <a:tblPr/>
              <a:tblGrid>
                <a:gridCol w="3688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729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3048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68591" marR="68591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265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млрд.тенге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1 571,9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1 178,4**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1 837,8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1 969,1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115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288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тыс.тенге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2877,7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2 175,9**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3 413,7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3 680,2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3 976,3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4 324,6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2" marB="342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-***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2 778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2 917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3 063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3 201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3 462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60 000 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-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-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-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156 265*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144" marR="7144" marT="71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181 704*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144" marR="7144" marT="71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214 649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243 412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276 029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313 017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40 441</a:t>
                      </a:r>
                    </a:p>
                  </a:txBody>
                  <a:tcPr marL="68580" marR="68580" marT="34282" marB="342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43 272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46 302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49 312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52 518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55 407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6975" y="5435024"/>
            <a:ext cx="7166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*- </a:t>
            </a:r>
            <a:r>
              <a:rPr lang="ru-RU" sz="1200" i="1" dirty="0"/>
              <a:t>данные за январь - декабрь 2020 </a:t>
            </a:r>
            <a:r>
              <a:rPr lang="ru-RU" sz="1200" i="1" dirty="0" smtClean="0"/>
              <a:t>года</a:t>
            </a:r>
          </a:p>
          <a:p>
            <a:r>
              <a:rPr lang="ru-RU" sz="1200" i="1" dirty="0" smtClean="0"/>
              <a:t>**- </a:t>
            </a:r>
            <a:r>
              <a:rPr lang="ru-RU" sz="1200" i="1" dirty="0"/>
              <a:t>данные за январь - сентябрь 2021 года</a:t>
            </a:r>
          </a:p>
          <a:p>
            <a:r>
              <a:rPr lang="ru-RU" sz="1200" i="1" dirty="0" smtClean="0"/>
              <a:t>*** </a:t>
            </a:r>
            <a:r>
              <a:rPr lang="ru-RU" sz="1200" i="1" dirty="0"/>
              <a:t>- уровень безработицы по итогам 2021 года </a:t>
            </a:r>
            <a:r>
              <a:rPr lang="ru-RU" sz="1200" i="1" dirty="0" smtClean="0"/>
              <a:t>будет опубликован</a:t>
            </a:r>
            <a:endParaRPr lang="ru-RU" sz="1200" i="1" dirty="0"/>
          </a:p>
          <a:p>
            <a:r>
              <a:rPr lang="ru-RU" sz="1200" i="1" dirty="0"/>
              <a:t>на официальном сайте органов статистики 5 апреля 2022 года</a:t>
            </a:r>
          </a:p>
          <a:p>
            <a:endParaRPr lang="ru-RU" sz="1200" i="1" dirty="0"/>
          </a:p>
          <a:p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80400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Структура поступлений бюджета СКО на 2021-2023 годы, </a:t>
            </a:r>
            <a:r>
              <a:rPr lang="ru-RU" altLang="ru-RU" sz="1400" dirty="0" err="1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177365"/>
              </p:ext>
            </p:extLst>
          </p:nvPr>
        </p:nvGraphicFramePr>
        <p:xfrm>
          <a:off x="533400" y="762000"/>
          <a:ext cx="8302623" cy="5290494"/>
        </p:xfrm>
        <a:graphic>
          <a:graphicData uri="http://schemas.openxmlformats.org/drawingml/2006/table">
            <a:tbl>
              <a:tblPr/>
              <a:tblGrid>
                <a:gridCol w="3645622"/>
                <a:gridCol w="1307378"/>
                <a:gridCol w="1142999"/>
                <a:gridCol w="1143000"/>
                <a:gridCol w="1063624"/>
              </a:tblGrid>
              <a:tr h="1375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572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5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9 128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361 047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48 213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57 138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47 043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1 928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3 763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7 266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12 179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3 567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209 381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206 649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141 544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5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67 837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65 105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ЦТ за счет средств Национального фонда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17 131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67 866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2 856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3 562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за счет средств НФ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2 721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3 512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1 077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из ОБ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8 050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649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7 925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ЦТ из резерва Правительства РК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3 552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869948" y="6381213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кредитов  </a:t>
            </a:r>
            <a:r>
              <a:rPr lang="ru-RU" altLang="ru-RU" sz="1100" i="1" dirty="0">
                <a:solidFill>
                  <a:srgbClr val="000000"/>
                </a:solidFill>
              </a:rPr>
              <a:t>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3922712" y="652763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 smtClean="0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0136" y="4572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бюджета СКО на 2021-2023 годы, </a:t>
            </a:r>
            <a:r>
              <a:rPr lang="ru-RU" altLang="ru-RU" sz="1400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dirty="0" smtClean="0">
                <a:solidFill>
                  <a:srgbClr val="0000FF"/>
                </a:solidFill>
              </a:rPr>
              <a:t/>
            </a:r>
            <a:br>
              <a:rPr lang="ru-RU" altLang="ru-RU" sz="1400" b="1" dirty="0" smtClean="0">
                <a:solidFill>
                  <a:srgbClr val="0000FF"/>
                </a:solidFill>
              </a:rPr>
            </a:br>
            <a:endParaRPr lang="ru-RU" altLang="ru-RU" sz="1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0784636"/>
              </p:ext>
            </p:extLst>
          </p:nvPr>
        </p:nvGraphicFramePr>
        <p:xfrm>
          <a:off x="611188" y="1241106"/>
          <a:ext cx="8073521" cy="4831386"/>
        </p:xfrm>
        <a:graphic>
          <a:graphicData uri="http://schemas.openxmlformats.org/drawingml/2006/table">
            <a:tbl>
              <a:tblPr/>
              <a:tblGrid>
                <a:gridCol w="3528326"/>
                <a:gridCol w="1192395"/>
                <a:gridCol w="990600"/>
                <a:gridCol w="1143000"/>
                <a:gridCol w="1219200"/>
              </a:tblGrid>
              <a:tr h="13962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9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370 175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102 691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68 103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68 516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7 337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2 050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11 697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12 291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10 254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3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15 394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17 310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8 160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8 352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5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27 737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16 546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58 044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76 077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32 571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34 249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20 827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29 062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11 507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27 791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6 653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6 938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12 483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29 736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8 995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8 719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67 534,4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40 143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49 100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40 283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48719" y="6364895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приведены без учета целевых трансфертов и кредитов из РБ;</a:t>
            </a: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399" y="65026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39976</TotalTime>
  <Words>5566</Words>
  <Application>Microsoft Office PowerPoint</Application>
  <PresentationFormat>Экран (4:3)</PresentationFormat>
  <Paragraphs>1852</Paragraphs>
  <Slides>39</Slides>
  <Notes>31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39</vt:i4>
      </vt:variant>
    </vt:vector>
  </HeadingPairs>
  <TitlesOfParts>
    <vt:vector size="57" baseType="lpstr">
      <vt:lpstr>Arial</vt:lpstr>
      <vt:lpstr>Arial Black</vt:lpstr>
      <vt:lpstr>Arial Cyr</vt:lpstr>
      <vt:lpstr>Courier New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5_Пиксел</vt:lpstr>
      <vt:lpstr>7_Пиксел</vt:lpstr>
      <vt:lpstr>10_Пиксел</vt:lpstr>
      <vt:lpstr>3_Воздушный поток</vt:lpstr>
      <vt:lpstr>13_Пиксел</vt:lpstr>
      <vt:lpstr>ГРАЖДАНСКИЙ БЮДЖЕТ  на 2021–2023 годы (Окончательный за 2021 год) </vt:lpstr>
      <vt:lpstr>Уважаемые посетители сайта!</vt:lpstr>
      <vt:lpstr>Законодательная база бюджетного процесса</vt:lpstr>
      <vt:lpstr>Информация о внесении изменений  и дополнений в Бюджетный кодекс Республики Казахстан (в части планирования бюджета)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2021-2023 годы, млн.тенге </vt:lpstr>
      <vt:lpstr> Расходы бюджета СКО на 2021-2023 годы, млн. тенге агрегированная форма </vt:lpstr>
      <vt:lpstr>Основные направления  расходной части бюджета Северо-Казахстанской области  на 2021 год</vt:lpstr>
      <vt:lpstr> Структура поступлений областного бюджета на 2021-2023 годы, млн.тенге </vt:lpstr>
      <vt:lpstr> Расходы областного бюджета на 2021-2023 годы, млн. тенге агрегированная форма   </vt:lpstr>
      <vt:lpstr>Основные направления расходной части областного бюджета  на 2021 год</vt:lpstr>
      <vt:lpstr>Уточненный бюджет Северо-Казахстанской области на 2021 год                                              </vt:lpstr>
      <vt:lpstr>Целевые трансферты 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за счет целевого трансферта  из Национального фонда Республики Казахстан на 2021 год</vt:lpstr>
      <vt:lpstr>Целевые трансферты и кредиты за счет целевого трансферта  из Национального фонда Республики Казахстан на 2021 год</vt:lpstr>
      <vt:lpstr>Целевые трансферты и кредиты за счет целевого трансферта  из Национального фонда Республики Казахстан на 2021 год</vt:lpstr>
      <vt:lpstr>Бюджет развития Северо-Казахстанской области на 2021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На обеспечение занятости за счет развития инфраструктуры  и жилищно-коммунального хозяйства  в рамках Дорожной карты занятости на 2020-2021 годы</vt:lpstr>
      <vt:lpstr>Государственная программа развития продуктивной занятости и массового предпринимательства "Еңбек"  на 2017-2021 годы в СКО  (за счет целевых трансфертов) </vt:lpstr>
      <vt:lpstr>На реализацию мероприятий по социальной и инженерной инфраструктуре в сельских населенных пунктах  в рамках проекта «Ауыл Ел бесігі»  </vt:lpstr>
      <vt:lpstr>Финансовая поддержка специалистам социальной сферы прибывшим для работы в сельскую местность, тыс. тенге</vt:lpstr>
      <vt:lpstr>Субсидии по сельскому хозяйству</vt:lpstr>
      <vt:lpstr>Государственные программы, реализуемые в  2021 году</vt:lpstr>
      <vt:lpstr>Государственные программы, реализуемые в  2021 году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Уточненный бюджет сельских округов на 2021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Индира Маженова</cp:lastModifiedBy>
  <cp:revision>1852</cp:revision>
  <cp:lastPrinted>2021-11-15T06:47:01Z</cp:lastPrinted>
  <dcterms:created xsi:type="dcterms:W3CDTF">1601-01-01T00:00:00Z</dcterms:created>
  <dcterms:modified xsi:type="dcterms:W3CDTF">2022-01-18T06:40:44Z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