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3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4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5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6.xml" ContentType="application/vnd.openxmlformats-officedocument.theme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10" r:id="rId1"/>
    <p:sldMasterId id="2147484022" r:id="rId2"/>
    <p:sldMasterId id="2147484041" r:id="rId3"/>
    <p:sldMasterId id="2147484245" r:id="rId4"/>
    <p:sldMasterId id="2147484283" r:id="rId5"/>
    <p:sldMasterId id="2147513385" r:id="rId6"/>
    <p:sldMasterId id="2147513404" r:id="rId7"/>
  </p:sldMasterIdLst>
  <p:notesMasterIdLst>
    <p:notesMasterId r:id="rId22"/>
  </p:notesMasterIdLst>
  <p:handoutMasterIdLst>
    <p:handoutMasterId r:id="rId23"/>
  </p:handoutMasterIdLst>
  <p:sldIdLst>
    <p:sldId id="256" r:id="rId8"/>
    <p:sldId id="259" r:id="rId9"/>
    <p:sldId id="292" r:id="rId10"/>
    <p:sldId id="293" r:id="rId11"/>
    <p:sldId id="366" r:id="rId12"/>
    <p:sldId id="325" r:id="rId13"/>
    <p:sldId id="360" r:id="rId14"/>
    <p:sldId id="326" r:id="rId15"/>
    <p:sldId id="327" r:id="rId16"/>
    <p:sldId id="297" r:id="rId17"/>
    <p:sldId id="331" r:id="rId18"/>
    <p:sldId id="329" r:id="rId19"/>
    <p:sldId id="330" r:id="rId20"/>
    <p:sldId id="312" r:id="rId21"/>
  </p:sldIdLst>
  <p:sldSz cx="9144000" cy="6858000" type="screen4x3"/>
  <p:notesSz cx="6797675" cy="99298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00"/>
    <a:srgbClr val="0033CC"/>
    <a:srgbClr val="0000FF"/>
    <a:srgbClr val="0000CC"/>
    <a:srgbClr val="A50021"/>
    <a:srgbClr val="3366FF"/>
    <a:srgbClr val="F3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63" autoAdjust="0"/>
    <p:restoredTop sz="92813" autoAdjust="0"/>
  </p:normalViewPr>
  <p:slideViewPr>
    <p:cSldViewPr>
      <p:cViewPr>
        <p:scale>
          <a:sx n="75" d="100"/>
          <a:sy n="75" d="100"/>
        </p:scale>
        <p:origin x="228" y="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812375249500993E-2"/>
          <c:y val="0.12377850162866449"/>
          <c:w val="0.77045908183632739"/>
          <c:h val="0.49837133550488599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2021 год</c:v>
                </c:pt>
              </c:strCache>
            </c:strRef>
          </c:tx>
          <c:spPr>
            <a:ln w="2034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99CC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99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CC99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0000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</c:dPt>
          <c:dLbls>
            <c:dLbl>
              <c:idx val="0"/>
              <c:layout>
                <c:manualLayout>
                  <c:x val="2.3004637049082411E-3"/>
                  <c:y val="-0.157290217655355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dirty="0" smtClean="0"/>
                      <a:t>43%</a:t>
                    </a:r>
                    <a:endParaRPr lang="en-US" dirty="0"/>
                  </a:p>
                </c:rich>
              </c:tx>
              <c:spPr>
                <a:noFill/>
                <a:ln w="2538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694947710197283E-2"/>
                  <c:y val="1.2759169372045926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5952346793431471E-2"/>
                  <c:y val="2.1699629863529132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9846472562128106E-3"/>
                  <c:y val="2.5964800292192034E-3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4423731112028E-3"/>
                  <c:y val="-3.6848319743593934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2553587452356293E-2"/>
                  <c:y val="-3.5124732823084585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80">
                <a:noFill/>
              </a:ln>
            </c:sp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социальная сфера</c:v>
                </c:pt>
                <c:pt idx="1">
                  <c:v>жилищно-коммунальное хозяйство</c:v>
                </c:pt>
                <c:pt idx="2">
                  <c:v>сельское, лесное, водное хозяйство</c:v>
                </c:pt>
                <c:pt idx="3">
                  <c:v>общественный порядок, содержание государственных органов</c:v>
                </c:pt>
                <c:pt idx="4">
                  <c:v>транспорт и коммуникации</c:v>
                </c:pt>
                <c:pt idx="5">
                  <c:v>прочие</c:v>
                </c:pt>
                <c:pt idx="6">
                  <c:v>строительство</c:v>
                </c:pt>
              </c:strCache>
            </c:strRef>
          </c:cat>
          <c:val>
            <c:numRef>
              <c:f>Sheet1!$B$2:$H$2</c:f>
              <c:numCache>
                <c:formatCode>#,##0</c:formatCode>
                <c:ptCount val="7"/>
                <c:pt idx="0">
                  <c:v>86746</c:v>
                </c:pt>
                <c:pt idx="1">
                  <c:v>6128</c:v>
                </c:pt>
                <c:pt idx="2">
                  <c:v>31223</c:v>
                </c:pt>
                <c:pt idx="3">
                  <c:v>18809</c:v>
                </c:pt>
                <c:pt idx="4">
                  <c:v>5973</c:v>
                </c:pt>
                <c:pt idx="5">
                  <c:v>51318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pPr>
              <a:noFill/>
              <a:ln w="25380">
                <a:noFill/>
              </a:ln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социальная сфера</c:v>
                </c:pt>
                <c:pt idx="1">
                  <c:v>жилищно-коммунальное хозяйство</c:v>
                </c:pt>
                <c:pt idx="2">
                  <c:v>сельское, лесное, водное хозяйство</c:v>
                </c:pt>
                <c:pt idx="3">
                  <c:v>общественный порядок, содержание государственных органов</c:v>
                </c:pt>
                <c:pt idx="4">
                  <c:v>транспорт и коммуникации</c:v>
                </c:pt>
                <c:pt idx="5">
                  <c:v>прочие</c:v>
                </c:pt>
                <c:pt idx="6">
                  <c:v>строительство</c:v>
                </c:pt>
              </c:strCache>
            </c:strRef>
          </c:cat>
          <c:val>
            <c:numRef>
              <c:f>Sheet1!$B$3:$H$3</c:f>
              <c:numCache>
                <c:formatCode>0.0</c:formatCode>
                <c:ptCount val="7"/>
                <c:pt idx="0">
                  <c:v>43.33031963515937</c:v>
                </c:pt>
                <c:pt idx="1">
                  <c:v>3.0609849298441034</c:v>
                </c:pt>
                <c:pt idx="2">
                  <c:v>15.596137804262801</c:v>
                </c:pt>
                <c:pt idx="3">
                  <c:v>9.3952456830022424</c:v>
                </c:pt>
                <c:pt idx="4">
                  <c:v>2.9835611922256575</c:v>
                </c:pt>
                <c:pt idx="5">
                  <c:v>25.633750755505826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69">
          <a:noFill/>
        </a:ln>
      </c:spPr>
    </c:plotArea>
    <c:legend>
      <c:legendPos val="b"/>
      <c:legendEntry>
        <c:idx val="6"/>
        <c:delete val="1"/>
      </c:legendEntry>
      <c:layout>
        <c:manualLayout>
          <c:xMode val="edge"/>
          <c:yMode val="edge"/>
          <c:x val="0.20598593881758478"/>
          <c:y val="0.67729227519699853"/>
          <c:w val="0.58802787582586657"/>
          <c:h val="0.32270777816252882"/>
        </c:manualLayout>
      </c:layout>
      <c:overlay val="1"/>
      <c:spPr>
        <a:solidFill>
          <a:schemeClr val="bg1"/>
        </a:solidFill>
        <a:ln w="40669">
          <a:noFill/>
        </a:ln>
      </c:spPr>
      <c:txPr>
        <a:bodyPr/>
        <a:lstStyle/>
        <a:p>
          <a:pPr>
            <a:defRPr sz="131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0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812375249500993E-2"/>
          <c:y val="0.12377850162866449"/>
          <c:w val="0.77045908183632739"/>
          <c:h val="0.49837133550488599"/>
        </c:manualLayout>
      </c:layout>
      <c:pie3DChart>
        <c:varyColors val="1"/>
        <c:ser>
          <c:idx val="0"/>
          <c:order val="0"/>
          <c:tx>
            <c:strRef>
              <c:f>Sheet1!$A$3</c:f>
              <c:strCache>
                <c:ptCount val="1"/>
              </c:strCache>
            </c:strRef>
          </c:tx>
          <c:spPr>
            <a:ln w="22755">
              <a:solidFill>
                <a:schemeClr val="tx1"/>
              </a:solidFill>
              <a:prstDash val="solid"/>
            </a:ln>
          </c:spPr>
          <c:explosion val="4"/>
          <c:dPt>
            <c:idx val="0"/>
            <c:bubble3D val="0"/>
            <c:spPr>
              <a:solidFill>
                <a:srgbClr val="99CCFF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explosion val="7"/>
            <c:spPr>
              <a:solidFill>
                <a:srgbClr val="00FF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99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CC99FF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</c:dPt>
          <c:dLbls>
            <c:dLbl>
              <c:idx val="0"/>
              <c:layout>
                <c:manualLayout>
                  <c:x val="-3.520020653156071E-2"/>
                  <c:y val="-0.29900533505487009"/>
                </c:manualLayout>
              </c:layout>
              <c:tx>
                <c:rich>
                  <a:bodyPr/>
                  <a:lstStyle/>
                  <a:p>
                    <a:pPr>
                      <a:defRPr sz="1971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790" dirty="0" smtClean="0"/>
                      <a:t>46,6%</a:t>
                    </a:r>
                    <a:endParaRPr lang="en-US" sz="1800" dirty="0"/>
                  </a:p>
                </c:rich>
              </c:tx>
              <c:spPr>
                <a:noFill/>
                <a:ln w="4551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2444896941724789E-2"/>
                  <c:y val="2.6677011603050211E-2"/>
                </c:manualLayout>
              </c:layout>
              <c:tx>
                <c:rich>
                  <a:bodyPr/>
                  <a:lstStyle/>
                  <a:p>
                    <a:pPr>
                      <a:defRPr sz="1793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dirty="0" smtClean="0"/>
                      <a:t>1,9%</a:t>
                    </a:r>
                    <a:endParaRPr lang="en-US" dirty="0"/>
                  </a:p>
                </c:rich>
              </c:tx>
              <c:spPr>
                <a:noFill/>
                <a:ln w="4551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5132596130401731E-2"/>
                  <c:y val="2.6279030269247827E-2"/>
                </c:manualLayout>
              </c:layout>
              <c:tx>
                <c:rich>
                  <a:bodyPr/>
                  <a:lstStyle/>
                  <a:p>
                    <a:pPr>
                      <a:defRPr sz="1793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dirty="0" smtClean="0"/>
                      <a:t>18,6%</a:t>
                    </a:r>
                    <a:endParaRPr lang="en-US" dirty="0"/>
                  </a:p>
                </c:rich>
              </c:tx>
              <c:spPr>
                <a:noFill/>
                <a:ln w="4551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064010441317785E-2"/>
                  <c:y val="-3.0430099561947758E-2"/>
                </c:manualLayout>
              </c:layout>
              <c:tx>
                <c:rich>
                  <a:bodyPr/>
                  <a:lstStyle/>
                  <a:p>
                    <a:pPr>
                      <a:defRPr sz="1793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dirty="0" smtClean="0"/>
                      <a:t>6,2%</a:t>
                    </a:r>
                    <a:endParaRPr lang="en-US" dirty="0"/>
                  </a:p>
                </c:rich>
              </c:tx>
              <c:spPr>
                <a:noFill/>
                <a:ln w="4551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2328098331970774E-2"/>
                  <c:y val="-4.8716577090686553E-2"/>
                </c:manualLayout>
              </c:layout>
              <c:tx>
                <c:rich>
                  <a:bodyPr/>
                  <a:lstStyle/>
                  <a:p>
                    <a:pPr>
                      <a:defRPr sz="1793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dirty="0" smtClean="0"/>
                      <a:t>2,6%</a:t>
                    </a:r>
                    <a:endParaRPr lang="en-US" dirty="0"/>
                  </a:p>
                </c:rich>
              </c:tx>
              <c:spPr>
                <a:noFill/>
                <a:ln w="4551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2350730748820336E-3"/>
                  <c:y val="-1.4640433191661402E-2"/>
                </c:manualLayout>
              </c:layout>
              <c:tx>
                <c:rich>
                  <a:bodyPr/>
                  <a:lstStyle/>
                  <a:p>
                    <a:pPr>
                      <a:defRPr sz="1793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dirty="0" smtClean="0"/>
                      <a:t>24,1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>
                <a:noFill/>
                <a:ln w="4551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597319048238979E-2"/>
                  <c:y val="-4.9192275678816261E-2"/>
                </c:manualLayout>
              </c:layout>
              <c:tx>
                <c:rich>
                  <a:bodyPr/>
                  <a:lstStyle/>
                  <a:p>
                    <a:pPr>
                      <a:defRPr sz="1793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/>
                      <a:t>13,8%</a:t>
                    </a:r>
                  </a:p>
                </c:rich>
              </c:tx>
              <c:spPr>
                <a:noFill/>
                <a:ln w="4551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Mode val="edge"/>
                  <c:yMode val="edge"/>
                  <c:x val="0.68463073852295409"/>
                  <c:y val="0.1856677524429967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 w="45510">
                <a:noFill/>
              </a:ln>
            </c:spPr>
            <c:txPr>
              <a:bodyPr/>
              <a:lstStyle/>
              <a:p>
                <a:pPr>
                  <a:defRPr sz="179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социальная сфера</c:v>
                </c:pt>
                <c:pt idx="1">
                  <c:v>жилищно-коммунальное хозяйство</c:v>
                </c:pt>
                <c:pt idx="2">
                  <c:v>сельское, лесное, водное хозяйство</c:v>
                </c:pt>
                <c:pt idx="3">
                  <c:v>общественный порядок, содержание государственных органов</c:v>
                </c:pt>
                <c:pt idx="4">
                  <c:v>транспорт и коммуникации</c:v>
                </c:pt>
                <c:pt idx="5">
                  <c:v>прочие</c:v>
                </c:pt>
              </c:strCache>
            </c:strRef>
          </c:cat>
          <c:val>
            <c:numRef>
              <c:f>Sheet1!$B$3:$G$3</c:f>
              <c:numCache>
                <c:formatCode>#\ ##0.0</c:formatCode>
                <c:ptCount val="6"/>
                <c:pt idx="0">
                  <c:v>46.582082605463107</c:v>
                </c:pt>
                <c:pt idx="1">
                  <c:v>1.8919588725617607</c:v>
                </c:pt>
                <c:pt idx="2">
                  <c:v>18.617963333474375</c:v>
                </c:pt>
                <c:pt idx="3">
                  <c:v>6.2029654793063225</c:v>
                </c:pt>
                <c:pt idx="4">
                  <c:v>2.5895053706244675</c:v>
                </c:pt>
                <c:pt idx="5">
                  <c:v>24.115524338569969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67">
          <a:noFill/>
        </a:ln>
      </c:spPr>
    </c:plotArea>
    <c:legend>
      <c:legendPos val="b"/>
      <c:layout>
        <c:manualLayout>
          <c:xMode val="edge"/>
          <c:yMode val="edge"/>
          <c:x val="8.9433233779735069E-2"/>
          <c:y val="0.7011080318870756"/>
          <c:w val="0.828123450868269"/>
          <c:h val="0.23314809112548085"/>
        </c:manualLayout>
      </c:layout>
      <c:overlay val="0"/>
      <c:spPr>
        <a:solidFill>
          <a:schemeClr val="bg1"/>
        </a:solidFill>
        <a:ln w="45510">
          <a:noFill/>
        </a:ln>
      </c:spPr>
      <c:txPr>
        <a:bodyPr/>
        <a:lstStyle/>
        <a:p>
          <a:pPr>
            <a:defRPr sz="147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9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247" cy="496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8" tIns="46054" rIns="92108" bIns="46054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26" y="0"/>
            <a:ext cx="2946246" cy="496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8" tIns="46054" rIns="92108" bIns="4605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325"/>
            <a:ext cx="2946247" cy="49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8" tIns="46054" rIns="92108" bIns="46054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26" y="9431325"/>
            <a:ext cx="2946246" cy="49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8" tIns="46054" rIns="92108" bIns="4605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3856C9-DDFB-431F-99BA-84526E852C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82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247" cy="496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8" tIns="46054" rIns="92108" bIns="46054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6" y="0"/>
            <a:ext cx="2946246" cy="496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8" tIns="46054" rIns="92108" bIns="4605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90" y="4716462"/>
            <a:ext cx="5439101" cy="4468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8" tIns="46054" rIns="92108" bIns="460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325"/>
            <a:ext cx="2946247" cy="49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8" tIns="46054" rIns="92108" bIns="46054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6" y="9431325"/>
            <a:ext cx="2946246" cy="49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8" tIns="46054" rIns="92108" bIns="4605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181A18-6C70-4C48-A7DE-E591F8F921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015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923" indent="-286294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74" indent="-22871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0603" indent="-22871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1232" indent="-22871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1861" indent="-228716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2490" indent="-228716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3119" indent="-228716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3748" indent="-228716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89B141-CAAF-4F11-BDFD-D9D0B7CB3FE5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57144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923" indent="-286294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74" indent="-22871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0603" indent="-22871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1232" indent="-22871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1861" indent="-228716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2490" indent="-228716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3119" indent="-228716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3748" indent="-228716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89B141-CAAF-4F11-BDFD-D9D0B7CB3FE5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970896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8038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251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25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522" indent="-2878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573" indent="-23031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202" indent="-23031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831" indent="-23031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460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89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718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5347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5AC2A3-C345-462A-90FA-30F1E5F37AD1}" type="slidenum">
              <a:rPr lang="ru-RU" altLang="ru-RU" sz="1200"/>
              <a:pPr/>
              <a:t>8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871301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45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522" indent="-2878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573" indent="-23031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202" indent="-23031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831" indent="-23031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460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89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718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5347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A099C9-52C9-4A21-81B7-352273B1F5D3}" type="slidenum">
              <a:rPr lang="ru-RU" altLang="ru-RU" sz="1200"/>
              <a:pPr/>
              <a:t>9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43817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17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522" indent="-2878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573" indent="-23031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202" indent="-23031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831" indent="-23031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460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89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718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5347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418D1-0557-49F6-AB22-EBB1F2B5E6C4}" type="slidenum">
              <a:rPr lang="ru-RU" altLang="ru-RU" sz="1200"/>
              <a:pPr/>
              <a:t>11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807886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865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86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522" indent="-2878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573" indent="-23031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202" indent="-23031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831" indent="-23031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460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89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718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5347" indent="-23031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536F6E-E79E-4812-8813-00AD664EAD08}" type="slidenum">
              <a:rPr lang="ru-RU" altLang="ru-RU" sz="1200"/>
              <a:pPr/>
              <a:t>13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91892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63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90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C4040-DBD5-43BC-BC67-5E168A9C9C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7202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0CD39-B270-442E-A675-EDFF5A2E29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269672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E20D0-DC15-41FD-8484-4563DC3A51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45642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9B874-C218-4CFD-BC49-0643D12439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07747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DFCBB-A1F1-4633-A4F1-82E14C7070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773440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83A5A-BB53-4BCE-91D1-B5D06D2E367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789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2E893-7FCD-4472-8A50-33D88EB8D8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09292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7E632-BB1A-4362-8A6B-EFF92E05E2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07107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8803D-D1DA-4FF5-8D2C-4ABA56C7AEB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8382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85A51-D147-4FB4-8D48-64E3E8BD71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11745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B2C92-5367-465A-98F9-E7776B7A29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1822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5F67D-61C8-4CEB-A905-DAD43F8A2D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449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7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DF4A3-1F01-4AF2-92C4-E537F02EFA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71965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8CB40-7FD2-4FB3-BBBC-4C7D3AA01F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30991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5A9C0-67A8-4B34-BA29-36D6CDDDF7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247039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09FBD-92CA-446A-A26B-93ED23991B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54601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A310C-9C1A-4F11-B21A-189D1FFE3B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9440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9A8A6-596A-453E-B9B4-19F68D3D6E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41818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86173-C864-461B-8B4A-9A07400D4A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68638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E4462-F56A-4B5D-B736-7014C05A50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05032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91255-2E7C-4C9D-950B-2948D92FD5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14833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34D43-26FF-464F-BA94-8F9B1DB380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842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2A4D-F419-4DFB-9A5D-5DF5232A58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1402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76EF2-4C91-4F5B-8101-5B6022DEB2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370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C3A73-8128-4D01-A8A5-41996A6F48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412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A1673-271A-4102-A1C6-9DB34EE051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931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562F3-30E7-448C-A01E-251F6E1742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928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40C2-DD20-4AC5-B2B6-4AB12EF050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098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20162-A072-4B2C-8C79-22C56FC114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032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9821A-87B7-48E6-90CA-23A3439D0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58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53946-65B0-4621-B425-43626F285E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185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EB106-7BB8-4405-92D3-79933E155D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534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C1EB-CC59-4863-B11E-B53AFEA7DE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5996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ED3EF-8E2E-4824-840C-94364A27DF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545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24AAE-15D2-4FDB-BCBF-2F400596D3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4444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18803-2FF7-4285-9DA0-86D6922F2D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9175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F483B-0235-4BCF-89B8-1261111DE8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8145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21ACF-20FE-41AB-863D-0B7EB11534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4720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0E04D-4C61-4DE7-8A58-B7E8000FD5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6093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D697-6C80-4EAA-BFAF-B074535F5C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041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8DDB-5C0C-42DD-A072-133C5E44E0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00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43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82DD0-AFF9-4209-8DFB-0B9390BE08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17511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0DDD7-7091-480E-A4C2-530EB981F0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59008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F7A04-B3E0-4BA3-A67D-5C4EE6F5C7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4505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F6CA-F47D-4FBF-9470-4B0108391C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741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03F1-2A63-45EC-AE90-CF5FFC818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4083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F639B-8B64-4BFE-BA2E-79F3812D12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9492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1D508-A314-4BAC-8D0E-9C41742686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597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4E633-2E03-4C6D-8A8F-24E98FD634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179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CC3FE-A456-49F3-924B-2C22C1B5F1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8494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E95DA-7C7C-4A73-A705-616E435264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3183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704EA-32A5-4D3C-8CD6-EF7D819AAD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09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3EB6B-2A4E-42B5-84FF-FF7FA57715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64453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3F9AD-E3FF-4AC5-BFFE-0B4DC1860D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6226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59295-AE8A-4DF5-B482-A907653F5F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0801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8F9A-A15C-4AE2-B4C5-328DC7E36E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161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8C54F-393D-49AC-9C4A-FA1411AFF4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6977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2FA3-7EAE-4E77-A944-2D4F3EEAA4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5022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BE366-9020-450E-8B25-E895475820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5594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566FC-A270-42CA-A3EB-D94C221E20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563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A3207-18DA-4773-9C10-4A0B57893C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1825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CC9C3-613E-44A6-ADE4-A52E77F431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43550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23D71-4A80-43B0-9DDF-794B1AE254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40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75F29-AD28-4C70-ADF2-4CDBEC1619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88667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459D9-1C6D-42CA-ABED-756DD01C19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6783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E3CB6-A593-491E-BFB2-E27B00C1BE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7573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36A2-20AB-47C9-B94B-3131889B49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1226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7D6C1-6506-4198-9305-B37EE8351B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45459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9869C-3E80-4B0D-BEA4-F8A3B7A33D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26645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159EF-FB2F-4B96-BFDB-2A826D1573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5723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26201-137B-4FCC-BD69-5C4C49920E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25872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9F8A2-9666-4E0C-918A-808C10B819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77272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28C5E-9FFC-4F6C-8DB8-12A44155FA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3719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715F1-C260-40EC-A0BD-4D1E63453B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60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7BAA3-927A-4FC1-BFF4-F3D021B0A2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06038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3007-E679-4DDD-8D72-D197B34882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79083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34B2-F848-4A4B-B939-BE74B7748E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01717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22136-7783-487E-9136-AF0906EC34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46318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E010E-E2B5-44F2-A192-76A67B5260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6595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954D-B362-4953-A7FF-32286B852C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11209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0FC4-5746-48AD-9323-6A35F90CBC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4490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9571-48FA-4393-B754-7154719967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4329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7D98F-AC91-42FE-8715-085C983FDB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38940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146DD-BC9F-4BB9-90D4-F44C7E7502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98864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A2630-80BD-4255-A666-002139C29C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10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3C08D-C347-4AEC-BB28-37498C1F7B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930997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D2BC1-841C-4E68-BDF9-8FCA1E9B9D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8321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56F6D-17F5-497A-AF78-6DD389E618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5168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AED0-2282-42E3-ABB0-B1A5968A75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85587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C96C5-0152-4446-8B86-F690804EF5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36093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5632F-470A-4DC0-91FB-FD4F83FAB7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71633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A532E-EC32-42CA-AE09-4D63C8BEE3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39896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40ED5-8BE8-4F15-BB56-371AC4A1A5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3916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8DDE-2F31-4F7E-B00A-A320841DE1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83550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3FB9-D14A-40EA-BB94-51750F5699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9334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9C73-BBDF-4A73-94C3-D2A1E8B8E6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592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18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2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64432-ABD8-4B10-B6D0-E76C065EFD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510823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96471-1C53-47BC-B04E-B949085F19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3676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1FDC1-6F0E-4C15-9B8F-F0317B51CE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4689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2094-B539-4741-B60F-4B8A99363E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58740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0D0C0-F4DF-48E9-8C04-62267F2ABF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6250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24B4E-A79B-4740-962D-72DA8D2C13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593991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45157-2E9F-4681-959F-88DFFBC9B0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17787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AA0D3-E244-4C4B-AE2B-17D4B7139B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85197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E59B4-3F54-46EB-8D20-66F0D63878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36172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AD25B-30C7-4EB5-9860-A0F56447C9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85204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79808-1542-4F3A-8C24-443E146441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76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A5B4-C76D-4EC7-9A92-F0A986209A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626128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02A73-FEA6-4842-98B6-C18000A7290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37518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0444-9F2E-4E51-B527-ADED77FDBA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80023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2DDF5-47E0-4EED-9054-6FE16B0DE3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03839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AA6F8-7A3F-4163-90CE-EEDD0004D8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34834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97F4C-380B-4C6B-973E-16E350D756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12756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43BBA-30DB-43D3-93A3-73C41398DB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57011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B13D2-93FA-41D8-8153-92E317B311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34293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288CB-47A5-4EAD-959D-FA5DFC7995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34660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97C5A-BB1C-41DB-8AF4-5CE384194F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08313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293AF-B488-4E69-9E5D-2256DBE168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312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1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1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49.xml"/><Relationship Id="rId16" Type="http://schemas.openxmlformats.org/officeDocument/2006/relationships/slideLayout" Target="../slideLayouts/slideLayout63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57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18" Type="http://schemas.openxmlformats.org/officeDocument/2006/relationships/slideLayout" Target="../slideLayouts/slideLayout83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17" Type="http://schemas.openxmlformats.org/officeDocument/2006/relationships/slideLayout" Target="../slideLayouts/slideLayout82.xml"/><Relationship Id="rId2" Type="http://schemas.openxmlformats.org/officeDocument/2006/relationships/slideLayout" Target="../slideLayouts/slideLayout67.xml"/><Relationship Id="rId16" Type="http://schemas.openxmlformats.org/officeDocument/2006/relationships/slideLayout" Target="../slideLayouts/slideLayout81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75.xml"/><Relationship Id="rId19" Type="http://schemas.openxmlformats.org/officeDocument/2006/relationships/theme" Target="../theme/theme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slideLayout" Target="../slideLayouts/slideLayout7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13" Type="http://schemas.openxmlformats.org/officeDocument/2006/relationships/slideLayout" Target="../slideLayouts/slideLayout96.xml"/><Relationship Id="rId18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slideLayout" Target="../slideLayouts/slideLayout95.xml"/><Relationship Id="rId17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85.xml"/><Relationship Id="rId16" Type="http://schemas.openxmlformats.org/officeDocument/2006/relationships/slideLayout" Target="../slideLayouts/slideLayout99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5" Type="http://schemas.openxmlformats.org/officeDocument/2006/relationships/slideLayout" Target="../slideLayouts/slideLayout98.xml"/><Relationship Id="rId10" Type="http://schemas.openxmlformats.org/officeDocument/2006/relationships/slideLayout" Target="../slideLayouts/slideLayout93.xml"/><Relationship Id="rId19" Type="http://schemas.openxmlformats.org/officeDocument/2006/relationships/theme" Target="../theme/theme6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Relationship Id="rId14" Type="http://schemas.openxmlformats.org/officeDocument/2006/relationships/slideLayout" Target="../slideLayouts/slideLayout9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13" Type="http://schemas.openxmlformats.org/officeDocument/2006/relationships/slideLayout" Target="../slideLayouts/slideLayout114.xml"/><Relationship Id="rId18" Type="http://schemas.openxmlformats.org/officeDocument/2006/relationships/theme" Target="../theme/theme7.xml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slideLayout" Target="../slideLayouts/slideLayout113.xml"/><Relationship Id="rId17" Type="http://schemas.openxmlformats.org/officeDocument/2006/relationships/slideLayout" Target="../slideLayouts/slideLayout118.xml"/><Relationship Id="rId2" Type="http://schemas.openxmlformats.org/officeDocument/2006/relationships/slideLayout" Target="../slideLayouts/slideLayout103.xml"/><Relationship Id="rId16" Type="http://schemas.openxmlformats.org/officeDocument/2006/relationships/slideLayout" Target="../slideLayouts/slideLayout117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Relationship Id="rId14" Type="http://schemas.openxmlformats.org/officeDocument/2006/relationships/slideLayout" Target="../slideLayouts/slideLayout1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83280D9-E94D-4133-AA98-D984B24C50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283" r:id="rId1"/>
    <p:sldLayoutId id="2147547266" r:id="rId2"/>
    <p:sldLayoutId id="2147547284" r:id="rId3"/>
    <p:sldLayoutId id="2147547267" r:id="rId4"/>
    <p:sldLayoutId id="2147547268" r:id="rId5"/>
    <p:sldLayoutId id="2147547269" r:id="rId6"/>
    <p:sldLayoutId id="2147547270" r:id="rId7"/>
    <p:sldLayoutId id="2147547271" r:id="rId8"/>
    <p:sldLayoutId id="2147547285" r:id="rId9"/>
    <p:sldLayoutId id="2147547272" r:id="rId10"/>
    <p:sldLayoutId id="214754727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EA04B3E-D3A4-4EF5-BEE4-FDF7228F61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286" r:id="rId1"/>
    <p:sldLayoutId id="2147547287" r:id="rId2"/>
    <p:sldLayoutId id="2147547288" r:id="rId3"/>
    <p:sldLayoutId id="2147547289" r:id="rId4"/>
    <p:sldLayoutId id="2147547290" r:id="rId5"/>
    <p:sldLayoutId id="2147547291" r:id="rId6"/>
    <p:sldLayoutId id="2147547292" r:id="rId7"/>
    <p:sldLayoutId id="2147547293" r:id="rId8"/>
    <p:sldLayoutId id="2147547294" r:id="rId9"/>
    <p:sldLayoutId id="2147547295" r:id="rId10"/>
    <p:sldLayoutId id="2147547296" r:id="rId11"/>
    <p:sldLayoutId id="2147547297" r:id="rId12"/>
    <p:sldLayoutId id="2147547298" r:id="rId13"/>
    <p:sldLayoutId id="2147547299" r:id="rId14"/>
    <p:sldLayoutId id="2147547300" r:id="rId15"/>
    <p:sldLayoutId id="2147547301" r:id="rId16"/>
    <p:sldLayoutId id="2147547302" r:id="rId17"/>
    <p:sldLayoutId id="2147547303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F7C6C83-1B19-4640-89E4-893E958671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04" r:id="rId1"/>
    <p:sldLayoutId id="2147547305" r:id="rId2"/>
    <p:sldLayoutId id="2147547306" r:id="rId3"/>
    <p:sldLayoutId id="2147547307" r:id="rId4"/>
    <p:sldLayoutId id="2147547308" r:id="rId5"/>
    <p:sldLayoutId id="2147547309" r:id="rId6"/>
    <p:sldLayoutId id="2147547310" r:id="rId7"/>
    <p:sldLayoutId id="2147547311" r:id="rId8"/>
    <p:sldLayoutId id="2147547312" r:id="rId9"/>
    <p:sldLayoutId id="2147547313" r:id="rId10"/>
    <p:sldLayoutId id="2147547314" r:id="rId11"/>
    <p:sldLayoutId id="2147547315" r:id="rId12"/>
    <p:sldLayoutId id="2147547316" r:id="rId13"/>
    <p:sldLayoutId id="2147547317" r:id="rId14"/>
    <p:sldLayoutId id="2147547318" r:id="rId15"/>
    <p:sldLayoutId id="2147547319" r:id="rId16"/>
    <p:sldLayoutId id="2147547320" r:id="rId17"/>
    <p:sldLayoutId id="2147547321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0DA5A40-90EB-4299-B726-01B212FB29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410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0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22" r:id="rId1"/>
    <p:sldLayoutId id="2147547323" r:id="rId2"/>
    <p:sldLayoutId id="2147547324" r:id="rId3"/>
    <p:sldLayoutId id="2147547325" r:id="rId4"/>
    <p:sldLayoutId id="2147547326" r:id="rId5"/>
    <p:sldLayoutId id="2147547327" r:id="rId6"/>
    <p:sldLayoutId id="2147547328" r:id="rId7"/>
    <p:sldLayoutId id="2147547329" r:id="rId8"/>
    <p:sldLayoutId id="2147547330" r:id="rId9"/>
    <p:sldLayoutId id="2147547331" r:id="rId10"/>
    <p:sldLayoutId id="2147547332" r:id="rId11"/>
    <p:sldLayoutId id="2147547333" r:id="rId12"/>
    <p:sldLayoutId id="2147547334" r:id="rId13"/>
    <p:sldLayoutId id="2147547335" r:id="rId14"/>
    <p:sldLayoutId id="2147547336" r:id="rId15"/>
    <p:sldLayoutId id="2147547337" r:id="rId16"/>
    <p:sldLayoutId id="2147547338" r:id="rId17"/>
    <p:sldLayoutId id="2147547339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1B8BE31-43C2-477A-8DD6-CAEE5F653B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512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40" r:id="rId1"/>
    <p:sldLayoutId id="2147547341" r:id="rId2"/>
    <p:sldLayoutId id="2147547342" r:id="rId3"/>
    <p:sldLayoutId id="2147547343" r:id="rId4"/>
    <p:sldLayoutId id="2147547344" r:id="rId5"/>
    <p:sldLayoutId id="2147547345" r:id="rId6"/>
    <p:sldLayoutId id="2147547346" r:id="rId7"/>
    <p:sldLayoutId id="2147547347" r:id="rId8"/>
    <p:sldLayoutId id="2147547348" r:id="rId9"/>
    <p:sldLayoutId id="2147547349" r:id="rId10"/>
    <p:sldLayoutId id="2147547350" r:id="rId11"/>
    <p:sldLayoutId id="2147547351" r:id="rId12"/>
    <p:sldLayoutId id="2147547352" r:id="rId13"/>
    <p:sldLayoutId id="2147547353" r:id="rId14"/>
    <p:sldLayoutId id="2147547354" r:id="rId15"/>
    <p:sldLayoutId id="2147547355" r:id="rId16"/>
    <p:sldLayoutId id="2147547356" r:id="rId17"/>
    <p:sldLayoutId id="2147547357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B5A6401-9F0B-45AC-A2F8-17F4731BF92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614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615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58" r:id="rId1"/>
    <p:sldLayoutId id="2147547359" r:id="rId2"/>
    <p:sldLayoutId id="2147547360" r:id="rId3"/>
    <p:sldLayoutId id="2147547361" r:id="rId4"/>
    <p:sldLayoutId id="2147547362" r:id="rId5"/>
    <p:sldLayoutId id="2147547363" r:id="rId6"/>
    <p:sldLayoutId id="2147547364" r:id="rId7"/>
    <p:sldLayoutId id="2147547365" r:id="rId8"/>
    <p:sldLayoutId id="2147547366" r:id="rId9"/>
    <p:sldLayoutId id="2147547367" r:id="rId10"/>
    <p:sldLayoutId id="2147547368" r:id="rId11"/>
    <p:sldLayoutId id="2147547369" r:id="rId12"/>
    <p:sldLayoutId id="2147547370" r:id="rId13"/>
    <p:sldLayoutId id="2147547371" r:id="rId14"/>
    <p:sldLayoutId id="2147547372" r:id="rId15"/>
    <p:sldLayoutId id="2147547373" r:id="rId16"/>
    <p:sldLayoutId id="2147547374" r:id="rId17"/>
    <p:sldLayoutId id="2147547375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11F828D-815F-4D95-81B1-112E7C4F94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717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76" r:id="rId1"/>
    <p:sldLayoutId id="2147547377" r:id="rId2"/>
    <p:sldLayoutId id="2147547378" r:id="rId3"/>
    <p:sldLayoutId id="2147547379" r:id="rId4"/>
    <p:sldLayoutId id="2147547380" r:id="rId5"/>
    <p:sldLayoutId id="2147547381" r:id="rId6"/>
    <p:sldLayoutId id="2147547382" r:id="rId7"/>
    <p:sldLayoutId id="2147547383" r:id="rId8"/>
    <p:sldLayoutId id="2147547384" r:id="rId9"/>
    <p:sldLayoutId id="2147547385" r:id="rId10"/>
    <p:sldLayoutId id="2147547386" r:id="rId11"/>
    <p:sldLayoutId id="2147547387" r:id="rId12"/>
    <p:sldLayoutId id="2147547388" r:id="rId13"/>
    <p:sldLayoutId id="2147547389" r:id="rId14"/>
    <p:sldLayoutId id="2147547390" r:id="rId15"/>
    <p:sldLayoutId id="2147547391" r:id="rId16"/>
    <p:sldLayoutId id="2147547392" r:id="rId1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1676400"/>
            <a:ext cx="8686800" cy="3505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6000" dirty="0" smtClean="0">
                <a:solidFill>
                  <a:srgbClr val="0000CC"/>
                </a:solidFill>
                <a:effectLst/>
              </a:rPr>
              <a:t>ГРАЖДАНСКИЙ БЮДЖЕТ </a:t>
            </a:r>
            <a:br>
              <a:rPr lang="ru-RU" altLang="ru-RU" sz="6000" dirty="0" smtClean="0">
                <a:solidFill>
                  <a:srgbClr val="0000CC"/>
                </a:solidFill>
                <a:effectLst/>
              </a:rPr>
            </a:br>
            <a:r>
              <a:rPr lang="ru-RU" altLang="ru-RU" sz="6000" dirty="0" smtClean="0">
                <a:solidFill>
                  <a:srgbClr val="0000CC"/>
                </a:solidFill>
                <a:effectLst/>
              </a:rPr>
              <a:t>на 2022–2024 годы</a:t>
            </a:r>
            <a:br>
              <a:rPr lang="ru-RU" altLang="ru-RU" sz="6000" dirty="0" smtClean="0">
                <a:solidFill>
                  <a:srgbClr val="0000CC"/>
                </a:solidFill>
                <a:effectLst/>
              </a:rPr>
            </a:br>
            <a:r>
              <a:rPr lang="ru-RU" altLang="ru-RU" sz="4800" b="0" dirty="0" smtClean="0">
                <a:solidFill>
                  <a:srgbClr val="0000CC"/>
                </a:solidFill>
                <a:effectLst/>
              </a:rPr>
              <a:t>(проект)</a:t>
            </a:r>
            <a:r>
              <a:rPr lang="ru-RU" altLang="ru-RU" sz="6000" b="0" dirty="0" smtClean="0">
                <a:solidFill>
                  <a:srgbClr val="000000"/>
                </a:solidFill>
                <a:effectLst/>
              </a:rPr>
              <a:t/>
            </a:r>
            <a:br>
              <a:rPr lang="ru-RU" altLang="ru-RU" sz="6000" b="0" dirty="0" smtClean="0">
                <a:solidFill>
                  <a:srgbClr val="000000"/>
                </a:solidFill>
                <a:effectLst/>
              </a:rPr>
            </a:br>
            <a:endParaRPr lang="ru-RU" altLang="ru-RU" sz="6000" b="0" dirty="0" smtClean="0">
              <a:solidFill>
                <a:srgbClr val="3366FF"/>
              </a:solidFill>
              <a:effectLst/>
            </a:endParaRP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207375" cy="914400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Основные направления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расходной части бюджета Северо-Казахстанской области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на </a:t>
            </a:r>
            <a:r>
              <a:rPr lang="ru-RU" altLang="ru-RU" sz="2000" b="1" dirty="0" smtClean="0">
                <a:solidFill>
                  <a:srgbClr val="0000FF"/>
                </a:solidFill>
              </a:rPr>
              <a:t>2022 </a:t>
            </a:r>
            <a:r>
              <a:rPr lang="ru-RU" altLang="ru-RU" sz="2000" b="1" dirty="0" smtClean="0">
                <a:solidFill>
                  <a:srgbClr val="0000FF"/>
                </a:solidFill>
              </a:rPr>
              <a:t>год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48880397"/>
              </p:ext>
            </p:extLst>
          </p:nvPr>
        </p:nvGraphicFramePr>
        <p:xfrm>
          <a:off x="228600" y="1524000"/>
          <a:ext cx="8664575" cy="4774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5588" name="Номер слайда 5"/>
          <p:cNvSpPr txBox="1">
            <a:spLocks/>
          </p:cNvSpPr>
          <p:nvPr/>
        </p:nvSpPr>
        <p:spPr bwMode="auto">
          <a:xfrm>
            <a:off x="3810000" y="6248400"/>
            <a:ext cx="18288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95EC692B-ACC4-4A79-9BBD-2CD09D8CAF6F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422475"/>
            <a:ext cx="7207536" cy="388938"/>
          </a:xfrm>
        </p:spPr>
        <p:txBody>
          <a:bodyPr/>
          <a:lstStyle/>
          <a:p>
            <a:pPr algn="ctr" eaLnBrk="1" hangingPunct="1"/>
            <a:r>
              <a:rPr lang="ru-RU" altLang="ru-RU" sz="1800" b="1" dirty="0" smtClean="0">
                <a:solidFill>
                  <a:srgbClr val="0033CC"/>
                </a:solidFill>
              </a:rPr>
              <a:t>Проект бюджета </a:t>
            </a:r>
            <a:r>
              <a:rPr lang="ru-RU" altLang="ru-RU" sz="1800" b="1" dirty="0" smtClean="0">
                <a:solidFill>
                  <a:srgbClr val="0033CC"/>
                </a:solidFill>
              </a:rPr>
              <a:t>Северо-Казахстанской области на </a:t>
            </a:r>
            <a:r>
              <a:rPr lang="ru-RU" altLang="ru-RU" sz="1800" b="1" dirty="0" smtClean="0">
                <a:solidFill>
                  <a:srgbClr val="0033CC"/>
                </a:solidFill>
              </a:rPr>
              <a:t>2022 </a:t>
            </a:r>
            <a:r>
              <a:rPr lang="ru-RU" altLang="ru-RU" sz="1800" b="1" dirty="0" smtClean="0">
                <a:solidFill>
                  <a:srgbClr val="0033CC"/>
                </a:solidFill>
              </a:rPr>
              <a:t>год                                              </a:t>
            </a:r>
          </a:p>
        </p:txBody>
      </p:sp>
      <p:graphicFrame>
        <p:nvGraphicFramePr>
          <p:cNvPr id="10340" name="Group 1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114771"/>
              </p:ext>
            </p:extLst>
          </p:nvPr>
        </p:nvGraphicFramePr>
        <p:xfrm>
          <a:off x="1524000" y="1099444"/>
          <a:ext cx="6978937" cy="5275818"/>
        </p:xfrm>
        <a:graphic>
          <a:graphicData uri="http://schemas.openxmlformats.org/drawingml/2006/table">
            <a:tbl>
              <a:tblPr/>
              <a:tblGrid>
                <a:gridCol w="2133600"/>
                <a:gridCol w="1268632"/>
                <a:gridCol w="1221314"/>
                <a:gridCol w="1134077"/>
                <a:gridCol w="1221314"/>
              </a:tblGrid>
              <a:tr h="25852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бюджетов</a:t>
                      </a:r>
                    </a:p>
                  </a:txBody>
                  <a:tcPr marL="91448" marR="91448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Проект 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бюджета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96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Субвенции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из них: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200 197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47 258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11 110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Айыртауский </a:t>
                      </a: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1 009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Акжарский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Аккайынский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693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Есильский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Жамбылский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37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Магжана Жумабаева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Кызылжарский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Мамлютский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90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имени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Габита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Мусрепова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Тайыншинский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Тимирязевский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559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Уалихановский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506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Шал акына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Петропавловск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16 131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9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Областной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127 588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539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10 524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0927" name="Text Box 95"/>
          <p:cNvSpPr txBox="1">
            <a:spLocks noChangeArrowheads="1"/>
          </p:cNvSpPr>
          <p:nvPr/>
        </p:nvSpPr>
        <p:spPr bwMode="auto">
          <a:xfrm>
            <a:off x="7391400" y="762000"/>
            <a:ext cx="151288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FF"/>
                </a:solidFill>
              </a:rPr>
              <a:t>млн.тенге</a:t>
            </a:r>
          </a:p>
        </p:txBody>
      </p:sp>
      <p:sp>
        <p:nvSpPr>
          <p:cNvPr id="200928" name="Номер слайда 5"/>
          <p:cNvSpPr txBox="1">
            <a:spLocks/>
          </p:cNvSpPr>
          <p:nvPr/>
        </p:nvSpPr>
        <p:spPr bwMode="auto">
          <a:xfrm>
            <a:off x="4038600" y="6692900"/>
            <a:ext cx="182880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D1A39EB-9C6D-42BD-B29F-A962A561E6BE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305800" cy="304800"/>
          </a:xfrm>
        </p:spPr>
        <p:txBody>
          <a:bodyPr/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1800" b="1" dirty="0" smtClean="0">
                <a:solidFill>
                  <a:srgbClr val="0000CC"/>
                </a:solidFill>
              </a:rPr>
              <a:t>Структура поступлений областного бюджета на </a:t>
            </a:r>
            <a:r>
              <a:rPr lang="ru-RU" altLang="ru-RU" sz="1800" b="1" dirty="0" smtClean="0">
                <a:solidFill>
                  <a:srgbClr val="0000CC"/>
                </a:solidFill>
              </a:rPr>
              <a:t>2022-2024 </a:t>
            </a:r>
            <a:r>
              <a:rPr lang="ru-RU" altLang="ru-RU" sz="1800" b="1" dirty="0" smtClean="0">
                <a:solidFill>
                  <a:srgbClr val="0000CC"/>
                </a:solidFill>
              </a:rPr>
              <a:t>годы</a:t>
            </a:r>
            <a:r>
              <a:rPr lang="ru-RU" altLang="ru-RU" sz="2000" b="1" dirty="0" smtClean="0">
                <a:solidFill>
                  <a:srgbClr val="0000CC"/>
                </a:solidFill>
              </a:rPr>
              <a:t>, </a:t>
            </a:r>
            <a:r>
              <a:rPr lang="ru-RU" altLang="ru-RU" sz="1400" dirty="0" err="1" smtClean="0">
                <a:solidFill>
                  <a:srgbClr val="0000CC"/>
                </a:solidFill>
              </a:rPr>
              <a:t>млн.тенге</a:t>
            </a:r>
            <a:r>
              <a:rPr lang="ru-RU" altLang="ru-RU" sz="1400" b="1" dirty="0" smtClean="0">
                <a:solidFill>
                  <a:srgbClr val="0000CC"/>
                </a:solidFill>
              </a:rPr>
              <a:t/>
            </a:r>
            <a:br>
              <a:rPr lang="ru-RU" altLang="ru-RU" sz="1400" b="1" dirty="0" smtClean="0">
                <a:solidFill>
                  <a:srgbClr val="0000CC"/>
                </a:solidFill>
              </a:rPr>
            </a:br>
            <a:endParaRPr lang="ru-RU" altLang="ru-RU" sz="2000" b="1" dirty="0" smtClean="0">
              <a:solidFill>
                <a:srgbClr val="0000CC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336353"/>
              </p:ext>
            </p:extLst>
          </p:nvPr>
        </p:nvGraphicFramePr>
        <p:xfrm>
          <a:off x="381000" y="1066800"/>
          <a:ext cx="8610600" cy="4949414"/>
        </p:xfrm>
        <a:graphic>
          <a:graphicData uri="http://schemas.openxmlformats.org/drawingml/2006/table">
            <a:tbl>
              <a:tblPr/>
              <a:tblGrid>
                <a:gridCol w="4267200"/>
                <a:gridCol w="1143000"/>
                <a:gridCol w="1066800"/>
                <a:gridCol w="990600"/>
                <a:gridCol w="1143000"/>
              </a:tblGrid>
              <a:tr h="30120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Наименование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2021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год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2022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год*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Прогноз*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682" marB="45682" horzOverflow="overflow"/>
                </a:tc>
              </a:tr>
              <a:tr h="30839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0" marR="91450" marT="45682" marB="4568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оценка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проект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год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2024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год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Свободные остатки на начало года</a:t>
                      </a: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6 460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ПОСТУПЛЕНИЯ - всего</a:t>
                      </a: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255 798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165 437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167 543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169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700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Налоговые поступления</a:t>
                      </a: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29 803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22 116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23 111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24 151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Неналоговые поступления</a:t>
                      </a: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848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423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442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462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Поступления трансфертов</a:t>
                      </a: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185 445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142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328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143 321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144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418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субвенция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94 394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94 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525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96 098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96 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237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целевые трансферты</a:t>
                      </a: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91 051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8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возврат целевых трансфертов из нижестоящих бюджетов</a:t>
                      </a: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49 445 </a:t>
                      </a: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47 </a:t>
                      </a: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803</a:t>
                      </a: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47 </a:t>
                      </a: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223</a:t>
                      </a: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48 181</a:t>
                      </a: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Бюджетные кредиты из РБ</a:t>
                      </a: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2 566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Поступление займов 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7 925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Погашение бюджетных кредитов</a:t>
                      </a: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6 878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570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669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669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Целевые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 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трансферты и кредиты районам 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из областного бюджета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-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20 300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31" marR="91431"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Займы из ОБ</a:t>
                      </a: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-10 916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Из резерва Правительства РК</a:t>
                      </a: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3 104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6729" name="Rectangle 100"/>
          <p:cNvSpPr>
            <a:spLocks noChangeArrowheads="1"/>
          </p:cNvSpPr>
          <p:nvPr/>
        </p:nvSpPr>
        <p:spPr bwMode="auto">
          <a:xfrm>
            <a:off x="611188" y="6556375"/>
            <a:ext cx="8075612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196730" name="Rectangle 283"/>
          <p:cNvSpPr>
            <a:spLocks noChangeArrowheads="1"/>
          </p:cNvSpPr>
          <p:nvPr/>
        </p:nvSpPr>
        <p:spPr bwMode="auto">
          <a:xfrm rot="10800000" flipV="1">
            <a:off x="834231" y="6152739"/>
            <a:ext cx="7629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*Примечание: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2022-2024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- без учета целевых трансфертов и кредитов  из республиканского бюджета</a:t>
            </a:r>
          </a:p>
        </p:txBody>
      </p:sp>
      <p:sp>
        <p:nvSpPr>
          <p:cNvPr id="196731" name="Номер слайда 5"/>
          <p:cNvSpPr txBox="1">
            <a:spLocks/>
          </p:cNvSpPr>
          <p:nvPr/>
        </p:nvSpPr>
        <p:spPr bwMode="auto">
          <a:xfrm>
            <a:off x="3886200" y="657225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03974314-AFD0-4243-87E1-D5CE57DB5EA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609600"/>
            <a:ext cx="8245475" cy="533400"/>
          </a:xfrm>
        </p:spPr>
        <p:txBody>
          <a:bodyPr/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Расходы областного бюджета на </a:t>
            </a:r>
            <a:r>
              <a:rPr lang="ru-RU" altLang="ru-RU" sz="2000" b="1" dirty="0" smtClean="0">
                <a:solidFill>
                  <a:srgbClr val="0000FF"/>
                </a:solidFill>
              </a:rPr>
              <a:t>2022-2024 </a:t>
            </a:r>
            <a:r>
              <a:rPr lang="ru-RU" altLang="ru-RU" sz="2000" b="1" dirty="0" smtClean="0">
                <a:solidFill>
                  <a:srgbClr val="0000FF"/>
                </a:solidFill>
              </a:rPr>
              <a:t>годы</a:t>
            </a:r>
            <a:r>
              <a:rPr lang="ru-RU" altLang="ru-RU" sz="2400" b="1" dirty="0" smtClean="0">
                <a:solidFill>
                  <a:srgbClr val="0000FF"/>
                </a:solidFill>
              </a:rPr>
              <a:t>, </a:t>
            </a:r>
            <a:r>
              <a:rPr lang="ru-RU" altLang="ru-RU" sz="1400" i="1" dirty="0" smtClean="0">
                <a:solidFill>
                  <a:srgbClr val="0000FF"/>
                </a:solidFill>
              </a:rPr>
              <a:t>млн. тенге</a:t>
            </a:r>
            <a:br>
              <a:rPr lang="ru-RU" altLang="ru-RU" sz="1400" i="1" dirty="0" smtClean="0">
                <a:solidFill>
                  <a:srgbClr val="0000FF"/>
                </a:solidFill>
              </a:rPr>
            </a:br>
            <a:r>
              <a:rPr lang="ru-RU" altLang="ru-RU" sz="1400" b="1" i="1" dirty="0" smtClean="0">
                <a:solidFill>
                  <a:srgbClr val="0000FF"/>
                </a:solidFill>
              </a:rPr>
              <a:t>агрегированная форма</a:t>
            </a:r>
            <a:r>
              <a:rPr lang="ru-RU" altLang="ru-RU" sz="1400" i="1" dirty="0" smtClean="0">
                <a:solidFill>
                  <a:srgbClr val="0000FF"/>
                </a:solidFill>
              </a:rPr>
              <a:t/>
            </a:r>
            <a:br>
              <a:rPr lang="ru-RU" altLang="ru-RU" sz="1400" i="1" dirty="0" smtClean="0">
                <a:solidFill>
                  <a:srgbClr val="0000FF"/>
                </a:solidFill>
              </a:rPr>
            </a:br>
            <a:r>
              <a:rPr lang="ru-RU" altLang="ru-RU" sz="2400" b="1" dirty="0" smtClean="0">
                <a:solidFill>
                  <a:srgbClr val="0000CC"/>
                </a:solidFill>
              </a:rPr>
              <a:t> </a:t>
            </a:r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endParaRPr lang="ru-RU" altLang="ru-RU" sz="2400" b="1" dirty="0" smtClean="0"/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366297"/>
              </p:ext>
            </p:extLst>
          </p:nvPr>
        </p:nvGraphicFramePr>
        <p:xfrm>
          <a:off x="342899" y="1143000"/>
          <a:ext cx="8458199" cy="4648276"/>
        </p:xfrm>
        <a:graphic>
          <a:graphicData uri="http://schemas.openxmlformats.org/drawingml/2006/table">
            <a:tbl>
              <a:tblPr/>
              <a:tblGrid>
                <a:gridCol w="4191000"/>
                <a:gridCol w="932717"/>
                <a:gridCol w="1048483"/>
                <a:gridCol w="1143000"/>
                <a:gridCol w="1142999"/>
              </a:tblGrid>
              <a:tr h="304723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функциональных групп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 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год*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Прогноз*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61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оценки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проект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 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 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РАСХОДЫ - всего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262 258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165 437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167 543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169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700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31" marR="91431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1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том числе: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Образование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103 225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64 795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65 156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65 532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Здравоохранение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7 383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2 157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2 184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2 213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Социальная защита и обеспечение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3 950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132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3 220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314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Культура, спорт, информационное пространство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11 408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6 980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7 158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344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Общественный порядок, оборона, государственные услуги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15 575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10 262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434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574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Сельское, лесное, водное хозяйство и др.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54 991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30 801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32 341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33 958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Промышленность, архитектурная, 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градостроительная 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 строительная деятельность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218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131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138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145</a:t>
                      </a:r>
                      <a:endParaRPr kumimoji="0" lang="ru-RU" alt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Жилищно-коммунальное хозяйство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3 238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2 999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3 149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306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Транспорт и коммуникации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9 950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4 284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4 498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722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1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Прочие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52 320</a:t>
                      </a:r>
                      <a:endParaRPr kumimoji="0" lang="kk-KZ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39 896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39 265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38 592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7739" name="Номер слайда 5"/>
          <p:cNvSpPr txBox="1">
            <a:spLocks/>
          </p:cNvSpPr>
          <p:nvPr/>
        </p:nvSpPr>
        <p:spPr bwMode="auto">
          <a:xfrm>
            <a:off x="4114800" y="64008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76982EB-C7E0-404F-A880-C9B5090A6770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sp>
        <p:nvSpPr>
          <p:cNvPr id="197740" name="Rectangle 283"/>
          <p:cNvSpPr>
            <a:spLocks noChangeArrowheads="1"/>
          </p:cNvSpPr>
          <p:nvPr/>
        </p:nvSpPr>
        <p:spPr bwMode="auto">
          <a:xfrm rot="10800000" flipV="1">
            <a:off x="838200" y="6037263"/>
            <a:ext cx="7467600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Примечание: *  данные на </a:t>
            </a:r>
            <a:r>
              <a:rPr lang="ru-RU" altLang="ru-RU" sz="1200" i="1" dirty="0" smtClean="0">
                <a:solidFill>
                  <a:srgbClr val="000000"/>
                </a:solidFill>
              </a:rPr>
              <a:t>2022-2024 </a:t>
            </a:r>
            <a:r>
              <a:rPr lang="ru-RU" altLang="ru-RU" sz="1200" i="1" dirty="0">
                <a:solidFill>
                  <a:srgbClr val="000000"/>
                </a:solidFill>
              </a:rPr>
              <a:t>годы приведены без учета целевых трансфертов и кредитов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                          </a:t>
            </a:r>
            <a:r>
              <a:rPr lang="ru-RU" altLang="ru-RU" sz="1200" i="1" dirty="0" smtClean="0">
                <a:solidFill>
                  <a:srgbClr val="000000"/>
                </a:solidFill>
              </a:rPr>
              <a:t>из </a:t>
            </a:r>
            <a:r>
              <a:rPr lang="ru-RU" altLang="ru-RU" sz="1200" i="1" dirty="0">
                <a:solidFill>
                  <a:srgbClr val="000000"/>
                </a:solidFill>
              </a:rPr>
              <a:t>республиканского </a:t>
            </a:r>
            <a:r>
              <a:rPr lang="ru-RU" altLang="ru-RU" sz="1200" i="1" dirty="0" smtClean="0">
                <a:solidFill>
                  <a:srgbClr val="000000"/>
                </a:solidFill>
              </a:rPr>
              <a:t>бюджета</a:t>
            </a:r>
            <a:endParaRPr lang="ru-RU" altLang="ru-RU" sz="1200" i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35975" cy="955675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Основные направления расходной части областного бюджета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на </a:t>
            </a:r>
            <a:r>
              <a:rPr lang="ru-RU" altLang="ru-RU" sz="2000" b="1" dirty="0" smtClean="0">
                <a:solidFill>
                  <a:srgbClr val="0000FF"/>
                </a:solidFill>
              </a:rPr>
              <a:t>2022 </a:t>
            </a:r>
            <a:r>
              <a:rPr lang="ru-RU" altLang="ru-RU" sz="2000" b="1" dirty="0" smtClean="0">
                <a:solidFill>
                  <a:srgbClr val="0000FF"/>
                </a:solidFill>
              </a:rPr>
              <a:t>год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84370392"/>
              </p:ext>
            </p:extLst>
          </p:nvPr>
        </p:nvGraphicFramePr>
        <p:xfrm>
          <a:off x="381000" y="1420273"/>
          <a:ext cx="8472488" cy="4828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9684" name="Номер слайда 5"/>
          <p:cNvSpPr txBox="1">
            <a:spLocks/>
          </p:cNvSpPr>
          <p:nvPr/>
        </p:nvSpPr>
        <p:spPr bwMode="auto"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5E72D726-5B05-4925-94FB-F50268EFABE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Номер слайда 5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312C13-67F2-43D4-8050-78C7BD5C9916}" type="slidenum">
              <a:rPr lang="ru-RU" altLang="ru-RU" sz="1200" smtClean="0">
                <a:solidFill>
                  <a:srgbClr val="7F7F7F"/>
                </a:solidFill>
              </a:rPr>
              <a:pPr/>
              <a:t>2</a:t>
            </a:fld>
            <a:endParaRPr lang="ru-RU" altLang="ru-RU" sz="1200" smtClean="0">
              <a:solidFill>
                <a:srgbClr val="7F7F7F"/>
              </a:solidFill>
            </a:endParaRPr>
          </a:p>
        </p:txBody>
      </p:sp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838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3600" dirty="0" smtClean="0">
                <a:solidFill>
                  <a:srgbClr val="0033CC"/>
                </a:solidFill>
                <a:effectLst/>
              </a:rPr>
              <a:t>Уважаемые посетители сайта!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04800" y="1143000"/>
            <a:ext cx="8610600" cy="5135563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	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Вашему вниманию представлен Гражданский бюджет на 2022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─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годы, который содержит информацию об основных показателях областного бюджета, параметрах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 формирования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направлениях расходования бюджетных средств.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Данный документ включает следующие разделы: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законодательная база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схема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планирование областного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бюджета.</a:t>
            </a: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Гражданский 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 разработан в соответствии с </a:t>
            </a:r>
            <a:r>
              <a:rPr lang="ru-RU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Правилами составления 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представления гражданского бюджета на стадиях бюджетного планирования и исполнения </a:t>
            </a:r>
            <a:r>
              <a:rPr lang="ru-RU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бюджетов, утвержденных приказом 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Министра финансов </a:t>
            </a:r>
            <a:r>
              <a:rPr lang="ru-RU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РК.</a:t>
            </a:r>
            <a:endParaRPr lang="ru-RU" sz="1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56430" y="914400"/>
            <a:ext cx="7942263" cy="304800"/>
          </a:xfrm>
        </p:spPr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0000FF"/>
                </a:solidFill>
              </a:rPr>
              <a:t>Законодательная база бюджетного процесса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862" y="1746074"/>
            <a:ext cx="8153400" cy="48006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b="1" dirty="0" smtClean="0"/>
              <a:t>Областной бюджет  –  </a:t>
            </a:r>
            <a:r>
              <a:rPr lang="ru-RU" altLang="ru-RU" sz="2000" dirty="0" smtClean="0"/>
              <a:t>это централизованный денежный фонд, предназначенный для финансового обеспечения задач                          и функций областных государственных органов, подведомственных им учреждений и реализации государственной</a:t>
            </a:r>
            <a:r>
              <a:rPr lang="ru-RU" altLang="ru-RU" sz="2000" b="1" dirty="0" smtClean="0"/>
              <a:t> </a:t>
            </a:r>
            <a:r>
              <a:rPr lang="ru-RU" altLang="ru-RU" sz="2000" dirty="0" smtClean="0"/>
              <a:t>политики, направленной на достижение конкретных результатов.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8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b="1" dirty="0" smtClean="0"/>
              <a:t>Областной бюджет</a:t>
            </a:r>
            <a:r>
              <a:rPr lang="ru-RU" altLang="ru-RU" sz="2000" dirty="0" smtClean="0"/>
              <a:t> ежегодно разрабатывается на 3-х летний период в соответствии с Правилами разработки проектов местных бюджетов, утвержденными приказом Министра финансов РК от 31 октября 2014 года № 470.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800" b="1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b="1" dirty="0" smtClean="0"/>
              <a:t>Областной бюджет</a:t>
            </a:r>
            <a:r>
              <a:rPr lang="ru-RU" altLang="ru-RU" sz="2000" dirty="0" smtClean="0"/>
              <a:t> на 2022-2024 годы сформирован                                   в соответствии с Бюджетным и Налоговым кодексами РК, Прогнозом социально-экономического развития                                Северо-Казахстанской области на 2022-2026 годы</a:t>
            </a:r>
            <a:r>
              <a:rPr lang="ru-RU" altLang="ru-RU" sz="1600" dirty="0" smtClean="0"/>
              <a:t>.</a:t>
            </a:r>
            <a:endParaRPr lang="ru-RU" altLang="ru-RU" sz="1600" i="1" dirty="0" smtClean="0"/>
          </a:p>
        </p:txBody>
      </p:sp>
      <p:sp>
        <p:nvSpPr>
          <p:cNvPr id="187396" name="Номер слайда 5"/>
          <p:cNvSpPr txBox="1">
            <a:spLocks/>
          </p:cNvSpPr>
          <p:nvPr/>
        </p:nvSpPr>
        <p:spPr bwMode="auto">
          <a:xfrm>
            <a:off x="3810000" y="6557963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315203-6E28-43BA-89F6-F20690620FE0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Прямоугольник 4"/>
          <p:cNvSpPr>
            <a:spLocks noChangeArrowheads="1"/>
          </p:cNvSpPr>
          <p:nvPr/>
        </p:nvSpPr>
        <p:spPr bwMode="auto">
          <a:xfrm>
            <a:off x="1258888" y="404813"/>
            <a:ext cx="715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5" tIns="45708" rIns="91415" bIns="45708">
            <a:spAutoFit/>
          </a:bodyPr>
          <a:lstStyle/>
          <a:p>
            <a:pPr algn="ctr" defTabSz="615950" eaLnBrk="1" hangingPunct="1">
              <a:defRPr/>
            </a:pPr>
            <a:r>
              <a:rPr lang="ru-RU" altLang="ru-RU" sz="24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СХЕМА</a:t>
            </a:r>
            <a:r>
              <a:rPr lang="ru-RU" altLang="ru-RU" sz="2400" b="1" dirty="0">
                <a:solidFill>
                  <a:srgbClr val="0000FF"/>
                </a:solidFill>
                <a:latin typeface="Arial" charset="0"/>
              </a:rPr>
              <a:t> БЮДЖЕТНОГО ПРОЦЕССА</a:t>
            </a:r>
          </a:p>
        </p:txBody>
      </p:sp>
      <p:sp>
        <p:nvSpPr>
          <p:cNvPr id="188419" name="Прямоугольник 16"/>
          <p:cNvSpPr>
            <a:spLocks noChangeArrowheads="1"/>
          </p:cNvSpPr>
          <p:nvPr/>
        </p:nvSpPr>
        <p:spPr bwMode="auto">
          <a:xfrm>
            <a:off x="677863" y="1935163"/>
            <a:ext cx="3195637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Определение прогноза бюджетных параметров и бюджетной политики к Прогнозу социально-экономического развития области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на 5-летний период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0" name="Прямоугольник 16"/>
          <p:cNvSpPr>
            <a:spLocks noChangeArrowheads="1"/>
          </p:cNvSpPr>
          <p:nvPr/>
        </p:nvSpPr>
        <p:spPr bwMode="auto">
          <a:xfrm>
            <a:off x="684213" y="4437063"/>
            <a:ext cx="3167062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Составление проекта областного бюджета и внесение его в областной маслихата </a:t>
            </a:r>
            <a:r>
              <a:rPr lang="ru-RU" altLang="ru-RU" sz="1200" b="1">
                <a:solidFill>
                  <a:srgbClr val="000000"/>
                </a:solidFill>
              </a:rPr>
              <a:t>до 15 октября </a:t>
            </a:r>
            <a:r>
              <a:rPr lang="ru-RU" altLang="ru-RU" sz="1200">
                <a:solidFill>
                  <a:srgbClr val="000000"/>
                </a:solidFill>
              </a:rPr>
              <a:t>текущего финансового года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1" name="Прямоугольник 16"/>
          <p:cNvSpPr>
            <a:spLocks noChangeArrowheads="1"/>
          </p:cNvSpPr>
          <p:nvPr/>
        </p:nvSpPr>
        <p:spPr bwMode="auto">
          <a:xfrm>
            <a:off x="684213" y="5516563"/>
            <a:ext cx="3167062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Утверждение маслихатом областного бюджета на трехлетний период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не позднее 2-недельного срока                 </a:t>
            </a:r>
            <a:r>
              <a:rPr lang="ru-RU" altLang="ru-RU" sz="1200">
                <a:solidFill>
                  <a:srgbClr val="000000"/>
                </a:solidFill>
              </a:rPr>
              <a:t>после подписания Закона                                     о республиканском бюджете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2" name="Прямоугольник 16"/>
          <p:cNvSpPr>
            <a:spLocks noChangeArrowheads="1"/>
          </p:cNvSpPr>
          <p:nvPr/>
        </p:nvSpPr>
        <p:spPr bwMode="auto">
          <a:xfrm>
            <a:off x="684213" y="3109913"/>
            <a:ext cx="3167062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Рассмотрение бюджетных заявок администраторов бюджетных программ, подготовка заключений и их передача               на рассмотрение областной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бюджетной комиссии</a:t>
            </a:r>
          </a:p>
        </p:txBody>
      </p:sp>
      <p:sp>
        <p:nvSpPr>
          <p:cNvPr id="249863" name="Rectangle 21"/>
          <p:cNvSpPr>
            <a:spLocks noChangeArrowheads="1"/>
          </p:cNvSpPr>
          <p:nvPr/>
        </p:nvSpPr>
        <p:spPr bwMode="auto">
          <a:xfrm>
            <a:off x="323850" y="1052513"/>
            <a:ext cx="3816350" cy="623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РАЗРАБОТКА БЮДЖЕТА</a:t>
            </a:r>
          </a:p>
          <a:p>
            <a:pPr algn="ctr" eaLnBrk="1" hangingPunct="1">
              <a:defRPr/>
            </a:pPr>
            <a:r>
              <a:rPr lang="ru-RU" altLang="ru-RU" sz="1200" i="1" dirty="0">
                <a:solidFill>
                  <a:srgbClr val="000000"/>
                </a:solidFill>
                <a:latin typeface="Arial" charset="0"/>
              </a:rPr>
              <a:t>(уполномоченный орган – управление финансов)</a:t>
            </a:r>
          </a:p>
        </p:txBody>
      </p:sp>
      <p:sp>
        <p:nvSpPr>
          <p:cNvPr id="249864" name="Rectangle 22"/>
          <p:cNvSpPr>
            <a:spLocks noChangeArrowheads="1"/>
          </p:cNvSpPr>
          <p:nvPr/>
        </p:nvSpPr>
        <p:spPr bwMode="auto">
          <a:xfrm>
            <a:off x="4837113" y="1052513"/>
            <a:ext cx="381635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ИСПОЛНЕНИЕ БЮДЖЕТА</a:t>
            </a:r>
          </a:p>
          <a:p>
            <a:pPr algn="ctr" eaLnBrk="1" hangingPunct="1">
              <a:defRPr/>
            </a:pPr>
            <a:r>
              <a:rPr lang="ru-RU" altLang="ru-RU" sz="1200" i="1" dirty="0">
                <a:solidFill>
                  <a:srgbClr val="000000"/>
                </a:solidFill>
                <a:latin typeface="Arial" charset="0"/>
              </a:rPr>
              <a:t>(уполномоченный орган – управление финансов)</a:t>
            </a:r>
          </a:p>
          <a:p>
            <a:pPr algn="ctr" eaLnBrk="1" hangingPunct="1">
              <a:defRPr/>
            </a:pPr>
            <a:endParaRPr lang="ru-RU" altLang="ru-RU" sz="1200" i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8425" name="AutoShape 23"/>
          <p:cNvSpPr>
            <a:spLocks noChangeArrowheads="1"/>
          </p:cNvSpPr>
          <p:nvPr/>
        </p:nvSpPr>
        <p:spPr bwMode="auto">
          <a:xfrm>
            <a:off x="2014538" y="1663700"/>
            <a:ext cx="431800" cy="2714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6" name="AutoShape 24"/>
          <p:cNvSpPr>
            <a:spLocks noChangeArrowheads="1"/>
          </p:cNvSpPr>
          <p:nvPr/>
        </p:nvSpPr>
        <p:spPr bwMode="auto">
          <a:xfrm>
            <a:off x="2058988" y="2914650"/>
            <a:ext cx="431800" cy="228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7" name="AutoShape 27"/>
          <p:cNvSpPr>
            <a:spLocks noChangeArrowheads="1"/>
          </p:cNvSpPr>
          <p:nvPr/>
        </p:nvSpPr>
        <p:spPr bwMode="auto">
          <a:xfrm>
            <a:off x="2051050" y="4221163"/>
            <a:ext cx="431800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8" name="AutoShape 39"/>
          <p:cNvSpPr>
            <a:spLocks noChangeArrowheads="1"/>
          </p:cNvSpPr>
          <p:nvPr/>
        </p:nvSpPr>
        <p:spPr bwMode="auto">
          <a:xfrm>
            <a:off x="2051050" y="5300663"/>
            <a:ext cx="358775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9" name="Прямоугольник 16"/>
          <p:cNvSpPr>
            <a:spLocks noChangeArrowheads="1"/>
          </p:cNvSpPr>
          <p:nvPr/>
        </p:nvSpPr>
        <p:spPr bwMode="auto">
          <a:xfrm>
            <a:off x="5148263" y="2133600"/>
            <a:ext cx="3240087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Формирование и утверждение сводного плана поступлений и финансирования по платежам и обязательствам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30" name="AutoShape 41"/>
          <p:cNvSpPr>
            <a:spLocks noChangeArrowheads="1"/>
          </p:cNvSpPr>
          <p:nvPr/>
        </p:nvSpPr>
        <p:spPr bwMode="auto">
          <a:xfrm>
            <a:off x="6569075" y="1773238"/>
            <a:ext cx="431800" cy="360362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1" name="Прямоугольник 16"/>
          <p:cNvSpPr>
            <a:spLocks noChangeArrowheads="1"/>
          </p:cNvSpPr>
          <p:nvPr/>
        </p:nvSpPr>
        <p:spPr bwMode="auto">
          <a:xfrm>
            <a:off x="5219700" y="3141663"/>
            <a:ext cx="3313113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Проведение комплекса мероприятий по исполнению областного бюджета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в течение финансового года</a:t>
            </a:r>
          </a:p>
        </p:txBody>
      </p:sp>
      <p:sp>
        <p:nvSpPr>
          <p:cNvPr id="188432" name="Прямоугольник 16"/>
          <p:cNvSpPr>
            <a:spLocks noChangeArrowheads="1"/>
          </p:cNvSpPr>
          <p:nvPr/>
        </p:nvSpPr>
        <p:spPr bwMode="auto">
          <a:xfrm>
            <a:off x="5219700" y="4221163"/>
            <a:ext cx="3211513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Проведение бюджетного мониторинга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и оценки эффективности управления бюджетными средствами,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составление </a:t>
            </a:r>
            <a:r>
              <a:rPr lang="ru-RU" altLang="ru-RU" sz="1200" b="1">
                <a:solidFill>
                  <a:srgbClr val="000000"/>
                </a:solidFill>
              </a:rPr>
              <a:t>ежемесячных</a:t>
            </a:r>
            <a:r>
              <a:rPr lang="ru-RU" altLang="ru-RU" sz="1200">
                <a:solidFill>
                  <a:srgbClr val="000000"/>
                </a:solidFill>
              </a:rPr>
              <a:t> отчетов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 об исполнении бюджета  </a:t>
            </a:r>
          </a:p>
        </p:txBody>
      </p:sp>
      <p:sp>
        <p:nvSpPr>
          <p:cNvPr id="188433" name="Прямоугольник 16"/>
          <p:cNvSpPr>
            <a:spLocks noChangeArrowheads="1"/>
          </p:cNvSpPr>
          <p:nvPr/>
        </p:nvSpPr>
        <p:spPr bwMode="auto">
          <a:xfrm>
            <a:off x="5219700" y="5516563"/>
            <a:ext cx="3240088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</a:rPr>
              <a:t>Представление в областной </a:t>
            </a:r>
            <a:r>
              <a:rPr lang="ru-RU" altLang="ru-RU" sz="1200" dirty="0" err="1">
                <a:solidFill>
                  <a:srgbClr val="000000"/>
                </a:solidFill>
              </a:rPr>
              <a:t>маслихат</a:t>
            </a:r>
            <a:r>
              <a:rPr lang="ru-RU" altLang="ru-RU" sz="1200" dirty="0">
                <a:solidFill>
                  <a:srgbClr val="000000"/>
                </a:solidFill>
              </a:rPr>
              <a:t> годового отчета об исполнении областного бюджета за отчетный финансовый год 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>
                <a:solidFill>
                  <a:srgbClr val="000000"/>
                </a:solidFill>
              </a:rPr>
              <a:t>до 1 мая текущего года</a:t>
            </a:r>
            <a:r>
              <a:rPr lang="ru-RU" altLang="ru-RU" sz="1200" dirty="0">
                <a:solidFill>
                  <a:srgbClr val="000000"/>
                </a:solidFill>
              </a:rPr>
              <a:t>, его утверждение на сессии маслихата</a:t>
            </a:r>
          </a:p>
        </p:txBody>
      </p:sp>
      <p:sp>
        <p:nvSpPr>
          <p:cNvPr id="188434" name="AutoShape 46"/>
          <p:cNvSpPr>
            <a:spLocks noChangeArrowheads="1"/>
          </p:cNvSpPr>
          <p:nvPr/>
        </p:nvSpPr>
        <p:spPr bwMode="auto">
          <a:xfrm>
            <a:off x="6588125" y="2781300"/>
            <a:ext cx="431800" cy="3603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5" name="AutoShape 47"/>
          <p:cNvSpPr>
            <a:spLocks noChangeArrowheads="1"/>
          </p:cNvSpPr>
          <p:nvPr/>
        </p:nvSpPr>
        <p:spPr bwMode="auto">
          <a:xfrm>
            <a:off x="6659563" y="5229225"/>
            <a:ext cx="431800" cy="28733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6" name="AutoShape 48"/>
          <p:cNvSpPr>
            <a:spLocks noChangeArrowheads="1"/>
          </p:cNvSpPr>
          <p:nvPr/>
        </p:nvSpPr>
        <p:spPr bwMode="auto">
          <a:xfrm>
            <a:off x="6588125" y="3789363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7" name="AutoShape 49"/>
          <p:cNvSpPr>
            <a:spLocks noChangeArrowheads="1"/>
          </p:cNvSpPr>
          <p:nvPr/>
        </p:nvSpPr>
        <p:spPr bwMode="auto">
          <a:xfrm>
            <a:off x="4140200" y="1268413"/>
            <a:ext cx="719138" cy="288925"/>
          </a:xfrm>
          <a:prstGeom prst="rightArrow">
            <a:avLst>
              <a:gd name="adj1" fmla="val 50000"/>
              <a:gd name="adj2" fmla="val 622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8" name="Номер слайда 5"/>
          <p:cNvSpPr txBox="1">
            <a:spLocks/>
          </p:cNvSpPr>
          <p:nvPr/>
        </p:nvSpPr>
        <p:spPr bwMode="auto">
          <a:xfrm>
            <a:off x="3810000" y="62484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6350D3-0BB2-40F4-A564-D6FD550BC562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Номер слайда 5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312C13-67F2-43D4-8050-78C7BD5C9916}" type="slidenum">
              <a:rPr lang="ru-RU" altLang="ru-RU" sz="1200" smtClean="0">
                <a:solidFill>
                  <a:srgbClr val="7F7F7F"/>
                </a:solidFill>
              </a:rPr>
              <a:pPr/>
              <a:t>5</a:t>
            </a:fld>
            <a:endParaRPr lang="ru-RU" altLang="ru-RU" sz="1200" smtClean="0">
              <a:solidFill>
                <a:srgbClr val="7F7F7F"/>
              </a:solidFill>
            </a:endParaRPr>
          </a:p>
        </p:txBody>
      </p:sp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225583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ru-RU" altLang="ru-RU" sz="3200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Информация о внесении изменений </a:t>
            </a: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altLang="ru-RU" sz="3200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дополнений в Бюджетный кодекс Республики </a:t>
            </a: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Казахстан</a:t>
            </a:r>
            <a:b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b="0" i="1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2800" b="0" i="1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части планирования </a:t>
            </a:r>
            <a:r>
              <a:rPr lang="ru-RU" altLang="ru-RU" sz="2800" b="0" i="1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бюджета)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04800" y="2819401"/>
            <a:ext cx="8610600" cy="2819400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	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Законом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 от 27 декабря 2019 года №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291-VI внесены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статьи 54, 55, 56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Бюджетного кодекса Республики Казахстан (введены в действие с 1 января 2021 года):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расходы в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сфере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из районного (городского) уровней   переданы на областной уровень</a:t>
            </a:r>
            <a:endParaRPr lang="ru-RU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855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5"/>
          <p:cNvSpPr>
            <a:spLocks noGrp="1" noChangeArrowheads="1"/>
          </p:cNvSpPr>
          <p:nvPr>
            <p:ph type="title"/>
          </p:nvPr>
        </p:nvSpPr>
        <p:spPr>
          <a:xfrm>
            <a:off x="304800" y="1600200"/>
            <a:ext cx="8686800" cy="3505200"/>
          </a:xfrm>
        </p:spPr>
        <p:txBody>
          <a:bodyPr/>
          <a:lstStyle/>
          <a:p>
            <a:pPr algn="ctr" eaLnBrk="1" hangingPunct="1">
              <a:buFont typeface="Georgia" panose="02040502050405020303" pitchFamily="18" charset="0"/>
              <a:buNone/>
            </a:pPr>
            <a:r>
              <a:rPr lang="ru-RU" altLang="ru-RU" sz="6000" smtClean="0">
                <a:solidFill>
                  <a:srgbClr val="0000FF"/>
                </a:solidFill>
              </a:rPr>
              <a:t>Планирование областного бюджета</a:t>
            </a: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9444" name="Номер слайда 5"/>
          <p:cNvSpPr txBox="1">
            <a:spLocks/>
          </p:cNvSpPr>
          <p:nvPr/>
        </p:nvSpPr>
        <p:spPr bwMode="auto">
          <a:xfrm>
            <a:off x="3810000" y="6519863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B273B66-ED49-4978-8550-99432B0F6AD7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Номер слайда 5"/>
          <p:cNvSpPr txBox="1">
            <a:spLocks/>
          </p:cNvSpPr>
          <p:nvPr/>
        </p:nvSpPr>
        <p:spPr bwMode="auto">
          <a:xfrm>
            <a:off x="3810000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2D6BDDD0-B61D-4FB3-B190-2E5EA3DAFDA8}" type="slidenum">
              <a:rPr lang="ru-RU" altLang="ru-RU" sz="1200" b="1">
                <a:solidFill>
                  <a:srgbClr val="7F7F7F"/>
                </a:solidFill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76250" y="620713"/>
            <a:ext cx="821055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800" b="1" kern="0" dirty="0" smtClean="0">
                <a:solidFill>
                  <a:srgbClr val="0000FF"/>
                </a:solidFill>
              </a:rPr>
              <a:t>Основные показатели социально-экономического развития области</a:t>
            </a:r>
            <a:endParaRPr lang="ru-RU" altLang="ru-RU" sz="1800" kern="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8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4916934"/>
              </p:ext>
            </p:extLst>
          </p:nvPr>
        </p:nvGraphicFramePr>
        <p:xfrm>
          <a:off x="639763" y="1196975"/>
          <a:ext cx="7894637" cy="4179801"/>
        </p:xfrm>
        <a:graphic>
          <a:graphicData uri="http://schemas.openxmlformats.org/drawingml/2006/table">
            <a:tbl>
              <a:tblPr/>
              <a:tblGrid>
                <a:gridCol w="411987"/>
                <a:gridCol w="2624437"/>
                <a:gridCol w="969666"/>
                <a:gridCol w="936071"/>
                <a:gridCol w="776967"/>
                <a:gridCol w="699271"/>
                <a:gridCol w="699271"/>
                <a:gridCol w="776967"/>
              </a:tblGrid>
              <a:tr h="341158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 п/п</a:t>
                      </a:r>
                    </a:p>
                  </a:txBody>
                  <a:tcPr marL="91455" marR="9145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показателей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Оценка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 года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 на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56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2025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2026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Валовой региональный продукт (ВРП), млрд. тенге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1 178,4*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6" marB="34286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1 837,8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1 969,1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115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288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2 476,7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ВРП на душу населения, тыс. тенге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2 175,9*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6" marB="34286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3 413,7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3 680,2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3 976,3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4 324,6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4 704,1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Уровень безработицы, 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-**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4,8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4,8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4,8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Месячный расчетный показатель (МРП), тенге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2 917</a:t>
                      </a: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3 063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3 201</a:t>
                      </a: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3 345</a:t>
                      </a: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3 462</a:t>
                      </a: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3 583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Минимальный размер заработной платы, тенге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42 500</a:t>
                      </a: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-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-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-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-</a:t>
                      </a:r>
                      <a:endParaRPr lang="ru-RU" sz="1200" dirty="0">
                        <a:latin typeface="+mj-lt"/>
                      </a:endParaRP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0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Среднемесячная номинальная заработная плата, тенге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181 704*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214 649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243 412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276 029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313 017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354 961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Минимальный размер пенсий, тенге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43 272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46 302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49 312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52 518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55 407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58 455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 marL="68582" marR="68582" marT="34268" marB="342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913" y="5596687"/>
            <a:ext cx="62521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*- </a:t>
            </a:r>
            <a:r>
              <a:rPr lang="ru-RU" sz="1200" i="1" dirty="0"/>
              <a:t>данные за январь - </a:t>
            </a:r>
            <a:r>
              <a:rPr lang="ru-RU" sz="1200" i="1" dirty="0" smtClean="0"/>
              <a:t>сентябрь 2021 года</a:t>
            </a:r>
          </a:p>
          <a:p>
            <a:r>
              <a:rPr lang="ru-RU" sz="1200" i="1" dirty="0" smtClean="0"/>
              <a:t>** - уровень </a:t>
            </a:r>
            <a:r>
              <a:rPr lang="ru-RU" sz="1200" i="1" dirty="0"/>
              <a:t>безработицы по итогам 2021 года будут опубликованы</a:t>
            </a:r>
          </a:p>
          <a:p>
            <a:r>
              <a:rPr lang="ru-RU" sz="1200" i="1" dirty="0"/>
              <a:t>на официальном сайте органов статистики 5 апреля 2022 года</a:t>
            </a:r>
          </a:p>
          <a:p>
            <a:endParaRPr lang="ru-RU" sz="12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83913" y="5592676"/>
            <a:ext cx="6252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*- </a:t>
            </a:r>
            <a:r>
              <a:rPr lang="ru-RU" sz="1200" i="1" dirty="0"/>
              <a:t>данные за январь - </a:t>
            </a:r>
            <a:r>
              <a:rPr lang="ru-RU" sz="1200" i="1" dirty="0" smtClean="0"/>
              <a:t>сентябрь 2021 года</a:t>
            </a:r>
          </a:p>
          <a:p>
            <a:r>
              <a:rPr lang="ru-RU" sz="1200" i="1" dirty="0" smtClean="0"/>
              <a:t>** - уровень </a:t>
            </a:r>
            <a:r>
              <a:rPr lang="ru-RU" sz="1200" i="1" dirty="0"/>
              <a:t>безработицы по итогам 2021 года будут опубликованы</a:t>
            </a:r>
          </a:p>
          <a:p>
            <a:r>
              <a:rPr lang="ru-RU" sz="1200" i="1" dirty="0"/>
              <a:t>на официальном сайте органов статистики 5 апреля 2022 </a:t>
            </a:r>
            <a:r>
              <a:rPr lang="ru-RU" sz="1200" i="1" dirty="0" smtClean="0"/>
              <a:t>года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397" y="297947"/>
            <a:ext cx="8302625" cy="533400"/>
          </a:xfrm>
        </p:spPr>
        <p:txBody>
          <a:bodyPr/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Структура поступлений бюджета СКО на 2022-2024 годы, </a:t>
            </a:r>
            <a:r>
              <a:rPr lang="ru-RU" altLang="ru-RU" sz="1400" dirty="0" err="1" smtClean="0">
                <a:solidFill>
                  <a:srgbClr val="0000FF"/>
                </a:solidFill>
              </a:rPr>
              <a:t>млн.тенге</a:t>
            </a:r>
            <a:r>
              <a:rPr lang="ru-RU" altLang="ru-RU" sz="1400" b="1" dirty="0" smtClean="0">
                <a:solidFill>
                  <a:srgbClr val="0000CC"/>
                </a:solidFill>
              </a:rPr>
              <a:t/>
            </a:r>
            <a:br>
              <a:rPr lang="ru-RU" altLang="ru-RU" sz="1400" b="1" dirty="0" smtClean="0">
                <a:solidFill>
                  <a:srgbClr val="0000CC"/>
                </a:solidFill>
              </a:rPr>
            </a:br>
            <a:endParaRPr lang="ru-RU" altLang="ru-RU" sz="2000" b="1" dirty="0" smtClean="0">
              <a:solidFill>
                <a:srgbClr val="0000CC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357379"/>
              </p:ext>
            </p:extLst>
          </p:nvPr>
        </p:nvGraphicFramePr>
        <p:xfrm>
          <a:off x="533396" y="831347"/>
          <a:ext cx="8302625" cy="5273884"/>
        </p:xfrm>
        <a:graphic>
          <a:graphicData uri="http://schemas.openxmlformats.org/drawingml/2006/table">
            <a:tbl>
              <a:tblPr/>
              <a:tblGrid>
                <a:gridCol w="3645624"/>
                <a:gridCol w="1187822"/>
                <a:gridCol w="1108629"/>
                <a:gridCol w="1013631"/>
                <a:gridCol w="1346919"/>
              </a:tblGrid>
              <a:tr h="14204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Наименование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2021 год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2022 год*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Прогноз*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682" marB="45682" horzOverflow="overflow"/>
                </a:tc>
              </a:tr>
              <a:tr h="30484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0" marR="91450" marT="45682" marB="4568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оценка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проект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2024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Свободные остатки на начало года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9 361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ПОСТУПЛЕНИЯ – всего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361 111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200 197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194 792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196 963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Налоговые поступления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57 435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46 074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48 147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50 314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Неналоговые поступления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1 890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710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741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775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Поступления от продажи основного капитала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7 327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474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496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518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Поступления трансфертов из РБ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206 747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141 829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143 216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143 164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субвенция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141 544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141 829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143 216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143 164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целевые трансферты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65 203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ЦТ за счет средств Национального фонда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67 866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Бюджетные кредиты из РБ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3 562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Кредиты за счет средств НФ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1 000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Погашение бюджетных кредитов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3 520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11 110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2 192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2 192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Поступление займов 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8 660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ЦТ из резерва Правительства РК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3 104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1602" name="Rectangle 283"/>
          <p:cNvSpPr>
            <a:spLocks noChangeArrowheads="1"/>
          </p:cNvSpPr>
          <p:nvPr/>
        </p:nvSpPr>
        <p:spPr bwMode="auto">
          <a:xfrm rot="10800000" flipV="1">
            <a:off x="909637" y="6267828"/>
            <a:ext cx="7629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*Примечание: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2022-2024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- без учета целевых трансфертов и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кредитов </a:t>
            </a:r>
            <a:r>
              <a:rPr lang="ru-RU" altLang="ru-RU" sz="1100" i="1" dirty="0">
                <a:solidFill>
                  <a:srgbClr val="000000"/>
                </a:solidFill>
              </a:rPr>
              <a:t>из республиканского бюджета</a:t>
            </a:r>
          </a:p>
        </p:txBody>
      </p:sp>
      <p:sp>
        <p:nvSpPr>
          <p:cNvPr id="191603" name="Номер слайда 5"/>
          <p:cNvSpPr txBox="1">
            <a:spLocks/>
          </p:cNvSpPr>
          <p:nvPr/>
        </p:nvSpPr>
        <p:spPr bwMode="auto">
          <a:xfrm>
            <a:off x="3810000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AD16B60B-DF80-4BC1-8F8F-1694AFEEAFD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85838" y="381000"/>
            <a:ext cx="7553325" cy="533400"/>
          </a:xfrm>
        </p:spPr>
        <p:txBody>
          <a:bodyPr/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Расходы бюджета СКО на 2022-2024 годы, </a:t>
            </a:r>
            <a:r>
              <a:rPr lang="ru-RU" altLang="ru-RU" sz="1400" dirty="0" smtClean="0">
                <a:solidFill>
                  <a:srgbClr val="0000FF"/>
                </a:solidFill>
              </a:rPr>
              <a:t>млн. тенге</a:t>
            </a:r>
            <a:br>
              <a:rPr lang="ru-RU" altLang="ru-RU" sz="1400" dirty="0" smtClean="0">
                <a:solidFill>
                  <a:srgbClr val="0000FF"/>
                </a:solidFill>
              </a:rPr>
            </a:br>
            <a:r>
              <a:rPr lang="ru-RU" altLang="ru-RU" sz="1400" b="1" i="1" dirty="0" smtClean="0">
                <a:solidFill>
                  <a:srgbClr val="0000FF"/>
                </a:solidFill>
              </a:rPr>
              <a:t>агрегированная форма</a:t>
            </a:r>
            <a:r>
              <a:rPr lang="ru-RU" altLang="ru-RU" sz="1400" b="1" dirty="0" smtClean="0">
                <a:solidFill>
                  <a:srgbClr val="0000FF"/>
                </a:solidFill>
              </a:rPr>
              <a:t/>
            </a:r>
            <a:br>
              <a:rPr lang="ru-RU" altLang="ru-RU" sz="1400" b="1" dirty="0" smtClean="0">
                <a:solidFill>
                  <a:srgbClr val="0000FF"/>
                </a:solidFill>
              </a:rPr>
            </a:br>
            <a:endParaRPr lang="ru-RU" altLang="ru-RU" sz="14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112321"/>
              </p:ext>
            </p:extLst>
          </p:nvPr>
        </p:nvGraphicFramePr>
        <p:xfrm>
          <a:off x="228600" y="1066800"/>
          <a:ext cx="8458200" cy="5067696"/>
        </p:xfrm>
        <a:graphic>
          <a:graphicData uri="http://schemas.openxmlformats.org/drawingml/2006/table">
            <a:tbl>
              <a:tblPr/>
              <a:tblGrid>
                <a:gridCol w="3528326"/>
                <a:gridCol w="1398804"/>
                <a:gridCol w="1189307"/>
                <a:gridCol w="1019407"/>
                <a:gridCol w="1322356"/>
              </a:tblGrid>
              <a:tr h="189586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функциональных групп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 год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год*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Прогноз*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оценка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проект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2024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РАСХОДЫ - всего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370 472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200 197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194 792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196 963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том числе: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Образование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103 225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68 110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68 637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69 192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Здравоохранение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7 383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2 157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2 184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2 213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Социальная защита и обеспечение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12 468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6 865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7 056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7 256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Культура, спорт, информационное пространство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17 387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9 614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9 840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10 076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Общественный порядок, оборона, государственные услуги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27 594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18 809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19 105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19 375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Сельское, лесное, водное хозяйство и др.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76 077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31 223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32 784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34 423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Промышленность, архитектурная, градостроительная и строительная деятельность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28 371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311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327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343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Жилищно-коммунальное хозяйство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27 379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5 817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6 108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6 413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Транспорт и коммуникации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28 337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5 973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6 272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6 586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Прочие 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42 251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51 318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479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41 086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3643" name="Rectangle 100"/>
          <p:cNvSpPr>
            <a:spLocks noChangeArrowheads="1"/>
          </p:cNvSpPr>
          <p:nvPr/>
        </p:nvSpPr>
        <p:spPr bwMode="auto">
          <a:xfrm>
            <a:off x="611188" y="6224588"/>
            <a:ext cx="814863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193644" name="Rectangle 283"/>
          <p:cNvSpPr>
            <a:spLocks noChangeArrowheads="1"/>
          </p:cNvSpPr>
          <p:nvPr/>
        </p:nvSpPr>
        <p:spPr bwMode="auto">
          <a:xfrm rot="10800000" flipV="1">
            <a:off x="611188" y="6340476"/>
            <a:ext cx="8075612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Примечание: *  данные на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2022-2024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приведены без учета целевых трансфертов и кредитов из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РБ</a:t>
            </a:r>
            <a:endParaRPr lang="ru-RU" altLang="ru-RU" sz="1100" i="1" dirty="0">
              <a:solidFill>
                <a:srgbClr val="000000"/>
              </a:solidFill>
            </a:endParaRPr>
          </a:p>
        </p:txBody>
      </p:sp>
      <p:sp>
        <p:nvSpPr>
          <p:cNvPr id="193645" name="Номер слайда 5"/>
          <p:cNvSpPr txBox="1">
            <a:spLocks/>
          </p:cNvSpPr>
          <p:nvPr/>
        </p:nvSpPr>
        <p:spPr bwMode="auto">
          <a:xfrm>
            <a:off x="3962400" y="66294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72E52937-D41F-4F06-BF5A-E7E4DA4B673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30257</TotalTime>
  <Words>1283</Words>
  <Application>Microsoft Office PowerPoint</Application>
  <PresentationFormat>Экран (4:3)</PresentationFormat>
  <Paragraphs>492</Paragraphs>
  <Slides>14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14</vt:i4>
      </vt:variant>
    </vt:vector>
  </HeadingPairs>
  <TitlesOfParts>
    <vt:vector size="28" baseType="lpstr">
      <vt:lpstr>Arial</vt:lpstr>
      <vt:lpstr>Arial Black</vt:lpstr>
      <vt:lpstr>Arial Cyr</vt:lpstr>
      <vt:lpstr>Georgia</vt:lpstr>
      <vt:lpstr>Times New Roman</vt:lpstr>
      <vt:lpstr>Trebuchet MS</vt:lpstr>
      <vt:lpstr>Wingdings</vt:lpstr>
      <vt:lpstr>Воздушный поток</vt:lpstr>
      <vt:lpstr>Пиксел</vt:lpstr>
      <vt:lpstr>1_Пиксел</vt:lpstr>
      <vt:lpstr>2_Пиксел</vt:lpstr>
      <vt:lpstr>4_Пиксел</vt:lpstr>
      <vt:lpstr>5_Пиксел</vt:lpstr>
      <vt:lpstr>7_Пиксел</vt:lpstr>
      <vt:lpstr>ГРАЖДАНСКИЙ БЮДЖЕТ  на 2022–2024 годы (проект) </vt:lpstr>
      <vt:lpstr>Уважаемые посетители сайта!</vt:lpstr>
      <vt:lpstr>Законодательная база бюджетного процесса</vt:lpstr>
      <vt:lpstr>Презентация PowerPoint</vt:lpstr>
      <vt:lpstr>Информация о внесении изменений  и дополнений в Бюджетный кодекс Республики Казахстан (в части планирования бюджета)</vt:lpstr>
      <vt:lpstr>Планирование областного бюджета</vt:lpstr>
      <vt:lpstr>Презентация PowerPoint</vt:lpstr>
      <vt:lpstr> Структура поступлений бюджета СКО на 2022-2024 годы, млн.тенге </vt:lpstr>
      <vt:lpstr> Расходы бюджета СКО на 2022-2024 годы, млн. тенге агрегированная форма </vt:lpstr>
      <vt:lpstr>Основные направления  расходной части бюджета Северо-Казахстанской области  на 2022 год</vt:lpstr>
      <vt:lpstr>Проект бюджета Северо-Казахстанской области на 2022 год                                              </vt:lpstr>
      <vt:lpstr> Структура поступлений областного бюджета на 2022-2024 годы, млн.тенге </vt:lpstr>
      <vt:lpstr> Расходы областного бюджета на 2022-2024 годы, млн. тенге агрегированная форма   </vt:lpstr>
      <vt:lpstr>Основные направления расходной части областного бюджета  на 2022 год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Альфия Ф. Садыкова</dc:creator>
  <cp:lastModifiedBy>Альфия Садыкова</cp:lastModifiedBy>
  <cp:revision>1369</cp:revision>
  <cp:lastPrinted>2022-01-13T10:51:11Z</cp:lastPrinted>
  <dcterms:created xsi:type="dcterms:W3CDTF">1601-01-01T00:00:00Z</dcterms:created>
  <dcterms:modified xsi:type="dcterms:W3CDTF">2022-01-13T11:25:41Z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