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6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  <p:sldMasterId id="2147484022" r:id="rId2"/>
    <p:sldMasterId id="2147484041" r:id="rId3"/>
    <p:sldMasterId id="2147484245" r:id="rId4"/>
    <p:sldMasterId id="2147484283" r:id="rId5"/>
    <p:sldMasterId id="2147513385" r:id="rId6"/>
    <p:sldMasterId id="2147513404" r:id="rId7"/>
  </p:sldMasterIdLst>
  <p:notesMasterIdLst>
    <p:notesMasterId r:id="rId22"/>
  </p:notesMasterIdLst>
  <p:handoutMasterIdLst>
    <p:handoutMasterId r:id="rId23"/>
  </p:handoutMasterIdLst>
  <p:sldIdLst>
    <p:sldId id="256" r:id="rId8"/>
    <p:sldId id="259" r:id="rId9"/>
    <p:sldId id="292" r:id="rId10"/>
    <p:sldId id="293" r:id="rId11"/>
    <p:sldId id="366" r:id="rId12"/>
    <p:sldId id="325" r:id="rId13"/>
    <p:sldId id="360" r:id="rId14"/>
    <p:sldId id="326" r:id="rId15"/>
    <p:sldId id="327" r:id="rId16"/>
    <p:sldId id="297" r:id="rId17"/>
    <p:sldId id="331" r:id="rId18"/>
    <p:sldId id="329" r:id="rId19"/>
    <p:sldId id="330" r:id="rId20"/>
    <p:sldId id="312" r:id="rId21"/>
  </p:sldIdLst>
  <p:sldSz cx="9144000" cy="6858000" type="screen4x3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00"/>
    <a:srgbClr val="0033CC"/>
    <a:srgbClr val="0000FF"/>
    <a:srgbClr val="0000CC"/>
    <a:srgbClr val="A50021"/>
    <a:srgbClr val="3366FF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2813" autoAdjust="0"/>
  </p:normalViewPr>
  <p:slideViewPr>
    <p:cSldViewPr>
      <p:cViewPr>
        <p:scale>
          <a:sx n="75" d="100"/>
          <a:sy n="75" d="100"/>
        </p:scale>
        <p:origin x="228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2.3004637049082411E-3"/>
                  <c:y val="-0.15729021765535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43%</a:t>
                    </a:r>
                    <a:endParaRPr lang="en-US" dirty="0"/>
                  </a:p>
                </c:rich>
              </c:tx>
              <c:spPr>
                <a:noFill/>
                <a:ln w="2538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94947710197283E-2"/>
                  <c:y val="1.2759169372045926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952346793431471E-2"/>
                  <c:y val="2.169962986352913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846472562128106E-3"/>
                  <c:y val="2.596480029219203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4423731112028E-3"/>
                  <c:y val="-3.6848319743593934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553587452356293E-2"/>
                  <c:y val="-3.512473282308458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86746</c:v>
                </c:pt>
                <c:pt idx="1">
                  <c:v>6128</c:v>
                </c:pt>
                <c:pt idx="2">
                  <c:v>31223</c:v>
                </c:pt>
                <c:pt idx="3">
                  <c:v>18809</c:v>
                </c:pt>
                <c:pt idx="4">
                  <c:v>5973</c:v>
                </c:pt>
                <c:pt idx="5">
                  <c:v>51318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43.33031963515937</c:v>
                </c:pt>
                <c:pt idx="1">
                  <c:v>3.0609849298441034</c:v>
                </c:pt>
                <c:pt idx="2">
                  <c:v>15.596137804262801</c:v>
                </c:pt>
                <c:pt idx="3">
                  <c:v>9.3952456830022424</c:v>
                </c:pt>
                <c:pt idx="4">
                  <c:v>2.9835611922256575</c:v>
                </c:pt>
                <c:pt idx="5">
                  <c:v>25.633750755505826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9">
          <a:noFill/>
        </a:ln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0.20598593881758478"/>
          <c:y val="0.67729227519699853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7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520020653156071E-2"/>
                  <c:y val="-0.29900533505487009"/>
                </c:manualLayout>
              </c:layout>
              <c:tx>
                <c:rich>
                  <a:bodyPr/>
                  <a:lstStyle/>
                  <a:p>
                    <a:pPr>
                      <a:defRPr sz="1971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790" dirty="0" smtClean="0"/>
                      <a:t>46,6%</a:t>
                    </a:r>
                    <a:endParaRPr lang="en-US" sz="1800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44896941724789E-2"/>
                  <c:y val="2.6677011603050211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1,9%</a:t>
                    </a:r>
                    <a:endParaRPr lang="en-US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132596130401731E-2"/>
                  <c:y val="2.6279030269247827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18,6%</a:t>
                    </a:r>
                    <a:endParaRPr lang="en-US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064010441317785E-2"/>
                  <c:y val="-3.0430099561947758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2328098331970774E-2"/>
                  <c:y val="-4.8716577090686553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2,6%</a:t>
                    </a:r>
                    <a:endParaRPr lang="en-US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24,1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tx>
                <c:rich>
                  <a:bodyPr/>
                  <a:lstStyle/>
                  <a:p>
                    <a:pPr>
                      <a:defRPr sz="1793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13,8%</a:t>
                    </a:r>
                  </a:p>
                </c:rich>
              </c:tx>
              <c:spPr>
                <a:noFill/>
                <a:ln w="455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</c:strCache>
            </c:strRef>
          </c:cat>
          <c:val>
            <c:numRef>
              <c:f>Sheet1!$B$3:$G$3</c:f>
              <c:numCache>
                <c:formatCode>#\ ##0.0</c:formatCode>
                <c:ptCount val="6"/>
                <c:pt idx="0">
                  <c:v>46.582082605463107</c:v>
                </c:pt>
                <c:pt idx="1">
                  <c:v>1.8919588725617607</c:v>
                </c:pt>
                <c:pt idx="2">
                  <c:v>18.617963333474375</c:v>
                </c:pt>
                <c:pt idx="3">
                  <c:v>6.2029654793063225</c:v>
                </c:pt>
                <c:pt idx="4">
                  <c:v>2.5895053706244675</c:v>
                </c:pt>
                <c:pt idx="5">
                  <c:v>24.115524338569969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8.9433233779735069E-2"/>
          <c:y val="0.7011080318870756"/>
          <c:w val="0.828123450868269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247" cy="4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0"/>
            <a:ext cx="2946246" cy="4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325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31325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247" cy="4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0" y="4716462"/>
            <a:ext cx="5439101" cy="4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325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31325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923" indent="-286294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74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603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232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861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490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3119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748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923" indent="-286294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74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603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232" indent="-228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861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490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3119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748" indent="-228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70896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803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522" indent="-2878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573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202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831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522" indent="-2878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573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202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831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522" indent="-2878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573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202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831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522" indent="-2878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573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202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831" indent="-23031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6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90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4040-DBD5-43BC-BC67-5E168A9C9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2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D39-B270-442E-A675-EDFF5A2E2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967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20D0-DC15-41FD-8484-4563DC3A51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64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B874-C218-4CFD-BC49-0643D1243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774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FCBB-A1F1-4633-A4F1-82E14C707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7344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3A5A-BB53-4BCE-91D1-B5D06D2E36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89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E893-7FCD-4472-8A50-33D88EB8D8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929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E632-BB1A-4362-8A6B-EFF92E05E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7107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803D-D1DA-4FF5-8D2C-4ABA56C7AE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838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5A51-D147-4FB4-8D48-64E3E8BD71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174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2C92-5367-465A-98F9-E7776B7A29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F67D-61C8-4CEB-A905-DAD43F8A2D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4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F4A3-1F01-4AF2-92C4-E537F02E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1965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CB40-7FD2-4FB3-BBBC-4C7D3AA01F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099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A9C0-67A8-4B34-BA29-36D6CDDDF7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4703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9FBD-92CA-446A-A26B-93ED23991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4601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310C-9C1A-4F11-B21A-189D1FFE3B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9440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A8A6-596A-453E-B9B4-19F68D3D6E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1818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6173-C864-461B-8B4A-9A07400D4A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8638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4462-F56A-4B5D-B736-7014C05A50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5032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1255-2E7C-4C9D-950B-2948D92FD5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4833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4D43-26FF-464F-BA94-8F9B1DB38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4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3946-65B0-4621-B425-43626F285E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185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DD0-AFF9-4209-8DFB-0B9390BE0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751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EB6B-2A4E-42B5-84FF-FF7FA57715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445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5F29-AD28-4C70-ADF2-4CDBEC161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8667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AA3-927A-4FC1-BFF4-F3D021B0A2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03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C08D-C347-4AEC-BB28-37498C1F7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099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4432-ABD8-4B10-B6D0-E76C065EFD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108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4B4E-A79B-4740-962D-72DA8D2C1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9399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5157-2E9F-4681-959F-88DFFBC9B0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778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A0D3-E244-4C4B-AE2B-17D4B7139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5197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59B4-3F54-46EB-8D20-66F0D6387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617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D25B-30C7-4EB5-9860-A0F56447C9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20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9808-1542-4F3A-8C24-443E146441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6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A5B4-C76D-4EC7-9A92-F0A986209A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2612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2A73-FEA6-4842-98B6-C18000A72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751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444-9F2E-4E51-B527-ADED77FDBA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0023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DDF5-47E0-4EED-9054-6FE16B0DE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383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A6F8-7A3F-4163-90CE-EEDD0004D8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4834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7F4C-380B-4C6B-973E-16E350D75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75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3BBA-30DB-43D3-93A3-73C41398DB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7011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13D2-93FA-41D8-8153-92E317B311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4293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88CB-47A5-4EAD-959D-FA5DFC799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466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7C5A-BB1C-41DB-8AF4-5CE384194F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313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93AF-B488-4E69-9E5D-2256DBE168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1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1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17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85.xml"/><Relationship Id="rId16" Type="http://schemas.openxmlformats.org/officeDocument/2006/relationships/slideLayout" Target="../slideLayouts/slideLayout99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3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slideLayout" Target="../slideLayouts/slideLayout9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103.xml"/><Relationship Id="rId16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83280D9-E94D-4133-AA98-D984B24C5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3" r:id="rId1"/>
    <p:sldLayoutId id="2147547266" r:id="rId2"/>
    <p:sldLayoutId id="2147547284" r:id="rId3"/>
    <p:sldLayoutId id="2147547267" r:id="rId4"/>
    <p:sldLayoutId id="2147547268" r:id="rId5"/>
    <p:sldLayoutId id="2147547269" r:id="rId6"/>
    <p:sldLayoutId id="2147547270" r:id="rId7"/>
    <p:sldLayoutId id="2147547271" r:id="rId8"/>
    <p:sldLayoutId id="2147547285" r:id="rId9"/>
    <p:sldLayoutId id="2147547272" r:id="rId10"/>
    <p:sldLayoutId id="21475472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5A6401-9F0B-45AC-A2F8-17F4731BF9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58" r:id="rId1"/>
    <p:sldLayoutId id="2147547359" r:id="rId2"/>
    <p:sldLayoutId id="2147547360" r:id="rId3"/>
    <p:sldLayoutId id="2147547361" r:id="rId4"/>
    <p:sldLayoutId id="2147547362" r:id="rId5"/>
    <p:sldLayoutId id="2147547363" r:id="rId6"/>
    <p:sldLayoutId id="2147547364" r:id="rId7"/>
    <p:sldLayoutId id="2147547365" r:id="rId8"/>
    <p:sldLayoutId id="2147547366" r:id="rId9"/>
    <p:sldLayoutId id="2147547367" r:id="rId10"/>
    <p:sldLayoutId id="2147547368" r:id="rId11"/>
    <p:sldLayoutId id="2147547369" r:id="rId12"/>
    <p:sldLayoutId id="2147547370" r:id="rId13"/>
    <p:sldLayoutId id="2147547371" r:id="rId14"/>
    <p:sldLayoutId id="2147547372" r:id="rId15"/>
    <p:sldLayoutId id="2147547373" r:id="rId16"/>
    <p:sldLayoutId id="2147547374" r:id="rId17"/>
    <p:sldLayoutId id="2147547375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11F828D-815F-4D95-81B1-112E7C4F94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76" r:id="rId1"/>
    <p:sldLayoutId id="2147547377" r:id="rId2"/>
    <p:sldLayoutId id="2147547378" r:id="rId3"/>
    <p:sldLayoutId id="2147547379" r:id="rId4"/>
    <p:sldLayoutId id="2147547380" r:id="rId5"/>
    <p:sldLayoutId id="2147547381" r:id="rId6"/>
    <p:sldLayoutId id="2147547382" r:id="rId7"/>
    <p:sldLayoutId id="2147547383" r:id="rId8"/>
    <p:sldLayoutId id="2147547384" r:id="rId9"/>
    <p:sldLayoutId id="2147547385" r:id="rId10"/>
    <p:sldLayoutId id="2147547386" r:id="rId11"/>
    <p:sldLayoutId id="2147547387" r:id="rId12"/>
    <p:sldLayoutId id="2147547388" r:id="rId13"/>
    <p:sldLayoutId id="2147547389" r:id="rId14"/>
    <p:sldLayoutId id="2147547390" r:id="rId15"/>
    <p:sldLayoutId id="2147547391" r:id="rId16"/>
    <p:sldLayoutId id="2147547392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4800" b="0" dirty="0" smtClean="0">
                <a:solidFill>
                  <a:srgbClr val="0000CC"/>
                </a:solidFill>
                <a:effectLst/>
              </a:rPr>
              <a:t>(проект)</a:t>
            </a:r>
            <a:r>
              <a:rPr lang="ru-RU" altLang="ru-RU" sz="6000" b="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b="0" dirty="0" smtClean="0">
                <a:solidFill>
                  <a:srgbClr val="000000"/>
                </a:solidFill>
                <a:effectLst/>
              </a:rPr>
            </a:br>
            <a:endParaRPr lang="ru-RU" altLang="ru-RU" sz="6000" b="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2022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год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8880397"/>
              </p:ext>
            </p:extLst>
          </p:nvPr>
        </p:nvGraphicFramePr>
        <p:xfrm>
          <a:off x="228600" y="1524000"/>
          <a:ext cx="8664575" cy="4774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22475"/>
            <a:ext cx="7207536" cy="3889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Проект бюджета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Северо-Казахстанской области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114771"/>
              </p:ext>
            </p:extLst>
          </p:nvPr>
        </p:nvGraphicFramePr>
        <p:xfrm>
          <a:off x="1524000" y="1099444"/>
          <a:ext cx="6978937" cy="5275818"/>
        </p:xfrm>
        <a:graphic>
          <a:graphicData uri="http://schemas.openxmlformats.org/drawingml/2006/table">
            <a:tbl>
              <a:tblPr/>
              <a:tblGrid>
                <a:gridCol w="2133600"/>
                <a:gridCol w="1268632"/>
                <a:gridCol w="1221314"/>
                <a:gridCol w="1134077"/>
                <a:gridCol w="1221314"/>
              </a:tblGrid>
              <a:tr h="2585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200 197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47 258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Акжарский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Аккайынский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Есильский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3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Магжана Жумабаева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Кызылжарский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Мамлютский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9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 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Габита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Мусрепова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Тайыншинский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Тимирязевский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Уалихановский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Шал акына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Петропавловск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127 588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10 524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7620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FF"/>
                </a:solidFill>
              </a:rPr>
              <a:t>млн.тенге</a:t>
            </a: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3048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1800" b="1" dirty="0" smtClean="0">
                <a:solidFill>
                  <a:srgbClr val="0000CC"/>
                </a:solidFill>
              </a:rPr>
              <a:t>Структура поступлений областного бюджета на </a:t>
            </a:r>
            <a:r>
              <a:rPr lang="ru-RU" altLang="ru-RU" sz="1800" b="1" dirty="0" smtClean="0">
                <a:solidFill>
                  <a:srgbClr val="0000CC"/>
                </a:solidFill>
              </a:rPr>
              <a:t>2022-2024 </a:t>
            </a:r>
            <a:r>
              <a:rPr lang="ru-RU" altLang="ru-RU" sz="1800" b="1" dirty="0" smtClean="0">
                <a:solidFill>
                  <a:srgbClr val="0000CC"/>
                </a:solidFill>
              </a:rPr>
              <a:t>годы</a:t>
            </a:r>
            <a:r>
              <a:rPr lang="ru-RU" altLang="ru-RU" sz="2000" b="1" dirty="0" smtClean="0">
                <a:solidFill>
                  <a:srgbClr val="0000CC"/>
                </a:solidFill>
              </a:rPr>
              <a:t>, </a:t>
            </a:r>
            <a:r>
              <a:rPr lang="ru-RU" altLang="ru-RU" sz="1400" dirty="0" err="1" smtClean="0">
                <a:solidFill>
                  <a:srgbClr val="0000CC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336353"/>
              </p:ext>
            </p:extLst>
          </p:nvPr>
        </p:nvGraphicFramePr>
        <p:xfrm>
          <a:off x="381000" y="1066800"/>
          <a:ext cx="8610600" cy="4949414"/>
        </p:xfrm>
        <a:graphic>
          <a:graphicData uri="http://schemas.openxmlformats.org/drawingml/2006/table">
            <a:tbl>
              <a:tblPr/>
              <a:tblGrid>
                <a:gridCol w="4267200"/>
                <a:gridCol w="1143000"/>
                <a:gridCol w="1066800"/>
                <a:gridCol w="990600"/>
                <a:gridCol w="1143000"/>
              </a:tblGrid>
              <a:tr h="3012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0839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оценка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проект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6 460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ПОСТУПЛЕНИЯ - всего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255 798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165 437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167 543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поступления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29 803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22 116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23 111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24 151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Неналоговые поступления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848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462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Поступления трансфертов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185 445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328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143 321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субвенция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94 394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94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525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96 098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96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237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целевые трансферты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91 051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возврат целевых трансфертов из нижестоящих бюджетов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49 445 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47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803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47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223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48 181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Бюджетные кредиты из РБ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2 566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Поступление займов 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7 925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Погашение бюджетных кредитов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6 878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669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669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Целевые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трансферты и кредиты районам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из областного бюджета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-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20 300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31" marR="9143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Займы из ОБ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-10 916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резерва Правительства РК</a:t>
                      </a: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3 104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8" y="6556375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834231" y="6152739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2022-2024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886200" y="657225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609600"/>
            <a:ext cx="8245475" cy="5334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2022-2024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366297"/>
              </p:ext>
            </p:extLst>
          </p:nvPr>
        </p:nvGraphicFramePr>
        <p:xfrm>
          <a:off x="342899" y="1143000"/>
          <a:ext cx="8458199" cy="4648276"/>
        </p:xfrm>
        <a:graphic>
          <a:graphicData uri="http://schemas.openxmlformats.org/drawingml/2006/table">
            <a:tbl>
              <a:tblPr/>
              <a:tblGrid>
                <a:gridCol w="4191000"/>
                <a:gridCol w="932717"/>
                <a:gridCol w="1048483"/>
                <a:gridCol w="1143000"/>
                <a:gridCol w="1142999"/>
              </a:tblGrid>
              <a:tr h="30472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оценки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проект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- всего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262 258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165 437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167 543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31" marR="91431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103 225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64 795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65 156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65 532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Здравоохранение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7 383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2 184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2 213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защита и обеспечение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3 950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11 408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6 980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7 158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15 575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10 262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Сельское, лесное, водное хозяйство и др.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54 991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30 801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32 341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33 958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Промышленность, архитектурная,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градостроительная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строительная деятельность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138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145</a:t>
                      </a:r>
                      <a:endParaRPr kumimoji="0" lang="ru-RU" alt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3 238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2 999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3 149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Транспорт и коммуникации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9 950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4 284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4 498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52 320</a:t>
                      </a:r>
                      <a:endParaRPr kumimoji="0" lang="kk-KZ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39 896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39 265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38 592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838200" y="6037263"/>
            <a:ext cx="74676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2022-2024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из </a:t>
            </a:r>
            <a:r>
              <a:rPr lang="ru-RU" altLang="ru-RU" sz="1200" i="1" dirty="0">
                <a:solidFill>
                  <a:srgbClr val="000000"/>
                </a:solidFill>
              </a:rPr>
              <a:t>республиканского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бюджета</a:t>
            </a:r>
            <a:endParaRPr lang="ru-RU" altLang="ru-RU" sz="1200" i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2022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год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4370392"/>
              </p:ext>
            </p:extLst>
          </p:nvPr>
        </p:nvGraphicFramePr>
        <p:xfrm>
          <a:off x="381000" y="1420273"/>
          <a:ext cx="8472488" cy="4828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/>
              <a:t>2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Вашему вниманию представлен Гражданский бюджет на 2022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РК.</a:t>
            </a:r>
            <a:endParaRPr lang="ru-RU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6430" y="9144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" y="1746074"/>
            <a:ext cx="8153400" cy="4800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/>
              <a:t>Областной бюджет  –  </a:t>
            </a:r>
            <a:r>
              <a:rPr lang="ru-RU" altLang="ru-RU" sz="2000" dirty="0" smtClean="0"/>
              <a:t>это централизованный денежный фонд, предназначенный для финансового обеспечения задач                         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8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/>
              <a:t>Областной бюджет</a:t>
            </a:r>
            <a:r>
              <a:rPr lang="ru-RU" altLang="ru-RU" sz="2000" dirty="0" smtClean="0"/>
              <a:t> ежегодно разрабатывается на 3-х летний период в соответствии с Правилами разработки проектов местных бюджетов, утвержденными приказом Министра финансов РК от 31 октября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8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/>
              <a:t>Областной бюджет</a:t>
            </a:r>
            <a:r>
              <a:rPr lang="ru-RU" altLang="ru-RU" sz="2000" dirty="0" smtClean="0"/>
              <a:t> на 2022-2024 годы сформирован                                   в соответствии с Бюджетным и Налоговым кодексами РК, Прогнозом социально-экономического развития                                Северо-Казахстанской области на 2022-2026 годы</a:t>
            </a:r>
            <a:r>
              <a:rPr lang="ru-RU" altLang="ru-RU" sz="1600" dirty="0" smtClean="0"/>
              <a:t>.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Представление в областной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</a:t>
            </a:r>
            <a:r>
              <a:rPr lang="ru-RU" altLang="ru-RU" sz="1200" dirty="0">
                <a:solidFill>
                  <a:srgbClr val="000000"/>
                </a:solidFill>
              </a:rPr>
              <a:t>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 dirty="0">
                <a:solidFill>
                  <a:srgbClr val="000000"/>
                </a:solidFill>
              </a:rPr>
              <a:t>, его утверждение на сессии маслихата</a:t>
            </a: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/>
              <a:t>5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1 января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из районного (городского) уровней  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55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810000" y="65198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Номер слайда 5"/>
          <p:cNvSpPr txBox="1">
            <a:spLocks/>
          </p:cNvSpPr>
          <p:nvPr/>
        </p:nvSpPr>
        <p:spPr bwMode="auto">
          <a:xfrm>
            <a:off x="38100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2D6BDDD0-B61D-4FB3-B190-2E5EA3DAFDA8}" type="slidenum">
              <a:rPr lang="ru-RU" altLang="ru-RU" sz="1200" b="1">
                <a:solidFill>
                  <a:srgbClr val="7F7F7F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6250" y="620713"/>
            <a:ext cx="82105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 smtClean="0">
                <a:solidFill>
                  <a:srgbClr val="0000FF"/>
                </a:solidFill>
              </a:rPr>
              <a:t>Основные показатели социально-экономического развития области</a:t>
            </a:r>
            <a:endParaRPr lang="ru-RU" altLang="ru-RU" sz="1800" kern="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916934"/>
              </p:ext>
            </p:extLst>
          </p:nvPr>
        </p:nvGraphicFramePr>
        <p:xfrm>
          <a:off x="639763" y="1196975"/>
          <a:ext cx="7894637" cy="4179801"/>
        </p:xfrm>
        <a:graphic>
          <a:graphicData uri="http://schemas.openxmlformats.org/drawingml/2006/table">
            <a:tbl>
              <a:tblPr/>
              <a:tblGrid>
                <a:gridCol w="411987"/>
                <a:gridCol w="2624437"/>
                <a:gridCol w="969666"/>
                <a:gridCol w="936071"/>
                <a:gridCol w="776967"/>
                <a:gridCol w="699271"/>
                <a:gridCol w="699271"/>
                <a:gridCol w="776967"/>
              </a:tblGrid>
              <a:tr h="341158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года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6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Валовой региональный продукт (ВРП), млрд. тенге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1 178,4*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1 837,8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1 969,1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2 476,7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ВРП на душу населения, тыс. тенге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2 175,9*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3 413,7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3 976,3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4 324,6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4 704,1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-**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3 063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3 201</a:t>
                      </a: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3 345</a:t>
                      </a: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3 462</a:t>
                      </a: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3 583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-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181 704*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214 649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243 412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276 029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313 017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354 961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46 302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49 312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52 518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55 407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58 455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913" y="5596687"/>
            <a:ext cx="6252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</a:t>
            </a:r>
            <a:r>
              <a:rPr lang="ru-RU" sz="1200" i="1" dirty="0"/>
              <a:t>данные за январь - </a:t>
            </a:r>
            <a:r>
              <a:rPr lang="ru-RU" sz="1200" i="1" dirty="0" smtClean="0"/>
              <a:t>сентябрь 2021 года</a:t>
            </a:r>
          </a:p>
          <a:p>
            <a:r>
              <a:rPr lang="ru-RU" sz="1200" i="1" dirty="0" smtClean="0"/>
              <a:t>** - уровень </a:t>
            </a:r>
            <a:r>
              <a:rPr lang="ru-RU" sz="1200" i="1" dirty="0"/>
              <a:t>безработицы по итогам 2021 года будут опубликованы</a:t>
            </a:r>
          </a:p>
          <a:p>
            <a:r>
              <a:rPr lang="ru-RU" sz="1200" i="1" dirty="0"/>
              <a:t>на официальном сайте органов статистики 5 апреля 2022 года</a:t>
            </a:r>
          </a:p>
          <a:p>
            <a:endParaRPr lang="ru-RU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3913" y="5592676"/>
            <a:ext cx="625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</a:t>
            </a:r>
            <a:r>
              <a:rPr lang="ru-RU" sz="1200" i="1" dirty="0"/>
              <a:t>данные за январь - </a:t>
            </a:r>
            <a:r>
              <a:rPr lang="ru-RU" sz="1200" i="1" dirty="0" smtClean="0"/>
              <a:t>сентябрь 2021 года</a:t>
            </a:r>
          </a:p>
          <a:p>
            <a:r>
              <a:rPr lang="ru-RU" sz="1200" i="1" dirty="0" smtClean="0"/>
              <a:t>** - уровень </a:t>
            </a:r>
            <a:r>
              <a:rPr lang="ru-RU" sz="1200" i="1" dirty="0"/>
              <a:t>безработицы по итогам 2021 года будут опубликованы</a:t>
            </a:r>
          </a:p>
          <a:p>
            <a:r>
              <a:rPr lang="ru-RU" sz="1200" i="1" dirty="0"/>
              <a:t>на официальном сайте органов статистики 5 апреля 2022 </a:t>
            </a:r>
            <a:r>
              <a:rPr lang="ru-RU" sz="1200" i="1" dirty="0" smtClean="0"/>
              <a:t>года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7" y="297947"/>
            <a:ext cx="8302625" cy="5334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57379"/>
              </p:ext>
            </p:extLst>
          </p:nvPr>
        </p:nvGraphicFramePr>
        <p:xfrm>
          <a:off x="533396" y="831347"/>
          <a:ext cx="8302625" cy="5273884"/>
        </p:xfrm>
        <a:graphic>
          <a:graphicData uri="http://schemas.openxmlformats.org/drawingml/2006/table">
            <a:tbl>
              <a:tblPr/>
              <a:tblGrid>
                <a:gridCol w="3645624"/>
                <a:gridCol w="1187822"/>
                <a:gridCol w="1108629"/>
                <a:gridCol w="1013631"/>
                <a:gridCol w="1346919"/>
              </a:tblGrid>
              <a:tr h="1420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2021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048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оценка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проект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9 361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ПОСТУПЛЕНИЯ – всего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361 111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200 197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194 792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196 963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поступления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57 435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46 074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48 147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50 314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Неналоговые поступления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1 890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710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741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775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7 327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474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496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518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Поступления трансфертов из РБ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206 747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141 829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143 216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143 164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субвенция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141 544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141 829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143 216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143 164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целевые трансферты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65 203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ЦТ за счет средств Национального фонда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67 866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Бюджетные кредиты из РБ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3 562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Кредиты за счет средств НФ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1 000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Погашение бюджетных кредитов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3 520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11 110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2 192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2 192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Поступление займов 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8 660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ЦТ из резерва Правительства РК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3 104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909637" y="6267828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2022-2024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38100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2022-2024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112321"/>
              </p:ext>
            </p:extLst>
          </p:nvPr>
        </p:nvGraphicFramePr>
        <p:xfrm>
          <a:off x="228600" y="1066800"/>
          <a:ext cx="8458200" cy="5067696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оценка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- всего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370 472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200 197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194 792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196 963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103 225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68 110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68 637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69 192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Здравоохранение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7 383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2 184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2 213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защита и обеспечение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12 468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6 865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7 056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7 256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17 387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9 614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9 840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10 076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27 594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18 809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19 105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19 375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Сельское, лесное, водное хозяйство и др.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76 077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31 223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32 784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34 423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28 371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327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343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27 379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5 817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6 108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6 413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Транспорт и коммуникации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28 337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5 973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6 272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6 586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42 251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51 318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41 086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340476"/>
            <a:ext cx="807561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2022-2024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РБ</a:t>
            </a:r>
            <a:endParaRPr lang="ru-RU" altLang="ru-RU" sz="1100" i="1" dirty="0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30257</TotalTime>
  <Words>1283</Words>
  <Application>Microsoft Office PowerPoint</Application>
  <PresentationFormat>Экран (4:3)</PresentationFormat>
  <Paragraphs>492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Arial</vt:lpstr>
      <vt:lpstr>Arial Black</vt:lpstr>
      <vt:lpstr>Arial Cyr</vt:lpstr>
      <vt:lpstr>Georgia</vt:lpstr>
      <vt:lpstr>Times New Roman</vt:lpstr>
      <vt:lpstr>Trebuchet MS</vt:lpstr>
      <vt:lpstr>Wingdings</vt:lpstr>
      <vt:lpstr>Воздушный поток</vt:lpstr>
      <vt:lpstr>Пиксел</vt:lpstr>
      <vt:lpstr>1_Пиксел</vt:lpstr>
      <vt:lpstr>2_Пиксел</vt:lpstr>
      <vt:lpstr>4_Пиксел</vt:lpstr>
      <vt:lpstr>5_Пиксел</vt:lpstr>
      <vt:lpstr>7_Пиксел</vt:lpstr>
      <vt:lpstr>ГРАЖДАНСКИЙ БЮДЖЕТ  на 2022–2024 годы (проект) </vt:lpstr>
      <vt:lpstr>Уважаемые посетители сайта!</vt:lpstr>
      <vt:lpstr>Законодательная база бюджетного процесса</vt:lpstr>
      <vt:lpstr>Презентация PowerPoint</vt:lpstr>
      <vt:lpstr>Информация о внесении изменений  и дополнений в Бюджетный кодекс Республики Казахстан (в части планирования бюджета)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Проект бюджета Северо-Казахстанской области на 2022 год                                              </vt:lpstr>
      <vt:lpstr> Структура поступлений областного бюджета на 2022-2024 годы, млн.тенге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Альфия Садыкова</cp:lastModifiedBy>
  <cp:revision>1369</cp:revision>
  <cp:lastPrinted>2022-01-13T10:51:11Z</cp:lastPrinted>
  <dcterms:created xsi:type="dcterms:W3CDTF">1601-01-01T00:00:00Z</dcterms:created>
  <dcterms:modified xsi:type="dcterms:W3CDTF">2022-01-13T11:25:41Z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