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0" r:id="rId1"/>
    <p:sldMasterId id="2147484022" r:id="rId2"/>
    <p:sldMasterId id="2147484041" r:id="rId3"/>
    <p:sldMasterId id="2147484245" r:id="rId4"/>
    <p:sldMasterId id="2147484283" r:id="rId5"/>
    <p:sldMasterId id="2147513385" r:id="rId6"/>
    <p:sldMasterId id="2147513404" r:id="rId7"/>
    <p:sldMasterId id="2147513422" r:id="rId8"/>
    <p:sldMasterId id="2147534853" r:id="rId9"/>
    <p:sldMasterId id="2147534866" r:id="rId10"/>
  </p:sldMasterIdLst>
  <p:notesMasterIdLst>
    <p:notesMasterId r:id="rId50"/>
  </p:notesMasterIdLst>
  <p:handoutMasterIdLst>
    <p:handoutMasterId r:id="rId51"/>
  </p:handoutMasterIdLst>
  <p:sldIdLst>
    <p:sldId id="256" r:id="rId11"/>
    <p:sldId id="259" r:id="rId12"/>
    <p:sldId id="292" r:id="rId13"/>
    <p:sldId id="366" r:id="rId14"/>
    <p:sldId id="293" r:id="rId15"/>
    <p:sldId id="325" r:id="rId16"/>
    <p:sldId id="374" r:id="rId17"/>
    <p:sldId id="326" r:id="rId18"/>
    <p:sldId id="327" r:id="rId19"/>
    <p:sldId id="297" r:id="rId20"/>
    <p:sldId id="329" r:id="rId21"/>
    <p:sldId id="330" r:id="rId22"/>
    <p:sldId id="312" r:id="rId23"/>
    <p:sldId id="331" r:id="rId24"/>
    <p:sldId id="343" r:id="rId25"/>
    <p:sldId id="346" r:id="rId26"/>
    <p:sldId id="350" r:id="rId27"/>
    <p:sldId id="355" r:id="rId28"/>
    <p:sldId id="332" r:id="rId29"/>
    <p:sldId id="333" r:id="rId30"/>
    <p:sldId id="373" r:id="rId31"/>
    <p:sldId id="375" r:id="rId32"/>
    <p:sldId id="334" r:id="rId33"/>
    <p:sldId id="276" r:id="rId34"/>
    <p:sldId id="369" r:id="rId35"/>
    <p:sldId id="278" r:id="rId36"/>
    <p:sldId id="370" r:id="rId37"/>
    <p:sldId id="281" r:id="rId38"/>
    <p:sldId id="354" r:id="rId39"/>
    <p:sldId id="357" r:id="rId40"/>
    <p:sldId id="359" r:id="rId41"/>
    <p:sldId id="368" r:id="rId42"/>
    <p:sldId id="365" r:id="rId43"/>
    <p:sldId id="353" r:id="rId44"/>
    <p:sldId id="348" r:id="rId45"/>
    <p:sldId id="339" r:id="rId46"/>
    <p:sldId id="341" r:id="rId47"/>
    <p:sldId id="342" r:id="rId48"/>
    <p:sldId id="344" r:id="rId49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0066"/>
    <a:srgbClr val="0000CC"/>
    <a:srgbClr val="0033CC"/>
    <a:srgbClr val="A50021"/>
    <a:srgbClr val="3366FF"/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7" autoAdjust="0"/>
    <p:restoredTop sz="94396" autoAdjust="0"/>
  </p:normalViewPr>
  <p:slideViewPr>
    <p:cSldViewPr>
      <p:cViewPr varScale="1">
        <p:scale>
          <a:sx n="67" d="100"/>
          <a:sy n="67" d="100"/>
        </p:scale>
        <p:origin x="4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812375249500993E-2"/>
          <c:y val="0.12377850162866449"/>
          <c:w val="0.77045908183632739"/>
          <c:h val="0.49837133550488599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 год</c:v>
                </c:pt>
              </c:strCache>
            </c:strRef>
          </c:tx>
          <c:spPr>
            <a:ln w="2034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99CCFF"/>
              </a:solidFill>
              <a:ln w="20341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20341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FF00"/>
              </a:solidFill>
              <a:ln w="20341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9900"/>
              </a:solidFill>
              <a:ln w="20341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0341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0000FF"/>
              </a:solidFill>
              <a:ln w="20341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1.6394441326722478E-2"/>
                  <c:y val="-0.2006713103169796"/>
                </c:manualLayout>
              </c:layout>
              <c:spPr>
                <a:noFill/>
                <a:ln w="253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 w="253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323876029089309E-2"/>
                  <c:y val="1.6596002422774075E-2"/>
                </c:manualLayout>
              </c:layout>
              <c:spPr>
                <a:noFill/>
                <a:ln w="253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139737090832875E-2"/>
                  <c:y val="3.3218447227171287E-2"/>
                </c:manualLayout>
              </c:layout>
              <c:spPr>
                <a:noFill/>
                <a:ln w="253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7875371846586249E-3"/>
                  <c:y val="-1.8769642339384662E-2"/>
                </c:manualLayout>
              </c:layout>
              <c:spPr>
                <a:noFill/>
                <a:ln w="253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4179997338686815E-2"/>
                  <c:y val="-2.6605895416919038E-2"/>
                </c:manualLayout>
              </c:layout>
              <c:spPr>
                <a:noFill/>
                <a:ln w="253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990245708632436E-2"/>
                  <c:y val="-8.9576014536644454E-3"/>
                </c:manualLayout>
              </c:layout>
              <c:spPr>
                <a:noFill/>
                <a:ln w="2538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80">
                <a:noFill/>
              </a:ln>
            </c:sp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социальная сфера</c:v>
                </c:pt>
                <c:pt idx="1">
                  <c:v>жилищно-коммунальное хозяйство</c:v>
                </c:pt>
                <c:pt idx="2">
                  <c:v>сельское, лесное, водное хозяйство</c:v>
                </c:pt>
                <c:pt idx="3">
                  <c:v>общественный порядок, содержание государственных органов</c:v>
                </c:pt>
                <c:pt idx="4">
                  <c:v>транспорт и коммуникации</c:v>
                </c:pt>
                <c:pt idx="5">
                  <c:v>прочие</c:v>
                </c:pt>
                <c:pt idx="6">
                  <c:v>строительство</c:v>
                </c:pt>
              </c:strCache>
            </c:strRef>
          </c:cat>
          <c:val>
            <c:numRef>
              <c:f>Sheet1!$B$2:$H$2</c:f>
              <c:numCache>
                <c:formatCode>#,##0</c:formatCode>
                <c:ptCount val="7"/>
                <c:pt idx="0">
                  <c:v>140463</c:v>
                </c:pt>
                <c:pt idx="1">
                  <c:v>27379</c:v>
                </c:pt>
                <c:pt idx="2">
                  <c:v>76077</c:v>
                </c:pt>
                <c:pt idx="3">
                  <c:v>27594</c:v>
                </c:pt>
                <c:pt idx="4">
                  <c:v>28337</c:v>
                </c:pt>
                <c:pt idx="5">
                  <c:v>42251.1</c:v>
                </c:pt>
                <c:pt idx="6">
                  <c:v>28371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spPr>
              <a:noFill/>
              <a:ln w="25380">
                <a:noFill/>
              </a:ln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социальная сфера</c:v>
                </c:pt>
                <c:pt idx="1">
                  <c:v>жилищно-коммунальное хозяйство</c:v>
                </c:pt>
                <c:pt idx="2">
                  <c:v>сельское, лесное, водное хозяйство</c:v>
                </c:pt>
                <c:pt idx="3">
                  <c:v>общественный порядок, содержание государственных органов</c:v>
                </c:pt>
                <c:pt idx="4">
                  <c:v>транспорт и коммуникации</c:v>
                </c:pt>
                <c:pt idx="5">
                  <c:v>прочие</c:v>
                </c:pt>
                <c:pt idx="6">
                  <c:v>строительство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37.914595997917253</c:v>
                </c:pt>
                <c:pt idx="1">
                  <c:v>7.3903001062698115</c:v>
                </c:pt>
                <c:pt idx="2">
                  <c:v>20.535149610456497</c:v>
                </c:pt>
                <c:pt idx="3">
                  <c:v>7.4483341660546101</c:v>
                </c:pt>
                <c:pt idx="4">
                  <c:v>7.648889079636497</c:v>
                </c:pt>
                <c:pt idx="5">
                  <c:v>11.404664480807057</c:v>
                </c:pt>
                <c:pt idx="6">
                  <c:v>7.6580665588582786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9">
          <a:noFill/>
        </a:ln>
      </c:spPr>
    </c:plotArea>
    <c:legend>
      <c:legendPos val="b"/>
      <c:layout>
        <c:manualLayout>
          <c:xMode val="edge"/>
          <c:yMode val="edge"/>
          <c:x val="0.20598594895465652"/>
          <c:y val="0.67729222183747118"/>
          <c:w val="0.58802787582586657"/>
          <c:h val="0.32270777816252882"/>
        </c:manualLayout>
      </c:layout>
      <c:overlay val="1"/>
      <c:spPr>
        <a:solidFill>
          <a:schemeClr val="bg1"/>
        </a:solidFill>
        <a:ln w="40669">
          <a:noFill/>
        </a:ln>
      </c:spPr>
      <c:txPr>
        <a:bodyPr/>
        <a:lstStyle/>
        <a:p>
          <a:pPr>
            <a:defRPr sz="1319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812375249500993E-2"/>
          <c:y val="0.12377850162866449"/>
          <c:w val="0.77045908183632739"/>
          <c:h val="0.49837133550488599"/>
        </c:manualLayout>
      </c:layout>
      <c:pie3DChart>
        <c:varyColors val="1"/>
        <c:ser>
          <c:idx val="0"/>
          <c:order val="0"/>
          <c:tx>
            <c:strRef>
              <c:f>Sheet1!$A$3</c:f>
              <c:strCache>
                <c:ptCount val="1"/>
              </c:strCache>
            </c:strRef>
          </c:tx>
          <c:spPr>
            <a:ln w="22755">
              <a:solidFill>
                <a:schemeClr val="tx1"/>
              </a:solidFill>
              <a:prstDash val="solid"/>
            </a:ln>
          </c:spPr>
          <c:explosion val="4"/>
          <c:dPt>
            <c:idx val="0"/>
            <c:bubble3D val="0"/>
            <c:spPr>
              <a:solidFill>
                <a:srgbClr val="99CCFF"/>
              </a:solidFill>
              <a:ln w="22755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FF00"/>
              </a:solidFill>
              <a:ln w="22755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explosion val="7"/>
            <c:spPr>
              <a:solidFill>
                <a:srgbClr val="00FF00"/>
              </a:solidFill>
              <a:ln w="22755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9900"/>
              </a:solidFill>
              <a:ln w="22755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22755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3.2285816731924905E-2"/>
                  <c:y val="5.6384502803530925E-2"/>
                </c:manualLayout>
              </c:layout>
              <c:numFmt formatCode="0%" sourceLinked="0"/>
              <c:spPr>
                <a:noFill/>
                <a:ln w="45510">
                  <a:noFill/>
                </a:ln>
              </c:spPr>
              <c:txPr>
                <a:bodyPr/>
                <a:lstStyle/>
                <a:p>
                  <a:pPr>
                    <a:defRPr sz="197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638168179797199E-2"/>
                  <c:y val="3.99742949934848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132596130401731E-2"/>
                  <c:y val="2.627903026924782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064010441317785E-2"/>
                  <c:y val="-3.043009956194775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328098331970774E-2"/>
                  <c:y val="-4.87165770906865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350730748820336E-3"/>
                  <c:y val="-1.464043319166140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597319048238979E-2"/>
                  <c:y val="-4.91922756788162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Mode val="edge"/>
                  <c:yMode val="edge"/>
                  <c:x val="0.68463073852295409"/>
                  <c:y val="0.185667752442996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45510">
                <a:noFill/>
              </a:ln>
            </c:spPr>
            <c:txPr>
              <a:bodyPr/>
              <a:lstStyle/>
              <a:p>
                <a:pPr>
                  <a:defRPr sz="17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социальная сфера</c:v>
                </c:pt>
                <c:pt idx="1">
                  <c:v>жилищно-коммунальное хозяйство</c:v>
                </c:pt>
                <c:pt idx="2">
                  <c:v>сельское, лесное, водное хозяйство</c:v>
                </c:pt>
                <c:pt idx="3">
                  <c:v>общественный порядок, содержание государственных органов</c:v>
                </c:pt>
                <c:pt idx="4">
                  <c:v>транспорт и коммуникации</c:v>
                </c:pt>
                <c:pt idx="5">
                  <c:v>прочие</c:v>
                </c:pt>
              </c:strCache>
            </c:strRef>
          </c:cat>
          <c:val>
            <c:numRef>
              <c:f>Sheet1!$B$3:$G$3</c:f>
              <c:numCache>
                <c:formatCode>#\ ##0.0</c:formatCode>
                <c:ptCount val="6"/>
                <c:pt idx="0">
                  <c:v>48.031709232892801</c:v>
                </c:pt>
                <c:pt idx="1">
                  <c:v>1.3299880270573252</c:v>
                </c:pt>
                <c:pt idx="2">
                  <c:v>29.004262977678469</c:v>
                </c:pt>
                <c:pt idx="3">
                  <c:v>5.938808349030344</c:v>
                </c:pt>
                <c:pt idx="4">
                  <c:v>3.7939738730563035</c:v>
                </c:pt>
                <c:pt idx="5">
                  <c:v>11.901257540284758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67">
          <a:noFill/>
        </a:ln>
      </c:spPr>
    </c:plotArea>
    <c:legend>
      <c:legendPos val="b"/>
      <c:layout>
        <c:manualLayout>
          <c:xMode val="edge"/>
          <c:yMode val="edge"/>
          <c:x val="3.9920228312072346E-3"/>
          <c:y val="0.7011080318870756"/>
          <c:w val="0.99600797716879275"/>
          <c:h val="0.23314809112548085"/>
        </c:manualLayout>
      </c:layout>
      <c:overlay val="0"/>
      <c:spPr>
        <a:solidFill>
          <a:schemeClr val="bg1"/>
        </a:solidFill>
        <a:ln w="45510">
          <a:noFill/>
        </a:ln>
      </c:spPr>
      <c:txPr>
        <a:bodyPr/>
        <a:lstStyle/>
        <a:p>
          <a:pPr>
            <a:defRPr sz="147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247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6" y="2"/>
            <a:ext cx="2946246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818"/>
            <a:ext cx="2946247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6" y="9429818"/>
            <a:ext cx="2946246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3856C9-DDFB-431F-99BA-84526E852C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068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247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6" y="2"/>
            <a:ext cx="2946246" cy="4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2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90" y="4715708"/>
            <a:ext cx="5439101" cy="446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818"/>
            <a:ext cx="2946247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6" y="9429818"/>
            <a:ext cx="2946246" cy="496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99" tIns="46049" rIns="92099" bIns="460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181A18-6C70-4C48-A7DE-E591F8F921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70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319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>
              <a:spcBef>
                <a:spcPts val="24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Наименование бюджетов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Объем бюджета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Собственные доходы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Поступления от продажи финансовых активов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Субвенции (+)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Целевые трансферты из РБ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Целевые кредиты из РБ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Целевые трансферты и кредиты из ОБ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Поступление займов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Возврат  трансфертов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Погашение бюджетных кредитов </a:t>
            </a:r>
            <a:endParaRPr lang="ru-RU" altLang="ru-RU" dirty="0" smtClean="0"/>
          </a:p>
          <a:p>
            <a:pPr algn="ctr" eaLnBrk="1" hangingPunct="1">
              <a:spcBef>
                <a:spcPts val="24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Свободные остатки</a:t>
            </a:r>
            <a:endParaRPr lang="ru-RU" altLang="ru-RU" dirty="0" smtClean="0"/>
          </a:p>
          <a:p>
            <a:pPr eaLnBrk="1" hangingPunct="1">
              <a:spcBef>
                <a:spcPts val="265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ВСЕГО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, из них: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333 037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44 408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4,5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142 629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94 190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29 054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9 000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1 061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1 487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b="1" dirty="0" smtClean="0">
                <a:solidFill>
                  <a:srgbClr val="000000"/>
                </a:solidFill>
                <a:cs typeface="Arial" panose="020B0604020202020204" pitchFamily="34" charset="0"/>
              </a:rPr>
              <a:t>5 443</a:t>
            </a:r>
            <a:endParaRPr lang="ru-RU" altLang="ru-RU" dirty="0" smtClean="0"/>
          </a:p>
          <a:p>
            <a:pPr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Айыртауский 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11 784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993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4 332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3 488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1 128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1 604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45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194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Акжарский 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6 192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427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2 981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1 445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600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626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72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Аккайынский 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7 613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666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3 266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2 209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1 003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365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16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88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Есильский 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7 792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574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3 593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2 549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330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630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83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Жамбылский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7 666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489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3 889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1 895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737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531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15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110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Магжана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 Жумабаева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10 512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947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4 294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3 096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648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1 382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136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Кызылжарский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12 580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1 146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4 283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4 300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1 203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1 527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50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71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Мамлютский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7 541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626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3 099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2 428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395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917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64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имени </a:t>
            </a:r>
            <a:r>
              <a:rPr lang="ru-RU" altLang="ru-RU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Габита</a:t>
            </a: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 Мусрепова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14 226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1 399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4,5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4 837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5 043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703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2 016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46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178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Тайыншинский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11 626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1 348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4 375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3 577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1 109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1 027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183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Тимирязевский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5 510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405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2 298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2 284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218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245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47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Уалихановский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7 025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434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3 209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2 441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340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540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36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Шал акына 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6 672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418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3 060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1 663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782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599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146</a:t>
            </a:r>
            <a:endParaRPr lang="ru-RU" altLang="ru-RU" dirty="0" smtClean="0"/>
          </a:p>
          <a:p>
            <a:pPr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Петропавловск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66 887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16 013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6 614</a:t>
            </a:r>
            <a:endParaRPr lang="ru-RU" altLang="ru-RU" dirty="0" smtClean="0"/>
          </a:p>
          <a:p>
            <a:pPr algn="ctr" eaLnBrk="1" fontAlgn="t" hangingPunct="1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12 629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3 497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15 563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447</a:t>
            </a:r>
            <a:endParaRPr lang="ru-RU" altLang="ru-RU" dirty="0" smtClean="0"/>
          </a:p>
          <a:p>
            <a:pPr algn="ctr" eaLnBrk="1" hangingPunct="1">
              <a:spcBef>
                <a:spcPts val="265"/>
              </a:spcBef>
            </a:pPr>
            <a:r>
              <a:rPr lang="ru-RU" alt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2 271</a:t>
            </a:r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2017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A418D1-0557-49F6-AB22-EBB1F2B5E6C4}" type="slidenum">
              <a:rPr lang="ru-RU" altLang="ru-RU" sz="1200"/>
              <a:pPr/>
              <a:t>14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807886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037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9B8455-7291-4D54-B471-34185E99DC57}" type="slidenum">
              <a:rPr lang="ru-RU" altLang="ru-RU" sz="1200"/>
              <a:pPr/>
              <a:t>15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223707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45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6345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07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407A69-ADD3-4534-8866-9824A3C956E6}" type="slidenum">
              <a:rPr lang="ru-RU" altLang="ru-RU" sz="1200"/>
              <a:pPr/>
              <a:t>18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634803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2164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954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409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2823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40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849" indent="-286266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859" indent="-228693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0443" indent="-228693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026" indent="-228693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1609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193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776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359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30E35D-25B0-4720-8881-5D5651AB1EAC}" type="slidenum">
              <a:rPr lang="ru-RU" altLang="ru-RU" sz="1200">
                <a:solidFill>
                  <a:srgbClr val="000000"/>
                </a:solidFill>
                <a:cs typeface="Arial" panose="020B0604020202020204" pitchFamily="34" charset="0"/>
              </a:rPr>
              <a:pPr/>
              <a:t>23</a:t>
            </a:fld>
            <a:endParaRPr lang="ru-RU" altLang="ru-RU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83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849" indent="-286266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859" indent="-228693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0443" indent="-228693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1026" indent="-228693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1609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2193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2776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3359" indent="-228693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89B141-CAAF-4F11-BDFD-D9D0B7CB3FE5}" type="slidenum">
              <a:rPr lang="ru-RU" altLang="ru-RU" sz="1200"/>
              <a:pPr/>
              <a:t>2</a:t>
            </a:fld>
            <a:endParaRPr lang="ru-RU" altLang="ru-RU" sz="120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57144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7643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00468A-7C3C-4D26-9A4A-130D654C8F50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621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6581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494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984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222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D866C2-C66C-4A63-B594-0CE61AAE63BA}" type="slidenum">
              <a:rPr lang="ru-RU" altLang="ru-RU" sz="1200"/>
              <a:pPr/>
              <a:t>30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224447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9773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3302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2203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266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2450" indent="-288413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8484" indent="-23040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2521" indent="-23040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6559" indent="-230408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0597" indent="-23040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4634" indent="-23040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78672" indent="-23040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2710" indent="-230408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89B141-CAAF-4F11-BDFD-D9D0B7CB3FE5}" type="slidenum">
              <a:rPr lang="ru-RU" altLang="ru-RU" sz="1200">
                <a:solidFill>
                  <a:srgbClr val="000000"/>
                </a:solidFill>
              </a:rPr>
              <a:pPr/>
              <a:t>4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66460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04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813348-B2A2-49D3-8050-34E64D36BC25}" type="slidenum">
              <a:rPr lang="ru-RU" altLang="ru-RU" sz="1200"/>
              <a:pPr/>
              <a:t>35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8510122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35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64AF34-4FCD-48B7-ADC1-9447FD2925CB}" type="slidenum">
              <a:rPr lang="ru-RU" altLang="ru-RU" sz="1200"/>
              <a:pPr/>
              <a:t>39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99404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2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5AC2A3-C345-462A-90FA-30F1E5F37AD1}" type="slidenum">
              <a:rPr lang="ru-RU" altLang="ru-RU" sz="1200"/>
              <a:pPr/>
              <a:t>8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87130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4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A099C9-52C9-4A21-81B7-352273B1F5D3}" type="slidenum">
              <a:rPr lang="ru-RU" altLang="ru-RU" sz="1200"/>
              <a:pPr/>
              <a:t>9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43817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032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018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1986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8448" indent="-287865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1458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2041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2625" indent="-230292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320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3791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4375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4958" indent="-230292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536F6E-E79E-4812-8813-00AD664EAD08}" type="slidenum">
              <a:rPr lang="ru-RU" altLang="ru-RU" sz="1200"/>
              <a:pPr/>
              <a:t>12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918920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1A18-6C70-4C48-A7DE-E591F8F92160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31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6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0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C4040-DBD5-43BC-BC67-5E168A9C9C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7202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0CD39-B270-442E-A675-EDFF5A2E2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269672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20D0-DC15-41FD-8484-4563DC3A51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564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874-C218-4CFD-BC49-0643D12439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774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FCBB-A1F1-4633-A4F1-82E14C7070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7734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3A5A-BB53-4BCE-91D1-B5D06D2E36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2E893-7FCD-4472-8A50-33D88EB8D8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929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7E632-BB1A-4362-8A6B-EFF92E05E2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0710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8803D-D1DA-4FF5-8D2C-4ABA56C7AE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838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85A51-D147-4FB4-8D48-64E3E8BD7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117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C92-5367-465A-98F9-E7776B7A2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82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F67D-61C8-4CEB-A905-DAD43F8A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44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DF4A3-1F01-4AF2-92C4-E537F02EFA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71965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8CB40-7FD2-4FB3-BBBC-4C7D3AA01F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099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5A9C0-67A8-4B34-BA29-36D6CDDDF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2470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9FBD-92CA-446A-A26B-93ED23991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460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A310C-9C1A-4F11-B21A-189D1FFE3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94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9A8A6-596A-453E-B9B4-19F68D3D6E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4181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6173-C864-461B-8B4A-9A07400D4A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6863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E4462-F56A-4B5D-B736-7014C05A50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503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1255-2E7C-4C9D-950B-2948D92FD5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1483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4D43-26FF-464F-BA94-8F9B1DB380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8426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3BA07-AF1A-43EA-B52B-446067A3AF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95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2A4D-F419-4DFB-9A5D-5DF5232A5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14022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3CA1-59BA-479A-903F-446D5BDCF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2291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FDE56-FBEF-4C1B-BEC3-902941FDCD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6996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BF91-2525-469E-AA02-2EBF15593F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391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4413-EEDC-453E-81E9-44F929C45B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08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28BD-1DD5-4EDD-9AB7-1C3BBE3F5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189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625D-4BC6-427C-8F63-8BBC63FFDB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4208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8E0E-482A-4493-9511-E61A2513B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6994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02F9-59D5-4748-B5E2-419800125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0505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C57B-74E8-420F-836D-9637A6B74C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344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F8BF4-E031-42D0-8075-6E56F95EB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7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6EF2-4C91-4F5B-8101-5B6022DEB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37058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E0178-32ED-4F47-A918-365F28B307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40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C9075-DB21-4204-A348-FA1C99C543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711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8899-93A9-4554-A84C-D1A6ACC1D2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3718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98AD-BA04-4695-BAA7-4E5BFD2E0C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917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1028C-FF8E-481D-A1A0-D4434EF734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2833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A9F92-F6B6-4FE8-A25D-444DE67CF6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928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A52F2-23AC-4C3D-939F-71110C566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8823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55D0-1AE9-4625-8989-0EC65C4CA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961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D219A-C062-42F5-B77D-C4126D1E5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1209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E3918-0150-4394-8146-BD90E2608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096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C3A73-8128-4D01-A8A5-41996A6F48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128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25FEB-5DA0-446C-840C-71C78EE48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795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6AF0-9A1C-44B8-BC81-1AC268D73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396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7FBA-52EE-4D79-8FF3-A08E3387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14569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0CF65-9AEC-4095-B5A1-21360D0B1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46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5819C-A7D3-4ADB-887B-A7E257CF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9081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9D4C-1825-4E1E-8BDE-E68BFCBFC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3351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2D4A7-E973-4F59-A643-CC9B5FC52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6490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6392-6DBE-49AB-9ED7-1E28A2B66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0844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1AB1E-9FEF-4647-843B-9F88A89FFC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92291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F299-3AB8-4B58-9B3F-DC0FFFB2A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150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A1673-271A-4102-A1C6-9DB34EE05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931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9D100-60EB-4BB7-BA64-E3805CD828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4372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173C4-3616-469E-B388-FE0CCF3F89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67074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7D2D-43CD-46F7-BC25-1DE9EE61D1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376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990E-E2DC-473F-9A91-B5A1E6432E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047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A01A9-B462-470A-9DB2-8AB68B4FA6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0359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0DC07-5D91-4957-A756-5890AF148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91773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D8F2-99FD-4387-B225-AD08927B57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80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8757-D0C8-41D9-8EBC-24FF539505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773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35E6F-9083-4B67-9BBA-7469DF84F1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48743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70B5-C125-4CB5-8AE2-52AF926D3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69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562F3-30E7-448C-A01E-251F6E174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9283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95D6-0C7F-4DD9-856D-3C04AA75A3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579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12C6-A80A-4A61-AFC8-9A01E98A3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0414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3BCA-95FF-4BD5-B503-A9E230BFF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076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7084-2BBE-4D92-A61A-11FF8586A1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9865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CF26-8B3B-4E9C-9A1C-78BE5396BA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7282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9A25-524E-4731-86ED-FD8D29D57B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6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E40C2-DD20-4AC5-B2B6-4AB12EF050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9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20162-A072-4B2C-8C79-22C56FC114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32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821A-87B7-48E6-90CA-23A3439D02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8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3946-65B0-4621-B425-43626F285E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185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B106-7BB8-4405-92D3-79933E155D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3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EC1EB-CC59-4863-B11E-B53AFEA7DE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99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ED3EF-8E2E-4824-840C-94364A27D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24AAE-15D2-4FDB-BCBF-2F400596D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44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8803-2FF7-4285-9DA0-86D6922F2D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17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F483B-0235-4BCF-89B8-1261111DE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14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21ACF-20FE-41AB-863D-0B7EB1153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472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E04D-4C61-4DE7-8A58-B7E8000FD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609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D697-6C80-4EAA-BFAF-B074535F5C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004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38DDB-5C0C-42DD-A072-133C5E44E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0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3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2DD0-AFF9-4209-8DFB-0B9390BE08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751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DDD7-7091-480E-A4C2-530EB981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5900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F7A04-B3E0-4BA3-A67D-5C4EE6F5C7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450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6F6CA-F47D-4FBF-9470-4B0108391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4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03F1-2A63-45EC-AE90-CF5FFC8184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08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F639B-8B64-4BFE-BA2E-79F3812D12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49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1D508-A314-4BAC-8D0E-9C41742686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59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E633-2E03-4C6D-8A8F-24E98FD634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79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CC3FE-A456-49F3-924B-2C22C1B5F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84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E95DA-7C7C-4A73-A705-616E435264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18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04EA-32A5-4D3C-8CD6-EF7D819AAD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9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EB6B-2A4E-42B5-84FF-FF7FA57715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6445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3F9AD-E3FF-4AC5-BFFE-0B4DC1860D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622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9295-AE8A-4DF5-B482-A907653F5F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80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8F9A-A15C-4AE2-B4C5-328DC7E36E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416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C54F-393D-49AC-9C4A-FA1411AFF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697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72FA3-7EAE-4E77-A944-2D4F3EEAA4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022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E366-9020-450E-8B25-E89547582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594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66FC-A270-42CA-A3EB-D94C221E20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563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3207-18DA-4773-9C10-4A0B57893C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825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C9C3-613E-44A6-ADE4-A52E77F43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4355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3D71-4A80-43B0-9DDF-794B1AE25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0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5F29-AD28-4C70-ADF2-4CDBEC161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88667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59D9-1C6D-42CA-ABED-756DD01C19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783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E3CB6-A593-491E-BFB2-E27B00C1BE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57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36A2-20AB-47C9-B94B-3131889B49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22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7D6C1-6506-4198-9305-B37EE8351B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545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9869C-3E80-4B0D-BEA4-F8A3B7A33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266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59EF-FB2F-4B96-BFDB-2A826D1573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7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26201-137B-4FCC-BD69-5C4C49920E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58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F8A2-9666-4E0C-918A-808C10B819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7727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8C5E-9FFC-4F6C-8DB8-12A44155FA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371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15F1-C260-40EC-A0BD-4D1E63453B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0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BAA3-927A-4FC1-BFF4-F3D021B0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06038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13007-E679-4DDD-8D72-D197B3488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90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434B2-F848-4A4B-B939-BE74B7748E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171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22136-7783-487E-9136-AF0906EC34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631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010E-E2B5-44F2-A192-76A67B5260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6595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9954D-B362-4953-A7FF-32286B852C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1120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0FC4-5746-48AD-9323-6A35F90CBC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49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9571-48FA-4393-B754-7154719967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43291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7D98F-AC91-42FE-8715-085C983FDB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894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46DD-BC9F-4BB9-90D4-F44C7E7502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886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A2630-80BD-4255-A666-002139C29C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10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C08D-C347-4AEC-BB28-37498C1F7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93099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D2BC1-841C-4E68-BDF9-8FCA1E9B9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83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56F6D-17F5-497A-AF78-6DD389E618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516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FAED0-2282-42E3-ABB0-B1A5968A75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8558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C96C5-0152-4446-8B86-F690804EF5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60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632F-470A-4DC0-91FB-FD4F83FAB7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16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532E-EC32-42CA-AE09-4D63C8BEE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989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0ED5-8BE8-4F15-BB56-371AC4A1A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3916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B8DDE-2F31-4F7E-B00A-A320841DE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835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3FB9-D14A-40EA-BB94-51750F5699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33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9C73-BBDF-4A73-94C3-D2A1E8B8E6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9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18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2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4432-ABD8-4B10-B6D0-E76C065EFD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51082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6471-1C53-47BC-B04E-B949085F19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3676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1FDC1-6F0E-4C15-9B8F-F0317B51CE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468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02094-B539-4741-B60F-4B8A99363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874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0D0C0-F4DF-48E9-8C04-62267F2AB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0625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995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995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24B4E-A79B-4740-962D-72DA8D2C1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9399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5157-2E9F-4681-959F-88DFFBC9B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1778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AA0D3-E244-4C4B-AE2B-17D4B7139B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85197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E59B4-3F54-46EB-8D20-66F0D63878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617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AD25B-30C7-4EB5-9860-A0F56447C9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852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9808-1542-4F3A-8C24-443E146441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6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6A5B4-C76D-4EC7-9A92-F0A986209A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62612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02A73-FEA6-4842-98B6-C18000A72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751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0444-9F2E-4E51-B527-ADED77FDBA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002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DDF5-47E0-4EED-9054-6FE16B0DE3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383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AA6F8-7A3F-4163-90CE-EEDD0004D8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348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7F4C-380B-4C6B-973E-16E350D756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275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3BBA-30DB-43D3-93A3-73C41398DB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701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13D2-93FA-41D8-8153-92E317B311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3429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88CB-47A5-4EAD-959D-FA5DFC7995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3466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97C5A-BB1C-41DB-8AF4-5CE384194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831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93AF-B488-4E69-9E5D-2256DBE168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31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D83280D9-E94D-4133-AA98-D984B24C5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3" r:id="rId1"/>
    <p:sldLayoutId id="2147547266" r:id="rId2"/>
    <p:sldLayoutId id="2147547284" r:id="rId3"/>
    <p:sldLayoutId id="2147547267" r:id="rId4"/>
    <p:sldLayoutId id="2147547268" r:id="rId5"/>
    <p:sldLayoutId id="2147547269" r:id="rId6"/>
    <p:sldLayoutId id="2147547270" r:id="rId7"/>
    <p:sldLayoutId id="2147547271" r:id="rId8"/>
    <p:sldLayoutId id="2147547285" r:id="rId9"/>
    <p:sldLayoutId id="2147547272" r:id="rId10"/>
    <p:sldLayoutId id="21475472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275F9AFB-4DB2-4EEF-8FA4-47E4DAF84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1126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7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31" r:id="rId1"/>
    <p:sldLayoutId id="2147547432" r:id="rId2"/>
    <p:sldLayoutId id="2147547433" r:id="rId3"/>
    <p:sldLayoutId id="2147547434" r:id="rId4"/>
    <p:sldLayoutId id="2147547435" r:id="rId5"/>
    <p:sldLayoutId id="2147547436" r:id="rId6"/>
    <p:sldLayoutId id="2147547437" r:id="rId7"/>
    <p:sldLayoutId id="2147547438" r:id="rId8"/>
    <p:sldLayoutId id="2147547439" r:id="rId9"/>
    <p:sldLayoutId id="2147547440" r:id="rId10"/>
    <p:sldLayoutId id="2147547441" r:id="rId11"/>
    <p:sldLayoutId id="2147547442" r:id="rId12"/>
    <p:sldLayoutId id="2147547443" r:id="rId13"/>
    <p:sldLayoutId id="2147547444" r:id="rId14"/>
    <p:sldLayoutId id="2147547445" r:id="rId15"/>
    <p:sldLayoutId id="2147547446" r:id="rId16"/>
    <p:sldLayoutId id="2147547447" r:id="rId17"/>
    <p:sldLayoutId id="2147547448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AEA04B3E-D3A4-4EF5-BEE4-FDF7228F61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286" r:id="rId1"/>
    <p:sldLayoutId id="2147547287" r:id="rId2"/>
    <p:sldLayoutId id="2147547288" r:id="rId3"/>
    <p:sldLayoutId id="2147547289" r:id="rId4"/>
    <p:sldLayoutId id="2147547290" r:id="rId5"/>
    <p:sldLayoutId id="2147547291" r:id="rId6"/>
    <p:sldLayoutId id="2147547292" r:id="rId7"/>
    <p:sldLayoutId id="2147547293" r:id="rId8"/>
    <p:sldLayoutId id="2147547294" r:id="rId9"/>
    <p:sldLayoutId id="2147547295" r:id="rId10"/>
    <p:sldLayoutId id="2147547296" r:id="rId11"/>
    <p:sldLayoutId id="2147547297" r:id="rId12"/>
    <p:sldLayoutId id="2147547298" r:id="rId13"/>
    <p:sldLayoutId id="2147547299" r:id="rId14"/>
    <p:sldLayoutId id="2147547300" r:id="rId15"/>
    <p:sldLayoutId id="2147547301" r:id="rId16"/>
    <p:sldLayoutId id="2147547302" r:id="rId17"/>
    <p:sldLayoutId id="2147547303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1F7C6C83-1B19-4640-89E4-893E958671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04" r:id="rId1"/>
    <p:sldLayoutId id="2147547305" r:id="rId2"/>
    <p:sldLayoutId id="2147547306" r:id="rId3"/>
    <p:sldLayoutId id="2147547307" r:id="rId4"/>
    <p:sldLayoutId id="2147547308" r:id="rId5"/>
    <p:sldLayoutId id="2147547309" r:id="rId6"/>
    <p:sldLayoutId id="2147547310" r:id="rId7"/>
    <p:sldLayoutId id="2147547311" r:id="rId8"/>
    <p:sldLayoutId id="2147547312" r:id="rId9"/>
    <p:sldLayoutId id="2147547313" r:id="rId10"/>
    <p:sldLayoutId id="2147547314" r:id="rId11"/>
    <p:sldLayoutId id="2147547315" r:id="rId12"/>
    <p:sldLayoutId id="2147547316" r:id="rId13"/>
    <p:sldLayoutId id="2147547317" r:id="rId14"/>
    <p:sldLayoutId id="2147547318" r:id="rId15"/>
    <p:sldLayoutId id="2147547319" r:id="rId16"/>
    <p:sldLayoutId id="2147547320" r:id="rId17"/>
    <p:sldLayoutId id="2147547321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D0DA5A40-90EB-4299-B726-01B212FB29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410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22" r:id="rId1"/>
    <p:sldLayoutId id="2147547323" r:id="rId2"/>
    <p:sldLayoutId id="2147547324" r:id="rId3"/>
    <p:sldLayoutId id="2147547325" r:id="rId4"/>
    <p:sldLayoutId id="2147547326" r:id="rId5"/>
    <p:sldLayoutId id="2147547327" r:id="rId6"/>
    <p:sldLayoutId id="2147547328" r:id="rId7"/>
    <p:sldLayoutId id="2147547329" r:id="rId8"/>
    <p:sldLayoutId id="2147547330" r:id="rId9"/>
    <p:sldLayoutId id="2147547331" r:id="rId10"/>
    <p:sldLayoutId id="2147547332" r:id="rId11"/>
    <p:sldLayoutId id="2147547333" r:id="rId12"/>
    <p:sldLayoutId id="2147547334" r:id="rId13"/>
    <p:sldLayoutId id="2147547335" r:id="rId14"/>
    <p:sldLayoutId id="2147547336" r:id="rId15"/>
    <p:sldLayoutId id="2147547337" r:id="rId16"/>
    <p:sldLayoutId id="2147547338" r:id="rId17"/>
    <p:sldLayoutId id="2147547339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D1B8BE31-43C2-477A-8DD6-CAEE5F653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512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40" r:id="rId1"/>
    <p:sldLayoutId id="2147547341" r:id="rId2"/>
    <p:sldLayoutId id="2147547342" r:id="rId3"/>
    <p:sldLayoutId id="2147547343" r:id="rId4"/>
    <p:sldLayoutId id="2147547344" r:id="rId5"/>
    <p:sldLayoutId id="2147547345" r:id="rId6"/>
    <p:sldLayoutId id="2147547346" r:id="rId7"/>
    <p:sldLayoutId id="2147547347" r:id="rId8"/>
    <p:sldLayoutId id="2147547348" r:id="rId9"/>
    <p:sldLayoutId id="2147547349" r:id="rId10"/>
    <p:sldLayoutId id="2147547350" r:id="rId11"/>
    <p:sldLayoutId id="2147547351" r:id="rId12"/>
    <p:sldLayoutId id="2147547352" r:id="rId13"/>
    <p:sldLayoutId id="2147547353" r:id="rId14"/>
    <p:sldLayoutId id="2147547354" r:id="rId15"/>
    <p:sldLayoutId id="2147547355" r:id="rId16"/>
    <p:sldLayoutId id="2147547356" r:id="rId17"/>
    <p:sldLayoutId id="2147547357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FB5A6401-9F0B-45AC-A2F8-17F4731BF9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614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5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58" r:id="rId1"/>
    <p:sldLayoutId id="2147547359" r:id="rId2"/>
    <p:sldLayoutId id="2147547360" r:id="rId3"/>
    <p:sldLayoutId id="2147547361" r:id="rId4"/>
    <p:sldLayoutId id="2147547362" r:id="rId5"/>
    <p:sldLayoutId id="2147547363" r:id="rId6"/>
    <p:sldLayoutId id="2147547364" r:id="rId7"/>
    <p:sldLayoutId id="2147547365" r:id="rId8"/>
    <p:sldLayoutId id="2147547366" r:id="rId9"/>
    <p:sldLayoutId id="2147547367" r:id="rId10"/>
    <p:sldLayoutId id="2147547368" r:id="rId11"/>
    <p:sldLayoutId id="2147547369" r:id="rId12"/>
    <p:sldLayoutId id="2147547370" r:id="rId13"/>
    <p:sldLayoutId id="2147547371" r:id="rId14"/>
    <p:sldLayoutId id="2147547372" r:id="rId15"/>
    <p:sldLayoutId id="2147547373" r:id="rId16"/>
    <p:sldLayoutId id="2147547374" r:id="rId17"/>
    <p:sldLayoutId id="2147547375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711F828D-815F-4D95-81B1-112E7C4F9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71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76" r:id="rId1"/>
    <p:sldLayoutId id="2147547377" r:id="rId2"/>
    <p:sldLayoutId id="2147547378" r:id="rId3"/>
    <p:sldLayoutId id="2147547379" r:id="rId4"/>
    <p:sldLayoutId id="2147547380" r:id="rId5"/>
    <p:sldLayoutId id="2147547381" r:id="rId6"/>
    <p:sldLayoutId id="2147547382" r:id="rId7"/>
    <p:sldLayoutId id="2147547383" r:id="rId8"/>
    <p:sldLayoutId id="2147547384" r:id="rId9"/>
    <p:sldLayoutId id="2147547385" r:id="rId10"/>
    <p:sldLayoutId id="2147547386" r:id="rId11"/>
    <p:sldLayoutId id="2147547387" r:id="rId12"/>
    <p:sldLayoutId id="2147547388" r:id="rId13"/>
    <p:sldLayoutId id="2147547389" r:id="rId14"/>
    <p:sldLayoutId id="2147547390" r:id="rId15"/>
    <p:sldLayoutId id="2147547391" r:id="rId16"/>
    <p:sldLayoutId id="2147547392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B5C02F47-C656-4777-91B5-6A41DDB00C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666699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1800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819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892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393" r:id="rId1"/>
    <p:sldLayoutId id="2147547394" r:id="rId2"/>
    <p:sldLayoutId id="2147547395" r:id="rId3"/>
    <p:sldLayoutId id="2147547396" r:id="rId4"/>
    <p:sldLayoutId id="2147547397" r:id="rId5"/>
    <p:sldLayoutId id="2147547398" r:id="rId6"/>
    <p:sldLayoutId id="2147547399" r:id="rId7"/>
    <p:sldLayoutId id="2147547400" r:id="rId8"/>
    <p:sldLayoutId id="2147547401" r:id="rId9"/>
    <p:sldLayoutId id="2147547402" r:id="rId10"/>
    <p:sldLayoutId id="2147547403" r:id="rId11"/>
    <p:sldLayoutId id="2147547404" r:id="rId12"/>
    <p:sldLayoutId id="2147547405" r:id="rId13"/>
    <p:sldLayoutId id="2147547406" r:id="rId14"/>
    <p:sldLayoutId id="2147547407" r:id="rId15"/>
    <p:sldLayoutId id="2147547408" r:id="rId16"/>
    <p:sldLayoutId id="2147547409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15913F59-738E-489A-AB98-C51794AA6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47428" r:id="rId1"/>
    <p:sldLayoutId id="2147547274" r:id="rId2"/>
    <p:sldLayoutId id="2147547429" r:id="rId3"/>
    <p:sldLayoutId id="2147547275" r:id="rId4"/>
    <p:sldLayoutId id="2147547276" r:id="rId5"/>
    <p:sldLayoutId id="2147547277" r:id="rId6"/>
    <p:sldLayoutId id="2147547278" r:id="rId7"/>
    <p:sldLayoutId id="2147547279" r:id="rId8"/>
    <p:sldLayoutId id="2147547430" r:id="rId9"/>
    <p:sldLayoutId id="2147547280" r:id="rId10"/>
    <p:sldLayoutId id="2147547281" r:id="rId11"/>
    <p:sldLayoutId id="21475472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1676400"/>
            <a:ext cx="8686800" cy="3505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anose="02040502050405020303" pitchFamily="18" charset="0"/>
              <a:buNone/>
            </a:pPr>
            <a:r>
              <a:rPr lang="ru-RU" altLang="ru-RU" sz="6000" dirty="0" smtClean="0">
                <a:solidFill>
                  <a:srgbClr val="0000CC"/>
                </a:solidFill>
                <a:effectLst/>
              </a:rPr>
              <a:t>ГРАЖДАНСКИЙ БЮДЖЕТ </a:t>
            </a:r>
            <a:br>
              <a:rPr lang="ru-RU" altLang="ru-RU" sz="6000" dirty="0" smtClean="0">
                <a:solidFill>
                  <a:srgbClr val="0000CC"/>
                </a:solidFill>
                <a:effectLst/>
              </a:rPr>
            </a:br>
            <a:r>
              <a:rPr lang="ru-RU" altLang="ru-RU" sz="6000" dirty="0" smtClean="0">
                <a:solidFill>
                  <a:srgbClr val="0000CC"/>
                </a:solidFill>
                <a:effectLst/>
              </a:rPr>
              <a:t>на 2021–2023 годы</a:t>
            </a:r>
            <a:br>
              <a:rPr lang="ru-RU" altLang="ru-RU" sz="6000" dirty="0" smtClean="0">
                <a:solidFill>
                  <a:srgbClr val="0000CC"/>
                </a:solidFill>
                <a:effectLst/>
              </a:rPr>
            </a:br>
            <a:r>
              <a:rPr lang="ru-RU" altLang="ru-RU" sz="2800" dirty="0" smtClean="0">
                <a:solidFill>
                  <a:srgbClr val="0000CC"/>
                </a:solidFill>
                <a:effectLst/>
              </a:rPr>
              <a:t>(Уточненный на 1.12.2021 г.)</a:t>
            </a:r>
            <a:r>
              <a:rPr lang="ru-RU" altLang="ru-RU" sz="6000" dirty="0" smtClean="0">
                <a:solidFill>
                  <a:srgbClr val="000000"/>
                </a:solidFill>
                <a:effectLst/>
              </a:rPr>
              <a:t/>
            </a:r>
            <a:br>
              <a:rPr lang="ru-RU" altLang="ru-RU" sz="6000" dirty="0" smtClean="0">
                <a:solidFill>
                  <a:srgbClr val="000000"/>
                </a:solidFill>
                <a:effectLst/>
              </a:rPr>
            </a:br>
            <a:endParaRPr lang="ru-RU" altLang="ru-RU" sz="6000" dirty="0" smtClean="0">
              <a:solidFill>
                <a:srgbClr val="3366FF"/>
              </a:solidFill>
              <a:effectLst/>
            </a:endParaRPr>
          </a:p>
        </p:txBody>
      </p:sp>
      <p:pic>
        <p:nvPicPr>
          <p:cNvPr id="7" name="Рисунок 6" descr="logoМЭРТ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2" y="357166"/>
            <a:ext cx="1428760" cy="879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07375" cy="9144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</a:rPr>
              <a:t>Основные направления </a:t>
            </a:r>
            <a:br>
              <a:rPr lang="ru-RU" altLang="ru-RU" sz="2000" b="1" dirty="0" smtClean="0">
                <a:solidFill>
                  <a:srgbClr val="0000FF"/>
                </a:solidFill>
              </a:rPr>
            </a:br>
            <a:r>
              <a:rPr lang="ru-RU" altLang="ru-RU" sz="2000" b="1" dirty="0" smtClean="0">
                <a:solidFill>
                  <a:srgbClr val="0000FF"/>
                </a:solidFill>
              </a:rPr>
              <a:t>расходной части бюджета Северо-Казахстанской области </a:t>
            </a:r>
            <a:br>
              <a:rPr lang="ru-RU" altLang="ru-RU" sz="2000" b="1" dirty="0" smtClean="0">
                <a:solidFill>
                  <a:srgbClr val="0000FF"/>
                </a:solidFill>
              </a:rPr>
            </a:br>
            <a:r>
              <a:rPr lang="ru-RU" altLang="ru-RU" sz="2000" b="1" dirty="0" smtClean="0">
                <a:solidFill>
                  <a:srgbClr val="0000FF"/>
                </a:solidFill>
              </a:rPr>
              <a:t>на 2021 год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28527234"/>
              </p:ext>
            </p:extLst>
          </p:nvPr>
        </p:nvGraphicFramePr>
        <p:xfrm>
          <a:off x="302673" y="1560512"/>
          <a:ext cx="8831263" cy="4976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5588" name="Номер слайда 5"/>
          <p:cNvSpPr txBox="1">
            <a:spLocks/>
          </p:cNvSpPr>
          <p:nvPr/>
        </p:nvSpPr>
        <p:spPr bwMode="auto">
          <a:xfrm>
            <a:off x="3803904" y="6392862"/>
            <a:ext cx="18288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5EC692B-ACC4-4A79-9BBD-2CD09D8CAF6F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3694" y="0"/>
            <a:ext cx="8610600" cy="3048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1800" b="1" dirty="0" smtClean="0">
                <a:solidFill>
                  <a:srgbClr val="0000CC"/>
                </a:solidFill>
              </a:rPr>
              <a:t>Структура поступлений областного бюджета на 2021-2023 годы</a:t>
            </a:r>
            <a:r>
              <a:rPr lang="ru-RU" altLang="ru-RU" sz="2000" b="1" dirty="0" smtClean="0">
                <a:solidFill>
                  <a:srgbClr val="0000CC"/>
                </a:solidFill>
              </a:rPr>
              <a:t>, </a:t>
            </a:r>
            <a:r>
              <a:rPr lang="ru-RU" altLang="ru-RU" sz="1400" dirty="0" err="1" smtClean="0">
                <a:solidFill>
                  <a:srgbClr val="0000CC"/>
                </a:solidFill>
              </a:rPr>
              <a:t>млн.тенге</a:t>
            </a:r>
            <a:r>
              <a:rPr lang="ru-RU" altLang="ru-RU" sz="1400" b="1" dirty="0" smtClean="0">
                <a:solidFill>
                  <a:srgbClr val="0000CC"/>
                </a:solidFill>
              </a:rPr>
              <a:t/>
            </a:r>
            <a:br>
              <a:rPr lang="ru-RU" altLang="ru-RU" sz="1400" b="1" dirty="0" smtClean="0">
                <a:solidFill>
                  <a:srgbClr val="0000CC"/>
                </a:solidFill>
              </a:rPr>
            </a:br>
            <a:endParaRPr lang="ru-RU" altLang="ru-RU" sz="2000" b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10522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827801"/>
              </p:ext>
            </p:extLst>
          </p:nvPr>
        </p:nvGraphicFramePr>
        <p:xfrm>
          <a:off x="533399" y="330199"/>
          <a:ext cx="8001001" cy="6040382"/>
        </p:xfrm>
        <a:graphic>
          <a:graphicData uri="http://schemas.openxmlformats.org/drawingml/2006/table">
            <a:tbl>
              <a:tblPr/>
              <a:tblGrid>
                <a:gridCol w="3886201"/>
                <a:gridCol w="1143000"/>
                <a:gridCol w="1143000"/>
                <a:gridCol w="914400"/>
                <a:gridCol w="914400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Наименование</a:t>
                      </a: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2021 год</a:t>
                      </a: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Прогноз*</a:t>
                      </a: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682" marB="45682" horzOverflow="overflow"/>
                </a:tc>
              </a:tr>
              <a:tr h="222238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682" marB="4568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Утвержденный план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Уточненный план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2022 год</a:t>
                      </a: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2023 год</a:t>
                      </a:r>
                    </a:p>
                  </a:txBody>
                  <a:tcPr marL="91450" marR="91450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Свободные остатки на начало года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6 460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ПОСТУПЛЕНИЯ - всего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225 459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255 798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166 759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169 677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поступления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25 606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803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22 116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23 111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Неналоговые поступления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679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848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423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442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Поступления трансфертов из РБ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153 354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153 278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94 525</a:t>
                      </a: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96 045</a:t>
                      </a: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9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субвенция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94 394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94 394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94 525</a:t>
                      </a: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96 045</a:t>
                      </a: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целевые трансферты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58 960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58 884</a:t>
                      </a: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Поступление трансфертов из Нац. фонда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153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32 167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Бюджетные кредиты из РБ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1 566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1 566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Кредитование из НФ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1 000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Погашение бюджетных кредитов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6 133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6 878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1 891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2 089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Займы из ОБ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7 327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-132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Поступление займов (ГЦБ)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- 4 796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7 925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Целевые</a:t>
                      </a: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трансферты районам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из областного бюджета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-12 186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-20 300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Займы из ОБ районам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-10 784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7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Возврат трансфертов из нижестоящих бюджетов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47 623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49 445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47 804</a:t>
                      </a: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47 990</a:t>
                      </a:r>
                    </a:p>
                  </a:txBody>
                  <a:tcPr marL="91431" marR="91431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4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резерва Правительства РК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3 104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6729" name="Rectangle 100"/>
          <p:cNvSpPr>
            <a:spLocks noChangeArrowheads="1"/>
          </p:cNvSpPr>
          <p:nvPr/>
        </p:nvSpPr>
        <p:spPr bwMode="auto">
          <a:xfrm>
            <a:off x="611188" y="6556375"/>
            <a:ext cx="8075612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i="1">
              <a:solidFill>
                <a:srgbClr val="000000"/>
              </a:solidFill>
            </a:endParaRPr>
          </a:p>
        </p:txBody>
      </p:sp>
      <p:sp>
        <p:nvSpPr>
          <p:cNvPr id="196730" name="Rectangle 283"/>
          <p:cNvSpPr>
            <a:spLocks noChangeArrowheads="1"/>
          </p:cNvSpPr>
          <p:nvPr/>
        </p:nvSpPr>
        <p:spPr bwMode="auto">
          <a:xfrm rot="10800000" flipV="1">
            <a:off x="672362" y="6403975"/>
            <a:ext cx="7629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 dirty="0">
                <a:solidFill>
                  <a:srgbClr val="000000"/>
                </a:solidFill>
              </a:rPr>
              <a:t>*Примечание: 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2022-2023 </a:t>
            </a:r>
            <a:r>
              <a:rPr lang="ru-RU" altLang="ru-RU" sz="1100" i="1" dirty="0">
                <a:solidFill>
                  <a:srgbClr val="000000"/>
                </a:solidFill>
              </a:rPr>
              <a:t>годы - без учета целевых трансфертов и кредитов  из республиканского бюджета</a:t>
            </a:r>
          </a:p>
        </p:txBody>
      </p:sp>
      <p:sp>
        <p:nvSpPr>
          <p:cNvPr id="196731" name="Номер слайда 5"/>
          <p:cNvSpPr txBox="1">
            <a:spLocks/>
          </p:cNvSpPr>
          <p:nvPr/>
        </p:nvSpPr>
        <p:spPr bwMode="auto">
          <a:xfrm>
            <a:off x="3886200" y="6572250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3974314-AFD0-4243-87E1-D5CE57DB5EA3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609600"/>
            <a:ext cx="8245475" cy="5334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000" b="1" dirty="0" smtClean="0">
                <a:solidFill>
                  <a:srgbClr val="0000FF"/>
                </a:solidFill>
              </a:rPr>
              <a:t>Расходы областного бюджета на 2021-2023 годы</a:t>
            </a:r>
            <a:r>
              <a:rPr lang="ru-RU" altLang="ru-RU" sz="2400" b="1" dirty="0" smtClean="0">
                <a:solidFill>
                  <a:srgbClr val="0000FF"/>
                </a:solidFill>
              </a:rPr>
              <a:t>, </a:t>
            </a:r>
            <a:r>
              <a:rPr lang="ru-RU" altLang="ru-RU" sz="1400" i="1" dirty="0" smtClean="0">
                <a:solidFill>
                  <a:srgbClr val="0000FF"/>
                </a:solidFill>
              </a:rPr>
              <a:t>млн. тенге</a:t>
            </a:r>
            <a:br>
              <a:rPr lang="ru-RU" altLang="ru-RU" sz="1400" i="1" dirty="0" smtClean="0">
                <a:solidFill>
                  <a:srgbClr val="0000FF"/>
                </a:solidFill>
              </a:rPr>
            </a:br>
            <a:r>
              <a:rPr lang="ru-RU" altLang="ru-RU" sz="1400" b="1" i="1" dirty="0" smtClean="0">
                <a:solidFill>
                  <a:srgbClr val="0000FF"/>
                </a:solidFill>
              </a:rPr>
              <a:t>агрегированная форма</a:t>
            </a:r>
            <a:r>
              <a:rPr lang="ru-RU" altLang="ru-RU" sz="1400" i="1" dirty="0" smtClean="0">
                <a:solidFill>
                  <a:srgbClr val="0000FF"/>
                </a:solidFill>
              </a:rPr>
              <a:t/>
            </a:r>
            <a:br>
              <a:rPr lang="ru-RU" altLang="ru-RU" sz="1400" i="1" dirty="0" smtClean="0">
                <a:solidFill>
                  <a:srgbClr val="0000FF"/>
                </a:solidFill>
              </a:rPr>
            </a:br>
            <a:r>
              <a:rPr lang="ru-RU" altLang="ru-RU" sz="2400" b="1" dirty="0" smtClean="0">
                <a:solidFill>
                  <a:srgbClr val="0000CC"/>
                </a:solidFill>
              </a:rPr>
              <a:t> </a:t>
            </a: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endParaRPr lang="ru-RU" altLang="ru-RU" sz="2400" b="1" dirty="0" smtClean="0"/>
          </a:p>
        </p:txBody>
      </p:sp>
      <p:graphicFrame>
        <p:nvGraphicFramePr>
          <p:cNvPr id="10522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490506"/>
              </p:ext>
            </p:extLst>
          </p:nvPr>
        </p:nvGraphicFramePr>
        <p:xfrm>
          <a:off x="474526" y="1100936"/>
          <a:ext cx="8382000" cy="4602722"/>
        </p:xfrm>
        <a:graphic>
          <a:graphicData uri="http://schemas.openxmlformats.org/drawingml/2006/table">
            <a:tbl>
              <a:tblPr/>
              <a:tblGrid>
                <a:gridCol w="4021274"/>
                <a:gridCol w="1219200"/>
                <a:gridCol w="1007926"/>
                <a:gridCol w="1066800"/>
                <a:gridCol w="1066800"/>
              </a:tblGrid>
              <a:tr h="2881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функциональных групп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Прогноз*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Утвержденный план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Уточненный план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 год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 год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 - всего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225 459</a:t>
                      </a:r>
                    </a:p>
                  </a:txBody>
                  <a:tcPr marL="91431" marR="91431" marT="45691" marB="456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262 258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166 759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169 677</a:t>
                      </a:r>
                    </a:p>
                  </a:txBody>
                  <a:tcPr marL="91431" marR="9143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104 177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103 225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64 795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65 156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Здравоохранение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7 851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2 157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2 184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6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защита и обеспечение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3 587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3 132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3 220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 спорт, информационное пространство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10 298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11 409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6 980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7 157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8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Общественный порядок, оборона, государственные услуги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11 782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575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10 262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10 435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Сельское, лесное, водное хозяйство и др.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54 120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30 801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32 341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Промышленность, архитектурная,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градостроительная и строительная деятельность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4 483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131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138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94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3 488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2 999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3 149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1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Транспорт и коммуникации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6 229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9 950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4 284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4 498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Прочие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22 838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41 218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41 399</a:t>
                      </a:r>
                    </a:p>
                  </a:txBody>
                  <a:tcPr marL="91423" marR="91423" marT="45682" marB="456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7739" name="Номер слайда 5"/>
          <p:cNvSpPr txBox="1">
            <a:spLocks/>
          </p:cNvSpPr>
          <p:nvPr/>
        </p:nvSpPr>
        <p:spPr bwMode="auto">
          <a:xfrm>
            <a:off x="4114800" y="64008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76982EB-C7E0-404F-A880-C9B5090A6770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  <p:sp>
        <p:nvSpPr>
          <p:cNvPr id="197740" name="Rectangle 283"/>
          <p:cNvSpPr>
            <a:spLocks noChangeArrowheads="1"/>
          </p:cNvSpPr>
          <p:nvPr/>
        </p:nvSpPr>
        <p:spPr bwMode="auto">
          <a:xfrm rot="10800000" flipV="1">
            <a:off x="635000" y="6249988"/>
            <a:ext cx="831373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Примечание: *  данные на </a:t>
            </a:r>
            <a:r>
              <a:rPr lang="ru-RU" altLang="ru-RU" sz="1200" i="1" dirty="0" smtClean="0">
                <a:solidFill>
                  <a:srgbClr val="000000"/>
                </a:solidFill>
              </a:rPr>
              <a:t>2022-2023 </a:t>
            </a:r>
            <a:r>
              <a:rPr lang="ru-RU" altLang="ru-RU" sz="1200" i="1" dirty="0">
                <a:solidFill>
                  <a:srgbClr val="000000"/>
                </a:solidFill>
              </a:rPr>
              <a:t>годы приведены без учета целевых трансфертов и кредитов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                           из республиканского </a:t>
            </a:r>
            <a:r>
              <a:rPr lang="ru-RU" altLang="ru-RU" sz="1200" i="1" dirty="0" smtClean="0">
                <a:solidFill>
                  <a:srgbClr val="000000"/>
                </a:solidFill>
              </a:rPr>
              <a:t>бюджета</a:t>
            </a:r>
            <a:endParaRPr lang="ru-RU" altLang="ru-RU" sz="1200" i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 dirty="0">
                <a:solidFill>
                  <a:srgbClr val="000000"/>
                </a:solidFill>
              </a:rPr>
              <a:t>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955675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</a:rPr>
              <a:t>Основные направления расходной части областного бюджета </a:t>
            </a:r>
            <a:br>
              <a:rPr lang="ru-RU" altLang="ru-RU" sz="2000" b="1" dirty="0" smtClean="0">
                <a:solidFill>
                  <a:srgbClr val="0000FF"/>
                </a:solidFill>
              </a:rPr>
            </a:br>
            <a:r>
              <a:rPr lang="ru-RU" altLang="ru-RU" sz="2000" b="1" dirty="0" smtClean="0">
                <a:solidFill>
                  <a:srgbClr val="0000FF"/>
                </a:solidFill>
              </a:rPr>
              <a:t>на 2021 год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73505463"/>
              </p:ext>
            </p:extLst>
          </p:nvPr>
        </p:nvGraphicFramePr>
        <p:xfrm>
          <a:off x="396875" y="1425575"/>
          <a:ext cx="8715375" cy="51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9684" name="Номер слайда 5"/>
          <p:cNvSpPr txBox="1">
            <a:spLocks/>
          </p:cNvSpPr>
          <p:nvPr/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5E72D726-5B05-4925-94FB-F50268EFABE1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075" y="381000"/>
            <a:ext cx="8797925" cy="236538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</a:rPr>
              <a:t>Уточненный бюджет Северо-Казахстанской области на 2021 год                                              </a:t>
            </a:r>
          </a:p>
        </p:txBody>
      </p:sp>
      <p:graphicFrame>
        <p:nvGraphicFramePr>
          <p:cNvPr id="10340" name="Group 1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031836"/>
              </p:ext>
            </p:extLst>
          </p:nvPr>
        </p:nvGraphicFramePr>
        <p:xfrm>
          <a:off x="76200" y="1078206"/>
          <a:ext cx="8973218" cy="5477877"/>
        </p:xfrm>
        <a:graphic>
          <a:graphicData uri="http://schemas.openxmlformats.org/drawingml/2006/table">
            <a:tbl>
              <a:tblPr/>
              <a:tblGrid>
                <a:gridCol w="1200818"/>
                <a:gridCol w="627982"/>
                <a:gridCol w="442660"/>
                <a:gridCol w="694620"/>
                <a:gridCol w="515123"/>
                <a:gridCol w="649326"/>
                <a:gridCol w="569728"/>
                <a:gridCol w="569728"/>
                <a:gridCol w="640944"/>
                <a:gridCol w="654163"/>
                <a:gridCol w="627725"/>
                <a:gridCol w="640944"/>
                <a:gridCol w="569728"/>
                <a:gridCol w="569729"/>
              </a:tblGrid>
              <a:tr h="1272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бюджетов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Объем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33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Собственные доходы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(+)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Целевые трансферты из РБ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Целевые трансферты из Нац. Фонда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кредиты из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РБ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Бюджетные кредиты из Нац.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фонда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rtl="0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Поступление займов из ОБ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Поступление займов (ГЦБ)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Возврат трансфертов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Поступление трансфертов из ОБ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Погашение бюджетных кредитов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Свободные остатки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из них: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370 472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Айыртауский 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Акжарский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2 842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Аккайынский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5 983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Есильский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Жамбылский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Магжана Жумабаева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99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Кызылжарский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Мамлютский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21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имени </a:t>
                      </a:r>
                      <a:r>
                        <a:rPr lang="ru-RU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Габита</a:t>
                      </a: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Мусрепова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29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Тайыншинский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Тимирязевский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Уалихановский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3 004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 акына 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01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Петропавловск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65 647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24 364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11 468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Областной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262 258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94 394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32 167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-10 916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-20 300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6 878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0927" name="Text Box 95"/>
          <p:cNvSpPr txBox="1">
            <a:spLocks noChangeArrowheads="1"/>
          </p:cNvSpPr>
          <p:nvPr/>
        </p:nvSpPr>
        <p:spPr bwMode="auto">
          <a:xfrm>
            <a:off x="7772400" y="754626"/>
            <a:ext cx="15128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dirty="0" err="1">
                <a:solidFill>
                  <a:srgbClr val="0000FF"/>
                </a:solidFill>
              </a:rPr>
              <a:t>млн.тенге</a:t>
            </a:r>
            <a:endParaRPr lang="ru-RU" altLang="ru-RU" sz="1200" dirty="0">
              <a:solidFill>
                <a:srgbClr val="0000FF"/>
              </a:solidFill>
            </a:endParaRPr>
          </a:p>
        </p:txBody>
      </p:sp>
      <p:sp>
        <p:nvSpPr>
          <p:cNvPr id="200928" name="Номер слайда 5"/>
          <p:cNvSpPr txBox="1">
            <a:spLocks/>
          </p:cNvSpPr>
          <p:nvPr/>
        </p:nvSpPr>
        <p:spPr bwMode="auto">
          <a:xfrm>
            <a:off x="4038600" y="6692900"/>
            <a:ext cx="18288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D1A39EB-9C6D-42BD-B29F-A962A561E6BE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529629"/>
            <a:ext cx="8666163" cy="3048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</a:rPr>
              <a:t>Целевые трансферты  и кредиты из республиканского бюджета </a:t>
            </a:r>
            <a:br>
              <a:rPr lang="ru-RU" altLang="ru-RU" sz="1800" b="1" dirty="0" smtClean="0">
                <a:solidFill>
                  <a:srgbClr val="0000FF"/>
                </a:solidFill>
              </a:rPr>
            </a:br>
            <a:r>
              <a:rPr lang="ru-RU" altLang="ru-RU" sz="1800" b="1" dirty="0" smtClean="0">
                <a:solidFill>
                  <a:srgbClr val="0000FF"/>
                </a:solidFill>
              </a:rPr>
              <a:t>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46841954"/>
              </p:ext>
            </p:extLst>
          </p:nvPr>
        </p:nvGraphicFramePr>
        <p:xfrm>
          <a:off x="228600" y="1097287"/>
          <a:ext cx="8686800" cy="5319273"/>
        </p:xfrm>
        <a:graphic>
          <a:graphicData uri="http://schemas.openxmlformats.org/drawingml/2006/table">
            <a:tbl>
              <a:tblPr/>
              <a:tblGrid>
                <a:gridCol w="7516033"/>
                <a:gridCol w="1170767"/>
              </a:tblGrid>
              <a:tr h="42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целевых трансфертов РБ</a:t>
                      </a:r>
                    </a:p>
                  </a:txBody>
                  <a:tcPr marL="91453" marR="91453"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бюджет</a:t>
                      </a:r>
                    </a:p>
                  </a:txBody>
                  <a:tcPr marL="91453" marR="91453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400" b="1" dirty="0" smtClean="0">
                          <a:solidFill>
                            <a:srgbClr val="000000"/>
                          </a:solidFill>
                        </a:rPr>
                        <a:t>Целевые трансферты и кредиты из республиканского бюджета</a:t>
                      </a:r>
                      <a:r>
                        <a:rPr lang="ru-RU" altLang="ru-RU" sz="1400" b="1" baseline="0" dirty="0" smtClean="0">
                          <a:solidFill>
                            <a:srgbClr val="000000"/>
                          </a:solidFill>
                        </a:rPr>
                        <a:t> – всего,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71 869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sz="10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трансферты из РБ - всего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65 203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sz="10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 целевые трансферты – всего,</a:t>
                      </a: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62 710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sz="105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возмещение части расходов, понесенных субъектом агропромышленного комплекса, при инвестиционных вложениях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15 495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субсидирование процентной ставки по кредитным и лизинговым обязательствам в рамках направления  по финансовому оздоровлению субъектов агропромышленного комплекса 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2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субсидирование ставок вознаграждения при кредитовании, а также лизинге на приобретение сельскохозяйственных животных, техники и технологического оборудования 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5 857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субсидирование стоимости пестицидов,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биоагентов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(энтомофагов), предназначенных для проведения обработки против вредных и особо опасных вредных организмов с численностью выше экономического порога вредоносности и карантинных объектов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9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выплату государственной адресной социальной помощи 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размещение государственного социального заказа в неправительственных организациях 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1445" marR="9144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1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на 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обеспечение прав и улучшение качества жизни инвалидов в Республике Казахстан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2796" name="Rectangle 2"/>
          <p:cNvSpPr>
            <a:spLocks noChangeArrowheads="1"/>
          </p:cNvSpPr>
          <p:nvPr/>
        </p:nvSpPr>
        <p:spPr bwMode="auto">
          <a:xfrm>
            <a:off x="7831310" y="921041"/>
            <a:ext cx="1258888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err="1">
                <a:solidFill>
                  <a:srgbClr val="000000"/>
                </a:solidFill>
              </a:rPr>
              <a:t>млн.тенге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02797" name="Номер слайда 5"/>
          <p:cNvSpPr txBox="1">
            <a:spLocks/>
          </p:cNvSpPr>
          <p:nvPr/>
        </p:nvSpPr>
        <p:spPr bwMode="auto">
          <a:xfrm rot="10800000" flipV="1">
            <a:off x="3809665" y="6509091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9E86329-89CA-4395-90E6-87165331AD65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427964"/>
            <a:ext cx="8724900" cy="3810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</a:rPr>
              <a:t>Целевые трансферты и кредиты из республиканского бюджета </a:t>
            </a:r>
            <a:br>
              <a:rPr lang="ru-RU" altLang="ru-RU" sz="1800" b="1" dirty="0" smtClean="0">
                <a:solidFill>
                  <a:srgbClr val="0000FF"/>
                </a:solidFill>
              </a:rPr>
            </a:br>
            <a:r>
              <a:rPr lang="ru-RU" altLang="ru-RU" sz="1800" b="1" dirty="0" smtClean="0">
                <a:solidFill>
                  <a:srgbClr val="0000FF"/>
                </a:solidFill>
              </a:rPr>
              <a:t>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07174386"/>
              </p:ext>
            </p:extLst>
          </p:nvPr>
        </p:nvGraphicFramePr>
        <p:xfrm>
          <a:off x="252186" y="920109"/>
          <a:ext cx="8832850" cy="5668925"/>
        </p:xfrm>
        <a:graphic>
          <a:graphicData uri="http://schemas.openxmlformats.org/drawingml/2006/table">
            <a:tbl>
              <a:tblPr/>
              <a:tblGrid>
                <a:gridCol w="7649059"/>
                <a:gridCol w="1183791"/>
              </a:tblGrid>
              <a:tr h="4571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целевых трансфертов и кредитов из РБ</a:t>
                      </a:r>
                    </a:p>
                  </a:txBody>
                  <a:tcPr marL="91453" marR="91453" marT="45698" marB="456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бюджет</a:t>
                      </a:r>
                    </a:p>
                  </a:txBody>
                  <a:tcPr marL="91453" marR="91453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услуги по замене и настройке речевых процессоров к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кохлеарным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имплантам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развитие рынка труда 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2 426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повышение заработной платы работников государственных организаций: медико-социальных учреждений стационарного и полустационарного типов, организаций надомного обслуживания, временного пребывания, центров занятости населения 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оплаты труда педагогов государственных организаций дошкольного образования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1 435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доплату за проведение внеурочных мероприятий педагогам физической культуры государственных организаций дошкольного образования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доплату за квалификационную категорию педагогам государственных организаций дошкольного образования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191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оплаты труда медицинским работникам организаций дошкольного образования и возмещение сумм, выплаченных по данному направлению расходов за счет средств местных бюджетов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подушевого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в государственных организациях среднего образования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1 207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оплаты труда педагогов государственных организаций образования, за исключением организаций дополнительного образования для взрослых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16 414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квалификационную категорию педагогам государственных организаций образования, за исключением организаций дополнительного образования для взрослых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5 573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доплату за проведение внеурочных мероприятий педагогам физической культуры государственных организаций среднего образования</a:t>
                      </a: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4850" name="Rectangle 2"/>
          <p:cNvSpPr>
            <a:spLocks noChangeArrowheads="1"/>
          </p:cNvSpPr>
          <p:nvPr/>
        </p:nvSpPr>
        <p:spPr bwMode="auto">
          <a:xfrm>
            <a:off x="7826149" y="618464"/>
            <a:ext cx="12588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err="1">
                <a:solidFill>
                  <a:srgbClr val="000000"/>
                </a:solidFill>
              </a:rPr>
              <a:t>млн.тенге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04851" name="Номер слайда 5"/>
          <p:cNvSpPr txBox="1">
            <a:spLocks/>
          </p:cNvSpPr>
          <p:nvPr/>
        </p:nvSpPr>
        <p:spPr bwMode="auto">
          <a:xfrm rot="10800000" flipV="1">
            <a:off x="3810000" y="64770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CB50DA9-2ADA-4EAC-BECF-8E9189B323FC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701" y="457200"/>
            <a:ext cx="8724900" cy="3048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</a:rPr>
              <a:t>Целевые трансферты и кредиты из республиканского бюджета </a:t>
            </a:r>
            <a:br>
              <a:rPr lang="ru-RU" altLang="ru-RU" sz="1800" b="1" dirty="0" smtClean="0">
                <a:solidFill>
                  <a:srgbClr val="0000FF"/>
                </a:solidFill>
              </a:rPr>
            </a:br>
            <a:r>
              <a:rPr lang="ru-RU" altLang="ru-RU" sz="1800" b="1" dirty="0" smtClean="0">
                <a:solidFill>
                  <a:srgbClr val="0000FF"/>
                </a:solidFill>
              </a:rPr>
              <a:t>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91082647"/>
              </p:ext>
            </p:extLst>
          </p:nvPr>
        </p:nvGraphicFramePr>
        <p:xfrm>
          <a:off x="228600" y="888831"/>
          <a:ext cx="8763000" cy="5749644"/>
        </p:xfrm>
        <a:graphic>
          <a:graphicData uri="http://schemas.openxmlformats.org/drawingml/2006/table">
            <a:tbl>
              <a:tblPr/>
              <a:tblGrid>
                <a:gridCol w="7620000"/>
                <a:gridCol w="1143000"/>
              </a:tblGrid>
              <a:tr h="4156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целевых трансфертов и кредитов из РБ</a:t>
                      </a:r>
                    </a:p>
                  </a:txBody>
                  <a:tcPr marL="91453" marR="91453" marT="45695" marB="456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бюджет</a:t>
                      </a:r>
                    </a:p>
                  </a:txBody>
                  <a:tcPr marL="91453" marR="91453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доплату за степень магистра методистам методических центров (кабинетов) государственных организаций среднего образования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доплату за проведение внеурочных мероприятий педагогам физической культуры государственных организаций технического и профессионального,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послесреднего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оплаты труда медицинским работникам государственных организаций среднего образования и возмещение сумм, выплаченных по данному направлению расходов за счет средств местных бюджетов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оборудования для колледжей в рамках проекта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маман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1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оплаты труда педагогов государственных организаций технического и профессионального,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послесреднего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доплату за квалификационную категорию педагогам государственных организаций технического и профессионального,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послесреднего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оплаты труда медицинским работникам  государственных организаций технического и профессионального,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послесреднего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 и возмещение сумм, выплаченных по данному направлению расходов за счет средств местных бюджетов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9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размещение государственного образовательного заказа на подготовку специалистов с высшим образованием для детей из многодетных и малообеспеченных семей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материально-техническое оснащение организаций здравоохранения на местном уровне 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возмещение лизинговых платежей по санитарному транспорту, приобретенных на условиях финансового лизинга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закуп вакцин и других иммунобиологических препаратов 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пропаганду здорового образа жизни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реализацию мероприятий   по профилактике и борьбе с синдромом приобретенного иммунодефицита (СПИД) </a:t>
                      </a: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865" name="Rectangle 2"/>
          <p:cNvSpPr>
            <a:spLocks noChangeArrowheads="1"/>
          </p:cNvSpPr>
          <p:nvPr/>
        </p:nvSpPr>
        <p:spPr bwMode="auto">
          <a:xfrm>
            <a:off x="7885113" y="637211"/>
            <a:ext cx="12588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err="1">
                <a:solidFill>
                  <a:srgbClr val="000000"/>
                </a:solidFill>
              </a:rPr>
              <a:t>млн.тенге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05866" name="Номер слайда 5"/>
          <p:cNvSpPr txBox="1">
            <a:spLocks/>
          </p:cNvSpPr>
          <p:nvPr/>
        </p:nvSpPr>
        <p:spPr bwMode="auto">
          <a:xfrm rot="10800000" flipV="1">
            <a:off x="3733800" y="6705600"/>
            <a:ext cx="182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685594AC-BEB4-4D90-9E5B-4E08A6EDB575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7293" y="361229"/>
            <a:ext cx="8724900" cy="6096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</a:rPr>
              <a:t>Целевые трансферты и кредиты из республиканского бюджета </a:t>
            </a:r>
            <a:br>
              <a:rPr lang="ru-RU" altLang="ru-RU" sz="1800" b="1" dirty="0" smtClean="0">
                <a:solidFill>
                  <a:srgbClr val="0000FF"/>
                </a:solidFill>
              </a:rPr>
            </a:br>
            <a:r>
              <a:rPr lang="ru-RU" altLang="ru-RU" sz="1800" b="1" dirty="0" smtClean="0">
                <a:solidFill>
                  <a:srgbClr val="0000FF"/>
                </a:solidFill>
              </a:rPr>
              <a:t>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39258834"/>
              </p:ext>
            </p:extLst>
          </p:nvPr>
        </p:nvGraphicFramePr>
        <p:xfrm>
          <a:off x="156029" y="952668"/>
          <a:ext cx="8904288" cy="5600532"/>
        </p:xfrm>
        <a:graphic>
          <a:graphicData uri="http://schemas.openxmlformats.org/drawingml/2006/table">
            <a:tbl>
              <a:tblPr/>
              <a:tblGrid>
                <a:gridCol w="7772387"/>
                <a:gridCol w="1131901"/>
              </a:tblGrid>
              <a:tr h="365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целевых трансфертов и кредитов из РБ</a:t>
                      </a:r>
                    </a:p>
                  </a:txBody>
                  <a:tcPr marL="91453" marR="91453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бюджет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размера государственной стипендии обучающимся в организациях технического и профессионального,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послесреднего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образования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повышение заработной платы работникам медицинских организаций здравоохранения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установление доплат к должностному окладу за особые условия труда в организациях культуры и архивных учреждениях управленческому и основному персоналу государственных организаций культуры и архивных учреждений 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увеличение оплаты труда педагогов государственных организаций среднего и дополнительного образования в сфере физической культуры и спорта 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предоставление государственных грантов молодым предпринимателям для реализации новых бизнес-идей в рамках Государственной программы поддержки и развития бизнеса «Дорожная карта бизнеса – 2025» 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субсидирование ставки вознаграждения и гарантирование по кредитам в рамках Государственной программы поддержки и развития бизнеса «Дорожная карта бизнеса – 2025» и Механизма кредитования приоритетных проектов 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1 076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финансирование приоритетных проектов транспортной инфраструктуры 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1 499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приобретение жилья для переселенцев из </a:t>
                      </a: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трудоизбыточных</a:t>
                      </a: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регионов</a:t>
                      </a: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повышение должностных окладов сотрудников внутренних дел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повышение заработной платы медицинских работников из числа гражданских служащих органов внутренних дел</a:t>
                      </a: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передачу функций охраны объектов в конкурентную среду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45" marR="91445"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883" name="Rectangle 2"/>
          <p:cNvSpPr>
            <a:spLocks noChangeArrowheads="1"/>
          </p:cNvSpPr>
          <p:nvPr/>
        </p:nvSpPr>
        <p:spPr bwMode="auto">
          <a:xfrm>
            <a:off x="7797800" y="533400"/>
            <a:ext cx="1258888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06884" name="Номер слайда 5"/>
          <p:cNvSpPr txBox="1">
            <a:spLocks/>
          </p:cNvSpPr>
          <p:nvPr/>
        </p:nvSpPr>
        <p:spPr bwMode="auto">
          <a:xfrm rot="10800000" flipV="1">
            <a:off x="3855343" y="6557014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36E7BE1-8B07-4DEC-B314-EA592A2F5D64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ru-RU" altLang="ru-RU" sz="1200" b="1" dirty="0">
              <a:solidFill>
                <a:srgbClr val="7F7F7F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928769" y="670719"/>
            <a:ext cx="12588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 err="1">
                <a:solidFill>
                  <a:srgbClr val="000000"/>
                </a:solidFill>
              </a:rPr>
              <a:t>млн.тенге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7675" y="533400"/>
            <a:ext cx="8724900" cy="30480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</a:rPr>
              <a:t>Целевые трансферты и кредиты из республиканского бюджета </a:t>
            </a:r>
            <a:br>
              <a:rPr lang="ru-RU" altLang="ru-RU" sz="1800" b="1" dirty="0" smtClean="0">
                <a:solidFill>
                  <a:srgbClr val="0000FF"/>
                </a:solidFill>
              </a:rPr>
            </a:br>
            <a:r>
              <a:rPr lang="ru-RU" altLang="ru-RU" sz="1800" b="1" dirty="0" smtClean="0">
                <a:solidFill>
                  <a:srgbClr val="0000FF"/>
                </a:solidFill>
              </a:rPr>
              <a:t>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1914694"/>
              </p:ext>
            </p:extLst>
          </p:nvPr>
        </p:nvGraphicFramePr>
        <p:xfrm>
          <a:off x="304800" y="1295400"/>
          <a:ext cx="8458200" cy="4024340"/>
        </p:xfrm>
        <a:graphic>
          <a:graphicData uri="http://schemas.openxmlformats.org/drawingml/2006/table">
            <a:tbl>
              <a:tblPr/>
              <a:tblGrid>
                <a:gridCol w="7315200"/>
                <a:gridCol w="1143000"/>
              </a:tblGrid>
              <a:tr h="274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целевых трансфертов и кредитов из РБ</a:t>
                      </a:r>
                    </a:p>
                  </a:txBody>
                  <a:tcPr marL="91453" marR="9145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 бюджет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3" marR="9145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трансферты на развитие - всего</a:t>
                      </a:r>
                    </a:p>
                  </a:txBody>
                  <a:tcPr marL="91445" marR="91445" marT="45753" marB="45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2 493</a:t>
                      </a:r>
                    </a:p>
                  </a:txBody>
                  <a:tcPr marL="91445" marR="91445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53" marB="457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образования</a:t>
                      </a:r>
                    </a:p>
                  </a:txBody>
                  <a:tcPr marL="91445" marR="91445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2 493</a:t>
                      </a:r>
                    </a:p>
                  </a:txBody>
                  <a:tcPr marL="91445" marR="91445" marT="45739" marB="4573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Бюджетные кредиты из РБ - всего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3 562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развитие продуктивной занятости и массового предпринимательства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1 200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реализации мер социальной поддержки специалистов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974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содействие развитию предпринимательства в областных центрах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проведение капитального ремонта общего имущества объектов кондоминиумов 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1 022</a:t>
                      </a: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5" marR="91445"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текущие трансферты за счет резерва Правительства Республики Казахстан 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 приобретение вакцин против </a:t>
                      </a:r>
                      <a:r>
                        <a:rPr kumimoji="0" lang="ru-RU" sz="11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коронавирусной</a:t>
                      </a: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инфекции для иммунизации населения)</a:t>
                      </a:r>
                    </a:p>
                  </a:txBody>
                  <a:tcPr marL="91453" marR="91453" marT="45736" marB="457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3 104</a:t>
                      </a:r>
                    </a:p>
                  </a:txBody>
                  <a:tcPr marL="91453" marR="91453"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0988" name="Rectangle 2"/>
          <p:cNvSpPr>
            <a:spLocks noChangeArrowheads="1"/>
          </p:cNvSpPr>
          <p:nvPr/>
        </p:nvSpPr>
        <p:spPr bwMode="auto">
          <a:xfrm>
            <a:off x="7894638" y="1066800"/>
            <a:ext cx="125888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млн.тенге</a:t>
            </a:r>
          </a:p>
        </p:txBody>
      </p:sp>
      <p:sp>
        <p:nvSpPr>
          <p:cNvPr id="210989" name="Номер слайда 5"/>
          <p:cNvSpPr txBox="1">
            <a:spLocks/>
          </p:cNvSpPr>
          <p:nvPr/>
        </p:nvSpPr>
        <p:spPr bwMode="auto">
          <a:xfrm rot="10800000" flipV="1">
            <a:off x="3822700" y="6248400"/>
            <a:ext cx="1828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907512D-F176-4E89-981D-B7E401B9FA3C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312C13-67F2-43D4-8050-78C7BD5C9916}" type="slidenum">
              <a:rPr lang="ru-RU" altLang="ru-RU" sz="1200" smtClean="0">
                <a:solidFill>
                  <a:srgbClr val="7F7F7F"/>
                </a:solidFill>
              </a:rPr>
              <a:pPr/>
              <a:t>2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838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anose="02040502050405020303" pitchFamily="18" charset="0"/>
              <a:buNone/>
            </a:pPr>
            <a:r>
              <a:rPr lang="ru-RU" altLang="ru-RU" sz="3600" smtClean="0">
                <a:solidFill>
                  <a:srgbClr val="0033CC"/>
                </a:solidFill>
                <a:effectLst/>
              </a:rPr>
              <a:t>Уважаемые посетители сайта!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143000"/>
            <a:ext cx="8610600" cy="5135563"/>
          </a:xfrm>
        </p:spPr>
        <p:txBody>
          <a:bodyPr rtlCol="0">
            <a:noAutofit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	Вашему вниманию представлен Гражданский бюджет на 2021</a:t>
            </a:r>
            <a:r>
              <a:rPr lang="ru-RU" sz="1800" b="1" dirty="0" smtClean="0">
                <a:solidFill>
                  <a:schemeClr val="tx1"/>
                </a:solidFill>
              </a:rPr>
              <a:t>─</a:t>
            </a:r>
            <a:r>
              <a:rPr lang="ru-RU" sz="1800" dirty="0" smtClean="0">
                <a:solidFill>
                  <a:schemeClr val="tx1"/>
                </a:solidFill>
              </a:rPr>
              <a:t>2023 годы, который содержит информацию об основных показателях областного бюджета, параметрах </a:t>
            </a:r>
            <a:r>
              <a:rPr lang="ru-RU" sz="1800" dirty="0">
                <a:solidFill>
                  <a:schemeClr val="tx1"/>
                </a:solidFill>
              </a:rPr>
              <a:t>его формирования </a:t>
            </a:r>
            <a:r>
              <a:rPr lang="ru-RU" sz="1800" dirty="0" smtClean="0">
                <a:solidFill>
                  <a:schemeClr val="tx1"/>
                </a:solidFill>
              </a:rPr>
              <a:t>и направлениях расходования бюджетных средств.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Данный документ включает следующие разделы: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	- законодательная база бюджетного процесса;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	- схема бюджетного процесса;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1800" dirty="0">
                <a:solidFill>
                  <a:schemeClr val="tx1"/>
                </a:solidFill>
              </a:rPr>
              <a:t>	- планирование областного </a:t>
            </a:r>
            <a:r>
              <a:rPr lang="ru-RU" sz="1800" dirty="0" smtClean="0">
                <a:solidFill>
                  <a:schemeClr val="tx1"/>
                </a:solidFill>
              </a:rPr>
              <a:t>бюджета.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1800" smtClean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   Гражданский </a:t>
            </a:r>
            <a:r>
              <a:rPr lang="ru-RU" sz="1800" dirty="0">
                <a:solidFill>
                  <a:srgbClr val="000000"/>
                </a:solidFill>
              </a:rPr>
              <a:t>бюджет разработан в соответствии с </a:t>
            </a:r>
            <a:r>
              <a:rPr lang="ru-RU" sz="1800" dirty="0" smtClean="0">
                <a:solidFill>
                  <a:srgbClr val="000000"/>
                </a:solidFill>
              </a:rPr>
              <a:t>Правилами составления </a:t>
            </a:r>
            <a:r>
              <a:rPr lang="ru-RU" sz="1800" dirty="0">
                <a:solidFill>
                  <a:srgbClr val="000000"/>
                </a:solidFill>
              </a:rPr>
              <a:t>и представления гражданского бюджета на стадиях бюджетного планирования и исполнения </a:t>
            </a:r>
            <a:r>
              <a:rPr lang="ru-RU" sz="1800" dirty="0" smtClean="0">
                <a:solidFill>
                  <a:srgbClr val="000000"/>
                </a:solidFill>
              </a:rPr>
              <a:t>бюджетов, утвержденных приказом </a:t>
            </a:r>
            <a:r>
              <a:rPr lang="ru-RU" sz="1800" dirty="0">
                <a:solidFill>
                  <a:srgbClr val="000000"/>
                </a:solidFill>
              </a:rPr>
              <a:t>Министра финансов </a:t>
            </a:r>
            <a:r>
              <a:rPr lang="ru-RU" sz="1800" dirty="0" smtClean="0">
                <a:solidFill>
                  <a:srgbClr val="000000"/>
                </a:solidFill>
              </a:rPr>
              <a:t>РК.</a:t>
            </a:r>
            <a:endParaRPr lang="ru-RU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3934" y="389406"/>
            <a:ext cx="8461466" cy="582681"/>
          </a:xfrm>
        </p:spPr>
        <p:txBody>
          <a:bodyPr/>
          <a:lstStyle/>
          <a:p>
            <a:pPr algn="ctr" eaLnBrk="1" hangingPunct="1"/>
            <a:r>
              <a:rPr lang="ru-RU" altLang="ru-RU" sz="1600" b="1" dirty="0">
                <a:solidFill>
                  <a:srgbClr val="0000FF"/>
                </a:solidFill>
              </a:rPr>
              <a:t>Целевые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трансферты и кредиты за счет целевого трансферта </a:t>
            </a:r>
            <a:br>
              <a:rPr lang="ru-RU" altLang="ru-RU" sz="1600" b="1" dirty="0" smtClean="0">
                <a:solidFill>
                  <a:srgbClr val="0000FF"/>
                </a:solidFill>
              </a:rPr>
            </a:br>
            <a:r>
              <a:rPr lang="ru-RU" altLang="ru-RU" sz="1600" b="1" dirty="0" smtClean="0">
                <a:solidFill>
                  <a:srgbClr val="0000FF"/>
                </a:solidFill>
              </a:rPr>
              <a:t>из Национального фонда Республики Казахстан 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8309405"/>
              </p:ext>
            </p:extLst>
          </p:nvPr>
        </p:nvGraphicFramePr>
        <p:xfrm>
          <a:off x="210972" y="1066800"/>
          <a:ext cx="8704428" cy="5436989"/>
        </p:xfrm>
        <a:graphic>
          <a:graphicData uri="http://schemas.openxmlformats.org/drawingml/2006/table">
            <a:tbl>
              <a:tblPr/>
              <a:tblGrid>
                <a:gridCol w="7631526"/>
                <a:gridCol w="1072902"/>
              </a:tblGrid>
              <a:tr h="274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целевых трансфертов и кредитов из НФ</a:t>
                      </a:r>
                    </a:p>
                  </a:txBody>
                  <a:tcPr marL="91453" marR="914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Уточненный</a:t>
                      </a:r>
                    </a:p>
                  </a:txBody>
                  <a:tcPr marL="91453" marR="914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Всего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68 866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Целевые текущие трансферты - всего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26 293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8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сохранение археологических памятников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4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увеличение оплаты труда педагогов, медицинских работников  государственных организаций среднего и дополнительного образования в сфере физической культуры и спорта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84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повышение заработной платы работников государственных организаций: в области здравоохранения,  медико-социальных учреждений стационарного и полустационарного типов, организаций надомного обслуживания, временного пребывания, центров занятости населения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1 425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субсидирование ставок вознаграждения при кредитовании, а также лизинге на приобретение сельскохозяйственных животных, техники и технологического оборудования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2 300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субсидирование развития семеноводства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600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предоставление государственных грантов молодым предпринимателям для реализации новых бизнес-идей в рамках Государственной программы поддержки и развития бизнеса «Дорожная карта бизнеса – 2025»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субсидирование ставки вознаграждения и гарантирование по кредитам в рамках Государственной программы поддержки и развития бизнеса «Дорожная карта бизнеса – 2025» и Механизма кредитования приоритетных проектов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2 783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финансирование приоритетных проектов транспортной инфраструктуры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10 602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повышение должностных окладов сотрудников органов внутренних дел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277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выплату компенсации за наем (аренду) жилья и жилищные выплаты сотрудникам специальных учреждений, конвойной службы, дежурных частей и центров оперативного управления, кинологических подразделений и помощникам участковых инспекторов полиции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129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997" name="Rectangle 2"/>
          <p:cNvSpPr>
            <a:spLocks noChangeArrowheads="1"/>
          </p:cNvSpPr>
          <p:nvPr/>
        </p:nvSpPr>
        <p:spPr bwMode="auto">
          <a:xfrm>
            <a:off x="7656512" y="882414"/>
            <a:ext cx="12588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dirty="0" err="1">
                <a:solidFill>
                  <a:srgbClr val="000000"/>
                </a:solidFill>
              </a:rPr>
              <a:t>млн.тенге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211998" name="Номер слайда 5"/>
          <p:cNvSpPr txBox="1">
            <a:spLocks/>
          </p:cNvSpPr>
          <p:nvPr/>
        </p:nvSpPr>
        <p:spPr bwMode="auto">
          <a:xfrm>
            <a:off x="3867150" y="6635513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9B81A9E-6E91-4FD7-AE72-D6D781FB62E3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932" y="457200"/>
            <a:ext cx="8257868" cy="431800"/>
          </a:xfrm>
        </p:spPr>
        <p:txBody>
          <a:bodyPr/>
          <a:lstStyle/>
          <a:p>
            <a:pPr algn="ctr" eaLnBrk="1" hangingPunct="1"/>
            <a:r>
              <a:rPr lang="ru-RU" altLang="ru-RU" sz="1600" b="1" dirty="0">
                <a:solidFill>
                  <a:srgbClr val="0000FF"/>
                </a:solidFill>
              </a:rPr>
              <a:t>Целевые трансферты и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кредиты за </a:t>
            </a:r>
            <a:r>
              <a:rPr lang="ru-RU" altLang="ru-RU" sz="1600" b="1" dirty="0">
                <a:solidFill>
                  <a:srgbClr val="0000FF"/>
                </a:solidFill>
              </a:rPr>
              <a:t>счет целевого трансферта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/>
            </a:r>
            <a:br>
              <a:rPr lang="ru-RU" altLang="ru-RU" sz="1600" b="1" dirty="0" smtClean="0">
                <a:solidFill>
                  <a:srgbClr val="0000FF"/>
                </a:solidFill>
              </a:rPr>
            </a:br>
            <a:r>
              <a:rPr lang="ru-RU" altLang="ru-RU" sz="1600" b="1" dirty="0" smtClean="0">
                <a:solidFill>
                  <a:srgbClr val="0000FF"/>
                </a:solidFill>
              </a:rPr>
              <a:t>из </a:t>
            </a:r>
            <a:r>
              <a:rPr lang="ru-RU" altLang="ru-RU" sz="1600" b="1" dirty="0">
                <a:solidFill>
                  <a:srgbClr val="0000FF"/>
                </a:solidFill>
              </a:rPr>
              <a:t>Национального фонда Республики Казахстан 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5927681"/>
              </p:ext>
            </p:extLst>
          </p:nvPr>
        </p:nvGraphicFramePr>
        <p:xfrm>
          <a:off x="142856" y="1021297"/>
          <a:ext cx="8696344" cy="5760504"/>
        </p:xfrm>
        <a:graphic>
          <a:graphicData uri="http://schemas.openxmlformats.org/drawingml/2006/table">
            <a:tbl>
              <a:tblPr/>
              <a:tblGrid>
                <a:gridCol w="7530469"/>
                <a:gridCol w="1165875"/>
              </a:tblGrid>
              <a:tr h="260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целевых трансфертов и кредитов из НФ</a:t>
                      </a:r>
                    </a:p>
                  </a:txBody>
                  <a:tcPr marL="91453" marR="914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Уточненный</a:t>
                      </a:r>
                    </a:p>
                  </a:txBody>
                  <a:tcPr marL="91453" marR="914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на обеспечение и проведение выборов </a:t>
                      </a:r>
                      <a:r>
                        <a:rPr kumimoji="0" 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акимов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городов районного значения, сел, поселков, сельских округов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393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реализацию мероприятий по социальной и инженерной инфраструктуре в сельских населенных пунктах в рамках проекта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Ауыл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-Ел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бесігі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»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7 354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приобретение жилья коммунального жилищного фонда для социально уязвимых слоев населения и (или) малообеспеченных многодетных семей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88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повышение заработной платы работников организаций в области здравоохранения местных исполнительных органов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Целевые трансферты на развитие - всего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41 573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развитие индустриальной инфраструктуры в рамках Государственной программы поддержки и развития бизнеса «Дорожная карта бизнеса - 2025»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493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развитие системы водоснабжения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5 089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рамках Дорожной карты занятости на 2020-2021 годы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2 254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строительство и (или) реконструкцию жилья коммунального жилищного фонда, развитие и (или) обустройство инженерно-коммуникационной инфраструктуры  в рамках программы жилищного строительства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Нұрлы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жер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»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12 657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строительство и реконструкция объектов высшего и послевузовского образования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540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развитие транспортной инфраструктуры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1 186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реализацию мероприятий по социальной и инженерной инфраструктуре в сельских населенных пунктах в рамках проекта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Ауыл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-Ел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бесігі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» 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2 336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реализацию бюджетных инвестиционных проектов в малых и моногородах и инженерной инфраструктуры в рамках Государственной программы развития регионов до 2025 года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2 018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формирование или увеличение уставного капитала юридических лиц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15 000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997" name="Rectangle 2"/>
          <p:cNvSpPr>
            <a:spLocks noChangeArrowheads="1"/>
          </p:cNvSpPr>
          <p:nvPr/>
        </p:nvSpPr>
        <p:spPr bwMode="auto">
          <a:xfrm>
            <a:off x="7715794" y="781050"/>
            <a:ext cx="12588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dirty="0" err="1">
                <a:solidFill>
                  <a:srgbClr val="000000"/>
                </a:solidFill>
              </a:rPr>
              <a:t>млн.тенге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11998" name="Номер слайда 5"/>
          <p:cNvSpPr txBox="1">
            <a:spLocks/>
          </p:cNvSpPr>
          <p:nvPr/>
        </p:nvSpPr>
        <p:spPr bwMode="auto">
          <a:xfrm>
            <a:off x="3838575" y="6410325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9B81A9E-6E91-4FD7-AE72-D6D781FB62E3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1334" y="560252"/>
            <a:ext cx="8257868" cy="431800"/>
          </a:xfrm>
        </p:spPr>
        <p:txBody>
          <a:bodyPr/>
          <a:lstStyle/>
          <a:p>
            <a:pPr algn="ctr" eaLnBrk="1" hangingPunct="1"/>
            <a:r>
              <a:rPr lang="ru-RU" altLang="ru-RU" sz="1600" b="1" dirty="0">
                <a:solidFill>
                  <a:srgbClr val="0000FF"/>
                </a:solidFill>
              </a:rPr>
              <a:t>Целевые трансферты и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>кредиты за </a:t>
            </a:r>
            <a:r>
              <a:rPr lang="ru-RU" altLang="ru-RU" sz="1600" b="1" dirty="0">
                <a:solidFill>
                  <a:srgbClr val="0000FF"/>
                </a:solidFill>
              </a:rPr>
              <a:t>счет целевого трансферта </a:t>
            </a:r>
            <a:r>
              <a:rPr lang="ru-RU" altLang="ru-RU" sz="1600" b="1" dirty="0" smtClean="0">
                <a:solidFill>
                  <a:srgbClr val="0000FF"/>
                </a:solidFill>
              </a:rPr>
              <a:t/>
            </a:r>
            <a:br>
              <a:rPr lang="ru-RU" altLang="ru-RU" sz="1600" b="1" dirty="0" smtClean="0">
                <a:solidFill>
                  <a:srgbClr val="0000FF"/>
                </a:solidFill>
              </a:rPr>
            </a:br>
            <a:r>
              <a:rPr lang="ru-RU" altLang="ru-RU" sz="1600" b="1" dirty="0" smtClean="0">
                <a:solidFill>
                  <a:srgbClr val="0000FF"/>
                </a:solidFill>
              </a:rPr>
              <a:t>из </a:t>
            </a:r>
            <a:r>
              <a:rPr lang="ru-RU" altLang="ru-RU" sz="1600" b="1" dirty="0">
                <a:solidFill>
                  <a:srgbClr val="0000FF"/>
                </a:solidFill>
              </a:rPr>
              <a:t>Национального фонда Республики Казахстан 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5091024"/>
              </p:ext>
            </p:extLst>
          </p:nvPr>
        </p:nvGraphicFramePr>
        <p:xfrm>
          <a:off x="411334" y="1517106"/>
          <a:ext cx="8199266" cy="1042368"/>
        </p:xfrm>
        <a:graphic>
          <a:graphicData uri="http://schemas.openxmlformats.org/drawingml/2006/table">
            <a:tbl>
              <a:tblPr/>
              <a:tblGrid>
                <a:gridCol w="7056266"/>
                <a:gridCol w="1143000"/>
              </a:tblGrid>
              <a:tr h="260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целевых трансфертов и кредитов из НФ</a:t>
                      </a:r>
                    </a:p>
                  </a:txBody>
                  <a:tcPr marL="91453" marR="914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Уточненный</a:t>
                      </a:r>
                    </a:p>
                  </a:txBody>
                  <a:tcPr marL="91453" marR="91453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Кредиты за счет средств Национального фонда - всего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1 000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для реализации предпринимательских инициатив в рамках Дорожной карты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 2020-2021 годы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1 000</a:t>
                      </a:r>
                    </a:p>
                  </a:txBody>
                  <a:tcPr marL="91445" marR="91445"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997" name="Rectangle 2"/>
          <p:cNvSpPr>
            <a:spLocks noChangeArrowheads="1"/>
          </p:cNvSpPr>
          <p:nvPr/>
        </p:nvSpPr>
        <p:spPr bwMode="auto">
          <a:xfrm>
            <a:off x="7696200" y="1095103"/>
            <a:ext cx="12588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dirty="0" err="1">
                <a:solidFill>
                  <a:srgbClr val="000000"/>
                </a:solidFill>
              </a:rPr>
              <a:t>млн.тенге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11998" name="Номер слайда 5"/>
          <p:cNvSpPr txBox="1">
            <a:spLocks/>
          </p:cNvSpPr>
          <p:nvPr/>
        </p:nvSpPr>
        <p:spPr bwMode="auto">
          <a:xfrm>
            <a:off x="3838575" y="6410325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9B81A9E-6E91-4FD7-AE72-D6D781FB62E3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15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6082" y="303213"/>
            <a:ext cx="7661229" cy="539750"/>
          </a:xfrm>
        </p:spPr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00FF"/>
                </a:solidFill>
              </a:rPr>
              <a:t>Бюджет развития Северо-Казахстанской области на 2021 год</a:t>
            </a:r>
          </a:p>
        </p:txBody>
      </p:sp>
      <p:graphicFrame>
        <p:nvGraphicFramePr>
          <p:cNvPr id="44134" name="Group 10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71575352"/>
              </p:ext>
            </p:extLst>
          </p:nvPr>
        </p:nvGraphicFramePr>
        <p:xfrm>
          <a:off x="324461" y="1104331"/>
          <a:ext cx="8362339" cy="4763069"/>
        </p:xfrm>
        <a:graphic>
          <a:graphicData uri="http://schemas.openxmlformats.org/drawingml/2006/table">
            <a:tbl>
              <a:tblPr/>
              <a:tblGrid>
                <a:gridCol w="3655370"/>
                <a:gridCol w="1020641"/>
                <a:gridCol w="943897"/>
                <a:gridCol w="838200"/>
                <a:gridCol w="837431"/>
                <a:gridCol w="1066800"/>
              </a:tblGrid>
              <a:tr h="418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внутренние займы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69 802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41 573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и реконструкция объектов образования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4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и реконструкция объектов здравоохранения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05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и реконструкция объектов культуры и спорта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На развитие системы водоснабжения и водоотведения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6 998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и реконструкция жилья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26 026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Строительство и реконструкция дорог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1 186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97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Развитие индустриальной инфраструктуры в рамках Государственной программы «Дорожная карта бизнеса-2025»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3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Уставной капитал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1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Благоустройство и жилищно-коммунальное хозяйство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Прочие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4 753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2 278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3084" name="Rectangle 2"/>
          <p:cNvSpPr>
            <a:spLocks noChangeArrowheads="1"/>
          </p:cNvSpPr>
          <p:nvPr/>
        </p:nvSpPr>
        <p:spPr bwMode="auto">
          <a:xfrm>
            <a:off x="7736656" y="794977"/>
            <a:ext cx="12588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</a:rPr>
              <a:t>м</a:t>
            </a:r>
            <a:r>
              <a:rPr lang="ru-RU" altLang="ru-RU" sz="1200" dirty="0" smtClean="0">
                <a:solidFill>
                  <a:srgbClr val="000000"/>
                </a:solidFill>
              </a:rPr>
              <a:t>лн. 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13085" name="Номер слайда 5"/>
          <p:cNvSpPr txBox="1">
            <a:spLocks/>
          </p:cNvSpPr>
          <p:nvPr/>
        </p:nvSpPr>
        <p:spPr bwMode="auto">
          <a:xfrm>
            <a:off x="4343400" y="6477000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8E809BD-5813-424C-8CE1-B1D163A22C9D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Номер слайда 5"/>
          <p:cNvSpPr>
            <a:spLocks noGrp="1"/>
          </p:cNvSpPr>
          <p:nvPr>
            <p:ph type="sldNum" sz="quarter" idx="16"/>
          </p:nvPr>
        </p:nvSpPr>
        <p:spPr bwMode="auto">
          <a:xfrm>
            <a:off x="4038600" y="6553200"/>
            <a:ext cx="1828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1DA6A54-E110-4354-A2DE-E3A26A412723}" type="slidenum">
              <a:rPr lang="ru-RU" altLang="ru-RU" sz="1200" smtClean="0">
                <a:solidFill>
                  <a:srgbClr val="7F7F7F"/>
                </a:solidFill>
              </a:rPr>
              <a:pPr/>
              <a:t>24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215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87313"/>
            <a:ext cx="4857750" cy="12350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anose="02040502050405020303" pitchFamily="18" charset="0"/>
              <a:buNone/>
            </a:pPr>
            <a:r>
              <a:rPr lang="ru-RU" altLang="ru-RU" sz="2000" dirty="0" smtClean="0">
                <a:solidFill>
                  <a:srgbClr val="0000FF"/>
                </a:solidFill>
                <a:effectLst/>
              </a:rPr>
              <a:t>Расходы на реализацию мероприятий в сфере образования</a:t>
            </a:r>
          </a:p>
        </p:txBody>
      </p:sp>
      <p:graphicFrame>
        <p:nvGraphicFramePr>
          <p:cNvPr id="195707" name="Group 12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0882714"/>
              </p:ext>
            </p:extLst>
          </p:nvPr>
        </p:nvGraphicFramePr>
        <p:xfrm>
          <a:off x="403316" y="1104900"/>
          <a:ext cx="8435884" cy="4792676"/>
        </p:xfrm>
        <a:graphic>
          <a:graphicData uri="http://schemas.openxmlformats.org/drawingml/2006/table">
            <a:tbl>
              <a:tblPr/>
              <a:tblGrid>
                <a:gridCol w="4324922"/>
                <a:gridCol w="1073653"/>
                <a:gridCol w="1066800"/>
                <a:gridCol w="990600"/>
                <a:gridCol w="979909"/>
              </a:tblGrid>
              <a:tr h="371764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39" marR="91439" marT="45674" marB="4567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3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 план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прогноз*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246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Утвержденный  бюджет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Уточненный  бюджет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образование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(без аппарата)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всего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96 947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103 225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64 795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65 156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0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Дошкольное воспитание и обучение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097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Начальное, основное среднее и общее среднее образование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73 045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73 486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49 894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50 107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и профессиональное,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послесреднее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услуги в области образования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помощь и социальное обеспечение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образования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1 764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014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1 264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Государственная программа развития продуктивной занятости и массового предпринимательства на 2017-2021 годы "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730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1"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743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мероприятий по социальной и инженерной инфраструктуре в сельских населенных пунктах в рамках проекта «Ауыл Ел </a:t>
                      </a:r>
                      <a:r>
                        <a:rPr kumimoji="0" lang="ru-RU" sz="11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бесігі</a:t>
                      </a:r>
                      <a:r>
                        <a:rPr kumimoji="0" lang="ru-RU" sz="11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41" marR="91441" marT="45614" marB="456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968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Выполнение государственных обязательств по проектам государственно-частного партнерства</a:t>
                      </a:r>
                    </a:p>
                  </a:txBody>
                  <a:tcPr marL="91439" marR="91439" marT="45674" marB="456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</a:t>
                      </a:r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108 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148" name="Picture 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16573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9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1113"/>
            <a:ext cx="1577975" cy="109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0" name="Прямоугольник 1"/>
          <p:cNvSpPr>
            <a:spLocks noChangeArrowheads="1"/>
          </p:cNvSpPr>
          <p:nvPr/>
        </p:nvSpPr>
        <p:spPr bwMode="auto">
          <a:xfrm>
            <a:off x="438150" y="629221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Примечание: * прогноз на </a:t>
            </a:r>
            <a:r>
              <a:rPr lang="ru-RU" altLang="ru-RU" sz="12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2022-2023 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годы - без учета целевых трансфертов из республиканского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Номер слайда 5"/>
          <p:cNvSpPr>
            <a:spLocks noGrp="1"/>
          </p:cNvSpPr>
          <p:nvPr>
            <p:ph type="sldNum" sz="quarter" idx="16"/>
          </p:nvPr>
        </p:nvSpPr>
        <p:spPr bwMode="auto">
          <a:xfrm>
            <a:off x="4191000" y="6605588"/>
            <a:ext cx="1828800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CE1D67-DB19-4C22-B688-EC5F1D36D935}" type="slidenum">
              <a:rPr lang="ru-RU" altLang="ru-RU" sz="1200" smtClean="0">
                <a:solidFill>
                  <a:srgbClr val="7F7F7F"/>
                </a:solidFill>
              </a:rPr>
              <a:pPr/>
              <a:t>25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21197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448050" y="123825"/>
            <a:ext cx="5314950" cy="11017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anose="02040502050405020303" pitchFamily="18" charset="0"/>
              <a:buNone/>
            </a:pPr>
            <a:r>
              <a:rPr lang="ru-RU" altLang="ru-RU" sz="2000" dirty="0" smtClean="0">
                <a:solidFill>
                  <a:srgbClr val="0000FF"/>
                </a:solidFill>
                <a:effectLst/>
              </a:rPr>
              <a:t>Расходы на реализацию мероприятий</a:t>
            </a:r>
            <a:br>
              <a:rPr lang="ru-RU" altLang="ru-RU" sz="2000" dirty="0" smtClean="0">
                <a:solidFill>
                  <a:srgbClr val="0000FF"/>
                </a:solidFill>
                <a:effectLst/>
              </a:rPr>
            </a:br>
            <a:r>
              <a:rPr lang="ru-RU" altLang="ru-RU" sz="2000" dirty="0" smtClean="0">
                <a:solidFill>
                  <a:srgbClr val="0000FF"/>
                </a:solidFill>
                <a:effectLst/>
              </a:rPr>
              <a:t> в сфере здравоохранения</a:t>
            </a:r>
          </a:p>
        </p:txBody>
      </p:sp>
      <p:graphicFrame>
        <p:nvGraphicFramePr>
          <p:cNvPr id="194709" name="Group 14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75595533"/>
              </p:ext>
            </p:extLst>
          </p:nvPr>
        </p:nvGraphicFramePr>
        <p:xfrm>
          <a:off x="319087" y="1211954"/>
          <a:ext cx="8488362" cy="4564780"/>
        </p:xfrm>
        <a:graphic>
          <a:graphicData uri="http://schemas.openxmlformats.org/drawingml/2006/table">
            <a:tbl>
              <a:tblPr/>
              <a:tblGrid>
                <a:gridCol w="4512453"/>
                <a:gridCol w="1112060"/>
                <a:gridCol w="990600"/>
                <a:gridCol w="928687"/>
                <a:gridCol w="944562"/>
              </a:tblGrid>
              <a:tr h="45720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38" marR="91438" marT="45669" marB="4566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9" marR="91439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 план</a:t>
                      </a:r>
                    </a:p>
                  </a:txBody>
                  <a:tcPr marL="91439" marR="91439"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прогноз*</a:t>
                      </a:r>
                    </a:p>
                  </a:txBody>
                  <a:tcPr marL="91439" marR="91439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347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Утверждено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8" marB="45688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Уточнённый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88" marB="45688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1439" marR="91439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1439" marR="91439" marT="45662" marB="4566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8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здравоохранение -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(без аппарата)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7 851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7 383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2 157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2 184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Охрана здоровья населения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868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Специализированная медицинская помощь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953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виды медицинской помощи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услуги в области здравоохранения и образования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Техническое и профессиональное,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послесреднее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 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Высшее послевузовское образование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5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Капитальные затраты системы здравоохранения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3463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1231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1232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объектов здравоохранения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1 536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</a:t>
                      </a:r>
                    </a:p>
                  </a:txBody>
                  <a:tcPr marL="91438" marR="91438" marT="45664" marB="4566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664" marB="456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2069" name="Picture 7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7" y="2381"/>
            <a:ext cx="1530350" cy="1104900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2070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28575"/>
            <a:ext cx="15240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071" name="Прямоугольник 6"/>
          <p:cNvSpPr>
            <a:spLocks noChangeArrowheads="1"/>
          </p:cNvSpPr>
          <p:nvPr/>
        </p:nvSpPr>
        <p:spPr bwMode="auto">
          <a:xfrm>
            <a:off x="0" y="6282422"/>
            <a:ext cx="89217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 i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ru-RU" sz="12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Примечание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: *  прогноз на </a:t>
            </a:r>
            <a:r>
              <a:rPr lang="ru-RU" altLang="ru-RU" sz="12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2022-2023 годы 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- без </a:t>
            </a:r>
            <a:r>
              <a:rPr lang="ru-RU" altLang="ru-RU" sz="1200" i="1" dirty="0">
                <a:solidFill>
                  <a:prstClr val="black"/>
                </a:solidFill>
                <a:cs typeface="Arial" panose="020B0604020202020204" pitchFamily="34" charset="0"/>
              </a:rPr>
              <a:t>учета целевых 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трансфертов из </a:t>
            </a:r>
            <a:r>
              <a:rPr lang="ru-RU" altLang="ru-RU" sz="12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республиканского 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бюджета;</a:t>
            </a:r>
          </a:p>
          <a:p>
            <a:pPr eaLnBrk="1" hangingPunct="1"/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494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Номер слайда 5"/>
          <p:cNvSpPr>
            <a:spLocks noGrp="1"/>
          </p:cNvSpPr>
          <p:nvPr>
            <p:ph type="sldNum" sz="quarter" idx="16"/>
          </p:nvPr>
        </p:nvSpPr>
        <p:spPr bwMode="auto">
          <a:xfrm>
            <a:off x="4000500" y="6553200"/>
            <a:ext cx="1828800" cy="212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83C3FA-D0FD-4452-80B2-636D37183F3F}" type="slidenum">
              <a:rPr lang="ru-RU" altLang="ru-RU" sz="1200" smtClean="0">
                <a:solidFill>
                  <a:srgbClr val="7F7F7F"/>
                </a:solidFill>
              </a:rPr>
              <a:pPr/>
              <a:t>26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490913" y="112710"/>
            <a:ext cx="5410200" cy="1214438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effectLst/>
              </a:rPr>
              <a:t>Расходы на реализацию мероприятий </a:t>
            </a:r>
            <a:br>
              <a:rPr lang="ru-RU" sz="2000" dirty="0" smtClean="0">
                <a:solidFill>
                  <a:srgbClr val="0000FF"/>
                </a:solidFill>
                <a:effectLst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</a:rPr>
              <a:t>в сфере социальной помощи </a:t>
            </a:r>
            <a:br>
              <a:rPr lang="ru-RU" sz="2000" dirty="0" smtClean="0">
                <a:solidFill>
                  <a:srgbClr val="0000FF"/>
                </a:solidFill>
                <a:effectLst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</a:rPr>
              <a:t>и социального обеспечения</a:t>
            </a:r>
          </a:p>
        </p:txBody>
      </p:sp>
      <p:graphicFrame>
        <p:nvGraphicFramePr>
          <p:cNvPr id="200803" name="Group 9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89066106"/>
              </p:ext>
            </p:extLst>
          </p:nvPr>
        </p:nvGraphicFramePr>
        <p:xfrm>
          <a:off x="241351" y="1488091"/>
          <a:ext cx="8596314" cy="3464909"/>
        </p:xfrm>
        <a:graphic>
          <a:graphicData uri="http://schemas.openxmlformats.org/drawingml/2006/table">
            <a:tbl>
              <a:tblPr/>
              <a:tblGrid>
                <a:gridCol w="4255743"/>
                <a:gridCol w="1141706"/>
                <a:gridCol w="1003352"/>
                <a:gridCol w="1066800"/>
                <a:gridCol w="1128713"/>
              </a:tblGrid>
              <a:tr h="268172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35" marR="91435" marT="45697" marB="45697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01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прогноз*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1719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утвержденный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социальную помощь и социальное обеспечение (без аппарата)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всего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11 697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12 468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3 131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3 220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Социальное обеспечение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4 304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4 593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2 824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2 904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Социальная помощь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6 256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7 633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263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271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Прочие услуги в области социальной помощи и социального обеспечения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1 137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242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1435" marR="9143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Государственная программа развития продуктивной занятости и массового предпринимательства на 2017-2021 годы "</a:t>
                      </a: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Еңбек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  <a:endParaRPr kumimoji="0" lang="ru-RU" sz="12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7161" name="Picture 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925"/>
            <a:ext cx="135731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162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1925"/>
            <a:ext cx="14287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63" name="Прямоугольник 6"/>
          <p:cNvSpPr>
            <a:spLocks noChangeArrowheads="1"/>
          </p:cNvSpPr>
          <p:nvPr/>
        </p:nvSpPr>
        <p:spPr bwMode="auto">
          <a:xfrm>
            <a:off x="747713" y="6276975"/>
            <a:ext cx="815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Примечание: * прогноз на </a:t>
            </a:r>
            <a:r>
              <a:rPr lang="ru-RU" altLang="ru-RU" sz="12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2022-2023 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годы - без учета целевых трансфертов из республиканского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6"/>
          </p:nvPr>
        </p:nvSpPr>
        <p:spPr bwMode="auto">
          <a:xfrm>
            <a:off x="4038600" y="6521450"/>
            <a:ext cx="1828800" cy="238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745FC5-01B9-4523-983C-AC8B5A47D351}" type="slidenum">
              <a:rPr lang="ru-RU" altLang="ru-RU" sz="1200" smtClean="0">
                <a:solidFill>
                  <a:srgbClr val="7F7F7F"/>
                </a:solidFill>
              </a:rPr>
              <a:pPr/>
              <a:t>27</a:t>
            </a:fld>
            <a:endParaRPr lang="ru-RU" altLang="ru-RU" sz="1200" dirty="0" smtClean="0">
              <a:solidFill>
                <a:srgbClr val="7F7F7F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43350" y="149225"/>
            <a:ext cx="4953000" cy="7572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anose="02040502050405020303" pitchFamily="18" charset="0"/>
              <a:buNone/>
            </a:pPr>
            <a:r>
              <a:rPr lang="ru-RU" altLang="ru-RU" sz="2000" dirty="0" smtClean="0">
                <a:solidFill>
                  <a:srgbClr val="0000FF"/>
                </a:solidFill>
                <a:effectLst/>
              </a:rPr>
              <a:t>Расходы на реализацию мероприятий в сфере культуры, спорта и информационного пространства</a:t>
            </a:r>
          </a:p>
        </p:txBody>
      </p:sp>
      <p:graphicFrame>
        <p:nvGraphicFramePr>
          <p:cNvPr id="202866" name="Group 11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79610088"/>
              </p:ext>
            </p:extLst>
          </p:nvPr>
        </p:nvGraphicFramePr>
        <p:xfrm>
          <a:off x="323271" y="1262150"/>
          <a:ext cx="8439729" cy="5126538"/>
        </p:xfrm>
        <a:graphic>
          <a:graphicData uri="http://schemas.openxmlformats.org/drawingml/2006/table">
            <a:tbl>
              <a:tblPr/>
              <a:tblGrid>
                <a:gridCol w="4712970"/>
                <a:gridCol w="990600"/>
                <a:gridCol w="990600"/>
                <a:gridCol w="907359"/>
                <a:gridCol w="838200"/>
              </a:tblGrid>
              <a:tr h="238231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41" marR="91441" marT="45652" marB="45652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1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план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32" marB="45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прогноз*</a:t>
                      </a:r>
                      <a:endParaRPr lang="ru-RU" sz="11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71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50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культуру, спорт, информационное пространство </a:t>
                      </a: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(без аппарата) </a:t>
                      </a: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всего,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15 394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17 387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9 613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9 840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 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Деятельность в области культуры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5 952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6 944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3 931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3 977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2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Дорожная карта занятости на 2020-2021 годы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Развитие объектов культуры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521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563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Развитие социальной и инженерной инфраструктуры в сельских населенных пунктах в рамках проекта "</a:t>
                      </a:r>
                      <a:r>
                        <a:rPr kumimoji="0" lang="ru-RU" sz="105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Ауыл</a:t>
                      </a: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-Ел </a:t>
                      </a:r>
                      <a:r>
                        <a:rPr kumimoji="0" lang="ru-RU" sz="105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бесігі</a:t>
                      </a: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Реализация мероприятий по социальной и инженерной инфраструктуре в сельских населенных пунктах в рамках проекта «</a:t>
                      </a:r>
                      <a:r>
                        <a:rPr kumimoji="0" lang="ru-RU" sz="105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Ауыл</a:t>
                      </a: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Ел </a:t>
                      </a:r>
                      <a:r>
                        <a:rPr kumimoji="0" lang="ru-RU" sz="105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бесігі</a:t>
                      </a: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734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8 274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9 282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4 491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4 623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Дорожная карта занятости на 2020-2021 годы</a:t>
                      </a:r>
                      <a:endParaRPr kumimoji="0" lang="ru-RU" sz="1050" b="0" i="1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657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Развитие социальной и инженерной инфраструктуры в сельских населенных пунктах в рамках проекта "</a:t>
                      </a:r>
                      <a:r>
                        <a:rPr kumimoji="0" lang="ru-RU" sz="105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Ауыл</a:t>
                      </a: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-Ел </a:t>
                      </a:r>
                      <a:r>
                        <a:rPr kumimoji="0" lang="ru-RU" sz="105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бесігі</a:t>
                      </a: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733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881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Развитие объектов спорта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604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409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Информационное пространство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902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997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услуги по организации культуры, спорта, информационного пространства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259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233</a:t>
                      </a:r>
                      <a:endParaRPr kumimoji="0" lang="ru-RU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</a:t>
                      </a:r>
                    </a:p>
                  </a:txBody>
                  <a:tcPr marL="91441" marR="91441" marT="45652" marB="4565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83" name="Picture 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3" y="0"/>
            <a:ext cx="17859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84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51" y="-3969"/>
            <a:ext cx="1785937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85" name="Прямоугольник 6"/>
          <p:cNvSpPr>
            <a:spLocks noChangeArrowheads="1"/>
          </p:cNvSpPr>
          <p:nvPr/>
        </p:nvSpPr>
        <p:spPr bwMode="auto">
          <a:xfrm>
            <a:off x="333103" y="6348136"/>
            <a:ext cx="8382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900" i="1" dirty="0">
                <a:solidFill>
                  <a:srgbClr val="000000"/>
                </a:solidFill>
                <a:cs typeface="Arial" panose="020B0604020202020204" pitchFamily="34" charset="0"/>
              </a:rPr>
              <a:t>Примечание: *  прогноз на 2022-2023 годы - без учета целевых трансфертов из республиканского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10904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4307C1-DC05-4FF5-9C18-BC2881325A5F}" type="slidenum">
              <a:rPr lang="ru-RU" altLang="ru-RU" sz="1200" smtClean="0">
                <a:solidFill>
                  <a:srgbClr val="7F7F7F"/>
                </a:solidFill>
              </a:rPr>
              <a:pPr/>
              <a:t>28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381000"/>
            <a:ext cx="5029200" cy="10668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000" dirty="0" smtClean="0">
                <a:solidFill>
                  <a:srgbClr val="0000FF"/>
                </a:solidFill>
                <a:effectLst/>
              </a:rPr>
              <a:t>Расходы на жилищно-коммунальное хозяйство, обеспечение транспортной инфраструктуры и коммуникаций </a:t>
            </a:r>
          </a:p>
        </p:txBody>
      </p:sp>
      <p:graphicFrame>
        <p:nvGraphicFramePr>
          <p:cNvPr id="205910" name="Group 8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13546863"/>
              </p:ext>
            </p:extLst>
          </p:nvPr>
        </p:nvGraphicFramePr>
        <p:xfrm>
          <a:off x="444756" y="1828800"/>
          <a:ext cx="8086725" cy="3110410"/>
        </p:xfrm>
        <a:graphic>
          <a:graphicData uri="http://schemas.openxmlformats.org/drawingml/2006/table">
            <a:tbl>
              <a:tblPr/>
              <a:tblGrid>
                <a:gridCol w="3188738"/>
                <a:gridCol w="1275495"/>
                <a:gridCol w="1275495"/>
                <a:gridCol w="1093282"/>
                <a:gridCol w="1253715"/>
              </a:tblGrid>
              <a:tr h="335088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39" marR="91439" marT="45750" marB="4575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32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</a:t>
                      </a: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прогноз*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62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утверждено</a:t>
                      </a:r>
                    </a:p>
                    <a:p>
                      <a:endParaRPr lang="ru-RU" dirty="0"/>
                    </a:p>
                  </a:txBody>
                  <a:tcPr marL="91439" marR="91439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уточненный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1439" marR="91439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1439" marR="91439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1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Водообеспечение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12 234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13 383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жилья</a:t>
                      </a:r>
                    </a:p>
                  </a:txBody>
                  <a:tcPr marL="91439" marR="91439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16 341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26 026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Благоустройство, жилищно-коммунальное хозяйство</a:t>
                      </a:r>
                    </a:p>
                  </a:txBody>
                  <a:tcPr marL="91439" marR="91439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6 859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12 974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2 432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1 982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4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коммуникации</a:t>
                      </a:r>
                    </a:p>
                  </a:txBody>
                  <a:tcPr marL="91439" marR="91439" marT="45750" marB="457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11 752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28 337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8 874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7 153</a:t>
                      </a:r>
                    </a:p>
                  </a:txBody>
                  <a:tcPr marL="91439" marR="91439" marT="45751" marB="4575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9209" name="Picture 11" descr="IMG_11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 t="7213" r="2455" b="37601"/>
          <a:stretch>
            <a:fillRect/>
          </a:stretch>
        </p:blipFill>
        <p:spPr bwMode="auto">
          <a:xfrm>
            <a:off x="152400" y="1524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210" name="Picture 5" descr="площадь_нов_коп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58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211" name="Прямоугольник 6"/>
          <p:cNvSpPr>
            <a:spLocks noChangeArrowheads="1"/>
          </p:cNvSpPr>
          <p:nvPr/>
        </p:nvSpPr>
        <p:spPr bwMode="auto">
          <a:xfrm>
            <a:off x="457200" y="5858330"/>
            <a:ext cx="8086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Примечание: * прогноз на </a:t>
            </a:r>
            <a:r>
              <a:rPr lang="ru-RU" altLang="ru-RU" sz="1200" i="1" dirty="0" smtClean="0">
                <a:solidFill>
                  <a:srgbClr val="000000"/>
                </a:solidFill>
                <a:cs typeface="Arial" panose="020B0604020202020204" pitchFamily="34" charset="0"/>
              </a:rPr>
              <a:t>2022-2023 </a:t>
            </a:r>
            <a:r>
              <a:rPr lang="ru-RU" altLang="ru-RU" sz="1200" i="1" dirty="0">
                <a:solidFill>
                  <a:srgbClr val="000000"/>
                </a:solidFill>
                <a:cs typeface="Arial" panose="020B0604020202020204" pitchFamily="34" charset="0"/>
              </a:rPr>
              <a:t>годы - без учета целевых трансфертов из республиканского 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85800"/>
            <a:ext cx="8451850" cy="7588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000" b="1" dirty="0" smtClean="0">
                <a:solidFill>
                  <a:srgbClr val="0000FF"/>
                </a:solidFill>
              </a:rPr>
              <a:t>На </a:t>
            </a:r>
            <a:r>
              <a:rPr lang="ru-RU" sz="2000" b="1" dirty="0">
                <a:solidFill>
                  <a:srgbClr val="0000FF"/>
                </a:solidFill>
              </a:rPr>
              <a:t>обеспечение занятости за счет развития инфраструктуры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и </a:t>
            </a:r>
            <a:r>
              <a:rPr lang="ru-RU" sz="2000" b="1" dirty="0">
                <a:solidFill>
                  <a:srgbClr val="0000FF"/>
                </a:solidFill>
              </a:rPr>
              <a:t>жилищно-коммунального хозяйства 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в </a:t>
            </a:r>
            <a:r>
              <a:rPr lang="ru-RU" sz="2000" b="1" dirty="0">
                <a:solidFill>
                  <a:srgbClr val="0000FF"/>
                </a:solidFill>
              </a:rPr>
              <a:t>рамках Дорожной карты занятости на 2020-2021 годы</a:t>
            </a:r>
            <a:endParaRPr lang="ru-RU" sz="20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00803" name="Group 9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00647580"/>
              </p:ext>
            </p:extLst>
          </p:nvPr>
        </p:nvGraphicFramePr>
        <p:xfrm>
          <a:off x="748527" y="1555238"/>
          <a:ext cx="7709673" cy="4386525"/>
        </p:xfrm>
        <a:graphic>
          <a:graphicData uri="http://schemas.openxmlformats.org/drawingml/2006/table">
            <a:tbl>
              <a:tblPr/>
              <a:tblGrid>
                <a:gridCol w="3667520"/>
                <a:gridCol w="208270"/>
                <a:gridCol w="284077"/>
                <a:gridCol w="670524"/>
                <a:gridCol w="658447"/>
                <a:gridCol w="392035"/>
                <a:gridCol w="936935"/>
                <a:gridCol w="891865"/>
              </a:tblGrid>
              <a:tr h="30390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                         </a:t>
                      </a:r>
                    </a:p>
                  </a:txBody>
                  <a:tcPr marL="91435" marR="91435"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35" marR="91435" marT="45710" marB="4571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4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268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1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ГЦБ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Arial" pitchFamily="34" charset="0"/>
                          <a:cs typeface="Arial" pitchFamily="34" charset="0"/>
                        </a:rPr>
                        <a:t>НФ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100" dirty="0" smtClean="0">
                          <a:latin typeface="Arial" pitchFamily="34" charset="0"/>
                          <a:cs typeface="Arial" pitchFamily="34" charset="0"/>
                        </a:rPr>
                        <a:t>МБ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71" marB="456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5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</a:t>
                      </a:r>
                      <a:r>
                        <a:rPr lang="ru-RU" sz="1200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обеспечение занятости за счет развития инфраструктуры и жилищно-коммунального хозяйства в рамках Дорожной карты занятости на 2020-2021 годы, всего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5 600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2 319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kk-K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 по отраслям: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599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Здравоохранение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756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kk-K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447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Реальный сектор (ЖКХ, дороги, строительство)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3 477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2 486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35" marR="91435" marT="45706" marB="457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0199" name="Номер слайда 5"/>
          <p:cNvSpPr txBox="1">
            <a:spLocks/>
          </p:cNvSpPr>
          <p:nvPr/>
        </p:nvSpPr>
        <p:spPr bwMode="auto">
          <a:xfrm>
            <a:off x="3810000" y="6324600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3AF7D609-AE56-40D6-BA5A-783A792EB398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42263" cy="304800"/>
          </a:xfrm>
        </p:spPr>
        <p:txBody>
          <a:bodyPr/>
          <a:lstStyle/>
          <a:p>
            <a:pPr algn="ctr"/>
            <a:r>
              <a:rPr lang="ru-RU" altLang="ru-RU" sz="2400" b="1" smtClean="0">
                <a:solidFill>
                  <a:srgbClr val="0000FF"/>
                </a:solidFill>
              </a:rPr>
              <a:t>Законодательная база бюджетного процесса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153400" cy="5715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/>
              <a:t>Областной бюджет  –  </a:t>
            </a:r>
            <a:r>
              <a:rPr lang="ru-RU" altLang="ru-RU" sz="1600" dirty="0" smtClean="0"/>
              <a:t>это централизованный денежный фонд, предназначенный для финансового обеспечения задач и функций областных государственных органов, подведомственных им учреждений и реализации государственной</a:t>
            </a:r>
            <a:r>
              <a:rPr lang="ru-RU" altLang="ru-RU" sz="1600" b="1" dirty="0" smtClean="0"/>
              <a:t> </a:t>
            </a:r>
            <a:r>
              <a:rPr lang="ru-RU" altLang="ru-RU" sz="1600" dirty="0" smtClean="0"/>
              <a:t>политики, направленной на достижение конкретных результатов.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600" dirty="0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/>
              <a:t>Областной бюджет</a:t>
            </a:r>
            <a:r>
              <a:rPr lang="ru-RU" altLang="ru-RU" sz="1600" dirty="0" smtClean="0"/>
              <a:t> ежегодно разрабатывается на 3-х летний период                                   в соответствии с Правилами разработки проектов местных бюджетов, утвержденными приказом Министра финансов РК от 31 октября                    2014 года № 470.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600" b="1" dirty="0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/>
              <a:t>Уточнением областного бюджета</a:t>
            </a:r>
            <a:r>
              <a:rPr lang="ru-RU" altLang="ru-RU" sz="1600" dirty="0" smtClean="0"/>
              <a:t> является изменение показателей областного бюджета в течение соответствующего финансового года посредством внесения изменений и дополнений в решение маслихата об областном бюджете в случаях, предусмотренных Бюджетным кодексом РК.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600" dirty="0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/>
              <a:t>Корректировкой</a:t>
            </a:r>
            <a:r>
              <a:rPr lang="ru-RU" altLang="ru-RU" sz="1600" dirty="0" smtClean="0"/>
              <a:t> </a:t>
            </a:r>
            <a:r>
              <a:rPr lang="ru-RU" altLang="ru-RU" sz="1600" b="1" dirty="0" smtClean="0"/>
              <a:t>областного</a:t>
            </a:r>
            <a:r>
              <a:rPr lang="ru-RU" altLang="ru-RU" sz="1600" dirty="0" smtClean="0"/>
              <a:t> </a:t>
            </a:r>
            <a:r>
              <a:rPr lang="ru-RU" altLang="ru-RU" sz="1600" b="1" dirty="0" smtClean="0"/>
              <a:t>бюджета</a:t>
            </a:r>
            <a:r>
              <a:rPr lang="ru-RU" altLang="ru-RU" sz="1600" dirty="0" smtClean="0"/>
              <a:t> является изменение показателей утвержденного (уточненного) бюджета на основании постановлений Правительства Республики Казахстан, местных исполнительных органов                           и иных нормативных правовых актов посредством внесения изменений                             и дополнений в сводный план поступлений и финансирования по платежам, сводный план финансирования по обязательствам на очередной финансовый год в порядке, определяемом центральным уполномоченным органом                             по бюджетному планированию, и в случаях, предусмотренных Бюджетным кодексом РК.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600" dirty="0" smtClean="0"/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 b="1" dirty="0" smtClean="0"/>
              <a:t>Областной бюджет</a:t>
            </a:r>
            <a:r>
              <a:rPr lang="ru-RU" altLang="ru-RU" sz="1600" dirty="0" smtClean="0"/>
              <a:t> на 2021-2023 годы сформирован в соответствии                                     с Бюджетным и Налоговым кодексами РК, Прогнозом социально-экономического развития Северо-Казахстанской области на 2021-2025 годы                       и утвержден решением сессии областного маслихата от 11 декабря 2020 года № 50/1.</a:t>
            </a:r>
            <a:endParaRPr lang="ru-RU" altLang="ru-RU" sz="1600" i="1" dirty="0" smtClean="0"/>
          </a:p>
        </p:txBody>
      </p:sp>
      <p:sp>
        <p:nvSpPr>
          <p:cNvPr id="187396" name="Номер слайда 5"/>
          <p:cNvSpPr txBox="1">
            <a:spLocks/>
          </p:cNvSpPr>
          <p:nvPr/>
        </p:nvSpPr>
        <p:spPr bwMode="auto">
          <a:xfrm>
            <a:off x="3810000" y="6557963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F315203-6E28-43BA-89F6-F20690620FE0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85800"/>
            <a:ext cx="8451850" cy="758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b="1" dirty="0">
                <a:solidFill>
                  <a:srgbClr val="0000FF"/>
                </a:solidFill>
              </a:rPr>
              <a:t>Государственная программа развития продуктивной занятости и массового предпринимательства "</a:t>
            </a:r>
            <a:r>
              <a:rPr lang="ru-RU" sz="2200" b="1" dirty="0" err="1">
                <a:solidFill>
                  <a:srgbClr val="0000FF"/>
                </a:solidFill>
              </a:rPr>
              <a:t>Еңбек</a:t>
            </a:r>
            <a:r>
              <a:rPr lang="ru-RU" sz="2200" b="1" dirty="0">
                <a:solidFill>
                  <a:srgbClr val="0000FF"/>
                </a:solidFill>
              </a:rPr>
              <a:t>" </a:t>
            </a:r>
            <a:r>
              <a:rPr lang="ru-RU" sz="2200" b="1" dirty="0" smtClean="0">
                <a:solidFill>
                  <a:srgbClr val="0000FF"/>
                </a:solidFill>
              </a:rPr>
              <a:t/>
            </a:r>
            <a:br>
              <a:rPr lang="ru-RU" sz="2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на </a:t>
            </a:r>
            <a:r>
              <a:rPr lang="ru-RU" sz="2200" b="1" dirty="0">
                <a:solidFill>
                  <a:srgbClr val="0000FF"/>
                </a:solidFill>
              </a:rPr>
              <a:t>2017-2021 годы </a:t>
            </a:r>
            <a:r>
              <a:rPr lang="ru-RU" sz="2200" b="1" dirty="0" smtClean="0">
                <a:solidFill>
                  <a:srgbClr val="0000FF"/>
                </a:solidFill>
              </a:rPr>
              <a:t>в СКО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r>
              <a:rPr lang="ru-RU" sz="1800" b="1" dirty="0">
                <a:solidFill>
                  <a:srgbClr val="0000FF"/>
                </a:solidFill>
              </a:rPr>
              <a:t>(</a:t>
            </a:r>
            <a:r>
              <a:rPr lang="ru-RU" sz="1800" b="1" dirty="0" smtClean="0">
                <a:solidFill>
                  <a:srgbClr val="0000FF"/>
                </a:solidFill>
              </a:rPr>
              <a:t>за </a:t>
            </a:r>
            <a:r>
              <a:rPr lang="ru-RU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счет целевых трансфертов</a:t>
            </a:r>
            <a:r>
              <a:rPr lang="ru-RU" sz="1800" b="1" dirty="0" smtClean="0">
                <a:solidFill>
                  <a:srgbClr val="0000FF"/>
                </a:solidFill>
              </a:rPr>
              <a:t>) </a:t>
            </a:r>
          </a:p>
        </p:txBody>
      </p:sp>
      <p:graphicFrame>
        <p:nvGraphicFramePr>
          <p:cNvPr id="200803" name="Group 9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14467424"/>
              </p:ext>
            </p:extLst>
          </p:nvPr>
        </p:nvGraphicFramePr>
        <p:xfrm>
          <a:off x="1066800" y="1905000"/>
          <a:ext cx="7086600" cy="3733380"/>
        </p:xfrm>
        <a:graphic>
          <a:graphicData uri="http://schemas.openxmlformats.org/drawingml/2006/table">
            <a:tbl>
              <a:tblPr/>
              <a:tblGrid>
                <a:gridCol w="5432148"/>
                <a:gridCol w="1654452"/>
              </a:tblGrid>
              <a:tr h="304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08" marB="4570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35" marR="91435" marT="45708" marB="45708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1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 план</a:t>
                      </a:r>
                    </a:p>
                  </a:txBody>
                  <a:tcPr marL="91439" marR="91439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9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утвержденный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9" marR="91439"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реализацию Государственной программы развития продуктивной занятости и массового предпринимательства на 2017-2021 годы "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Еңбек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", всего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5 931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рынка труда через содействие занятости населения и мобильность трудовых ресурсов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2 425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жилья для переселенцев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1 940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на развитие продуктивной занятости и массового предпринимательства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1 200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БК на содействие развитию предпринимательства в областных центрах 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</a:t>
                      </a:r>
                    </a:p>
                  </a:txBody>
                  <a:tcPr marL="91435" marR="91435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220" name="Номер слайда 5"/>
          <p:cNvSpPr txBox="1">
            <a:spLocks/>
          </p:cNvSpPr>
          <p:nvPr/>
        </p:nvSpPr>
        <p:spPr bwMode="auto">
          <a:xfrm>
            <a:off x="3810000" y="6324600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D25AF50A-FEB8-4FE5-AC0C-BE90F054FC0E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85800"/>
            <a:ext cx="8451850" cy="758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200" b="1" dirty="0">
                <a:solidFill>
                  <a:srgbClr val="0000FF"/>
                </a:solidFill>
              </a:rPr>
              <a:t>На реализацию мероприятий по социальной и инженерной инфраструктуре в сельских населенных пунктах </a:t>
            </a:r>
            <a:r>
              <a:rPr lang="ru-RU" sz="2200" b="1" dirty="0" smtClean="0">
                <a:solidFill>
                  <a:srgbClr val="0000FF"/>
                </a:solidFill>
              </a:rPr>
              <a:t/>
            </a:r>
            <a:br>
              <a:rPr lang="ru-RU" sz="2200" b="1" dirty="0" smtClean="0">
                <a:solidFill>
                  <a:srgbClr val="0000FF"/>
                </a:solidFill>
              </a:rPr>
            </a:br>
            <a:r>
              <a:rPr lang="ru-RU" sz="2200" b="1" dirty="0" smtClean="0">
                <a:solidFill>
                  <a:srgbClr val="0000FF"/>
                </a:solidFill>
              </a:rPr>
              <a:t>в </a:t>
            </a:r>
            <a:r>
              <a:rPr lang="ru-RU" sz="2200" b="1" dirty="0">
                <a:solidFill>
                  <a:srgbClr val="0000FF"/>
                </a:solidFill>
              </a:rPr>
              <a:t>рамках проекта «</a:t>
            </a:r>
            <a:r>
              <a:rPr lang="ru-RU" sz="2200" b="1" dirty="0" err="1">
                <a:solidFill>
                  <a:srgbClr val="0000FF"/>
                </a:solidFill>
              </a:rPr>
              <a:t>Ауыл</a:t>
            </a:r>
            <a:r>
              <a:rPr lang="ru-RU" sz="2200" b="1" dirty="0">
                <a:solidFill>
                  <a:srgbClr val="0000FF"/>
                </a:solidFill>
              </a:rPr>
              <a:t> Ел </a:t>
            </a:r>
            <a:r>
              <a:rPr lang="ru-RU" sz="2200" b="1" dirty="0" err="1" smtClean="0">
                <a:solidFill>
                  <a:srgbClr val="0000FF"/>
                </a:solidFill>
              </a:rPr>
              <a:t>бесігі</a:t>
            </a:r>
            <a:r>
              <a:rPr lang="ru-RU" sz="2200" b="1" dirty="0" smtClean="0">
                <a:solidFill>
                  <a:srgbClr val="0000FF"/>
                </a:solidFill>
              </a:rPr>
              <a:t>» </a:t>
            </a:r>
            <a:r>
              <a:rPr lang="ru-RU" sz="2400" b="1" dirty="0" smtClean="0">
                <a:solidFill>
                  <a:srgbClr val="0000FF"/>
                </a:solidFill>
              </a:rPr>
              <a:t/>
            </a:r>
            <a:br>
              <a:rPr lang="ru-RU" sz="2400" b="1" dirty="0" smtClean="0">
                <a:solidFill>
                  <a:srgbClr val="0000FF"/>
                </a:solidFill>
              </a:rPr>
            </a:br>
            <a:endParaRPr lang="ru-RU" sz="18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200803" name="Group 9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3425886"/>
              </p:ext>
            </p:extLst>
          </p:nvPr>
        </p:nvGraphicFramePr>
        <p:xfrm>
          <a:off x="1371600" y="1729202"/>
          <a:ext cx="7010400" cy="3733566"/>
        </p:xfrm>
        <a:graphic>
          <a:graphicData uri="http://schemas.openxmlformats.org/drawingml/2006/table">
            <a:tbl>
              <a:tblPr/>
              <a:tblGrid>
                <a:gridCol w="3810000"/>
                <a:gridCol w="967088"/>
                <a:gridCol w="116835"/>
                <a:gridCol w="609756"/>
                <a:gridCol w="501198"/>
                <a:gridCol w="1005523"/>
              </a:tblGrid>
              <a:tr h="3218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</a:t>
                      </a:r>
                    </a:p>
                  </a:txBody>
                  <a:tcPr marL="91435" marR="91435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5" marR="91435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млн. тенге</a:t>
                      </a:r>
                    </a:p>
                  </a:txBody>
                  <a:tcPr marL="91435" marR="91435" marT="45714" marB="4571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51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439" marR="91439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88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Нац. фонд</a:t>
                      </a: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</a:t>
                      </a: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 по отраслям:</a:t>
                      </a: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2 968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Здравоохранение</a:t>
                      </a: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Культура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5" marR="91435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Спорт</a:t>
                      </a:r>
                    </a:p>
                  </a:txBody>
                  <a:tcPr marL="91435" marR="91435"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Реальный сектор </a:t>
                      </a:r>
                    </a:p>
                  </a:txBody>
                  <a:tcPr marL="91435" marR="91435"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3263" name="Номер слайда 5"/>
          <p:cNvSpPr txBox="1">
            <a:spLocks/>
          </p:cNvSpPr>
          <p:nvPr/>
        </p:nvSpPr>
        <p:spPr bwMode="auto">
          <a:xfrm>
            <a:off x="3810000" y="6324600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3DE6565-AE50-4BAD-996A-E5DD878A1857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FD54A8-0F62-4C64-9C6A-22688BA63E83}" type="slidenum">
              <a:rPr lang="ru-RU" altLang="ru-RU" sz="1200" smtClean="0">
                <a:solidFill>
                  <a:srgbClr val="7F7F7F"/>
                </a:solidFill>
              </a:rPr>
              <a:pPr/>
              <a:t>32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188640"/>
            <a:ext cx="8763000" cy="9906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ru-RU" altLang="ru-RU" sz="1800" b="1" dirty="0">
                <a:solidFill>
                  <a:srgbClr val="0000FF"/>
                </a:solidFill>
              </a:rPr>
              <a:t>Финансовая поддержка специалистам социальной сферы прибывшим для работы в сельскую местность</a:t>
            </a:r>
            <a:r>
              <a:rPr lang="ru-RU" altLang="ru-RU" sz="2000" b="1" dirty="0">
                <a:solidFill>
                  <a:srgbClr val="0000FF"/>
                </a:solidFill>
              </a:rPr>
              <a:t>, </a:t>
            </a:r>
            <a:r>
              <a:rPr lang="ru-RU" altLang="ru-RU" sz="1400" i="1" dirty="0">
                <a:solidFill>
                  <a:srgbClr val="0000FF"/>
                </a:solidFill>
              </a:rPr>
              <a:t>тыс. тенге</a:t>
            </a:r>
          </a:p>
        </p:txBody>
      </p:sp>
      <p:graphicFrame>
        <p:nvGraphicFramePr>
          <p:cNvPr id="5" name="Group 61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45350486"/>
              </p:ext>
            </p:extLst>
          </p:nvPr>
        </p:nvGraphicFramePr>
        <p:xfrm>
          <a:off x="323528" y="1124744"/>
          <a:ext cx="8569323" cy="4977750"/>
        </p:xfrm>
        <a:graphic>
          <a:graphicData uri="http://schemas.openxmlformats.org/drawingml/2006/table">
            <a:tbl>
              <a:tblPr/>
              <a:tblGrid>
                <a:gridCol w="415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3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39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13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21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1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21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413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3012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5412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50506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Меры социальной поддержки        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Подъемное пособие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Бюджетные кредиты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9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за 2020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 на 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Факт за 2020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План на 2021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Кол-во спец.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Сумма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Айыртауский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30 629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140 016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Акжарский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17 223,6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143 144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Аккайынский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9 216,6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7 000,8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70 008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Есильский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99 603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89 487,1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Жамбылский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11 961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66 954,7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Магжана Жумабаева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8 118,1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39 765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Кызылжарский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11 134,2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37 045,9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224 030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150 448,7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Мамлютский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14 585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35 656,5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имени Габита Мусрепова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10 807,2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11 556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139 748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Тайыншинский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10 618,3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12 251,4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64 482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Тимирязевский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5 882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38 045,5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Уалихановский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13 056,6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56 553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43 684,5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Шал акына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3 560,6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3 208,7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9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91441" marR="9144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149 228,2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176 660,9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1 066 341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973 389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7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41514"/>
            <a:ext cx="8220075" cy="457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Georgia" panose="02040502050405020303" pitchFamily="18" charset="0"/>
              <a:buNone/>
            </a:pPr>
            <a:r>
              <a:rPr lang="ru-RU" altLang="ru-RU" sz="20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Субсидии по сельскому хозяйству</a:t>
            </a:r>
          </a:p>
        </p:txBody>
      </p:sp>
      <p:graphicFrame>
        <p:nvGraphicFramePr>
          <p:cNvPr id="224329" name="Group 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869869017"/>
              </p:ext>
            </p:extLst>
          </p:nvPr>
        </p:nvGraphicFramePr>
        <p:xfrm>
          <a:off x="631371" y="838200"/>
          <a:ext cx="7903029" cy="5090442"/>
        </p:xfrm>
        <a:graphic>
          <a:graphicData uri="http://schemas.openxmlformats.org/drawingml/2006/table">
            <a:tbl>
              <a:tblPr/>
              <a:tblGrid>
                <a:gridCol w="350429"/>
                <a:gridCol w="5190400"/>
                <a:gridCol w="1143000"/>
                <a:gridCol w="1219200"/>
              </a:tblGrid>
              <a:tr h="25908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 субсидий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291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Утвержденный  план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Уточненный  план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45 228,2</a:t>
                      </a: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53 370,2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развития семеноводства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1 528,2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2 128,2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развития племенного животноводства, повышение продуктивности и качества продукции животноводства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8 850,8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8 850,8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стоимости пестицидов,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биоагентов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(энтомофагов), предназначенных для проведения обработки против вредных и особо опасных вредных организмов с численностью выше экономического порога вредоносности и карантинных объектов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9 610,5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9 610,5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стоимости удобрений (за исключением органических)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5 994,8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6 200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Возмещение части расходов, понесенных субъектом агропромышленного комплекса, при инвестиционных вложениях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13 161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16 195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процентной ставки по кредитным и лизинговым обязательствам в рамках направления по финансовому оздоровлению субъектов агропромышленного комплекса</a:t>
                      </a:r>
                    </a:p>
                  </a:txBody>
                  <a:tcPr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ставок вознаграждения при кредитовании, а также лизинге на приобретение сельскохозяйственных животных, техники и технологического оборудования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3 856,9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8 156,7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затрат перерабатывающих предприятий на закуп сельскохозяйственной продукции для производства продуктов ее глубокой переработки в сфере животноводства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2 009,4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2 209,4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Субсидирование в рамках гарантирования и страхования займов субъектов агропромышленного комплекса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0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4114800" y="6629400"/>
            <a:ext cx="1828800" cy="22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B02BF9-BB70-4369-A652-07704126D6DE}" type="slidenum">
              <a:rPr lang="ru-RU" altLang="ru-RU" sz="1200">
                <a:solidFill>
                  <a:srgbClr val="7F7F7F"/>
                </a:solidFill>
              </a:rPr>
              <a:pPr/>
              <a:t>33</a:t>
            </a:fld>
            <a:endParaRPr lang="ru-RU" altLang="ru-RU" sz="1200">
              <a:solidFill>
                <a:srgbClr val="7F7F7F"/>
              </a:solidFill>
            </a:endParaRPr>
          </a:p>
        </p:txBody>
      </p:sp>
      <p:sp>
        <p:nvSpPr>
          <p:cNvPr id="30807" name="Прямоугольник 1"/>
          <p:cNvSpPr>
            <a:spLocks noChangeArrowheads="1"/>
          </p:cNvSpPr>
          <p:nvPr/>
        </p:nvSpPr>
        <p:spPr bwMode="auto">
          <a:xfrm>
            <a:off x="7810500" y="609600"/>
            <a:ext cx="10191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err="1">
                <a:solidFill>
                  <a:srgbClr val="0000CC"/>
                </a:solidFill>
              </a:rPr>
              <a:t>млн.тенге</a:t>
            </a:r>
            <a:endParaRPr lang="ru-RU" alt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229600" cy="519113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</a:rPr>
              <a:t>Государственные программы</a:t>
            </a:r>
            <a:r>
              <a:rPr lang="ru-RU" altLang="ru-RU" sz="2000" b="1" dirty="0" smtClean="0">
                <a:solidFill>
                  <a:srgbClr val="0000FF"/>
                </a:solidFill>
              </a:rPr>
              <a:t>, реализуемые в  2021 году</a:t>
            </a:r>
          </a:p>
        </p:txBody>
      </p:sp>
      <p:sp>
        <p:nvSpPr>
          <p:cNvPr id="228355" name="Rectangle 5"/>
          <p:cNvSpPr>
            <a:spLocks noChangeArrowheads="1"/>
          </p:cNvSpPr>
          <p:nvPr/>
        </p:nvSpPr>
        <p:spPr bwMode="auto">
          <a:xfrm>
            <a:off x="0" y="32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8356" name="Rectangle 6"/>
          <p:cNvSpPr>
            <a:spLocks noChangeArrowheads="1"/>
          </p:cNvSpPr>
          <p:nvPr/>
        </p:nvSpPr>
        <p:spPr bwMode="auto">
          <a:xfrm>
            <a:off x="0" y="1268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8357" name="Rectangle 7"/>
          <p:cNvSpPr>
            <a:spLocks noChangeArrowheads="1"/>
          </p:cNvSpPr>
          <p:nvPr/>
        </p:nvSpPr>
        <p:spPr bwMode="auto">
          <a:xfrm>
            <a:off x="0" y="434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8358" name="Rectangle 8"/>
          <p:cNvSpPr>
            <a:spLocks noChangeArrowheads="1"/>
          </p:cNvSpPr>
          <p:nvPr/>
        </p:nvSpPr>
        <p:spPr bwMode="auto">
          <a:xfrm rot="10800000">
            <a:off x="0" y="504825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8359" name="Rectangle 9"/>
          <p:cNvSpPr>
            <a:spLocks noChangeArrowheads="1"/>
          </p:cNvSpPr>
          <p:nvPr/>
        </p:nvSpPr>
        <p:spPr bwMode="auto">
          <a:xfrm>
            <a:off x="0" y="653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8360" name="Rectangle 11"/>
          <p:cNvSpPr>
            <a:spLocks noChangeArrowheads="1"/>
          </p:cNvSpPr>
          <p:nvPr/>
        </p:nvSpPr>
        <p:spPr bwMode="auto">
          <a:xfrm>
            <a:off x="4981575" y="3603625"/>
            <a:ext cx="3846513" cy="2689226"/>
          </a:xfrm>
          <a:prstGeom prst="rect">
            <a:avLst/>
          </a:prstGeom>
          <a:solidFill>
            <a:srgbClr val="3366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5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Государственной программы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инфраструктурного развития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 "</a:t>
            </a:r>
            <a:r>
              <a:rPr lang="ru-RU" altLang="ru-RU" sz="1400" b="1" dirty="0" err="1">
                <a:solidFill>
                  <a:srgbClr val="00007D"/>
                </a:solidFill>
              </a:rPr>
              <a:t>Нұрлы</a:t>
            </a:r>
            <a:r>
              <a:rPr lang="ru-RU" altLang="ru-RU" sz="1400" b="1" dirty="0">
                <a:solidFill>
                  <a:srgbClr val="00007D"/>
                </a:solidFill>
              </a:rPr>
              <a:t> </a:t>
            </a:r>
            <a:r>
              <a:rPr lang="ru-RU" altLang="ru-RU" sz="1400" b="1" dirty="0" err="1">
                <a:solidFill>
                  <a:srgbClr val="00007D"/>
                </a:solidFill>
              </a:rPr>
              <a:t>жол</a:t>
            </a:r>
            <a:r>
              <a:rPr lang="ru-RU" altLang="ru-RU" sz="1400" b="1" dirty="0">
                <a:solidFill>
                  <a:srgbClr val="00007D"/>
                </a:solidFill>
              </a:rPr>
              <a:t>" на 2020–2025 годы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1000" b="1" dirty="0">
              <a:solidFill>
                <a:srgbClr val="00007D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500" b="1" dirty="0">
              <a:solidFill>
                <a:srgbClr val="00007D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b="1" dirty="0"/>
              <a:t>Цель:</a:t>
            </a:r>
            <a:r>
              <a:rPr lang="ru-RU" altLang="ru-RU" sz="1000" i="1" dirty="0"/>
              <a:t> Содействие экономическому росту и повышению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i="1" dirty="0"/>
              <a:t> уровня жизни населения страны посредством создания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i="1" dirty="0"/>
              <a:t>эффективной  и конкурентоспособной транспортной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i="1" dirty="0"/>
              <a:t>инфраструктуры, развития транзита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i="1" dirty="0"/>
              <a:t> и транспортных услуг, совершенствования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i="1" dirty="0"/>
              <a:t> технологической и институциональной среды.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500" i="1" dirty="0"/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200" b="1" dirty="0">
                <a:solidFill>
                  <a:srgbClr val="00007D"/>
                </a:solidFill>
              </a:rPr>
              <a:t>Расходы бюджета – </a:t>
            </a:r>
            <a:r>
              <a:rPr lang="ru-RU" altLang="ru-RU" sz="1200" b="1" dirty="0" smtClean="0">
                <a:solidFill>
                  <a:srgbClr val="00007D"/>
                </a:solidFill>
              </a:rPr>
              <a:t>13,5 </a:t>
            </a:r>
            <a:r>
              <a:rPr lang="ru-RU" altLang="ru-RU" sz="1200" b="1" dirty="0">
                <a:solidFill>
                  <a:srgbClr val="00007D"/>
                </a:solidFill>
              </a:rPr>
              <a:t>млрд. тенге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1100" b="1" dirty="0">
              <a:solidFill>
                <a:srgbClr val="FF0000"/>
              </a:solidFill>
            </a:endParaRPr>
          </a:p>
        </p:txBody>
      </p:sp>
      <p:sp>
        <p:nvSpPr>
          <p:cNvPr id="228361" name="Rectangle 15"/>
          <p:cNvSpPr>
            <a:spLocks noChangeArrowheads="1"/>
          </p:cNvSpPr>
          <p:nvPr/>
        </p:nvSpPr>
        <p:spPr bwMode="auto">
          <a:xfrm>
            <a:off x="365125" y="4876800"/>
            <a:ext cx="4576763" cy="1416051"/>
          </a:xfrm>
          <a:prstGeom prst="rect">
            <a:avLst/>
          </a:prstGeom>
          <a:solidFill>
            <a:srgbClr val="3366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Государственная программа поддержки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и развития бизнеса "Дорожная карта бизнеса-2025»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100" b="1" dirty="0"/>
              <a:t>Цель:</a:t>
            </a:r>
            <a:r>
              <a:rPr lang="ru-RU" altLang="ru-RU" sz="1100" i="1" dirty="0"/>
              <a:t> Обеспечение устойчивого и сбалансированного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100" i="1" dirty="0"/>
              <a:t>роста регионального предпринимательства,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100" i="1" dirty="0"/>
              <a:t>а также поддержание действующих и создание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100" i="1" dirty="0"/>
              <a:t>новых постоянных рабочих мест</a:t>
            </a:r>
            <a:endParaRPr lang="ru-RU" altLang="ru-RU" sz="500" i="1" dirty="0"/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200" b="1" dirty="0">
                <a:solidFill>
                  <a:srgbClr val="00007D"/>
                </a:solidFill>
              </a:rPr>
              <a:t>Расходы бюджета – </a:t>
            </a:r>
            <a:r>
              <a:rPr lang="ru-RU" altLang="ru-RU" sz="1200" b="1" dirty="0" smtClean="0">
                <a:solidFill>
                  <a:srgbClr val="00007D"/>
                </a:solidFill>
              </a:rPr>
              <a:t>6,3 </a:t>
            </a:r>
            <a:r>
              <a:rPr lang="ru-RU" altLang="ru-RU" sz="1200" b="1" dirty="0">
                <a:solidFill>
                  <a:srgbClr val="00007D"/>
                </a:solidFill>
              </a:rPr>
              <a:t>млрд. тенге</a:t>
            </a:r>
          </a:p>
        </p:txBody>
      </p:sp>
      <p:sp>
        <p:nvSpPr>
          <p:cNvPr id="228362" name="Номер слайда 5"/>
          <p:cNvSpPr txBox="1">
            <a:spLocks/>
          </p:cNvSpPr>
          <p:nvPr/>
        </p:nvSpPr>
        <p:spPr bwMode="auto">
          <a:xfrm>
            <a:off x="3924300" y="6410325"/>
            <a:ext cx="1295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6940E93-4D1A-4543-8EA2-23A9FEA55659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  <p:sp>
        <p:nvSpPr>
          <p:cNvPr id="89102" name="Rectangle 11"/>
          <p:cNvSpPr>
            <a:spLocks noChangeArrowheads="1"/>
          </p:cNvSpPr>
          <p:nvPr/>
        </p:nvSpPr>
        <p:spPr bwMode="auto">
          <a:xfrm>
            <a:off x="4981575" y="666750"/>
            <a:ext cx="3846513" cy="2851150"/>
          </a:xfrm>
          <a:prstGeom prst="rect">
            <a:avLst/>
          </a:prstGeom>
          <a:solidFill>
            <a:srgbClr val="3366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/>
          <a:p>
            <a:pPr algn="ctr" eaLnBrk="1" hangingPunct="1">
              <a:defRPr/>
            </a:pPr>
            <a:r>
              <a:rPr lang="ru-RU" altLang="ru-RU" sz="1400" b="1" dirty="0">
                <a:solidFill>
                  <a:srgbClr val="00007D"/>
                </a:solidFill>
                <a:latin typeface="Arial" charset="0"/>
              </a:rPr>
              <a:t>Государственной программы развития </a:t>
            </a:r>
          </a:p>
          <a:p>
            <a:pPr algn="ctr" eaLnBrk="1" hangingPunct="1">
              <a:defRPr/>
            </a:pPr>
            <a:r>
              <a:rPr lang="ru-RU" altLang="ru-RU" sz="1400" b="1" dirty="0">
                <a:solidFill>
                  <a:srgbClr val="00007D"/>
                </a:solidFill>
                <a:latin typeface="Arial" charset="0"/>
              </a:rPr>
              <a:t>регионов на </a:t>
            </a:r>
            <a:r>
              <a:rPr lang="ru-RU" altLang="ru-RU" sz="1400" b="1" dirty="0" smtClean="0">
                <a:solidFill>
                  <a:srgbClr val="00007D"/>
                </a:solidFill>
                <a:latin typeface="Arial" charset="0"/>
              </a:rPr>
              <a:t>2020</a:t>
            </a:r>
            <a:r>
              <a:rPr lang="ru-RU" altLang="ru-RU" sz="1400" b="1" dirty="0">
                <a:solidFill>
                  <a:srgbClr val="00007D"/>
                </a:solidFill>
              </a:rPr>
              <a:t>–</a:t>
            </a:r>
            <a:r>
              <a:rPr lang="ru-RU" altLang="ru-RU" sz="1400" b="1" dirty="0" smtClean="0">
                <a:solidFill>
                  <a:srgbClr val="00007D"/>
                </a:solidFill>
                <a:latin typeface="Arial" charset="0"/>
              </a:rPr>
              <a:t>2025 </a:t>
            </a:r>
            <a:r>
              <a:rPr lang="ru-RU" altLang="ru-RU" sz="1400" b="1" dirty="0">
                <a:solidFill>
                  <a:srgbClr val="00007D"/>
                </a:solidFill>
                <a:latin typeface="Arial" charset="0"/>
              </a:rPr>
              <a:t>годы </a:t>
            </a:r>
          </a:p>
          <a:p>
            <a:pPr algn="ctr" eaLnBrk="1" hangingPunct="1">
              <a:defRPr/>
            </a:pPr>
            <a:endParaRPr lang="ru-RU" altLang="ru-RU" sz="800" b="1" dirty="0">
              <a:solidFill>
                <a:srgbClr val="00007D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altLang="ru-RU" sz="1000" b="1" dirty="0">
                <a:latin typeface="Arial" charset="0"/>
              </a:rPr>
              <a:t>Цель:</a:t>
            </a:r>
            <a:r>
              <a:rPr lang="ru-RU" altLang="ru-RU" sz="1000" i="1" dirty="0">
                <a:latin typeface="Arial" charset="0"/>
              </a:rPr>
              <a:t> </a:t>
            </a:r>
            <a:r>
              <a:rPr lang="ru-RU" sz="1000" dirty="0"/>
              <a:t>Повышение экономической конкурентоспособности </a:t>
            </a:r>
          </a:p>
          <a:p>
            <a:pPr algn="ctr" eaLnBrk="1" hangingPunct="1">
              <a:defRPr/>
            </a:pPr>
            <a:r>
              <a:rPr lang="ru-RU" sz="1000" dirty="0"/>
              <a:t>регионов и улучшение качества жизни </a:t>
            </a:r>
          </a:p>
          <a:p>
            <a:pPr algn="ctr" eaLnBrk="1" hangingPunct="1">
              <a:defRPr/>
            </a:pPr>
            <a:r>
              <a:rPr lang="ru-RU" sz="1000" dirty="0"/>
              <a:t>населения через управляемую урбанизацию </a:t>
            </a:r>
          </a:p>
          <a:p>
            <a:pPr algn="ctr" eaLnBrk="1" hangingPunct="1">
              <a:defRPr/>
            </a:pPr>
            <a:endParaRPr lang="ru-RU" sz="1000" dirty="0"/>
          </a:p>
          <a:p>
            <a:pPr algn="ctr" eaLnBrk="1" hangingPunct="1">
              <a:defRPr/>
            </a:pPr>
            <a:r>
              <a:rPr lang="ru-RU" altLang="ru-RU" sz="1200" b="1" dirty="0">
                <a:solidFill>
                  <a:srgbClr val="00007D"/>
                </a:solidFill>
              </a:rPr>
              <a:t>Расходы бюджета – </a:t>
            </a:r>
            <a:r>
              <a:rPr lang="ru-RU" altLang="ru-RU" sz="1200" b="1" dirty="0" smtClean="0">
                <a:solidFill>
                  <a:srgbClr val="00007D"/>
                </a:solidFill>
              </a:rPr>
              <a:t>13,6 </a:t>
            </a:r>
            <a:r>
              <a:rPr lang="ru-RU" altLang="ru-RU" sz="1200" b="1" dirty="0">
                <a:solidFill>
                  <a:srgbClr val="00007D"/>
                </a:solidFill>
              </a:rPr>
              <a:t>млрд. тенге</a:t>
            </a:r>
            <a:r>
              <a:rPr lang="ru-RU" altLang="ru-RU" sz="1000" b="1" i="1" dirty="0">
                <a:latin typeface="Arial" charset="0"/>
              </a:rPr>
              <a:t>, </a:t>
            </a:r>
            <a:r>
              <a:rPr lang="ru-RU" altLang="ru-RU" sz="1000" i="1" dirty="0">
                <a:latin typeface="Arial" charset="0"/>
              </a:rPr>
              <a:t>в том числе:</a:t>
            </a:r>
          </a:p>
          <a:p>
            <a:pPr algn="ctr" eaLnBrk="1" hangingPunct="1">
              <a:defRPr/>
            </a:pPr>
            <a:r>
              <a:rPr lang="ru-RU" altLang="ru-RU" sz="1000" i="1" dirty="0" smtClean="0">
                <a:latin typeface="Arial" charset="0"/>
              </a:rPr>
              <a:t>- развитие </a:t>
            </a:r>
            <a:r>
              <a:rPr lang="ru-RU" altLang="ru-RU" sz="1000" i="1" dirty="0">
                <a:latin typeface="Arial" charset="0"/>
              </a:rPr>
              <a:t>инженерной инфраструктуры – </a:t>
            </a:r>
            <a:r>
              <a:rPr lang="ru-RU" altLang="ru-RU" sz="1000" b="1" i="1" dirty="0" smtClean="0">
                <a:latin typeface="Arial" charset="0"/>
              </a:rPr>
              <a:t>1,7 </a:t>
            </a:r>
            <a:r>
              <a:rPr lang="ru-RU" altLang="ru-RU" sz="1000" b="1" i="1" dirty="0">
                <a:latin typeface="Arial" charset="0"/>
              </a:rPr>
              <a:t>млрд. тенге</a:t>
            </a:r>
            <a:r>
              <a:rPr lang="ru-RU" altLang="ru-RU" sz="1000" i="1" dirty="0">
                <a:latin typeface="Arial" charset="0"/>
              </a:rPr>
              <a:t>;</a:t>
            </a:r>
          </a:p>
          <a:p>
            <a:pPr algn="ctr" eaLnBrk="1" hangingPunct="1">
              <a:defRPr/>
            </a:pPr>
            <a:r>
              <a:rPr lang="ru-RU" altLang="ru-RU" sz="1000" i="1" dirty="0" smtClean="0">
                <a:latin typeface="Arial" charset="0"/>
              </a:rPr>
              <a:t>- реализация </a:t>
            </a:r>
            <a:r>
              <a:rPr lang="ru-RU" altLang="ru-RU" sz="1000" i="1" dirty="0">
                <a:latin typeface="Arial" charset="0"/>
              </a:rPr>
              <a:t>мероприятий по социальной и инженерной</a:t>
            </a:r>
          </a:p>
          <a:p>
            <a:pPr algn="ctr" eaLnBrk="1" hangingPunct="1">
              <a:defRPr/>
            </a:pPr>
            <a:r>
              <a:rPr lang="ru-RU" altLang="ru-RU" sz="1000" i="1" dirty="0">
                <a:latin typeface="Arial" charset="0"/>
              </a:rPr>
              <a:t>инфраструктуре в сельских населенных пунктах в </a:t>
            </a:r>
            <a:r>
              <a:rPr lang="ru-RU" altLang="ru-RU" sz="1000" i="1" dirty="0" smtClean="0">
                <a:latin typeface="Arial" charset="0"/>
              </a:rPr>
              <a:t>рамках </a:t>
            </a:r>
            <a:endParaRPr lang="ru-RU" altLang="ru-RU" sz="1000" i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altLang="ru-RU" sz="1000" i="1" dirty="0">
                <a:latin typeface="Arial" charset="0"/>
              </a:rPr>
              <a:t>проекта «</a:t>
            </a:r>
            <a:r>
              <a:rPr lang="ru-RU" altLang="ru-RU" sz="1000" i="1" dirty="0" err="1">
                <a:latin typeface="Arial" charset="0"/>
              </a:rPr>
              <a:t>Ауыл</a:t>
            </a:r>
            <a:r>
              <a:rPr lang="ru-RU" altLang="ru-RU" sz="1000" i="1" dirty="0">
                <a:latin typeface="Arial" charset="0"/>
              </a:rPr>
              <a:t>-Ел </a:t>
            </a:r>
            <a:r>
              <a:rPr lang="ru-RU" altLang="ru-RU" sz="1000" i="1" dirty="0" err="1">
                <a:latin typeface="Arial" charset="0"/>
              </a:rPr>
              <a:t>бесігі</a:t>
            </a:r>
            <a:r>
              <a:rPr lang="ru-RU" altLang="ru-RU" sz="1000" i="1" dirty="0">
                <a:latin typeface="Arial" charset="0"/>
              </a:rPr>
              <a:t>» –</a:t>
            </a:r>
            <a:r>
              <a:rPr lang="ru-RU" altLang="ru-RU" sz="1000" b="1" i="1" dirty="0" smtClean="0">
                <a:latin typeface="Arial" charset="0"/>
              </a:rPr>
              <a:t> 10,6 </a:t>
            </a:r>
            <a:r>
              <a:rPr lang="ru-RU" altLang="ru-RU" sz="1000" b="1" i="1" dirty="0">
                <a:latin typeface="Arial" charset="0"/>
              </a:rPr>
              <a:t>млрд. </a:t>
            </a:r>
            <a:r>
              <a:rPr lang="ru-RU" altLang="ru-RU" sz="1000" b="1" i="1" dirty="0" smtClean="0">
                <a:latin typeface="Arial" charset="0"/>
              </a:rPr>
              <a:t>тенге; </a:t>
            </a:r>
          </a:p>
          <a:p>
            <a:pPr algn="ctr" eaLnBrk="1" hangingPunct="1">
              <a:defRPr/>
            </a:pPr>
            <a:r>
              <a:rPr lang="ru-RU" altLang="ru-RU" sz="1000" i="1" dirty="0" smtClean="0">
                <a:latin typeface="Arial" charset="0"/>
              </a:rPr>
              <a:t>- бюджетные кредиты </a:t>
            </a:r>
            <a:r>
              <a:rPr lang="ru-RU" altLang="ru-RU" sz="1000" i="1" dirty="0">
                <a:latin typeface="Arial" charset="0"/>
              </a:rPr>
              <a:t>– </a:t>
            </a:r>
            <a:r>
              <a:rPr lang="ru-RU" altLang="ru-RU" sz="1000" b="1" i="1" dirty="0" smtClean="0">
                <a:latin typeface="Arial" charset="0"/>
              </a:rPr>
              <a:t>1 млрд. тенге, </a:t>
            </a:r>
            <a:endParaRPr lang="ru-RU" altLang="ru-RU" sz="1000" b="1" i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altLang="ru-RU" sz="1000" i="1" dirty="0" smtClean="0">
                <a:latin typeface="Arial" charset="0"/>
              </a:rPr>
              <a:t>- реализация </a:t>
            </a:r>
            <a:r>
              <a:rPr lang="ru-RU" altLang="ru-RU" sz="1000" i="1" dirty="0">
                <a:latin typeface="Arial" charset="0"/>
              </a:rPr>
              <a:t>мероприятий для решения вопросов </a:t>
            </a:r>
            <a:endParaRPr lang="ru-RU" altLang="ru-RU" sz="1000" i="1" dirty="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altLang="ru-RU" sz="1000" i="1" dirty="0" smtClean="0">
                <a:latin typeface="Arial" charset="0"/>
              </a:rPr>
              <a:t>обустройства </a:t>
            </a:r>
            <a:r>
              <a:rPr lang="ru-RU" altLang="ru-RU" sz="1000" i="1" dirty="0">
                <a:latin typeface="Arial" charset="0"/>
              </a:rPr>
              <a:t>населенных пунктов в реализацию мер </a:t>
            </a:r>
            <a:endParaRPr lang="ru-RU" altLang="ru-RU" sz="1000" i="1" dirty="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altLang="ru-RU" sz="1000" i="1" dirty="0" smtClean="0">
                <a:latin typeface="Arial" charset="0"/>
              </a:rPr>
              <a:t>по </a:t>
            </a:r>
            <a:r>
              <a:rPr lang="ru-RU" altLang="ru-RU" sz="1000" i="1" dirty="0">
                <a:latin typeface="Arial" charset="0"/>
              </a:rPr>
              <a:t>содействию экономическому </a:t>
            </a:r>
            <a:r>
              <a:rPr lang="ru-RU" altLang="ru-RU" sz="1000" i="1" dirty="0" smtClean="0">
                <a:latin typeface="Arial" charset="0"/>
              </a:rPr>
              <a:t>развитию </a:t>
            </a:r>
          </a:p>
          <a:p>
            <a:pPr algn="ctr" eaLnBrk="1" hangingPunct="1">
              <a:defRPr/>
            </a:pPr>
            <a:r>
              <a:rPr lang="ru-RU" altLang="ru-RU" sz="1000" i="1" dirty="0" smtClean="0">
                <a:latin typeface="Arial" charset="0"/>
              </a:rPr>
              <a:t>регионов – </a:t>
            </a:r>
            <a:r>
              <a:rPr lang="ru-RU" altLang="ru-RU" sz="1000" b="1" i="1" dirty="0" smtClean="0">
                <a:latin typeface="Arial" charset="0"/>
              </a:rPr>
              <a:t>0,3 млрд. тенге.</a:t>
            </a:r>
          </a:p>
          <a:p>
            <a:pPr algn="ctr" eaLnBrk="1" hangingPunct="1">
              <a:defRPr/>
            </a:pPr>
            <a:endParaRPr lang="ru-RU" altLang="ru-RU" sz="1000" b="1" i="1" dirty="0" smtClean="0">
              <a:latin typeface="Arial" charset="0"/>
            </a:endParaRPr>
          </a:p>
          <a:p>
            <a:pPr algn="ctr" eaLnBrk="1" hangingPunct="1">
              <a:defRPr/>
            </a:pPr>
            <a:endParaRPr lang="ru-RU" altLang="ru-RU" sz="1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365125" y="3557588"/>
            <a:ext cx="4576763" cy="1185862"/>
          </a:xfrm>
          <a:prstGeom prst="rect">
            <a:avLst/>
          </a:prstGeom>
          <a:solidFill>
            <a:srgbClr val="3366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500" b="1" dirty="0" smtClean="0">
              <a:solidFill>
                <a:srgbClr val="00007D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1400" b="1" dirty="0" smtClean="0">
                <a:ln w="0"/>
                <a:solidFill>
                  <a:srgbClr val="00007D"/>
                </a:solidFill>
              </a:rPr>
              <a:t>Государственной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программы жилищно-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1400" b="1" dirty="0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коммунального 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</a:rPr>
              <a:t>развития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"</a:t>
            </a:r>
            <a:r>
              <a:rPr lang="ru-RU" altLang="ru-RU" sz="1400" b="1" dirty="0" err="1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Нұрлы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altLang="ru-RU" sz="1400" b="1" dirty="0" err="1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жер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"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1400" b="1" dirty="0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 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</a:rPr>
              <a:t>2020</a:t>
            </a:r>
            <a:r>
              <a:rPr lang="ru-RU" altLang="ru-RU" sz="1400" b="1" dirty="0">
                <a:solidFill>
                  <a:srgbClr val="00007D"/>
                </a:solidFill>
              </a:rPr>
              <a:t>–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</a:rPr>
              <a:t>2025</a:t>
            </a:r>
            <a:r>
              <a:rPr lang="ru-RU" altLang="ru-RU" sz="1400" b="1" dirty="0" smtClean="0">
                <a:ln w="0"/>
                <a:solidFill>
                  <a:srgbClr val="00007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годы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1000" b="1" dirty="0" smtClean="0"/>
              <a:t>Цель:</a:t>
            </a:r>
            <a:r>
              <a:rPr lang="ru-RU" altLang="ru-RU" sz="1000" i="1" dirty="0" smtClean="0"/>
              <a:t> </a:t>
            </a:r>
            <a:r>
              <a:rPr lang="ru-RU" sz="1000" dirty="0" smtClean="0"/>
              <a:t>Повышение доступности и комфорта жилья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sz="1000" dirty="0" smtClean="0"/>
              <a:t>развитие жилищной инфраструктуры</a:t>
            </a:r>
            <a:endParaRPr lang="ru-RU" altLang="ru-RU" sz="500" i="1" dirty="0" smtClean="0"/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ru-RU" sz="1200" b="1" dirty="0">
                <a:solidFill>
                  <a:srgbClr val="00007D"/>
                </a:solidFill>
              </a:rPr>
              <a:t>Расходы бюджета – </a:t>
            </a:r>
            <a:r>
              <a:rPr lang="ru-RU" altLang="ru-RU" sz="1200" b="1" dirty="0" smtClean="0">
                <a:solidFill>
                  <a:srgbClr val="00007D"/>
                </a:solidFill>
              </a:rPr>
              <a:t>34,6 млрд</a:t>
            </a:r>
            <a:r>
              <a:rPr lang="ru-RU" altLang="ru-RU" sz="1200" b="1" dirty="0">
                <a:solidFill>
                  <a:srgbClr val="00007D"/>
                </a:solidFill>
              </a:rPr>
              <a:t>. тенге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lang="ru-RU" altLang="ru-RU" sz="1100" b="1" dirty="0" smtClean="0">
              <a:solidFill>
                <a:srgbClr val="3366FF"/>
              </a:solidFill>
            </a:endParaRPr>
          </a:p>
        </p:txBody>
      </p:sp>
      <p:sp>
        <p:nvSpPr>
          <p:cNvPr id="228365" name="Прямоугольник 4"/>
          <p:cNvSpPr>
            <a:spLocks noChangeArrowheads="1"/>
          </p:cNvSpPr>
          <p:nvPr/>
        </p:nvSpPr>
        <p:spPr bwMode="auto">
          <a:xfrm>
            <a:off x="365125" y="655638"/>
            <a:ext cx="4576763" cy="2862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Государственной программы развития агропромышленного комплекса Республики Казахстан на 2017–2021 годы</a:t>
            </a:r>
            <a:endParaRPr lang="ru-RU" altLang="ru-RU" sz="500" b="1" dirty="0">
              <a:solidFill>
                <a:srgbClr val="00007D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/>
              <a:t>Цель:</a:t>
            </a:r>
            <a:r>
              <a:rPr lang="ru-RU" altLang="ru-RU" sz="1100" i="1" dirty="0"/>
              <a:t> В целях реализации Послания Главы государства народу Казахстана от 10 января 2018 года "Новые возможности развития в условиях четвертой промышленной революции" увеличение в течение 5 лет производительности труда в АПК и экспорта переработанной сельскохозяйственной продукции как минимум в 2,5 раза по сравнению с 2017 годом.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 dirty="0"/>
              <a:t>Повышение конкурентоспособности отрасли АПК путем увеличения производительности труда с 1,2 млн. тенге на 1 занятого в сельском хозяйстве в 2015 году до 3,7 млн. тенге к 2021 году, а также экспорта переработанной продукции с 945,1 млн. долл. США в 2015 году до 2 400 млн. долл. США в 2021 году.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" i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solidFill>
                  <a:srgbClr val="00007D"/>
                </a:solidFill>
              </a:rPr>
              <a:t>Расходы бюджета –  </a:t>
            </a:r>
            <a:r>
              <a:rPr lang="ru-RU" altLang="ru-RU" sz="1200" b="1" dirty="0" smtClean="0">
                <a:solidFill>
                  <a:srgbClr val="00007D"/>
                </a:solidFill>
              </a:rPr>
              <a:t>24,9 </a:t>
            </a:r>
            <a:r>
              <a:rPr lang="ru-RU" altLang="ru-RU" sz="1200" b="1" dirty="0">
                <a:solidFill>
                  <a:srgbClr val="00007D"/>
                </a:solidFill>
              </a:rPr>
              <a:t>млрд. тенге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61963"/>
            <a:ext cx="8229600" cy="285750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rgbClr val="0000FF"/>
                </a:solidFill>
              </a:rPr>
              <a:t>Государственные программы, реализуемые в  2021 году</a:t>
            </a:r>
          </a:p>
        </p:txBody>
      </p:sp>
      <p:sp>
        <p:nvSpPr>
          <p:cNvPr id="229379" name="Rectangle 5"/>
          <p:cNvSpPr>
            <a:spLocks noChangeArrowheads="1"/>
          </p:cNvSpPr>
          <p:nvPr/>
        </p:nvSpPr>
        <p:spPr bwMode="auto">
          <a:xfrm>
            <a:off x="0" y="185738"/>
            <a:ext cx="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9380" name="Rectangle 6"/>
          <p:cNvSpPr>
            <a:spLocks noChangeArrowheads="1"/>
          </p:cNvSpPr>
          <p:nvPr/>
        </p:nvSpPr>
        <p:spPr bwMode="auto">
          <a:xfrm>
            <a:off x="0" y="1130300"/>
            <a:ext cx="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9381" name="Rectangle 8"/>
          <p:cNvSpPr>
            <a:spLocks noChangeArrowheads="1"/>
          </p:cNvSpPr>
          <p:nvPr/>
        </p:nvSpPr>
        <p:spPr bwMode="auto">
          <a:xfrm>
            <a:off x="0" y="4910138"/>
            <a:ext cx="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9382" name="Rectangle 9"/>
          <p:cNvSpPr>
            <a:spLocks noChangeArrowheads="1"/>
          </p:cNvSpPr>
          <p:nvPr/>
        </p:nvSpPr>
        <p:spPr bwMode="auto">
          <a:xfrm>
            <a:off x="0" y="6396038"/>
            <a:ext cx="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9383" name="Rectangle 10"/>
          <p:cNvSpPr>
            <a:spLocks noChangeArrowheads="1"/>
          </p:cNvSpPr>
          <p:nvPr/>
        </p:nvSpPr>
        <p:spPr bwMode="auto">
          <a:xfrm>
            <a:off x="274638" y="2736850"/>
            <a:ext cx="4314825" cy="1638300"/>
          </a:xfrm>
          <a:prstGeom prst="rect">
            <a:avLst/>
          </a:prstGeom>
          <a:solidFill>
            <a:srgbClr val="3366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Государственная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развития продуктивной занятости и массового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предпринимательства на 2017-2021 годы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"</a:t>
            </a:r>
            <a:r>
              <a:rPr lang="ru-RU" altLang="ru-RU" sz="1400" b="1" dirty="0" err="1">
                <a:solidFill>
                  <a:srgbClr val="00007D"/>
                </a:solidFill>
              </a:rPr>
              <a:t>Еңбек</a:t>
            </a:r>
            <a:r>
              <a:rPr lang="ru-RU" altLang="ru-RU" sz="1400" b="1" dirty="0">
                <a:solidFill>
                  <a:srgbClr val="00007D"/>
                </a:solidFill>
              </a:rPr>
              <a:t>"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5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b="1" dirty="0">
                <a:solidFill>
                  <a:srgbClr val="000000"/>
                </a:solidFill>
              </a:rPr>
              <a:t>Цель:</a:t>
            </a:r>
            <a:r>
              <a:rPr lang="ru-RU" altLang="ru-RU" sz="1100" i="1" dirty="0">
                <a:solidFill>
                  <a:srgbClr val="000000"/>
                </a:solidFill>
              </a:rPr>
              <a:t> Содействие продуктивной занятости населения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 dirty="0">
                <a:solidFill>
                  <a:srgbClr val="000000"/>
                </a:solidFill>
              </a:rPr>
              <a:t>и вовлечение граждан в предпринимательство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500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Расходы бюджета – </a:t>
            </a:r>
            <a:r>
              <a:rPr lang="ru-RU" altLang="ru-RU" sz="1400" b="1" dirty="0" smtClean="0">
                <a:solidFill>
                  <a:srgbClr val="00007D"/>
                </a:solidFill>
              </a:rPr>
              <a:t>16,4 млрд. </a:t>
            </a:r>
            <a:r>
              <a:rPr lang="ru-RU" altLang="ru-RU" sz="1400" b="1" dirty="0">
                <a:solidFill>
                  <a:srgbClr val="00007D"/>
                </a:solidFill>
              </a:rPr>
              <a:t>тенге</a:t>
            </a:r>
          </a:p>
        </p:txBody>
      </p:sp>
      <p:sp>
        <p:nvSpPr>
          <p:cNvPr id="229384" name="Rectangle 11"/>
          <p:cNvSpPr>
            <a:spLocks noChangeArrowheads="1"/>
          </p:cNvSpPr>
          <p:nvPr/>
        </p:nvSpPr>
        <p:spPr bwMode="auto">
          <a:xfrm>
            <a:off x="4676775" y="1077913"/>
            <a:ext cx="4314825" cy="3297237"/>
          </a:xfrm>
          <a:prstGeom prst="rect">
            <a:avLst/>
          </a:prstGeom>
          <a:solidFill>
            <a:srgbClr val="3366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5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Государственная программа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по реализации языковой политики 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Республике Казахстан на 2020–2025 годы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10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b="1" dirty="0">
                <a:solidFill>
                  <a:srgbClr val="000000"/>
                </a:solidFill>
              </a:rPr>
              <a:t>Цель:</a:t>
            </a:r>
            <a:r>
              <a:rPr lang="ru-RU" altLang="ru-RU" sz="1000" i="1" dirty="0">
                <a:solidFill>
                  <a:srgbClr val="000000"/>
                </a:solidFill>
              </a:rPr>
              <a:t> </a:t>
            </a:r>
            <a:r>
              <a:rPr lang="ru-RU" altLang="ru-RU" sz="1000" dirty="0"/>
              <a:t>ведение гармоничной языковой политики,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dirty="0"/>
              <a:t>направленной на модернизацию казахского языка</a:t>
            </a:r>
            <a:r>
              <a:rPr lang="ru-RU" altLang="ru-RU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dirty="0"/>
              <a:t>на основе </a:t>
            </a:r>
            <a:r>
              <a:rPr lang="ru-RU" altLang="ru-RU" sz="1000" dirty="0" err="1"/>
              <a:t>латинографического</a:t>
            </a:r>
            <a:r>
              <a:rPr lang="ru-RU" altLang="ru-RU" sz="1000" dirty="0"/>
              <a:t> алфавита,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altLang="ru-RU" sz="1000" dirty="0"/>
              <a:t>дальнейшее повышение языковой культуры 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dirty="0"/>
              <a:t>развитие языкового капитала, обеспечивая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dirty="0"/>
              <a:t>полноценную деятельность казахского языка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dirty="0"/>
              <a:t> как государственного языка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Расходы бюджета – </a:t>
            </a:r>
            <a:r>
              <a:rPr lang="ru-RU" altLang="ru-RU" sz="1400" b="1" dirty="0" smtClean="0">
                <a:solidFill>
                  <a:srgbClr val="00007D"/>
                </a:solidFill>
              </a:rPr>
              <a:t>69,3 млн</a:t>
            </a:r>
            <a:r>
              <a:rPr lang="ru-RU" altLang="ru-RU" sz="1400" b="1" dirty="0">
                <a:solidFill>
                  <a:srgbClr val="00007D"/>
                </a:solidFill>
              </a:rPr>
              <a:t>. тенге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ru-RU" altLang="ru-RU" sz="1100" b="1" dirty="0">
              <a:solidFill>
                <a:srgbClr val="000000"/>
              </a:solidFill>
            </a:endParaRPr>
          </a:p>
        </p:txBody>
      </p:sp>
      <p:sp>
        <p:nvSpPr>
          <p:cNvPr id="229385" name="Номер слайда 5"/>
          <p:cNvSpPr txBox="1">
            <a:spLocks/>
          </p:cNvSpPr>
          <p:nvPr/>
        </p:nvSpPr>
        <p:spPr bwMode="auto">
          <a:xfrm>
            <a:off x="4038600" y="6537325"/>
            <a:ext cx="1295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7F7F7F"/>
                </a:solidFill>
              </a:rPr>
              <a:t>35</a:t>
            </a:r>
            <a:endParaRPr lang="ru-RU" altLang="ru-RU" sz="1200" b="1" dirty="0">
              <a:solidFill>
                <a:srgbClr val="7F7F7F"/>
              </a:solidFill>
            </a:endParaRPr>
          </a:p>
        </p:txBody>
      </p:sp>
      <p:sp>
        <p:nvSpPr>
          <p:cNvPr id="229386" name="Rectangle 10"/>
          <p:cNvSpPr>
            <a:spLocks noChangeArrowheads="1"/>
          </p:cNvSpPr>
          <p:nvPr/>
        </p:nvSpPr>
        <p:spPr bwMode="auto">
          <a:xfrm>
            <a:off x="255588" y="1071563"/>
            <a:ext cx="4322762" cy="1479550"/>
          </a:xfrm>
          <a:prstGeom prst="rect">
            <a:avLst/>
          </a:prstGeom>
          <a:solidFill>
            <a:srgbClr val="3366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Ctr="1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Государственная программа развития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7D"/>
                </a:solidFill>
              </a:rPr>
              <a:t>образования и науки РК на 2020–2025 годы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800" b="1" dirty="0">
              <a:solidFill>
                <a:srgbClr val="00007D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>
                <a:solidFill>
                  <a:srgbClr val="000000"/>
                </a:solidFill>
              </a:rPr>
              <a:t>Цель: </a:t>
            </a:r>
            <a:r>
              <a:rPr lang="ru-RU" altLang="ru-RU" sz="1000" i="1" dirty="0">
                <a:solidFill>
                  <a:srgbClr val="000000"/>
                </a:solidFill>
              </a:rPr>
              <a:t>Повышение глобальной  конкурентоспособности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i="1" dirty="0">
                <a:solidFill>
                  <a:srgbClr val="000000"/>
                </a:solidFill>
              </a:rPr>
              <a:t>казахстанского образования и науки, воспитание и обучение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ru-RU" altLang="ru-RU" sz="1000" i="1" dirty="0">
                <a:solidFill>
                  <a:srgbClr val="000000"/>
                </a:solidFill>
              </a:rPr>
              <a:t> личности на основе общечеловеческих ценностей</a:t>
            </a:r>
            <a:r>
              <a:rPr lang="ru-RU" altLang="ru-RU" sz="1000" dirty="0"/>
              <a:t>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i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i="1" dirty="0">
                <a:solidFill>
                  <a:srgbClr val="000000"/>
                </a:solidFill>
              </a:rPr>
              <a:t> </a:t>
            </a:r>
            <a:r>
              <a:rPr lang="ru-RU" altLang="ru-RU" sz="1400" b="1" dirty="0">
                <a:solidFill>
                  <a:srgbClr val="00007D"/>
                </a:solidFill>
              </a:rPr>
              <a:t>Расходы бюджета –  </a:t>
            </a:r>
            <a:r>
              <a:rPr lang="ru-RU" altLang="ru-RU" sz="1400" b="1" dirty="0" smtClean="0">
                <a:solidFill>
                  <a:srgbClr val="00007D"/>
                </a:solidFill>
              </a:rPr>
              <a:t>36,2 </a:t>
            </a:r>
            <a:r>
              <a:rPr lang="ru-RU" altLang="ru-RU" sz="1400" b="1" dirty="0">
                <a:solidFill>
                  <a:srgbClr val="00007D"/>
                </a:solidFill>
              </a:rPr>
              <a:t>млрд. тенге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915400" cy="251460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ea typeface="+mn-ea"/>
              </a:rPr>
              <a:t/>
            </a:r>
            <a:br>
              <a:rPr lang="ru-RU" sz="2400" b="1" dirty="0">
                <a:solidFill>
                  <a:prstClr val="white"/>
                </a:solidFill>
                <a:ea typeface="+mn-ea"/>
              </a:rPr>
            </a:br>
            <a:r>
              <a:rPr lang="ru-RU" sz="2400" b="1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ea typeface="+mn-ea"/>
              </a:rPr>
            </a:br>
            <a:r>
              <a:rPr lang="ru-RU" sz="2400" b="1" dirty="0">
                <a:solidFill>
                  <a:prstClr val="white"/>
                </a:solidFill>
                <a:ea typeface="+mn-ea"/>
              </a:rPr>
              <a:t/>
            </a:r>
            <a:br>
              <a:rPr lang="ru-RU" sz="2400" b="1" dirty="0">
                <a:solidFill>
                  <a:prstClr val="white"/>
                </a:solidFill>
                <a:ea typeface="+mn-ea"/>
              </a:rPr>
            </a:br>
            <a:r>
              <a:rPr lang="ru-RU" sz="4000" b="1" dirty="0" smtClean="0">
                <a:solidFill>
                  <a:srgbClr val="0000FF"/>
                </a:solidFill>
              </a:rPr>
              <a:t>Четвертый уровень бюджета - самостоятельный бюджет местного самоуправления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1427" name="Номер слайда 5"/>
          <p:cNvSpPr txBox="1">
            <a:spLocks/>
          </p:cNvSpPr>
          <p:nvPr/>
        </p:nvSpPr>
        <p:spPr bwMode="auto">
          <a:xfrm>
            <a:off x="4343400" y="6242050"/>
            <a:ext cx="1295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7F7F7F"/>
                </a:solidFill>
              </a:rPr>
              <a:t>36</a:t>
            </a:r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762000"/>
            <a:ext cx="7886700" cy="170973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b="1" dirty="0">
                <a:solidFill>
                  <a:prstClr val="white"/>
                </a:solidFill>
                <a:ea typeface="+mn-ea"/>
              </a:rPr>
              <a:t/>
            </a:r>
            <a:br>
              <a:rPr lang="ru-RU" sz="2400" b="1" dirty="0">
                <a:solidFill>
                  <a:prstClr val="white"/>
                </a:solidFill>
                <a:ea typeface="+mn-ea"/>
              </a:rPr>
            </a:br>
            <a:r>
              <a:rPr lang="ru-RU" sz="2400" b="1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ru-RU" sz="2400" b="1" dirty="0" smtClean="0">
                <a:solidFill>
                  <a:prstClr val="white"/>
                </a:solidFill>
                <a:ea typeface="+mn-ea"/>
              </a:rPr>
            </a:br>
            <a:r>
              <a:rPr lang="ru-RU" sz="2400" b="1" dirty="0">
                <a:solidFill>
                  <a:prstClr val="white"/>
                </a:solidFill>
                <a:ea typeface="+mn-ea"/>
              </a:rPr>
              <a:t/>
            </a:r>
            <a:br>
              <a:rPr lang="ru-RU" sz="2400" b="1" dirty="0">
                <a:solidFill>
                  <a:prstClr val="white"/>
                </a:solidFill>
                <a:ea typeface="+mn-ea"/>
              </a:rPr>
            </a:br>
            <a:r>
              <a:rPr lang="ru-RU" sz="3600" b="1" dirty="0" smtClean="0">
                <a:solidFill>
                  <a:srgbClr val="0000FF"/>
                </a:solidFill>
              </a:rPr>
              <a:t>Этапы </a:t>
            </a:r>
            <a:r>
              <a:rPr lang="ru-RU" sz="3600" b="1" dirty="0">
                <a:solidFill>
                  <a:srgbClr val="0000FF"/>
                </a:solidFill>
              </a:rPr>
              <a:t>внедрения самостоятельного бюджета местного самоуправления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9683" name="Объект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2582863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solidFill>
                  <a:srgbClr val="0000FF"/>
                </a:solidFill>
              </a:rPr>
              <a:t>с 2018 года </a:t>
            </a:r>
            <a:r>
              <a:rPr lang="ru-RU" altLang="ru-RU" sz="2400" dirty="0" smtClean="0"/>
              <a:t>- </a:t>
            </a:r>
            <a:r>
              <a:rPr lang="ru-RU" altLang="ru-RU" sz="2000" dirty="0" smtClean="0"/>
              <a:t>внедрение самостоятельного бюджета МСУ, как IV уровня госбюджета в административно-территориальных единицах с населением более 2 тыс. человек;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ru-RU" altLang="ru-RU" sz="2000" dirty="0" smtClean="0"/>
          </a:p>
          <a:p>
            <a:pPr>
              <a:defRPr/>
            </a:pPr>
            <a:r>
              <a:rPr lang="ru-RU" altLang="ru-RU" dirty="0" smtClean="0">
                <a:solidFill>
                  <a:srgbClr val="0000FF"/>
                </a:solidFill>
              </a:rPr>
              <a:t>c 2020 года </a:t>
            </a:r>
            <a:r>
              <a:rPr lang="ru-RU" altLang="ru-RU" sz="2000" dirty="0" smtClean="0"/>
              <a:t>- повсеместное внедрение</a:t>
            </a:r>
          </a:p>
        </p:txBody>
      </p:sp>
      <p:sp>
        <p:nvSpPr>
          <p:cNvPr id="232452" name="Номер слайда 5"/>
          <p:cNvSpPr txBox="1">
            <a:spLocks/>
          </p:cNvSpPr>
          <p:nvPr/>
        </p:nvSpPr>
        <p:spPr bwMode="auto">
          <a:xfrm>
            <a:off x="4000500" y="6172200"/>
            <a:ext cx="1295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7F7F7F"/>
                </a:solidFill>
              </a:rPr>
              <a:t>37</a:t>
            </a:r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Объект 2"/>
          <p:cNvSpPr>
            <a:spLocks noGrp="1"/>
          </p:cNvSpPr>
          <p:nvPr>
            <p:ph idx="1"/>
          </p:nvPr>
        </p:nvSpPr>
        <p:spPr>
          <a:xfrm>
            <a:off x="231775" y="1135063"/>
            <a:ext cx="8839200" cy="48942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2000" smtClean="0"/>
              <a:t>186 сельских округов и 4 города районного значения, в том числе по районам: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Айыртауский -  14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Акжарский – 12 сельских округа;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Аккайынский – 12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Есильский – 16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Жамбылский – 13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Магжана Жумабаева – 17 сельских округов, 1 аппарат акима г.Булаево;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Кызылжарский – 19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Мамлютский – 11 сельских округов, 1 аппарат акима г.Мамлютка;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имени Габита Мусрепова – 17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Тайыншинский – 18 сельских округов, 1 аппарат акима г.Тайынша;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Тимирязевский – 16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Уалихановский - 11 сельских округов;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ru-RU" altLang="ru-RU" sz="1800" smtClean="0"/>
              <a:t>Шал акына – 10 сельских округов, 1 аппарат акима г.Сергеевка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ru-RU" altLang="ru-RU" sz="2000" smtClean="0"/>
          </a:p>
        </p:txBody>
      </p:sp>
      <p:sp>
        <p:nvSpPr>
          <p:cNvPr id="233475" name="Номер слайда 5"/>
          <p:cNvSpPr txBox="1">
            <a:spLocks/>
          </p:cNvSpPr>
          <p:nvPr/>
        </p:nvSpPr>
        <p:spPr bwMode="auto">
          <a:xfrm>
            <a:off x="4267200" y="6415088"/>
            <a:ext cx="1295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7F7F7F"/>
                </a:solidFill>
              </a:rPr>
              <a:t>38</a:t>
            </a:r>
            <a:endParaRPr lang="ru-RU" altLang="ru-RU" sz="1200" b="1" dirty="0">
              <a:solidFill>
                <a:srgbClr val="7F7F7F"/>
              </a:solidFill>
            </a:endParaRPr>
          </a:p>
        </p:txBody>
      </p:sp>
      <p:sp>
        <p:nvSpPr>
          <p:cNvPr id="233476" name="Прямоугольник 5"/>
          <p:cNvSpPr>
            <a:spLocks noChangeArrowheads="1"/>
          </p:cNvSpPr>
          <p:nvPr/>
        </p:nvSpPr>
        <p:spPr bwMode="auto">
          <a:xfrm>
            <a:off x="533400" y="488950"/>
            <a:ext cx="800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0000FF"/>
                </a:solidFill>
              </a:rPr>
              <a:t>Информация о количестве местного самоуправления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5938" y="-152400"/>
            <a:ext cx="8797925" cy="13716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rgbClr val="0000FF"/>
                </a:solidFill>
              </a:rPr>
              <a:t>Уточненный бюджет сельских округов на 2021 год </a:t>
            </a:r>
            <a:r>
              <a:rPr lang="ru-RU" altLang="ru-RU" sz="2000" b="1" dirty="0" smtClean="0"/>
              <a:t>                                             </a:t>
            </a:r>
          </a:p>
        </p:txBody>
      </p:sp>
      <p:graphicFrame>
        <p:nvGraphicFramePr>
          <p:cNvPr id="10340" name="Group 10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00199"/>
              </p:ext>
            </p:extLst>
          </p:nvPr>
        </p:nvGraphicFramePr>
        <p:xfrm>
          <a:off x="152400" y="1032845"/>
          <a:ext cx="8891430" cy="5037755"/>
        </p:xfrm>
        <a:graphic>
          <a:graphicData uri="http://schemas.openxmlformats.org/drawingml/2006/table">
            <a:tbl>
              <a:tblPr/>
              <a:tblGrid>
                <a:gridCol w="1061883"/>
                <a:gridCol w="690717"/>
                <a:gridCol w="609600"/>
                <a:gridCol w="408693"/>
                <a:gridCol w="524223"/>
                <a:gridCol w="743484"/>
                <a:gridCol w="609600"/>
                <a:gridCol w="533400"/>
                <a:gridCol w="680883"/>
                <a:gridCol w="590550"/>
                <a:gridCol w="609600"/>
                <a:gridCol w="628650"/>
                <a:gridCol w="609600"/>
                <a:gridCol w="590547"/>
              </a:tblGrid>
              <a:tr h="172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Районы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Поступления всего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том числе: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7D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налоговые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неналоговые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поступление займов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целевые трансферты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Свободные остатки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ЖКХ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Дороги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Ауыл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-Ел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бесігі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развитие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регионов до 2020 года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прочие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ВСЕГО, из них: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15 562 528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979 339,5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4 808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31 292,3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11 098 266,4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3 213 318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235 503,8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15 562 528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3 323 323,7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2 654 006,2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4 303 009,7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287 983,9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4 994 204,5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Айыртауский </a:t>
                      </a: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817 781,2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81 701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31 292,3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492 763,2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196 775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15 249,7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817 781,2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273 774,9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48 104,3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95 683,1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15 342,6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384 876,3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777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Акжарский 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570 164,3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36 138,3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251 442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270 118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11 754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570 164,3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139 383,9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82 </a:t>
                      </a:r>
                      <a:r>
                        <a:rPr lang="ru-RU" sz="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694</a:t>
                      </a:r>
                      <a:endParaRPr lang="ru-RU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27 045,3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321 041,1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Аккайынский 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1 332 440,7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38 401,8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853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1 027 660,4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251 415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14 110,5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1 332 440,7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173 320,7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67 153,7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626 050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34 681,1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431 235,2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2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Есильский 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1 260 985,4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63 015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926 845,9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256 240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14 884,5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1 260 985,4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165 555,4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208 581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494 618,3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44 134,2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348 096,5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91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Жамбылский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1 075 460,1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48 926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771 741,7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244 145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10 647,4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1 075 460,1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161 751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82 923,8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434 982,1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27 622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368 181,2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Магжана Жумабаева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1 959 811,5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88 926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1 514 283,5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320 265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36 337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1 959 811,5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389 324,4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566 589,6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501 767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502 130,5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91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Кызылжарский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1 006 844,5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152 467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526 923,4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303 944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22 742,1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1 006 844,5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221 318,8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206 403,8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30 393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548 728,9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62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Мамлютский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992 401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53 041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642 459,4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288 000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8 900,6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992 401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110 557,1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543 206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13 654,8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324 983,1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7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имени </a:t>
                      </a:r>
                      <a:r>
                        <a:rPr lang="ru-RU" sz="9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Габита</a:t>
                      </a:r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Мусрепова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2 148 535,4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149 671,4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830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1 798 152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183 174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16 708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2 148 535,4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766 680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136 765,6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789 361,7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455 728,1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91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Тайыншинский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1 916 328,9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113 662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1 410 144,4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341 065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51 457,5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1 916 328,9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457 285,9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504 026,5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432 623,2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42 778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479 615,3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Тимирязевский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593 642,2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36 207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634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368 762,9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184 652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3 386,3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593 642,2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76 859,6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7 126,5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230 976,3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14 932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263 747,8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91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Уалихановский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907 889,2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52 814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1 011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574 423,2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263 980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15 661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907 889,2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115 860,6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74 542,4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342 222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21 000,9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354 263,3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5"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Шал акына </a:t>
                      </a:r>
                      <a:endParaRPr lang="ru-RU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980 243,6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64 369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792 664,4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109 </a:t>
                      </a:r>
                      <a:r>
                        <a:rPr lang="ru-RU" sz="800" b="0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545</a:t>
                      </a:r>
                      <a:endParaRPr lang="ru-RU" sz="800" b="0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13 665,2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980 243,6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271 651,4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125 889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354 726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16 400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8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211 577,2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4746" name="Text Box 95"/>
          <p:cNvSpPr txBox="1">
            <a:spLocks noChangeArrowheads="1"/>
          </p:cNvSpPr>
          <p:nvPr/>
        </p:nvSpPr>
        <p:spPr bwMode="auto">
          <a:xfrm>
            <a:off x="8001000" y="685800"/>
            <a:ext cx="1143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200" dirty="0" err="1">
                <a:solidFill>
                  <a:srgbClr val="000000"/>
                </a:solidFill>
              </a:rPr>
              <a:t>тыс.тенге</a:t>
            </a:r>
            <a:endParaRPr lang="ru-RU" altLang="ru-RU" sz="1200" dirty="0">
              <a:solidFill>
                <a:srgbClr val="000000"/>
              </a:solidFill>
            </a:endParaRPr>
          </a:p>
        </p:txBody>
      </p:sp>
      <p:sp>
        <p:nvSpPr>
          <p:cNvPr id="234747" name="Номер слайда 5"/>
          <p:cNvSpPr txBox="1">
            <a:spLocks/>
          </p:cNvSpPr>
          <p:nvPr/>
        </p:nvSpPr>
        <p:spPr bwMode="auto">
          <a:xfrm>
            <a:off x="4267200" y="6629400"/>
            <a:ext cx="1295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7F7F7F"/>
                </a:solidFill>
              </a:rPr>
              <a:t>39</a:t>
            </a:r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312C13-67F2-43D4-8050-78C7BD5C9916}" type="slidenum">
              <a:rPr lang="ru-RU" altLang="ru-RU" sz="1200" smtClean="0">
                <a:solidFill>
                  <a:srgbClr val="7F7F7F"/>
                </a:solidFill>
              </a:rPr>
              <a:pPr/>
              <a:t>4</a:t>
            </a:fld>
            <a:endParaRPr lang="ru-RU" altLang="ru-RU" sz="1200" smtClean="0">
              <a:solidFill>
                <a:srgbClr val="7F7F7F"/>
              </a:solidFill>
            </a:endParaRPr>
          </a:p>
        </p:txBody>
      </p:sp>
      <p:sp>
        <p:nvSpPr>
          <p:cNvPr id="185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458200" cy="2255838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ru-RU" altLang="ru-RU" sz="32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Информация о внесении изменений </a:t>
            </a:r>
            <a:r>
              <a:rPr lang="ru-RU" altLang="ru-RU" sz="32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2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320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дополнений в Бюджетный кодекс Республики </a:t>
            </a:r>
            <a:r>
              <a:rPr lang="ru-RU" altLang="ru-RU" sz="32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Казахстан</a:t>
            </a:r>
            <a:br>
              <a:rPr lang="ru-RU" altLang="ru-RU" sz="3200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i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ru-RU" sz="2800" b="0" i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части планирования </a:t>
            </a:r>
            <a:r>
              <a:rPr lang="ru-RU" altLang="ru-RU" sz="2800" b="0" i="1" dirty="0" smtClean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бюджета)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2819401"/>
            <a:ext cx="8610600" cy="2819400"/>
          </a:xfrm>
        </p:spPr>
        <p:txBody>
          <a:bodyPr rtlCol="0">
            <a:noAutofit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от 27 декабря 2019 года №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291-VI внесены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54, 55, 56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Бюджетного кодекса Республики Казахстан (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вводится в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 с 01.01.2021 года):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расходы в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с районного (городского) уровней переданы на областной уровень</a:t>
            </a:r>
            <a:endParaRPr lang="ru-RU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94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Прямоугольник 4"/>
          <p:cNvSpPr>
            <a:spLocks noChangeArrowheads="1"/>
          </p:cNvSpPr>
          <p:nvPr/>
        </p:nvSpPr>
        <p:spPr bwMode="auto">
          <a:xfrm>
            <a:off x="1258888" y="404813"/>
            <a:ext cx="7156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>
            <a:spAutoFit/>
          </a:bodyPr>
          <a:lstStyle/>
          <a:p>
            <a:pPr algn="ctr" defTabSz="615950" eaLnBrk="1" hangingPunct="1">
              <a:defRPr/>
            </a:pPr>
            <a:r>
              <a:rPr lang="ru-RU" altLang="ru-RU" sz="24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СХЕМА</a:t>
            </a:r>
            <a:r>
              <a:rPr lang="ru-RU" altLang="ru-RU" sz="2400" b="1" dirty="0">
                <a:solidFill>
                  <a:srgbClr val="0000FF"/>
                </a:solidFill>
                <a:latin typeface="Arial" charset="0"/>
              </a:rPr>
              <a:t> БЮДЖЕТНОГО ПРОЦЕССА</a:t>
            </a:r>
          </a:p>
        </p:txBody>
      </p:sp>
      <p:sp>
        <p:nvSpPr>
          <p:cNvPr id="188419" name="Прямоугольник 16"/>
          <p:cNvSpPr>
            <a:spLocks noChangeArrowheads="1"/>
          </p:cNvSpPr>
          <p:nvPr/>
        </p:nvSpPr>
        <p:spPr bwMode="auto">
          <a:xfrm>
            <a:off x="677863" y="1935163"/>
            <a:ext cx="3195637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Определение прогноза бюджетных параметров и бюджетной политики к Прогнозу социально-экономического развития области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на 5-летний период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88420" name="Прямоугольник 16"/>
          <p:cNvSpPr>
            <a:spLocks noChangeArrowheads="1"/>
          </p:cNvSpPr>
          <p:nvPr/>
        </p:nvSpPr>
        <p:spPr bwMode="auto">
          <a:xfrm>
            <a:off x="684213" y="4437063"/>
            <a:ext cx="3167062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Составление проекта областного бюджета и внесение его в областной маслихата </a:t>
            </a:r>
            <a:r>
              <a:rPr lang="ru-RU" altLang="ru-RU" sz="1200" b="1">
                <a:solidFill>
                  <a:srgbClr val="000000"/>
                </a:solidFill>
              </a:rPr>
              <a:t>до 15 октября </a:t>
            </a:r>
            <a:r>
              <a:rPr lang="ru-RU" altLang="ru-RU" sz="1200">
                <a:solidFill>
                  <a:srgbClr val="000000"/>
                </a:solidFill>
              </a:rPr>
              <a:t>текущего финансового года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88421" name="Прямоугольник 16"/>
          <p:cNvSpPr>
            <a:spLocks noChangeArrowheads="1"/>
          </p:cNvSpPr>
          <p:nvPr/>
        </p:nvSpPr>
        <p:spPr bwMode="auto">
          <a:xfrm>
            <a:off x="684213" y="5516563"/>
            <a:ext cx="3167062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Утверждение маслихатом областного бюджета на трехлетний период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</a:rPr>
              <a:t>не позднее 2-недельного срока                 </a:t>
            </a:r>
            <a:r>
              <a:rPr lang="ru-RU" altLang="ru-RU" sz="1200">
                <a:solidFill>
                  <a:srgbClr val="000000"/>
                </a:solidFill>
              </a:rPr>
              <a:t>после подписания Закона                                     о республиканском бюджете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88422" name="Прямоугольник 16"/>
          <p:cNvSpPr>
            <a:spLocks noChangeArrowheads="1"/>
          </p:cNvSpPr>
          <p:nvPr/>
        </p:nvSpPr>
        <p:spPr bwMode="auto">
          <a:xfrm>
            <a:off x="684213" y="3109913"/>
            <a:ext cx="3167062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Рассмотрение бюджетных заявок администраторов бюджетных программ, подготовка заключений и их передача               на рассмотрение областной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бюджетной комиссии</a:t>
            </a:r>
          </a:p>
        </p:txBody>
      </p:sp>
      <p:sp>
        <p:nvSpPr>
          <p:cNvPr id="249863" name="Rectangle 21"/>
          <p:cNvSpPr>
            <a:spLocks noChangeArrowheads="1"/>
          </p:cNvSpPr>
          <p:nvPr/>
        </p:nvSpPr>
        <p:spPr bwMode="auto">
          <a:xfrm>
            <a:off x="323850" y="1052513"/>
            <a:ext cx="3816350" cy="62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0000FF"/>
                </a:solidFill>
                <a:latin typeface="Arial" charset="0"/>
              </a:rPr>
              <a:t>РАЗРАБОТКА БЮДЖЕТА</a:t>
            </a:r>
          </a:p>
          <a:p>
            <a:pPr algn="ctr" eaLnBrk="1" hangingPunct="1">
              <a:defRPr/>
            </a:pPr>
            <a:r>
              <a:rPr lang="ru-RU" altLang="ru-RU" sz="1200" i="1" dirty="0">
                <a:solidFill>
                  <a:srgbClr val="000000"/>
                </a:solidFill>
                <a:latin typeface="Arial" charset="0"/>
              </a:rPr>
              <a:t>(уполномоченный орган – управление финансов)</a:t>
            </a:r>
          </a:p>
        </p:txBody>
      </p:sp>
      <p:sp>
        <p:nvSpPr>
          <p:cNvPr id="249864" name="Rectangle 22"/>
          <p:cNvSpPr>
            <a:spLocks noChangeArrowheads="1"/>
          </p:cNvSpPr>
          <p:nvPr/>
        </p:nvSpPr>
        <p:spPr bwMode="auto">
          <a:xfrm>
            <a:off x="4837113" y="1052513"/>
            <a:ext cx="381635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ru-RU" altLang="ru-RU" sz="1800" b="1" dirty="0">
                <a:solidFill>
                  <a:srgbClr val="0000FF"/>
                </a:solidFill>
                <a:latin typeface="Arial" charset="0"/>
              </a:rPr>
              <a:t>ИСПОЛНЕНИЕ БЮДЖЕТА</a:t>
            </a:r>
          </a:p>
          <a:p>
            <a:pPr algn="ctr" eaLnBrk="1" hangingPunct="1">
              <a:defRPr/>
            </a:pPr>
            <a:r>
              <a:rPr lang="ru-RU" altLang="ru-RU" sz="1200" i="1" dirty="0">
                <a:solidFill>
                  <a:srgbClr val="000000"/>
                </a:solidFill>
                <a:latin typeface="Arial" charset="0"/>
              </a:rPr>
              <a:t>(уполномоченный орган – управление финансов)</a:t>
            </a:r>
          </a:p>
          <a:p>
            <a:pPr algn="ctr" eaLnBrk="1" hangingPunct="1">
              <a:defRPr/>
            </a:pPr>
            <a:endParaRPr lang="ru-RU" altLang="ru-RU" sz="12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8425" name="AutoShape 23"/>
          <p:cNvSpPr>
            <a:spLocks noChangeArrowheads="1"/>
          </p:cNvSpPr>
          <p:nvPr/>
        </p:nvSpPr>
        <p:spPr bwMode="auto">
          <a:xfrm>
            <a:off x="2014538" y="1663700"/>
            <a:ext cx="431800" cy="2714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26" name="AutoShape 24"/>
          <p:cNvSpPr>
            <a:spLocks noChangeArrowheads="1"/>
          </p:cNvSpPr>
          <p:nvPr/>
        </p:nvSpPr>
        <p:spPr bwMode="auto">
          <a:xfrm>
            <a:off x="2058988" y="2914650"/>
            <a:ext cx="431800" cy="2286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27" name="AutoShape 27"/>
          <p:cNvSpPr>
            <a:spLocks noChangeArrowheads="1"/>
          </p:cNvSpPr>
          <p:nvPr/>
        </p:nvSpPr>
        <p:spPr bwMode="auto">
          <a:xfrm>
            <a:off x="2051050" y="4221163"/>
            <a:ext cx="431800" cy="2159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28" name="AutoShape 39"/>
          <p:cNvSpPr>
            <a:spLocks noChangeArrowheads="1"/>
          </p:cNvSpPr>
          <p:nvPr/>
        </p:nvSpPr>
        <p:spPr bwMode="auto">
          <a:xfrm>
            <a:off x="2051050" y="5300663"/>
            <a:ext cx="358775" cy="2159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29" name="Прямоугольник 16"/>
          <p:cNvSpPr>
            <a:spLocks noChangeArrowheads="1"/>
          </p:cNvSpPr>
          <p:nvPr/>
        </p:nvSpPr>
        <p:spPr bwMode="auto">
          <a:xfrm>
            <a:off x="5148263" y="2133600"/>
            <a:ext cx="3240087" cy="64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Формирование и утверждение сводного плана поступлений и финансирования по платежам и обязательствам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88430" name="AutoShape 41"/>
          <p:cNvSpPr>
            <a:spLocks noChangeArrowheads="1"/>
          </p:cNvSpPr>
          <p:nvPr/>
        </p:nvSpPr>
        <p:spPr bwMode="auto">
          <a:xfrm>
            <a:off x="6569075" y="177323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31" name="Прямоугольник 16"/>
          <p:cNvSpPr>
            <a:spLocks noChangeArrowheads="1"/>
          </p:cNvSpPr>
          <p:nvPr/>
        </p:nvSpPr>
        <p:spPr bwMode="auto">
          <a:xfrm>
            <a:off x="5219700" y="3141663"/>
            <a:ext cx="3313113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Проведение комплекса мероприятий по исполнению областного бюджета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</a:rPr>
              <a:t>в течение финансового года</a:t>
            </a:r>
          </a:p>
        </p:txBody>
      </p:sp>
      <p:sp>
        <p:nvSpPr>
          <p:cNvPr id="188432" name="Прямоугольник 16"/>
          <p:cNvSpPr>
            <a:spLocks noChangeArrowheads="1"/>
          </p:cNvSpPr>
          <p:nvPr/>
        </p:nvSpPr>
        <p:spPr bwMode="auto">
          <a:xfrm>
            <a:off x="5219700" y="4221163"/>
            <a:ext cx="3211513" cy="1014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Проведение бюджетного мониторинга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и оценки эффективности управления бюджетными средствами,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составление </a:t>
            </a:r>
            <a:r>
              <a:rPr lang="ru-RU" altLang="ru-RU" sz="1200" b="1">
                <a:solidFill>
                  <a:srgbClr val="000000"/>
                </a:solidFill>
              </a:rPr>
              <a:t>ежемесячных</a:t>
            </a:r>
            <a:r>
              <a:rPr lang="ru-RU" altLang="ru-RU" sz="1200">
                <a:solidFill>
                  <a:srgbClr val="000000"/>
                </a:solidFill>
              </a:rPr>
              <a:t> отчетов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 об исполнении бюджета  </a:t>
            </a:r>
          </a:p>
        </p:txBody>
      </p:sp>
      <p:sp>
        <p:nvSpPr>
          <p:cNvPr id="188433" name="Прямоугольник 16"/>
          <p:cNvSpPr>
            <a:spLocks noChangeArrowheads="1"/>
          </p:cNvSpPr>
          <p:nvPr/>
        </p:nvSpPr>
        <p:spPr bwMode="auto">
          <a:xfrm>
            <a:off x="5219700" y="5516563"/>
            <a:ext cx="3240088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5" tIns="45708" rIns="91415" bIns="45708">
            <a:spAutoFit/>
          </a:bodyPr>
          <a:lstStyle>
            <a:lvl1pPr defTabSz="6159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159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1595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159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1595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159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rgbClr val="000000"/>
                </a:solidFill>
              </a:rPr>
              <a:t>Представление в областной маслихат годового отчета об исполнении областного бюджета за отчетный финансовый год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0000"/>
                </a:solidFill>
              </a:rPr>
              <a:t>до 1 мая текущего года</a:t>
            </a:r>
            <a:r>
              <a:rPr lang="ru-RU" altLang="ru-RU" sz="1200">
                <a:solidFill>
                  <a:srgbClr val="000000"/>
                </a:solidFill>
              </a:rPr>
              <a:t>, его утверждение на сессии маслихата</a:t>
            </a:r>
          </a:p>
        </p:txBody>
      </p:sp>
      <p:sp>
        <p:nvSpPr>
          <p:cNvPr id="188434" name="AutoShape 46"/>
          <p:cNvSpPr>
            <a:spLocks noChangeArrowheads="1"/>
          </p:cNvSpPr>
          <p:nvPr/>
        </p:nvSpPr>
        <p:spPr bwMode="auto">
          <a:xfrm>
            <a:off x="6588125" y="2781300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35" name="AutoShape 47"/>
          <p:cNvSpPr>
            <a:spLocks noChangeArrowheads="1"/>
          </p:cNvSpPr>
          <p:nvPr/>
        </p:nvSpPr>
        <p:spPr bwMode="auto">
          <a:xfrm>
            <a:off x="6659563" y="5229225"/>
            <a:ext cx="431800" cy="28733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36" name="AutoShape 48"/>
          <p:cNvSpPr>
            <a:spLocks noChangeArrowheads="1"/>
          </p:cNvSpPr>
          <p:nvPr/>
        </p:nvSpPr>
        <p:spPr bwMode="auto">
          <a:xfrm>
            <a:off x="6588125" y="3789363"/>
            <a:ext cx="431800" cy="4318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37" name="AutoShape 49"/>
          <p:cNvSpPr>
            <a:spLocks noChangeArrowheads="1"/>
          </p:cNvSpPr>
          <p:nvPr/>
        </p:nvSpPr>
        <p:spPr bwMode="auto">
          <a:xfrm>
            <a:off x="4140200" y="1268413"/>
            <a:ext cx="719138" cy="288925"/>
          </a:xfrm>
          <a:prstGeom prst="rightArrow">
            <a:avLst>
              <a:gd name="adj1" fmla="val 50000"/>
              <a:gd name="adj2" fmla="val 622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8438" name="Номер слайда 5"/>
          <p:cNvSpPr txBox="1">
            <a:spLocks/>
          </p:cNvSpPr>
          <p:nvPr/>
        </p:nvSpPr>
        <p:spPr bwMode="auto">
          <a:xfrm>
            <a:off x="3810000" y="624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8F6350D3-0BB2-40F4-A564-D6FD550BC562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15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8686800" cy="3505200"/>
          </a:xfrm>
        </p:spPr>
        <p:txBody>
          <a:bodyPr/>
          <a:lstStyle/>
          <a:p>
            <a:pPr algn="ctr" eaLnBrk="1" hangingPunct="1">
              <a:buFont typeface="Georgia" panose="02040502050405020303" pitchFamily="18" charset="0"/>
              <a:buNone/>
            </a:pPr>
            <a:r>
              <a:rPr lang="ru-RU" altLang="ru-RU" sz="6000" dirty="0" smtClean="0">
                <a:solidFill>
                  <a:srgbClr val="0000FF"/>
                </a:solidFill>
              </a:rPr>
              <a:t>Планирование областного бюджета</a:t>
            </a:r>
          </a:p>
        </p:txBody>
      </p:sp>
      <p:pic>
        <p:nvPicPr>
          <p:cNvPr id="7" name="Рисунок 6" descr="logoМЭРТ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2" y="357166"/>
            <a:ext cx="1428760" cy="879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9444" name="Номер слайда 5"/>
          <p:cNvSpPr txBox="1">
            <a:spLocks/>
          </p:cNvSpPr>
          <p:nvPr/>
        </p:nvSpPr>
        <p:spPr bwMode="auto">
          <a:xfrm>
            <a:off x="3810000" y="6519863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2B273B66-ED49-4978-8550-99432B0F6AD7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Номер слайда 5"/>
          <p:cNvSpPr txBox="1">
            <a:spLocks/>
          </p:cNvSpPr>
          <p:nvPr/>
        </p:nvSpPr>
        <p:spPr bwMode="auto">
          <a:xfrm>
            <a:off x="3962400" y="6107252"/>
            <a:ext cx="1371600" cy="16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281568-9FF3-4B45-ABD8-2F50761DEB90}" type="slidenum">
              <a:rPr lang="ru-RU" altLang="ru-RU" sz="900" b="1">
                <a:solidFill>
                  <a:srgbClr val="7F7F7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900" b="1" dirty="0">
              <a:solidFill>
                <a:srgbClr val="7F7F7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524000" y="514658"/>
            <a:ext cx="6526737" cy="60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b="1" kern="0" dirty="0">
                <a:solidFill>
                  <a:srgbClr val="0000FF"/>
                </a:solidFill>
              </a:rPr>
              <a:t>Основные показатели социально-экономического развития </a:t>
            </a:r>
            <a:r>
              <a:rPr lang="ru-RU" altLang="ru-RU" sz="1800" b="1" kern="0" dirty="0" smtClean="0">
                <a:solidFill>
                  <a:srgbClr val="0000FF"/>
                </a:solidFill>
              </a:rPr>
              <a:t>Северо-Казахстанской области</a:t>
            </a:r>
            <a:endParaRPr lang="ru-RU" altLang="ru-RU" sz="1800" kern="0" dirty="0">
              <a:solidFill>
                <a:srgbClr val="0000FF"/>
              </a:solidFill>
            </a:endParaRP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8541"/>
              </p:ext>
            </p:extLst>
          </p:nvPr>
        </p:nvGraphicFramePr>
        <p:xfrm>
          <a:off x="316975" y="1285686"/>
          <a:ext cx="8381999" cy="4067956"/>
        </p:xfrm>
        <a:graphic>
          <a:graphicData uri="http://schemas.openxmlformats.org/drawingml/2006/table">
            <a:tbl>
              <a:tblPr/>
              <a:tblGrid>
                <a:gridCol w="368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2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33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33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33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33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33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33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048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п/п</a:t>
                      </a:r>
                    </a:p>
                  </a:txBody>
                  <a:tcPr marL="68591" marR="68591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показателей</a:t>
                      </a: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2020 год</a:t>
                      </a: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</a:t>
                      </a: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14" marR="90014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14" marR="90014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14" marR="90014" marT="46788" marB="467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265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796" marB="4679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2022</a:t>
                      </a: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2023</a:t>
                      </a: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2024</a:t>
                      </a: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2025</a:t>
                      </a:r>
                    </a:p>
                  </a:txBody>
                  <a:tcPr marL="67511" marR="67511" marT="35091" marB="350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Валовой региональный продукт (ВРП),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млрд.тенге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1 571,9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86" marB="3428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1 695,3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1 837,8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1 969,1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288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ВРП на душу населения, </a:t>
                      </a:r>
                      <a:r>
                        <a:rPr kumimoji="0" lang="ru-RU" alt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тыс.тенге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2877,7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86" marB="34286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3 139,4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3 413,7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3 680,2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3 976,3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4 324,6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3.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Уровень безработицы, %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4,9</a:t>
                      </a: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4,9</a:t>
                      </a: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4,8</a:t>
                      </a: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4,8</a:t>
                      </a:r>
                    </a:p>
                  </a:txBody>
                  <a:tcPr marL="33338" marR="333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Месячный расчетный показатель (МРП), тенге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2 778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2 917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3 063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3 201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3 345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3 462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5.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Минимальный размер заработной платы, тенге 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42 500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42 500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42 500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42 500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42 500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42 500</a:t>
                      </a: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6.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Среднемесячная номинальная заработная плата, тенге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156 265*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188 620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214 649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243 412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276 029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313 017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0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7.</a:t>
                      </a:r>
                    </a:p>
                  </a:txBody>
                  <a:tcPr marL="68580" marR="68580" marT="34287" marB="342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Минимальный размер пенсий, тенге </a:t>
                      </a:r>
                    </a:p>
                  </a:txBody>
                  <a:tcPr marL="68580" marR="68580" marT="34283" marB="3428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40 441</a:t>
                      </a:r>
                    </a:p>
                  </a:txBody>
                  <a:tcPr marL="68580" marR="68580" marT="34282" marB="3428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43 272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46 302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49 312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52 518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55 407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2" marR="68582" marT="34268" marB="342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426" y="5645587"/>
            <a:ext cx="4083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*- </a:t>
            </a:r>
            <a:r>
              <a:rPr lang="ru-RU" sz="1200" i="1" dirty="0"/>
              <a:t>данные за январь - декабрь 2020 года</a:t>
            </a:r>
          </a:p>
        </p:txBody>
      </p:sp>
    </p:spTree>
    <p:extLst>
      <p:ext uri="{BB962C8B-B14F-4D97-AF65-F5344CB8AC3E}">
        <p14:creationId xmlns:p14="http://schemas.microsoft.com/office/powerpoint/2010/main" val="80400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02625" cy="5334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000" b="1" dirty="0" smtClean="0">
                <a:solidFill>
                  <a:srgbClr val="0000FF"/>
                </a:solidFill>
              </a:rPr>
              <a:t>Структура поступлений бюджета СКО на 2021-2023 годы, </a:t>
            </a:r>
            <a:r>
              <a:rPr lang="ru-RU" altLang="ru-RU" sz="1400" dirty="0" err="1" smtClean="0">
                <a:solidFill>
                  <a:srgbClr val="0000FF"/>
                </a:solidFill>
              </a:rPr>
              <a:t>млн.тенге</a:t>
            </a:r>
            <a:r>
              <a:rPr lang="ru-RU" altLang="ru-RU" sz="1400" b="1" dirty="0" smtClean="0">
                <a:solidFill>
                  <a:srgbClr val="0000CC"/>
                </a:solidFill>
              </a:rPr>
              <a:t/>
            </a:r>
            <a:br>
              <a:rPr lang="ru-RU" altLang="ru-RU" sz="1400" b="1" dirty="0" smtClean="0">
                <a:solidFill>
                  <a:srgbClr val="0000CC"/>
                </a:solidFill>
              </a:rPr>
            </a:br>
            <a:endParaRPr lang="ru-RU" altLang="ru-RU" sz="2000" b="1" dirty="0" smtClean="0">
              <a:solidFill>
                <a:srgbClr val="0000CC"/>
              </a:solidFill>
            </a:endParaRPr>
          </a:p>
        </p:txBody>
      </p:sp>
      <p:graphicFrame>
        <p:nvGraphicFramePr>
          <p:cNvPr id="10522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177365"/>
              </p:ext>
            </p:extLst>
          </p:nvPr>
        </p:nvGraphicFramePr>
        <p:xfrm>
          <a:off x="533400" y="762000"/>
          <a:ext cx="8302623" cy="5290494"/>
        </p:xfrm>
        <a:graphic>
          <a:graphicData uri="http://schemas.openxmlformats.org/drawingml/2006/table">
            <a:tbl>
              <a:tblPr/>
              <a:tblGrid>
                <a:gridCol w="3645622"/>
                <a:gridCol w="1307378"/>
                <a:gridCol w="1142999"/>
                <a:gridCol w="1143000"/>
                <a:gridCol w="1063624"/>
              </a:tblGrid>
              <a:tr h="1375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Наименование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2021 год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Прогноз*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0" marR="91450" marT="45682" marB="45682" horzOverflow="overflow"/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50" marR="91450" marT="45682" marB="45682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Утвержденный план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Уточненный план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2022 год</a:t>
                      </a:r>
                    </a:p>
                  </a:txBody>
                  <a:tcPr marL="91450" marR="91450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2023 год</a:t>
                      </a:r>
                    </a:p>
                  </a:txBody>
                  <a:tcPr marL="91450" marR="91450" marT="45697" marB="456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Свободные остатки на начало года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9 361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ПОСТУПЛЕНИЯ - всего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330 380,4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361 111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202 733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196 387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поступления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48 213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57 435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47 043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47 881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Неналоговые поступления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643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673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700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Поступления от продажи основного капитала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3 763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12 179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3 567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Поступления трансфертов из РБ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209 381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206 747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141 829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143 162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субвенция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141 544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141 544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141 829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143 162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целевые трансферты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67 837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65 203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ЦТ за счет средств Национального фонда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17 131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67 866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Бюджетные кредиты из РБ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2 856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3 562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Кредитование за счет средств НФ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Погашение бюджетных кредитов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2 721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3 520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1 009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1 077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Поступление займов из ОБ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8 050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Поступление займов (ГЦБ)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7 925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ЦТ из резерва Правительства РК</a:t>
                      </a: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3 104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ea typeface="+mn-ea"/>
                        <a:cs typeface="Arial Cyr" pitchFamily="34" charset="0"/>
                      </a:endParaRPr>
                    </a:p>
                  </a:txBody>
                  <a:tcPr marL="91450" marR="91450"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1602" name="Rectangle 283"/>
          <p:cNvSpPr>
            <a:spLocks noChangeArrowheads="1"/>
          </p:cNvSpPr>
          <p:nvPr/>
        </p:nvSpPr>
        <p:spPr bwMode="auto">
          <a:xfrm rot="10800000" flipV="1">
            <a:off x="869948" y="6381213"/>
            <a:ext cx="76295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 dirty="0">
                <a:solidFill>
                  <a:srgbClr val="000000"/>
                </a:solidFill>
              </a:rPr>
              <a:t>*Примечание: 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2022-2023 </a:t>
            </a:r>
            <a:r>
              <a:rPr lang="ru-RU" altLang="ru-RU" sz="1100" i="1" dirty="0">
                <a:solidFill>
                  <a:srgbClr val="000000"/>
                </a:solidFill>
              </a:rPr>
              <a:t>годы - без учета целевых трансфертов и 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кредитов  </a:t>
            </a:r>
            <a:r>
              <a:rPr lang="ru-RU" altLang="ru-RU" sz="1100" i="1" dirty="0">
                <a:solidFill>
                  <a:srgbClr val="000000"/>
                </a:solidFill>
              </a:rPr>
              <a:t>из республиканского бюджета</a:t>
            </a:r>
          </a:p>
        </p:txBody>
      </p:sp>
      <p:sp>
        <p:nvSpPr>
          <p:cNvPr id="191603" name="Номер слайда 5"/>
          <p:cNvSpPr txBox="1">
            <a:spLocks/>
          </p:cNvSpPr>
          <p:nvPr/>
        </p:nvSpPr>
        <p:spPr bwMode="auto">
          <a:xfrm>
            <a:off x="3922712" y="6527633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AD16B60B-DF80-4BC1-8F8F-1694AFEEAFD1}" type="slidenum">
              <a:rPr lang="ru-RU" altLang="ru-RU" sz="1200" b="1" smtClean="0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 b="1" dirty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6" y="457200"/>
            <a:ext cx="7553325" cy="5334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</a:rPr>
            </a:br>
            <a:r>
              <a:rPr lang="ru-RU" altLang="ru-RU" sz="2000" b="1" dirty="0" smtClean="0">
                <a:solidFill>
                  <a:srgbClr val="0000FF"/>
                </a:solidFill>
              </a:rPr>
              <a:t>Расходы бюджета СКО на 2021-2023 годы, </a:t>
            </a:r>
            <a:r>
              <a:rPr lang="ru-RU" altLang="ru-RU" sz="1400" dirty="0" smtClean="0">
                <a:solidFill>
                  <a:srgbClr val="0000FF"/>
                </a:solidFill>
              </a:rPr>
              <a:t>млн. тенге</a:t>
            </a:r>
            <a:br>
              <a:rPr lang="ru-RU" altLang="ru-RU" sz="1400" dirty="0" smtClean="0">
                <a:solidFill>
                  <a:srgbClr val="0000FF"/>
                </a:solidFill>
              </a:rPr>
            </a:br>
            <a:r>
              <a:rPr lang="ru-RU" altLang="ru-RU" sz="1400" b="1" i="1" dirty="0" smtClean="0">
                <a:solidFill>
                  <a:srgbClr val="0000FF"/>
                </a:solidFill>
              </a:rPr>
              <a:t>агрегированная форма</a:t>
            </a:r>
            <a:r>
              <a:rPr lang="ru-RU" altLang="ru-RU" sz="1400" b="1" dirty="0" smtClean="0">
                <a:solidFill>
                  <a:srgbClr val="0000FF"/>
                </a:solidFill>
              </a:rPr>
              <a:t/>
            </a:r>
            <a:br>
              <a:rPr lang="ru-RU" altLang="ru-RU" sz="1400" b="1" dirty="0" smtClean="0">
                <a:solidFill>
                  <a:srgbClr val="0000FF"/>
                </a:solidFill>
              </a:rPr>
            </a:br>
            <a:endParaRPr lang="ru-RU" altLang="ru-RU" sz="1400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0522" name="Group 2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765675"/>
              </p:ext>
            </p:extLst>
          </p:nvPr>
        </p:nvGraphicFramePr>
        <p:xfrm>
          <a:off x="611188" y="1241106"/>
          <a:ext cx="8073521" cy="4831386"/>
        </p:xfrm>
        <a:graphic>
          <a:graphicData uri="http://schemas.openxmlformats.org/drawingml/2006/table">
            <a:tbl>
              <a:tblPr/>
              <a:tblGrid>
                <a:gridCol w="3528326"/>
                <a:gridCol w="1192395"/>
                <a:gridCol w="990600"/>
                <a:gridCol w="1143000"/>
                <a:gridCol w="1219200"/>
              </a:tblGrid>
              <a:tr h="13962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функциональных групп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2021 год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Прогноз*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Утвержденный план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Уточненный план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2022 год</a:t>
                      </a:r>
                    </a:p>
                  </a:txBody>
                  <a:tcPr marL="91450" marR="91450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56C7AA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Cyr" pitchFamily="34" charset="0"/>
                          <a:ea typeface="+mn-ea"/>
                          <a:cs typeface="Arial Cyr" pitchFamily="34" charset="0"/>
                        </a:rPr>
                        <a:t>2023 год</a:t>
                      </a:r>
                    </a:p>
                  </a:txBody>
                  <a:tcPr marL="91450" marR="91450" marT="45685" marB="456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 - всего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330 380,4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370 472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202 733</a:t>
                      </a:r>
                    </a:p>
                  </a:txBody>
                  <a:tcPr marL="91450" marR="91450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196 387</a:t>
                      </a:r>
                    </a:p>
                  </a:txBody>
                  <a:tcPr marL="91450" marR="91450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том числе: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104 177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103 225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68 103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68 516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Здравоохранение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7 851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7 383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2 050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2 072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Социальная защита и обеспечение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11 697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12 468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10 254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10 416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Культура, спорт, информационное пространство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15 394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17 387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8 160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8 352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5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Общественный порядок, оборона, государственные услуги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20 866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27 594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16 551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16 546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Сельское, лесное, водное хозяйство и др.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58 044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76 077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32 571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34 249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Промышленность, архитектурная, градостроительная и строительная деятельность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20 827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28 371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296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296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11 507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27 379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6 653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6 938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Транспорт и коммуникации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12 483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28 337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8 995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8 719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Прочие 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67 534,4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42 251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49 100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40 283</a:t>
                      </a:r>
                    </a:p>
                  </a:txBody>
                  <a:tcPr marL="91427" marR="91427" marT="45701" marB="457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3643" name="Rectangle 100"/>
          <p:cNvSpPr>
            <a:spLocks noChangeArrowheads="1"/>
          </p:cNvSpPr>
          <p:nvPr/>
        </p:nvSpPr>
        <p:spPr bwMode="auto">
          <a:xfrm>
            <a:off x="611188" y="6224588"/>
            <a:ext cx="81486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i="1">
              <a:solidFill>
                <a:srgbClr val="000000"/>
              </a:solidFill>
            </a:endParaRPr>
          </a:p>
        </p:txBody>
      </p:sp>
      <p:sp>
        <p:nvSpPr>
          <p:cNvPr id="193644" name="Rectangle 283"/>
          <p:cNvSpPr>
            <a:spLocks noChangeArrowheads="1"/>
          </p:cNvSpPr>
          <p:nvPr/>
        </p:nvSpPr>
        <p:spPr bwMode="auto">
          <a:xfrm rot="10800000" flipV="1">
            <a:off x="648719" y="6364895"/>
            <a:ext cx="82264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path path="rect">
                    <a:fillToRect l="100000" b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 dirty="0">
                <a:solidFill>
                  <a:srgbClr val="000000"/>
                </a:solidFill>
              </a:rPr>
              <a:t>Примечание: *  данные на </a:t>
            </a:r>
            <a:r>
              <a:rPr lang="ru-RU" altLang="ru-RU" sz="1100" i="1" dirty="0" smtClean="0">
                <a:solidFill>
                  <a:srgbClr val="000000"/>
                </a:solidFill>
              </a:rPr>
              <a:t>2022-2023 </a:t>
            </a:r>
            <a:r>
              <a:rPr lang="ru-RU" altLang="ru-RU" sz="1100" i="1" dirty="0">
                <a:solidFill>
                  <a:srgbClr val="000000"/>
                </a:solidFill>
              </a:rPr>
              <a:t>годы приведены без учета целевых трансфертов и кредитов из РБ;</a:t>
            </a:r>
          </a:p>
        </p:txBody>
      </p:sp>
      <p:sp>
        <p:nvSpPr>
          <p:cNvPr id="193645" name="Номер слайда 5"/>
          <p:cNvSpPr txBox="1">
            <a:spLocks/>
          </p:cNvSpPr>
          <p:nvPr/>
        </p:nvSpPr>
        <p:spPr bwMode="auto">
          <a:xfrm>
            <a:off x="3962399" y="6502613"/>
            <a:ext cx="18288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72E52937-D41F-4F06-BF5A-E7E4DA4B6731}" type="slidenum">
              <a:rPr lang="ru-RU" altLang="ru-RU" sz="1200" b="1">
                <a:solidFill>
                  <a:srgbClr val="7F7F7F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 b="1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100000" b="10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39336</TotalTime>
  <Words>5736</Words>
  <Application>Microsoft Office PowerPoint</Application>
  <PresentationFormat>Экран (4:3)</PresentationFormat>
  <Paragraphs>1970</Paragraphs>
  <Slides>39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39</vt:i4>
      </vt:variant>
    </vt:vector>
  </HeadingPairs>
  <TitlesOfParts>
    <vt:vector size="57" baseType="lpstr">
      <vt:lpstr>Arial</vt:lpstr>
      <vt:lpstr>Arial Black</vt:lpstr>
      <vt:lpstr>Arial Cyr</vt:lpstr>
      <vt:lpstr>Courier New</vt:lpstr>
      <vt:lpstr>Georgia</vt:lpstr>
      <vt:lpstr>Times New Roman</vt:lpstr>
      <vt:lpstr>Trebuchet MS</vt:lpstr>
      <vt:lpstr>Wingdings</vt:lpstr>
      <vt:lpstr>Воздушный поток</vt:lpstr>
      <vt:lpstr>Пиксел</vt:lpstr>
      <vt:lpstr>1_Пиксел</vt:lpstr>
      <vt:lpstr>2_Пиксел</vt:lpstr>
      <vt:lpstr>4_Пиксел</vt:lpstr>
      <vt:lpstr>5_Пиксел</vt:lpstr>
      <vt:lpstr>7_Пиксел</vt:lpstr>
      <vt:lpstr>10_Пиксел</vt:lpstr>
      <vt:lpstr>3_Воздушный поток</vt:lpstr>
      <vt:lpstr>13_Пиксел</vt:lpstr>
      <vt:lpstr>ГРАЖДАНСКИЙ БЮДЖЕТ  на 2021–2023 годы (Уточненный на 1.12.2021 г.) </vt:lpstr>
      <vt:lpstr>Уважаемые посетители сайта!</vt:lpstr>
      <vt:lpstr>Законодательная база бюджетного процесса</vt:lpstr>
      <vt:lpstr>Информация о внесении изменений  и дополнений в Бюджетный кодекс Республики Казахстан (в части планирования бюджета)</vt:lpstr>
      <vt:lpstr>Презентация PowerPoint</vt:lpstr>
      <vt:lpstr>Планирование областного бюджета</vt:lpstr>
      <vt:lpstr>Презентация PowerPoint</vt:lpstr>
      <vt:lpstr> Структура поступлений бюджета СКО на 2021-2023 годы, млн.тенге </vt:lpstr>
      <vt:lpstr> Расходы бюджета СКО на 2021-2023 годы, млн. тенге агрегированная форма </vt:lpstr>
      <vt:lpstr>Основные направления  расходной части бюджета Северо-Казахстанской области  на 2021 год</vt:lpstr>
      <vt:lpstr> Структура поступлений областного бюджета на 2021-2023 годы, млн.тенге </vt:lpstr>
      <vt:lpstr> Расходы областного бюджета на 2021-2023 годы, млн. тенге агрегированная форма   </vt:lpstr>
      <vt:lpstr>Основные направления расходной части областного бюджета  на 2021 год</vt:lpstr>
      <vt:lpstr>Уточненный бюджет Северо-Казахстанской области на 2021 год                                              </vt:lpstr>
      <vt:lpstr>Целевые трансферты  и кредиты из республиканского бюджета  на 2021 год</vt:lpstr>
      <vt:lpstr>Целевые трансферты и кредиты из республиканского бюджета  на 2021 год</vt:lpstr>
      <vt:lpstr>Целевые трансферты и кредиты из республиканского бюджета  на 2021 год</vt:lpstr>
      <vt:lpstr>Целевые трансферты и кредиты из республиканского бюджета  на 2021 год</vt:lpstr>
      <vt:lpstr>Целевые трансферты и кредиты из республиканского бюджета  на 2021 год</vt:lpstr>
      <vt:lpstr>Целевые трансферты и кредиты за счет целевого трансферта  из Национального фонда Республики Казахстан на 2021 год</vt:lpstr>
      <vt:lpstr>Целевые трансферты и кредиты за счет целевого трансферта  из Национального фонда Республики Казахстан на 2021 год</vt:lpstr>
      <vt:lpstr>Целевые трансферты и кредиты за счет целевого трансферта  из Национального фонда Республики Казахстан на 2021 год</vt:lpstr>
      <vt:lpstr>Бюджет развития Северо-Казахстанской области на 2021 год</vt:lpstr>
      <vt:lpstr>Расходы на реализацию мероприятий в сфере образования</vt:lpstr>
      <vt:lpstr>Расходы на реализацию мероприятий  в сфере здравоохранения</vt:lpstr>
      <vt:lpstr>Расходы на реализацию мероприятий  в сфере социальной помощи  и социального обеспечения</vt:lpstr>
      <vt:lpstr>Расходы на реализацию мероприятий в сфере культуры, спорта и информационного пространства</vt:lpstr>
      <vt:lpstr>Расходы на жилищно-коммунальное хозяйство, обеспечение транспортной инфраструктуры и коммуникаций </vt:lpstr>
      <vt:lpstr>На обеспечение занятости за счет развития инфраструктуры  и жилищно-коммунального хозяйства  в рамках Дорожной карты занятости на 2020-2021 годы</vt:lpstr>
      <vt:lpstr>Государственная программа развития продуктивной занятости и массового предпринимательства "Еңбек"  на 2017-2021 годы в СКО  (за счет целевых трансфертов) </vt:lpstr>
      <vt:lpstr>На реализацию мероприятий по социальной и инженерной инфраструктуре в сельских населенных пунктах  в рамках проекта «Ауыл Ел бесігі»  </vt:lpstr>
      <vt:lpstr>Финансовая поддержка специалистам социальной сферы прибывшим для работы в сельскую местность, тыс. тенге</vt:lpstr>
      <vt:lpstr>Субсидии по сельскому хозяйству</vt:lpstr>
      <vt:lpstr>Государственные программы, реализуемые в  2021 году</vt:lpstr>
      <vt:lpstr>Государственные программы, реализуемые в  2021 году</vt:lpstr>
      <vt:lpstr>   Четвертый уровень бюджета - самостоятельный бюджет местного самоуправления   </vt:lpstr>
      <vt:lpstr>   Этапы внедрения самостоятельного бюджета местного самоуправления   </vt:lpstr>
      <vt:lpstr>Презентация PowerPoint</vt:lpstr>
      <vt:lpstr>Уточненный бюджет сельских округов на 2021 год                                        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Альфия Ф. Садыкова</dc:creator>
  <cp:lastModifiedBy>Индира Маженова</cp:lastModifiedBy>
  <cp:revision>1794</cp:revision>
  <cp:lastPrinted>2021-11-15T06:47:01Z</cp:lastPrinted>
  <dcterms:created xsi:type="dcterms:W3CDTF">1601-01-01T00:00:00Z</dcterms:created>
  <dcterms:modified xsi:type="dcterms:W3CDTF">2021-12-30T08:52:57Z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