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6" r:id="rId2"/>
    <p:sldId id="258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1104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BF5943-A527-4CE2-BF1A-8F2F21703304}" type="datetimeFigureOut">
              <a:rPr lang="ru-RU" smtClean="0"/>
              <a:pPr/>
              <a:t>03.01.2018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C3D8D0A-14B6-4391-864B-B5ADD363DAC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682618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3D8D0A-14B6-4391-864B-B5ADD363DAC0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863485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C8D2C6-7AC5-486C-9D78-2D8343C7F4E5}" type="datetimeFigureOut">
              <a:rPr lang="ru-RU" smtClean="0"/>
              <a:pPr/>
              <a:t>03.01.2018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D1E721-9545-4FE8-AED2-E56D9D7F1BC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210522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C8D2C6-7AC5-486C-9D78-2D8343C7F4E5}" type="datetimeFigureOut">
              <a:rPr lang="ru-RU" smtClean="0"/>
              <a:pPr/>
              <a:t>03.01.2018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D1E721-9545-4FE8-AED2-E56D9D7F1BC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537758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C8D2C6-7AC5-486C-9D78-2D8343C7F4E5}" type="datetimeFigureOut">
              <a:rPr lang="ru-RU" smtClean="0"/>
              <a:pPr/>
              <a:t>03.01.2018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D1E721-9545-4FE8-AED2-E56D9D7F1BC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8861616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42356461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C8D2C6-7AC5-486C-9D78-2D8343C7F4E5}" type="datetimeFigureOut">
              <a:rPr lang="ru-RU" smtClean="0"/>
              <a:pPr/>
              <a:t>03.01.2018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D1E721-9545-4FE8-AED2-E56D9D7F1BC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008643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C8D2C6-7AC5-486C-9D78-2D8343C7F4E5}" type="datetimeFigureOut">
              <a:rPr lang="ru-RU" smtClean="0"/>
              <a:pPr/>
              <a:t>03.01.2018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D1E721-9545-4FE8-AED2-E56D9D7F1BC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634194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C8D2C6-7AC5-486C-9D78-2D8343C7F4E5}" type="datetimeFigureOut">
              <a:rPr lang="ru-RU" smtClean="0"/>
              <a:pPr/>
              <a:t>03.01.2018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D1E721-9545-4FE8-AED2-E56D9D7F1BC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380603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C8D2C6-7AC5-486C-9D78-2D8343C7F4E5}" type="datetimeFigureOut">
              <a:rPr lang="ru-RU" smtClean="0"/>
              <a:pPr/>
              <a:t>03.01.2018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D1E721-9545-4FE8-AED2-E56D9D7F1BC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51919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C8D2C6-7AC5-486C-9D78-2D8343C7F4E5}" type="datetimeFigureOut">
              <a:rPr lang="ru-RU" smtClean="0"/>
              <a:pPr/>
              <a:t>03.01.2018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D1E721-9545-4FE8-AED2-E56D9D7F1BC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426388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C8D2C6-7AC5-486C-9D78-2D8343C7F4E5}" type="datetimeFigureOut">
              <a:rPr lang="ru-RU" smtClean="0"/>
              <a:pPr/>
              <a:t>03.01.2018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D1E721-9545-4FE8-AED2-E56D9D7F1BC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011951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C8D2C6-7AC5-486C-9D78-2D8343C7F4E5}" type="datetimeFigureOut">
              <a:rPr lang="ru-RU" smtClean="0"/>
              <a:pPr/>
              <a:t>03.01.2018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D1E721-9545-4FE8-AED2-E56D9D7F1BC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655951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C8D2C6-7AC5-486C-9D78-2D8343C7F4E5}" type="datetimeFigureOut">
              <a:rPr lang="ru-RU" smtClean="0"/>
              <a:pPr/>
              <a:t>03.01.2018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D1E721-9545-4FE8-AED2-E56D9D7F1BC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434747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C8D2C6-7AC5-486C-9D78-2D8343C7F4E5}" type="datetimeFigureOut">
              <a:rPr lang="ru-RU" smtClean="0"/>
              <a:pPr/>
              <a:t>03.01.2018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D1E721-9545-4FE8-AED2-E56D9D7F1BC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726734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6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Relationship Id="rId6" Type="http://schemas.microsoft.com/office/2007/relationships/hdphoto" Target="../media/hdphoto2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Скругленная прямоугольная выноска 7"/>
          <p:cNvSpPr/>
          <p:nvPr/>
        </p:nvSpPr>
        <p:spPr>
          <a:xfrm>
            <a:off x="3203848" y="1484784"/>
            <a:ext cx="3528392" cy="2448272"/>
          </a:xfrm>
          <a:prstGeom prst="wedgeRoundRectCallout">
            <a:avLst>
              <a:gd name="adj1" fmla="val 70892"/>
              <a:gd name="adj2" fmla="val -38427"/>
              <a:gd name="adj3" fmla="val 16667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000" dirty="0" smtClean="0"/>
              <a:t>Работник ГК п</a:t>
            </a:r>
            <a:r>
              <a:rPr lang="ru-RU" sz="1000" dirty="0" smtClean="0"/>
              <a:t>роводит проверку </a:t>
            </a:r>
            <a:r>
              <a:rPr lang="ru-RU" sz="1000" dirty="0" smtClean="0"/>
              <a:t>«Зарегистрирован ли пользователь в базе </a:t>
            </a:r>
            <a:r>
              <a:rPr lang="en-US" sz="1000" dirty="0" err="1" smtClean="0"/>
              <a:t>Mgov</a:t>
            </a:r>
            <a:r>
              <a:rPr lang="ru-RU" sz="1000" dirty="0" smtClean="0"/>
              <a:t>»</a:t>
            </a:r>
          </a:p>
          <a:p>
            <a:pPr>
              <a:buFont typeface="Wingdings" pitchFamily="2" charset="2"/>
              <a:buChar char="Ø"/>
            </a:pPr>
            <a:r>
              <a:rPr lang="ru-RU" sz="1000" dirty="0" smtClean="0"/>
              <a:t> </a:t>
            </a:r>
            <a:r>
              <a:rPr lang="ru-RU" sz="1000" dirty="0" smtClean="0"/>
              <a:t>при положительной проверке, уведомляет роженицу о том, что она зарегистрирована в базе </a:t>
            </a:r>
            <a:r>
              <a:rPr lang="ru-RU" sz="1000" dirty="0" smtClean="0"/>
              <a:t>М</a:t>
            </a:r>
            <a:r>
              <a:rPr lang="en-US" sz="1000" dirty="0" err="1" smtClean="0"/>
              <a:t>gov</a:t>
            </a:r>
            <a:r>
              <a:rPr lang="ru-RU" sz="1000" dirty="0" smtClean="0"/>
              <a:t>;</a:t>
            </a:r>
          </a:p>
          <a:p>
            <a:pPr>
              <a:buFont typeface="Wingdings" pitchFamily="2" charset="2"/>
              <a:buChar char="Ø"/>
            </a:pPr>
            <a:r>
              <a:rPr lang="ru-RU" sz="1000" dirty="0" smtClean="0"/>
              <a:t>при отсутствии регистрации – предлагает пройти процедуру регистрации:</a:t>
            </a:r>
          </a:p>
          <a:p>
            <a:pPr>
              <a:buFont typeface="Arial" pitchFamily="34" charset="0"/>
              <a:buChar char="•"/>
            </a:pPr>
            <a:r>
              <a:rPr lang="ru-RU" sz="1000" dirty="0" smtClean="0"/>
              <a:t> </a:t>
            </a:r>
            <a:r>
              <a:rPr lang="ru-RU" sz="1000" dirty="0" smtClean="0"/>
              <a:t>запрашивает удостоверение</a:t>
            </a:r>
            <a:r>
              <a:rPr lang="en-US" sz="1000" dirty="0" smtClean="0"/>
              <a:t> </a:t>
            </a:r>
            <a:r>
              <a:rPr lang="ru-RU" sz="1000" dirty="0" smtClean="0"/>
              <a:t>личности гражданина, сотовый номер телефон;</a:t>
            </a:r>
          </a:p>
          <a:p>
            <a:pPr>
              <a:buFont typeface="Arial" pitchFamily="34" charset="0"/>
              <a:buChar char="•"/>
            </a:pPr>
            <a:r>
              <a:rPr lang="ru-RU" sz="1000" dirty="0" smtClean="0"/>
              <a:t> совершает телефонный </a:t>
            </a:r>
            <a:r>
              <a:rPr lang="ru-RU" sz="1000" dirty="0" smtClean="0"/>
              <a:t>зв</a:t>
            </a:r>
            <a:r>
              <a:rPr lang="ru-RU" sz="1000" dirty="0" smtClean="0"/>
              <a:t>онок во фронт-офис ГК, где формируется заявка на регистрацию в М</a:t>
            </a:r>
            <a:r>
              <a:rPr lang="en-US" sz="1000" dirty="0" err="1" smtClean="0"/>
              <a:t>gov</a:t>
            </a:r>
            <a:r>
              <a:rPr lang="ru-RU" sz="1000" dirty="0" smtClean="0"/>
              <a:t>.</a:t>
            </a:r>
          </a:p>
          <a:p>
            <a:pPr algn="just"/>
            <a:endParaRPr lang="ru-RU" sz="1000" dirty="0" smtClean="0"/>
          </a:p>
          <a:p>
            <a:pPr algn="just"/>
            <a:r>
              <a:rPr lang="ru-RU" sz="1000" dirty="0" smtClean="0"/>
              <a:t> </a:t>
            </a:r>
            <a:r>
              <a:rPr lang="ru-RU" sz="1000" i="1" dirty="0" smtClean="0"/>
              <a:t>Роженице </a:t>
            </a:r>
            <a:r>
              <a:rPr lang="ru-RU" sz="1000" i="1" dirty="0" smtClean="0"/>
              <a:t>поступает СМС с проверочным кодом для регистрации в М</a:t>
            </a:r>
            <a:r>
              <a:rPr lang="en-US" sz="1000" i="1" dirty="0" err="1" smtClean="0"/>
              <a:t>gov</a:t>
            </a:r>
            <a:r>
              <a:rPr lang="ru-RU" sz="1000" i="1" dirty="0" smtClean="0"/>
              <a:t>, данный код сообщается работнику ГК для </a:t>
            </a:r>
            <a:r>
              <a:rPr lang="ru-RU" sz="1000" i="1" dirty="0" smtClean="0"/>
              <a:t>завершения процедуры регистрации.  </a:t>
            </a:r>
          </a:p>
          <a:p>
            <a:pPr algn="just"/>
            <a:endParaRPr lang="ru-RU" sz="1000" b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9571" t="54615" r="70639" b="9712"/>
          <a:stretch/>
        </p:blipFill>
        <p:spPr bwMode="auto">
          <a:xfrm>
            <a:off x="484069" y="1484784"/>
            <a:ext cx="1739123" cy="35630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 descr="C:\Users\hp\Desktop\бе-ый-че-овек-d-указывает-рука-пре-ставьте-на-бе-ой-пре-посы-ке-30183956.jpg"/>
          <p:cNvPicPr>
            <a:picLocks noChangeAspect="1" noChangeArrowheads="1"/>
          </p:cNvPicPr>
          <p:nvPr/>
        </p:nvPicPr>
        <p:blipFill rotWithShape="1"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5225" r="13977" b="7381"/>
          <a:stretch/>
        </p:blipFill>
        <p:spPr bwMode="auto">
          <a:xfrm flipH="1">
            <a:off x="7020270" y="1246808"/>
            <a:ext cx="1656185" cy="3478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Скругленная прямоугольная выноска 3"/>
          <p:cNvSpPr/>
          <p:nvPr/>
        </p:nvSpPr>
        <p:spPr>
          <a:xfrm>
            <a:off x="3851920" y="188640"/>
            <a:ext cx="3528392" cy="720080"/>
          </a:xfrm>
          <a:prstGeom prst="wedgeRoundRectCallout">
            <a:avLst>
              <a:gd name="adj1" fmla="val 62942"/>
              <a:gd name="adj2" fmla="val 160986"/>
              <a:gd name="adj3" fmla="val 16667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000" dirty="0" smtClean="0"/>
              <a:t>При поступлении роженицы в перинатальный центр ответственный работник ГК уточняет у будущей мамы имеется ли у неё регистрация в базе </a:t>
            </a:r>
            <a:r>
              <a:rPr lang="en-US" sz="1000" dirty="0" err="1" smtClean="0"/>
              <a:t>Mgov</a:t>
            </a:r>
            <a:r>
              <a:rPr lang="ru-RU" sz="1000" dirty="0" smtClean="0"/>
              <a:t> </a:t>
            </a:r>
            <a:endParaRPr lang="ru-RU" sz="1000" dirty="0"/>
          </a:p>
        </p:txBody>
      </p:sp>
      <p:sp>
        <p:nvSpPr>
          <p:cNvPr id="7" name="Скругленная прямоугольная выноска 6"/>
          <p:cNvSpPr/>
          <p:nvPr/>
        </p:nvSpPr>
        <p:spPr>
          <a:xfrm>
            <a:off x="2267744" y="1052736"/>
            <a:ext cx="3528392" cy="216024"/>
          </a:xfrm>
          <a:prstGeom prst="wedgeRoundRectCallout">
            <a:avLst>
              <a:gd name="adj1" fmla="val -51578"/>
              <a:gd name="adj2" fmla="val 501777"/>
              <a:gd name="adj3" fmla="val 16667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000" dirty="0" smtClean="0"/>
              <a:t>Я не знаю, зарегистрирована  </a:t>
            </a:r>
            <a:r>
              <a:rPr lang="ru-RU" sz="1000" dirty="0" smtClean="0"/>
              <a:t>ли в </a:t>
            </a:r>
            <a:r>
              <a:rPr lang="ru-RU" sz="1000" dirty="0" smtClean="0"/>
              <a:t>базе </a:t>
            </a:r>
            <a:r>
              <a:rPr lang="en-US" sz="1000" dirty="0" err="1" smtClean="0"/>
              <a:t>Mgov</a:t>
            </a:r>
            <a:r>
              <a:rPr lang="ru-RU" sz="1000" dirty="0" smtClean="0"/>
              <a:t> </a:t>
            </a:r>
            <a:endParaRPr lang="ru-RU" sz="1000" dirty="0"/>
          </a:p>
        </p:txBody>
      </p:sp>
      <p:sp>
        <p:nvSpPr>
          <p:cNvPr id="11" name="Скругленная прямоугольная выноска 10"/>
          <p:cNvSpPr/>
          <p:nvPr/>
        </p:nvSpPr>
        <p:spPr>
          <a:xfrm>
            <a:off x="3942700" y="4293096"/>
            <a:ext cx="3528392" cy="720080"/>
          </a:xfrm>
          <a:prstGeom prst="wedgeRoundRectCallout">
            <a:avLst>
              <a:gd name="adj1" fmla="val 52954"/>
              <a:gd name="adj2" fmla="val -214079"/>
              <a:gd name="adj3" fmla="val 16667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000" dirty="0" smtClean="0"/>
              <a:t>Работник ГК </a:t>
            </a:r>
            <a:r>
              <a:rPr lang="ru-RU" sz="1000" dirty="0" smtClean="0"/>
              <a:t>предоставляет клиенту пользовательское соглашение </a:t>
            </a:r>
            <a:endParaRPr lang="ru-RU" sz="1000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8139" t="20169" r="11347" b="5300"/>
          <a:stretch/>
        </p:blipFill>
        <p:spPr bwMode="auto">
          <a:xfrm>
            <a:off x="252906" y="4581128"/>
            <a:ext cx="3599014" cy="216024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Скругленная прямоугольная выноска 13"/>
          <p:cNvSpPr/>
          <p:nvPr/>
        </p:nvSpPr>
        <p:spPr>
          <a:xfrm>
            <a:off x="2339752" y="4005064"/>
            <a:ext cx="1080120" cy="144016"/>
          </a:xfrm>
          <a:prstGeom prst="wedgeRoundRectCallout">
            <a:avLst>
              <a:gd name="adj1" fmla="val -61701"/>
              <a:gd name="adj2" fmla="val -715171"/>
              <a:gd name="adj3" fmla="val 16667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000" dirty="0" smtClean="0"/>
              <a:t>Код: *****</a:t>
            </a:r>
            <a:endParaRPr lang="ru-RU" sz="1000" dirty="0"/>
          </a:p>
        </p:txBody>
      </p:sp>
      <p:cxnSp>
        <p:nvCxnSpPr>
          <p:cNvPr id="16" name="Прямая со стрелкой 15"/>
          <p:cNvCxnSpPr/>
          <p:nvPr/>
        </p:nvCxnSpPr>
        <p:spPr>
          <a:xfrm flipH="1">
            <a:off x="3419872" y="4869160"/>
            <a:ext cx="504056" cy="28803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7668344" y="188640"/>
            <a:ext cx="115212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" b="1" dirty="0" smtClean="0"/>
              <a:t>График регистрации   с 9-00 до 13-00 </a:t>
            </a:r>
            <a:endParaRPr lang="ru-RU" sz="800" b="1" dirty="0"/>
          </a:p>
        </p:txBody>
      </p:sp>
      <p:sp>
        <p:nvSpPr>
          <p:cNvPr id="22" name="Прямоугольник 21"/>
          <p:cNvSpPr/>
          <p:nvPr/>
        </p:nvSpPr>
        <p:spPr>
          <a:xfrm>
            <a:off x="4067944" y="5157192"/>
            <a:ext cx="4860032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/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Риск сотовый 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телефон другого лица 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(супруга или 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родственников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);</a:t>
            </a:r>
          </a:p>
          <a:p>
            <a:pPr marL="342900" lvl="0" indent="-342900"/>
            <a:endParaRPr lang="ru-RU" sz="11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55023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Скругленный прямоугольник 11"/>
          <p:cNvSpPr/>
          <p:nvPr/>
        </p:nvSpPr>
        <p:spPr>
          <a:xfrm>
            <a:off x="1575159" y="731536"/>
            <a:ext cx="2369563" cy="4974430"/>
          </a:xfrm>
          <a:prstGeom prst="roundRect">
            <a:avLst>
              <a:gd name="adj" fmla="val 13091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64" name="Picture 16" descr="Картинки по запросу smartphone 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39616" y="347848"/>
            <a:ext cx="5609314" cy="6094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5" name="Скругленная прямоугольная выноска 64"/>
          <p:cNvSpPr/>
          <p:nvPr/>
        </p:nvSpPr>
        <p:spPr>
          <a:xfrm>
            <a:off x="1575159" y="995256"/>
            <a:ext cx="2374003" cy="542688"/>
          </a:xfrm>
          <a:prstGeom prst="wedgeRoundRectCallout">
            <a:avLst>
              <a:gd name="adj1" fmla="val -38080"/>
              <a:gd name="adj2" fmla="val 65626"/>
              <a:gd name="adj3" fmla="val 16667"/>
            </a:avLst>
          </a:prstGeom>
          <a:solidFill>
            <a:srgbClr val="92D050">
              <a:alpha val="50000"/>
            </a:srgb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" dirty="0" err="1">
                <a:solidFill>
                  <a:schemeClr val="tx1"/>
                </a:solidFill>
                <a:latin typeface="Arial Narrow" pitchFamily="34" charset="0"/>
                <a:cs typeface="Calibri" panose="020F0502020204030204" pitchFamily="34" charset="0"/>
              </a:rPr>
              <a:t>Сәлеметсіз</a:t>
            </a:r>
            <a:r>
              <a:rPr lang="ru-RU" sz="600" dirty="0">
                <a:solidFill>
                  <a:schemeClr val="tx1"/>
                </a:solidFill>
                <a:latin typeface="Arial Narrow" pitchFamily="34" charset="0"/>
                <a:cs typeface="Calibri" panose="020F0502020204030204" pitchFamily="34" charset="0"/>
              </a:rPr>
              <a:t> </a:t>
            </a:r>
            <a:r>
              <a:rPr lang="ru-RU" sz="600" dirty="0" err="1">
                <a:solidFill>
                  <a:schemeClr val="tx1"/>
                </a:solidFill>
                <a:latin typeface="Arial Narrow" pitchFamily="34" charset="0"/>
                <a:cs typeface="Calibri" panose="020F0502020204030204" pitchFamily="34" charset="0"/>
              </a:rPr>
              <a:t>бе</a:t>
            </a:r>
            <a:r>
              <a:rPr lang="ru-RU" sz="600" dirty="0">
                <a:solidFill>
                  <a:schemeClr val="tx1"/>
                </a:solidFill>
                <a:latin typeface="Arial Narrow" pitchFamily="34" charset="0"/>
                <a:cs typeface="Calibri" panose="020F0502020204030204" pitchFamily="34" charset="0"/>
              </a:rPr>
              <a:t>, </a:t>
            </a:r>
            <a:r>
              <a:rPr lang="kk-KZ" sz="600" dirty="0" smtClean="0">
                <a:solidFill>
                  <a:schemeClr val="tx1"/>
                </a:solidFill>
                <a:latin typeface="Arial Narrow" pitchFamily="34" charset="0"/>
                <a:cs typeface="Calibri" panose="020F0502020204030204" pitchFamily="34" charset="0"/>
              </a:rPr>
              <a:t>Әсел</a:t>
            </a:r>
            <a:r>
              <a:rPr lang="ru-RU" sz="600" dirty="0" smtClean="0">
                <a:solidFill>
                  <a:schemeClr val="tx1"/>
                </a:solidFill>
                <a:latin typeface="Arial Narrow" pitchFamily="34" charset="0"/>
                <a:cs typeface="Calibri" panose="020F0502020204030204" pitchFamily="34" charset="0"/>
              </a:rPr>
              <a:t>! </a:t>
            </a:r>
            <a:r>
              <a:rPr lang="ru-RU" sz="600" dirty="0" err="1">
                <a:solidFill>
                  <a:schemeClr val="tx1"/>
                </a:solidFill>
                <a:latin typeface="Arial Narrow" pitchFamily="34" charset="0"/>
                <a:cs typeface="Calibri" panose="020F0502020204030204" pitchFamily="34" charset="0"/>
              </a:rPr>
              <a:t>Сізді</a:t>
            </a:r>
            <a:r>
              <a:rPr lang="ru-RU" sz="600" dirty="0">
                <a:solidFill>
                  <a:schemeClr val="tx1"/>
                </a:solidFill>
                <a:latin typeface="Arial Narrow" pitchFamily="34" charset="0"/>
                <a:cs typeface="Calibri" panose="020F0502020204030204" pitchFamily="34" charset="0"/>
              </a:rPr>
              <a:t> </a:t>
            </a:r>
            <a:r>
              <a:rPr lang="ru-RU" sz="600" dirty="0" err="1">
                <a:solidFill>
                  <a:schemeClr val="tx1"/>
                </a:solidFill>
                <a:latin typeface="Arial Narrow" pitchFamily="34" charset="0"/>
                <a:cs typeface="Calibri" panose="020F0502020204030204" pitchFamily="34" charset="0"/>
              </a:rPr>
              <a:t>нәрестелі</a:t>
            </a:r>
            <a:r>
              <a:rPr lang="ru-RU" sz="600" dirty="0">
                <a:solidFill>
                  <a:schemeClr val="tx1"/>
                </a:solidFill>
                <a:latin typeface="Arial Narrow" pitchFamily="34" charset="0"/>
                <a:cs typeface="Calibri" panose="020F0502020204030204" pitchFamily="34" charset="0"/>
              </a:rPr>
              <a:t> </a:t>
            </a:r>
            <a:r>
              <a:rPr lang="ru-RU" sz="600" dirty="0" err="1" smtClean="0">
                <a:solidFill>
                  <a:schemeClr val="tx1"/>
                </a:solidFill>
                <a:latin typeface="Arial Narrow" pitchFamily="34" charset="0"/>
                <a:cs typeface="Calibri" panose="020F0502020204030204" pitchFamily="34" charset="0"/>
              </a:rPr>
              <a:t>болуыңызбен</a:t>
            </a:r>
            <a:r>
              <a:rPr lang="ru-RU" sz="600" dirty="0" smtClean="0">
                <a:solidFill>
                  <a:schemeClr val="tx1"/>
                </a:solidFill>
                <a:latin typeface="Arial Narrow" pitchFamily="34" charset="0"/>
                <a:cs typeface="Calibri" panose="020F0502020204030204" pitchFamily="34" charset="0"/>
              </a:rPr>
              <a:t> </a:t>
            </a:r>
            <a:r>
              <a:rPr lang="ru-RU" sz="600" dirty="0" err="1" smtClean="0">
                <a:solidFill>
                  <a:schemeClr val="tx1"/>
                </a:solidFill>
                <a:latin typeface="Arial Narrow" pitchFamily="34" charset="0"/>
                <a:cs typeface="Calibri" panose="020F0502020204030204" pitchFamily="34" charset="0"/>
              </a:rPr>
              <a:t>құттықтаймыз</a:t>
            </a:r>
            <a:r>
              <a:rPr lang="ru-RU" sz="600" dirty="0">
                <a:solidFill>
                  <a:schemeClr val="tx1"/>
                </a:solidFill>
                <a:latin typeface="Arial Narrow" pitchFamily="34" charset="0"/>
                <a:cs typeface="Calibri" panose="020F0502020204030204" pitchFamily="34" charset="0"/>
              </a:rPr>
              <a:t>! </a:t>
            </a:r>
            <a:r>
              <a:rPr lang="ru-RU" sz="600" dirty="0" err="1">
                <a:solidFill>
                  <a:schemeClr val="tx1"/>
                </a:solidFill>
                <a:latin typeface="Arial Narrow" pitchFamily="34" charset="0"/>
                <a:cs typeface="Calibri" panose="020F0502020204030204" pitchFamily="34" charset="0"/>
              </a:rPr>
              <a:t>Қызмет</a:t>
            </a:r>
            <a:r>
              <a:rPr lang="ru-RU" sz="600" dirty="0">
                <a:solidFill>
                  <a:schemeClr val="tx1"/>
                </a:solidFill>
                <a:latin typeface="Arial Narrow" pitchFamily="34" charset="0"/>
                <a:cs typeface="Calibri" panose="020F0502020204030204" pitchFamily="34" charset="0"/>
              </a:rPr>
              <a:t> </a:t>
            </a:r>
            <a:r>
              <a:rPr lang="ru-RU" sz="600" dirty="0" err="1">
                <a:solidFill>
                  <a:schemeClr val="tx1"/>
                </a:solidFill>
                <a:latin typeface="Arial Narrow" pitchFamily="34" charset="0"/>
                <a:cs typeface="Calibri" panose="020F0502020204030204" pitchFamily="34" charset="0"/>
              </a:rPr>
              <a:t>көрсету</a:t>
            </a:r>
            <a:r>
              <a:rPr lang="ru-RU" sz="600" dirty="0">
                <a:solidFill>
                  <a:schemeClr val="tx1"/>
                </a:solidFill>
                <a:latin typeface="Arial Narrow" pitchFamily="34" charset="0"/>
                <a:cs typeface="Calibri" panose="020F0502020204030204" pitchFamily="34" charset="0"/>
              </a:rPr>
              <a:t> </a:t>
            </a:r>
            <a:r>
              <a:rPr lang="ru-RU" sz="600" dirty="0" err="1">
                <a:solidFill>
                  <a:schemeClr val="tx1"/>
                </a:solidFill>
                <a:latin typeface="Arial Narrow" pitchFamily="34" charset="0"/>
                <a:cs typeface="Calibri" panose="020F0502020204030204" pitchFamily="34" charset="0"/>
              </a:rPr>
              <a:t>тілін</a:t>
            </a:r>
            <a:r>
              <a:rPr lang="ru-RU" sz="600" dirty="0">
                <a:solidFill>
                  <a:schemeClr val="tx1"/>
                </a:solidFill>
                <a:latin typeface="Arial Narrow" pitchFamily="34" charset="0"/>
                <a:cs typeface="Calibri" panose="020F0502020204030204" pitchFamily="34" charset="0"/>
              </a:rPr>
              <a:t> </a:t>
            </a:r>
            <a:r>
              <a:rPr lang="ru-RU" sz="600" dirty="0" err="1">
                <a:solidFill>
                  <a:schemeClr val="tx1"/>
                </a:solidFill>
                <a:latin typeface="Arial Narrow" pitchFamily="34" charset="0"/>
                <a:cs typeface="Calibri" panose="020F0502020204030204" pitchFamily="34" charset="0"/>
              </a:rPr>
              <a:t>таңдаңыз</a:t>
            </a:r>
            <a:r>
              <a:rPr lang="ru-RU" sz="600" dirty="0">
                <a:solidFill>
                  <a:schemeClr val="tx1"/>
                </a:solidFill>
                <a:latin typeface="Arial Narrow" pitchFamily="34" charset="0"/>
                <a:cs typeface="Calibri" panose="020F0502020204030204" pitchFamily="34" charset="0"/>
              </a:rPr>
              <a:t>. </a:t>
            </a:r>
            <a:r>
              <a:rPr lang="ru-RU" sz="600" dirty="0" err="1">
                <a:solidFill>
                  <a:schemeClr val="tx1"/>
                </a:solidFill>
                <a:latin typeface="Arial Narrow" pitchFamily="34" charset="0"/>
                <a:cs typeface="Calibri" panose="020F0502020204030204" pitchFamily="34" charset="0"/>
              </a:rPr>
              <a:t>Ол</a:t>
            </a:r>
            <a:r>
              <a:rPr lang="ru-RU" sz="600" dirty="0">
                <a:solidFill>
                  <a:schemeClr val="tx1"/>
                </a:solidFill>
                <a:latin typeface="Arial Narrow" pitchFamily="34" charset="0"/>
                <a:cs typeface="Calibri" panose="020F0502020204030204" pitchFamily="34" charset="0"/>
              </a:rPr>
              <a:t> </a:t>
            </a:r>
            <a:r>
              <a:rPr lang="ru-RU" sz="600" dirty="0" err="1">
                <a:solidFill>
                  <a:schemeClr val="tx1"/>
                </a:solidFill>
                <a:latin typeface="Arial Narrow" pitchFamily="34" charset="0"/>
                <a:cs typeface="Calibri" panose="020F0502020204030204" pitchFamily="34" charset="0"/>
              </a:rPr>
              <a:t>үшін</a:t>
            </a:r>
            <a:r>
              <a:rPr lang="ru-RU" sz="600" dirty="0">
                <a:solidFill>
                  <a:schemeClr val="tx1"/>
                </a:solidFill>
                <a:latin typeface="Arial Narrow" pitchFamily="34" charset="0"/>
                <a:cs typeface="Calibri" panose="020F0502020204030204" pitchFamily="34" charset="0"/>
              </a:rPr>
              <a:t> </a:t>
            </a:r>
            <a:r>
              <a:rPr lang="ru-RU" sz="600" dirty="0" err="1">
                <a:solidFill>
                  <a:schemeClr val="tx1"/>
                </a:solidFill>
                <a:latin typeface="Arial Narrow" pitchFamily="34" charset="0"/>
                <a:cs typeface="Calibri" panose="020F0502020204030204" pitchFamily="34" charset="0"/>
              </a:rPr>
              <a:t>осындай</a:t>
            </a:r>
            <a:r>
              <a:rPr lang="ru-RU" sz="600" dirty="0">
                <a:solidFill>
                  <a:schemeClr val="tx1"/>
                </a:solidFill>
                <a:latin typeface="Arial Narrow" pitchFamily="34" charset="0"/>
                <a:cs typeface="Calibri" panose="020F0502020204030204" pitchFamily="34" charset="0"/>
              </a:rPr>
              <a:t> смс </a:t>
            </a:r>
            <a:r>
              <a:rPr lang="ru-RU" sz="600" dirty="0" err="1" smtClean="0">
                <a:solidFill>
                  <a:schemeClr val="tx1"/>
                </a:solidFill>
                <a:latin typeface="Arial Narrow" pitchFamily="34" charset="0"/>
                <a:cs typeface="Calibri" panose="020F0502020204030204" pitchFamily="34" charset="0"/>
              </a:rPr>
              <a:t>жіберіңіз</a:t>
            </a:r>
            <a:r>
              <a:rPr lang="ru-RU" sz="600" dirty="0" smtClean="0">
                <a:solidFill>
                  <a:schemeClr val="tx1"/>
                </a:solidFill>
                <a:latin typeface="Arial Narrow" pitchFamily="34" charset="0"/>
                <a:cs typeface="Calibri" panose="020F0502020204030204" pitchFamily="34" charset="0"/>
              </a:rPr>
              <a:t> </a:t>
            </a:r>
            <a:r>
              <a:rPr lang="en-US" sz="600" dirty="0" smtClean="0">
                <a:solidFill>
                  <a:schemeClr val="tx1"/>
                </a:solidFill>
                <a:latin typeface="Arial Narrow" pitchFamily="34" charset="0"/>
                <a:cs typeface="Calibri" panose="020F0502020204030204" pitchFamily="34" charset="0"/>
              </a:rPr>
              <a:t>R</a:t>
            </a:r>
            <a:r>
              <a:rPr lang="ru-RU" sz="600" dirty="0" smtClean="0">
                <a:solidFill>
                  <a:schemeClr val="tx1"/>
                </a:solidFill>
                <a:latin typeface="Arial Narrow" pitchFamily="34" charset="0"/>
                <a:cs typeface="Calibri" panose="020F0502020204030204" pitchFamily="34" charset="0"/>
              </a:rPr>
              <a:t> </a:t>
            </a:r>
            <a:r>
              <a:rPr lang="en-US" sz="600" dirty="0" smtClean="0">
                <a:solidFill>
                  <a:schemeClr val="tx1"/>
                </a:solidFill>
                <a:latin typeface="Arial Narrow" pitchFamily="34" charset="0"/>
                <a:cs typeface="Calibri" panose="020F0502020204030204" pitchFamily="34" charset="0"/>
              </a:rPr>
              <a:t>1 </a:t>
            </a:r>
            <a:r>
              <a:rPr lang="en-US" sz="600" dirty="0">
                <a:solidFill>
                  <a:schemeClr val="tx1"/>
                </a:solidFill>
                <a:latin typeface="Arial Narrow" pitchFamily="34" charset="0"/>
                <a:cs typeface="Calibri" panose="020F0502020204030204" pitchFamily="34" charset="0"/>
              </a:rPr>
              <a:t>1 - </a:t>
            </a:r>
            <a:r>
              <a:rPr lang="ru-RU" sz="600" dirty="0" err="1">
                <a:solidFill>
                  <a:schemeClr val="tx1"/>
                </a:solidFill>
                <a:latin typeface="Arial Narrow" pitchFamily="34" charset="0"/>
                <a:cs typeface="Calibri" panose="020F0502020204030204" pitchFamily="34" charset="0"/>
              </a:rPr>
              <a:t>қазақша</a:t>
            </a:r>
            <a:r>
              <a:rPr lang="ru-RU" sz="600" dirty="0">
                <a:solidFill>
                  <a:schemeClr val="tx1"/>
                </a:solidFill>
                <a:latin typeface="Arial Narrow" pitchFamily="34" charset="0"/>
                <a:cs typeface="Calibri" panose="020F0502020204030204" pitchFamily="34" charset="0"/>
              </a:rPr>
              <a:t>, </a:t>
            </a:r>
            <a:r>
              <a:rPr lang="en-US" sz="600" dirty="0" smtClean="0">
                <a:solidFill>
                  <a:schemeClr val="tx1"/>
                </a:solidFill>
                <a:latin typeface="Arial Narrow" pitchFamily="34" charset="0"/>
                <a:cs typeface="Calibri" panose="020F0502020204030204" pitchFamily="34" charset="0"/>
              </a:rPr>
              <a:t>R </a:t>
            </a:r>
            <a:r>
              <a:rPr lang="en-US" sz="600" dirty="0">
                <a:solidFill>
                  <a:schemeClr val="tx1"/>
                </a:solidFill>
                <a:latin typeface="Arial Narrow" pitchFamily="34" charset="0"/>
                <a:cs typeface="Calibri" panose="020F0502020204030204" pitchFamily="34" charset="0"/>
              </a:rPr>
              <a:t>1 2 </a:t>
            </a:r>
            <a:r>
              <a:rPr lang="en-US" sz="600" dirty="0" smtClean="0">
                <a:solidFill>
                  <a:schemeClr val="tx1"/>
                </a:solidFill>
                <a:latin typeface="Arial Narrow" pitchFamily="34" charset="0"/>
                <a:cs typeface="Calibri" panose="020F0502020204030204" pitchFamily="34" charset="0"/>
              </a:rPr>
              <a:t>– </a:t>
            </a:r>
            <a:r>
              <a:rPr lang="ru-RU" sz="600" dirty="0" err="1" smtClean="0">
                <a:solidFill>
                  <a:schemeClr val="tx1"/>
                </a:solidFill>
                <a:latin typeface="Arial Narrow" pitchFamily="34" charset="0"/>
                <a:cs typeface="Calibri" panose="020F0502020204030204" pitchFamily="34" charset="0"/>
              </a:rPr>
              <a:t>орысша</a:t>
            </a:r>
            <a:r>
              <a:rPr lang="ru-RU" sz="600" dirty="0">
                <a:solidFill>
                  <a:schemeClr val="tx1"/>
                </a:solidFill>
                <a:latin typeface="Arial Narrow" pitchFamily="34" charset="0"/>
                <a:cs typeface="Calibri" panose="020F0502020204030204" pitchFamily="34" charset="0"/>
              </a:rPr>
              <a:t> </a:t>
            </a:r>
            <a:r>
              <a:rPr lang="ru-RU" sz="600" dirty="0" smtClean="0">
                <a:solidFill>
                  <a:schemeClr val="tx1"/>
                </a:solidFill>
                <a:latin typeface="Arial Narrow" pitchFamily="34" charset="0"/>
                <a:cs typeface="Calibri" panose="020F0502020204030204" pitchFamily="34" charset="0"/>
              </a:rPr>
              <a:t>/</a:t>
            </a:r>
          </a:p>
          <a:p>
            <a:pPr algn="ctr"/>
            <a:r>
              <a:rPr lang="ru-RU" sz="600" dirty="0" smtClean="0">
                <a:solidFill>
                  <a:schemeClr val="tx1"/>
                </a:solidFill>
                <a:latin typeface="Arial Narrow" pitchFamily="34" charset="0"/>
                <a:cs typeface="Calibri" panose="020F0502020204030204" pitchFamily="34" charset="0"/>
              </a:rPr>
              <a:t>Здравствуйте</a:t>
            </a:r>
            <a:r>
              <a:rPr lang="ru-RU" sz="600" dirty="0">
                <a:solidFill>
                  <a:schemeClr val="tx1"/>
                </a:solidFill>
                <a:latin typeface="Arial Narrow" pitchFamily="34" charset="0"/>
                <a:cs typeface="Calibri" panose="020F0502020204030204" pitchFamily="34" charset="0"/>
              </a:rPr>
              <a:t>, </a:t>
            </a:r>
            <a:r>
              <a:rPr lang="ru-RU" sz="600" dirty="0" err="1" smtClean="0">
                <a:solidFill>
                  <a:schemeClr val="tx1"/>
                </a:solidFill>
                <a:latin typeface="Arial Narrow" pitchFamily="34" charset="0"/>
                <a:cs typeface="Calibri" panose="020F0502020204030204" pitchFamily="34" charset="0"/>
              </a:rPr>
              <a:t>Асель</a:t>
            </a:r>
            <a:r>
              <a:rPr lang="ru-RU" sz="600" dirty="0" smtClean="0">
                <a:solidFill>
                  <a:schemeClr val="tx1"/>
                </a:solidFill>
                <a:latin typeface="Arial Narrow" pitchFamily="34" charset="0"/>
                <a:cs typeface="Calibri" panose="020F0502020204030204" pitchFamily="34" charset="0"/>
              </a:rPr>
              <a:t>! </a:t>
            </a:r>
            <a:r>
              <a:rPr lang="ru-RU" sz="600" dirty="0">
                <a:solidFill>
                  <a:schemeClr val="tx1"/>
                </a:solidFill>
                <a:latin typeface="Arial Narrow" pitchFamily="34" charset="0"/>
                <a:cs typeface="Calibri" panose="020F0502020204030204" pitchFamily="34" charset="0"/>
              </a:rPr>
              <a:t>Поздравляем вас с рождением ребенка! Выберите язык оказания услуги. Для этого отправьте смс с текстом </a:t>
            </a:r>
            <a:r>
              <a:rPr lang="ru-RU" sz="600" dirty="0" smtClean="0">
                <a:solidFill>
                  <a:schemeClr val="tx1"/>
                </a:solidFill>
                <a:latin typeface="Arial Narrow" pitchFamily="34" charset="0"/>
                <a:cs typeface="Calibri" panose="020F0502020204030204" pitchFamily="34" charset="0"/>
              </a:rPr>
              <a:t>R </a:t>
            </a:r>
            <a:r>
              <a:rPr lang="ru-RU" sz="600" dirty="0">
                <a:solidFill>
                  <a:schemeClr val="tx1"/>
                </a:solidFill>
                <a:latin typeface="Arial Narrow" pitchFamily="34" charset="0"/>
                <a:cs typeface="Calibri" panose="020F0502020204030204" pitchFamily="34" charset="0"/>
              </a:rPr>
              <a:t>1 1 - казахский, </a:t>
            </a:r>
            <a:r>
              <a:rPr lang="ru-RU" sz="600" dirty="0" smtClean="0">
                <a:solidFill>
                  <a:schemeClr val="tx1"/>
                </a:solidFill>
                <a:latin typeface="Arial Narrow" pitchFamily="34" charset="0"/>
                <a:cs typeface="Calibri" panose="020F0502020204030204" pitchFamily="34" charset="0"/>
              </a:rPr>
              <a:t>R </a:t>
            </a:r>
            <a:r>
              <a:rPr lang="ru-RU" sz="600" dirty="0">
                <a:solidFill>
                  <a:schemeClr val="tx1"/>
                </a:solidFill>
                <a:latin typeface="Arial Narrow" pitchFamily="34" charset="0"/>
                <a:cs typeface="Calibri" panose="020F0502020204030204" pitchFamily="34" charset="0"/>
              </a:rPr>
              <a:t>1 2 - русский.</a:t>
            </a:r>
          </a:p>
        </p:txBody>
      </p:sp>
      <p:sp>
        <p:nvSpPr>
          <p:cNvPr id="66" name="Скругленная прямоугольная выноска 65"/>
          <p:cNvSpPr/>
          <p:nvPr/>
        </p:nvSpPr>
        <p:spPr>
          <a:xfrm flipH="1">
            <a:off x="2538421" y="1531821"/>
            <a:ext cx="1334778" cy="112558"/>
          </a:xfrm>
          <a:prstGeom prst="wedgeRoundRectCallout">
            <a:avLst>
              <a:gd name="adj1" fmla="val -38771"/>
              <a:gd name="adj2" fmla="val 76785"/>
              <a:gd name="adj3" fmla="val 16667"/>
            </a:avLst>
          </a:prstGeom>
          <a:solidFill>
            <a:srgbClr val="FFFF00">
              <a:alpha val="50000"/>
            </a:srgb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" dirty="0" smtClean="0">
                <a:solidFill>
                  <a:schemeClr val="tx1"/>
                </a:solidFill>
                <a:latin typeface="Arial Narrow" pitchFamily="34" charset="0"/>
                <a:cs typeface="Calibri" panose="020F0502020204030204" pitchFamily="34" charset="0"/>
              </a:rPr>
              <a:t>R 1 </a:t>
            </a:r>
            <a:r>
              <a:rPr lang="ru-RU" sz="600" dirty="0">
                <a:solidFill>
                  <a:schemeClr val="tx1"/>
                </a:solidFill>
                <a:latin typeface="Arial Narrow" pitchFamily="34" charset="0"/>
                <a:cs typeface="Calibri" panose="020F0502020204030204" pitchFamily="34" charset="0"/>
              </a:rPr>
              <a:t>2</a:t>
            </a:r>
            <a:endParaRPr lang="ru-RU" sz="800" dirty="0">
              <a:solidFill>
                <a:schemeClr val="tx1"/>
              </a:solidFill>
              <a:latin typeface="Arial Narrow" pitchFamily="34" charset="0"/>
              <a:cs typeface="Calibri" panose="020F0502020204030204" pitchFamily="34" charset="0"/>
            </a:endParaRPr>
          </a:p>
        </p:txBody>
      </p:sp>
      <p:sp>
        <p:nvSpPr>
          <p:cNvPr id="69" name="Скругленная прямоугольная выноска 68"/>
          <p:cNvSpPr/>
          <p:nvPr/>
        </p:nvSpPr>
        <p:spPr>
          <a:xfrm flipH="1">
            <a:off x="2545665" y="2478941"/>
            <a:ext cx="1334781" cy="109552"/>
          </a:xfrm>
          <a:prstGeom prst="wedgeRoundRectCallout">
            <a:avLst>
              <a:gd name="adj1" fmla="val -40327"/>
              <a:gd name="adj2" fmla="val 86887"/>
              <a:gd name="adj3" fmla="val 16667"/>
            </a:avLst>
          </a:prstGeom>
          <a:solidFill>
            <a:srgbClr val="FFFF00">
              <a:alpha val="50000"/>
            </a:srgb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" dirty="0" smtClean="0">
                <a:solidFill>
                  <a:schemeClr val="tx1"/>
                </a:solidFill>
                <a:latin typeface="Arial Narrow" pitchFamily="34" charset="0"/>
                <a:cs typeface="Calibri" panose="020F0502020204030204" pitchFamily="34" charset="0"/>
              </a:rPr>
              <a:t>R </a:t>
            </a:r>
            <a:r>
              <a:rPr lang="en-US" sz="600" dirty="0">
                <a:solidFill>
                  <a:schemeClr val="tx1"/>
                </a:solidFill>
                <a:latin typeface="Arial Narrow" pitchFamily="34" charset="0"/>
                <a:cs typeface="Calibri" panose="020F0502020204030204" pitchFamily="34" charset="0"/>
              </a:rPr>
              <a:t>1 1 2</a:t>
            </a:r>
            <a:endParaRPr lang="ru-RU" sz="600" dirty="0">
              <a:solidFill>
                <a:schemeClr val="tx1"/>
              </a:solidFill>
              <a:latin typeface="Arial Narrow" pitchFamily="34" charset="0"/>
              <a:cs typeface="Calibri" panose="020F0502020204030204" pitchFamily="34" charset="0"/>
            </a:endParaRPr>
          </a:p>
        </p:txBody>
      </p:sp>
      <p:sp>
        <p:nvSpPr>
          <p:cNvPr id="71" name="Скругленная прямоугольная выноска 70"/>
          <p:cNvSpPr/>
          <p:nvPr/>
        </p:nvSpPr>
        <p:spPr>
          <a:xfrm>
            <a:off x="1575158" y="1643231"/>
            <a:ext cx="2369563" cy="357427"/>
          </a:xfrm>
          <a:prstGeom prst="wedgeRoundRectCallout">
            <a:avLst>
              <a:gd name="adj1" fmla="val -40839"/>
              <a:gd name="adj2" fmla="val 63148"/>
              <a:gd name="adj3" fmla="val 16667"/>
            </a:avLst>
          </a:prstGeom>
          <a:solidFill>
            <a:srgbClr val="92D050">
              <a:alpha val="50000"/>
            </a:srgb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" dirty="0">
                <a:solidFill>
                  <a:schemeClr val="tx1"/>
                </a:solidFill>
                <a:latin typeface="Arial Narrow" pitchFamily="34" charset="0"/>
                <a:cs typeface="Calibri" panose="020F0502020204030204" pitchFamily="34" charset="0"/>
              </a:rPr>
              <a:t>Для получения свидетельства о рождении напишите ФИО ребенка (необходимо учесть специфические буквы казахского алфавита при необходимости).  Для этого отправьте СМС с текстом </a:t>
            </a:r>
            <a:r>
              <a:rPr lang="ru-RU" sz="600" dirty="0" smtClean="0">
                <a:solidFill>
                  <a:schemeClr val="tx1"/>
                </a:solidFill>
                <a:latin typeface="Arial Narrow" pitchFamily="34" charset="0"/>
                <a:cs typeface="Calibri" panose="020F0502020204030204" pitchFamily="34" charset="0"/>
              </a:rPr>
              <a:t>R </a:t>
            </a:r>
            <a:r>
              <a:rPr lang="ru-RU" sz="600" dirty="0">
                <a:solidFill>
                  <a:schemeClr val="tx1"/>
                </a:solidFill>
                <a:latin typeface="Arial Narrow" pitchFamily="34" charset="0"/>
                <a:cs typeface="Calibri" panose="020F0502020204030204" pitchFamily="34" charset="0"/>
              </a:rPr>
              <a:t>1 Фамилия Имя Отчество</a:t>
            </a:r>
          </a:p>
        </p:txBody>
      </p:sp>
      <p:sp>
        <p:nvSpPr>
          <p:cNvPr id="61" name="Скругленная прямоугольная выноска 60"/>
          <p:cNvSpPr/>
          <p:nvPr/>
        </p:nvSpPr>
        <p:spPr>
          <a:xfrm>
            <a:off x="1584128" y="5494180"/>
            <a:ext cx="2371677" cy="211786"/>
          </a:xfrm>
          <a:prstGeom prst="wedgeRoundRectCallout">
            <a:avLst>
              <a:gd name="adj1" fmla="val -40839"/>
              <a:gd name="adj2" fmla="val 63148"/>
              <a:gd name="adj3" fmla="val 16667"/>
            </a:avLst>
          </a:prstGeom>
          <a:solidFill>
            <a:srgbClr val="92D050">
              <a:alpha val="50000"/>
            </a:srgb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" dirty="0">
                <a:solidFill>
                  <a:schemeClr val="tx1"/>
                </a:solidFill>
                <a:latin typeface="Arial Narrow" pitchFamily="34" charset="0"/>
                <a:cs typeface="Calibri" panose="020F0502020204030204" pitchFamily="34" charset="0"/>
              </a:rPr>
              <a:t>Вам будет начислено 71000тг единовременной выплаты и по 65000 </a:t>
            </a:r>
            <a:r>
              <a:rPr lang="ru-RU" sz="600" dirty="0" err="1">
                <a:solidFill>
                  <a:schemeClr val="tx1"/>
                </a:solidFill>
                <a:latin typeface="Arial Narrow" pitchFamily="34" charset="0"/>
                <a:cs typeface="Calibri" panose="020F0502020204030204" pitchFamily="34" charset="0"/>
              </a:rPr>
              <a:t>тг</a:t>
            </a:r>
            <a:r>
              <a:rPr lang="ru-RU" sz="600" dirty="0">
                <a:solidFill>
                  <a:schemeClr val="tx1"/>
                </a:solidFill>
                <a:latin typeface="Arial Narrow" pitchFamily="34" charset="0"/>
                <a:cs typeface="Calibri" panose="020F0502020204030204" pitchFamily="34" charset="0"/>
              </a:rPr>
              <a:t> ежемесячно на счет KZ123456789PO258746Z</a:t>
            </a:r>
          </a:p>
        </p:txBody>
      </p:sp>
      <p:sp>
        <p:nvSpPr>
          <p:cNvPr id="67" name="AutoShape 2" descr="Картинки по запросу man sitting on couch icon png"/>
          <p:cNvSpPr>
            <a:spLocks noChangeAspect="1" noChangeArrowheads="1"/>
          </p:cNvSpPr>
          <p:nvPr/>
        </p:nvSpPr>
        <p:spPr bwMode="auto">
          <a:xfrm>
            <a:off x="7584930" y="2501044"/>
            <a:ext cx="281354" cy="2813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84406" tIns="42203" rIns="84406" bIns="42203" numCol="1" anchor="t" anchorCtr="0" compatLnSpc="1">
            <a:prstTxWarp prst="textNoShape">
              <a:avLst/>
            </a:prstTxWarp>
          </a:bodyPr>
          <a:lstStyle/>
          <a:p>
            <a:endParaRPr lang="ru-RU" sz="1662" dirty="0"/>
          </a:p>
        </p:txBody>
      </p:sp>
      <p:sp>
        <p:nvSpPr>
          <p:cNvPr id="105" name="Прямоугольник 104"/>
          <p:cNvSpPr/>
          <p:nvPr/>
        </p:nvSpPr>
        <p:spPr>
          <a:xfrm>
            <a:off x="-2894" y="-243408"/>
            <a:ext cx="849919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СХЕМА ВЗАИМОДЕЙСТВИЯ С УСЛУГОПОЛУЧАТЕЛЕМ ПРИ ПОЛУЧЕНИИ УСЛУГИ </a:t>
            </a:r>
            <a:endParaRPr lang="ru-RU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13" name="Рисунок 112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EFEFE">
                  <a:alpha val="42353"/>
                </a:srgbClr>
              </a:clrFrom>
              <a:clrTo>
                <a:srgbClr val="FEFEFE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 xmlns="">
                  <a14:imgLayer r:embed="rId6">
                    <a14:imgEffect>
                      <a14:sharpenSoften amount="25000"/>
                    </a14:imgEffect>
                    <a14:imgEffect>
                      <a14:brightnessContrast bright="5000" contrast="-17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flipH="1">
            <a:off x="-1334032" y="2197944"/>
            <a:ext cx="4468504" cy="4452636"/>
          </a:xfrm>
          <a:prstGeom prst="rect">
            <a:avLst/>
          </a:prstGeom>
        </p:spPr>
      </p:pic>
      <p:sp>
        <p:nvSpPr>
          <p:cNvPr id="19" name="Прямоугольник 18"/>
          <p:cNvSpPr/>
          <p:nvPr/>
        </p:nvSpPr>
        <p:spPr>
          <a:xfrm>
            <a:off x="4024760" y="1100409"/>
            <a:ext cx="3132589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ru-RU" sz="1000" dirty="0">
                <a:solidFill>
                  <a:srgbClr val="00B0F0"/>
                </a:solidFill>
                <a:latin typeface="Arial Narrow" pitchFamily="34" charset="0"/>
                <a:cs typeface="Calibri" panose="020F0502020204030204" pitchFamily="34" charset="0"/>
              </a:rPr>
              <a:t>Уведомление о рождении с </a:t>
            </a:r>
            <a:r>
              <a:rPr lang="ru-RU" sz="1000" dirty="0" smtClean="0">
                <a:solidFill>
                  <a:srgbClr val="00B0F0"/>
                </a:solidFill>
                <a:latin typeface="Arial Narrow" pitchFamily="34" charset="0"/>
                <a:cs typeface="Calibri" panose="020F0502020204030204" pitchFamily="34" charset="0"/>
              </a:rPr>
              <a:t>выбором языка оказания услуги</a:t>
            </a:r>
            <a:endParaRPr lang="ru-RU" sz="1000" dirty="0">
              <a:solidFill>
                <a:srgbClr val="00B0F0"/>
              </a:solidFill>
              <a:latin typeface="Arial Narrow" pitchFamily="34" charset="0"/>
              <a:cs typeface="Calibri" panose="020F0502020204030204" pitchFamily="34" charset="0"/>
            </a:endParaRPr>
          </a:p>
        </p:txBody>
      </p:sp>
      <p:sp>
        <p:nvSpPr>
          <p:cNvPr id="123" name="Прямоугольник 122"/>
          <p:cNvSpPr/>
          <p:nvPr/>
        </p:nvSpPr>
        <p:spPr>
          <a:xfrm>
            <a:off x="4050895" y="1427138"/>
            <a:ext cx="827471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000" dirty="0" smtClean="0">
                <a:solidFill>
                  <a:srgbClr val="70AD47"/>
                </a:solidFill>
                <a:latin typeface="Arial Narrow" pitchFamily="34" charset="0"/>
                <a:cs typeface="Calibri" panose="020F0502020204030204" pitchFamily="34" charset="0"/>
              </a:rPr>
              <a:t>Выбор языка</a:t>
            </a:r>
            <a:endParaRPr lang="ru-RU" sz="1000" dirty="0">
              <a:solidFill>
                <a:srgbClr val="70AD47"/>
              </a:solidFill>
              <a:latin typeface="Arial Narrow" pitchFamily="34" charset="0"/>
              <a:cs typeface="Calibri" panose="020F0502020204030204" pitchFamily="34" charset="0"/>
            </a:endParaRPr>
          </a:p>
        </p:txBody>
      </p:sp>
      <p:cxnSp>
        <p:nvCxnSpPr>
          <p:cNvPr id="22" name="Прямая со стрелкой 21"/>
          <p:cNvCxnSpPr/>
          <p:nvPr/>
        </p:nvCxnSpPr>
        <p:spPr>
          <a:xfrm flipH="1">
            <a:off x="3955805" y="1330103"/>
            <a:ext cx="4097839" cy="0"/>
          </a:xfrm>
          <a:prstGeom prst="straightConnector1">
            <a:avLst/>
          </a:prstGeom>
          <a:ln w="28575">
            <a:solidFill>
              <a:srgbClr val="00B0F0"/>
            </a:solidFill>
            <a:tailEnd type="arrow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grpSp>
        <p:nvGrpSpPr>
          <p:cNvPr id="2" name="Группа 1"/>
          <p:cNvGrpSpPr/>
          <p:nvPr/>
        </p:nvGrpSpPr>
        <p:grpSpPr>
          <a:xfrm>
            <a:off x="8036341" y="814985"/>
            <a:ext cx="822661" cy="1067643"/>
            <a:chOff x="6539082" y="551954"/>
            <a:chExt cx="556940" cy="722792"/>
          </a:xfrm>
        </p:grpSpPr>
        <p:pic>
          <p:nvPicPr>
            <p:cNvPr id="131" name="Picture 2" descr="L:\Новая папка (2)\For prezentations\humans\bochka.png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563391" y="551954"/>
              <a:ext cx="509632" cy="6583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2" name="Прямоугольник 131"/>
            <p:cNvSpPr/>
            <p:nvPr/>
          </p:nvSpPr>
          <p:spPr>
            <a:xfrm>
              <a:off x="6539082" y="1024709"/>
              <a:ext cx="556940" cy="25003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b="1" dirty="0">
                  <a:solidFill>
                    <a:schemeClr val="accent6">
                      <a:lumMod val="75000"/>
                    </a:schemeClr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ИС МЗ</a:t>
              </a:r>
              <a:endParaRPr lang="ru-RU" sz="4800" b="1" dirty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cxnSp>
        <p:nvCxnSpPr>
          <p:cNvPr id="135" name="Прямая со стрелкой 134"/>
          <p:cNvCxnSpPr/>
          <p:nvPr/>
        </p:nvCxnSpPr>
        <p:spPr>
          <a:xfrm flipH="1">
            <a:off x="3959125" y="1644757"/>
            <a:ext cx="1070067" cy="0"/>
          </a:xfrm>
          <a:prstGeom prst="straightConnector1">
            <a:avLst/>
          </a:prstGeom>
          <a:ln w="28575">
            <a:headEnd type="none" w="med" len="med"/>
            <a:tailEnd type="none" w="med" len="me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grpSp>
        <p:nvGrpSpPr>
          <p:cNvPr id="3" name="Группа 156"/>
          <p:cNvGrpSpPr/>
          <p:nvPr/>
        </p:nvGrpSpPr>
        <p:grpSpPr>
          <a:xfrm>
            <a:off x="7882862" y="3705887"/>
            <a:ext cx="1226875" cy="1067643"/>
            <a:chOff x="6398295" y="551954"/>
            <a:chExt cx="830592" cy="722792"/>
          </a:xfrm>
        </p:grpSpPr>
        <p:pic>
          <p:nvPicPr>
            <p:cNvPr id="158" name="Picture 2" descr="L:\Новая папка (2)\For prezentations\humans\bochka.png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563391" y="551954"/>
              <a:ext cx="509632" cy="6583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59" name="Прямоугольник 158"/>
            <p:cNvSpPr/>
            <p:nvPr/>
          </p:nvSpPr>
          <p:spPr>
            <a:xfrm>
              <a:off x="6398295" y="1024709"/>
              <a:ext cx="830592" cy="25003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b="1" dirty="0" smtClean="0">
                  <a:solidFill>
                    <a:schemeClr val="accent6">
                      <a:lumMod val="75000"/>
                    </a:schemeClr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Е-АКИМАТ</a:t>
              </a:r>
              <a:endParaRPr lang="ru-RU" sz="4800" b="1" dirty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grpSp>
        <p:nvGrpSpPr>
          <p:cNvPr id="4" name="Группа 159"/>
          <p:cNvGrpSpPr/>
          <p:nvPr/>
        </p:nvGrpSpPr>
        <p:grpSpPr>
          <a:xfrm>
            <a:off x="7961225" y="2304449"/>
            <a:ext cx="972895" cy="1067643"/>
            <a:chOff x="6492873" y="551954"/>
            <a:chExt cx="658649" cy="722792"/>
          </a:xfrm>
        </p:grpSpPr>
        <p:pic>
          <p:nvPicPr>
            <p:cNvPr id="161" name="Picture 2" descr="L:\Новая папка (2)\For prezentations\humans\bochka.png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563391" y="551954"/>
              <a:ext cx="509632" cy="6583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2" name="Прямоугольник 161"/>
            <p:cNvSpPr/>
            <p:nvPr/>
          </p:nvSpPr>
          <p:spPr>
            <a:xfrm>
              <a:off x="6492873" y="1024709"/>
              <a:ext cx="658649" cy="25003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b="1" dirty="0">
                  <a:solidFill>
                    <a:schemeClr val="accent6">
                      <a:lumMod val="75000"/>
                    </a:schemeClr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ИС </a:t>
              </a:r>
              <a:r>
                <a:rPr lang="ru-RU" b="1" dirty="0" smtClean="0">
                  <a:solidFill>
                    <a:schemeClr val="accent6">
                      <a:lumMod val="75000"/>
                    </a:schemeClr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ЗАГС</a:t>
              </a:r>
              <a:endParaRPr lang="ru-RU" sz="4800" b="1" dirty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grpSp>
        <p:nvGrpSpPr>
          <p:cNvPr id="6" name="Группа 162"/>
          <p:cNvGrpSpPr/>
          <p:nvPr/>
        </p:nvGrpSpPr>
        <p:grpSpPr>
          <a:xfrm>
            <a:off x="7996893" y="4781928"/>
            <a:ext cx="1198341" cy="1067643"/>
            <a:chOff x="6415491" y="551954"/>
            <a:chExt cx="811275" cy="722792"/>
          </a:xfrm>
        </p:grpSpPr>
        <p:pic>
          <p:nvPicPr>
            <p:cNvPr id="164" name="Picture 2" descr="L:\Новая папка (2)\For prezentations\humans\bochka.png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563391" y="551954"/>
              <a:ext cx="509632" cy="6583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5" name="Прямоугольник 164"/>
            <p:cNvSpPr/>
            <p:nvPr/>
          </p:nvSpPr>
          <p:spPr>
            <a:xfrm>
              <a:off x="6415491" y="1024709"/>
              <a:ext cx="811275" cy="25003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b="1" dirty="0">
                  <a:solidFill>
                    <a:schemeClr val="accent6">
                      <a:lumMod val="75000"/>
                    </a:schemeClr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ИС </a:t>
              </a:r>
              <a:r>
                <a:rPr lang="ru-RU" b="1" dirty="0" smtClean="0">
                  <a:solidFill>
                    <a:schemeClr val="accent6">
                      <a:lumMod val="75000"/>
                    </a:schemeClr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МТСЗН</a:t>
              </a:r>
              <a:endParaRPr lang="ru-RU" sz="4800" b="1" dirty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sp>
        <p:nvSpPr>
          <p:cNvPr id="97" name="Скругленная прямоугольная выноска 96"/>
          <p:cNvSpPr/>
          <p:nvPr/>
        </p:nvSpPr>
        <p:spPr>
          <a:xfrm flipH="1">
            <a:off x="2567082" y="1999906"/>
            <a:ext cx="1334781" cy="129798"/>
          </a:xfrm>
          <a:prstGeom prst="wedgeRoundRectCallout">
            <a:avLst>
              <a:gd name="adj1" fmla="val -40327"/>
              <a:gd name="adj2" fmla="val 86887"/>
              <a:gd name="adj3" fmla="val 16667"/>
            </a:avLst>
          </a:prstGeom>
          <a:solidFill>
            <a:srgbClr val="FFFF00">
              <a:alpha val="50000"/>
            </a:srgb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" dirty="0" smtClean="0">
                <a:solidFill>
                  <a:schemeClr val="tx1"/>
                </a:solidFill>
                <a:latin typeface="Arial Narrow" pitchFamily="34" charset="0"/>
                <a:cs typeface="Calibri" panose="020F0502020204030204" pitchFamily="34" charset="0"/>
              </a:rPr>
              <a:t>R </a:t>
            </a:r>
            <a:r>
              <a:rPr lang="en-US" sz="600" dirty="0">
                <a:solidFill>
                  <a:schemeClr val="tx1"/>
                </a:solidFill>
                <a:latin typeface="Arial Narrow" pitchFamily="34" charset="0"/>
                <a:cs typeface="Calibri" panose="020F0502020204030204" pitchFamily="34" charset="0"/>
              </a:rPr>
              <a:t>1 </a:t>
            </a:r>
            <a:r>
              <a:rPr lang="ru-RU" sz="600" dirty="0">
                <a:solidFill>
                  <a:schemeClr val="tx1"/>
                </a:solidFill>
                <a:latin typeface="Arial Narrow" pitchFamily="34" charset="0"/>
                <a:cs typeface="Calibri" panose="020F0502020204030204" pitchFamily="34" charset="0"/>
              </a:rPr>
              <a:t>Рахметов </a:t>
            </a:r>
            <a:r>
              <a:rPr lang="ru-RU" sz="600" dirty="0" err="1">
                <a:solidFill>
                  <a:schemeClr val="tx1"/>
                </a:solidFill>
                <a:latin typeface="Arial Narrow" pitchFamily="34" charset="0"/>
                <a:cs typeface="Calibri" panose="020F0502020204030204" pitchFamily="34" charset="0"/>
              </a:rPr>
              <a:t>Асхат</a:t>
            </a:r>
            <a:endParaRPr lang="ru-RU" sz="600" dirty="0">
              <a:solidFill>
                <a:schemeClr val="tx1"/>
              </a:solidFill>
              <a:latin typeface="Arial Narrow" pitchFamily="34" charset="0"/>
              <a:cs typeface="Calibri" panose="020F0502020204030204" pitchFamily="34" charset="0"/>
            </a:endParaRPr>
          </a:p>
        </p:txBody>
      </p:sp>
      <p:sp>
        <p:nvSpPr>
          <p:cNvPr id="72" name="Скругленная прямоугольная выноска 71"/>
          <p:cNvSpPr/>
          <p:nvPr/>
        </p:nvSpPr>
        <p:spPr>
          <a:xfrm>
            <a:off x="1575158" y="2128069"/>
            <a:ext cx="2369563" cy="353029"/>
          </a:xfrm>
          <a:prstGeom prst="wedgeRoundRectCallout">
            <a:avLst>
              <a:gd name="adj1" fmla="val -40839"/>
              <a:gd name="adj2" fmla="val 63148"/>
              <a:gd name="adj3" fmla="val 16667"/>
            </a:avLst>
          </a:prstGeom>
          <a:solidFill>
            <a:srgbClr val="92D050">
              <a:alpha val="50000"/>
            </a:srgb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" dirty="0">
                <a:solidFill>
                  <a:schemeClr val="tx1"/>
                </a:solidFill>
                <a:latin typeface="Arial Narrow" pitchFamily="34" charset="0"/>
                <a:cs typeface="Calibri" panose="020F0502020204030204" pitchFamily="34" charset="0"/>
              </a:rPr>
              <a:t>Подтвердите отделение РАГС для регистрации ребенка. Возможные отделения: отдел ЗАГС №1 г. Алматы – 1; Отдел ЗАГС г. Аксу – 2. Для этого отправьте СМС с текстом </a:t>
            </a:r>
            <a:r>
              <a:rPr lang="ru-RU" sz="600" dirty="0" smtClean="0">
                <a:solidFill>
                  <a:schemeClr val="tx1"/>
                </a:solidFill>
                <a:latin typeface="Arial Narrow" pitchFamily="34" charset="0"/>
                <a:cs typeface="Calibri" panose="020F0502020204030204" pitchFamily="34" charset="0"/>
              </a:rPr>
              <a:t>R 1 </a:t>
            </a:r>
            <a:r>
              <a:rPr lang="ru-RU" sz="600" dirty="0">
                <a:solidFill>
                  <a:schemeClr val="tx1"/>
                </a:solidFill>
                <a:latin typeface="Arial Narrow" pitchFamily="34" charset="0"/>
                <a:cs typeface="Calibri" panose="020F0502020204030204" pitchFamily="34" charset="0"/>
              </a:rPr>
              <a:t>1 1 № отделения; </a:t>
            </a:r>
            <a:r>
              <a:rPr lang="ru-RU" sz="600" dirty="0" smtClean="0">
                <a:solidFill>
                  <a:schemeClr val="tx1"/>
                </a:solidFill>
                <a:latin typeface="Arial Narrow" pitchFamily="34" charset="0"/>
                <a:cs typeface="Calibri" panose="020F0502020204030204" pitchFamily="34" charset="0"/>
              </a:rPr>
              <a:t>R </a:t>
            </a:r>
            <a:r>
              <a:rPr lang="ru-RU" sz="600" dirty="0">
                <a:solidFill>
                  <a:schemeClr val="tx1"/>
                </a:solidFill>
                <a:latin typeface="Arial Narrow" pitchFamily="34" charset="0"/>
                <a:cs typeface="Calibri" panose="020F0502020204030204" pitchFamily="34" charset="0"/>
              </a:rPr>
              <a:t>1 2 – нет в списке.</a:t>
            </a:r>
          </a:p>
        </p:txBody>
      </p:sp>
      <p:sp>
        <p:nvSpPr>
          <p:cNvPr id="73" name="Скругленная прямоугольная выноска 72"/>
          <p:cNvSpPr/>
          <p:nvPr/>
        </p:nvSpPr>
        <p:spPr>
          <a:xfrm>
            <a:off x="1564909" y="3783980"/>
            <a:ext cx="2369563" cy="387907"/>
          </a:xfrm>
          <a:prstGeom prst="wedgeRoundRectCallout">
            <a:avLst>
              <a:gd name="adj1" fmla="val -40839"/>
              <a:gd name="adj2" fmla="val 63148"/>
              <a:gd name="adj3" fmla="val 16667"/>
            </a:avLst>
          </a:prstGeom>
          <a:solidFill>
            <a:srgbClr val="92D050">
              <a:alpha val="50000"/>
            </a:srgb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" dirty="0">
                <a:solidFill>
                  <a:schemeClr val="tx1"/>
                </a:solidFill>
                <a:latin typeface="Arial Narrow" pitchFamily="34" charset="0"/>
                <a:cs typeface="Calibri" panose="020F0502020204030204" pitchFamily="34" charset="0"/>
              </a:rPr>
              <a:t>Для получения свидетельства о рождении Рахметов </a:t>
            </a:r>
            <a:r>
              <a:rPr lang="ru-RU" sz="600" dirty="0" err="1">
                <a:solidFill>
                  <a:schemeClr val="tx1"/>
                </a:solidFill>
                <a:latin typeface="Arial Narrow" pitchFamily="34" charset="0"/>
                <a:cs typeface="Calibri" panose="020F0502020204030204" pitchFamily="34" charset="0"/>
              </a:rPr>
              <a:t>Асхат</a:t>
            </a:r>
            <a:r>
              <a:rPr lang="ru-RU" sz="600" dirty="0">
                <a:solidFill>
                  <a:schemeClr val="tx1"/>
                </a:solidFill>
                <a:latin typeface="Arial Narrow" pitchFamily="34" charset="0"/>
                <a:cs typeface="Calibri" panose="020F0502020204030204" pitchFamily="34" charset="0"/>
              </a:rPr>
              <a:t> (ИИН 171121351958) Вам необходимо явиться 15.12.2017 по адресу ул. </a:t>
            </a:r>
            <a:r>
              <a:rPr lang="ru-RU" sz="600" dirty="0" err="1">
                <a:solidFill>
                  <a:schemeClr val="tx1"/>
                </a:solidFill>
                <a:latin typeface="Arial Narrow" pitchFamily="34" charset="0"/>
                <a:cs typeface="Calibri" panose="020F0502020204030204" pitchFamily="34" charset="0"/>
              </a:rPr>
              <a:t>Достык</a:t>
            </a:r>
            <a:r>
              <a:rPr lang="ru-RU" sz="600" dirty="0">
                <a:solidFill>
                  <a:schemeClr val="tx1"/>
                </a:solidFill>
                <a:latin typeface="Arial Narrow" pitchFamily="34" charset="0"/>
                <a:cs typeface="Calibri" panose="020F0502020204030204" pitchFamily="34" charset="0"/>
              </a:rPr>
              <a:t>, 12. При себе необходимо иметь оригинал медицинского свидетельства о рождении ребенка. </a:t>
            </a:r>
          </a:p>
        </p:txBody>
      </p:sp>
      <p:sp>
        <p:nvSpPr>
          <p:cNvPr id="75" name="Скругленная прямоугольная выноска 74"/>
          <p:cNvSpPr/>
          <p:nvPr/>
        </p:nvSpPr>
        <p:spPr>
          <a:xfrm>
            <a:off x="1575159" y="4577784"/>
            <a:ext cx="2373103" cy="208321"/>
          </a:xfrm>
          <a:prstGeom prst="wedgeRoundRectCallout">
            <a:avLst>
              <a:gd name="adj1" fmla="val -40839"/>
              <a:gd name="adj2" fmla="val 63148"/>
              <a:gd name="adj3" fmla="val 16667"/>
            </a:avLst>
          </a:prstGeom>
          <a:solidFill>
            <a:srgbClr val="92D050">
              <a:alpha val="50000"/>
            </a:srgb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" dirty="0">
                <a:solidFill>
                  <a:schemeClr val="tx1"/>
                </a:solidFill>
                <a:latin typeface="Arial Narrow" pitchFamily="34" charset="0"/>
                <a:cs typeface="Calibri" panose="020F0502020204030204" pitchFamily="34" charset="0"/>
              </a:rPr>
              <a:t>Имеется ли право на льготную очередь для постановки в детский сад? Отправьте СМС с текстом </a:t>
            </a:r>
            <a:r>
              <a:rPr lang="ru-RU" sz="600" dirty="0" smtClean="0">
                <a:solidFill>
                  <a:schemeClr val="tx1"/>
                </a:solidFill>
                <a:latin typeface="Arial Narrow" pitchFamily="34" charset="0"/>
                <a:cs typeface="Calibri" panose="020F0502020204030204" pitchFamily="34" charset="0"/>
              </a:rPr>
              <a:t>R </a:t>
            </a:r>
            <a:r>
              <a:rPr lang="ru-RU" sz="600" dirty="0">
                <a:solidFill>
                  <a:schemeClr val="tx1"/>
                </a:solidFill>
                <a:latin typeface="Arial Narrow" pitchFamily="34" charset="0"/>
                <a:cs typeface="Calibri" panose="020F0502020204030204" pitchFamily="34" charset="0"/>
              </a:rPr>
              <a:t>1 1  - Да, </a:t>
            </a:r>
            <a:r>
              <a:rPr lang="ru-RU" sz="600" dirty="0" smtClean="0">
                <a:solidFill>
                  <a:schemeClr val="tx1"/>
                </a:solidFill>
                <a:latin typeface="Arial Narrow" pitchFamily="34" charset="0"/>
                <a:cs typeface="Calibri" panose="020F0502020204030204" pitchFamily="34" charset="0"/>
              </a:rPr>
              <a:t>R </a:t>
            </a:r>
            <a:r>
              <a:rPr lang="ru-RU" sz="600" dirty="0">
                <a:solidFill>
                  <a:schemeClr val="tx1"/>
                </a:solidFill>
                <a:latin typeface="Arial Narrow" pitchFamily="34" charset="0"/>
                <a:cs typeface="Calibri" panose="020F0502020204030204" pitchFamily="34" charset="0"/>
              </a:rPr>
              <a:t>1 2 - Нет</a:t>
            </a:r>
          </a:p>
        </p:txBody>
      </p:sp>
      <p:sp>
        <p:nvSpPr>
          <p:cNvPr id="77" name="Скругленная прямоугольная выноска 76"/>
          <p:cNvSpPr/>
          <p:nvPr/>
        </p:nvSpPr>
        <p:spPr>
          <a:xfrm>
            <a:off x="1575159" y="4202892"/>
            <a:ext cx="2354107" cy="277275"/>
          </a:xfrm>
          <a:prstGeom prst="wedgeRoundRectCallout">
            <a:avLst>
              <a:gd name="adj1" fmla="val -40839"/>
              <a:gd name="adj2" fmla="val 63148"/>
              <a:gd name="adj3" fmla="val 16667"/>
            </a:avLst>
          </a:prstGeom>
          <a:solidFill>
            <a:srgbClr val="92D050">
              <a:alpha val="50000"/>
            </a:srgb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" dirty="0">
                <a:solidFill>
                  <a:schemeClr val="tx1"/>
                </a:solidFill>
                <a:latin typeface="Arial Narrow" pitchFamily="34" charset="0"/>
                <a:cs typeface="Calibri" panose="020F0502020204030204" pitchFamily="34" charset="0"/>
              </a:rPr>
              <a:t>Выберите населенный пункт для постановки на очередь в детский сад. Возможные </a:t>
            </a:r>
            <a:r>
              <a:rPr lang="ru-RU" sz="600" dirty="0" smtClean="0">
                <a:solidFill>
                  <a:schemeClr val="tx1"/>
                </a:solidFill>
                <a:latin typeface="Arial Narrow" pitchFamily="34" charset="0"/>
                <a:cs typeface="Calibri" panose="020F0502020204030204" pitchFamily="34" charset="0"/>
              </a:rPr>
              <a:t>регионы: </a:t>
            </a:r>
            <a:r>
              <a:rPr lang="ru-RU" sz="600" dirty="0">
                <a:solidFill>
                  <a:schemeClr val="tx1"/>
                </a:solidFill>
                <a:latin typeface="Arial Narrow" pitchFamily="34" charset="0"/>
                <a:cs typeface="Calibri" panose="020F0502020204030204" pitchFamily="34" charset="0"/>
              </a:rPr>
              <a:t>г. Астана – 1; г. Алматы - 2. Отправьте смс с текстом </a:t>
            </a:r>
            <a:r>
              <a:rPr lang="ru-RU" sz="600" dirty="0" smtClean="0">
                <a:solidFill>
                  <a:schemeClr val="tx1"/>
                </a:solidFill>
                <a:latin typeface="Arial Narrow" pitchFamily="34" charset="0"/>
                <a:cs typeface="Calibri" panose="020F0502020204030204" pitchFamily="34" charset="0"/>
              </a:rPr>
              <a:t>R </a:t>
            </a:r>
            <a:r>
              <a:rPr lang="ru-RU" sz="600" dirty="0">
                <a:solidFill>
                  <a:schemeClr val="tx1"/>
                </a:solidFill>
                <a:latin typeface="Arial Narrow" pitchFamily="34" charset="0"/>
                <a:cs typeface="Calibri" panose="020F0502020204030204" pitchFamily="34" charset="0"/>
              </a:rPr>
              <a:t>6 </a:t>
            </a:r>
            <a:r>
              <a:rPr lang="ru-RU" sz="600" dirty="0" smtClean="0">
                <a:solidFill>
                  <a:schemeClr val="tx1"/>
                </a:solidFill>
                <a:latin typeface="Arial Narrow" pitchFamily="34" charset="0"/>
                <a:cs typeface="Calibri" panose="020F0502020204030204" pitchFamily="34" charset="0"/>
              </a:rPr>
              <a:t>1 1- </a:t>
            </a:r>
            <a:r>
              <a:rPr lang="ru-RU" sz="600" dirty="0">
                <a:solidFill>
                  <a:schemeClr val="tx1"/>
                </a:solidFill>
                <a:latin typeface="Arial Narrow" pitchFamily="34" charset="0"/>
                <a:cs typeface="Calibri" panose="020F0502020204030204" pitchFamily="34" charset="0"/>
              </a:rPr>
              <a:t>если выбрали, </a:t>
            </a:r>
            <a:r>
              <a:rPr lang="ru-RU" sz="600" dirty="0" smtClean="0">
                <a:solidFill>
                  <a:schemeClr val="tx1"/>
                </a:solidFill>
                <a:latin typeface="Arial Narrow" pitchFamily="34" charset="0"/>
                <a:cs typeface="Calibri" panose="020F0502020204030204" pitchFamily="34" charset="0"/>
              </a:rPr>
              <a:t>R 6 2 – </a:t>
            </a:r>
            <a:r>
              <a:rPr lang="ru-RU" sz="600" dirty="0">
                <a:solidFill>
                  <a:schemeClr val="tx1"/>
                </a:solidFill>
                <a:latin typeface="Arial Narrow" pitchFamily="34" charset="0"/>
                <a:cs typeface="Calibri" panose="020F0502020204030204" pitchFamily="34" charset="0"/>
              </a:rPr>
              <a:t>нет в списке</a:t>
            </a:r>
          </a:p>
        </p:txBody>
      </p:sp>
      <p:sp>
        <p:nvSpPr>
          <p:cNvPr id="79" name="Скругленная прямоугольная выноска 78"/>
          <p:cNvSpPr/>
          <p:nvPr/>
        </p:nvSpPr>
        <p:spPr>
          <a:xfrm>
            <a:off x="1582359" y="4889668"/>
            <a:ext cx="2365903" cy="129351"/>
          </a:xfrm>
          <a:prstGeom prst="wedgeRoundRectCallout">
            <a:avLst>
              <a:gd name="adj1" fmla="val -40839"/>
              <a:gd name="adj2" fmla="val 63148"/>
              <a:gd name="adj3" fmla="val 16667"/>
            </a:avLst>
          </a:prstGeom>
          <a:solidFill>
            <a:srgbClr val="92D050">
              <a:alpha val="50000"/>
            </a:srgb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" dirty="0">
                <a:solidFill>
                  <a:schemeClr val="tx1"/>
                </a:solidFill>
                <a:latin typeface="Arial Narrow" pitchFamily="34" charset="0"/>
                <a:cs typeface="Calibri" panose="020F0502020204030204" pitchFamily="34" charset="0"/>
              </a:rPr>
              <a:t>Номер очереди  в детский сад вашего ребенка №345</a:t>
            </a:r>
          </a:p>
        </p:txBody>
      </p:sp>
      <p:cxnSp>
        <p:nvCxnSpPr>
          <p:cNvPr id="90" name="Прямая со стрелкой 89"/>
          <p:cNvCxnSpPr/>
          <p:nvPr/>
        </p:nvCxnSpPr>
        <p:spPr>
          <a:xfrm flipH="1">
            <a:off x="3949162" y="2251552"/>
            <a:ext cx="4115059" cy="0"/>
          </a:xfrm>
          <a:prstGeom prst="straightConnector1">
            <a:avLst/>
          </a:prstGeom>
          <a:ln w="28575">
            <a:solidFill>
              <a:srgbClr val="00B0F0"/>
            </a:solidFill>
            <a:tailEnd type="arrow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91" name="Прямоугольник 90"/>
          <p:cNvSpPr/>
          <p:nvPr/>
        </p:nvSpPr>
        <p:spPr>
          <a:xfrm>
            <a:off x="6590019" y="2037094"/>
            <a:ext cx="1189749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ru-RU" sz="1000" dirty="0" smtClean="0">
                <a:solidFill>
                  <a:srgbClr val="00B0F0"/>
                </a:solidFill>
                <a:latin typeface="Arial Narrow" pitchFamily="34" charset="0"/>
                <a:cs typeface="Calibri" panose="020F0502020204030204" pitchFamily="34" charset="0"/>
              </a:rPr>
              <a:t>Запрос органа РАГС</a:t>
            </a:r>
            <a:endParaRPr lang="ru-RU" sz="1000" dirty="0">
              <a:solidFill>
                <a:srgbClr val="00B0F0"/>
              </a:solidFill>
              <a:latin typeface="Arial Narrow" pitchFamily="34" charset="0"/>
              <a:cs typeface="Calibri" panose="020F0502020204030204" pitchFamily="34" charset="0"/>
            </a:endParaRPr>
          </a:p>
        </p:txBody>
      </p:sp>
      <p:cxnSp>
        <p:nvCxnSpPr>
          <p:cNvPr id="92" name="Прямая со стрелкой 91"/>
          <p:cNvCxnSpPr/>
          <p:nvPr/>
        </p:nvCxnSpPr>
        <p:spPr>
          <a:xfrm flipH="1">
            <a:off x="3958690" y="2509610"/>
            <a:ext cx="4087037" cy="0"/>
          </a:xfrm>
          <a:prstGeom prst="straightConnector1">
            <a:avLst/>
          </a:prstGeom>
          <a:ln w="28575">
            <a:headEnd type="arrow" w="med" len="med"/>
            <a:tailEnd type="none" w="med" len="me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93" name="Прямоугольник 92"/>
          <p:cNvSpPr/>
          <p:nvPr/>
        </p:nvSpPr>
        <p:spPr>
          <a:xfrm>
            <a:off x="4072754" y="2291192"/>
            <a:ext cx="116730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000" dirty="0" smtClean="0">
                <a:solidFill>
                  <a:srgbClr val="70AD47"/>
                </a:solidFill>
                <a:latin typeface="Arial Narrow" pitchFamily="34" charset="0"/>
                <a:cs typeface="Calibri" panose="020F0502020204030204" pitchFamily="34" charset="0"/>
              </a:rPr>
              <a:t>Выбор органа РАГС</a:t>
            </a:r>
            <a:endParaRPr lang="ru-RU" sz="1000" dirty="0">
              <a:solidFill>
                <a:srgbClr val="70AD47"/>
              </a:solidFill>
              <a:latin typeface="Arial Narrow" pitchFamily="34" charset="0"/>
              <a:cs typeface="Calibri" panose="020F0502020204030204" pitchFamily="34" charset="0"/>
            </a:endParaRPr>
          </a:p>
        </p:txBody>
      </p:sp>
      <p:cxnSp>
        <p:nvCxnSpPr>
          <p:cNvPr id="94" name="Прямая со стрелкой 93"/>
          <p:cNvCxnSpPr/>
          <p:nvPr/>
        </p:nvCxnSpPr>
        <p:spPr>
          <a:xfrm flipH="1">
            <a:off x="3947171" y="1812404"/>
            <a:ext cx="4097839" cy="0"/>
          </a:xfrm>
          <a:prstGeom prst="straightConnector1">
            <a:avLst/>
          </a:prstGeom>
          <a:ln w="28575">
            <a:solidFill>
              <a:srgbClr val="00B0F0"/>
            </a:solidFill>
            <a:tailEnd type="arrow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95" name="Прямоугольник 94"/>
          <p:cNvSpPr/>
          <p:nvPr/>
        </p:nvSpPr>
        <p:spPr>
          <a:xfrm>
            <a:off x="6577829" y="1595867"/>
            <a:ext cx="12234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ru-RU" sz="1000" dirty="0" smtClean="0">
                <a:solidFill>
                  <a:srgbClr val="00B0F0"/>
                </a:solidFill>
                <a:latin typeface="Arial Narrow" pitchFamily="34" charset="0"/>
                <a:cs typeface="Calibri" panose="020F0502020204030204" pitchFamily="34" charset="0"/>
              </a:rPr>
              <a:t>Запрос ФИО ребенка</a:t>
            </a:r>
            <a:endParaRPr lang="ru-RU" sz="1000" dirty="0">
              <a:solidFill>
                <a:srgbClr val="00B0F0"/>
              </a:solidFill>
              <a:latin typeface="Arial Narrow" pitchFamily="34" charset="0"/>
              <a:cs typeface="Calibri" panose="020F0502020204030204" pitchFamily="34" charset="0"/>
            </a:endParaRPr>
          </a:p>
        </p:txBody>
      </p:sp>
      <p:cxnSp>
        <p:nvCxnSpPr>
          <p:cNvPr id="96" name="Прямая со стрелкой 95"/>
          <p:cNvCxnSpPr/>
          <p:nvPr/>
        </p:nvCxnSpPr>
        <p:spPr>
          <a:xfrm flipH="1">
            <a:off x="3969172" y="2083371"/>
            <a:ext cx="4006506" cy="0"/>
          </a:xfrm>
          <a:prstGeom prst="straightConnector1">
            <a:avLst/>
          </a:prstGeom>
          <a:ln w="28575">
            <a:headEnd type="arrow" w="med" len="med"/>
            <a:tailEnd type="none" w="med" len="me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101" name="Прямоугольник 100"/>
          <p:cNvSpPr/>
          <p:nvPr/>
        </p:nvSpPr>
        <p:spPr>
          <a:xfrm>
            <a:off x="4066507" y="1857972"/>
            <a:ext cx="169309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000" dirty="0" smtClean="0">
                <a:solidFill>
                  <a:srgbClr val="70AD47"/>
                </a:solidFill>
                <a:latin typeface="Arial Narrow" pitchFamily="34" charset="0"/>
                <a:cs typeface="Calibri" panose="020F0502020204030204" pitchFamily="34" charset="0"/>
              </a:rPr>
              <a:t>ФИО ребенка для регистрации</a:t>
            </a:r>
            <a:endParaRPr lang="ru-RU" sz="1000" dirty="0">
              <a:solidFill>
                <a:srgbClr val="70AD47"/>
              </a:solidFill>
              <a:latin typeface="Arial Narrow" pitchFamily="34" charset="0"/>
              <a:cs typeface="Calibri" panose="020F0502020204030204" pitchFamily="34" charset="0"/>
            </a:endParaRPr>
          </a:p>
        </p:txBody>
      </p:sp>
      <p:cxnSp>
        <p:nvCxnSpPr>
          <p:cNvPr id="118" name="Прямая со стрелкой 117"/>
          <p:cNvCxnSpPr/>
          <p:nvPr/>
        </p:nvCxnSpPr>
        <p:spPr>
          <a:xfrm flipH="1">
            <a:off x="3973930" y="3956107"/>
            <a:ext cx="4169186" cy="0"/>
          </a:xfrm>
          <a:prstGeom prst="straightConnector1">
            <a:avLst/>
          </a:prstGeom>
          <a:ln w="28575">
            <a:headEnd type="arrow" w="med" len="med"/>
            <a:tailEnd type="none" w="med" len="me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119" name="Прямоугольник 118"/>
          <p:cNvSpPr/>
          <p:nvPr/>
        </p:nvSpPr>
        <p:spPr>
          <a:xfrm>
            <a:off x="4092670" y="3724465"/>
            <a:ext cx="192392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000" dirty="0" smtClean="0">
                <a:solidFill>
                  <a:srgbClr val="70AD47"/>
                </a:solidFill>
                <a:latin typeface="Arial Narrow" pitchFamily="34" charset="0"/>
                <a:cs typeface="Calibri" panose="020F0502020204030204" pitchFamily="34" charset="0"/>
              </a:rPr>
              <a:t>Готовое свидетельство о рождении</a:t>
            </a:r>
            <a:endParaRPr lang="ru-RU" sz="1000" dirty="0">
              <a:solidFill>
                <a:srgbClr val="70AD47"/>
              </a:solidFill>
              <a:latin typeface="Arial Narrow" pitchFamily="34" charset="0"/>
              <a:cs typeface="Calibri" panose="020F0502020204030204" pitchFamily="34" charset="0"/>
            </a:endParaRPr>
          </a:p>
        </p:txBody>
      </p:sp>
      <p:cxnSp>
        <p:nvCxnSpPr>
          <p:cNvPr id="122" name="Прямая со стрелкой 121"/>
          <p:cNvCxnSpPr/>
          <p:nvPr/>
        </p:nvCxnSpPr>
        <p:spPr>
          <a:xfrm flipH="1">
            <a:off x="3945825" y="4628011"/>
            <a:ext cx="3725308" cy="0"/>
          </a:xfrm>
          <a:prstGeom prst="straightConnector1">
            <a:avLst/>
          </a:prstGeom>
          <a:ln w="28575">
            <a:solidFill>
              <a:srgbClr val="00B0F0"/>
            </a:solidFill>
            <a:tailEnd type="arrow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125" name="Прямоугольник 124"/>
          <p:cNvSpPr/>
          <p:nvPr/>
        </p:nvSpPr>
        <p:spPr>
          <a:xfrm>
            <a:off x="6044390" y="4416222"/>
            <a:ext cx="1707519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ru-RU" sz="1000" dirty="0" smtClean="0">
                <a:solidFill>
                  <a:srgbClr val="00B0F0"/>
                </a:solidFill>
                <a:latin typeface="Arial Narrow" pitchFamily="34" charset="0"/>
                <a:cs typeface="Calibri" panose="020F0502020204030204" pitchFamily="34" charset="0"/>
              </a:rPr>
              <a:t>Запрос по льготам детский сад</a:t>
            </a:r>
            <a:endParaRPr lang="ru-RU" sz="1000" dirty="0">
              <a:solidFill>
                <a:srgbClr val="00B0F0"/>
              </a:solidFill>
              <a:latin typeface="Arial Narrow" pitchFamily="34" charset="0"/>
              <a:cs typeface="Calibri" panose="020F0502020204030204" pitchFamily="34" charset="0"/>
            </a:endParaRPr>
          </a:p>
        </p:txBody>
      </p:sp>
      <p:cxnSp>
        <p:nvCxnSpPr>
          <p:cNvPr id="128" name="Прямая со стрелкой 127"/>
          <p:cNvCxnSpPr/>
          <p:nvPr/>
        </p:nvCxnSpPr>
        <p:spPr>
          <a:xfrm flipH="1">
            <a:off x="3940153" y="4967121"/>
            <a:ext cx="3535159" cy="0"/>
          </a:xfrm>
          <a:prstGeom prst="straightConnector1">
            <a:avLst/>
          </a:prstGeom>
          <a:ln w="28575">
            <a:headEnd type="none" w="med" len="med"/>
            <a:tailEnd type="none" w="med" len="me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129" name="Прямоугольник 128"/>
          <p:cNvSpPr/>
          <p:nvPr/>
        </p:nvSpPr>
        <p:spPr>
          <a:xfrm>
            <a:off x="4050895" y="4665713"/>
            <a:ext cx="163698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000" dirty="0" smtClean="0">
                <a:solidFill>
                  <a:srgbClr val="70AD47"/>
                </a:solidFill>
                <a:latin typeface="Arial Narrow" pitchFamily="34" charset="0"/>
                <a:cs typeface="Calibri" panose="020F0502020204030204" pitchFamily="34" charset="0"/>
              </a:rPr>
              <a:t>Номер очереди в детский сад</a:t>
            </a:r>
            <a:endParaRPr lang="ru-RU" sz="1000" dirty="0">
              <a:solidFill>
                <a:srgbClr val="70AD47"/>
              </a:solidFill>
              <a:latin typeface="Arial Narrow" pitchFamily="34" charset="0"/>
              <a:cs typeface="Calibri" panose="020F0502020204030204" pitchFamily="34" charset="0"/>
            </a:endParaRPr>
          </a:p>
        </p:txBody>
      </p:sp>
      <p:cxnSp>
        <p:nvCxnSpPr>
          <p:cNvPr id="133" name="Прямая со стрелкой 132"/>
          <p:cNvCxnSpPr/>
          <p:nvPr/>
        </p:nvCxnSpPr>
        <p:spPr>
          <a:xfrm>
            <a:off x="7656587" y="4628011"/>
            <a:ext cx="0" cy="513462"/>
          </a:xfrm>
          <a:prstGeom prst="straightConnector1">
            <a:avLst/>
          </a:prstGeom>
          <a:ln w="28575">
            <a:solidFill>
              <a:srgbClr val="00B0F0"/>
            </a:solidFill>
            <a:headEnd type="none" w="med" len="med"/>
            <a:tailEnd type="none" w="med" len="me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134" name="Прямая со стрелкой 133"/>
          <p:cNvCxnSpPr/>
          <p:nvPr/>
        </p:nvCxnSpPr>
        <p:spPr>
          <a:xfrm>
            <a:off x="7651533" y="5131948"/>
            <a:ext cx="435502" cy="0"/>
          </a:xfrm>
          <a:prstGeom prst="straightConnector1">
            <a:avLst/>
          </a:prstGeom>
          <a:ln w="28575">
            <a:solidFill>
              <a:srgbClr val="00B0F0"/>
            </a:solidFill>
            <a:headEnd type="none" w="med" len="med"/>
            <a:tailEnd type="none" w="med" len="me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139" name="Прямая со стрелкой 138"/>
          <p:cNvCxnSpPr/>
          <p:nvPr/>
        </p:nvCxnSpPr>
        <p:spPr>
          <a:xfrm>
            <a:off x="7467961" y="4981199"/>
            <a:ext cx="0" cy="261525"/>
          </a:xfrm>
          <a:prstGeom prst="straightConnector1">
            <a:avLst/>
          </a:prstGeom>
          <a:ln w="28575">
            <a:headEnd type="none" w="med" len="med"/>
            <a:tailEnd type="none" w="med" len="me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140" name="Прямая со стрелкой 139"/>
          <p:cNvCxnSpPr/>
          <p:nvPr/>
        </p:nvCxnSpPr>
        <p:spPr>
          <a:xfrm>
            <a:off x="7457099" y="5245737"/>
            <a:ext cx="637618" cy="0"/>
          </a:xfrm>
          <a:prstGeom prst="straightConnector1">
            <a:avLst/>
          </a:prstGeom>
          <a:ln w="28575">
            <a:headEnd type="none" w="med" len="med"/>
            <a:tailEnd type="arrow" w="med" len="me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141" name="Прямая со стрелкой 140"/>
          <p:cNvCxnSpPr/>
          <p:nvPr/>
        </p:nvCxnSpPr>
        <p:spPr>
          <a:xfrm flipH="1">
            <a:off x="3943101" y="4296799"/>
            <a:ext cx="4117866" cy="0"/>
          </a:xfrm>
          <a:prstGeom prst="straightConnector1">
            <a:avLst/>
          </a:prstGeom>
          <a:ln w="28575">
            <a:solidFill>
              <a:srgbClr val="00B0F0"/>
            </a:solidFill>
            <a:tailEnd type="arrow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144" name="Прямоугольник 143"/>
          <p:cNvSpPr/>
          <p:nvPr/>
        </p:nvSpPr>
        <p:spPr>
          <a:xfrm>
            <a:off x="5532884" y="4079781"/>
            <a:ext cx="1863011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000" dirty="0" smtClean="0">
                <a:solidFill>
                  <a:srgbClr val="00B0F0"/>
                </a:solidFill>
                <a:latin typeface="Arial Narrow" pitchFamily="34" charset="0"/>
                <a:cs typeface="Calibri" panose="020F0502020204030204" pitchFamily="34" charset="0"/>
              </a:rPr>
              <a:t>Запрос региона для детского сада</a:t>
            </a:r>
            <a:endParaRPr lang="ru-RU" sz="1000" dirty="0">
              <a:solidFill>
                <a:srgbClr val="00B0F0"/>
              </a:solidFill>
              <a:latin typeface="Arial Narrow" pitchFamily="34" charset="0"/>
              <a:cs typeface="Calibri" panose="020F0502020204030204" pitchFamily="34" charset="0"/>
            </a:endParaRPr>
          </a:p>
        </p:txBody>
      </p:sp>
      <p:cxnSp>
        <p:nvCxnSpPr>
          <p:cNvPr id="145" name="Прямая со стрелкой 144"/>
          <p:cNvCxnSpPr/>
          <p:nvPr/>
        </p:nvCxnSpPr>
        <p:spPr>
          <a:xfrm flipH="1">
            <a:off x="3973930" y="5617212"/>
            <a:ext cx="3150456" cy="0"/>
          </a:xfrm>
          <a:prstGeom prst="straightConnector1">
            <a:avLst/>
          </a:prstGeom>
          <a:ln w="28575">
            <a:headEnd type="none" w="med" len="med"/>
            <a:tailEnd type="none" w="med" len="me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154" name="Прямоугольник 153"/>
          <p:cNvSpPr/>
          <p:nvPr/>
        </p:nvSpPr>
        <p:spPr>
          <a:xfrm>
            <a:off x="4071292" y="5412674"/>
            <a:ext cx="1200970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000" dirty="0" smtClean="0">
                <a:solidFill>
                  <a:srgbClr val="70AD47"/>
                </a:solidFill>
                <a:latin typeface="Arial Narrow" pitchFamily="34" charset="0"/>
                <a:cs typeface="Calibri" panose="020F0502020204030204" pitchFamily="34" charset="0"/>
              </a:rPr>
              <a:t>Назначение пособий</a:t>
            </a:r>
            <a:endParaRPr lang="ru-RU" sz="1000" dirty="0">
              <a:solidFill>
                <a:srgbClr val="70AD47"/>
              </a:solidFill>
              <a:latin typeface="Arial Narrow" pitchFamily="34" charset="0"/>
              <a:cs typeface="Calibri" panose="020F0502020204030204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024760" y="744631"/>
            <a:ext cx="426199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dirty="0" smtClean="0">
                <a:solidFill>
                  <a:srgbClr val="70AD47"/>
                </a:solidFill>
                <a:latin typeface="Arial Narrow" pitchFamily="34" charset="0"/>
                <a:cs typeface="Calibri" panose="020F0502020204030204" pitchFamily="34" charset="0"/>
              </a:rPr>
              <a:t>Посредством портала «электронного правительства»</a:t>
            </a:r>
            <a:endParaRPr lang="ru-RU" sz="1400" b="1" dirty="0"/>
          </a:p>
        </p:txBody>
      </p:sp>
      <p:sp>
        <p:nvSpPr>
          <p:cNvPr id="98" name="Скругленная прямоугольная выноска 97"/>
          <p:cNvSpPr/>
          <p:nvPr/>
        </p:nvSpPr>
        <p:spPr>
          <a:xfrm>
            <a:off x="1575157" y="2593256"/>
            <a:ext cx="2369563" cy="525874"/>
          </a:xfrm>
          <a:prstGeom prst="wedgeRoundRectCallout">
            <a:avLst>
              <a:gd name="adj1" fmla="val -40839"/>
              <a:gd name="adj2" fmla="val 63148"/>
              <a:gd name="adj3" fmla="val 16667"/>
            </a:avLst>
          </a:prstGeom>
          <a:solidFill>
            <a:srgbClr val="92D050">
              <a:alpha val="50000"/>
            </a:srgb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" dirty="0">
                <a:solidFill>
                  <a:schemeClr val="tx1"/>
                </a:solidFill>
                <a:latin typeface="Arial Narrow" pitchFamily="34" charset="0"/>
                <a:cs typeface="Calibri" panose="020F0502020204030204" pitchFamily="34" charset="0"/>
              </a:rPr>
              <a:t>Укажите информацию об образовании. </a:t>
            </a:r>
            <a:r>
              <a:rPr lang="ru-RU" sz="600" dirty="0" smtClean="0">
                <a:solidFill>
                  <a:schemeClr val="tx1"/>
                </a:solidFill>
                <a:latin typeface="Arial Narrow" pitchFamily="34" charset="0"/>
                <a:cs typeface="Calibri" panose="020F0502020204030204" pitchFamily="34" charset="0"/>
              </a:rPr>
              <a:t>Высшее </a:t>
            </a:r>
            <a:r>
              <a:rPr lang="ru-RU" sz="600" dirty="0">
                <a:solidFill>
                  <a:schemeClr val="tx1"/>
                </a:solidFill>
                <a:latin typeface="Arial Narrow" pitchFamily="34" charset="0"/>
                <a:cs typeface="Calibri" panose="020F0502020204030204" pitchFamily="34" charset="0"/>
              </a:rPr>
              <a:t>– 1; Незаконченное высшее – </a:t>
            </a:r>
            <a:r>
              <a:rPr lang="ru-RU" sz="600" dirty="0" smtClean="0">
                <a:solidFill>
                  <a:schemeClr val="tx1"/>
                </a:solidFill>
                <a:latin typeface="Arial Narrow" pitchFamily="34" charset="0"/>
                <a:cs typeface="Calibri" panose="020F0502020204030204" pitchFamily="34" charset="0"/>
              </a:rPr>
              <a:t>2…. </a:t>
            </a:r>
            <a:r>
              <a:rPr lang="ru-RU" sz="600" dirty="0">
                <a:solidFill>
                  <a:schemeClr val="tx1"/>
                </a:solidFill>
                <a:latin typeface="Arial Narrow" pitchFamily="34" charset="0"/>
                <a:cs typeface="Calibri" panose="020F0502020204030204" pitchFamily="34" charset="0"/>
              </a:rPr>
              <a:t>Для этого отправьте СМС с текстом </a:t>
            </a:r>
            <a:r>
              <a:rPr lang="ru-RU" sz="600" dirty="0" smtClean="0">
                <a:solidFill>
                  <a:schemeClr val="tx1"/>
                </a:solidFill>
                <a:latin typeface="Arial Narrow" pitchFamily="34" charset="0"/>
                <a:cs typeface="Calibri" panose="020F0502020204030204" pitchFamily="34" charset="0"/>
              </a:rPr>
              <a:t>R 1 </a:t>
            </a:r>
            <a:r>
              <a:rPr lang="ru-RU" sz="600" dirty="0">
                <a:solidFill>
                  <a:schemeClr val="tx1"/>
                </a:solidFill>
                <a:latin typeface="Arial Narrow" pitchFamily="34" charset="0"/>
                <a:cs typeface="Calibri" panose="020F0502020204030204" pitchFamily="34" charset="0"/>
              </a:rPr>
              <a:t>1 </a:t>
            </a:r>
            <a:r>
              <a:rPr lang="ru-RU" sz="600" dirty="0" smtClean="0">
                <a:solidFill>
                  <a:schemeClr val="tx1"/>
                </a:solidFill>
                <a:latin typeface="Arial Narrow" pitchFamily="34" charset="0"/>
                <a:cs typeface="Calibri" panose="020F0502020204030204" pitchFamily="34" charset="0"/>
              </a:rPr>
              <a:t>«ваше образование» «</a:t>
            </a:r>
            <a:r>
              <a:rPr lang="ru-RU" sz="600" dirty="0">
                <a:solidFill>
                  <a:schemeClr val="tx1"/>
                </a:solidFill>
                <a:latin typeface="Arial Narrow" pitchFamily="34" charset="0"/>
                <a:cs typeface="Calibri" panose="020F0502020204030204" pitchFamily="34" charset="0"/>
              </a:rPr>
              <a:t>образование супруга (при условии наличия зарегистрированного брака</a:t>
            </a:r>
            <a:r>
              <a:rPr lang="ru-RU" sz="600" dirty="0" smtClean="0">
                <a:solidFill>
                  <a:schemeClr val="tx1"/>
                </a:solidFill>
                <a:latin typeface="Arial Narrow" pitchFamily="34" charset="0"/>
                <a:cs typeface="Calibri" panose="020F0502020204030204" pitchFamily="34" charset="0"/>
              </a:rPr>
              <a:t>)</a:t>
            </a:r>
            <a:r>
              <a:rPr lang="ru-RU" sz="600" dirty="0">
                <a:solidFill>
                  <a:schemeClr val="tx1"/>
                </a:solidFill>
                <a:latin typeface="Arial Narrow" pitchFamily="34" charset="0"/>
                <a:cs typeface="Calibri" panose="020F0502020204030204" pitchFamily="34" charset="0"/>
              </a:rPr>
              <a:t>» если согласны предоставить информацию; </a:t>
            </a:r>
            <a:r>
              <a:rPr lang="ru-RU" sz="600" dirty="0" smtClean="0">
                <a:solidFill>
                  <a:schemeClr val="tx1"/>
                </a:solidFill>
                <a:latin typeface="Arial Narrow" pitchFamily="34" charset="0"/>
                <a:cs typeface="Calibri" panose="020F0502020204030204" pitchFamily="34" charset="0"/>
              </a:rPr>
              <a:t>R </a:t>
            </a:r>
            <a:r>
              <a:rPr lang="ru-RU" sz="600" dirty="0">
                <a:solidFill>
                  <a:schemeClr val="tx1"/>
                </a:solidFill>
                <a:latin typeface="Arial Narrow" pitchFamily="34" charset="0"/>
                <a:cs typeface="Calibri" panose="020F0502020204030204" pitchFamily="34" charset="0"/>
              </a:rPr>
              <a:t>1 2 – если не согласны. Пример ответа: </a:t>
            </a:r>
            <a:r>
              <a:rPr lang="en-US" sz="600" dirty="0">
                <a:solidFill>
                  <a:schemeClr val="tx1"/>
                </a:solidFill>
                <a:latin typeface="Arial Narrow" pitchFamily="34" charset="0"/>
                <a:cs typeface="Calibri" panose="020F0502020204030204" pitchFamily="34" charset="0"/>
              </a:rPr>
              <a:t>R 1 1 </a:t>
            </a:r>
            <a:r>
              <a:rPr lang="en-US" sz="600" dirty="0" smtClean="0">
                <a:solidFill>
                  <a:schemeClr val="tx1"/>
                </a:solidFill>
                <a:latin typeface="Arial Narrow" pitchFamily="34" charset="0"/>
                <a:cs typeface="Calibri" panose="020F0502020204030204" pitchFamily="34" charset="0"/>
              </a:rPr>
              <a:t>2 1</a:t>
            </a:r>
            <a:endParaRPr lang="ru-RU" sz="600" dirty="0">
              <a:solidFill>
                <a:schemeClr val="tx1"/>
              </a:solidFill>
              <a:latin typeface="Arial Narrow" pitchFamily="34" charset="0"/>
              <a:cs typeface="Calibri" panose="020F0502020204030204" pitchFamily="34" charset="0"/>
            </a:endParaRPr>
          </a:p>
        </p:txBody>
      </p:sp>
      <p:cxnSp>
        <p:nvCxnSpPr>
          <p:cNvPr id="99" name="Прямая со стрелкой 98"/>
          <p:cNvCxnSpPr/>
          <p:nvPr/>
        </p:nvCxnSpPr>
        <p:spPr>
          <a:xfrm flipH="1">
            <a:off x="3964402" y="2914492"/>
            <a:ext cx="4115059" cy="0"/>
          </a:xfrm>
          <a:prstGeom prst="straightConnector1">
            <a:avLst/>
          </a:prstGeom>
          <a:ln w="28575">
            <a:solidFill>
              <a:srgbClr val="00B0F0"/>
            </a:solidFill>
            <a:tailEnd type="arrow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100" name="Прямоугольник 99"/>
          <p:cNvSpPr/>
          <p:nvPr/>
        </p:nvSpPr>
        <p:spPr>
          <a:xfrm>
            <a:off x="5782919" y="2700034"/>
            <a:ext cx="2012089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ru-RU" sz="1000" dirty="0" smtClean="0">
                <a:solidFill>
                  <a:srgbClr val="00B0F0"/>
                </a:solidFill>
                <a:latin typeface="Arial Narrow" pitchFamily="34" charset="0"/>
                <a:cs typeface="Calibri" panose="020F0502020204030204" pitchFamily="34" charset="0"/>
              </a:rPr>
              <a:t>Запрос информации по образованию</a:t>
            </a:r>
            <a:endParaRPr lang="ru-RU" sz="1000" dirty="0">
              <a:solidFill>
                <a:srgbClr val="00B0F0"/>
              </a:solidFill>
              <a:latin typeface="Arial Narrow" pitchFamily="34" charset="0"/>
              <a:cs typeface="Calibri" panose="020F0502020204030204" pitchFamily="34" charset="0"/>
            </a:endParaRPr>
          </a:p>
        </p:txBody>
      </p:sp>
      <p:cxnSp>
        <p:nvCxnSpPr>
          <p:cNvPr id="102" name="Прямая со стрелкой 101"/>
          <p:cNvCxnSpPr/>
          <p:nvPr/>
        </p:nvCxnSpPr>
        <p:spPr>
          <a:xfrm flipH="1">
            <a:off x="3973930" y="3172550"/>
            <a:ext cx="4087037" cy="0"/>
          </a:xfrm>
          <a:prstGeom prst="straightConnector1">
            <a:avLst/>
          </a:prstGeom>
          <a:ln w="28575">
            <a:headEnd type="arrow" w="med" len="med"/>
            <a:tailEnd type="none" w="med" len="me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103" name="Прямоугольник 102"/>
          <p:cNvSpPr/>
          <p:nvPr/>
        </p:nvSpPr>
        <p:spPr>
          <a:xfrm>
            <a:off x="4087994" y="2954132"/>
            <a:ext cx="1250663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000" dirty="0" smtClean="0">
                <a:solidFill>
                  <a:srgbClr val="70AD47"/>
                </a:solidFill>
                <a:latin typeface="Arial Narrow" pitchFamily="34" charset="0"/>
                <a:cs typeface="Calibri" panose="020F0502020204030204" pitchFamily="34" charset="0"/>
              </a:rPr>
              <a:t>Уровень образования</a:t>
            </a:r>
            <a:endParaRPr lang="ru-RU" sz="1000" dirty="0">
              <a:solidFill>
                <a:srgbClr val="70AD47"/>
              </a:solidFill>
              <a:latin typeface="Arial Narrow" pitchFamily="34" charset="0"/>
              <a:cs typeface="Calibri" panose="020F0502020204030204" pitchFamily="34" charset="0"/>
            </a:endParaRPr>
          </a:p>
        </p:txBody>
      </p:sp>
      <p:sp>
        <p:nvSpPr>
          <p:cNvPr id="104" name="Скругленная прямоугольная выноска 103"/>
          <p:cNvSpPr/>
          <p:nvPr/>
        </p:nvSpPr>
        <p:spPr>
          <a:xfrm flipH="1">
            <a:off x="2531077" y="3122984"/>
            <a:ext cx="1334781" cy="109552"/>
          </a:xfrm>
          <a:prstGeom prst="wedgeRoundRectCallout">
            <a:avLst>
              <a:gd name="adj1" fmla="val -40327"/>
              <a:gd name="adj2" fmla="val 86887"/>
              <a:gd name="adj3" fmla="val 16667"/>
            </a:avLst>
          </a:prstGeom>
          <a:solidFill>
            <a:srgbClr val="FFFF00">
              <a:alpha val="50000"/>
            </a:srgb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" dirty="0" smtClean="0">
                <a:solidFill>
                  <a:schemeClr val="tx1"/>
                </a:solidFill>
                <a:latin typeface="Arial Narrow" pitchFamily="34" charset="0"/>
                <a:cs typeface="Calibri" panose="020F0502020204030204" pitchFamily="34" charset="0"/>
              </a:rPr>
              <a:t>R </a:t>
            </a:r>
            <a:r>
              <a:rPr lang="en-US" sz="600" dirty="0">
                <a:solidFill>
                  <a:schemeClr val="tx1"/>
                </a:solidFill>
                <a:latin typeface="Arial Narrow" pitchFamily="34" charset="0"/>
                <a:cs typeface="Calibri" panose="020F0502020204030204" pitchFamily="34" charset="0"/>
              </a:rPr>
              <a:t>1 1 </a:t>
            </a:r>
            <a:r>
              <a:rPr lang="en-US" sz="600" dirty="0" smtClean="0">
                <a:solidFill>
                  <a:schemeClr val="tx1"/>
                </a:solidFill>
                <a:latin typeface="Arial Narrow" pitchFamily="34" charset="0"/>
                <a:cs typeface="Calibri" panose="020F0502020204030204" pitchFamily="34" charset="0"/>
              </a:rPr>
              <a:t>2 1</a:t>
            </a:r>
            <a:endParaRPr lang="ru-RU" sz="600" dirty="0">
              <a:solidFill>
                <a:schemeClr val="tx1"/>
              </a:solidFill>
              <a:latin typeface="Arial Narrow" pitchFamily="34" charset="0"/>
              <a:cs typeface="Calibri" panose="020F0502020204030204" pitchFamily="34" charset="0"/>
            </a:endParaRPr>
          </a:p>
        </p:txBody>
      </p:sp>
      <p:sp>
        <p:nvSpPr>
          <p:cNvPr id="106" name="Скругленная прямоугольная выноска 105"/>
          <p:cNvSpPr/>
          <p:nvPr/>
        </p:nvSpPr>
        <p:spPr>
          <a:xfrm>
            <a:off x="1575157" y="3240742"/>
            <a:ext cx="2369563" cy="430624"/>
          </a:xfrm>
          <a:prstGeom prst="wedgeRoundRectCallout">
            <a:avLst>
              <a:gd name="adj1" fmla="val -40839"/>
              <a:gd name="adj2" fmla="val 63148"/>
              <a:gd name="adj3" fmla="val 16667"/>
            </a:avLst>
          </a:prstGeom>
          <a:solidFill>
            <a:srgbClr val="92D050">
              <a:alpha val="50000"/>
            </a:srgb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600" dirty="0">
                <a:solidFill>
                  <a:schemeClr val="tx1"/>
                </a:solidFill>
                <a:latin typeface="Arial Narrow" pitchFamily="34" charset="0"/>
                <a:cs typeface="Calibri" panose="020F0502020204030204" pitchFamily="34" charset="0"/>
              </a:rPr>
              <a:t>Укажите информацию об </a:t>
            </a:r>
            <a:r>
              <a:rPr lang="ru-RU" sz="600" dirty="0" smtClean="0">
                <a:solidFill>
                  <a:schemeClr val="tx1"/>
                </a:solidFill>
                <a:latin typeface="Arial Narrow" pitchFamily="34" charset="0"/>
                <a:cs typeface="Calibri" panose="020F0502020204030204" pitchFamily="34" charset="0"/>
              </a:rPr>
              <a:t>источнике дохода. </a:t>
            </a:r>
            <a:r>
              <a:rPr lang="ru-RU" sz="600" dirty="0">
                <a:solidFill>
                  <a:schemeClr val="tx1"/>
                </a:solidFill>
                <a:latin typeface="Arial Narrow" pitchFamily="34" charset="0"/>
                <a:cs typeface="Calibri" panose="020F0502020204030204" pitchFamily="34" charset="0"/>
              </a:rPr>
              <a:t>Стипендия</a:t>
            </a:r>
          </a:p>
          <a:p>
            <a:pPr algn="ctr"/>
            <a:r>
              <a:rPr lang="ru-RU" sz="600" dirty="0" smtClean="0">
                <a:solidFill>
                  <a:schemeClr val="tx1"/>
                </a:solidFill>
                <a:latin typeface="Arial Narrow" pitchFamily="34" charset="0"/>
                <a:cs typeface="Calibri" panose="020F0502020204030204" pitchFamily="34" charset="0"/>
              </a:rPr>
              <a:t>– </a:t>
            </a:r>
            <a:r>
              <a:rPr lang="ru-RU" sz="600" dirty="0">
                <a:solidFill>
                  <a:schemeClr val="tx1"/>
                </a:solidFill>
                <a:latin typeface="Arial Narrow" pitchFamily="34" charset="0"/>
                <a:cs typeface="Calibri" panose="020F0502020204030204" pitchFamily="34" charset="0"/>
              </a:rPr>
              <a:t>1; Работа по найму – </a:t>
            </a:r>
            <a:r>
              <a:rPr lang="ru-RU" sz="600" dirty="0" smtClean="0">
                <a:solidFill>
                  <a:schemeClr val="tx1"/>
                </a:solidFill>
                <a:latin typeface="Arial Narrow" pitchFamily="34" charset="0"/>
                <a:cs typeface="Calibri" panose="020F0502020204030204" pitchFamily="34" charset="0"/>
              </a:rPr>
              <a:t>2…. </a:t>
            </a:r>
            <a:r>
              <a:rPr lang="ru-RU" sz="600" dirty="0">
                <a:solidFill>
                  <a:schemeClr val="tx1"/>
                </a:solidFill>
                <a:latin typeface="Arial Narrow" pitchFamily="34" charset="0"/>
                <a:cs typeface="Calibri" panose="020F0502020204030204" pitchFamily="34" charset="0"/>
              </a:rPr>
              <a:t>Для этого отправьте СМС с текстом </a:t>
            </a:r>
            <a:r>
              <a:rPr lang="ru-RU" sz="600" dirty="0" smtClean="0">
                <a:solidFill>
                  <a:schemeClr val="tx1"/>
                </a:solidFill>
                <a:latin typeface="Arial Narrow" pitchFamily="34" charset="0"/>
                <a:cs typeface="Calibri" panose="020F0502020204030204" pitchFamily="34" charset="0"/>
              </a:rPr>
              <a:t>R 1 </a:t>
            </a:r>
            <a:r>
              <a:rPr lang="ru-RU" sz="600" dirty="0">
                <a:solidFill>
                  <a:schemeClr val="tx1"/>
                </a:solidFill>
                <a:latin typeface="Arial Narrow" pitchFamily="34" charset="0"/>
                <a:cs typeface="Calibri" panose="020F0502020204030204" pitchFamily="34" charset="0"/>
              </a:rPr>
              <a:t>1 </a:t>
            </a:r>
            <a:r>
              <a:rPr lang="ru-RU" sz="600" dirty="0" smtClean="0">
                <a:solidFill>
                  <a:schemeClr val="tx1"/>
                </a:solidFill>
                <a:latin typeface="Arial Narrow" pitchFamily="34" charset="0"/>
                <a:cs typeface="Calibri" panose="020F0502020204030204" pitchFamily="34" charset="0"/>
              </a:rPr>
              <a:t>«ваш источник дохода» «источник дохода супруга </a:t>
            </a:r>
            <a:r>
              <a:rPr lang="ru-RU" sz="600" dirty="0">
                <a:solidFill>
                  <a:schemeClr val="tx1"/>
                </a:solidFill>
                <a:latin typeface="Arial Narrow" pitchFamily="34" charset="0"/>
                <a:cs typeface="Calibri" panose="020F0502020204030204" pitchFamily="34" charset="0"/>
              </a:rPr>
              <a:t>(при условии наличия зарегистрированного брака</a:t>
            </a:r>
            <a:r>
              <a:rPr lang="ru-RU" sz="600" dirty="0" smtClean="0">
                <a:solidFill>
                  <a:schemeClr val="tx1"/>
                </a:solidFill>
                <a:latin typeface="Arial Narrow" pitchFamily="34" charset="0"/>
                <a:cs typeface="Calibri" panose="020F0502020204030204" pitchFamily="34" charset="0"/>
              </a:rPr>
              <a:t>)</a:t>
            </a:r>
            <a:r>
              <a:rPr lang="ru-RU" sz="600" dirty="0">
                <a:solidFill>
                  <a:schemeClr val="tx1"/>
                </a:solidFill>
                <a:latin typeface="Arial Narrow" pitchFamily="34" charset="0"/>
                <a:cs typeface="Calibri" panose="020F0502020204030204" pitchFamily="34" charset="0"/>
              </a:rPr>
              <a:t>» если согласны предоставить информацию; </a:t>
            </a:r>
            <a:r>
              <a:rPr lang="ru-RU" sz="600" dirty="0" smtClean="0">
                <a:solidFill>
                  <a:schemeClr val="tx1"/>
                </a:solidFill>
                <a:latin typeface="Arial Narrow" pitchFamily="34" charset="0"/>
                <a:cs typeface="Calibri" panose="020F0502020204030204" pitchFamily="34" charset="0"/>
              </a:rPr>
              <a:t>R </a:t>
            </a:r>
            <a:r>
              <a:rPr lang="ru-RU" sz="600" dirty="0">
                <a:solidFill>
                  <a:schemeClr val="tx1"/>
                </a:solidFill>
                <a:latin typeface="Arial Narrow" pitchFamily="34" charset="0"/>
                <a:cs typeface="Calibri" panose="020F0502020204030204" pitchFamily="34" charset="0"/>
              </a:rPr>
              <a:t>1 2 – если не согласны. Пример ответа: </a:t>
            </a:r>
            <a:r>
              <a:rPr lang="en-US" sz="600" dirty="0">
                <a:solidFill>
                  <a:schemeClr val="tx1"/>
                </a:solidFill>
                <a:latin typeface="Arial Narrow" pitchFamily="34" charset="0"/>
                <a:cs typeface="Calibri" panose="020F0502020204030204" pitchFamily="34" charset="0"/>
              </a:rPr>
              <a:t>R 1 1 </a:t>
            </a:r>
            <a:r>
              <a:rPr lang="en-US" sz="600" dirty="0" smtClean="0">
                <a:solidFill>
                  <a:schemeClr val="tx1"/>
                </a:solidFill>
                <a:latin typeface="Arial Narrow" pitchFamily="34" charset="0"/>
                <a:cs typeface="Calibri" panose="020F0502020204030204" pitchFamily="34" charset="0"/>
              </a:rPr>
              <a:t>2 1</a:t>
            </a:r>
            <a:endParaRPr lang="ru-RU" sz="600" dirty="0">
              <a:solidFill>
                <a:schemeClr val="tx1"/>
              </a:solidFill>
              <a:latin typeface="Arial Narrow" pitchFamily="34" charset="0"/>
              <a:cs typeface="Calibri" panose="020F0502020204030204" pitchFamily="34" charset="0"/>
            </a:endParaRPr>
          </a:p>
        </p:txBody>
      </p:sp>
      <p:sp>
        <p:nvSpPr>
          <p:cNvPr id="114" name="Скругленная прямоугольная выноска 113"/>
          <p:cNvSpPr/>
          <p:nvPr/>
        </p:nvSpPr>
        <p:spPr>
          <a:xfrm flipH="1">
            <a:off x="2547943" y="3675390"/>
            <a:ext cx="1334781" cy="109552"/>
          </a:xfrm>
          <a:prstGeom prst="wedgeRoundRectCallout">
            <a:avLst>
              <a:gd name="adj1" fmla="val -40327"/>
              <a:gd name="adj2" fmla="val 86887"/>
              <a:gd name="adj3" fmla="val 16667"/>
            </a:avLst>
          </a:prstGeom>
          <a:solidFill>
            <a:srgbClr val="FFFF00">
              <a:alpha val="50000"/>
            </a:srgb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" dirty="0" smtClean="0">
                <a:solidFill>
                  <a:schemeClr val="tx1"/>
                </a:solidFill>
                <a:latin typeface="Arial Narrow" pitchFamily="34" charset="0"/>
                <a:cs typeface="Calibri" panose="020F0502020204030204" pitchFamily="34" charset="0"/>
              </a:rPr>
              <a:t>R 1 1 2 1</a:t>
            </a:r>
            <a:endParaRPr lang="ru-RU" sz="600" dirty="0">
              <a:solidFill>
                <a:schemeClr val="tx1"/>
              </a:solidFill>
              <a:latin typeface="Arial Narrow" pitchFamily="34" charset="0"/>
              <a:cs typeface="Calibri" panose="020F0502020204030204" pitchFamily="34" charset="0"/>
            </a:endParaRPr>
          </a:p>
        </p:txBody>
      </p:sp>
      <p:sp>
        <p:nvSpPr>
          <p:cNvPr id="126" name="Скругленная прямоугольная выноска 125"/>
          <p:cNvSpPr/>
          <p:nvPr/>
        </p:nvSpPr>
        <p:spPr>
          <a:xfrm>
            <a:off x="1574434" y="5042684"/>
            <a:ext cx="2369563" cy="346706"/>
          </a:xfrm>
          <a:prstGeom prst="wedgeRoundRectCallout">
            <a:avLst>
              <a:gd name="adj1" fmla="val -40839"/>
              <a:gd name="adj2" fmla="val 63148"/>
              <a:gd name="adj3" fmla="val 16667"/>
            </a:avLst>
          </a:prstGeom>
          <a:solidFill>
            <a:srgbClr val="92D050">
              <a:alpha val="50000"/>
            </a:srgb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" dirty="0" smtClean="0">
                <a:solidFill>
                  <a:schemeClr val="tx1"/>
                </a:solidFill>
                <a:latin typeface="Arial Narrow" pitchFamily="34" charset="0"/>
                <a:cs typeface="Calibri" panose="020F0502020204030204" pitchFamily="34" charset="0"/>
              </a:rPr>
              <a:t>Подтвердите номер </a:t>
            </a:r>
            <a:r>
              <a:rPr lang="ru-RU" sz="600" dirty="0">
                <a:solidFill>
                  <a:schemeClr val="tx1"/>
                </a:solidFill>
                <a:latin typeface="Arial Narrow" pitchFamily="34" charset="0"/>
                <a:cs typeface="Calibri" panose="020F0502020204030204" pitchFamily="34" charset="0"/>
              </a:rPr>
              <a:t>вашего банковского </a:t>
            </a:r>
            <a:r>
              <a:rPr lang="ru-RU" sz="600" dirty="0" smtClean="0">
                <a:solidFill>
                  <a:schemeClr val="tx1"/>
                </a:solidFill>
                <a:latin typeface="Arial Narrow" pitchFamily="34" charset="0"/>
                <a:cs typeface="Calibri" panose="020F0502020204030204" pitchFamily="34" charset="0"/>
              </a:rPr>
              <a:t>счета:</a:t>
            </a:r>
            <a:r>
              <a:rPr lang="ru-RU" sz="600" dirty="0">
                <a:solidFill>
                  <a:schemeClr val="tx1"/>
                </a:solidFill>
                <a:latin typeface="Arial Narrow" pitchFamily="34" charset="0"/>
                <a:cs typeface="Calibri" panose="020F0502020204030204" pitchFamily="34" charset="0"/>
              </a:rPr>
              <a:t> </a:t>
            </a:r>
            <a:r>
              <a:rPr lang="ru-RU" sz="600" dirty="0" smtClean="0">
                <a:solidFill>
                  <a:schemeClr val="tx1"/>
                </a:solidFill>
                <a:latin typeface="Arial Narrow" pitchFamily="34" charset="0"/>
                <a:cs typeface="Calibri" panose="020F0502020204030204" pitchFamily="34" charset="0"/>
              </a:rPr>
              <a:t>KZ123456789PO258746Z-1 . </a:t>
            </a:r>
            <a:r>
              <a:rPr lang="ru-RU" sz="600" dirty="0">
                <a:solidFill>
                  <a:schemeClr val="tx1"/>
                </a:solidFill>
                <a:latin typeface="Arial Narrow" pitchFamily="34" charset="0"/>
                <a:cs typeface="Calibri" panose="020F0502020204030204" pitchFamily="34" charset="0"/>
              </a:rPr>
              <a:t>Отправьте СМС с текстом  </a:t>
            </a:r>
            <a:r>
              <a:rPr lang="ru-RU" sz="600" dirty="0" smtClean="0">
                <a:solidFill>
                  <a:schemeClr val="tx1"/>
                </a:solidFill>
                <a:latin typeface="Arial Narrow" pitchFamily="34" charset="0"/>
                <a:cs typeface="Calibri" panose="020F0502020204030204" pitchFamily="34" charset="0"/>
              </a:rPr>
              <a:t>«R </a:t>
            </a:r>
            <a:r>
              <a:rPr lang="ru-RU" sz="600" dirty="0">
                <a:solidFill>
                  <a:schemeClr val="tx1"/>
                </a:solidFill>
                <a:latin typeface="Arial Narrow" pitchFamily="34" charset="0"/>
                <a:cs typeface="Calibri" panose="020F0502020204030204" pitchFamily="34" charset="0"/>
              </a:rPr>
              <a:t>5 1 </a:t>
            </a:r>
            <a:r>
              <a:rPr lang="ru-RU" sz="600" dirty="0" smtClean="0">
                <a:solidFill>
                  <a:schemeClr val="tx1"/>
                </a:solidFill>
                <a:latin typeface="Arial Narrow" pitchFamily="34" charset="0"/>
                <a:cs typeface="Calibri" panose="020F0502020204030204" pitchFamily="34" charset="0"/>
              </a:rPr>
              <a:t>порядковый номер счета» - если выбрали; </a:t>
            </a:r>
            <a:r>
              <a:rPr lang="ru-RU" sz="600" dirty="0">
                <a:solidFill>
                  <a:schemeClr val="tx1"/>
                </a:solidFill>
                <a:latin typeface="Arial Narrow" pitchFamily="34" charset="0"/>
                <a:cs typeface="Calibri" panose="020F0502020204030204" pitchFamily="34" charset="0"/>
              </a:rPr>
              <a:t>«R 5 </a:t>
            </a:r>
            <a:r>
              <a:rPr lang="ru-RU" sz="600" dirty="0" smtClean="0">
                <a:solidFill>
                  <a:schemeClr val="tx1"/>
                </a:solidFill>
                <a:latin typeface="Arial Narrow" pitchFamily="34" charset="0"/>
                <a:cs typeface="Calibri" panose="020F0502020204030204" pitchFamily="34" charset="0"/>
              </a:rPr>
              <a:t>2 20-ти значный </a:t>
            </a:r>
            <a:r>
              <a:rPr lang="en-US" sz="600" dirty="0" smtClean="0">
                <a:solidFill>
                  <a:schemeClr val="tx1"/>
                </a:solidFill>
                <a:latin typeface="Arial Narrow" pitchFamily="34" charset="0"/>
                <a:cs typeface="Calibri" panose="020F0502020204030204" pitchFamily="34" charset="0"/>
              </a:rPr>
              <a:t>N</a:t>
            </a:r>
            <a:r>
              <a:rPr lang="ru-RU" sz="600" dirty="0" smtClean="0">
                <a:solidFill>
                  <a:schemeClr val="tx1"/>
                </a:solidFill>
                <a:latin typeface="Arial Narrow" pitchFamily="34" charset="0"/>
                <a:cs typeface="Calibri" panose="020F0502020204030204" pitchFamily="34" charset="0"/>
              </a:rPr>
              <a:t> счета» </a:t>
            </a:r>
            <a:endParaRPr lang="ru-RU" sz="600" dirty="0">
              <a:solidFill>
                <a:schemeClr val="tx1"/>
              </a:solidFill>
              <a:latin typeface="Arial Narrow" pitchFamily="34" charset="0"/>
              <a:cs typeface="Calibri" panose="020F0502020204030204" pitchFamily="34" charset="0"/>
            </a:endParaRPr>
          </a:p>
        </p:txBody>
      </p:sp>
      <p:sp>
        <p:nvSpPr>
          <p:cNvPr id="130" name="Скругленная прямоугольная выноска 129"/>
          <p:cNvSpPr/>
          <p:nvPr/>
        </p:nvSpPr>
        <p:spPr>
          <a:xfrm flipH="1">
            <a:off x="2545664" y="4472917"/>
            <a:ext cx="1334781" cy="109552"/>
          </a:xfrm>
          <a:prstGeom prst="wedgeRoundRectCallout">
            <a:avLst>
              <a:gd name="adj1" fmla="val -40327"/>
              <a:gd name="adj2" fmla="val 86887"/>
              <a:gd name="adj3" fmla="val 16667"/>
            </a:avLst>
          </a:prstGeom>
          <a:solidFill>
            <a:srgbClr val="FFFF00">
              <a:alpha val="50000"/>
            </a:srgb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" dirty="0" smtClean="0">
                <a:solidFill>
                  <a:schemeClr val="tx1"/>
                </a:solidFill>
                <a:latin typeface="Arial Narrow" pitchFamily="34" charset="0"/>
                <a:cs typeface="Calibri" panose="020F0502020204030204" pitchFamily="34" charset="0"/>
              </a:rPr>
              <a:t>R </a:t>
            </a:r>
            <a:r>
              <a:rPr lang="ru-RU" sz="600" dirty="0" smtClean="0">
                <a:solidFill>
                  <a:schemeClr val="tx1"/>
                </a:solidFill>
                <a:latin typeface="Arial Narrow" pitchFamily="34" charset="0"/>
                <a:cs typeface="Calibri" panose="020F0502020204030204" pitchFamily="34" charset="0"/>
              </a:rPr>
              <a:t>6 </a:t>
            </a:r>
            <a:r>
              <a:rPr lang="en-US" sz="600" dirty="0" smtClean="0">
                <a:solidFill>
                  <a:schemeClr val="tx1"/>
                </a:solidFill>
                <a:latin typeface="Arial Narrow" pitchFamily="34" charset="0"/>
                <a:cs typeface="Calibri" panose="020F0502020204030204" pitchFamily="34" charset="0"/>
              </a:rPr>
              <a:t>1 1</a:t>
            </a:r>
            <a:endParaRPr lang="ru-RU" sz="600" dirty="0">
              <a:solidFill>
                <a:schemeClr val="tx1"/>
              </a:solidFill>
              <a:latin typeface="Arial Narrow" pitchFamily="34" charset="0"/>
              <a:cs typeface="Calibri" panose="020F0502020204030204" pitchFamily="34" charset="0"/>
            </a:endParaRPr>
          </a:p>
        </p:txBody>
      </p:sp>
      <p:sp>
        <p:nvSpPr>
          <p:cNvPr id="136" name="Скругленная прямоугольная выноска 135"/>
          <p:cNvSpPr/>
          <p:nvPr/>
        </p:nvSpPr>
        <p:spPr>
          <a:xfrm flipH="1">
            <a:off x="2548030" y="4782943"/>
            <a:ext cx="1334781" cy="109552"/>
          </a:xfrm>
          <a:prstGeom prst="wedgeRoundRectCallout">
            <a:avLst>
              <a:gd name="adj1" fmla="val -40327"/>
              <a:gd name="adj2" fmla="val 86887"/>
              <a:gd name="adj3" fmla="val 16667"/>
            </a:avLst>
          </a:prstGeom>
          <a:solidFill>
            <a:srgbClr val="FFFF00">
              <a:alpha val="50000"/>
            </a:srgb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" dirty="0" smtClean="0">
                <a:solidFill>
                  <a:schemeClr val="tx1"/>
                </a:solidFill>
                <a:latin typeface="Arial Narrow" pitchFamily="34" charset="0"/>
                <a:cs typeface="Calibri" panose="020F0502020204030204" pitchFamily="34" charset="0"/>
              </a:rPr>
              <a:t>R </a:t>
            </a:r>
            <a:r>
              <a:rPr lang="ru-RU" sz="600" dirty="0" smtClean="0">
                <a:solidFill>
                  <a:schemeClr val="tx1"/>
                </a:solidFill>
                <a:latin typeface="Arial Narrow" pitchFamily="34" charset="0"/>
                <a:cs typeface="Calibri" panose="020F0502020204030204" pitchFamily="34" charset="0"/>
              </a:rPr>
              <a:t>1 2</a:t>
            </a:r>
            <a:endParaRPr lang="ru-RU" sz="600" dirty="0">
              <a:solidFill>
                <a:schemeClr val="tx1"/>
              </a:solidFill>
              <a:latin typeface="Arial Narrow" pitchFamily="34" charset="0"/>
              <a:cs typeface="Calibri" panose="020F0502020204030204" pitchFamily="34" charset="0"/>
            </a:endParaRPr>
          </a:p>
        </p:txBody>
      </p:sp>
      <p:sp>
        <p:nvSpPr>
          <p:cNvPr id="137" name="Скругленная прямоугольная выноска 136"/>
          <p:cNvSpPr/>
          <p:nvPr/>
        </p:nvSpPr>
        <p:spPr>
          <a:xfrm flipH="1">
            <a:off x="2557540" y="5392591"/>
            <a:ext cx="1334781" cy="109552"/>
          </a:xfrm>
          <a:prstGeom prst="wedgeRoundRectCallout">
            <a:avLst>
              <a:gd name="adj1" fmla="val -40327"/>
              <a:gd name="adj2" fmla="val 86887"/>
              <a:gd name="adj3" fmla="val 16667"/>
            </a:avLst>
          </a:prstGeom>
          <a:solidFill>
            <a:srgbClr val="FFFF00">
              <a:alpha val="50000"/>
            </a:srgb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" dirty="0" smtClean="0">
                <a:solidFill>
                  <a:schemeClr val="tx1"/>
                </a:solidFill>
                <a:latin typeface="Arial Narrow" pitchFamily="34" charset="0"/>
                <a:cs typeface="Calibri" panose="020F0502020204030204" pitchFamily="34" charset="0"/>
              </a:rPr>
              <a:t>R </a:t>
            </a:r>
            <a:r>
              <a:rPr lang="ru-RU" sz="600" dirty="0">
                <a:solidFill>
                  <a:schemeClr val="tx1"/>
                </a:solidFill>
                <a:latin typeface="Arial Narrow" pitchFamily="34" charset="0"/>
                <a:cs typeface="Calibri" panose="020F0502020204030204" pitchFamily="34" charset="0"/>
              </a:rPr>
              <a:t>5</a:t>
            </a:r>
            <a:r>
              <a:rPr lang="ru-RU" sz="600" dirty="0" smtClean="0">
                <a:solidFill>
                  <a:schemeClr val="tx1"/>
                </a:solidFill>
                <a:latin typeface="Arial Narrow" pitchFamily="34" charset="0"/>
                <a:cs typeface="Calibri" panose="020F0502020204030204" pitchFamily="34" charset="0"/>
              </a:rPr>
              <a:t> </a:t>
            </a:r>
            <a:r>
              <a:rPr lang="ru-RU" sz="600" dirty="0">
                <a:solidFill>
                  <a:schemeClr val="tx1"/>
                </a:solidFill>
                <a:latin typeface="Arial Narrow" pitchFamily="34" charset="0"/>
                <a:cs typeface="Calibri" panose="020F0502020204030204" pitchFamily="34" charset="0"/>
              </a:rPr>
              <a:t>1</a:t>
            </a:r>
          </a:p>
        </p:txBody>
      </p:sp>
      <p:cxnSp>
        <p:nvCxnSpPr>
          <p:cNvPr id="138" name="Прямая со стрелкой 137"/>
          <p:cNvCxnSpPr/>
          <p:nvPr/>
        </p:nvCxnSpPr>
        <p:spPr>
          <a:xfrm flipH="1">
            <a:off x="3964402" y="3457417"/>
            <a:ext cx="4115059" cy="0"/>
          </a:xfrm>
          <a:prstGeom prst="straightConnector1">
            <a:avLst/>
          </a:prstGeom>
          <a:ln w="28575">
            <a:solidFill>
              <a:srgbClr val="00B0F0"/>
            </a:solidFill>
            <a:tailEnd type="arrow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146" name="Прямоугольник 145"/>
          <p:cNvSpPr/>
          <p:nvPr/>
        </p:nvSpPr>
        <p:spPr>
          <a:xfrm>
            <a:off x="6089092" y="3242959"/>
            <a:ext cx="170591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ru-RU" sz="1000" dirty="0" smtClean="0">
                <a:solidFill>
                  <a:srgbClr val="00B0F0"/>
                </a:solidFill>
                <a:latin typeface="Arial Narrow" pitchFamily="34" charset="0"/>
                <a:cs typeface="Calibri" panose="020F0502020204030204" pitchFamily="34" charset="0"/>
              </a:rPr>
              <a:t>Запрос информации по доходу</a:t>
            </a:r>
            <a:endParaRPr lang="ru-RU" sz="1000" dirty="0">
              <a:solidFill>
                <a:srgbClr val="00B0F0"/>
              </a:solidFill>
              <a:latin typeface="Arial Narrow" pitchFamily="34" charset="0"/>
              <a:cs typeface="Calibri" panose="020F0502020204030204" pitchFamily="34" charset="0"/>
            </a:endParaRPr>
          </a:p>
        </p:txBody>
      </p:sp>
      <p:cxnSp>
        <p:nvCxnSpPr>
          <p:cNvPr id="149" name="Прямая со стрелкой 148"/>
          <p:cNvCxnSpPr/>
          <p:nvPr/>
        </p:nvCxnSpPr>
        <p:spPr>
          <a:xfrm flipH="1">
            <a:off x="3928906" y="3701471"/>
            <a:ext cx="4087037" cy="0"/>
          </a:xfrm>
          <a:prstGeom prst="straightConnector1">
            <a:avLst/>
          </a:prstGeom>
          <a:ln w="28575">
            <a:headEnd type="arrow" w="med" len="med"/>
            <a:tailEnd type="none" w="med" len="me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151" name="Прямоугольник 150"/>
          <p:cNvSpPr/>
          <p:nvPr/>
        </p:nvSpPr>
        <p:spPr>
          <a:xfrm>
            <a:off x="4087994" y="3497057"/>
            <a:ext cx="1013419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000" dirty="0" smtClean="0">
                <a:solidFill>
                  <a:srgbClr val="70AD47"/>
                </a:solidFill>
                <a:latin typeface="Arial Narrow" pitchFamily="34" charset="0"/>
                <a:cs typeface="Calibri" panose="020F0502020204030204" pitchFamily="34" charset="0"/>
              </a:rPr>
              <a:t>Источник дохода</a:t>
            </a:r>
            <a:endParaRPr lang="ru-RU" sz="1000" dirty="0">
              <a:solidFill>
                <a:srgbClr val="70AD47"/>
              </a:solidFill>
              <a:latin typeface="Arial Narrow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35030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140</TotalTime>
  <Words>676</Words>
  <Application>Microsoft Office PowerPoint</Application>
  <PresentationFormat>Экран (4:3)</PresentationFormat>
  <Paragraphs>56</Paragraphs>
  <Slides>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Тема Office</vt:lpstr>
      <vt:lpstr>Слайд 1</vt:lpstr>
      <vt:lpstr>Слайд 2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hp</dc:creator>
  <cp:lastModifiedBy>a.beispekov</cp:lastModifiedBy>
  <cp:revision>13</cp:revision>
  <dcterms:created xsi:type="dcterms:W3CDTF">2018-01-03T08:38:02Z</dcterms:created>
  <dcterms:modified xsi:type="dcterms:W3CDTF">2018-01-03T11:08:40Z</dcterms:modified>
</cp:coreProperties>
</file>