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8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513385" r:id="rId6"/>
    <p:sldMasterId id="2147513404" r:id="rId7"/>
    <p:sldMasterId id="2147513422" r:id="rId8"/>
    <p:sldMasterId id="2147534853" r:id="rId9"/>
    <p:sldMasterId id="2147534866" r:id="rId10"/>
  </p:sldMasterIdLst>
  <p:notesMasterIdLst>
    <p:notesMasterId r:id="rId50"/>
  </p:notesMasterIdLst>
  <p:handoutMasterIdLst>
    <p:handoutMasterId r:id="rId51"/>
  </p:handoutMasterIdLst>
  <p:sldIdLst>
    <p:sldId id="256" r:id="rId11"/>
    <p:sldId id="259" r:id="rId12"/>
    <p:sldId id="292" r:id="rId13"/>
    <p:sldId id="366" r:id="rId14"/>
    <p:sldId id="293" r:id="rId15"/>
    <p:sldId id="325" r:id="rId16"/>
    <p:sldId id="367" r:id="rId17"/>
    <p:sldId id="326" r:id="rId18"/>
    <p:sldId id="327" r:id="rId19"/>
    <p:sldId id="297" r:id="rId20"/>
    <p:sldId id="329" r:id="rId21"/>
    <p:sldId id="330" r:id="rId22"/>
    <p:sldId id="312" r:id="rId23"/>
    <p:sldId id="331" r:id="rId24"/>
    <p:sldId id="343" r:id="rId25"/>
    <p:sldId id="346" r:id="rId26"/>
    <p:sldId id="350" r:id="rId27"/>
    <p:sldId id="355" r:id="rId28"/>
    <p:sldId id="332" r:id="rId29"/>
    <p:sldId id="333" r:id="rId30"/>
    <p:sldId id="373" r:id="rId31"/>
    <p:sldId id="364" r:id="rId32"/>
    <p:sldId id="334" r:id="rId33"/>
    <p:sldId id="276" r:id="rId34"/>
    <p:sldId id="369" r:id="rId35"/>
    <p:sldId id="278" r:id="rId36"/>
    <p:sldId id="370" r:id="rId37"/>
    <p:sldId id="281" r:id="rId38"/>
    <p:sldId id="354" r:id="rId39"/>
    <p:sldId id="357" r:id="rId40"/>
    <p:sldId id="359" r:id="rId41"/>
    <p:sldId id="368" r:id="rId42"/>
    <p:sldId id="365" r:id="rId43"/>
    <p:sldId id="353" r:id="rId44"/>
    <p:sldId id="348" r:id="rId45"/>
    <p:sldId id="339" r:id="rId46"/>
    <p:sldId id="341" r:id="rId47"/>
    <p:sldId id="342" r:id="rId48"/>
    <p:sldId id="344" r:id="rId49"/>
  </p:sldIdLst>
  <p:sldSz cx="9144000" cy="6858000" type="screen4x3"/>
  <p:notesSz cx="6735763" cy="98663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0033CC"/>
    <a:srgbClr val="0000CC"/>
    <a:srgbClr val="A50021"/>
    <a:srgbClr val="3366FF"/>
    <a:srgbClr val="FF0066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7" autoAdjust="0"/>
    <p:restoredTop sz="63097" autoAdjust="0"/>
  </p:normalViewPr>
  <p:slideViewPr>
    <p:cSldViewPr>
      <p:cViewPr varScale="1">
        <p:scale>
          <a:sx n="65" d="100"/>
          <a:sy n="65" d="100"/>
        </p:scale>
        <p:origin x="22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2020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1.6394441326722478E-2"/>
                  <c:y val="-0.2006713103169796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323876029089309E-2"/>
                  <c:y val="1.659600242277407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9493424820795272E-3"/>
                  <c:y val="-7.6510397738744199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6425104282978585E-2"/>
                  <c:y val="-4.6839895013123363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4179997338686815E-2"/>
                  <c:y val="-2.6605895416919038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7990245708632436E-2"/>
                  <c:y val="-8.9576014536644454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150236</c:v>
                </c:pt>
                <c:pt idx="1">
                  <c:v>25571</c:v>
                </c:pt>
                <c:pt idx="2">
                  <c:v>66471</c:v>
                </c:pt>
                <c:pt idx="3">
                  <c:v>24263</c:v>
                </c:pt>
                <c:pt idx="4">
                  <c:v>27994</c:v>
                </c:pt>
                <c:pt idx="5">
                  <c:v>66072</c:v>
                </c:pt>
                <c:pt idx="6">
                  <c:v>45501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36.994100091601247</c:v>
                </c:pt>
                <c:pt idx="1">
                  <c:v>6.2966009041929736</c:v>
                </c:pt>
                <c:pt idx="2">
                  <c:v>16.367813488037665</c:v>
                </c:pt>
                <c:pt idx="3">
                  <c:v>5.9745190934431234</c:v>
                </c:pt>
                <c:pt idx="4">
                  <c:v>6.893240221812917</c:v>
                </c:pt>
                <c:pt idx="5">
                  <c:v>16.269563761363973</c:v>
                </c:pt>
                <c:pt idx="6">
                  <c:v>11.204162439548101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0.20598594895465652"/>
          <c:y val="0.67729222183747118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7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3.9571791231014154E-2"/>
                  <c:y val="5.1414015560756088E-2"/>
                </c:manualLayout>
              </c:layout>
              <c:tx>
                <c:rich>
                  <a:bodyPr/>
                  <a:lstStyle/>
                  <a:p>
                    <a:pPr>
                      <a:defRPr sz="1971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790" dirty="0" smtClean="0"/>
                      <a:t>28,5%</a:t>
                    </a:r>
                    <a:endParaRPr lang="en-US" sz="1800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9638168179797199E-2"/>
                  <c:y val="3.997429499348482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2,4%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132596130401731E-2"/>
                  <c:y val="2.6279030269247827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31,8%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064010441317785E-2"/>
                  <c:y val="-3.0430099561947758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7,4%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11,2%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18,6 %</a:t>
                    </a:r>
                    <a:endParaRPr lang="en-US" dirty="0"/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tx>
                <c:rich>
                  <a:bodyPr/>
                  <a:lstStyle/>
                  <a:p>
                    <a:pPr>
                      <a:defRPr sz="1793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/>
                      <a:t>13,8%</a:t>
                    </a:r>
                  </a:p>
                </c:rich>
              </c:tx>
              <c:spPr>
                <a:noFill/>
                <a:ln w="4551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Sheet1!$B$3:$G$3</c:f>
              <c:numCache>
                <c:formatCode>#,##0.0</c:formatCode>
                <c:ptCount val="6"/>
                <c:pt idx="0">
                  <c:v>50.763058289174865</c:v>
                </c:pt>
                <c:pt idx="1">
                  <c:v>5.7191521574564721</c:v>
                </c:pt>
                <c:pt idx="2">
                  <c:v>21.242619227857684</c:v>
                </c:pt>
                <c:pt idx="3">
                  <c:v>5.3925056775170326</c:v>
                </c:pt>
                <c:pt idx="4">
                  <c:v>4.4299772899318697</c:v>
                </c:pt>
                <c:pt idx="5">
                  <c:v>12.452687358062073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 smtClean="0"/>
              <a:pPr/>
              <a:t>2</a:t>
            </a:fld>
            <a:endParaRPr lang="ru-RU" altLang="ru-RU" sz="1200" smtClean="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3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9B8455-7291-4D54-B471-34185E99DC57}" type="slidenum">
              <a:rPr lang="ru-RU" altLang="ru-RU" sz="1200" smtClean="0"/>
              <a:pPr/>
              <a:t>15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237079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6345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 smtClean="0"/>
              <a:pPr/>
              <a:t>18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3634803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1647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59548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40998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14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30E35D-25B0-4720-8881-5D5651AB1EAC}" type="slidenum">
              <a:rPr lang="ru-RU" altLang="ru-RU" sz="1200" smtClean="0">
                <a:solidFill>
                  <a:srgbClr val="000000"/>
                </a:solidFill>
                <a:cs typeface="Arial" panose="020B0604020202020204" pitchFamily="34" charset="0"/>
              </a:rPr>
              <a:pPr/>
              <a:t>23</a:t>
            </a:fld>
            <a:endParaRPr lang="ru-RU" altLang="ru-RU" sz="12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3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7643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0468A-7C3C-4D26-9A4A-130D654C8F50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6210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6581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923" indent="-286294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974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603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232" indent="-22871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861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490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3119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748" indent="-228716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>
                <a:solidFill>
                  <a:srgbClr val="000000"/>
                </a:solidFill>
              </a:rPr>
              <a:pPr/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664606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64946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59841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22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D866C2-C66C-4A63-B594-0CE61AAE63BA}" type="slidenum">
              <a:rPr lang="ru-RU" altLang="ru-RU" sz="1200" smtClean="0"/>
              <a:pPr/>
              <a:t>30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32244475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97734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3302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22036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26691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0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813348-B2A2-49D3-8050-34E64D36BC25}" type="slidenum">
              <a:rPr lang="ru-RU" altLang="ru-RU" sz="1200" smtClean="0"/>
              <a:pPr/>
              <a:t>35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8510122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5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64AF34-4FCD-48B7-ADC1-9447FD2925CB}" type="slidenum">
              <a:rPr lang="ru-RU" altLang="ru-RU" sz="1200" smtClean="0"/>
              <a:pPr/>
              <a:t>39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99404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 smtClean="0"/>
              <a:pPr/>
              <a:t>8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 smtClean="0"/>
              <a:pPr/>
              <a:t>9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032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018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 smtClean="0"/>
              <a:pPr/>
              <a:t>12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1316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spcBef>
                <a:spcPts val="238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Наименование бюджетов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Объем бюджета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Собственные доходы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Поступления от продажи финансовых активов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Субвенции (+)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из РБ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кредиты из РБ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 кредиты из ОБ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Поступление займов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Возврат  трансфертов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Погашение бюджетных кредитов </a:t>
            </a:r>
            <a:endParaRPr lang="ru-RU" altLang="ru-RU" dirty="0" smtClean="0"/>
          </a:p>
          <a:p>
            <a:pPr algn="ctr" eaLnBrk="1" hangingPunct="1">
              <a:spcBef>
                <a:spcPts val="238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Свободные остатки</a:t>
            </a:r>
            <a:endParaRPr lang="ru-RU" altLang="ru-RU" dirty="0" smtClean="0"/>
          </a:p>
          <a:p>
            <a:pPr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ВСЕГО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, из них: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333 037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44 408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142 629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94 190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29 054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9 000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1 061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1 487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5 443</a:t>
            </a:r>
            <a:endParaRPr lang="ru-RU" altLang="ru-RU" dirty="0" smtClean="0"/>
          </a:p>
          <a:p>
            <a:pPr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Айыртауский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11 784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4 332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3 488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1 128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1 604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194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Акжарский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6 192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427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2 981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1 445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600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72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Аккайынский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2 209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1 003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Есильский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7 792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574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2 549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630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Жамбылский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3 889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1 895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737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531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110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Магжана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Жумабаева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10 512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947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4 294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1 382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Кызылжарский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12 580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1 146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4 283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4 300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1 203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1 527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71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Мамлютский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7 541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2 428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395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917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имени </a:t>
            </a: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Габита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Мусрепова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14 226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4 837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5 043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703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2 016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178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Тайыншинский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1 348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4 375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3 577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1 109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1 027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Тимирязевский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5 510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405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2 298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2 284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218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245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47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Уалихановский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7 025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434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3 209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2 441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340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540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Шал акына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6 672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418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3 060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1 663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782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599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Петропавловск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66 887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16 013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6 614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12 629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3 497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15 563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447</a:t>
            </a:r>
            <a:endParaRPr lang="ru-RU" altLang="ru-RU" dirty="0" smtClean="0"/>
          </a:p>
          <a:p>
            <a:pPr algn="ctr" eaLnBrk="1" hangingPunct="1">
              <a:spcBef>
                <a:spcPts val="263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2 271</a:t>
            </a:r>
            <a:endParaRPr lang="ru-RU" altLang="ru-RU" dirty="0" smtClean="0"/>
          </a:p>
          <a:p>
            <a:endParaRPr lang="ru-RU" altLang="ru-RU" dirty="0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 smtClean="0"/>
              <a:pPr/>
              <a:t>14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040-DBD5-43BC-BC67-5E168A9C9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7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CD39-B270-442E-A675-EDFF5A2E2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967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0D0-DC15-41FD-8484-4563DC3A5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56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874-C218-4CFD-BC49-0643D124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4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FCBB-A1F1-4633-A4F1-82E14C707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34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A5A-BB53-4BCE-91D1-B5D06D2E36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8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E893-7FCD-4472-8A50-33D88EB8D8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929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E632-BB1A-4362-8A6B-EFF92E05E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71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803D-D1DA-4FF5-8D2C-4ABA56C7A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3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5A51-D147-4FB4-8D48-64E3E8BD71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74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2C92-5367-465A-98F9-E7776B7A2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82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F67D-61C8-4CEB-A905-DAD43F8A2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F4A3-1F01-4AF2-92C4-E537F02EF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19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CB40-7FD2-4FB3-BBBC-4C7D3AA01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99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A9C0-67A8-4B34-BA29-36D6CDDDF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47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9FBD-92CA-446A-A26B-93ED23991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460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310C-9C1A-4F11-B21A-189D1FFE3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44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A8A6-596A-453E-B9B4-19F68D3D6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181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6173-C864-461B-8B4A-9A07400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63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4462-F56A-4B5D-B736-7014C05A5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50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1255-2E7C-4C9D-950B-2948D92FD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83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4D43-26FF-464F-BA94-8F9B1DB38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BA07-AF1A-43EA-B52B-446067A3AF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19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3CA1-59BA-479A-903F-446D5BDCF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29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FDE56-FBEF-4C1B-BEC3-902941FDCD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99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8BF91-2525-469E-AA02-2EBF15593F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917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4413-EEDC-453E-81E9-44F929C4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0852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28BD-1DD5-4EDD-9AB7-1C3BBE3F5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189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625D-4BC6-427C-8F63-8BBC63FFDB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08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8E0E-482A-4493-9511-E61A2513B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699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02F9-59D5-4748-B5E2-419800125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505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C57B-74E8-420F-836D-9637A6B74C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3441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8BF4-E031-42D0-8075-6E56F95EB3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0178-32ED-4F47-A918-365F28B307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400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9075-DB21-4204-A348-FA1C99C543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711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68899-93A9-4554-A84C-D1A6ACC1D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718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98AD-BA04-4695-BAA7-4E5BFD2E0C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917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1028C-FF8E-481D-A1A0-D4434EF734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833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9F92-F6B6-4FE8-A25D-444DE67C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928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52F2-23AC-4C3D-939F-71110C566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82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255D0-1AE9-4625-8989-0EC65C4C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59612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219A-C062-42F5-B77D-C4126D1E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209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3918-0150-4394-8146-BD90E260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9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5FEB-5DA0-446C-840C-71C78EE4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7956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6AF0-9A1C-44B8-BC81-1AC268D73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3963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7FBA-52EE-4D79-8FF3-A08E3387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456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CF65-9AEC-4095-B5A1-21360D0B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46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819C-A7D3-4ADB-887B-A7E257CF7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081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9D4C-1825-4E1E-8BDE-E68BFCBF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51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D4A7-E973-4F59-A643-CC9B5FC5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6490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6392-6DBE-49AB-9ED7-1E28A2B66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084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AB1E-9FEF-4647-843B-9F88A89FF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9229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F299-3AB8-4B58-9B3F-DC0FFFB2A9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9D100-60EB-4BB7-BA64-E3805CD828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37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73C4-3616-469E-B388-FE0CCF3F89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707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87D2D-43CD-46F7-BC25-1DE9EE61D1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376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2990E-E2DC-473F-9A91-B5A1E6432E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0470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A01A9-B462-470A-9DB2-8AB68B4FA6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035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DC07-5D91-4957-A756-5890AF148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1773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D8F2-99FD-4387-B225-AD08927B57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807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8757-D0C8-41D9-8EBC-24FF53950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7734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5E6F-9083-4B67-9BBA-7469DF84F1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8743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70B5-C125-4CB5-8AE2-52AF926D3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6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95D6-0C7F-4DD9-856D-3C04AA75A3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057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12C6-A80A-4A61-AFC8-9A01E98A3E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0414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3BCA-95FF-4BD5-B503-A9E230BFF1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076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7084-2BBE-4D92-A61A-11FF8586A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865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CF26-8B3B-4E9C-9A1C-78BE5396B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2826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9A25-524E-4731-86ED-FD8D29D57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9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3946-65B0-4621-B425-43626F285E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2DD0-AFF9-4209-8DFB-0B9390BE0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751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EB6B-2A4E-42B5-84FF-FF7FA5771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44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F29-AD28-4C70-ADF2-4CDBEC1619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8667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BAA3-927A-4FC1-BFF4-F3D021B0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603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08D-C347-4AEC-BB28-37498C1F7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3099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432-ABD8-4B10-B6D0-E76C065EFD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108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4B4E-A79B-4740-962D-72DA8D2C13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593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5157-2E9F-4681-959F-88DFFBC9B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778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AA0D3-E244-4C4B-AE2B-17D4B7139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51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9B4-3F54-46EB-8D20-66F0D6387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17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D25B-30C7-4EB5-9860-A0F56447C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52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9808-1542-4F3A-8C24-443E14644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A5B4-C76D-4EC7-9A92-F0A986209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62612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2A73-FEA6-4842-98B6-C18000A72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751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0444-9F2E-4E51-B527-ADED77FDB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002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2DDF5-47E0-4EED-9054-6FE16B0DE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38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6F8-7A3F-4163-90CE-EEDD0004D8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483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7F4C-380B-4C6B-973E-16E350D75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75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3BBA-30DB-43D3-93A3-73C41398DB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701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3D2-93FA-41D8-8153-92E317B31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42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88CB-47A5-4EAD-959D-FA5DFC799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46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7C5A-BB1C-41DB-8AF4-5CE384194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31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3AF-B488-4E69-9E5D-2256DBE16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83280D9-E94D-4133-AA98-D984B24C5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3" r:id="rId1"/>
    <p:sldLayoutId id="2147547266" r:id="rId2"/>
    <p:sldLayoutId id="2147547284" r:id="rId3"/>
    <p:sldLayoutId id="2147547267" r:id="rId4"/>
    <p:sldLayoutId id="2147547268" r:id="rId5"/>
    <p:sldLayoutId id="2147547269" r:id="rId6"/>
    <p:sldLayoutId id="2147547270" r:id="rId7"/>
    <p:sldLayoutId id="2147547271" r:id="rId8"/>
    <p:sldLayoutId id="2147547285" r:id="rId9"/>
    <p:sldLayoutId id="2147547272" r:id="rId10"/>
    <p:sldLayoutId id="21475472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275F9AFB-4DB2-4EEF-8FA4-47E4DAF84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31" r:id="rId1"/>
    <p:sldLayoutId id="2147547432" r:id="rId2"/>
    <p:sldLayoutId id="2147547433" r:id="rId3"/>
    <p:sldLayoutId id="2147547434" r:id="rId4"/>
    <p:sldLayoutId id="2147547435" r:id="rId5"/>
    <p:sldLayoutId id="2147547436" r:id="rId6"/>
    <p:sldLayoutId id="2147547437" r:id="rId7"/>
    <p:sldLayoutId id="2147547438" r:id="rId8"/>
    <p:sldLayoutId id="2147547439" r:id="rId9"/>
    <p:sldLayoutId id="2147547440" r:id="rId10"/>
    <p:sldLayoutId id="2147547441" r:id="rId11"/>
    <p:sldLayoutId id="2147547442" r:id="rId12"/>
    <p:sldLayoutId id="2147547443" r:id="rId13"/>
    <p:sldLayoutId id="2147547444" r:id="rId14"/>
    <p:sldLayoutId id="2147547445" r:id="rId15"/>
    <p:sldLayoutId id="2147547446" r:id="rId16"/>
    <p:sldLayoutId id="2147547447" r:id="rId17"/>
    <p:sldLayoutId id="2147547448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B5A6401-9F0B-45AC-A2F8-17F4731BF9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58" r:id="rId1"/>
    <p:sldLayoutId id="2147547359" r:id="rId2"/>
    <p:sldLayoutId id="2147547360" r:id="rId3"/>
    <p:sldLayoutId id="2147547361" r:id="rId4"/>
    <p:sldLayoutId id="2147547362" r:id="rId5"/>
    <p:sldLayoutId id="2147547363" r:id="rId6"/>
    <p:sldLayoutId id="2147547364" r:id="rId7"/>
    <p:sldLayoutId id="2147547365" r:id="rId8"/>
    <p:sldLayoutId id="2147547366" r:id="rId9"/>
    <p:sldLayoutId id="2147547367" r:id="rId10"/>
    <p:sldLayoutId id="2147547368" r:id="rId11"/>
    <p:sldLayoutId id="2147547369" r:id="rId12"/>
    <p:sldLayoutId id="2147547370" r:id="rId13"/>
    <p:sldLayoutId id="2147547371" r:id="rId14"/>
    <p:sldLayoutId id="2147547372" r:id="rId15"/>
    <p:sldLayoutId id="2147547373" r:id="rId16"/>
    <p:sldLayoutId id="2147547374" r:id="rId17"/>
    <p:sldLayoutId id="214754737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11F828D-815F-4D95-81B1-112E7C4F94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76" r:id="rId1"/>
    <p:sldLayoutId id="2147547377" r:id="rId2"/>
    <p:sldLayoutId id="2147547378" r:id="rId3"/>
    <p:sldLayoutId id="2147547379" r:id="rId4"/>
    <p:sldLayoutId id="2147547380" r:id="rId5"/>
    <p:sldLayoutId id="2147547381" r:id="rId6"/>
    <p:sldLayoutId id="2147547382" r:id="rId7"/>
    <p:sldLayoutId id="2147547383" r:id="rId8"/>
    <p:sldLayoutId id="2147547384" r:id="rId9"/>
    <p:sldLayoutId id="2147547385" r:id="rId10"/>
    <p:sldLayoutId id="2147547386" r:id="rId11"/>
    <p:sldLayoutId id="2147547387" r:id="rId12"/>
    <p:sldLayoutId id="2147547388" r:id="rId13"/>
    <p:sldLayoutId id="2147547389" r:id="rId14"/>
    <p:sldLayoutId id="2147547390" r:id="rId15"/>
    <p:sldLayoutId id="2147547391" r:id="rId16"/>
    <p:sldLayoutId id="2147547392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5C02F47-C656-4777-91B5-6A41DDB00C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93" r:id="rId1"/>
    <p:sldLayoutId id="2147547394" r:id="rId2"/>
    <p:sldLayoutId id="2147547395" r:id="rId3"/>
    <p:sldLayoutId id="2147547396" r:id="rId4"/>
    <p:sldLayoutId id="2147547397" r:id="rId5"/>
    <p:sldLayoutId id="2147547398" r:id="rId6"/>
    <p:sldLayoutId id="2147547399" r:id="rId7"/>
    <p:sldLayoutId id="2147547400" r:id="rId8"/>
    <p:sldLayoutId id="2147547401" r:id="rId9"/>
    <p:sldLayoutId id="2147547402" r:id="rId10"/>
    <p:sldLayoutId id="2147547403" r:id="rId11"/>
    <p:sldLayoutId id="2147547404" r:id="rId12"/>
    <p:sldLayoutId id="2147547405" r:id="rId13"/>
    <p:sldLayoutId id="2147547406" r:id="rId14"/>
    <p:sldLayoutId id="2147547407" r:id="rId15"/>
    <p:sldLayoutId id="2147547408" r:id="rId16"/>
    <p:sldLayoutId id="214754740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5913F59-738E-489A-AB98-C51794AA6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28" r:id="rId1"/>
    <p:sldLayoutId id="2147547274" r:id="rId2"/>
    <p:sldLayoutId id="2147547429" r:id="rId3"/>
    <p:sldLayoutId id="2147547275" r:id="rId4"/>
    <p:sldLayoutId id="2147547276" r:id="rId5"/>
    <p:sldLayoutId id="2147547277" r:id="rId6"/>
    <p:sldLayoutId id="2147547278" r:id="rId7"/>
    <p:sldLayoutId id="2147547279" r:id="rId8"/>
    <p:sldLayoutId id="2147547430" r:id="rId9"/>
    <p:sldLayoutId id="2147547280" r:id="rId10"/>
    <p:sldLayoutId id="2147547281" r:id="rId11"/>
    <p:sldLayoutId id="21475472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на 2021–2023 годы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2800" dirty="0" smtClean="0">
                <a:solidFill>
                  <a:srgbClr val="0000CC"/>
                </a:solidFill>
                <a:effectLst/>
              </a:rPr>
              <a:t>(Уточненный на 1.06 2021 г.)</a:t>
            </a:r>
            <a:r>
              <a:rPr lang="ru-RU" altLang="ru-RU" sz="6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 smtClean="0">
                <a:solidFill>
                  <a:srgbClr val="000000"/>
                </a:solidFill>
                <a:effectLst/>
              </a:rPr>
            </a:br>
            <a:endParaRPr lang="ru-RU" altLang="ru-RU" sz="600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30917850"/>
              </p:ext>
            </p:extLst>
          </p:nvPr>
        </p:nvGraphicFramePr>
        <p:xfrm>
          <a:off x="276225" y="1527175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3694" y="0"/>
            <a:ext cx="86106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0000CC"/>
                </a:solidFill>
              </a:rPr>
              <a:t>Структура поступлений областного бюджета на 2021-2023 годы</a:t>
            </a:r>
            <a:r>
              <a:rPr lang="ru-RU" altLang="ru-RU" sz="2000" b="1" dirty="0" smtClean="0">
                <a:solidFill>
                  <a:srgbClr val="0000CC"/>
                </a:solidFill>
              </a:rPr>
              <a:t>, </a:t>
            </a:r>
            <a:r>
              <a:rPr lang="ru-RU" altLang="ru-RU" sz="1400" dirty="0" err="1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879887"/>
              </p:ext>
            </p:extLst>
          </p:nvPr>
        </p:nvGraphicFramePr>
        <p:xfrm>
          <a:off x="181825" y="330199"/>
          <a:ext cx="8610600" cy="6015889"/>
        </p:xfrm>
        <a:graphic>
          <a:graphicData uri="http://schemas.openxmlformats.org/drawingml/2006/table">
            <a:tbl>
              <a:tblPr/>
              <a:tblGrid>
                <a:gridCol w="4594538"/>
                <a:gridCol w="1066800"/>
                <a:gridCol w="1076012"/>
                <a:gridCol w="990600"/>
                <a:gridCol w="882650"/>
              </a:tblGrid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2222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Утв.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.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8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8 303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225 459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255 897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25 606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27 859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22 116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23 111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1 330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423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442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153 354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152 994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58 960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58 601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Поступление трансфертов из Нац. фонда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32 311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из НФ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1 000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6 133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6 050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1 891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2 089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7 327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1 231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- 4 796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12 000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и кредиты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-12 186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-16 168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 районам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-14 859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Возврат трансфертов из нижестоящих бюджетов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47 623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48 919 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47 804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47 990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1 664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628248" y="6681787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8862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6096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областного бюджета на 2021-2023 годы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/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2400" b="1" dirty="0" smtClean="0">
                <a:solidFill>
                  <a:srgbClr val="0000CC"/>
                </a:solidFill>
              </a:rPr>
              <a:t> 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800866"/>
              </p:ext>
            </p:extLst>
          </p:nvPr>
        </p:nvGraphicFramePr>
        <p:xfrm>
          <a:off x="152400" y="1098326"/>
          <a:ext cx="8458199" cy="5073646"/>
        </p:xfrm>
        <a:graphic>
          <a:graphicData uri="http://schemas.openxmlformats.org/drawingml/2006/table">
            <a:tbl>
              <a:tblPr/>
              <a:tblGrid>
                <a:gridCol w="4147771"/>
                <a:gridCol w="975946"/>
                <a:gridCol w="1124683"/>
                <a:gridCol w="1066800"/>
                <a:gridCol w="1142999"/>
              </a:tblGrid>
              <a:tr h="28814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225 459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264 200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107 542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64 795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65 156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9 017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6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4 259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3 132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3 220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13 298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6 980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11 782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14 247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10 262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10 435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54 120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56 123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30 801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32 341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строительная и строительная деятельность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4 483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7 751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15 110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3 149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6 229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11 704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0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22 838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25 149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41 218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41 399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635000" y="6249988"/>
            <a:ext cx="83137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</a:rPr>
              <a:t>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    из республиканского бюджета;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81136526"/>
              </p:ext>
            </p:extLst>
          </p:nvPr>
        </p:nvGraphicFramePr>
        <p:xfrm>
          <a:off x="396875" y="1425575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381000"/>
            <a:ext cx="8797925" cy="236538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33CC"/>
                </a:solidFill>
              </a:rPr>
              <a:t>Уточненный бюджет Северо-Казахстанской области на 2021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6982230"/>
              </p:ext>
            </p:extLst>
          </p:nvPr>
        </p:nvGraphicFramePr>
        <p:xfrm>
          <a:off x="94582" y="938776"/>
          <a:ext cx="8839203" cy="5297835"/>
        </p:xfrm>
        <a:graphic>
          <a:graphicData uri="http://schemas.openxmlformats.org/drawingml/2006/table">
            <a:tbl>
              <a:tblPr/>
              <a:tblGrid>
                <a:gridCol w="1198537"/>
                <a:gridCol w="635229"/>
                <a:gridCol w="555467"/>
                <a:gridCol w="730636"/>
                <a:gridCol w="541831"/>
                <a:gridCol w="682993"/>
                <a:gridCol w="599268"/>
                <a:gridCol w="674176"/>
                <a:gridCol w="599268"/>
                <a:gridCol w="749085"/>
                <a:gridCol w="674176"/>
                <a:gridCol w="599268"/>
                <a:gridCol w="599269"/>
              </a:tblGrid>
              <a:tr h="13144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61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Нац. Фонда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кредиты из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 и НФ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(ГЦБ)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Возврат трансфертов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трансфертов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406 108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69 149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67 866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48 919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5 980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6 493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374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7 579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3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13 527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5 919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60 545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9 969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29 189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60 265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-13 628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48 919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-16168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6 050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391400" y="762000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FF"/>
                </a:solidFill>
              </a:rPr>
              <a:t>млн.тенге</a:t>
            </a: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4038600" y="669290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0525" y="452438"/>
            <a:ext cx="8666163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02012847"/>
              </p:ext>
            </p:extLst>
          </p:nvPr>
        </p:nvGraphicFramePr>
        <p:xfrm>
          <a:off x="228600" y="990600"/>
          <a:ext cx="8610600" cy="4968728"/>
        </p:xfrm>
        <a:graphic>
          <a:graphicData uri="http://schemas.openxmlformats.org/drawingml/2006/table">
            <a:tbl>
              <a:tblPr/>
              <a:tblGrid>
                <a:gridCol w="7516033"/>
                <a:gridCol w="1094567"/>
              </a:tblGrid>
              <a:tr h="5334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 - всего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67 485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4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текущие целевые трансферты – всего,</a:t>
                      </a: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60 696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в рамках гарантирования и страхования займов субъектов агропромышленного комплекса                                                                                                                                          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процентной ставки по кредитным и лизинговым обязательствам в рамках направления  по финансовому оздоровлению субъектов агропромышленного комплекса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пестицидов,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выплату государственной адресной социальной помощи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социального заказа в неправительственных организациях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96" name="Rectangle 2"/>
          <p:cNvSpPr>
            <a:spLocks noChangeArrowheads="1"/>
          </p:cNvSpPr>
          <p:nvPr/>
        </p:nvSpPr>
        <p:spPr bwMode="auto">
          <a:xfrm>
            <a:off x="7835900" y="762000"/>
            <a:ext cx="1258888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2797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9E86329-89CA-4395-90E6-87165331AD6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1950" y="685800"/>
            <a:ext cx="8724900" cy="3810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07158106"/>
              </p:ext>
            </p:extLst>
          </p:nvPr>
        </p:nvGraphicFramePr>
        <p:xfrm>
          <a:off x="311150" y="1219200"/>
          <a:ext cx="8763000" cy="5287937"/>
        </p:xfrm>
        <a:graphic>
          <a:graphicData uri="http://schemas.openxmlformats.org/drawingml/2006/table">
            <a:tbl>
              <a:tblPr/>
              <a:tblGrid>
                <a:gridCol w="7649059"/>
                <a:gridCol w="1113941"/>
              </a:tblGrid>
              <a:tr h="457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обеспечение прав и улучшение качества жизни инвалидов в Республике Казахстан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кохлеарным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имплантам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рынка труда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работников государственных организаций: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1 435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подушевого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в государственных организациях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15 888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квалификационную категорию педагогам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5 573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0" name="Rectangle 2"/>
          <p:cNvSpPr>
            <a:spLocks noChangeArrowheads="1"/>
          </p:cNvSpPr>
          <p:nvPr/>
        </p:nvSpPr>
        <p:spPr bwMode="auto">
          <a:xfrm>
            <a:off x="7815263" y="914400"/>
            <a:ext cx="1258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4851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CB50DA9-2ADA-4EAC-BECF-8E9189B323F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4572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70016447"/>
              </p:ext>
            </p:extLst>
          </p:nvPr>
        </p:nvGraphicFramePr>
        <p:xfrm>
          <a:off x="228600" y="955956"/>
          <a:ext cx="8763000" cy="5729706"/>
        </p:xfrm>
        <a:graphic>
          <a:graphicData uri="http://schemas.openxmlformats.org/drawingml/2006/table">
            <a:tbl>
              <a:tblPr/>
              <a:tblGrid>
                <a:gridCol w="7620000"/>
                <a:gridCol w="1143000"/>
              </a:tblGrid>
              <a:tr h="4156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степень магистра методистам методических центров (кабинетов) государственных организаций среднего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оборудования для колледжей в рамках проекта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Жас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1 558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материально-техническое оснащение организаций здравоохранения на местном уровне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1 574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лизинговых платежей по санитарному транспорту, приобретенных на условиях финансового лизинга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закуп вакцин и других иммунобиологических препаратов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  по профилактике и борьбе                                                                                                 с синдромом приобретенного иммунодефицита (СПИД)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65" name="Rectangle 2"/>
          <p:cNvSpPr>
            <a:spLocks noChangeArrowheads="1"/>
          </p:cNvSpPr>
          <p:nvPr/>
        </p:nvSpPr>
        <p:spPr bwMode="auto">
          <a:xfrm>
            <a:off x="7875588" y="7620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5866" name="Номер слайда 5"/>
          <p:cNvSpPr txBox="1">
            <a:spLocks/>
          </p:cNvSpPr>
          <p:nvPr/>
        </p:nvSpPr>
        <p:spPr bwMode="auto">
          <a:xfrm rot="10800000" flipV="1">
            <a:off x="3733800" y="6705600"/>
            <a:ext cx="1828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85594AC-BEB4-4D90-9E5B-4E08A6EDB57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7294" y="228600"/>
            <a:ext cx="8724900" cy="6096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85082102"/>
              </p:ext>
            </p:extLst>
          </p:nvPr>
        </p:nvGraphicFramePr>
        <p:xfrm>
          <a:off x="152400" y="745800"/>
          <a:ext cx="8904288" cy="5433561"/>
        </p:xfrm>
        <a:graphic>
          <a:graphicData uri="http://schemas.openxmlformats.org/drawingml/2006/table">
            <a:tbl>
              <a:tblPr/>
              <a:tblGrid>
                <a:gridCol w="7772387"/>
                <a:gridCol w="1131901"/>
              </a:tblGrid>
              <a:tr h="3657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государственной стипендии обучающимся в организациях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работникам медицинских организаций здравоохранения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должностному окладу за особые условия труда в организациях культуры и архивных учреждениях управленческому и основному персоналу государственных организаций культуры и архивных учреждений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8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жилья для переселенцев из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трудоизбыточных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регионов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4 248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должностных окладов сотрудников внутренних дел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передачу функций охраны объектов в конкурентную среду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797800" y="533400"/>
            <a:ext cx="1258888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ClrTx/>
              <a:buSzTx/>
              <a:buNone/>
            </a:pP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55344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7675" y="5334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CC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32453918"/>
              </p:ext>
            </p:extLst>
          </p:nvPr>
        </p:nvGraphicFramePr>
        <p:xfrm>
          <a:off x="304800" y="1295400"/>
          <a:ext cx="8610600" cy="1189136"/>
        </p:xfrm>
        <a:graphic>
          <a:graphicData uri="http://schemas.openxmlformats.org/drawingml/2006/table">
            <a:tbl>
              <a:tblPr/>
              <a:tblGrid>
                <a:gridCol w="7315200"/>
                <a:gridCol w="1295400"/>
              </a:tblGrid>
              <a:tr h="274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образование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88" name="Rectangle 2"/>
          <p:cNvSpPr>
            <a:spLocks noChangeArrowheads="1"/>
          </p:cNvSpPr>
          <p:nvPr/>
        </p:nvSpPr>
        <p:spPr bwMode="auto">
          <a:xfrm>
            <a:off x="7894638" y="10668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0989" name="Номер слайда 5"/>
          <p:cNvSpPr txBox="1">
            <a:spLocks/>
          </p:cNvSpPr>
          <p:nvPr/>
        </p:nvSpPr>
        <p:spPr bwMode="auto">
          <a:xfrm rot="10800000" flipV="1">
            <a:off x="3822700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07512D-F176-4E89-981D-B7E401B9FA3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2021</a:t>
            </a:r>
            <a:r>
              <a:rPr lang="ru-RU" sz="1800" b="1" dirty="0" smtClean="0">
                <a:solidFill>
                  <a:schemeClr val="tx1"/>
                </a:solidFill>
              </a:rPr>
              <a:t>─</a:t>
            </a:r>
            <a:r>
              <a:rPr lang="ru-RU" sz="1800" dirty="0" smtClean="0">
                <a:solidFill>
                  <a:schemeClr val="tx1"/>
                </a:solidFill>
              </a:rPr>
              <a:t>2023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smtClean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6160" y="569912"/>
            <a:ext cx="8724900" cy="619125"/>
          </a:xfrm>
        </p:spPr>
        <p:txBody>
          <a:bodyPr/>
          <a:lstStyle/>
          <a:p>
            <a:pPr algn="ctr" eaLnBrk="1" hangingPunct="1"/>
            <a:r>
              <a:rPr lang="ru-RU" altLang="ru-RU" sz="2000" b="1" dirty="0">
                <a:solidFill>
                  <a:srgbClr val="0000FF"/>
                </a:solidFill>
              </a:rPr>
              <a:t>Целевые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трансферты и кредиты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 за счет целевого трансферта из 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39563482"/>
              </p:ext>
            </p:extLst>
          </p:nvPr>
        </p:nvGraphicFramePr>
        <p:xfrm>
          <a:off x="134772" y="1447799"/>
          <a:ext cx="8991600" cy="4982008"/>
        </p:xfrm>
        <a:graphic>
          <a:graphicData uri="http://schemas.openxmlformats.org/drawingml/2006/table">
            <a:tbl>
              <a:tblPr/>
              <a:tblGrid>
                <a:gridCol w="7631526"/>
                <a:gridCol w="1360074"/>
              </a:tblGrid>
              <a:tr h="2743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уточненый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68 866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сохранение археологических памятников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увеличение оплаты труда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педагогов,медицинских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работников 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заработной платы работников государственных организаций: в области здравоохранения, 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1 428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развития семеноводства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2 784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10 602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должностных окладов сотрудников органов внутренних дел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На развитие системы водоснабжения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5 088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885112" y="1206097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67150" y="66355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932" y="457200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>
                <a:solidFill>
                  <a:srgbClr val="0000FF"/>
                </a:solidFill>
              </a:rPr>
              <a:t>Целевые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трансферты и кредиты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 за счет целевого трансферта из 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96698358"/>
              </p:ext>
            </p:extLst>
          </p:nvPr>
        </p:nvGraphicFramePr>
        <p:xfrm>
          <a:off x="152400" y="1210506"/>
          <a:ext cx="8831826" cy="5614228"/>
        </p:xfrm>
        <a:graphic>
          <a:graphicData uri="http://schemas.openxmlformats.org/drawingml/2006/table">
            <a:tbl>
              <a:tblPr/>
              <a:tblGrid>
                <a:gridCol w="7530469"/>
                <a:gridCol w="1301357"/>
              </a:tblGrid>
              <a:tr h="260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уточненый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индустриальной инфраструктуры в рамках Государственной программы поддержки и развития бизнеса «Дорожная карта бизнеса - 2025»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рамках Дорожной карты занятости 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2 254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(или) реконструкцию жилья коммунального жилищного фонда, развитие и (или) обустройство инженерно-коммуникационной инфраструктуры  в рамках программы жилищного строительства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12 657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'Строительство и реконструкция объектов высшего и послевузовского образования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Развитие транспортной инфраструктуры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1 186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Кредитование для реализации предпринимательских инициатив в рамках Дорожной карты занятости 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обеспечение и проведение выборов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акимов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городов районного значения, сел, поселков, сельских округов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приобретение жилья коммунального жилищного фонда для социально уязвимых слоев населения и (или) малообеспеченных многодетных семей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9 690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Реализация бюджетных инвестиционных проектов в малых и моногородах и инженерной инфраструктуры в рамках Государственной программы развития регионов до 2025 года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2 018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выплату компенсации за наем (аренду) жилья и жилищные выплаты сотрудникам специальных учреждений, конвойной службы, дежурных частей и центров оперативного управления, кинологических подразделений и помощникам участковых инспекторов полиции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129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Формирование или увеличение уставного капитала юридических лиц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696200" y="88900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720725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кредиты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14295276"/>
              </p:ext>
            </p:extLst>
          </p:nvPr>
        </p:nvGraphicFramePr>
        <p:xfrm>
          <a:off x="381000" y="1676400"/>
          <a:ext cx="8077200" cy="2789936"/>
        </p:xfrm>
        <a:graphic>
          <a:graphicData uri="http://schemas.openxmlformats.org/drawingml/2006/table">
            <a:tbl>
              <a:tblPr/>
              <a:tblGrid>
                <a:gridCol w="6433168"/>
                <a:gridCol w="1644032"/>
              </a:tblGrid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РБ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Бюджетные кредиты и займы из РБ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3 878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развитие продуктивной занятости и массового предпринимательства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для реализации мер социальной поддержки специалистов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1 290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содействие развитию предпринимательства в областных центрах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проведение капитального ремонта общего имущества объектов кондоминиумов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1 022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562850" y="13779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1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258763"/>
            <a:ext cx="8939212" cy="539750"/>
          </a:xfrm>
        </p:spPr>
        <p:txBody>
          <a:bodyPr/>
          <a:lstStyle/>
          <a:p>
            <a:pPr algn="ctr" eaLnBrk="1" hangingPunct="1"/>
            <a:r>
              <a:rPr lang="ru-RU" altLang="ru-RU" sz="2200" b="1" dirty="0" smtClean="0">
                <a:solidFill>
                  <a:srgbClr val="0000FF"/>
                </a:solidFill>
              </a:rPr>
              <a:t>Бюджет развития Северо-Казахстанской области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72856102"/>
              </p:ext>
            </p:extLst>
          </p:nvPr>
        </p:nvGraphicFramePr>
        <p:xfrm>
          <a:off x="236743" y="798513"/>
          <a:ext cx="8803819" cy="5675505"/>
        </p:xfrm>
        <a:graphic>
          <a:graphicData uri="http://schemas.openxmlformats.org/drawingml/2006/table">
            <a:tbl>
              <a:tblPr/>
              <a:tblGrid>
                <a:gridCol w="3894719"/>
                <a:gridCol w="1020641"/>
                <a:gridCol w="990600"/>
                <a:gridCol w="914400"/>
                <a:gridCol w="914400"/>
                <a:gridCol w="1069059"/>
              </a:tblGrid>
              <a:tr h="41812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внутренние займы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82 503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13 849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41 635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6 789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1 865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489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культуры и спорта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1 461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1 367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3 009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54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На развитие системы водоснабжения и водоотведения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8 777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7 726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жилья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20 231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4 230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13 610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дорог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1 076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2 832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</a:t>
                      </a:r>
                      <a:r>
                        <a:rPr lang="ru-RU" sz="14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инжинерно</a:t>
                      </a:r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 -коммуникационных сетей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9 241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8 657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9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Развитие индустриальной инфраструктуры в рамках Государственной программы «Дорожная карта бизнеса-2025»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6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Уставной капитал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20 307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5 307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15 000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02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в рамках «Развития регионов»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1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Благоустройство и жилищно-коммунальное хозяйство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7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1  519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84" name="Rectangle 2"/>
          <p:cNvSpPr>
            <a:spLocks noChangeArrowheads="1"/>
          </p:cNvSpPr>
          <p:nvPr/>
        </p:nvSpPr>
        <p:spPr bwMode="auto">
          <a:xfrm>
            <a:off x="7543800" y="528638"/>
            <a:ext cx="12588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13085" name="Номер слайда 5"/>
          <p:cNvSpPr txBox="1">
            <a:spLocks/>
          </p:cNvSpPr>
          <p:nvPr/>
        </p:nvSpPr>
        <p:spPr bwMode="auto">
          <a:xfrm>
            <a:off x="4343400" y="64770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8E809BD-5813-424C-8CE1-B1D163A22C9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/>
              <a:t>24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smtClean="0">
                <a:solidFill>
                  <a:srgbClr val="0033CC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1707742"/>
              </p:ext>
            </p:extLst>
          </p:nvPr>
        </p:nvGraphicFramePr>
        <p:xfrm>
          <a:off x="316425" y="1361666"/>
          <a:ext cx="8580590" cy="4967925"/>
        </p:xfrm>
        <a:graphic>
          <a:graphicData uri="http://schemas.openxmlformats.org/drawingml/2006/table">
            <a:tbl>
              <a:tblPr/>
              <a:tblGrid>
                <a:gridCol w="4324922"/>
                <a:gridCol w="1559690"/>
                <a:gridCol w="1078522"/>
                <a:gridCol w="848024"/>
                <a:gridCol w="769432"/>
              </a:tblGrid>
              <a:tr h="41157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246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Утвержденный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Уточненный  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96 947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99 773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64 795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7762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73 045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72 556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49 894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50 107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952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5 942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4 983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5 070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978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6 667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3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1 108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1 764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1 111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1 264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Укрепление материально-технической базы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1130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lvl="1"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3 153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  <a:p>
                      <a:pPr algn="ctr" fontAlgn="t"/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</a:t>
                      </a:r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87313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88" y="-26399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438150" y="6472624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CE1D67-DB19-4C22-B688-EC5F1D36D935}" type="slidenum">
              <a:rPr lang="ru-RU" altLang="ru-RU" sz="1200" smtClean="0">
                <a:solidFill>
                  <a:srgbClr val="7F7F7F"/>
                </a:solidFill>
              </a:rPr>
              <a:pPr/>
              <a:t>25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197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dirty="0" smtClean="0">
                <a:solidFill>
                  <a:srgbClr val="0033CC"/>
                </a:solidFill>
                <a:effectLst/>
              </a:rPr>
              <a:t>Расходы на реализацию мероприятий</a:t>
            </a:r>
            <a:br>
              <a:rPr lang="ru-RU" altLang="ru-RU" sz="2400" dirty="0" smtClean="0">
                <a:solidFill>
                  <a:srgbClr val="0033CC"/>
                </a:solidFill>
                <a:effectLst/>
              </a:rPr>
            </a:br>
            <a:r>
              <a:rPr lang="ru-RU" altLang="ru-RU" sz="2400" dirty="0" smtClean="0">
                <a:solidFill>
                  <a:srgbClr val="0033CC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45934669"/>
              </p:ext>
            </p:extLst>
          </p:nvPr>
        </p:nvGraphicFramePr>
        <p:xfrm>
          <a:off x="319087" y="1211954"/>
          <a:ext cx="8488362" cy="5044216"/>
        </p:xfrm>
        <a:graphic>
          <a:graphicData uri="http://schemas.openxmlformats.org/drawingml/2006/table">
            <a:tbl>
              <a:tblPr/>
              <a:tblGrid>
                <a:gridCol w="4512453"/>
                <a:gridCol w="1217115"/>
                <a:gridCol w="976032"/>
                <a:gridCol w="838200"/>
                <a:gridCol w="944562"/>
              </a:tblGrid>
              <a:tr h="45720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69" marB="4566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347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Уточнённый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8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-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7 851,1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10 684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2 156,8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2 184,1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867,9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356,4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366,7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952,6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135,1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139,2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75,8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70,3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 и образования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1 998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138,2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142,3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249,6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250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178,9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184,3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Переподготовка и повышение квалификации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124,0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180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46,5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3463,1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3 558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1231,4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1231,4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1 535,8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2 257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303,5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523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206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087" y="2381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2070" name="Picture 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8575"/>
            <a:ext cx="1524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071" name="Прямоугольник 6"/>
          <p:cNvSpPr>
            <a:spLocks noChangeArrowheads="1"/>
          </p:cNvSpPr>
          <p:nvPr/>
        </p:nvSpPr>
        <p:spPr bwMode="auto">
          <a:xfrm>
            <a:off x="0" y="6282422"/>
            <a:ext cx="89217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200" i="1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Примечание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годы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- без </a:t>
            </a:r>
            <a:r>
              <a:rPr lang="ru-RU" altLang="ru-RU" sz="1200" i="1" dirty="0">
                <a:solidFill>
                  <a:prstClr val="black"/>
                </a:solidFill>
                <a:cs typeface="Arial" panose="020B0604020202020204" pitchFamily="34" charset="0"/>
              </a:rPr>
              <a:t>учета целевых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трансфертов из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республиканского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бюджета;</a:t>
            </a:r>
          </a:p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494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/>
              <a:t>26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490913" y="11271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60558113"/>
              </p:ext>
            </p:extLst>
          </p:nvPr>
        </p:nvGraphicFramePr>
        <p:xfrm>
          <a:off x="304799" y="1524000"/>
          <a:ext cx="8596314" cy="2951951"/>
        </p:xfrm>
        <a:graphic>
          <a:graphicData uri="http://schemas.openxmlformats.org/drawingml/2006/table">
            <a:tbl>
              <a:tblPr/>
              <a:tblGrid>
                <a:gridCol w="4255743"/>
                <a:gridCol w="1075203"/>
                <a:gridCol w="1190757"/>
                <a:gridCol w="1086950"/>
                <a:gridCol w="987661"/>
              </a:tblGrid>
              <a:tr h="290158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0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2762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94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социальную помощь и социальное обеспечение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11 697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13 321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7 056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4 304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4 987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2 884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2 965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6 256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8 058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3 242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3 271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1 137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276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739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747713" y="6276975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21450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745FC5-01B9-4523-983C-AC8B5A47D351}" type="slidenum">
              <a:rPr lang="ru-RU" altLang="ru-RU" sz="1200" smtClean="0">
                <a:solidFill>
                  <a:srgbClr val="7F7F7F"/>
                </a:solidFill>
              </a:rPr>
              <a:pPr/>
              <a:t>27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43350" y="149225"/>
            <a:ext cx="4953000" cy="7572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59857463"/>
              </p:ext>
            </p:extLst>
          </p:nvPr>
        </p:nvGraphicFramePr>
        <p:xfrm>
          <a:off x="480646" y="1063625"/>
          <a:ext cx="8534401" cy="5308909"/>
        </p:xfrm>
        <a:graphic>
          <a:graphicData uri="http://schemas.openxmlformats.org/drawingml/2006/table">
            <a:tbl>
              <a:tblPr/>
              <a:tblGrid>
                <a:gridCol w="4415093"/>
                <a:gridCol w="1051129"/>
                <a:gridCol w="1051129"/>
                <a:gridCol w="808935"/>
                <a:gridCol w="1208115"/>
              </a:tblGrid>
              <a:tr h="27067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52" marB="45652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218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32" marB="456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711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всего,    в том числе: 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15 394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20 344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9 840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5 952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3 931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740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5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Ел </a:t>
                      </a:r>
                      <a:r>
                        <a:rPr kumimoji="0" lang="ru-RU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826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8 274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12 043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4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955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3 789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246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283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938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84" name="Picture 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0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5" name="Прямоугольник 6"/>
          <p:cNvSpPr>
            <a:spLocks noChangeArrowheads="1"/>
          </p:cNvSpPr>
          <p:nvPr/>
        </p:nvSpPr>
        <p:spPr bwMode="auto">
          <a:xfrm>
            <a:off x="514350" y="6447780"/>
            <a:ext cx="8382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9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2022-2023 годы - без учета целевых трансфертов из республиканского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310904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/>
              <a:t>28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28600"/>
            <a:ext cx="5029200" cy="1600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07570028"/>
              </p:ext>
            </p:extLst>
          </p:nvPr>
        </p:nvGraphicFramePr>
        <p:xfrm>
          <a:off x="990599" y="1752602"/>
          <a:ext cx="7629525" cy="3644572"/>
        </p:xfrm>
        <a:graphic>
          <a:graphicData uri="http://schemas.openxmlformats.org/drawingml/2006/table">
            <a:tbl>
              <a:tblPr/>
              <a:tblGrid>
                <a:gridCol w="3008456"/>
                <a:gridCol w="1203382"/>
                <a:gridCol w="1203382"/>
                <a:gridCol w="1031471"/>
                <a:gridCol w="1182834"/>
              </a:tblGrid>
              <a:tr h="31338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8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29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утверждено</a:t>
                      </a:r>
                    </a:p>
                    <a:p>
                      <a:endParaRPr lang="ru-RU" dirty="0"/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57 405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98 323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15 437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12 157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Дороги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11 752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27 994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Водообеспечение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12 234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13 293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14 808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18 771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Благоустройство, жилищно-коммунальное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6 859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10 271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2 432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11 752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27 994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8 874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533400" y="5486400"/>
            <a:ext cx="8086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обеспечение занятости за счет развития инфраструктуры и жилищно-коммунального хозяйства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в </a:t>
            </a:r>
            <a:r>
              <a:rPr lang="ru-RU" sz="2400" b="1" dirty="0">
                <a:solidFill>
                  <a:srgbClr val="0000FF"/>
                </a:solidFill>
              </a:rPr>
              <a:t>рамках Дорожной карты занятости на 2020-2021 годы</a:t>
            </a:r>
            <a:endParaRPr lang="ru-RU" sz="2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36250376"/>
              </p:ext>
            </p:extLst>
          </p:nvPr>
        </p:nvGraphicFramePr>
        <p:xfrm>
          <a:off x="380999" y="1600200"/>
          <a:ext cx="8610603" cy="4751234"/>
        </p:xfrm>
        <a:graphic>
          <a:graphicData uri="http://schemas.openxmlformats.org/drawingml/2006/table">
            <a:tbl>
              <a:tblPr/>
              <a:tblGrid>
                <a:gridCol w="3638366"/>
                <a:gridCol w="237424"/>
                <a:gridCol w="284077"/>
                <a:gridCol w="670524"/>
                <a:gridCol w="658447"/>
                <a:gridCol w="567174"/>
                <a:gridCol w="761796"/>
                <a:gridCol w="268793"/>
                <a:gridCol w="658857"/>
                <a:gridCol w="865145"/>
              </a:tblGrid>
              <a:tr h="30390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         млн. тенге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45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227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ГЦБ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РБ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НФ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МБ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занятости за счет развития инфраструктуры и жилищно-коммунального хозяйства в рамках Дорожной карты занятости на 2020-2021 годы, всего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10 028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6 766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2 253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b="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2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1 114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1 114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2 185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1 865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320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3 700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3 253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447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(ЖКХ, дороги, строительство)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2 830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1 486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1000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9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3AF7D609-AE56-40D6-BA5A-783A792EB398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  –  </a:t>
            </a:r>
            <a:r>
              <a:rPr lang="ru-RU" altLang="ru-RU" sz="1600" dirty="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Уточнением областного бюджета</a:t>
            </a:r>
            <a:r>
              <a:rPr lang="ru-RU" altLang="ru-RU" sz="1600" dirty="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Корректировкой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областного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бюджета</a:t>
            </a:r>
            <a:r>
              <a:rPr lang="ru-RU" altLang="ru-RU" sz="1600" dirty="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на 2021-2023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2021-2025 годы                       и утвержден решением сессии областного маслихата от 11 декабря 2020 года № 50/1.</a:t>
            </a:r>
            <a:endParaRPr lang="ru-RU" altLang="ru-RU" sz="1600" i="1" dirty="0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Государственная программа развития продуктивной занятости и массового предпринимательства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2017-2021 годы "</a:t>
            </a:r>
            <a:r>
              <a:rPr lang="ru-RU" sz="2400" b="1" dirty="0" err="1" smtClean="0">
                <a:solidFill>
                  <a:srgbClr val="0000FF"/>
                </a:solidFill>
              </a:rPr>
              <a:t>Еңбек</a:t>
            </a:r>
            <a:r>
              <a:rPr lang="ru-RU" sz="2400" b="1" dirty="0" smtClean="0">
                <a:solidFill>
                  <a:srgbClr val="0000FF"/>
                </a:solidFill>
              </a:rPr>
              <a:t>" в СКО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1800" b="1" dirty="0">
                <a:solidFill>
                  <a:srgbClr val="0000FF"/>
                </a:solidFill>
              </a:rPr>
              <a:t>(</a:t>
            </a:r>
            <a:r>
              <a:rPr lang="ru-RU" sz="1800" b="1" dirty="0" smtClean="0">
                <a:solidFill>
                  <a:srgbClr val="0000FF"/>
                </a:solidFill>
              </a:rPr>
              <a:t>за счет трансфертов) 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88342366"/>
              </p:ext>
            </p:extLst>
          </p:nvPr>
        </p:nvGraphicFramePr>
        <p:xfrm>
          <a:off x="1066800" y="1905000"/>
          <a:ext cx="7086600" cy="3733380"/>
        </p:xfrm>
        <a:graphic>
          <a:graphicData uri="http://schemas.openxmlformats.org/drawingml/2006/table">
            <a:tbl>
              <a:tblPr/>
              <a:tblGrid>
                <a:gridCol w="5432148"/>
                <a:gridCol w="1654452"/>
              </a:tblGrid>
              <a:tr h="304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реализацию Государственной программы развития продуктивной занятости и массового предпринимательства на 2017-2021 годы "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", всего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8 239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рынка труда через содействие занятости населения и мобильность трудовых ресурсов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2 425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жилья для переселенцев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4 248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развитие продуктивной занятости и массового предпринимательства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содействие развитию предпринимательства в областных центрах 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1220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D25AF50A-FEB8-4FE5-AC0C-BE90F054FC0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На реализацию мероприятий по социальной и инженерной инфраструктуре в сельских населенных пунктах в рамках проекта «</a:t>
            </a:r>
            <a:r>
              <a:rPr lang="ru-RU" sz="2400" b="1" dirty="0" err="1">
                <a:solidFill>
                  <a:srgbClr val="0000FF"/>
                </a:solidFill>
              </a:rPr>
              <a:t>Ауыл</a:t>
            </a:r>
            <a:r>
              <a:rPr lang="ru-RU" sz="2400" b="1" dirty="0">
                <a:solidFill>
                  <a:srgbClr val="0000FF"/>
                </a:solidFill>
              </a:rPr>
              <a:t> Ел </a:t>
            </a:r>
            <a:r>
              <a:rPr lang="ru-RU" sz="2400" b="1" dirty="0" err="1" smtClean="0">
                <a:solidFill>
                  <a:srgbClr val="0000FF"/>
                </a:solidFill>
              </a:rPr>
              <a:t>бесігі</a:t>
            </a:r>
            <a:r>
              <a:rPr lang="ru-RU" sz="2400" b="1" dirty="0" smtClean="0">
                <a:solidFill>
                  <a:srgbClr val="0000FF"/>
                </a:solidFill>
              </a:rPr>
              <a:t>»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18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02631962"/>
              </p:ext>
            </p:extLst>
          </p:nvPr>
        </p:nvGraphicFramePr>
        <p:xfrm>
          <a:off x="1371600" y="1729202"/>
          <a:ext cx="7010400" cy="3743264"/>
        </p:xfrm>
        <a:graphic>
          <a:graphicData uri="http://schemas.openxmlformats.org/drawingml/2006/table">
            <a:tbl>
              <a:tblPr/>
              <a:tblGrid>
                <a:gridCol w="3810000"/>
                <a:gridCol w="967088"/>
                <a:gridCol w="116835"/>
                <a:gridCol w="609756"/>
                <a:gridCol w="501198"/>
                <a:gridCol w="1005523"/>
              </a:tblGrid>
              <a:tr h="3218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51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88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Нац. фонд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10 869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9 690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1 179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2 961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2 668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293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Здравоохранения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1 147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980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5 719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5 102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3263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3DE6565-AE50-4BAD-996A-E5DD878A185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FD54A8-0F62-4C64-9C6A-22688BA63E83}" type="slidenum">
              <a:rPr lang="ru-RU" altLang="ru-RU" sz="1200" smtClean="0">
                <a:solidFill>
                  <a:srgbClr val="7F7F7F"/>
                </a:solidFill>
              </a:rPr>
              <a:pPr/>
              <a:t>32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76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Финансовая поддержка специалистам социальной сферы прибывшим для работы в сельскую местность</a:t>
            </a:r>
            <a:r>
              <a:rPr lang="ru-RU" altLang="ru-RU" sz="2200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lang="ru-RU" altLang="ru-RU" sz="1200" b="0" i="1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тыс. тенге</a:t>
            </a:r>
          </a:p>
        </p:txBody>
      </p:sp>
      <p:graphicFrame>
        <p:nvGraphicFramePr>
          <p:cNvPr id="5" name="Group 61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96366967"/>
              </p:ext>
            </p:extLst>
          </p:nvPr>
        </p:nvGraphicFramePr>
        <p:xfrm>
          <a:off x="323528" y="1124744"/>
          <a:ext cx="8569323" cy="4977760"/>
        </p:xfrm>
        <a:graphic>
          <a:graphicData uri="http://schemas.openxmlformats.org/drawingml/2006/table">
            <a:tbl>
              <a:tblPr/>
              <a:tblGrid>
                <a:gridCol w="4159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333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39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13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212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212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212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6413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3012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5412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3505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9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2020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на 2021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2020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на 2021 год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30 958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21 878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134 233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157 518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17 223,6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9 627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143 144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166 269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9 216,6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5 834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67 791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70 008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10 669,1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14 585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99 603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109 387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10 210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60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392</a:t>
                      </a:r>
                      <a:endParaRPr lang="ru-RU" sz="1200" b="0" i="0" u="none" strike="noStrik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8 118,1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ru-RU" sz="1200" b="0" i="0" u="none" strike="noStrike" baseline="0" dirty="0" smtClean="0">
                          <a:latin typeface="Arial" pitchFamily="34" charset="0"/>
                          <a:cs typeface="Arial" pitchFamily="34" charset="0"/>
                        </a:rPr>
                        <a:t> 210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39 765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52 506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11 134,2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201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58 632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224 030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240 652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6 362,4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14 585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35 205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10 807,2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11 556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139 748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152 756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10 618,3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5 543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55 671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4 444,8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5 250,6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5 882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48 130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8 751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56 553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61 257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3 560,6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2 917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4 324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48 130</a:t>
                      </a:r>
                      <a:endParaRPr lang="ru-RU" sz="12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149 226,1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616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179 578,6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1 066 341,0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295</a:t>
                      </a:r>
                      <a:endParaRPr lang="ru-RU" sz="12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1 290 384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7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41514"/>
            <a:ext cx="8220075" cy="457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18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Субсидии по сельскому хозяйству</a:t>
            </a: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97737732"/>
              </p:ext>
            </p:extLst>
          </p:nvPr>
        </p:nvGraphicFramePr>
        <p:xfrm>
          <a:off x="631371" y="838200"/>
          <a:ext cx="8229601" cy="5562952"/>
        </p:xfrm>
        <a:graphic>
          <a:graphicData uri="http://schemas.openxmlformats.org/drawingml/2006/table">
            <a:tbl>
              <a:tblPr/>
              <a:tblGrid>
                <a:gridCol w="350429"/>
                <a:gridCol w="4985899"/>
                <a:gridCol w="1347501"/>
                <a:gridCol w="1545772"/>
              </a:tblGrid>
              <a:tr h="25908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3523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Утвержденный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Уточненный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43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45 228,2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45 228,2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семеноводства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1 528,2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1 528,2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8 850,8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8 850,8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пестицидов,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5 994,8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5 994,8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заготовительным организациям в сфере агропромышленного комплекса суммы налога на добавленную стоимость, уплаченного в бюджет, в пределах исчисленного налога на добавленную стоимость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в рамках гарантирования и страхования займов субъектов агропромышленного комплекса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0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4114800" y="66294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B02BF9-BB70-4369-A652-07704126D6DE}" type="slidenum">
              <a:rPr lang="ru-RU" altLang="ru-RU" sz="1200">
                <a:solidFill>
                  <a:srgbClr val="7F7F7F"/>
                </a:solidFill>
              </a:rPr>
              <a:pPr/>
              <a:t>33</a:t>
            </a:fld>
            <a:endParaRPr lang="ru-RU" altLang="ru-RU" sz="1200">
              <a:solidFill>
                <a:srgbClr val="7F7F7F"/>
              </a:solidFill>
            </a:endParaRPr>
          </a:p>
        </p:txBody>
      </p:sp>
      <p:sp>
        <p:nvSpPr>
          <p:cNvPr id="30807" name="Прямоугольник 1"/>
          <p:cNvSpPr>
            <a:spLocks noChangeArrowheads="1"/>
          </p:cNvSpPr>
          <p:nvPr/>
        </p:nvSpPr>
        <p:spPr bwMode="auto">
          <a:xfrm>
            <a:off x="7810500" y="609600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err="1">
                <a:solidFill>
                  <a:srgbClr val="0000CC"/>
                </a:solidFill>
              </a:rPr>
              <a:t>млн.тенге</a:t>
            </a:r>
            <a:endParaRPr lang="ru-RU" alt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519113"/>
          </a:xfrm>
        </p:spPr>
        <p:txBody>
          <a:bodyPr/>
          <a:lstStyle/>
          <a:p>
            <a:pPr algn="ctr"/>
            <a:r>
              <a:rPr lang="ru-RU" altLang="ru-RU" sz="2200" b="1" dirty="0" smtClean="0">
                <a:solidFill>
                  <a:schemeClr val="bg1"/>
                </a:solidFill>
              </a:rPr>
              <a:t>Государственные программы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, реализуемые в  2021 году</a:t>
            </a:r>
          </a:p>
        </p:txBody>
      </p:sp>
      <p:sp>
        <p:nvSpPr>
          <p:cNvPr id="228355" name="Rectangle 5"/>
          <p:cNvSpPr>
            <a:spLocks noChangeArrowheads="1"/>
          </p:cNvSpPr>
          <p:nvPr/>
        </p:nvSpPr>
        <p:spPr bwMode="auto">
          <a:xfrm>
            <a:off x="0" y="32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6" name="Rectangle 6"/>
          <p:cNvSpPr>
            <a:spLocks noChangeArrowheads="1"/>
          </p:cNvSpPr>
          <p:nvPr/>
        </p:nvSpPr>
        <p:spPr bwMode="auto">
          <a:xfrm>
            <a:off x="0" y="1268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7" name="Rectangle 7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8" name="Rectangle 8"/>
          <p:cNvSpPr>
            <a:spLocks noChangeArrowheads="1"/>
          </p:cNvSpPr>
          <p:nvPr/>
        </p:nvSpPr>
        <p:spPr bwMode="auto">
          <a:xfrm rot="10800000">
            <a:off x="0" y="5048250"/>
            <a:ext cx="91440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9" name="Rectangle 9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60" name="Rectangle 11"/>
          <p:cNvSpPr>
            <a:spLocks noChangeArrowheads="1"/>
          </p:cNvSpPr>
          <p:nvPr/>
        </p:nvSpPr>
        <p:spPr bwMode="auto">
          <a:xfrm>
            <a:off x="4981575" y="3603625"/>
            <a:ext cx="3846513" cy="2689226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инфраструктурного развития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 "</a:t>
            </a:r>
            <a:r>
              <a:rPr lang="ru-RU" altLang="ru-RU" sz="1400" b="1" dirty="0" err="1">
                <a:solidFill>
                  <a:srgbClr val="00007D"/>
                </a:solidFill>
              </a:rPr>
              <a:t>Нұрлы</a:t>
            </a:r>
            <a:r>
              <a:rPr lang="ru-RU" altLang="ru-RU" sz="1400" b="1" dirty="0">
                <a:solidFill>
                  <a:srgbClr val="00007D"/>
                </a:solidFill>
              </a:rPr>
              <a:t> </a:t>
            </a:r>
            <a:r>
              <a:rPr lang="ru-RU" altLang="ru-RU" sz="1400" b="1" dirty="0" err="1">
                <a:solidFill>
                  <a:srgbClr val="00007D"/>
                </a:solidFill>
              </a:rPr>
              <a:t>жол</a:t>
            </a:r>
            <a:r>
              <a:rPr lang="ru-RU" altLang="ru-RU" sz="1400" b="1" dirty="0">
                <a:solidFill>
                  <a:srgbClr val="00007D"/>
                </a:solidFill>
              </a:rPr>
              <a:t>"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Содействие экономическому росту и повышению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уровня жизни населения страны посредством создания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эффективной  и конкурентоспособной транспортной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инфраструктуры, развития транзита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и транспортных услуг, совершенствования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технологической и институциональной среды.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1,9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FF0000"/>
              </a:solidFill>
            </a:endParaRPr>
          </a:p>
        </p:txBody>
      </p:sp>
      <p:sp>
        <p:nvSpPr>
          <p:cNvPr id="228361" name="Rectangle 15"/>
          <p:cNvSpPr>
            <a:spLocks noChangeArrowheads="1"/>
          </p:cNvSpPr>
          <p:nvPr/>
        </p:nvSpPr>
        <p:spPr bwMode="auto">
          <a:xfrm>
            <a:off x="365125" y="4876800"/>
            <a:ext cx="4576763" cy="14160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поддержки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 развития бизнеса "Дорожная карта бизнеса-2025»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Обеспечение устойчивого и сбалансированного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роста регионального предпринимательства,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а также поддержание действующих и создание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новых постоянных рабочих мест</a:t>
            </a: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2,4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228362" name="Номер слайда 5"/>
          <p:cNvSpPr txBox="1">
            <a:spLocks/>
          </p:cNvSpPr>
          <p:nvPr/>
        </p:nvSpPr>
        <p:spPr bwMode="auto">
          <a:xfrm>
            <a:off x="3924300" y="6410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6940E93-4D1A-4543-8EA2-23A9FEA55659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89102" name="Rectangle 11"/>
          <p:cNvSpPr>
            <a:spLocks noChangeArrowheads="1"/>
          </p:cNvSpPr>
          <p:nvPr/>
        </p:nvSpPr>
        <p:spPr bwMode="auto">
          <a:xfrm>
            <a:off x="4981575" y="666750"/>
            <a:ext cx="3846513" cy="28511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Государственной программы развития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регионов на 2020-2025 годы </a:t>
            </a:r>
          </a:p>
          <a:p>
            <a:pPr algn="ctr" eaLnBrk="1" hangingPunct="1">
              <a:defRPr/>
            </a:pPr>
            <a:endParaRPr lang="ru-RU" altLang="ru-RU" sz="800" b="1" dirty="0">
              <a:solidFill>
                <a:srgbClr val="00007D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Цель:</a:t>
            </a:r>
            <a:r>
              <a:rPr lang="ru-RU" altLang="ru-RU" sz="1000" i="1" dirty="0">
                <a:latin typeface="Arial" charset="0"/>
              </a:rPr>
              <a:t> </a:t>
            </a:r>
            <a:r>
              <a:rPr lang="ru-RU" sz="1000" dirty="0"/>
              <a:t>Повышение экономической конкурентоспособности </a:t>
            </a:r>
          </a:p>
          <a:p>
            <a:pPr algn="ctr" eaLnBrk="1" hangingPunct="1">
              <a:defRPr/>
            </a:pPr>
            <a:r>
              <a:rPr lang="ru-RU" sz="1000" dirty="0"/>
              <a:t>регионов и улучшение качества жизни </a:t>
            </a:r>
          </a:p>
          <a:p>
            <a:pPr algn="ctr" eaLnBrk="1" hangingPunct="1">
              <a:defRPr/>
            </a:pPr>
            <a:r>
              <a:rPr lang="ru-RU" sz="1000" dirty="0"/>
              <a:t>населения через управляемую урбанизацию </a:t>
            </a:r>
          </a:p>
          <a:p>
            <a:pPr algn="ctr" eaLnBrk="1" hangingPunct="1">
              <a:defRPr/>
            </a:pPr>
            <a:endParaRPr lang="ru-RU" sz="1000" dirty="0"/>
          </a:p>
          <a:p>
            <a:pPr algn="ctr" eaLnBrk="1" hangingPunct="1"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5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  <a:r>
              <a:rPr lang="ru-RU" altLang="ru-RU" sz="1000" b="1" i="1" dirty="0">
                <a:latin typeface="Arial" charset="0"/>
              </a:rPr>
              <a:t>, </a:t>
            </a:r>
            <a:r>
              <a:rPr lang="ru-RU" altLang="ru-RU" sz="1000" i="1" dirty="0">
                <a:latin typeface="Arial" charset="0"/>
              </a:rPr>
              <a:t>в том числе: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развитие инженерной инфраструктуры – </a:t>
            </a:r>
            <a:r>
              <a:rPr lang="ru-RU" altLang="ru-RU" sz="1000" b="1" i="1" dirty="0" smtClean="0">
                <a:latin typeface="Arial" charset="0"/>
              </a:rPr>
              <a:t>0,4 </a:t>
            </a:r>
            <a:r>
              <a:rPr lang="ru-RU" altLang="ru-RU" sz="1000" b="1" i="1" dirty="0">
                <a:latin typeface="Arial" charset="0"/>
              </a:rPr>
              <a:t>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 smtClean="0">
                <a:latin typeface="Arial" charset="0"/>
              </a:rPr>
              <a:t>реализация </a:t>
            </a:r>
            <a:r>
              <a:rPr lang="ru-RU" altLang="ru-RU" sz="1000" i="1" dirty="0">
                <a:latin typeface="Arial" charset="0"/>
              </a:rPr>
              <a:t>мероприятий по социальной и инженерной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инфраструктуре в сельских населенных пунктах в </a:t>
            </a:r>
            <a:r>
              <a:rPr lang="ru-RU" altLang="ru-RU" sz="1000" i="1" dirty="0" smtClean="0">
                <a:latin typeface="Arial" charset="0"/>
              </a:rPr>
              <a:t>рамках </a:t>
            </a:r>
            <a:endParaRPr lang="ru-RU" altLang="ru-RU" sz="1000" i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проекта «</a:t>
            </a:r>
            <a:r>
              <a:rPr lang="ru-RU" altLang="ru-RU" sz="1000" i="1" dirty="0" err="1">
                <a:latin typeface="Arial" charset="0"/>
              </a:rPr>
              <a:t>Ауыл</a:t>
            </a:r>
            <a:r>
              <a:rPr lang="ru-RU" altLang="ru-RU" sz="1000" i="1" dirty="0">
                <a:latin typeface="Arial" charset="0"/>
              </a:rPr>
              <a:t>-Ел </a:t>
            </a:r>
            <a:r>
              <a:rPr lang="ru-RU" altLang="ru-RU" sz="1000" i="1" dirty="0" err="1">
                <a:latin typeface="Arial" charset="0"/>
              </a:rPr>
              <a:t>бесігі</a:t>
            </a:r>
            <a:r>
              <a:rPr lang="ru-RU" altLang="ru-RU" sz="1000" i="1" dirty="0">
                <a:latin typeface="Arial" charset="0"/>
              </a:rPr>
              <a:t>» </a:t>
            </a:r>
            <a:r>
              <a:rPr lang="ru-RU" altLang="ru-RU" sz="1000" b="1" i="1" dirty="0">
                <a:latin typeface="Arial" charset="0"/>
              </a:rPr>
              <a:t>- </a:t>
            </a:r>
            <a:r>
              <a:rPr lang="ru-RU" altLang="ru-RU" sz="1000" b="1" i="1" dirty="0" smtClean="0">
                <a:latin typeface="Arial" charset="0"/>
              </a:rPr>
              <a:t>3,3 </a:t>
            </a:r>
            <a:r>
              <a:rPr lang="ru-RU" altLang="ru-RU" sz="1000" b="1" i="1" dirty="0">
                <a:latin typeface="Arial" charset="0"/>
              </a:rPr>
              <a:t>млрд. </a:t>
            </a:r>
            <a:r>
              <a:rPr lang="ru-RU" altLang="ru-RU" sz="1000" b="1" i="1" dirty="0" smtClean="0">
                <a:latin typeface="Arial" charset="0"/>
              </a:rPr>
              <a:t>тенге; 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 бюджетные кредиты </a:t>
            </a:r>
            <a:r>
              <a:rPr lang="ru-RU" altLang="ru-RU" sz="1000" b="1" i="1" dirty="0" smtClean="0">
                <a:latin typeface="Arial" charset="0"/>
              </a:rPr>
              <a:t>-1,3 млрд. тенге, </a:t>
            </a:r>
          </a:p>
          <a:p>
            <a:pPr algn="ctr" eaLnBrk="1" hangingPunct="1">
              <a:defRPr/>
            </a:pPr>
            <a:endParaRPr lang="ru-RU" altLang="ru-RU" sz="1000" b="1" i="1" dirty="0" smtClean="0">
              <a:latin typeface="Arial" charset="0"/>
            </a:endParaRPr>
          </a:p>
          <a:p>
            <a:pPr algn="ctr" eaLnBrk="1" hangingPunct="1">
              <a:defRPr/>
            </a:pPr>
            <a:endParaRPr lang="ru-RU" altLang="ru-RU" sz="1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3804" name="Rectangle 11"/>
          <p:cNvSpPr>
            <a:spLocks noChangeArrowheads="1"/>
          </p:cNvSpPr>
          <p:nvPr/>
        </p:nvSpPr>
        <p:spPr bwMode="auto">
          <a:xfrm>
            <a:off x="365125" y="3557588"/>
            <a:ext cx="4576763" cy="1185862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5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Государственной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программы жилищно-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коммунального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развития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"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Нұрлы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жер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"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2020-2025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000" b="1" dirty="0" smtClean="0"/>
              <a:t>Цель:</a:t>
            </a:r>
            <a:r>
              <a:rPr lang="ru-RU" altLang="ru-RU" sz="1000" i="1" dirty="0" smtClean="0"/>
              <a:t> </a:t>
            </a:r>
            <a:r>
              <a:rPr lang="ru-RU" sz="1000" dirty="0" smtClean="0"/>
              <a:t>Повышение доступности и комфорта жилья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sz="1000" dirty="0" smtClean="0"/>
              <a:t>развитие жилищной инфраструктуры</a:t>
            </a:r>
            <a:endParaRPr lang="ru-RU" altLang="ru-RU" sz="500" i="1" dirty="0" smtClean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21,4 млрд</a:t>
            </a:r>
            <a:r>
              <a:rPr lang="ru-RU" altLang="ru-RU" sz="12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ru-RU" altLang="ru-RU" sz="1100" b="1" dirty="0" smtClean="0">
              <a:solidFill>
                <a:srgbClr val="3366FF"/>
              </a:solidFill>
            </a:endParaRPr>
          </a:p>
        </p:txBody>
      </p:sp>
      <p:sp>
        <p:nvSpPr>
          <p:cNvPr id="228365" name="Прямоугольник 4"/>
          <p:cNvSpPr>
            <a:spLocks noChangeArrowheads="1"/>
          </p:cNvSpPr>
          <p:nvPr/>
        </p:nvSpPr>
        <p:spPr bwMode="auto">
          <a:xfrm>
            <a:off x="365125" y="655638"/>
            <a:ext cx="4576763" cy="2862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развития агропромышленного комплекса Республики Казахстан на 2017–2021 годы</a:t>
            </a: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В целях реализации Послания Главы государства народу Казахстана от 10 января 2018 года "Новые возможности развития в условиях четвертой промышленной революции" увеличение в течение 5 лет производительности труда в АПК и экспорта переработанной сельскохозяйственной продукции как минимум в 2,5 раза по сравнению с 2017 годом.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/>
              <a:t>Повышение конкурентоспособности отрасли АПК путем увеличения производительности труда с 1,2 млн. тенге на 1 занятого в сельском хозяйстве в 2015 году до 3,7 млн. тенге к 2021 году, а также экспорта переработанной продукции с 945,1 млн. долл. США в 2015 году до 2 400 млн. долл. США в 2021 году.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18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61963"/>
            <a:ext cx="8229600" cy="285750"/>
          </a:xfrm>
        </p:spPr>
        <p:txBody>
          <a:bodyPr/>
          <a:lstStyle/>
          <a:p>
            <a:pPr algn="ctr"/>
            <a:r>
              <a:rPr lang="ru-RU" altLang="ru-RU" sz="2200" b="1" dirty="0" smtClean="0">
                <a:solidFill>
                  <a:srgbClr val="0000FF"/>
                </a:solidFill>
              </a:rPr>
              <a:t>Государственные программы, реализуемые в  2021 году</a:t>
            </a:r>
          </a:p>
        </p:txBody>
      </p:sp>
      <p:sp>
        <p:nvSpPr>
          <p:cNvPr id="229379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0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1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2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3" name="Rectangle 10"/>
          <p:cNvSpPr>
            <a:spLocks noChangeArrowheads="1"/>
          </p:cNvSpPr>
          <p:nvPr/>
        </p:nvSpPr>
        <p:spPr bwMode="auto">
          <a:xfrm>
            <a:off x="274638" y="2736850"/>
            <a:ext cx="4314825" cy="16383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развития продуктивной занятости и массового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предпринимательства на 2017-2021 годы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  <a:r>
              <a:rPr lang="ru-RU" altLang="ru-RU" sz="1400" b="1" dirty="0" err="1">
                <a:solidFill>
                  <a:srgbClr val="00007D"/>
                </a:solidFill>
              </a:rPr>
              <a:t>Еңбек</a:t>
            </a: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Цель:</a:t>
            </a:r>
            <a:r>
              <a:rPr lang="ru-RU" altLang="ru-RU" sz="1100" i="1" dirty="0">
                <a:solidFill>
                  <a:srgbClr val="000000"/>
                </a:solidFill>
              </a:rPr>
              <a:t> Содействие продуктивной занятости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и вовлечение граждан в предпринимательство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10,8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млрд.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  <p:sp>
        <p:nvSpPr>
          <p:cNvPr id="229384" name="Rectangle 11"/>
          <p:cNvSpPr>
            <a:spLocks noChangeArrowheads="1"/>
          </p:cNvSpPr>
          <p:nvPr/>
        </p:nvSpPr>
        <p:spPr bwMode="auto">
          <a:xfrm>
            <a:off x="4676775" y="1077913"/>
            <a:ext cx="4314825" cy="3297237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по реализации языковой политики в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Республике Казахстан на 2020-2025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</a:t>
            </a: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000" dirty="0"/>
              <a:t>ведение гармоничной языковой политики,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направленной на модернизацию казахского языка</a:t>
            </a: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 основе </a:t>
            </a:r>
            <a:r>
              <a:rPr lang="ru-RU" altLang="ru-RU" sz="1000" dirty="0" err="1"/>
              <a:t>латинографического</a:t>
            </a:r>
            <a:r>
              <a:rPr lang="ru-RU" altLang="ru-RU" sz="1000" dirty="0"/>
              <a:t> алфавита,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ru-RU" altLang="ru-RU" sz="1000" dirty="0"/>
              <a:t>дальнейшее повышение языковой культуры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развитие языкового капитала, обеспечивая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полноценную деятельность казахского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как государственного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68,9 млн</a:t>
            </a:r>
            <a:r>
              <a:rPr lang="ru-RU" altLang="ru-RU" sz="14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229385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33</a:t>
            </a:r>
          </a:p>
        </p:txBody>
      </p:sp>
      <p:sp>
        <p:nvSpPr>
          <p:cNvPr id="229386" name="Rectangle 10"/>
          <p:cNvSpPr>
            <a:spLocks noChangeArrowheads="1"/>
          </p:cNvSpPr>
          <p:nvPr/>
        </p:nvSpPr>
        <p:spPr bwMode="auto">
          <a:xfrm>
            <a:off x="255588" y="1071563"/>
            <a:ext cx="4322762" cy="14795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образования и науки РК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 </a:t>
            </a:r>
            <a:r>
              <a:rPr lang="ru-RU" altLang="ru-RU" sz="1000" i="1" dirty="0">
                <a:solidFill>
                  <a:srgbClr val="000000"/>
                </a:solidFill>
              </a:rPr>
              <a:t>Повышение глобальной  конкурентоспособности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казахстанского образования и науки, воспитание и обучение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личности на основе общечеловеческих ценностей</a:t>
            </a:r>
            <a:r>
              <a:rPr lang="ru-RU" altLang="ru-RU" sz="1000" dirty="0"/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4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37 </a:t>
            </a:r>
            <a:r>
              <a:rPr lang="ru-RU" altLang="ru-RU" sz="14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1427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Этапы </a:t>
            </a:r>
            <a:r>
              <a:rPr lang="ru-RU" sz="3600" b="1" dirty="0">
                <a:solidFill>
                  <a:srgbClr val="0000FF"/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32452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Объект 2"/>
          <p:cNvSpPr>
            <a:spLocks noGrp="1"/>
          </p:cNvSpPr>
          <p:nvPr>
            <p:ph idx="1"/>
          </p:nvPr>
        </p:nvSpPr>
        <p:spPr>
          <a:xfrm>
            <a:off x="231775" y="1135063"/>
            <a:ext cx="8839200" cy="48942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186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14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12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12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13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17 сельских округов,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19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11 сельских округов,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17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18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- 11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– 10 сельских округов,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33475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36</a:t>
            </a:r>
          </a:p>
        </p:txBody>
      </p:sp>
      <p:sp>
        <p:nvSpPr>
          <p:cNvPr id="233476" name="Прямоугольник 5"/>
          <p:cNvSpPr>
            <a:spLocks noChangeArrowheads="1"/>
          </p:cNvSpPr>
          <p:nvPr/>
        </p:nvSpPr>
        <p:spPr bwMode="auto">
          <a:xfrm>
            <a:off x="533400" y="488950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0000FF"/>
                </a:solidFill>
              </a:rPr>
              <a:t>Информация о количестве местного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938" y="-152400"/>
            <a:ext cx="8797925" cy="13716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Уточненный бюджет сельских округов на 2021 год </a:t>
            </a:r>
            <a:r>
              <a:rPr lang="ru-RU" altLang="ru-RU" sz="1800" b="1" dirty="0" smtClean="0"/>
              <a:t>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241976"/>
              </p:ext>
            </p:extLst>
          </p:nvPr>
        </p:nvGraphicFramePr>
        <p:xfrm>
          <a:off x="4917" y="859871"/>
          <a:ext cx="8986680" cy="5222378"/>
        </p:xfrm>
        <a:graphic>
          <a:graphicData uri="http://schemas.openxmlformats.org/drawingml/2006/table">
            <a:tbl>
              <a:tblPr/>
              <a:tblGrid>
                <a:gridCol w="985683"/>
                <a:gridCol w="657043"/>
                <a:gridCol w="524223"/>
                <a:gridCol w="603944"/>
                <a:gridCol w="524223"/>
                <a:gridCol w="674001"/>
                <a:gridCol w="748890"/>
                <a:gridCol w="599112"/>
                <a:gridCol w="674001"/>
                <a:gridCol w="633363"/>
                <a:gridCol w="533400"/>
                <a:gridCol w="533400"/>
                <a:gridCol w="546507"/>
                <a:gridCol w="748890"/>
              </a:tblGrid>
              <a:tr h="1724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4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ЖКХ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Дороги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развития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регионов до 2020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ВСЕГО, из них: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13 879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939 950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9 499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3 213 318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13 879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3 543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2 755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3 041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341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003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4 197 576,1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727 578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81 701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31 </a:t>
                      </a:r>
                      <a:r>
                        <a:rPr lang="ru-RU" sz="900" b="0" i="0" u="none" strike="noStrike" dirty="0" smtClean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292</a:t>
                      </a:r>
                      <a:endParaRPr lang="ru-RU" sz="900" b="0" i="0" u="none" strike="noStrike" dirty="0">
                        <a:solidFill>
                          <a:srgbClr val="29058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402 560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196 775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15 249,7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727 578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260 616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31 292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97 698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15 582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322 390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777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464 189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33 386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712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159 894,4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270 118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78,6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464 189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137 753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5 663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13 064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27 917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279 792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1 389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216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39 121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1 091 707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251 415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6 120,3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1 389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216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363 966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47 433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552 480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36 711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388 626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1 193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63 015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859 040,3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256 240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14 884,5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1 193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153 416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699 436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52 483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287 845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633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289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340 216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244 145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633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289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140 320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138 150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31 080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323 739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2 071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904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1 626 376,3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320 265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36 337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2 071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904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445 235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615 200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569 041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442 429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908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998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152 467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768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429 077,2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303 944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22 742,1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908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998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288 952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155 448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56 576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408 022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545 893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53 041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196 303,1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288 000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8 548,9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545 893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114 025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138 516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13 961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279 391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9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2 019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342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130 665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1 687 964,9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183 174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16 708,3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2 019 </a:t>
                      </a:r>
                      <a:r>
                        <a:rPr lang="ru-RU" sz="9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342</a:t>
                      </a:r>
                      <a:endParaRPr lang="ru-RU" sz="900" b="0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694 113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180 444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794 012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350 774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1 836 198,0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113 662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1 342 884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341 065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38 587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1 836 198,0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466 156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513 314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414 704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56 312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385 713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548 782,9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36 207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325 341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184 652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1 948,9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548 782,9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79 100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5 860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233 343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15 200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215 280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890 873,3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52 814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557 407,3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263 980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15 661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890 873,3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150 503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82 076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333 333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18 781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306 180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650 278,6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46 019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481 049,4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109 545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13 665,2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650 278,6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249 435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142 924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34 122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16 400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solidFill>
                            <a:srgbClr val="290583"/>
                          </a:solidFill>
                          <a:effectLst/>
                          <a:latin typeface="Arial" panose="020B0604020202020204" pitchFamily="34" charset="0"/>
                        </a:rPr>
                        <a:t>207 397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4746" name="Text Box 95"/>
          <p:cNvSpPr txBox="1">
            <a:spLocks noChangeArrowheads="1"/>
          </p:cNvSpPr>
          <p:nvPr/>
        </p:nvSpPr>
        <p:spPr bwMode="auto">
          <a:xfrm>
            <a:off x="8001000" y="495300"/>
            <a:ext cx="1143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тыс.тенге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34747" name="Номер слайда 5"/>
          <p:cNvSpPr txBox="1">
            <a:spLocks/>
          </p:cNvSpPr>
          <p:nvPr/>
        </p:nvSpPr>
        <p:spPr bwMode="auto">
          <a:xfrm>
            <a:off x="4267200" y="6629400"/>
            <a:ext cx="1295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2255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Информация о внесении изменений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дополнений в Бюджетный кодекс Республики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Казахстан</a:t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0" i="1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части планирования </a:t>
            </a: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бюджета)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2819401"/>
            <a:ext cx="8610600" cy="2819400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Казахстан от 27 декабря 2019 года №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291-VI внесены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54, 55, 56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Республики Казахстан (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вводится в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с 01.01.2021 года):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расходы в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с районного (городского) уровней переданы на областной уровень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94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66281568-9FF3-4B45-ABD8-2F50761DEB90}" type="slidenum">
              <a:rPr lang="ru-RU" altLang="ru-RU" sz="1200" b="1" smtClean="0">
                <a:solidFill>
                  <a:srgbClr val="7F7F7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7</a:t>
            </a:fld>
            <a:endParaRPr lang="ru-RU" altLang="ru-RU" sz="1200" b="1" smtClean="0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76250" y="620688"/>
            <a:ext cx="8496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 smtClean="0">
                <a:solidFill>
                  <a:srgbClr val="000000"/>
                </a:solidFill>
              </a:rPr>
              <a:t>Основные показатели социально-экономического развития области</a:t>
            </a:r>
            <a:endParaRPr lang="ru-RU" altLang="ru-RU" sz="1800" kern="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032347"/>
              </p:ext>
            </p:extLst>
          </p:nvPr>
        </p:nvGraphicFramePr>
        <p:xfrm>
          <a:off x="381000" y="1066800"/>
          <a:ext cx="8424936" cy="4731143"/>
        </p:xfrm>
        <a:graphic>
          <a:graphicData uri="http://schemas.openxmlformats.org/drawingml/2006/table">
            <a:tbl>
              <a:tblPr/>
              <a:tblGrid>
                <a:gridCol w="4412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107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216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216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216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6216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216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62165"/>
              </a:tblGrid>
              <a:tr h="238147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91455" marR="9145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План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0810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млрд.тенге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1 016,7*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1 621,6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1 721,5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1 832,7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1 954,8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2 079,4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1 858,2*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2,991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3,193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3,415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3,656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3,900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4,8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2 778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2 917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3 063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3 201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3 462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42 500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156 265**</a:t>
                      </a:r>
                    </a:p>
                  </a:txBody>
                  <a:tcPr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161 115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172 554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183 942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197 922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212 964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2094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40 441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43272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46302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49312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52518</a:t>
                      </a: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55407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91443" marR="91443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76250" y="5949280"/>
            <a:ext cx="54444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i="1" dirty="0" smtClean="0"/>
              <a:t>* - данные за январь – сентябрь 2020 года</a:t>
            </a:r>
          </a:p>
          <a:p>
            <a:r>
              <a:rPr lang="ru-RU" sz="1050" i="1" dirty="0" smtClean="0"/>
              <a:t>** - </a:t>
            </a:r>
            <a:r>
              <a:rPr lang="ru-RU" sz="1050" i="1" smtClean="0"/>
              <a:t>данные январь-декабрь </a:t>
            </a:r>
            <a:r>
              <a:rPr lang="ru-RU" sz="1050" i="1" dirty="0" smtClean="0"/>
              <a:t>2020 года</a:t>
            </a:r>
            <a:endParaRPr lang="ru-RU" sz="1050" i="1" dirty="0"/>
          </a:p>
        </p:txBody>
      </p:sp>
    </p:spTree>
    <p:extLst>
      <p:ext uri="{BB962C8B-B14F-4D97-AF65-F5344CB8AC3E}">
        <p14:creationId xmlns:p14="http://schemas.microsoft.com/office/powerpoint/2010/main" val="40028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Структура поступлений бюджета СКО на 2021-2023 годы, </a:t>
            </a:r>
            <a:r>
              <a:rPr lang="ru-RU" altLang="ru-RU" sz="1400" dirty="0" err="1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3613071"/>
              </p:ext>
            </p:extLst>
          </p:nvPr>
        </p:nvGraphicFramePr>
        <p:xfrm>
          <a:off x="533400" y="762000"/>
          <a:ext cx="8302623" cy="5580752"/>
        </p:xfrm>
        <a:graphic>
          <a:graphicData uri="http://schemas.openxmlformats.org/drawingml/2006/table">
            <a:tbl>
              <a:tblPr/>
              <a:tblGrid>
                <a:gridCol w="3645622"/>
                <a:gridCol w="1187822"/>
                <a:gridCol w="1262555"/>
                <a:gridCol w="1143000"/>
                <a:gridCol w="1063624"/>
              </a:tblGrid>
              <a:tr h="1375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572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5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11 149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394 959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48 213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51 166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47 043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1 303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3 763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3 054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12 179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3 567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209 381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209 028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5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67 837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67 485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Нац. Фонда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17 131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67 866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2 856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3 879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из НФ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2 721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3 040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1 077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Трансферты из нижестоящих бюджетов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37 623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 из ОБ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8 050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3 339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12 000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из резерва Правительства РК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1 664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869949" y="6629400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кредитов  </a:t>
            </a:r>
            <a:r>
              <a:rPr lang="ru-RU" altLang="ru-RU" sz="1100" i="1" dirty="0">
                <a:solidFill>
                  <a:srgbClr val="000000"/>
                </a:solidFill>
              </a:rPr>
              <a:t>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5410200" y="63812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 smtClean="0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0136" y="4572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бюджета СКО на 2021-2023 годы, </a:t>
            </a:r>
            <a:r>
              <a:rPr lang="ru-RU" altLang="ru-RU" sz="1400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dirty="0" smtClean="0">
                <a:solidFill>
                  <a:srgbClr val="0000FF"/>
                </a:solidFill>
              </a:rPr>
              <a:t/>
            </a:r>
            <a:br>
              <a:rPr lang="ru-RU" altLang="ru-RU" sz="1400" b="1" dirty="0" smtClean="0">
                <a:solidFill>
                  <a:srgbClr val="0000FF"/>
                </a:solidFill>
              </a:rPr>
            </a:br>
            <a:endParaRPr lang="ru-RU" altLang="ru-RU" sz="1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6136724"/>
              </p:ext>
            </p:extLst>
          </p:nvPr>
        </p:nvGraphicFramePr>
        <p:xfrm>
          <a:off x="232279" y="1176586"/>
          <a:ext cx="8642865" cy="5028668"/>
        </p:xfrm>
        <a:graphic>
          <a:graphicData uri="http://schemas.openxmlformats.org/drawingml/2006/table">
            <a:tbl>
              <a:tblPr/>
              <a:tblGrid>
                <a:gridCol w="3528326"/>
                <a:gridCol w="1398804"/>
                <a:gridCol w="1124935"/>
                <a:gridCol w="1083779"/>
                <a:gridCol w="1507021"/>
              </a:tblGrid>
              <a:tr h="13962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9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406 108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107 542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68 103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68 516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9 017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2 050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11 697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13 321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10 254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5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15 394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20 356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8 160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8 352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5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24 263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16 546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58 044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66 471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32 571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34 249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20 827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45 501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11 507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25 571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6 653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6 938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12 483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27 994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8 995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8 719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67 534,4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66 072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49 100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40 283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11188" y="6459538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приведены без учета целевых трансфертов и кредитов из РБ;</a:t>
            </a: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399" y="65026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31939</TotalTime>
  <Words>5595</Words>
  <Application>Microsoft Office PowerPoint</Application>
  <PresentationFormat>Экран (4:3)</PresentationFormat>
  <Paragraphs>1963</Paragraphs>
  <Slides>39</Slides>
  <Notes>28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39</vt:i4>
      </vt:variant>
    </vt:vector>
  </HeadingPairs>
  <TitlesOfParts>
    <vt:vector size="57" baseType="lpstr">
      <vt:lpstr>Arial</vt:lpstr>
      <vt:lpstr>Arial Black</vt:lpstr>
      <vt:lpstr>Arial Cyr</vt:lpstr>
      <vt:lpstr>Courier New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5_Пиксел</vt:lpstr>
      <vt:lpstr>7_Пиксел</vt:lpstr>
      <vt:lpstr>10_Пиксел</vt:lpstr>
      <vt:lpstr>3_Воздушный поток</vt:lpstr>
      <vt:lpstr>13_Пиксел</vt:lpstr>
      <vt:lpstr>ГРАЖДАНСКИЙ БЮДЖЕТ  на 2021–2023 годы (Уточненный на 1.06 2021 г.) </vt:lpstr>
      <vt:lpstr>Уважаемые посетители сайта!</vt:lpstr>
      <vt:lpstr>Законодательная база бюджетного процесса</vt:lpstr>
      <vt:lpstr>Информация о внесении изменений  и дополнений в Бюджетный кодекс Республики Казахстан (в части планирования бюджета)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2021-2023 годы, млн.тенге </vt:lpstr>
      <vt:lpstr> Расходы бюджета СКО на 2021-2023 годы, млн. тенге агрегированная форма </vt:lpstr>
      <vt:lpstr>Основные направления  расходной части бюджета Северо-Казахстанской области  на 2021 год</vt:lpstr>
      <vt:lpstr> Структура поступлений областного бюджета на 2021-2023 годы, млн.тенге </vt:lpstr>
      <vt:lpstr> Расходы областного бюджета на 2021-2023 годы, млн. тенге агрегированная форма   </vt:lpstr>
      <vt:lpstr>Основные направления расходной части областного бюджета  на 2021 год</vt:lpstr>
      <vt:lpstr>Уточненный бюджет Северо-Казахстанской области на 2021 год                                              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 кредиты  за счет целевого трансферта из Национального фонда Республики Казахстан на 2021 год</vt:lpstr>
      <vt:lpstr>Целевые трансферты и кредиты  за счет целевого трансферта из Национального фонда Республики Казахстан на 2021 год</vt:lpstr>
      <vt:lpstr>Целевые кредиты  из республиканского бюджета на 2021 год</vt:lpstr>
      <vt:lpstr>Бюджет развития Северо-Казахстанской области на 2021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На обеспечение занятости за счет развития инфраструктуры и жилищно-коммунального хозяйства  в рамках Дорожной карты занятости на 2020-2021 годы</vt:lpstr>
      <vt:lpstr>Государственная программа развития продуктивной занятости и массового предпринимательства  на 2017-2021 годы "Еңбек" в СКО  (за счет трансфертов) </vt:lpstr>
      <vt:lpstr>На реализацию мероприятий по социальной и инженерной инфраструктуре в сельских населенных пунктах в рамках проекта «Ауыл Ел бесігі»  </vt:lpstr>
      <vt:lpstr>Финансовая поддержка специалистам социальной сферы прибывшим для работы в сельскую местность, тыс. тенге</vt:lpstr>
      <vt:lpstr>Субсидии по сельскому хозяйству</vt:lpstr>
      <vt:lpstr>Государственные программы, реализуемые в  2021 году</vt:lpstr>
      <vt:lpstr>Государственные программы, реализуемые в  2021 году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Уточненный бюджет сельских округов на 2021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Римма Ниязбаева</cp:lastModifiedBy>
  <cp:revision>1449</cp:revision>
  <cp:lastPrinted>2021-07-01T08:47:08Z</cp:lastPrinted>
  <dcterms:created xsi:type="dcterms:W3CDTF">1601-01-01T00:00:00Z</dcterms:created>
  <dcterms:modified xsi:type="dcterms:W3CDTF">2021-07-01T09:09:24Z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