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62" r:id="rId2"/>
    <p:sldId id="298" r:id="rId3"/>
    <p:sldId id="299" r:id="rId4"/>
    <p:sldId id="305" r:id="rId5"/>
    <p:sldId id="300" r:id="rId6"/>
    <p:sldId id="296" r:id="rId7"/>
    <p:sldId id="297" r:id="rId8"/>
    <p:sldId id="302" r:id="rId9"/>
    <p:sldId id="303" r:id="rId10"/>
    <p:sldId id="304" r:id="rId11"/>
    <p:sldId id="301" r:id="rId12"/>
  </p:sldIdLst>
  <p:sldSz cx="12190413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CDB"/>
    <a:srgbClr val="E46C0A"/>
    <a:srgbClr val="FF0000"/>
    <a:srgbClr val="D4E2F4"/>
    <a:srgbClr val="FBB3B3"/>
    <a:srgbClr val="FDDBDB"/>
    <a:srgbClr val="FAA4A4"/>
    <a:srgbClr val="33CC33"/>
    <a:srgbClr val="99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3669" autoAdjust="0"/>
  </p:normalViewPr>
  <p:slideViewPr>
    <p:cSldViewPr>
      <p:cViewPr varScale="1">
        <p:scale>
          <a:sx n="107" d="100"/>
          <a:sy n="107" d="100"/>
        </p:scale>
        <p:origin x="72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96114017790296"/>
          <c:y val="2.5784024786518554E-2"/>
          <c:w val="0.63073834336571111"/>
          <c:h val="0.974215535452718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AF-470F-81E1-96929DB2C8D7}"/>
              </c:ext>
            </c:extLst>
          </c:dPt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E0-4431-8CDA-CF2064943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85648624045797"/>
          <c:y val="2.5784607899540068E-2"/>
          <c:w val="0.63073834336571111"/>
          <c:h val="0.974215535452718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38-403E-8E85-6CD91F93E591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38-403E-8E85-6CD91F93E591}"/>
              </c:ext>
            </c:extLst>
          </c:dPt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16.100000000000001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38-403E-8E85-6CD91F93E5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85648624045797"/>
          <c:y val="2.5784607899540068E-2"/>
          <c:w val="0.63073834336571111"/>
          <c:h val="0.974215535452718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B9F-4D70-92C9-CB79A05ED4E2}"/>
              </c:ext>
            </c:extLst>
          </c:dPt>
          <c:dPt>
            <c:idx val="1"/>
            <c:bubble3D val="0"/>
            <c:spPr>
              <a:solidFill>
                <a:schemeClr val="accent5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B9F-4D70-92C9-CB79A05ED4E2}"/>
              </c:ext>
            </c:extLst>
          </c:dPt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9F-4D70-92C9-CB79A05ED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85648624045797"/>
          <c:y val="2.5784607899540068E-2"/>
          <c:w val="0.63073834336571111"/>
          <c:h val="0.974215535452718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06-42EA-BDAD-97DCC7FB54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06-42EA-BDAD-97DCC7FB5484}"/>
              </c:ext>
            </c:extLst>
          </c:dPt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06-42EA-BDAD-97DCC7FB54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13-4DA3-8E5C-CE734B7F1CF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13-4DA3-8E5C-CE734B7F1CF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713-4DA3-8E5C-CE734B7F1CFE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713-4DA3-8E5C-CE734B7F1CFE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B0-4BE9-BB99-ABCFA37A0502}"/>
              </c:ext>
            </c:extLst>
          </c:dPt>
          <c:cat>
            <c:strRef>
              <c:f>Лист1!$A$2:$A$6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572</c:v>
                </c:pt>
                <c:pt idx="1">
                  <c:v>3311</c:v>
                </c:pt>
                <c:pt idx="2">
                  <c:v>2428</c:v>
                </c:pt>
                <c:pt idx="3">
                  <c:v>1558</c:v>
                </c:pt>
                <c:pt idx="4">
                  <c:v>7464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B0-4BE9-BB99-ABCFA37A0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0.63684</cdr:x>
      <cdr:y>0.72308</cdr:y>
    </cdr:from>
    <cdr:to>
      <cdr:x>0.71456</cdr:x>
      <cdr:y>0.82157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id="{5F028CEB-7522-49C6-B05F-ED04BCF05658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81398" t="80076" r="6341" b="6763"/>
        <a:stretch xmlns:a="http://schemas.openxmlformats.org/drawingml/2006/main"/>
      </cdr:blipFill>
      <cdr:spPr>
        <a:xfrm xmlns:a="http://schemas.openxmlformats.org/drawingml/2006/main">
          <a:off x="3891847" y="2753971"/>
          <a:ext cx="474985" cy="37510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0.69161</cdr:x>
      <cdr:y>0.56567</cdr:y>
    </cdr:from>
    <cdr:to>
      <cdr:x>0.76363</cdr:x>
      <cdr:y>0.6579</cdr:y>
    </cdr:to>
    <cdr:pic>
      <cdr:nvPicPr>
        <cdr:cNvPr id="3" name="Рисунок 2">
          <a:extLst xmlns:a="http://schemas.openxmlformats.org/drawingml/2006/main">
            <a:ext uri="{FF2B5EF4-FFF2-40B4-BE49-F238E27FC236}">
              <a16:creationId xmlns:a16="http://schemas.microsoft.com/office/drawing/2014/main" id="{EACF9886-7C76-4E91-AFFF-9BA8B7DFBCDF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2"/>
        <a:srcRect xmlns:a="http://schemas.openxmlformats.org/drawingml/2006/main" l="5073" t="81050" r="79925" b="7987"/>
        <a:stretch xmlns:a="http://schemas.openxmlformats.org/drawingml/2006/main"/>
      </cdr:blipFill>
      <cdr:spPr>
        <a:xfrm xmlns:a="http://schemas.openxmlformats.org/drawingml/2006/main">
          <a:off x="4226600" y="2154458"/>
          <a:ext cx="440128" cy="35126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475" cy="497046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B98A73ED-7D63-4908-841E-728E64DF8E30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154"/>
            <a:ext cx="2950475" cy="497046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D3B31253-7B07-4EF6-92D3-5B2AAA80B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40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31253-7B07-4EF6-92D3-5B2AAA80B6E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995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31253-7B07-4EF6-92D3-5B2AAA80B6E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602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31253-7B07-4EF6-92D3-5B2AAA80B6E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232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31253-7B07-4EF6-92D3-5B2AAA80B6E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511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31253-7B07-4EF6-92D3-5B2AAA80B6E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776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31253-7B07-4EF6-92D3-5B2AAA80B6E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937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31253-7B07-4EF6-92D3-5B2AAA80B6E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952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31253-7B07-4EF6-92D3-5B2AAA80B6E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119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31253-7B07-4EF6-92D3-5B2AAA80B6E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168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6D6F-FB18-410D-BD95-45F4D4E30F6E}" type="datetime1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AB7C4-BA07-4042-897C-3CA5FB421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89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2FE91-E4A1-4BFC-9A49-F8B5628B57B7}" type="datetime1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AB7C4-BA07-4042-897C-3CA5FB421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238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9DD4-C46E-47F8-86A3-12D5DEA970CE}" type="datetime1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AB7C4-BA07-4042-897C-3CA5FB421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54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5076-347A-4EC5-80E9-76D6F12926A2}" type="datetime1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AB7C4-BA07-4042-897C-3CA5FB421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57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3465-47A5-433C-B2CB-964830F8D7C5}" type="datetime1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AB7C4-BA07-4042-897C-3CA5FB421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863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11B7-4B13-447F-B462-45AFBAFFB360}" type="datetime1">
              <a:rPr lang="ru-RU" smtClean="0"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AB7C4-BA07-4042-897C-3CA5FB421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37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8B9B-911F-4415-9C46-2604F205FD2C}" type="datetime1">
              <a:rPr lang="ru-RU" smtClean="0"/>
              <a:t>12.05.2021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AB7C4-BA07-4042-897C-3CA5FB421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47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E4BD-E5C4-4246-BB43-ED72C203F1B1}" type="datetime1">
              <a:rPr lang="ru-RU" smtClean="0"/>
              <a:t>12.05.2021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AB7C4-BA07-4042-897C-3CA5FB421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22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A6D4-FBB0-48BA-B154-C2E3ABE33A62}" type="datetime1">
              <a:rPr lang="ru-RU" smtClean="0"/>
              <a:t>12.05.2021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AB7C4-BA07-4042-897C-3CA5FB421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420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39C9-9AE7-4DFF-8AA9-6B84D98CDB37}" type="datetime1">
              <a:rPr lang="ru-RU" smtClean="0"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AB7C4-BA07-4042-897C-3CA5FB421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448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485F-E2B4-44C0-9D29-F44206E46CC5}" type="datetime1">
              <a:rPr lang="ru-RU" smtClean="0"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AB7C4-BA07-4042-897C-3CA5FB421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0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02FC2-45A8-4CB5-AD85-3FCDCE034C87}" type="datetime1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AB7C4-BA07-4042-897C-3CA5FB421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hart" Target="../charts/chart5.xml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D20DBC4-5EB8-4C3B-B1D4-761E58CF8E4F}"/>
              </a:ext>
            </a:extLst>
          </p:cNvPr>
          <p:cNvSpPr/>
          <p:nvPr/>
        </p:nvSpPr>
        <p:spPr>
          <a:xfrm>
            <a:off x="2401214" y="6148524"/>
            <a:ext cx="9783365" cy="70947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E82E63E-5B59-49FE-A833-28E17DDB1AD6}"/>
              </a:ext>
            </a:extLst>
          </p:cNvPr>
          <p:cNvSpPr/>
          <p:nvPr/>
        </p:nvSpPr>
        <p:spPr>
          <a:xfrm>
            <a:off x="-15521" y="-3743"/>
            <a:ext cx="12216740" cy="124018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834" y="0"/>
            <a:ext cx="1218457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12"/>
          <p:cNvSpPr txBox="1"/>
          <p:nvPr/>
        </p:nvSpPr>
        <p:spPr>
          <a:xfrm>
            <a:off x="-14140" y="2177569"/>
            <a:ext cx="12205934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АЗАМАТТЫҚ БЮДЖЕТ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34" y="3429000"/>
            <a:ext cx="12185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ЦЕЛЬ: обеспечение социальных обязательств государства и сохранение приемлемого уровня государственных инвестиций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305C8E-7588-4374-BE65-05D3DDC6F7BB}"/>
              </a:ext>
            </a:extLst>
          </p:cNvPr>
          <p:cNvSpPr txBox="1"/>
          <p:nvPr/>
        </p:nvSpPr>
        <p:spPr>
          <a:xfrm>
            <a:off x="8274423" y="6333985"/>
            <a:ext cx="3943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dirty="0">
                <a:solidFill>
                  <a:schemeClr val="bg1"/>
                </a:solidFill>
                <a:latin typeface="Arial Narrow" panose="020B0606020202030204" pitchFamily="34" charset="0"/>
              </a:rPr>
              <a:t>Нұр-Сұлтан қ., 2021 жыл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CB991F-B3E5-4FAC-859F-0B8345CAA2D0}"/>
              </a:ext>
            </a:extLst>
          </p:cNvPr>
          <p:cNvSpPr txBox="1"/>
          <p:nvPr/>
        </p:nvSpPr>
        <p:spPr>
          <a:xfrm>
            <a:off x="3344382" y="66110"/>
            <a:ext cx="5488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dirty="0">
                <a:solidFill>
                  <a:schemeClr val="bg1"/>
                </a:solidFill>
                <a:latin typeface="Arial Narrow" panose="020B0606020202030204" pitchFamily="34" charset="0"/>
              </a:rPr>
              <a:t>Бюджеттік жоспарлау департаменті, Қаржы Министрлігі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BE5A16C-E13D-4256-B74D-F08591538B6F}"/>
              </a:ext>
            </a:extLst>
          </p:cNvPr>
          <p:cNvSpPr/>
          <p:nvPr/>
        </p:nvSpPr>
        <p:spPr>
          <a:xfrm>
            <a:off x="-21747" y="939024"/>
            <a:ext cx="6981050" cy="9361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id="{26A07FD9-2BE1-4205-8B9C-C11686E3B1D8}"/>
              </a:ext>
            </a:extLst>
          </p:cNvPr>
          <p:cNvSpPr/>
          <p:nvPr/>
        </p:nvSpPr>
        <p:spPr>
          <a:xfrm>
            <a:off x="6935601" y="938956"/>
            <a:ext cx="1152128" cy="93617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D9913BE-B4C5-43D9-8372-59A33265DC85}"/>
              </a:ext>
            </a:extLst>
          </p:cNvPr>
          <p:cNvSpPr/>
          <p:nvPr/>
        </p:nvSpPr>
        <p:spPr>
          <a:xfrm>
            <a:off x="6986884" y="1143693"/>
            <a:ext cx="5203529" cy="3077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ый треугольник 19">
            <a:extLst>
              <a:ext uri="{FF2B5EF4-FFF2-40B4-BE49-F238E27FC236}">
                <a16:creationId xmlns:a16="http://schemas.microsoft.com/office/drawing/2014/main" id="{8E388382-F25B-4087-9229-2BADEC83D6E6}"/>
              </a:ext>
            </a:extLst>
          </p:cNvPr>
          <p:cNvSpPr/>
          <p:nvPr/>
        </p:nvSpPr>
        <p:spPr>
          <a:xfrm rot="10800000">
            <a:off x="6225610" y="1140489"/>
            <a:ext cx="759893" cy="307779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372F00F-74D6-4069-AF1E-22B3D1F6F243}"/>
              </a:ext>
            </a:extLst>
          </p:cNvPr>
          <p:cNvSpPr/>
          <p:nvPr/>
        </p:nvSpPr>
        <p:spPr>
          <a:xfrm>
            <a:off x="4453" y="5923498"/>
            <a:ext cx="2202321" cy="9361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ый треугольник 21">
            <a:extLst>
              <a:ext uri="{FF2B5EF4-FFF2-40B4-BE49-F238E27FC236}">
                <a16:creationId xmlns:a16="http://schemas.microsoft.com/office/drawing/2014/main" id="{63C865D2-2BED-496E-9389-C7809DB5C1BC}"/>
              </a:ext>
            </a:extLst>
          </p:cNvPr>
          <p:cNvSpPr/>
          <p:nvPr/>
        </p:nvSpPr>
        <p:spPr>
          <a:xfrm>
            <a:off x="2192254" y="5922629"/>
            <a:ext cx="1152128" cy="93617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Блок-схема: решение 1">
            <a:extLst>
              <a:ext uri="{FF2B5EF4-FFF2-40B4-BE49-F238E27FC236}">
                <a16:creationId xmlns:a16="http://schemas.microsoft.com/office/drawing/2014/main" id="{555A9E31-F9E1-4C3B-A9A6-A03123956CE9}"/>
              </a:ext>
            </a:extLst>
          </p:cNvPr>
          <p:cNvSpPr/>
          <p:nvPr/>
        </p:nvSpPr>
        <p:spPr>
          <a:xfrm>
            <a:off x="430327" y="359251"/>
            <a:ext cx="936104" cy="873967"/>
          </a:xfrm>
          <a:prstGeom prst="flowChartDecisi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решение 16">
            <a:extLst>
              <a:ext uri="{FF2B5EF4-FFF2-40B4-BE49-F238E27FC236}">
                <a16:creationId xmlns:a16="http://schemas.microsoft.com/office/drawing/2014/main" id="{F43520BD-18CB-4391-931E-4258C0E36B58}"/>
              </a:ext>
            </a:extLst>
          </p:cNvPr>
          <p:cNvSpPr/>
          <p:nvPr/>
        </p:nvSpPr>
        <p:spPr>
          <a:xfrm>
            <a:off x="958868" y="870005"/>
            <a:ext cx="936104" cy="873967"/>
          </a:xfrm>
          <a:prstGeom prst="flowChartDecisi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решение 17">
            <a:extLst>
              <a:ext uri="{FF2B5EF4-FFF2-40B4-BE49-F238E27FC236}">
                <a16:creationId xmlns:a16="http://schemas.microsoft.com/office/drawing/2014/main" id="{421DD0AE-FF09-4CA7-817B-572CDA56175C}"/>
              </a:ext>
            </a:extLst>
          </p:cNvPr>
          <p:cNvSpPr/>
          <p:nvPr/>
        </p:nvSpPr>
        <p:spPr>
          <a:xfrm>
            <a:off x="430327" y="1373575"/>
            <a:ext cx="936104" cy="87396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621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D20DBC4-5EB8-4C3B-B1D4-761E58CF8E4F}"/>
              </a:ext>
            </a:extLst>
          </p:cNvPr>
          <p:cNvSpPr/>
          <p:nvPr/>
        </p:nvSpPr>
        <p:spPr>
          <a:xfrm>
            <a:off x="0" y="6667744"/>
            <a:ext cx="12184579" cy="1902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E82E63E-5B59-49FE-A833-28E17DDB1AD6}"/>
              </a:ext>
            </a:extLst>
          </p:cNvPr>
          <p:cNvSpPr/>
          <p:nvPr/>
        </p:nvSpPr>
        <p:spPr>
          <a:xfrm>
            <a:off x="-15521" y="-3742"/>
            <a:ext cx="12216740" cy="30777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834" y="0"/>
            <a:ext cx="1218457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372F00F-74D6-4069-AF1E-22B3D1F6F243}"/>
              </a:ext>
            </a:extLst>
          </p:cNvPr>
          <p:cNvSpPr/>
          <p:nvPr/>
        </p:nvSpPr>
        <p:spPr>
          <a:xfrm>
            <a:off x="4453" y="6669360"/>
            <a:ext cx="2202321" cy="1902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ый треугольник 21">
            <a:extLst>
              <a:ext uri="{FF2B5EF4-FFF2-40B4-BE49-F238E27FC236}">
                <a16:creationId xmlns:a16="http://schemas.microsoft.com/office/drawing/2014/main" id="{63C865D2-2BED-496E-9389-C7809DB5C1BC}"/>
              </a:ext>
            </a:extLst>
          </p:cNvPr>
          <p:cNvSpPr/>
          <p:nvPr/>
        </p:nvSpPr>
        <p:spPr>
          <a:xfrm>
            <a:off x="2192254" y="6668545"/>
            <a:ext cx="1152128" cy="190256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2E6BDCEC-A515-4446-B897-ADD5F41CEE4A}"/>
              </a:ext>
            </a:extLst>
          </p:cNvPr>
          <p:cNvSpPr txBox="1"/>
          <p:nvPr/>
        </p:nvSpPr>
        <p:spPr>
          <a:xfrm>
            <a:off x="-15521" y="192725"/>
            <a:ext cx="1221674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Республикалық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бюджет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шығыстары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(</a:t>
            </a:r>
            <a:r>
              <a:rPr lang="ru-RU" sz="1600" b="1" i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ведомстволық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b="1" i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сыныптама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b="1" i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бойынша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)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BBC9370A-934A-4D2A-816E-12A14D041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054013"/>
              </p:ext>
            </p:extLst>
          </p:nvPr>
        </p:nvGraphicFramePr>
        <p:xfrm>
          <a:off x="155910" y="998255"/>
          <a:ext cx="11771944" cy="55990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8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6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0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8201">
                <a:tc rowSpan="2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Атауы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республикалық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бюджет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жобасы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млрд.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теңге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ЖІӨ-</a:t>
                      </a:r>
                      <a:r>
                        <a:rPr lang="ru-RU" sz="1000" b="0" i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ге</a:t>
                      </a:r>
                      <a:r>
                        <a:rPr lang="ru-RU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%-пен</a:t>
                      </a: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525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Республикасы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Денсаулық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сақтау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министрлігі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1 862,7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735314"/>
                  </a:ext>
                </a:extLst>
              </a:tr>
              <a:tr h="252525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Республикасы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Мәдениет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және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спорт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министрлігі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163,6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770179"/>
                  </a:ext>
                </a:extLst>
              </a:tr>
              <a:tr h="252525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Республикасы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Энергетика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министрлігі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91,7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445883"/>
                  </a:ext>
                </a:extLst>
              </a:tr>
              <a:tr h="252525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Республикасы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Ұлттық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экономика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министрлігі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382,7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625592"/>
                  </a:ext>
                </a:extLst>
              </a:tr>
              <a:tr h="252525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Республикасы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Индустрия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жəне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инфрақұрылымдық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даму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министрлігі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1 460,8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525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Республикалық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бюджетт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ң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атқарылуын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бақылау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жөн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ндег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есеп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комитет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525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Республикасы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Ұлттық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қауiпсiздiк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комитетi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352,7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785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Республикасы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Жоғарғы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Соты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56,7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100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Республикасы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Бас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прокуратурасы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525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Республикасы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Мемлекеттік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қызмет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істері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агенттігі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525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Республикасы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Мемлекеттік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Сыбайлас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жемқорлыққа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қарсы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іс-қимыл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агенттігі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(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Сыбайлас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жемқорлыққа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қарсы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қызмет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3347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Республикасының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қаржы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нарығын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реттеу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және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дамыту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агенттігі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8,5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525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Қаөастан</a:t>
                      </a:r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Республикасы</a:t>
                      </a:r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Стратегиялық</a:t>
                      </a:r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жоспарлау</a:t>
                      </a:r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реформалар</a:t>
                      </a:r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агенттігі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18,8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4059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Қазақстан</a:t>
                      </a:r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Республикасы</a:t>
                      </a:r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Бәсекелестікті</a:t>
                      </a:r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қорғау</a:t>
                      </a:r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дамыту</a:t>
                      </a:r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агенттігі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4059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Қазасқтан</a:t>
                      </a:r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Республикасының</a:t>
                      </a:r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Қаржылық</a:t>
                      </a:r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мониторинг </a:t>
                      </a:r>
                      <a:r>
                        <a:rPr lang="ru-RU" sz="13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агенттігі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22,5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535444"/>
                  </a:ext>
                </a:extLst>
              </a:tr>
              <a:tr h="252525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Республикасы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Конституциялық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Кеңесінің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Аппараты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2525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Республикасы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Мемлекеттік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күзет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қызметі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31,6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2525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Республикасы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Орталық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сайлау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комиссиясы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0302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Материалдық-техникалық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қамтамасыз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ету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басқармасы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13,8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9614">
                <a:tc>
                  <a:txBody>
                    <a:bodyPr/>
                    <a:lstStyle/>
                    <a:p>
                      <a:pPr lvl="0" algn="l" fontAlgn="b"/>
                      <a:endParaRPr lang="ru-RU" sz="900" b="1" i="1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05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Республикасы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Президентiнiң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Іс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Басқармасы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127,0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E2BF155-A802-43C4-A73A-8E34FDFE2A9A}"/>
              </a:ext>
            </a:extLst>
          </p:cNvPr>
          <p:cNvSpPr txBox="1"/>
          <p:nvPr/>
        </p:nvSpPr>
        <p:spPr>
          <a:xfrm>
            <a:off x="11059640" y="-21275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err="1">
                <a:latin typeface="Arial Narrow" panose="020B0606020202030204" pitchFamily="34" charset="0"/>
              </a:rPr>
              <a:t>жалғасы</a:t>
            </a:r>
            <a:endParaRPr lang="ru-RU" sz="1400" i="1" dirty="0"/>
          </a:p>
        </p:txBody>
      </p:sp>
      <p:sp>
        <p:nvSpPr>
          <p:cNvPr id="16" name="Блок-схема: решение 15">
            <a:extLst>
              <a:ext uri="{FF2B5EF4-FFF2-40B4-BE49-F238E27FC236}">
                <a16:creationId xmlns:a16="http://schemas.microsoft.com/office/drawing/2014/main" id="{C2177D49-4BC9-4D8F-905F-95FF2614E5F4}"/>
              </a:ext>
            </a:extLst>
          </p:cNvPr>
          <p:cNvSpPr/>
          <p:nvPr/>
        </p:nvSpPr>
        <p:spPr>
          <a:xfrm>
            <a:off x="11522814" y="6376800"/>
            <a:ext cx="650955" cy="481200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Arial Narrow" panose="020B060602020203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217699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D20DBC4-5EB8-4C3B-B1D4-761E58CF8E4F}"/>
              </a:ext>
            </a:extLst>
          </p:cNvPr>
          <p:cNvSpPr/>
          <p:nvPr/>
        </p:nvSpPr>
        <p:spPr>
          <a:xfrm>
            <a:off x="334566" y="6148524"/>
            <a:ext cx="11850013" cy="70947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E82E63E-5B59-49FE-A833-28E17DDB1AD6}"/>
              </a:ext>
            </a:extLst>
          </p:cNvPr>
          <p:cNvSpPr/>
          <p:nvPr/>
        </p:nvSpPr>
        <p:spPr>
          <a:xfrm>
            <a:off x="-15521" y="-3743"/>
            <a:ext cx="12216740" cy="124018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834" y="0"/>
            <a:ext cx="1218457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BE5A16C-E13D-4256-B74D-F08591538B6F}"/>
              </a:ext>
            </a:extLst>
          </p:cNvPr>
          <p:cNvSpPr/>
          <p:nvPr/>
        </p:nvSpPr>
        <p:spPr>
          <a:xfrm>
            <a:off x="-21747" y="939024"/>
            <a:ext cx="6981050" cy="9361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id="{26A07FD9-2BE1-4205-8B9C-C11686E3B1D8}"/>
              </a:ext>
            </a:extLst>
          </p:cNvPr>
          <p:cNvSpPr/>
          <p:nvPr/>
        </p:nvSpPr>
        <p:spPr>
          <a:xfrm>
            <a:off x="6935601" y="938956"/>
            <a:ext cx="1152128" cy="93617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D9913BE-B4C5-43D9-8372-59A33265DC85}"/>
              </a:ext>
            </a:extLst>
          </p:cNvPr>
          <p:cNvSpPr/>
          <p:nvPr/>
        </p:nvSpPr>
        <p:spPr>
          <a:xfrm>
            <a:off x="6986884" y="1143693"/>
            <a:ext cx="5203529" cy="3077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ый треугольник 19">
            <a:extLst>
              <a:ext uri="{FF2B5EF4-FFF2-40B4-BE49-F238E27FC236}">
                <a16:creationId xmlns:a16="http://schemas.microsoft.com/office/drawing/2014/main" id="{8E388382-F25B-4087-9229-2BADEC83D6E6}"/>
              </a:ext>
            </a:extLst>
          </p:cNvPr>
          <p:cNvSpPr/>
          <p:nvPr/>
        </p:nvSpPr>
        <p:spPr>
          <a:xfrm rot="10800000">
            <a:off x="6225610" y="1140489"/>
            <a:ext cx="759893" cy="307779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372F00F-74D6-4069-AF1E-22B3D1F6F243}"/>
              </a:ext>
            </a:extLst>
          </p:cNvPr>
          <p:cNvSpPr/>
          <p:nvPr/>
        </p:nvSpPr>
        <p:spPr>
          <a:xfrm>
            <a:off x="4453" y="6148524"/>
            <a:ext cx="2202321" cy="7110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ый треугольник 21">
            <a:extLst>
              <a:ext uri="{FF2B5EF4-FFF2-40B4-BE49-F238E27FC236}">
                <a16:creationId xmlns:a16="http://schemas.microsoft.com/office/drawing/2014/main" id="{63C865D2-2BED-496E-9389-C7809DB5C1BC}"/>
              </a:ext>
            </a:extLst>
          </p:cNvPr>
          <p:cNvSpPr/>
          <p:nvPr/>
        </p:nvSpPr>
        <p:spPr>
          <a:xfrm>
            <a:off x="2192254" y="6147671"/>
            <a:ext cx="1152128" cy="711130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7" name="Блок-схема: решение 16">
            <a:extLst>
              <a:ext uri="{FF2B5EF4-FFF2-40B4-BE49-F238E27FC236}">
                <a16:creationId xmlns:a16="http://schemas.microsoft.com/office/drawing/2014/main" id="{5DC888D5-C5A5-46AB-AA7B-BB46D5B36168}"/>
              </a:ext>
            </a:extLst>
          </p:cNvPr>
          <p:cNvSpPr/>
          <p:nvPr/>
        </p:nvSpPr>
        <p:spPr>
          <a:xfrm>
            <a:off x="430327" y="359251"/>
            <a:ext cx="936104" cy="873967"/>
          </a:xfrm>
          <a:prstGeom prst="flowChartDecisi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решение 17">
            <a:extLst>
              <a:ext uri="{FF2B5EF4-FFF2-40B4-BE49-F238E27FC236}">
                <a16:creationId xmlns:a16="http://schemas.microsoft.com/office/drawing/2014/main" id="{E5F7C6FD-30B3-4D8A-B7B1-BAC78772C084}"/>
              </a:ext>
            </a:extLst>
          </p:cNvPr>
          <p:cNvSpPr/>
          <p:nvPr/>
        </p:nvSpPr>
        <p:spPr>
          <a:xfrm>
            <a:off x="958868" y="870005"/>
            <a:ext cx="936104" cy="873967"/>
          </a:xfrm>
          <a:prstGeom prst="flowChartDecisi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решение 18">
            <a:extLst>
              <a:ext uri="{FF2B5EF4-FFF2-40B4-BE49-F238E27FC236}">
                <a16:creationId xmlns:a16="http://schemas.microsoft.com/office/drawing/2014/main" id="{6772A646-19C8-4A84-B5B2-336861F31123}"/>
              </a:ext>
            </a:extLst>
          </p:cNvPr>
          <p:cNvSpPr/>
          <p:nvPr/>
        </p:nvSpPr>
        <p:spPr>
          <a:xfrm>
            <a:off x="430327" y="1373575"/>
            <a:ext cx="936104" cy="87396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id="{10A8A227-7B2B-4ADB-BEE9-D89B33CC41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148245"/>
              </p:ext>
            </p:extLst>
          </p:nvPr>
        </p:nvGraphicFramePr>
        <p:xfrm>
          <a:off x="152189" y="5039235"/>
          <a:ext cx="11881320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0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r>
                        <a:rPr lang="kk-KZ" sz="1400" b="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Шығаруға жауапты</a:t>
                      </a:r>
                      <a:r>
                        <a:rPr lang="ru-RU" sz="1400" b="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:</a:t>
                      </a:r>
                    </a:p>
                    <a:p>
                      <a:r>
                        <a:rPr lang="kk-KZ" sz="1400" b="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ҚР</a:t>
                      </a:r>
                      <a:r>
                        <a:rPr lang="kk-KZ" sz="1400" b="0" i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Қаржы министрілігінің</a:t>
                      </a:r>
                    </a:p>
                    <a:p>
                      <a:r>
                        <a:rPr lang="ru-RU" sz="1400" b="0" i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Бюджеттік</a:t>
                      </a:r>
                      <a:r>
                        <a:rPr lang="ru-RU" sz="1400" b="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0" i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жоспарлау</a:t>
                      </a:r>
                      <a:endParaRPr lang="ru-RU" sz="1400" b="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r>
                        <a:rPr lang="ru-RU" sz="1400" b="0" i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департаменті</a:t>
                      </a:r>
                      <a:r>
                        <a:rPr lang="ru-RU" sz="1400" b="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Департамент директоры:</a:t>
                      </a:r>
                    </a:p>
                    <a:p>
                      <a:r>
                        <a:rPr lang="kk-KZ" sz="1400" b="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Кучерова С.А.</a:t>
                      </a:r>
                      <a:endParaRPr lang="ru-RU" sz="1400" b="0" i="1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r>
                        <a:rPr lang="kk-KZ" sz="1400" b="0" i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Телефон</a:t>
                      </a:r>
                      <a:r>
                        <a:rPr lang="ru-RU" sz="1400" b="0" i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: +7 (7172) 74-30-89</a:t>
                      </a:r>
                    </a:p>
                    <a:p>
                      <a:r>
                        <a:rPr lang="en-US" sz="1400" b="0" i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e-mail</a:t>
                      </a:r>
                      <a:r>
                        <a:rPr lang="ru-RU" sz="1400" b="0" i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:</a:t>
                      </a:r>
                      <a:r>
                        <a:rPr lang="en-US" sz="1400" b="0" i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s.kucherova@minfin.gov.kz</a:t>
                      </a:r>
                      <a:endParaRPr lang="ru-RU" sz="1400" b="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Орындаушы</a:t>
                      </a:r>
                      <a:r>
                        <a:rPr lang="ru-RU" sz="1400" b="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:</a:t>
                      </a:r>
                    </a:p>
                    <a:p>
                      <a:r>
                        <a:rPr lang="kk-KZ" sz="1400" b="0" i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Самұрат Б. М.</a:t>
                      </a:r>
                      <a:endParaRPr lang="ru-RU" sz="1400" b="0" i="1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r>
                        <a:rPr lang="kk-KZ" sz="1400" b="0" i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Телефон</a:t>
                      </a:r>
                      <a:r>
                        <a:rPr lang="ru-RU" sz="1400" b="0" i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: +7 (7172) 74-96-70</a:t>
                      </a:r>
                    </a:p>
                    <a:p>
                      <a:r>
                        <a:rPr lang="en-US" sz="1400" b="0" i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e-mail</a:t>
                      </a:r>
                      <a:r>
                        <a:rPr lang="ru-RU" sz="1400" b="0" i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: </a:t>
                      </a:r>
                      <a:r>
                        <a:rPr lang="en-US" sz="1400" b="0" i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b.samurat@minfin.gov.kz</a:t>
                      </a:r>
                      <a:endParaRPr lang="ru-RU" sz="1400" b="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sz="1400" b="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Мекен-жайы</a:t>
                      </a:r>
                      <a:r>
                        <a:rPr lang="ru-RU" sz="1400" b="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: </a:t>
                      </a:r>
                    </a:p>
                    <a:p>
                      <a:r>
                        <a:rPr lang="ru-RU" sz="1400" b="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010000, </a:t>
                      </a:r>
                      <a:r>
                        <a:rPr lang="kk-KZ" sz="1400" b="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Нұр</a:t>
                      </a:r>
                      <a:r>
                        <a:rPr lang="en-US" sz="1400" b="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–</a:t>
                      </a:r>
                      <a:r>
                        <a:rPr lang="en-US" sz="1400" b="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kk-KZ" sz="1400" b="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Сұлтан қ.</a:t>
                      </a:r>
                      <a:endParaRPr lang="ru-RU" sz="1400" b="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r>
                        <a:rPr lang="kk-KZ" sz="1400" b="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Мәңгілік Ел  даңғылы </a:t>
                      </a:r>
                      <a:r>
                        <a:rPr lang="ru-RU" sz="1400" b="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8,  7 </a:t>
                      </a:r>
                      <a:r>
                        <a:rPr lang="ru-RU" sz="1400" b="0" i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кіреберіс</a:t>
                      </a:r>
                      <a:endParaRPr lang="ru-RU" sz="1400" b="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085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D20DBC4-5EB8-4C3B-B1D4-761E58CF8E4F}"/>
              </a:ext>
            </a:extLst>
          </p:cNvPr>
          <p:cNvSpPr/>
          <p:nvPr/>
        </p:nvSpPr>
        <p:spPr>
          <a:xfrm>
            <a:off x="0" y="6667744"/>
            <a:ext cx="12184579" cy="1902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E82E63E-5B59-49FE-A833-28E17DDB1AD6}"/>
              </a:ext>
            </a:extLst>
          </p:cNvPr>
          <p:cNvSpPr/>
          <p:nvPr/>
        </p:nvSpPr>
        <p:spPr>
          <a:xfrm>
            <a:off x="-15521" y="-3742"/>
            <a:ext cx="12216740" cy="30777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834" y="0"/>
            <a:ext cx="1218457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372F00F-74D6-4069-AF1E-22B3D1F6F243}"/>
              </a:ext>
            </a:extLst>
          </p:cNvPr>
          <p:cNvSpPr/>
          <p:nvPr/>
        </p:nvSpPr>
        <p:spPr>
          <a:xfrm>
            <a:off x="4453" y="6669360"/>
            <a:ext cx="2202321" cy="1902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ый треугольник 21">
            <a:extLst>
              <a:ext uri="{FF2B5EF4-FFF2-40B4-BE49-F238E27FC236}">
                <a16:creationId xmlns:a16="http://schemas.microsoft.com/office/drawing/2014/main" id="{63C865D2-2BED-496E-9389-C7809DB5C1BC}"/>
              </a:ext>
            </a:extLst>
          </p:cNvPr>
          <p:cNvSpPr/>
          <p:nvPr/>
        </p:nvSpPr>
        <p:spPr>
          <a:xfrm>
            <a:off x="2192254" y="6668545"/>
            <a:ext cx="1152128" cy="190256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2E6BDCEC-A515-4446-B897-ADD5F41CEE4A}"/>
              </a:ext>
            </a:extLst>
          </p:cNvPr>
          <p:cNvSpPr txBox="1"/>
          <p:nvPr/>
        </p:nvSpPr>
        <p:spPr>
          <a:xfrm>
            <a:off x="7103318" y="404664"/>
            <a:ext cx="5044356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МАКРОЭКОНОМИКАЛЫҚ КӨРСЕТКІШТЕРДІҢ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НЕГІЗДЕРІ</a:t>
            </a:r>
          </a:p>
          <a:p>
            <a:pPr algn="ctr"/>
            <a:endParaRPr lang="ru-RU" sz="28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8537F9AF-5EA8-42F2-97C8-BA9154541E88}"/>
              </a:ext>
            </a:extLst>
          </p:cNvPr>
          <p:cNvSpPr txBox="1"/>
          <p:nvPr/>
        </p:nvSpPr>
        <p:spPr>
          <a:xfrm>
            <a:off x="45465" y="404663"/>
            <a:ext cx="5044356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ШЫҒЫСТАРДЫҢ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НЕГІЗГІ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БАҒЫТЫ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CC46715-7670-4114-933E-C727649DF9C4}"/>
              </a:ext>
            </a:extLst>
          </p:cNvPr>
          <p:cNvSpPr/>
          <p:nvPr/>
        </p:nvSpPr>
        <p:spPr>
          <a:xfrm>
            <a:off x="638588" y="2059246"/>
            <a:ext cx="5369156" cy="6521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48F5405E-DA8D-4776-AAD0-4C5D3E146855}"/>
              </a:ext>
            </a:extLst>
          </p:cNvPr>
          <p:cNvSpPr/>
          <p:nvPr/>
        </p:nvSpPr>
        <p:spPr>
          <a:xfrm flipH="1">
            <a:off x="5037" y="2057644"/>
            <a:ext cx="633552" cy="652136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чко с текстом: прямоугольное 6">
            <a:extLst>
              <a:ext uri="{FF2B5EF4-FFF2-40B4-BE49-F238E27FC236}">
                <a16:creationId xmlns:a16="http://schemas.microsoft.com/office/drawing/2014/main" id="{F0645542-6589-4759-892A-75082E9C5C9A}"/>
              </a:ext>
            </a:extLst>
          </p:cNvPr>
          <p:cNvSpPr/>
          <p:nvPr/>
        </p:nvSpPr>
        <p:spPr>
          <a:xfrm>
            <a:off x="5171233" y="1476284"/>
            <a:ext cx="1166648" cy="652136"/>
          </a:xfrm>
          <a:prstGeom prst="wedgeRect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A0A940C-5E3E-46D4-B986-D7BE8DC41028}"/>
              </a:ext>
            </a:extLst>
          </p:cNvPr>
          <p:cNvSpPr/>
          <p:nvPr/>
        </p:nvSpPr>
        <p:spPr>
          <a:xfrm>
            <a:off x="680086" y="3185113"/>
            <a:ext cx="5327658" cy="652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ый треугольник 24">
            <a:extLst>
              <a:ext uri="{FF2B5EF4-FFF2-40B4-BE49-F238E27FC236}">
                <a16:creationId xmlns:a16="http://schemas.microsoft.com/office/drawing/2014/main" id="{9F266153-8B28-41C7-A862-0270856C1DC9}"/>
              </a:ext>
            </a:extLst>
          </p:cNvPr>
          <p:cNvSpPr/>
          <p:nvPr/>
        </p:nvSpPr>
        <p:spPr>
          <a:xfrm flipH="1">
            <a:off x="46534" y="3183511"/>
            <a:ext cx="633552" cy="652136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блачко с текстом: прямоугольное 25">
            <a:extLst>
              <a:ext uri="{FF2B5EF4-FFF2-40B4-BE49-F238E27FC236}">
                <a16:creationId xmlns:a16="http://schemas.microsoft.com/office/drawing/2014/main" id="{D591A311-32C5-4226-8E2F-B9F674CEADBF}"/>
              </a:ext>
            </a:extLst>
          </p:cNvPr>
          <p:cNvSpPr/>
          <p:nvPr/>
        </p:nvSpPr>
        <p:spPr>
          <a:xfrm>
            <a:off x="5212730" y="2876805"/>
            <a:ext cx="1166648" cy="652136"/>
          </a:xfrm>
          <a:prstGeom prst="wedgeRect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8C6F069-6BEC-403B-99B4-EEF136AE0205}"/>
              </a:ext>
            </a:extLst>
          </p:cNvPr>
          <p:cNvSpPr/>
          <p:nvPr/>
        </p:nvSpPr>
        <p:spPr>
          <a:xfrm>
            <a:off x="645256" y="4365403"/>
            <a:ext cx="5362488" cy="6521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>
            <a:extLst>
              <a:ext uri="{FF2B5EF4-FFF2-40B4-BE49-F238E27FC236}">
                <a16:creationId xmlns:a16="http://schemas.microsoft.com/office/drawing/2014/main" id="{8703D2B2-A2D7-46A1-8EB6-AFAE241DD5B1}"/>
              </a:ext>
            </a:extLst>
          </p:cNvPr>
          <p:cNvSpPr/>
          <p:nvPr/>
        </p:nvSpPr>
        <p:spPr>
          <a:xfrm flipH="1">
            <a:off x="11704" y="4363801"/>
            <a:ext cx="633552" cy="652136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блачко с текстом: прямоугольное 29">
            <a:extLst>
              <a:ext uri="{FF2B5EF4-FFF2-40B4-BE49-F238E27FC236}">
                <a16:creationId xmlns:a16="http://schemas.microsoft.com/office/drawing/2014/main" id="{F299E626-22A5-4B26-996F-B06B68720103}"/>
              </a:ext>
            </a:extLst>
          </p:cNvPr>
          <p:cNvSpPr/>
          <p:nvPr/>
        </p:nvSpPr>
        <p:spPr>
          <a:xfrm>
            <a:off x="5177900" y="4057095"/>
            <a:ext cx="1166648" cy="652136"/>
          </a:xfrm>
          <a:prstGeom prst="wedgeRect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9FE36B29-50F4-426F-A5CC-07DBA91C8A73}"/>
              </a:ext>
            </a:extLst>
          </p:cNvPr>
          <p:cNvSpPr/>
          <p:nvPr/>
        </p:nvSpPr>
        <p:spPr>
          <a:xfrm>
            <a:off x="638589" y="5541877"/>
            <a:ext cx="5369155" cy="652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ый треугольник 31">
            <a:extLst>
              <a:ext uri="{FF2B5EF4-FFF2-40B4-BE49-F238E27FC236}">
                <a16:creationId xmlns:a16="http://schemas.microsoft.com/office/drawing/2014/main" id="{D9E70A9A-5A09-410A-9549-67787D9AAF51}"/>
              </a:ext>
            </a:extLst>
          </p:cNvPr>
          <p:cNvSpPr/>
          <p:nvPr/>
        </p:nvSpPr>
        <p:spPr>
          <a:xfrm flipH="1">
            <a:off x="5037" y="5540275"/>
            <a:ext cx="633552" cy="652136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блачко с текстом: прямоугольное 32">
            <a:extLst>
              <a:ext uri="{FF2B5EF4-FFF2-40B4-BE49-F238E27FC236}">
                <a16:creationId xmlns:a16="http://schemas.microsoft.com/office/drawing/2014/main" id="{03EB631A-4724-4084-9B76-A2AEF6F2014A}"/>
              </a:ext>
            </a:extLst>
          </p:cNvPr>
          <p:cNvSpPr/>
          <p:nvPr/>
        </p:nvSpPr>
        <p:spPr>
          <a:xfrm>
            <a:off x="5171233" y="5233569"/>
            <a:ext cx="1166648" cy="652136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473FECA8-265E-4A3A-9013-13D14E4ECFC9}"/>
              </a:ext>
            </a:extLst>
          </p:cNvPr>
          <p:cNvSpPr/>
          <p:nvPr/>
        </p:nvSpPr>
        <p:spPr>
          <a:xfrm>
            <a:off x="6826093" y="3382636"/>
            <a:ext cx="471598" cy="47841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B1DFAF4-0C6E-4B2A-AE15-AD7BCFE92352}"/>
              </a:ext>
            </a:extLst>
          </p:cNvPr>
          <p:cNvSpPr/>
          <p:nvPr/>
        </p:nvSpPr>
        <p:spPr>
          <a:xfrm>
            <a:off x="6826093" y="2592429"/>
            <a:ext cx="471598" cy="105678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111A686-14D9-4D75-A56D-25B303DCBF4B}"/>
              </a:ext>
            </a:extLst>
          </p:cNvPr>
          <p:cNvSpPr/>
          <p:nvPr/>
        </p:nvSpPr>
        <p:spPr>
          <a:xfrm rot="5400000">
            <a:off x="7825122" y="1584440"/>
            <a:ext cx="471598" cy="154117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81A8329F-B74E-44A9-94A1-28967B042F7E}"/>
              </a:ext>
            </a:extLst>
          </p:cNvPr>
          <p:cNvSpPr/>
          <p:nvPr/>
        </p:nvSpPr>
        <p:spPr>
          <a:xfrm>
            <a:off x="8614708" y="2112415"/>
            <a:ext cx="471598" cy="47841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ый треугольник 39">
            <a:extLst>
              <a:ext uri="{FF2B5EF4-FFF2-40B4-BE49-F238E27FC236}">
                <a16:creationId xmlns:a16="http://schemas.microsoft.com/office/drawing/2014/main" id="{2F3FA36F-22BD-42E4-AA11-1AC5C2C9ED5B}"/>
              </a:ext>
            </a:extLst>
          </p:cNvPr>
          <p:cNvSpPr/>
          <p:nvPr/>
        </p:nvSpPr>
        <p:spPr>
          <a:xfrm flipH="1">
            <a:off x="6815286" y="2119397"/>
            <a:ext cx="475047" cy="47841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905DB92F-27CE-44ED-A441-48B2029CEA6E}"/>
              </a:ext>
            </a:extLst>
          </p:cNvPr>
          <p:cNvSpPr/>
          <p:nvPr/>
        </p:nvSpPr>
        <p:spPr>
          <a:xfrm>
            <a:off x="11399423" y="3363531"/>
            <a:ext cx="481680" cy="47841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E93B2777-4054-4A10-9EE3-AEA07C26E536}"/>
              </a:ext>
            </a:extLst>
          </p:cNvPr>
          <p:cNvSpPr/>
          <p:nvPr/>
        </p:nvSpPr>
        <p:spPr>
          <a:xfrm>
            <a:off x="11406564" y="2578543"/>
            <a:ext cx="471598" cy="105678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485A6E4C-B376-4962-80BA-A46EAB60D709}"/>
              </a:ext>
            </a:extLst>
          </p:cNvPr>
          <p:cNvSpPr/>
          <p:nvPr/>
        </p:nvSpPr>
        <p:spPr>
          <a:xfrm rot="5400000">
            <a:off x="10426927" y="1591647"/>
            <a:ext cx="471598" cy="150219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B0FFF5B2-F97C-4757-AACC-8E00E6986010}"/>
              </a:ext>
            </a:extLst>
          </p:cNvPr>
          <p:cNvSpPr/>
          <p:nvPr/>
        </p:nvSpPr>
        <p:spPr>
          <a:xfrm>
            <a:off x="9508933" y="2106129"/>
            <a:ext cx="762737" cy="47841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ый треугольник 44">
            <a:extLst>
              <a:ext uri="{FF2B5EF4-FFF2-40B4-BE49-F238E27FC236}">
                <a16:creationId xmlns:a16="http://schemas.microsoft.com/office/drawing/2014/main" id="{E086C7E4-C629-47F9-BCC8-891C245557AB}"/>
              </a:ext>
            </a:extLst>
          </p:cNvPr>
          <p:cNvSpPr/>
          <p:nvPr/>
        </p:nvSpPr>
        <p:spPr>
          <a:xfrm>
            <a:off x="11408680" y="2119228"/>
            <a:ext cx="481680" cy="471599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41CA31D1-D15B-41E0-9F0F-C2A122AF753A}"/>
              </a:ext>
            </a:extLst>
          </p:cNvPr>
          <p:cNvSpPr/>
          <p:nvPr/>
        </p:nvSpPr>
        <p:spPr>
          <a:xfrm>
            <a:off x="6822082" y="4424282"/>
            <a:ext cx="471598" cy="4784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E9BF37E5-4D33-4B06-94F1-71EC085DFD15}"/>
              </a:ext>
            </a:extLst>
          </p:cNvPr>
          <p:cNvSpPr/>
          <p:nvPr/>
        </p:nvSpPr>
        <p:spPr>
          <a:xfrm>
            <a:off x="6822082" y="4703694"/>
            <a:ext cx="471598" cy="10567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36CB51C7-D4C0-4D9A-9458-7069A6EFDFD3}"/>
              </a:ext>
            </a:extLst>
          </p:cNvPr>
          <p:cNvSpPr/>
          <p:nvPr/>
        </p:nvSpPr>
        <p:spPr>
          <a:xfrm rot="5400000">
            <a:off x="7825121" y="5214113"/>
            <a:ext cx="471598" cy="154117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0EF5913A-A978-4E28-9F34-38443F671B0C}"/>
              </a:ext>
            </a:extLst>
          </p:cNvPr>
          <p:cNvSpPr/>
          <p:nvPr/>
        </p:nvSpPr>
        <p:spPr>
          <a:xfrm>
            <a:off x="8606343" y="5742234"/>
            <a:ext cx="471598" cy="47826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ый треугольник 49">
            <a:extLst>
              <a:ext uri="{FF2B5EF4-FFF2-40B4-BE49-F238E27FC236}">
                <a16:creationId xmlns:a16="http://schemas.microsoft.com/office/drawing/2014/main" id="{F758630B-4262-492A-BC19-4B7CF60AA871}"/>
              </a:ext>
            </a:extLst>
          </p:cNvPr>
          <p:cNvSpPr/>
          <p:nvPr/>
        </p:nvSpPr>
        <p:spPr>
          <a:xfrm rot="5400000" flipV="1">
            <a:off x="6815415" y="5746695"/>
            <a:ext cx="471597" cy="471597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604CF3E2-EE65-4E22-80B8-B8BD6A30E02D}"/>
              </a:ext>
            </a:extLst>
          </p:cNvPr>
          <p:cNvSpPr/>
          <p:nvPr/>
        </p:nvSpPr>
        <p:spPr>
          <a:xfrm>
            <a:off x="11422166" y="4416943"/>
            <a:ext cx="467627" cy="4784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040126A4-3804-495F-9CF1-E5DC352458B1}"/>
              </a:ext>
            </a:extLst>
          </p:cNvPr>
          <p:cNvSpPr/>
          <p:nvPr/>
        </p:nvSpPr>
        <p:spPr>
          <a:xfrm>
            <a:off x="11418762" y="4686353"/>
            <a:ext cx="471598" cy="10567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7DB86FFD-1AAF-4FE5-9442-B5759F5BAD9D}"/>
              </a:ext>
            </a:extLst>
          </p:cNvPr>
          <p:cNvSpPr/>
          <p:nvPr/>
        </p:nvSpPr>
        <p:spPr>
          <a:xfrm rot="5400000">
            <a:off x="10417381" y="5213972"/>
            <a:ext cx="492993" cy="151564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ый треугольник 60">
            <a:extLst>
              <a:ext uri="{FF2B5EF4-FFF2-40B4-BE49-F238E27FC236}">
                <a16:creationId xmlns:a16="http://schemas.microsoft.com/office/drawing/2014/main" id="{983DF03A-4AFD-41C1-B8DA-014C3F3696FD}"/>
              </a:ext>
            </a:extLst>
          </p:cNvPr>
          <p:cNvSpPr/>
          <p:nvPr/>
        </p:nvSpPr>
        <p:spPr>
          <a:xfrm rot="10800000" flipH="1">
            <a:off x="11421703" y="5748202"/>
            <a:ext cx="468090" cy="478267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682FB03B-3336-4821-A296-B22A897E2A6E}"/>
              </a:ext>
            </a:extLst>
          </p:cNvPr>
          <p:cNvSpPr/>
          <p:nvPr/>
        </p:nvSpPr>
        <p:spPr>
          <a:xfrm>
            <a:off x="9625496" y="5730515"/>
            <a:ext cx="471598" cy="48777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AA06C52A-1ABF-4CF1-B1D5-5C6A2F737774}"/>
              </a:ext>
            </a:extLst>
          </p:cNvPr>
          <p:cNvSpPr/>
          <p:nvPr/>
        </p:nvSpPr>
        <p:spPr>
          <a:xfrm>
            <a:off x="8257329" y="3183511"/>
            <a:ext cx="2215037" cy="202618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B876E882-C989-4414-B5E0-871E5E4ACBE6}"/>
              </a:ext>
            </a:extLst>
          </p:cNvPr>
          <p:cNvSpPr/>
          <p:nvPr/>
        </p:nvSpPr>
        <p:spPr>
          <a:xfrm>
            <a:off x="6874591" y="3440271"/>
            <a:ext cx="353244" cy="338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3C8EB23B-3BCF-4492-8493-D9FC6FD4186F}"/>
              </a:ext>
            </a:extLst>
          </p:cNvPr>
          <p:cNvSpPr/>
          <p:nvPr/>
        </p:nvSpPr>
        <p:spPr>
          <a:xfrm>
            <a:off x="11462213" y="3474419"/>
            <a:ext cx="356100" cy="2873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998F5BA6-73A8-4D00-AE68-67511767B395}"/>
              </a:ext>
            </a:extLst>
          </p:cNvPr>
          <p:cNvSpPr/>
          <p:nvPr/>
        </p:nvSpPr>
        <p:spPr>
          <a:xfrm>
            <a:off x="11472410" y="4476408"/>
            <a:ext cx="352203" cy="3194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20DF033E-13DD-494F-A241-3C683CF2C960}"/>
              </a:ext>
            </a:extLst>
          </p:cNvPr>
          <p:cNvSpPr/>
          <p:nvPr/>
        </p:nvSpPr>
        <p:spPr>
          <a:xfrm>
            <a:off x="6873632" y="4506118"/>
            <a:ext cx="368497" cy="3333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E392B212-F795-4378-88F7-49493EF5CBDB}"/>
              </a:ext>
            </a:extLst>
          </p:cNvPr>
          <p:cNvSpPr/>
          <p:nvPr/>
        </p:nvSpPr>
        <p:spPr>
          <a:xfrm>
            <a:off x="8345353" y="4264839"/>
            <a:ext cx="20418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ЖІӨ КӨЛЕМІ </a:t>
            </a:r>
          </a:p>
          <a:p>
            <a:pPr lvl="0" algn="ctr"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(млрд.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теңге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F67DCB9-F896-42CE-995B-AE5384F5410B}"/>
              </a:ext>
            </a:extLst>
          </p:cNvPr>
          <p:cNvSpPr txBox="1"/>
          <p:nvPr/>
        </p:nvSpPr>
        <p:spPr>
          <a:xfrm>
            <a:off x="8563203" y="3487211"/>
            <a:ext cx="1584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77 869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4958F204-42BC-4DE7-AE2E-70A6863BCEE6}"/>
              </a:ext>
            </a:extLst>
          </p:cNvPr>
          <p:cNvSpPr/>
          <p:nvPr/>
        </p:nvSpPr>
        <p:spPr>
          <a:xfrm>
            <a:off x="6974191" y="2063299"/>
            <a:ext cx="2215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ЖІӨ-</a:t>
            </a:r>
            <a:r>
              <a:rPr lang="ru-RU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нің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нақты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өсу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lvl="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(%)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2" name="Таблица 71">
            <a:extLst>
              <a:ext uri="{FF2B5EF4-FFF2-40B4-BE49-F238E27FC236}">
                <a16:creationId xmlns:a16="http://schemas.microsoft.com/office/drawing/2014/main" id="{99E8DDF0-713A-4ACF-9826-6CF1BBA6DB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3150"/>
              </p:ext>
            </p:extLst>
          </p:nvPr>
        </p:nvGraphicFramePr>
        <p:xfrm>
          <a:off x="9492439" y="2100946"/>
          <a:ext cx="2215037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5037">
                  <a:extLst>
                    <a:ext uri="{9D8B030D-6E8A-4147-A177-3AD203B41FA5}">
                      <a16:colId xmlns:a16="http://schemas.microsoft.com/office/drawing/2014/main" val="2627236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Теңгенің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АҚШ 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$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шаққандағы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орташа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жылдық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көлемі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(т/$)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2015866"/>
                  </a:ext>
                </a:extLst>
              </a:tr>
            </a:tbl>
          </a:graphicData>
        </a:graphic>
      </p:graphicFrame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599DFA42-4F84-4018-B5CB-CF01A21D4A02}"/>
              </a:ext>
            </a:extLst>
          </p:cNvPr>
          <p:cNvSpPr/>
          <p:nvPr/>
        </p:nvSpPr>
        <p:spPr>
          <a:xfrm>
            <a:off x="9707306" y="5686731"/>
            <a:ext cx="191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Инфляцияның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орташа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жылдық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деңгейі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 (%)</a:t>
            </a: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F8D6B68D-0399-4D3C-A284-C84FB46C8818}"/>
              </a:ext>
            </a:extLst>
          </p:cNvPr>
          <p:cNvSpPr/>
          <p:nvPr/>
        </p:nvSpPr>
        <p:spPr>
          <a:xfrm>
            <a:off x="7296964" y="5705574"/>
            <a:ext cx="1701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Мұнайдың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әлемдік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бағасы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, (баррель/$)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64B95BC-DF25-4B2D-8550-8AB236039E1A}"/>
              </a:ext>
            </a:extLst>
          </p:cNvPr>
          <p:cNvSpPr txBox="1"/>
          <p:nvPr/>
        </p:nvSpPr>
        <p:spPr>
          <a:xfrm>
            <a:off x="7208451" y="2617297"/>
            <a:ext cx="1584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3,1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CE26BBA-5CAB-4341-9639-FEE7A6219CFE}"/>
              </a:ext>
            </a:extLst>
          </p:cNvPr>
          <p:cNvSpPr txBox="1"/>
          <p:nvPr/>
        </p:nvSpPr>
        <p:spPr>
          <a:xfrm>
            <a:off x="9931272" y="2618732"/>
            <a:ext cx="1584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425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7D06ED9-C95E-46A6-86F0-BA1C97417D4A}"/>
              </a:ext>
            </a:extLst>
          </p:cNvPr>
          <p:cNvSpPr txBox="1"/>
          <p:nvPr/>
        </p:nvSpPr>
        <p:spPr>
          <a:xfrm>
            <a:off x="9986344" y="4959561"/>
            <a:ext cx="1584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4-6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79C2A75-9497-4309-9230-C6256BBE05E8}"/>
              </a:ext>
            </a:extLst>
          </p:cNvPr>
          <p:cNvSpPr txBox="1"/>
          <p:nvPr/>
        </p:nvSpPr>
        <p:spPr>
          <a:xfrm>
            <a:off x="7165188" y="4946157"/>
            <a:ext cx="1584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50</a:t>
            </a:r>
          </a:p>
        </p:txBody>
      </p:sp>
      <p:sp>
        <p:nvSpPr>
          <p:cNvPr id="63" name="Блок-схема: решение 62">
            <a:extLst>
              <a:ext uri="{FF2B5EF4-FFF2-40B4-BE49-F238E27FC236}">
                <a16:creationId xmlns:a16="http://schemas.microsoft.com/office/drawing/2014/main" id="{B37E2159-B097-43AF-92D1-12BD9BE7E271}"/>
              </a:ext>
            </a:extLst>
          </p:cNvPr>
          <p:cNvSpPr/>
          <p:nvPr/>
        </p:nvSpPr>
        <p:spPr>
          <a:xfrm>
            <a:off x="11639822" y="6381328"/>
            <a:ext cx="513813" cy="437428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73" name="TextBox 12">
            <a:extLst>
              <a:ext uri="{FF2B5EF4-FFF2-40B4-BE49-F238E27FC236}">
                <a16:creationId xmlns:a16="http://schemas.microsoft.com/office/drawing/2014/main" id="{0AB8E366-BEDE-4B38-A9FB-1492C01742E8}"/>
              </a:ext>
            </a:extLst>
          </p:cNvPr>
          <p:cNvSpPr txBox="1"/>
          <p:nvPr/>
        </p:nvSpPr>
        <p:spPr>
          <a:xfrm>
            <a:off x="553224" y="2056599"/>
            <a:ext cx="489592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«</a:t>
            </a:r>
            <a:r>
              <a:rPr lang="en-US" sz="1600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Nur </a:t>
            </a:r>
            <a:r>
              <a:rPr lang="en-US" sz="1600" b="1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Otan</a:t>
            </a: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» </a:t>
            </a:r>
            <a:r>
              <a:rPr lang="ru-RU" sz="1600" b="1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партиясының</a:t>
            </a: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сайлау</a:t>
            </a: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алды</a:t>
            </a: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бағдарламалық</a:t>
            </a: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іс-шараларын</a:t>
            </a: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қаржылық</a:t>
            </a: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қамтамасыз</a:t>
            </a: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ету</a:t>
            </a:r>
            <a:endParaRPr lang="ru-RU" sz="1600" b="1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4" name="TextBox 12">
            <a:extLst>
              <a:ext uri="{FF2B5EF4-FFF2-40B4-BE49-F238E27FC236}">
                <a16:creationId xmlns:a16="http://schemas.microsoft.com/office/drawing/2014/main" id="{474A0552-E213-4F82-99E1-AD507940FB97}"/>
              </a:ext>
            </a:extLst>
          </p:cNvPr>
          <p:cNvSpPr txBox="1"/>
          <p:nvPr/>
        </p:nvSpPr>
        <p:spPr>
          <a:xfrm>
            <a:off x="478582" y="3276273"/>
            <a:ext cx="454540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COVID-19-бен </a:t>
            </a:r>
            <a:r>
              <a:rPr lang="ru-RU" sz="1600" b="1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күресу</a:t>
            </a: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шараларына</a:t>
            </a: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қосымша</a:t>
            </a: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шығындар</a:t>
            </a:r>
            <a:endParaRPr lang="ru-RU" sz="1600" b="1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1" name="TextBox 12">
            <a:extLst>
              <a:ext uri="{FF2B5EF4-FFF2-40B4-BE49-F238E27FC236}">
                <a16:creationId xmlns:a16="http://schemas.microsoft.com/office/drawing/2014/main" id="{463082C4-A541-4159-9DD6-A77E776F97DA}"/>
              </a:ext>
            </a:extLst>
          </p:cNvPr>
          <p:cNvSpPr txBox="1"/>
          <p:nvPr/>
        </p:nvSpPr>
        <p:spPr>
          <a:xfrm>
            <a:off x="580725" y="4383163"/>
            <a:ext cx="455316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b="1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Қазақстан</a:t>
            </a: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Республикасының</a:t>
            </a: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Мемлекет</a:t>
            </a: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басшысының</a:t>
            </a: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 </a:t>
            </a:r>
            <a:r>
              <a:rPr lang="ru-RU" sz="1600" b="1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тапсырмаларын</a:t>
            </a: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орындау</a:t>
            </a:r>
            <a:endParaRPr lang="ru-RU" sz="1600" b="1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2" name="TextBox 12">
            <a:extLst>
              <a:ext uri="{FF2B5EF4-FFF2-40B4-BE49-F238E27FC236}">
                <a16:creationId xmlns:a16="http://schemas.microsoft.com/office/drawing/2014/main" id="{30FEADDF-3CD4-4B99-AE5D-8E2B59D65081}"/>
              </a:ext>
            </a:extLst>
          </p:cNvPr>
          <p:cNvSpPr txBox="1"/>
          <p:nvPr/>
        </p:nvSpPr>
        <p:spPr>
          <a:xfrm>
            <a:off x="635270" y="5545070"/>
            <a:ext cx="404361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b="1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Бұрын</a:t>
            </a: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қабылданған</a:t>
            </a: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міндеттемелерді</a:t>
            </a: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іске</a:t>
            </a: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асыру</a:t>
            </a:r>
            <a:endParaRPr lang="ru-RU" sz="1600" b="1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542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D20DBC4-5EB8-4C3B-B1D4-761E58CF8E4F}"/>
              </a:ext>
            </a:extLst>
          </p:cNvPr>
          <p:cNvSpPr/>
          <p:nvPr/>
        </p:nvSpPr>
        <p:spPr>
          <a:xfrm>
            <a:off x="0" y="6667744"/>
            <a:ext cx="12184579" cy="1902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E82E63E-5B59-49FE-A833-28E17DDB1AD6}"/>
              </a:ext>
            </a:extLst>
          </p:cNvPr>
          <p:cNvSpPr/>
          <p:nvPr/>
        </p:nvSpPr>
        <p:spPr>
          <a:xfrm>
            <a:off x="-15521" y="-3742"/>
            <a:ext cx="12216740" cy="30777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834" y="27384"/>
            <a:ext cx="1218457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372F00F-74D6-4069-AF1E-22B3D1F6F243}"/>
              </a:ext>
            </a:extLst>
          </p:cNvPr>
          <p:cNvSpPr/>
          <p:nvPr/>
        </p:nvSpPr>
        <p:spPr>
          <a:xfrm>
            <a:off x="4453" y="6669360"/>
            <a:ext cx="2202321" cy="1902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ый треугольник 21">
            <a:extLst>
              <a:ext uri="{FF2B5EF4-FFF2-40B4-BE49-F238E27FC236}">
                <a16:creationId xmlns:a16="http://schemas.microsoft.com/office/drawing/2014/main" id="{63C865D2-2BED-496E-9389-C7809DB5C1BC}"/>
              </a:ext>
            </a:extLst>
          </p:cNvPr>
          <p:cNvSpPr/>
          <p:nvPr/>
        </p:nvSpPr>
        <p:spPr>
          <a:xfrm>
            <a:off x="2192254" y="6668545"/>
            <a:ext cx="1152128" cy="190256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2E6BDCEC-A515-4446-B897-ADD5F41CEE4A}"/>
              </a:ext>
            </a:extLst>
          </p:cNvPr>
          <p:cNvSpPr txBox="1"/>
          <p:nvPr/>
        </p:nvSpPr>
        <p:spPr>
          <a:xfrm>
            <a:off x="0" y="321569"/>
            <a:ext cx="1221674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НЕГІЗГІ ӘЛЕУМЕТТІК КӨРСЕТКІШТЕР</a:t>
            </a:r>
          </a:p>
        </p:txBody>
      </p:sp>
      <p:sp>
        <p:nvSpPr>
          <p:cNvPr id="10" name="Блок-схема: решение 9">
            <a:extLst>
              <a:ext uri="{FF2B5EF4-FFF2-40B4-BE49-F238E27FC236}">
                <a16:creationId xmlns:a16="http://schemas.microsoft.com/office/drawing/2014/main" id="{CA1D6112-1531-487C-9B6F-13A4B1A78A4B}"/>
              </a:ext>
            </a:extLst>
          </p:cNvPr>
          <p:cNvSpPr/>
          <p:nvPr/>
        </p:nvSpPr>
        <p:spPr>
          <a:xfrm>
            <a:off x="11639822" y="6381328"/>
            <a:ext cx="513813" cy="437428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 Narrow" panose="020B0606020202030204" pitchFamily="34" charset="0"/>
              </a:rPr>
              <a:t>3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36FC899D-67D8-4907-BD5C-77CD7E9BDB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102810"/>
              </p:ext>
            </p:extLst>
          </p:nvPr>
        </p:nvGraphicFramePr>
        <p:xfrm>
          <a:off x="96836" y="836712"/>
          <a:ext cx="11975035" cy="5222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5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8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41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5596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8767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38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290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157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8078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7690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544760"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Көрсеткіштер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Өлшем</a:t>
                      </a: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800" b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бірлігі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2019 </a:t>
                      </a:r>
                      <a:r>
                        <a:rPr lang="ru-RU" sz="800" b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жыл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үлесі</a:t>
                      </a:r>
                      <a:r>
                        <a:rPr lang="ru-RU" sz="900" b="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/ 2018 </a:t>
                      </a:r>
                    </a:p>
                    <a:p>
                      <a:pPr algn="ctr"/>
                      <a:r>
                        <a:rPr lang="ru-RU" sz="900" b="0" i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жылға</a:t>
                      </a:r>
                      <a:r>
                        <a:rPr lang="ru-RU" sz="900" b="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00" b="0" i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қарай</a:t>
                      </a:r>
                      <a:r>
                        <a:rPr lang="ru-RU" sz="900" b="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00" b="0" i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өсу</a:t>
                      </a:r>
                      <a:r>
                        <a:rPr lang="ru-RU" sz="900" b="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2020 </a:t>
                      </a:r>
                      <a:r>
                        <a:rPr lang="kk-KZ" sz="85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жыл</a:t>
                      </a:r>
                      <a:endParaRPr lang="ru-RU" sz="85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kk-KZ" sz="85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нақтыллау</a:t>
                      </a:r>
                      <a:r>
                        <a:rPr lang="ru-RU" sz="85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.2)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i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үлесі</a:t>
                      </a:r>
                      <a:r>
                        <a:rPr lang="ru-RU" sz="800" b="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/ 2019 </a:t>
                      </a:r>
                    </a:p>
                    <a:p>
                      <a:pPr algn="ctr"/>
                      <a:r>
                        <a:rPr lang="ru-RU" sz="800" b="0" i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жылға</a:t>
                      </a:r>
                      <a:r>
                        <a:rPr lang="ru-RU" sz="800" b="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800" b="0" i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қарай</a:t>
                      </a:r>
                      <a:r>
                        <a:rPr lang="ru-RU" sz="800" b="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800" b="0" i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өсу</a:t>
                      </a:r>
                      <a:r>
                        <a:rPr lang="ru-RU" sz="800" b="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%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2021жыл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үлесі</a:t>
                      </a:r>
                      <a:r>
                        <a:rPr lang="ru-RU" sz="900" b="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/ 2020 </a:t>
                      </a:r>
                    </a:p>
                    <a:p>
                      <a:pPr algn="ctr"/>
                      <a:r>
                        <a:rPr lang="ru-RU" sz="900" b="0" i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жылға</a:t>
                      </a:r>
                      <a:r>
                        <a:rPr lang="ru-RU" sz="900" b="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00" b="0" i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қарай</a:t>
                      </a:r>
                      <a:r>
                        <a:rPr lang="ru-RU" sz="900" b="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00" b="0" i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өсу</a:t>
                      </a:r>
                      <a:r>
                        <a:rPr lang="ru-RU" sz="900" b="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</a:t>
                      </a:r>
                      <a:r>
                        <a:rPr lang="ru-RU" sz="800" b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жыл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үлесі</a:t>
                      </a:r>
                      <a:r>
                        <a:rPr lang="ru-RU" sz="900" b="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/ 2021</a:t>
                      </a:r>
                    </a:p>
                    <a:p>
                      <a:pPr algn="ctr"/>
                      <a:r>
                        <a:rPr lang="ru-RU" sz="900" b="0" i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жылға</a:t>
                      </a:r>
                      <a:r>
                        <a:rPr lang="ru-RU" sz="900" b="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00" b="0" i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қарай</a:t>
                      </a:r>
                      <a:r>
                        <a:rPr lang="ru-RU" sz="900" b="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00" b="0" i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өсу</a:t>
                      </a:r>
                      <a:r>
                        <a:rPr lang="ru-RU" sz="900" b="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</a:t>
                      </a:r>
                      <a:r>
                        <a:rPr lang="ru-RU" sz="800" b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жыл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үлесі</a:t>
                      </a:r>
                      <a:r>
                        <a:rPr lang="ru-RU" sz="900" b="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/ 2023 </a:t>
                      </a:r>
                    </a:p>
                    <a:p>
                      <a:pPr algn="ctr"/>
                      <a:r>
                        <a:rPr lang="ru-RU" sz="900" b="0" i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жылға</a:t>
                      </a:r>
                      <a:r>
                        <a:rPr lang="ru-RU" sz="900" b="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00" b="0" i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қарай</a:t>
                      </a:r>
                      <a:r>
                        <a:rPr lang="ru-RU" sz="900" b="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00" b="0" i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өсу</a:t>
                      </a:r>
                      <a:r>
                        <a:rPr lang="ru-RU" sz="900" b="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094">
                <a:tc>
                  <a:txBody>
                    <a:bodyPr/>
                    <a:lstStyle/>
                    <a:p>
                      <a:r>
                        <a:rPr lang="ru-RU" sz="1600" b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Халық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саны,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оның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ішінде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:</a:t>
                      </a: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мың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адам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18 479,7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ru-RU" sz="900" b="1" i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Cyr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18 699,5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900" b="1" i="1" u="none" strike="noStrike" dirty="0">
                        <a:solidFill>
                          <a:srgbClr val="1F4E79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18 938,6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900" b="1" i="1" u="none" strike="noStrike" dirty="0">
                        <a:solidFill>
                          <a:srgbClr val="1F4E79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19 131,8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1" i="1" u="none" strike="noStrike" dirty="0">
                        <a:solidFill>
                          <a:srgbClr val="1F4E79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19 316,4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1" i="1" u="none" strike="noStrike" dirty="0">
                        <a:solidFill>
                          <a:srgbClr val="1F4E79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094"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Экономикалық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белсенді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халықтың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саны,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соның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ішінде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: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мың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адам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9 155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9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49,5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9 157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9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49,0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9 194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9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48,5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9 230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1F4E79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48,2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9 303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1F4E79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48,2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812">
                <a:tc>
                  <a:txBody>
                    <a:bodyPr/>
                    <a:lstStyle/>
                    <a:p>
                      <a:r>
                        <a:rPr lang="ru-RU" sz="1300" i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халықтың</a:t>
                      </a: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i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жұмыспен</a:t>
                      </a: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i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қамтылу</a:t>
                      </a: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саны</a:t>
                      </a:r>
                    </a:p>
                  </a:txBody>
                  <a:tcPr marL="21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мың</a:t>
                      </a:r>
                      <a:r>
                        <a:rPr kumimoji="0" lang="ru-RU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адам</a:t>
                      </a:r>
                      <a:endParaRPr kumimoji="0" lang="ru-RU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8 715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9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47,2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8 713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9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46,7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8 684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9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45,9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8 755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1F4E79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45,7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8 843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1F4E79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45,8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444">
                <a:tc>
                  <a:txBody>
                    <a:bodyPr/>
                    <a:lstStyle/>
                    <a:p>
                      <a:r>
                        <a:rPr lang="ru-RU" sz="1300" i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жұмыссыз</a:t>
                      </a: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i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халықтың</a:t>
                      </a: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саны </a:t>
                      </a:r>
                    </a:p>
                  </a:txBody>
                  <a:tcPr marL="21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мың</a:t>
                      </a:r>
                      <a:r>
                        <a:rPr kumimoji="0" lang="ru-RU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адам</a:t>
                      </a:r>
                      <a:endParaRPr kumimoji="0" lang="ru-RU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440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9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455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9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510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9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475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1F4E79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460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1F4E79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812"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Зейнеткерлер</a:t>
                      </a:r>
                      <a:r>
                        <a:rPr lang="kk-KZ" sz="14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саны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мың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адам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2 200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9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11,9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236,6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9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2 269,1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9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12,0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2 321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1F4E79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12,1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2 373,8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1F4E79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12,3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084"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Жұмыссыздық</a:t>
                      </a:r>
                      <a:r>
                        <a:rPr lang="kk-KZ" sz="14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деңгейі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4,8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5,0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900" b="0" i="1" u="none" strike="noStrike" dirty="0">
                        <a:solidFill>
                          <a:srgbClr val="1F4E79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5,5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900" b="0" i="1" u="none" strike="noStrike" dirty="0">
                        <a:solidFill>
                          <a:srgbClr val="1F4E79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5,1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900" b="0" i="1" u="none" strike="noStrike" dirty="0">
                        <a:solidFill>
                          <a:srgbClr val="1F4E79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900" b="0" i="1" u="none" strike="noStrike" dirty="0">
                        <a:solidFill>
                          <a:srgbClr val="1F4E79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09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Әлеуметтік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индикаторы, </a:t>
                      </a: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оның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ішінде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1" i="1" u="none" strike="noStrike" kern="1200" dirty="0">
                        <a:solidFill>
                          <a:srgbClr val="1F4E79"/>
                        </a:solidFill>
                        <a:effectLst/>
                        <a:latin typeface="Arial Cyr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1" i="1" u="none" strike="noStrike" kern="1200" dirty="0">
                        <a:solidFill>
                          <a:srgbClr val="1F4E79"/>
                        </a:solidFill>
                        <a:effectLst/>
                        <a:latin typeface="Arial Cyr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1" i="1" u="none" strike="noStrike" kern="1200" dirty="0">
                        <a:solidFill>
                          <a:srgbClr val="1F4E79"/>
                        </a:solidFill>
                        <a:effectLst/>
                        <a:latin typeface="Arial Cyr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1" i="1" u="none" strike="noStrike" kern="1200" dirty="0">
                        <a:solidFill>
                          <a:srgbClr val="1F4E79"/>
                        </a:solidFill>
                        <a:effectLst/>
                        <a:latin typeface="Arial Cyr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1" i="1" u="none" strike="noStrike" kern="1200" dirty="0">
                        <a:solidFill>
                          <a:srgbClr val="1F4E79"/>
                        </a:solidFill>
                        <a:effectLst/>
                        <a:latin typeface="Arial Cyr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1" i="1" u="none" strike="noStrike" kern="1200" dirty="0">
                        <a:solidFill>
                          <a:srgbClr val="1F4E79"/>
                        </a:solidFill>
                        <a:effectLst/>
                        <a:latin typeface="Arial Cyr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1" i="1" u="none" strike="noStrike" kern="1200" dirty="0">
                        <a:solidFill>
                          <a:srgbClr val="1F4E79"/>
                        </a:solidFill>
                        <a:effectLst/>
                        <a:latin typeface="Arial Cyr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1" i="1" u="none" strike="noStrike" kern="1200" dirty="0">
                        <a:solidFill>
                          <a:srgbClr val="1F4E79"/>
                        </a:solidFill>
                        <a:effectLst/>
                        <a:latin typeface="Arial Cyr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1" i="1" u="none" strike="noStrike" kern="1200" dirty="0">
                        <a:solidFill>
                          <a:srgbClr val="1F4E79"/>
                        </a:solidFill>
                        <a:effectLst/>
                        <a:latin typeface="Arial Cyr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788"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Ең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төмен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күнкөріс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деңгейі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</a:t>
                      </a:r>
                      <a:r>
                        <a:rPr kumimoji="0" lang="kk-KZ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ң</a:t>
                      </a: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ге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29 698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5,0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32 668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1F4E79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10,0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34 302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1F4E79"/>
                          </a:solidFill>
                          <a:effectLst/>
                          <a:latin typeface="Arial Cyr" panose="020B060402020202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36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018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1F4E79"/>
                          </a:solidFill>
                          <a:effectLst/>
                          <a:latin typeface="Arial Cyr" panose="020B060402020202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37 639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1F4E79"/>
                          </a:solidFill>
                          <a:effectLst/>
                          <a:latin typeface="Arial Cyr" panose="020B0604020202020204" pitchFamily="34" charset="0"/>
                        </a:rPr>
                        <a:t>4,5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0934"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Ең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төменгі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базалық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зейнетақы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төлемінің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мөлшері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</a:t>
                      </a:r>
                      <a:r>
                        <a:rPr kumimoji="0" lang="kk-KZ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ң</a:t>
                      </a: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ге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16 037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5,0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17 641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1F4E79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10,0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18 524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1F4E79"/>
                          </a:solidFill>
                          <a:effectLst/>
                          <a:latin typeface="Arial Cyr" panose="020B060402020202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19 450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1F4E79"/>
                          </a:solidFill>
                          <a:effectLst/>
                          <a:latin typeface="Arial Cyr" panose="020B060402020202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20 326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1F4E79"/>
                          </a:solidFill>
                          <a:effectLst/>
                          <a:latin typeface="Arial Cyr" panose="020B0604020202020204" pitchFamily="34" charset="0"/>
                        </a:rPr>
                        <a:t>4,5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0077"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Базалы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қ зейнетақы төлемін ескере отырып зейнетақының ең төменгі мөлшері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</a:t>
                      </a:r>
                      <a:r>
                        <a:rPr kumimoji="0" lang="kk-KZ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ң</a:t>
                      </a: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ге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52 145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7,0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58 082</a:t>
                      </a:r>
                    </a:p>
                  </a:txBody>
                  <a:tcPr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1F4E79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11,4</a:t>
                      </a:r>
                    </a:p>
                  </a:txBody>
                  <a:tcPr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61 796</a:t>
                      </a:r>
                    </a:p>
                  </a:txBody>
                  <a:tcPr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1F4E79"/>
                          </a:solidFill>
                          <a:effectLst/>
                          <a:latin typeface="Arial Cyr" panose="020B0604020202020204" pitchFamily="34" charset="0"/>
                        </a:rPr>
                        <a:t>6,4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65 752</a:t>
                      </a:r>
                    </a:p>
                  </a:txBody>
                  <a:tcPr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1F4E79"/>
                          </a:solidFill>
                          <a:effectLst/>
                          <a:latin typeface="Arial Cyr" panose="020B0604020202020204" pitchFamily="34" charset="0"/>
                        </a:rPr>
                        <a:t>6,4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69 638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1F4E79"/>
                          </a:solidFill>
                          <a:effectLst/>
                          <a:latin typeface="Arial Cyr" panose="020B0604020202020204" pitchFamily="34" charset="0"/>
                        </a:rPr>
                        <a:t>5,9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5094"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Ең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төменгі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жалақы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</a:t>
                      </a:r>
                      <a:r>
                        <a:rPr kumimoji="0" lang="kk-KZ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ң</a:t>
                      </a: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ге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42 500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50,3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42 500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900" b="0" i="1" u="none" strike="noStrike" kern="1200" dirty="0">
                        <a:solidFill>
                          <a:srgbClr val="1F4E79"/>
                        </a:solidFill>
                        <a:effectLst/>
                        <a:latin typeface="Arial Cyr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42 500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900" b="0" i="1" u="none" strike="noStrike" dirty="0">
                        <a:solidFill>
                          <a:srgbClr val="1F4E79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42 500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1F4E79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42 500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900" b="0" i="1" u="none" strike="noStrike" dirty="0">
                        <a:solidFill>
                          <a:srgbClr val="1F4E79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0077"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Орташа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айлық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атаулы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жалақы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</a:t>
                      </a:r>
                      <a:r>
                        <a:rPr kumimoji="0" lang="kk-KZ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ң</a:t>
                      </a: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ге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172 084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1F4E79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6,0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211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226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1F4E79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15,2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210 191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1F4E79"/>
                          </a:solidFill>
                          <a:effectLst/>
                          <a:latin typeface="Arial Cyr" panose="020B0604020202020204" pitchFamily="34" charset="0"/>
                        </a:rPr>
                        <a:t>6,0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225 115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1F4E79"/>
                          </a:solidFill>
                          <a:effectLst/>
                          <a:latin typeface="Arial Cyr" panose="020B0604020202020204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239 950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1F4E79"/>
                          </a:solidFill>
                          <a:effectLst/>
                          <a:latin typeface="Arial Cyr" panose="020B0604020202020204" pitchFamily="34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54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Айлық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есептік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көрсеткіш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*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</a:t>
                      </a:r>
                      <a:r>
                        <a:rPr kumimoji="0" lang="kk-K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ң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ге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2 525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Cyr" panose="020B0604020202020204" pitchFamily="34" charset="0"/>
                        </a:rPr>
                        <a:t>5,0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2 778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1F4E79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10,0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2 917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1F4E79"/>
                          </a:solidFill>
                          <a:effectLst/>
                          <a:latin typeface="Arial Cyr" panose="020B060402020202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3 063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1F4E79"/>
                          </a:solidFill>
                          <a:effectLst/>
                          <a:latin typeface="Arial Cyr" panose="020B060402020202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3 201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1F4E79"/>
                          </a:solidFill>
                          <a:effectLst/>
                          <a:latin typeface="Arial Cyr" panose="020B0604020202020204" pitchFamily="34" charset="0"/>
                        </a:rPr>
                        <a:t>4,5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BE909271-13F9-4CC4-A3E1-6A20843F22A4}"/>
              </a:ext>
            </a:extLst>
          </p:cNvPr>
          <p:cNvSpPr txBox="1">
            <a:spLocks/>
          </p:cNvSpPr>
          <p:nvPr/>
        </p:nvSpPr>
        <p:spPr>
          <a:xfrm>
            <a:off x="96837" y="6165304"/>
            <a:ext cx="11866179" cy="461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b="1" i="1" dirty="0">
                <a:latin typeface="Arial Narrow" panose="020B0606020202030204" pitchFamily="34" charset="0"/>
                <a:cs typeface="Arial" panose="020B0604020202020204" pitchFamily="34" charset="0"/>
              </a:rPr>
              <a:t>*АЕК </a:t>
            </a:r>
            <a:r>
              <a:rPr lang="ru-RU" sz="1200" b="1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есепеу</a:t>
            </a:r>
            <a:r>
              <a:rPr lang="ru-RU" sz="1200" b="1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 err="1">
                <a:latin typeface="Arial Narrow" panose="020B0606020202030204" pitchFamily="34" charset="0"/>
                <a:cs typeface="Arial" panose="020B0604020202020204" pitchFamily="34" charset="0"/>
              </a:rPr>
              <a:t>үшін</a:t>
            </a:r>
            <a:r>
              <a:rPr lang="ru-RU" sz="1200" b="1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 err="1">
                <a:latin typeface="Arial Narrow" panose="020B0606020202030204" pitchFamily="34" charset="0"/>
                <a:cs typeface="Arial" panose="020B0604020202020204" pitchFamily="34" charset="0"/>
              </a:rPr>
              <a:t>қолданылады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: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жәрдемақы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мөлшері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әкімшілік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құқық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бұзушылық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үшін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айыппұлдар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салықтардың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кейбір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түрлерін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баж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ставкалары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тіркеу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үшін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алымдар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лицензиялық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алымдар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шағын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, орта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немесе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ірі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субъектісінің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мәртебесін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айқындау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үшін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заңды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тұлғалардың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жарғылық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капиталының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ең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төменгі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мөлшерлері</a:t>
            </a:r>
            <a:endParaRPr lang="ru-RU" sz="1200" i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729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D20DBC4-5EB8-4C3B-B1D4-761E58CF8E4F}"/>
              </a:ext>
            </a:extLst>
          </p:cNvPr>
          <p:cNvSpPr/>
          <p:nvPr/>
        </p:nvSpPr>
        <p:spPr>
          <a:xfrm>
            <a:off x="0" y="6667744"/>
            <a:ext cx="12184579" cy="1902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E82E63E-5B59-49FE-A833-28E17DDB1AD6}"/>
              </a:ext>
            </a:extLst>
          </p:cNvPr>
          <p:cNvSpPr/>
          <p:nvPr/>
        </p:nvSpPr>
        <p:spPr>
          <a:xfrm>
            <a:off x="-15521" y="-3742"/>
            <a:ext cx="12216740" cy="30777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834" y="0"/>
            <a:ext cx="1218457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372F00F-74D6-4069-AF1E-22B3D1F6F243}"/>
              </a:ext>
            </a:extLst>
          </p:cNvPr>
          <p:cNvSpPr/>
          <p:nvPr/>
        </p:nvSpPr>
        <p:spPr>
          <a:xfrm>
            <a:off x="4453" y="6669360"/>
            <a:ext cx="2202321" cy="1902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ый треугольник 21">
            <a:extLst>
              <a:ext uri="{FF2B5EF4-FFF2-40B4-BE49-F238E27FC236}">
                <a16:creationId xmlns:a16="http://schemas.microsoft.com/office/drawing/2014/main" id="{63C865D2-2BED-496E-9389-C7809DB5C1BC}"/>
              </a:ext>
            </a:extLst>
          </p:cNvPr>
          <p:cNvSpPr/>
          <p:nvPr/>
        </p:nvSpPr>
        <p:spPr>
          <a:xfrm>
            <a:off x="2192254" y="6668545"/>
            <a:ext cx="1152128" cy="190256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2E6BDCEC-A515-4446-B897-ADD5F41CEE4A}"/>
              </a:ext>
            </a:extLst>
          </p:cNvPr>
          <p:cNvSpPr txBox="1"/>
          <p:nvPr/>
        </p:nvSpPr>
        <p:spPr>
          <a:xfrm>
            <a:off x="0" y="321569"/>
            <a:ext cx="1221674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2021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жылға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арналған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республикалық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бюджет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параметрлері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ED7E27FD-959B-41A0-88A8-A4CC723E64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7676015"/>
              </p:ext>
            </p:extLst>
          </p:nvPr>
        </p:nvGraphicFramePr>
        <p:xfrm>
          <a:off x="587798" y="1340769"/>
          <a:ext cx="1990087" cy="1234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34982848-B6AB-47EE-B757-EDAA20DDA3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6033705"/>
              </p:ext>
            </p:extLst>
          </p:nvPr>
        </p:nvGraphicFramePr>
        <p:xfrm>
          <a:off x="3601064" y="1340768"/>
          <a:ext cx="1990087" cy="1234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6AE00294-DC0C-461C-8091-2E1C745F0D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4774899"/>
              </p:ext>
            </p:extLst>
          </p:nvPr>
        </p:nvGraphicFramePr>
        <p:xfrm>
          <a:off x="6553392" y="1353321"/>
          <a:ext cx="1990087" cy="1234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5F2C9E4F-7595-459E-BB03-93F5DDB40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2311"/>
              </p:ext>
            </p:extLst>
          </p:nvPr>
        </p:nvGraphicFramePr>
        <p:xfrm>
          <a:off x="9505720" y="1340770"/>
          <a:ext cx="1990087" cy="1234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576F8E9-962B-4505-80A0-DE550DC12FE0}"/>
              </a:ext>
            </a:extLst>
          </p:cNvPr>
          <p:cNvCxnSpPr/>
          <p:nvPr/>
        </p:nvCxnSpPr>
        <p:spPr>
          <a:xfrm>
            <a:off x="869636" y="4318319"/>
            <a:ext cx="101021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FDE7232-693E-4820-857E-2C0F0BF4A6F4}"/>
              </a:ext>
            </a:extLst>
          </p:cNvPr>
          <p:cNvSpPr/>
          <p:nvPr/>
        </p:nvSpPr>
        <p:spPr>
          <a:xfrm>
            <a:off x="1562016" y="4206538"/>
            <a:ext cx="216024" cy="1902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A0C5E3C-221F-4D08-8FC1-F1F64B07AE9B}"/>
              </a:ext>
            </a:extLst>
          </p:cNvPr>
          <p:cNvSpPr/>
          <p:nvPr/>
        </p:nvSpPr>
        <p:spPr>
          <a:xfrm>
            <a:off x="4517719" y="4223194"/>
            <a:ext cx="216024" cy="1902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DAA69C4-DF64-4BE2-9655-C43673D1A5BF}"/>
              </a:ext>
            </a:extLst>
          </p:cNvPr>
          <p:cNvSpPr/>
          <p:nvPr/>
        </p:nvSpPr>
        <p:spPr>
          <a:xfrm>
            <a:off x="7473422" y="4206538"/>
            <a:ext cx="216024" cy="1902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19916C4F-8B4A-49F6-8A1C-0C2CA65B47A0}"/>
              </a:ext>
            </a:extLst>
          </p:cNvPr>
          <p:cNvSpPr/>
          <p:nvPr/>
        </p:nvSpPr>
        <p:spPr>
          <a:xfrm>
            <a:off x="10429125" y="4202031"/>
            <a:ext cx="216024" cy="1902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61F84B-09E3-4BD1-B647-9A6C032586C3}"/>
              </a:ext>
            </a:extLst>
          </p:cNvPr>
          <p:cNvSpPr/>
          <p:nvPr/>
        </p:nvSpPr>
        <p:spPr>
          <a:xfrm>
            <a:off x="629269" y="2725261"/>
            <a:ext cx="2081518" cy="82165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id="{5CCFE0FF-1EA6-4CD6-89CD-F80DCE612E95}"/>
              </a:ext>
            </a:extLst>
          </p:cNvPr>
          <p:cNvSpPr/>
          <p:nvPr/>
        </p:nvSpPr>
        <p:spPr>
          <a:xfrm rot="10800000">
            <a:off x="629269" y="3542792"/>
            <a:ext cx="2081517" cy="548727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5F98139-5C44-4818-843B-0B9B8D7C05F3}"/>
              </a:ext>
            </a:extLst>
          </p:cNvPr>
          <p:cNvSpPr/>
          <p:nvPr/>
        </p:nvSpPr>
        <p:spPr>
          <a:xfrm>
            <a:off x="3570198" y="2725261"/>
            <a:ext cx="2081518" cy="8216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>
            <a:extLst>
              <a:ext uri="{FF2B5EF4-FFF2-40B4-BE49-F238E27FC236}">
                <a16:creationId xmlns:a16="http://schemas.microsoft.com/office/drawing/2014/main" id="{1BD98B64-C20D-4DAC-ADBB-2F1742E4FC7C}"/>
              </a:ext>
            </a:extLst>
          </p:cNvPr>
          <p:cNvSpPr/>
          <p:nvPr/>
        </p:nvSpPr>
        <p:spPr>
          <a:xfrm rot="10800000">
            <a:off x="3570198" y="3542792"/>
            <a:ext cx="2081517" cy="548727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4CC3DAF2-E9D3-4B86-841A-C056040E2199}"/>
              </a:ext>
            </a:extLst>
          </p:cNvPr>
          <p:cNvSpPr/>
          <p:nvPr/>
        </p:nvSpPr>
        <p:spPr>
          <a:xfrm>
            <a:off x="6511125" y="2725261"/>
            <a:ext cx="2081518" cy="82165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>
            <a:extLst>
              <a:ext uri="{FF2B5EF4-FFF2-40B4-BE49-F238E27FC236}">
                <a16:creationId xmlns:a16="http://schemas.microsoft.com/office/drawing/2014/main" id="{BA2EF6AC-A8F3-4607-86DA-A90C8E5B590B}"/>
              </a:ext>
            </a:extLst>
          </p:cNvPr>
          <p:cNvSpPr/>
          <p:nvPr/>
        </p:nvSpPr>
        <p:spPr>
          <a:xfrm rot="10800000">
            <a:off x="6511125" y="3542792"/>
            <a:ext cx="2081517" cy="548727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C01FD76-3CD5-4035-B16A-9531F95320B2}"/>
              </a:ext>
            </a:extLst>
          </p:cNvPr>
          <p:cNvSpPr/>
          <p:nvPr/>
        </p:nvSpPr>
        <p:spPr>
          <a:xfrm>
            <a:off x="9494321" y="2734459"/>
            <a:ext cx="2081518" cy="8216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авнобедренный треугольник 35">
            <a:extLst>
              <a:ext uri="{FF2B5EF4-FFF2-40B4-BE49-F238E27FC236}">
                <a16:creationId xmlns:a16="http://schemas.microsoft.com/office/drawing/2014/main" id="{B48DF283-96AE-4481-A344-42EFAAA02041}"/>
              </a:ext>
            </a:extLst>
          </p:cNvPr>
          <p:cNvSpPr/>
          <p:nvPr/>
        </p:nvSpPr>
        <p:spPr>
          <a:xfrm rot="10800000">
            <a:off x="9481158" y="3556113"/>
            <a:ext cx="2081517" cy="548727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F89C56F5-7BA5-4BF4-8E5E-C5AFCBC5283A}"/>
              </a:ext>
            </a:extLst>
          </p:cNvPr>
          <p:cNvSpPr/>
          <p:nvPr/>
        </p:nvSpPr>
        <p:spPr>
          <a:xfrm>
            <a:off x="622598" y="4551511"/>
            <a:ext cx="2081518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09A2E62D-E64C-4FFC-859F-36963EA82FA5}"/>
              </a:ext>
            </a:extLst>
          </p:cNvPr>
          <p:cNvSpPr/>
          <p:nvPr/>
        </p:nvSpPr>
        <p:spPr>
          <a:xfrm>
            <a:off x="3568379" y="4551511"/>
            <a:ext cx="2081518" cy="46166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8949149A-0B3D-4702-9564-879C1012E139}"/>
              </a:ext>
            </a:extLst>
          </p:cNvPr>
          <p:cNvSpPr/>
          <p:nvPr/>
        </p:nvSpPr>
        <p:spPr>
          <a:xfrm>
            <a:off x="6514160" y="4551511"/>
            <a:ext cx="2081518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364FD66-7550-4109-8E57-D02A0103CAA9}"/>
              </a:ext>
            </a:extLst>
          </p:cNvPr>
          <p:cNvSpPr txBox="1"/>
          <p:nvPr/>
        </p:nvSpPr>
        <p:spPr>
          <a:xfrm>
            <a:off x="869636" y="2795229"/>
            <a:ext cx="1584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11 446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28B474F-F410-4430-AADB-E38954DCC858}"/>
              </a:ext>
            </a:extLst>
          </p:cNvPr>
          <p:cNvSpPr txBox="1"/>
          <p:nvPr/>
        </p:nvSpPr>
        <p:spPr>
          <a:xfrm>
            <a:off x="3818868" y="2776762"/>
            <a:ext cx="1584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7 204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EA14F9C-FCFA-4D12-9E40-263E6FF96A8D}"/>
              </a:ext>
            </a:extLst>
          </p:cNvPr>
          <p:cNvSpPr txBox="1"/>
          <p:nvPr/>
        </p:nvSpPr>
        <p:spPr>
          <a:xfrm>
            <a:off x="6759795" y="2786532"/>
            <a:ext cx="1584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2 611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8DB9AD3-4F97-4C91-9CF8-9C1264FA28E8}"/>
              </a:ext>
            </a:extLst>
          </p:cNvPr>
          <p:cNvSpPr txBox="1"/>
          <p:nvPr/>
        </p:nvSpPr>
        <p:spPr>
          <a:xfrm>
            <a:off x="9767532" y="2766924"/>
            <a:ext cx="1584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14 056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7D1978B-A305-43A5-9A00-B3DEAB0F31B2}"/>
              </a:ext>
            </a:extLst>
          </p:cNvPr>
          <p:cNvSpPr txBox="1"/>
          <p:nvPr/>
        </p:nvSpPr>
        <p:spPr>
          <a:xfrm>
            <a:off x="622598" y="4539452"/>
            <a:ext cx="2071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Түсімдер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8073065-8088-4CD4-86E0-6ACD69E661FC}"/>
              </a:ext>
            </a:extLst>
          </p:cNvPr>
          <p:cNvSpPr txBox="1"/>
          <p:nvPr/>
        </p:nvSpPr>
        <p:spPr>
          <a:xfrm>
            <a:off x="3575157" y="4539452"/>
            <a:ext cx="2071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Табыстар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62BEA0C-0327-40EC-9DF7-F8ABA8D71317}"/>
              </a:ext>
            </a:extLst>
          </p:cNvPr>
          <p:cNvSpPr txBox="1"/>
          <p:nvPr/>
        </p:nvSpPr>
        <p:spPr>
          <a:xfrm>
            <a:off x="6553392" y="4534499"/>
            <a:ext cx="2071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Тапшылық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18A2ED-DAD2-4676-B8C7-54B1CC0813FC}"/>
              </a:ext>
            </a:extLst>
          </p:cNvPr>
          <p:cNvSpPr txBox="1"/>
          <p:nvPr/>
        </p:nvSpPr>
        <p:spPr>
          <a:xfrm>
            <a:off x="9499356" y="4551511"/>
            <a:ext cx="207159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Шығыстар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DFA834D-B982-4568-AD81-01BA2EC8D13A}"/>
              </a:ext>
            </a:extLst>
          </p:cNvPr>
          <p:cNvSpPr txBox="1"/>
          <p:nvPr/>
        </p:nvSpPr>
        <p:spPr>
          <a:xfrm>
            <a:off x="882799" y="3414841"/>
            <a:ext cx="1584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млрд. </a:t>
            </a:r>
            <a:r>
              <a:rPr lang="ru-RU" sz="20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теңге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8EB28AF-FACD-4BEA-8D06-EC3005BE9959}"/>
              </a:ext>
            </a:extLst>
          </p:cNvPr>
          <p:cNvSpPr txBox="1"/>
          <p:nvPr/>
        </p:nvSpPr>
        <p:spPr>
          <a:xfrm>
            <a:off x="3825450" y="3383840"/>
            <a:ext cx="1584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млрд. </a:t>
            </a:r>
            <a:r>
              <a:rPr lang="ru-RU" sz="20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теңге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438627B-A6FC-4D7A-B700-03CD180FFCF1}"/>
              </a:ext>
            </a:extLst>
          </p:cNvPr>
          <p:cNvSpPr txBox="1"/>
          <p:nvPr/>
        </p:nvSpPr>
        <p:spPr>
          <a:xfrm>
            <a:off x="6751243" y="3383840"/>
            <a:ext cx="1584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млрд. </a:t>
            </a:r>
            <a:r>
              <a:rPr lang="ru-RU" sz="20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теңге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E7934DC-0DE1-4081-829A-66B4972C76CF}"/>
              </a:ext>
            </a:extLst>
          </p:cNvPr>
          <p:cNvSpPr txBox="1"/>
          <p:nvPr/>
        </p:nvSpPr>
        <p:spPr>
          <a:xfrm>
            <a:off x="9741205" y="3393580"/>
            <a:ext cx="1584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млрд. </a:t>
            </a:r>
            <a:r>
              <a:rPr lang="ru-RU" sz="20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теңге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3ADBC71-A6DB-4928-8372-11D128402B1D}"/>
              </a:ext>
            </a:extLst>
          </p:cNvPr>
          <p:cNvSpPr txBox="1"/>
          <p:nvPr/>
        </p:nvSpPr>
        <p:spPr>
          <a:xfrm>
            <a:off x="216830" y="1365989"/>
            <a:ext cx="1069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ctr"/>
            <a:r>
              <a:rPr lang="ru-RU" sz="1200" i="1" dirty="0">
                <a:latin typeface="Arial Narrow" panose="020B0606020202030204" pitchFamily="34" charset="0"/>
              </a:rPr>
              <a:t>ЖІӨ-</a:t>
            </a:r>
            <a:r>
              <a:rPr lang="ru-RU" sz="1200" i="1" dirty="0" err="1">
                <a:latin typeface="Arial Narrow" panose="020B0606020202030204" pitchFamily="34" charset="0"/>
              </a:rPr>
              <a:t>ге</a:t>
            </a:r>
            <a:r>
              <a:rPr lang="ru-RU" sz="1200" i="1" dirty="0">
                <a:latin typeface="Arial Narrow" panose="020B0606020202030204" pitchFamily="34" charset="0"/>
              </a:rPr>
              <a:t> %-пен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0061813-47DF-4F4E-9C08-73D11A9AA813}"/>
              </a:ext>
            </a:extLst>
          </p:cNvPr>
          <p:cNvSpPr/>
          <p:nvPr/>
        </p:nvSpPr>
        <p:spPr>
          <a:xfrm>
            <a:off x="1240009" y="1592788"/>
            <a:ext cx="782549" cy="75750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AAB4489-06EE-4155-895D-8CB6DE8CC2EE}"/>
              </a:ext>
            </a:extLst>
          </p:cNvPr>
          <p:cNvSpPr txBox="1"/>
          <p:nvPr/>
        </p:nvSpPr>
        <p:spPr>
          <a:xfrm>
            <a:off x="1363898" y="1800301"/>
            <a:ext cx="658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ctr"/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16,1%</a:t>
            </a:r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2D6A1D10-B0EF-417E-A8DA-D953FC156957}"/>
              </a:ext>
            </a:extLst>
          </p:cNvPr>
          <p:cNvSpPr/>
          <p:nvPr/>
        </p:nvSpPr>
        <p:spPr>
          <a:xfrm>
            <a:off x="4204832" y="1590142"/>
            <a:ext cx="782549" cy="757505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EBC77EC-362C-4986-BDE7-FF81638E45C8}"/>
              </a:ext>
            </a:extLst>
          </p:cNvPr>
          <p:cNvSpPr txBox="1"/>
          <p:nvPr/>
        </p:nvSpPr>
        <p:spPr>
          <a:xfrm>
            <a:off x="4361961" y="1795590"/>
            <a:ext cx="592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ctr"/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9,3%</a:t>
            </a:r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C7B607CB-86E1-4F69-84CB-7A81C7638524}"/>
              </a:ext>
            </a:extLst>
          </p:cNvPr>
          <p:cNvSpPr/>
          <p:nvPr/>
        </p:nvSpPr>
        <p:spPr>
          <a:xfrm>
            <a:off x="7161173" y="1597597"/>
            <a:ext cx="782549" cy="75750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B0E3B6D-3A61-44C4-BC95-68AF8E8F4DC3}"/>
              </a:ext>
            </a:extLst>
          </p:cNvPr>
          <p:cNvSpPr txBox="1"/>
          <p:nvPr/>
        </p:nvSpPr>
        <p:spPr>
          <a:xfrm>
            <a:off x="7323258" y="1796854"/>
            <a:ext cx="516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ctr"/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3,5%</a:t>
            </a:r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919EC766-AEF1-45D3-8A66-20BEEAB99F52}"/>
              </a:ext>
            </a:extLst>
          </p:cNvPr>
          <p:cNvSpPr/>
          <p:nvPr/>
        </p:nvSpPr>
        <p:spPr>
          <a:xfrm>
            <a:off x="10109488" y="1590142"/>
            <a:ext cx="782549" cy="75750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1909B69-D276-4F21-9312-39BC05B0EBC4}"/>
              </a:ext>
            </a:extLst>
          </p:cNvPr>
          <p:cNvSpPr txBox="1"/>
          <p:nvPr/>
        </p:nvSpPr>
        <p:spPr>
          <a:xfrm>
            <a:off x="10242089" y="1799966"/>
            <a:ext cx="726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ctr"/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19,7%</a:t>
            </a:r>
          </a:p>
        </p:txBody>
      </p:sp>
      <p:sp>
        <p:nvSpPr>
          <p:cNvPr id="69" name="Блок-схема: решение 68">
            <a:extLst>
              <a:ext uri="{FF2B5EF4-FFF2-40B4-BE49-F238E27FC236}">
                <a16:creationId xmlns:a16="http://schemas.microsoft.com/office/drawing/2014/main" id="{C0BFD325-B5D7-4C3D-BDBE-304FBEC3F04F}"/>
              </a:ext>
            </a:extLst>
          </p:cNvPr>
          <p:cNvSpPr/>
          <p:nvPr/>
        </p:nvSpPr>
        <p:spPr>
          <a:xfrm>
            <a:off x="11639822" y="6381328"/>
            <a:ext cx="513813" cy="437428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 Narrow" panose="020B0606020202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65300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Диаграмма 34">
            <a:extLst>
              <a:ext uri="{FF2B5EF4-FFF2-40B4-BE49-F238E27FC236}">
                <a16:creationId xmlns:a16="http://schemas.microsoft.com/office/drawing/2014/main" id="{9E376B0C-C5A3-4D86-ACF6-09942F2EC5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8394343"/>
              </p:ext>
            </p:extLst>
          </p:nvPr>
        </p:nvGraphicFramePr>
        <p:xfrm>
          <a:off x="2987163" y="2117855"/>
          <a:ext cx="6087598" cy="3808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0" name="Стрелка: пятиугольник 169">
            <a:extLst>
              <a:ext uri="{FF2B5EF4-FFF2-40B4-BE49-F238E27FC236}">
                <a16:creationId xmlns:a16="http://schemas.microsoft.com/office/drawing/2014/main" id="{DFB147BA-EC98-400F-AD04-03795F73C14F}"/>
              </a:ext>
            </a:extLst>
          </p:cNvPr>
          <p:cNvSpPr/>
          <p:nvPr/>
        </p:nvSpPr>
        <p:spPr>
          <a:xfrm rot="16200000">
            <a:off x="10114453" y="2364329"/>
            <a:ext cx="864930" cy="1101856"/>
          </a:xfrm>
          <a:prstGeom prst="homePlat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Стрелка: пятиугольник 167">
            <a:extLst>
              <a:ext uri="{FF2B5EF4-FFF2-40B4-BE49-F238E27FC236}">
                <a16:creationId xmlns:a16="http://schemas.microsoft.com/office/drawing/2014/main" id="{D6D2CA53-2499-4E8D-AA29-98B093B104D2}"/>
              </a:ext>
            </a:extLst>
          </p:cNvPr>
          <p:cNvSpPr/>
          <p:nvPr/>
        </p:nvSpPr>
        <p:spPr>
          <a:xfrm rot="16200000">
            <a:off x="7796211" y="2419120"/>
            <a:ext cx="864930" cy="1010814"/>
          </a:xfrm>
          <a:prstGeom prst="homePlat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D20DBC4-5EB8-4C3B-B1D4-761E58CF8E4F}"/>
              </a:ext>
            </a:extLst>
          </p:cNvPr>
          <p:cNvSpPr/>
          <p:nvPr/>
        </p:nvSpPr>
        <p:spPr>
          <a:xfrm>
            <a:off x="0" y="6667744"/>
            <a:ext cx="12184579" cy="1902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E82E63E-5B59-49FE-A833-28E17DDB1AD6}"/>
              </a:ext>
            </a:extLst>
          </p:cNvPr>
          <p:cNvSpPr/>
          <p:nvPr/>
        </p:nvSpPr>
        <p:spPr>
          <a:xfrm>
            <a:off x="-15521" y="-3742"/>
            <a:ext cx="12216740" cy="30777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834" y="0"/>
            <a:ext cx="1218457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372F00F-74D6-4069-AF1E-22B3D1F6F243}"/>
              </a:ext>
            </a:extLst>
          </p:cNvPr>
          <p:cNvSpPr/>
          <p:nvPr/>
        </p:nvSpPr>
        <p:spPr>
          <a:xfrm>
            <a:off x="4453" y="6669360"/>
            <a:ext cx="2202321" cy="1902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ый треугольник 21">
            <a:extLst>
              <a:ext uri="{FF2B5EF4-FFF2-40B4-BE49-F238E27FC236}">
                <a16:creationId xmlns:a16="http://schemas.microsoft.com/office/drawing/2014/main" id="{63C865D2-2BED-496E-9389-C7809DB5C1BC}"/>
              </a:ext>
            </a:extLst>
          </p:cNvPr>
          <p:cNvSpPr/>
          <p:nvPr/>
        </p:nvSpPr>
        <p:spPr>
          <a:xfrm>
            <a:off x="2192254" y="6668545"/>
            <a:ext cx="1152128" cy="190256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2E6BDCEC-A515-4446-B897-ADD5F41CEE4A}"/>
              </a:ext>
            </a:extLst>
          </p:cNvPr>
          <p:cNvSpPr txBox="1"/>
          <p:nvPr/>
        </p:nvSpPr>
        <p:spPr>
          <a:xfrm>
            <a:off x="0" y="302541"/>
            <a:ext cx="1221674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2021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жылға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арналған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шығыстардың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негізгі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бағытттары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39F5587B-6014-4453-A45F-0DD9BF2CB805}"/>
              </a:ext>
            </a:extLst>
          </p:cNvPr>
          <p:cNvCxnSpPr>
            <a:cxnSpLocks/>
          </p:cNvCxnSpPr>
          <p:nvPr/>
        </p:nvCxnSpPr>
        <p:spPr>
          <a:xfrm flipV="1">
            <a:off x="5704871" y="5749065"/>
            <a:ext cx="511686" cy="451944"/>
          </a:xfrm>
          <a:prstGeom prst="line">
            <a:avLst/>
          </a:prstGeom>
          <a:ln w="9525" cap="flat" cmpd="sng" algn="ctr">
            <a:solidFill>
              <a:schemeClr val="accent5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A90EEAC-3112-4542-BE44-F51FE9ECAE0B}"/>
              </a:ext>
            </a:extLst>
          </p:cNvPr>
          <p:cNvSpPr txBox="1"/>
          <p:nvPr/>
        </p:nvSpPr>
        <p:spPr>
          <a:xfrm>
            <a:off x="3241221" y="6201009"/>
            <a:ext cx="2602640" cy="430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2200" b="1" dirty="0">
                <a:latin typeface="Arial Narrow" panose="020B0606020202030204" pitchFamily="34" charset="0"/>
              </a:rPr>
              <a:t>Күш құрылым</a:t>
            </a:r>
            <a:endParaRPr lang="ru-RU" sz="2200" b="1" dirty="0">
              <a:latin typeface="Arial Narrow" panose="020B0606020202030204" pitchFamily="34" charset="0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FB2CA404-57BD-485D-B56B-5813DD4096B9}"/>
              </a:ext>
            </a:extLst>
          </p:cNvPr>
          <p:cNvCxnSpPr>
            <a:cxnSpLocks/>
          </p:cNvCxnSpPr>
          <p:nvPr/>
        </p:nvCxnSpPr>
        <p:spPr>
          <a:xfrm>
            <a:off x="4164896" y="1741699"/>
            <a:ext cx="814874" cy="884309"/>
          </a:xfrm>
          <a:prstGeom prst="line">
            <a:avLst/>
          </a:prstGeom>
          <a:ln w="9525" cap="flat" cmpd="sng" algn="ctr">
            <a:solidFill>
              <a:schemeClr val="accent5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49E03CB-E256-4B2F-A9D4-7D6CCBBFF1A6}"/>
              </a:ext>
            </a:extLst>
          </p:cNvPr>
          <p:cNvSpPr txBox="1"/>
          <p:nvPr/>
        </p:nvSpPr>
        <p:spPr>
          <a:xfrm>
            <a:off x="1892930" y="1293616"/>
            <a:ext cx="2517240" cy="4308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2200" b="1" dirty="0">
                <a:latin typeface="Arial Narrow" panose="020B0606020202030204" pitchFamily="34" charset="0"/>
              </a:rPr>
              <a:t>Әлеуметтік сала</a:t>
            </a:r>
            <a:endParaRPr lang="ru-RU" sz="2200" b="1" dirty="0">
              <a:latin typeface="Arial Narrow" panose="020B0606020202030204" pitchFamily="34" charset="0"/>
            </a:endParaRP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D9EABC55-E137-4BC1-806F-BA00E483AC38}"/>
              </a:ext>
            </a:extLst>
          </p:cNvPr>
          <p:cNvCxnSpPr>
            <a:cxnSpLocks/>
          </p:cNvCxnSpPr>
          <p:nvPr/>
        </p:nvCxnSpPr>
        <p:spPr>
          <a:xfrm flipH="1">
            <a:off x="7367905" y="1953791"/>
            <a:ext cx="840844" cy="923687"/>
          </a:xfrm>
          <a:prstGeom prst="line">
            <a:avLst/>
          </a:prstGeom>
          <a:ln w="9525" cap="flat" cmpd="sng" algn="ctr">
            <a:solidFill>
              <a:schemeClr val="accent5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F21F144-C96F-41FC-8B97-2051874BFCDD}"/>
              </a:ext>
            </a:extLst>
          </p:cNvPr>
          <p:cNvSpPr txBox="1"/>
          <p:nvPr/>
        </p:nvSpPr>
        <p:spPr>
          <a:xfrm>
            <a:off x="8228443" y="1334596"/>
            <a:ext cx="2660145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>
                <a:latin typeface="Arial Narrow" panose="020B0606020202030204" pitchFamily="34" charset="0"/>
              </a:rPr>
              <a:t>Жалпы мемлекеттік шығыстар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C64065A-7089-4528-905D-F197B3FA54AC}"/>
              </a:ext>
            </a:extLst>
          </p:cNvPr>
          <p:cNvSpPr txBox="1"/>
          <p:nvPr/>
        </p:nvSpPr>
        <p:spPr>
          <a:xfrm>
            <a:off x="7883780" y="6174025"/>
            <a:ext cx="2202320" cy="430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2200" b="1" dirty="0">
                <a:latin typeface="Arial Narrow" panose="020B0606020202030204" pitchFamily="34" charset="0"/>
              </a:rPr>
              <a:t>Нақты сектор</a:t>
            </a:r>
            <a:endParaRPr lang="ru-RU" sz="2200" b="1" dirty="0">
              <a:latin typeface="Arial Narrow" panose="020B0606020202030204" pitchFamily="34" charset="0"/>
            </a:endParaRP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815D0D87-EFA6-4D81-8AC1-4723D2723D19}"/>
              </a:ext>
            </a:extLst>
          </p:cNvPr>
          <p:cNvCxnSpPr>
            <a:cxnSpLocks/>
          </p:cNvCxnSpPr>
          <p:nvPr/>
        </p:nvCxnSpPr>
        <p:spPr>
          <a:xfrm flipH="1" flipV="1">
            <a:off x="7027147" y="5472372"/>
            <a:ext cx="884434" cy="687516"/>
          </a:xfrm>
          <a:prstGeom prst="line">
            <a:avLst/>
          </a:prstGeom>
          <a:ln w="9525" cap="flat" cmpd="sng" algn="ctr">
            <a:solidFill>
              <a:schemeClr val="accent5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7E458CE-B689-4FF9-BFD3-BBA14510F4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336" t="49315" r="45576" b="42030"/>
          <a:stretch/>
        </p:blipFill>
        <p:spPr>
          <a:xfrm>
            <a:off x="5362630" y="2462806"/>
            <a:ext cx="392242" cy="37356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8C1DE8D-2C47-41C5-A47D-6A8FD5E924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9956" t="79895" r="3311" b="4526"/>
          <a:stretch/>
        </p:blipFill>
        <p:spPr>
          <a:xfrm>
            <a:off x="4736864" y="2897587"/>
            <a:ext cx="392242" cy="36519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C1CDB059-BB62-4883-A310-D42941D8695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034" t="8217" r="58298" b="76643"/>
          <a:stretch/>
        </p:blipFill>
        <p:spPr>
          <a:xfrm>
            <a:off x="4387797" y="3732791"/>
            <a:ext cx="418793" cy="39623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148F3BB-0865-416B-8021-E7F13BE1FE38}"/>
              </a:ext>
            </a:extLst>
          </p:cNvPr>
          <p:cNvSpPr txBox="1"/>
          <p:nvPr/>
        </p:nvSpPr>
        <p:spPr>
          <a:xfrm>
            <a:off x="4897832" y="1219963"/>
            <a:ext cx="2289885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1500" b="1" dirty="0">
                <a:latin typeface="Arial Narrow" panose="020B0606020202030204" pitchFamily="34" charset="0"/>
              </a:rPr>
              <a:t>Әкімшілік мемлекеттік органдар</a:t>
            </a: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69BCDC9C-F262-4F7C-B523-F273409312CB}"/>
              </a:ext>
            </a:extLst>
          </p:cNvPr>
          <p:cNvCxnSpPr>
            <a:cxnSpLocks/>
          </p:cNvCxnSpPr>
          <p:nvPr/>
        </p:nvCxnSpPr>
        <p:spPr>
          <a:xfrm flipH="1">
            <a:off x="6204956" y="1800753"/>
            <a:ext cx="64053" cy="468976"/>
          </a:xfrm>
          <a:prstGeom prst="line">
            <a:avLst/>
          </a:prstGeom>
          <a:ln w="9525" cap="flat" cmpd="sng" algn="ctr">
            <a:solidFill>
              <a:schemeClr val="accent5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24C95DBA-33C8-48B6-B423-9A64D906850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958" t="4886" r="68223" b="83285"/>
          <a:stretch/>
        </p:blipFill>
        <p:spPr>
          <a:xfrm>
            <a:off x="7032256" y="3004583"/>
            <a:ext cx="364010" cy="32767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7442607B-24A7-4BE9-959F-6C57D2069FC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824" t="52200" r="68656" b="36260"/>
          <a:stretch/>
        </p:blipFill>
        <p:spPr>
          <a:xfrm>
            <a:off x="7286768" y="3576789"/>
            <a:ext cx="332375" cy="30121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267E8921-1DAD-4011-B70D-8C4AE5D2AEF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6864" t="74559" r="46500" b="17075"/>
          <a:stretch/>
        </p:blipFill>
        <p:spPr>
          <a:xfrm>
            <a:off x="6389072" y="5199797"/>
            <a:ext cx="344660" cy="43457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138A086-0D9D-4177-8B12-1E1AD1A186A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8506" t="73802" r="75293" b="17399"/>
          <a:stretch/>
        </p:blipFill>
        <p:spPr>
          <a:xfrm>
            <a:off x="5959679" y="5236025"/>
            <a:ext cx="363649" cy="434572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4EE85B08-44EE-48C4-8B59-D37BF4B2EE2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" t="49594" r="78143" b="34766"/>
          <a:stretch/>
        </p:blipFill>
        <p:spPr>
          <a:xfrm>
            <a:off x="6515695" y="2555468"/>
            <a:ext cx="425331" cy="318998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F4F29BE7-44AC-42E6-BEE7-5E62E8BAD699}"/>
              </a:ext>
            </a:extLst>
          </p:cNvPr>
          <p:cNvSpPr txBox="1"/>
          <p:nvPr/>
        </p:nvSpPr>
        <p:spPr>
          <a:xfrm>
            <a:off x="11063653" y="4341445"/>
            <a:ext cx="12078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>
              <a:defRPr/>
            </a:pPr>
            <a:r>
              <a:rPr lang="ru-RU" sz="13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Ақпаратты</a:t>
            </a:r>
            <a:r>
              <a:rPr lang="ru-RU" sz="13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және</a:t>
            </a:r>
            <a:r>
              <a:rPr lang="ru-RU" sz="13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коммуника-цияны</a:t>
            </a:r>
            <a:r>
              <a:rPr lang="ru-RU" sz="13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дамыту</a:t>
            </a:r>
            <a:endParaRPr lang="ru-RU" sz="13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190683D-2210-46E6-AAF0-EBF673E90929}"/>
              </a:ext>
            </a:extLst>
          </p:cNvPr>
          <p:cNvSpPr txBox="1"/>
          <p:nvPr/>
        </p:nvSpPr>
        <p:spPr>
          <a:xfrm>
            <a:off x="5044620" y="3355306"/>
            <a:ext cx="19101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15 334</a:t>
            </a:r>
          </a:p>
          <a:p>
            <a:pPr algn="ctr"/>
            <a:r>
              <a:rPr lang="kk-KZ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млрд. тенге</a:t>
            </a:r>
          </a:p>
        </p:txBody>
      </p:sp>
      <p:sp>
        <p:nvSpPr>
          <p:cNvPr id="72" name="Блок-схема: альтернативный процесс 71">
            <a:extLst>
              <a:ext uri="{FF2B5EF4-FFF2-40B4-BE49-F238E27FC236}">
                <a16:creationId xmlns:a16="http://schemas.microsoft.com/office/drawing/2014/main" id="{96B262A4-9BEC-4C54-A324-DDD0AA62EDC9}"/>
              </a:ext>
            </a:extLst>
          </p:cNvPr>
          <p:cNvSpPr/>
          <p:nvPr/>
        </p:nvSpPr>
        <p:spPr>
          <a:xfrm>
            <a:off x="162579" y="1995225"/>
            <a:ext cx="2572904" cy="441417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Әлеуметтік</a:t>
            </a:r>
            <a:r>
              <a:rPr lang="ru-RU" sz="13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қамтамасыз</a:t>
            </a:r>
            <a:r>
              <a:rPr lang="ru-RU" sz="13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ету</a:t>
            </a:r>
            <a:r>
              <a:rPr lang="ru-RU" sz="13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ru-RU" sz="13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және</a:t>
            </a:r>
            <a:r>
              <a:rPr lang="ru-RU" sz="13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Әлеуметтік</a:t>
            </a:r>
            <a:r>
              <a:rPr lang="ru-RU" sz="13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көмек</a:t>
            </a:r>
            <a:endParaRPr lang="ru-RU" sz="1300" b="1" dirty="0"/>
          </a:p>
        </p:txBody>
      </p:sp>
      <p:sp>
        <p:nvSpPr>
          <p:cNvPr id="76" name="Блок-схема: альтернативный процесс 75">
            <a:extLst>
              <a:ext uri="{FF2B5EF4-FFF2-40B4-BE49-F238E27FC236}">
                <a16:creationId xmlns:a16="http://schemas.microsoft.com/office/drawing/2014/main" id="{D9886534-A8CB-405C-B2D6-66D4BB4937A6}"/>
              </a:ext>
            </a:extLst>
          </p:cNvPr>
          <p:cNvSpPr/>
          <p:nvPr/>
        </p:nvSpPr>
        <p:spPr>
          <a:xfrm>
            <a:off x="1850013" y="2546444"/>
            <a:ext cx="2498609" cy="42714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Денсаулық</a:t>
            </a:r>
            <a:r>
              <a:rPr lang="ru-RU" sz="13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сақтау</a:t>
            </a:r>
            <a:endParaRPr lang="ru-RU" sz="1300" b="1" dirty="0"/>
          </a:p>
        </p:txBody>
      </p:sp>
      <p:sp>
        <p:nvSpPr>
          <p:cNvPr id="77" name="Блок-схема: альтернативный процесс 76">
            <a:extLst>
              <a:ext uri="{FF2B5EF4-FFF2-40B4-BE49-F238E27FC236}">
                <a16:creationId xmlns:a16="http://schemas.microsoft.com/office/drawing/2014/main" id="{B5141954-2974-4FD4-94A7-DD288694D723}"/>
              </a:ext>
            </a:extLst>
          </p:cNvPr>
          <p:cNvSpPr/>
          <p:nvPr/>
        </p:nvSpPr>
        <p:spPr>
          <a:xfrm>
            <a:off x="114312" y="3090343"/>
            <a:ext cx="2498609" cy="426637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Білім</a:t>
            </a:r>
            <a:r>
              <a:rPr lang="ru-RU" sz="1300" b="1" dirty="0">
                <a:solidFill>
                  <a:srgbClr val="000000"/>
                </a:solidFill>
                <a:latin typeface="Arial Narrow" panose="020B0606020202030204" pitchFamily="34" charset="0"/>
              </a:rPr>
              <a:t> беру</a:t>
            </a:r>
            <a:endParaRPr lang="ru-RU" sz="1300" b="1" dirty="0"/>
          </a:p>
        </p:txBody>
      </p:sp>
      <p:sp>
        <p:nvSpPr>
          <p:cNvPr id="78" name="Блок-схема: альтернативный процесс 77">
            <a:extLst>
              <a:ext uri="{FF2B5EF4-FFF2-40B4-BE49-F238E27FC236}">
                <a16:creationId xmlns:a16="http://schemas.microsoft.com/office/drawing/2014/main" id="{29649429-14D9-40FC-804E-2BA3ECC03158}"/>
              </a:ext>
            </a:extLst>
          </p:cNvPr>
          <p:cNvSpPr/>
          <p:nvPr/>
        </p:nvSpPr>
        <p:spPr>
          <a:xfrm>
            <a:off x="1850013" y="3599780"/>
            <a:ext cx="2265435" cy="42566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Мәдениет</a:t>
            </a:r>
            <a:r>
              <a:rPr lang="ru-RU" sz="13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және</a:t>
            </a:r>
            <a:r>
              <a:rPr lang="ru-RU" sz="1300" b="1" dirty="0">
                <a:solidFill>
                  <a:srgbClr val="000000"/>
                </a:solidFill>
                <a:latin typeface="Arial Narrow" panose="020B0606020202030204" pitchFamily="34" charset="0"/>
              </a:rPr>
              <a:t> Спорт</a:t>
            </a:r>
          </a:p>
        </p:txBody>
      </p: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2066D761-7920-4CB3-9D00-F0C316341C57}"/>
              </a:ext>
            </a:extLst>
          </p:cNvPr>
          <p:cNvCxnSpPr>
            <a:cxnSpLocks/>
          </p:cNvCxnSpPr>
          <p:nvPr/>
        </p:nvCxnSpPr>
        <p:spPr>
          <a:xfrm>
            <a:off x="2677173" y="2229005"/>
            <a:ext cx="403976" cy="279246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DF47883B-8A5F-4ABA-865E-C5A76C2FA718}"/>
              </a:ext>
            </a:extLst>
          </p:cNvPr>
          <p:cNvCxnSpPr>
            <a:cxnSpLocks/>
            <a:stCxn id="76" idx="1"/>
            <a:endCxn id="77" idx="0"/>
          </p:cNvCxnSpPr>
          <p:nvPr/>
        </p:nvCxnSpPr>
        <p:spPr>
          <a:xfrm flipH="1">
            <a:off x="1363617" y="2760014"/>
            <a:ext cx="486396" cy="330329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863A9615-63F2-4BA0-B55E-2D154716287A}"/>
              </a:ext>
            </a:extLst>
          </p:cNvPr>
          <p:cNvCxnSpPr>
            <a:cxnSpLocks/>
          </p:cNvCxnSpPr>
          <p:nvPr/>
        </p:nvCxnSpPr>
        <p:spPr>
          <a:xfrm flipH="1" flipV="1">
            <a:off x="2618747" y="3258425"/>
            <a:ext cx="348194" cy="331836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272BB1BF-817A-4D26-B98F-9448D8E8FC90}"/>
              </a:ext>
            </a:extLst>
          </p:cNvPr>
          <p:cNvSpPr txBox="1"/>
          <p:nvPr/>
        </p:nvSpPr>
        <p:spPr>
          <a:xfrm>
            <a:off x="10771072" y="1078172"/>
            <a:ext cx="14135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>
              <a:defRPr/>
            </a:pP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3 311</a:t>
            </a:r>
          </a:p>
          <a:p>
            <a:pPr algn="ctr" fontAlgn="t">
              <a:defRPr/>
            </a:pPr>
            <a:r>
              <a:rPr lang="ru-RU" sz="1300" dirty="0">
                <a:solidFill>
                  <a:srgbClr val="000000"/>
                </a:solidFill>
                <a:latin typeface="Arial Narrow" panose="020B0606020202030204" pitchFamily="34" charset="0"/>
              </a:rPr>
              <a:t>млрд. </a:t>
            </a:r>
            <a:r>
              <a:rPr lang="ru-RU" sz="13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теңге</a:t>
            </a:r>
            <a:endParaRPr lang="ru-RU" sz="13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6" name="Овал 95">
            <a:extLst>
              <a:ext uri="{FF2B5EF4-FFF2-40B4-BE49-F238E27FC236}">
                <a16:creationId xmlns:a16="http://schemas.microsoft.com/office/drawing/2014/main" id="{FC75D1BD-6738-4229-991B-F0335F205E08}"/>
              </a:ext>
            </a:extLst>
          </p:cNvPr>
          <p:cNvSpPr/>
          <p:nvPr/>
        </p:nvSpPr>
        <p:spPr>
          <a:xfrm>
            <a:off x="218181" y="2106055"/>
            <a:ext cx="216024" cy="20250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>
            <a:extLst>
              <a:ext uri="{FF2B5EF4-FFF2-40B4-BE49-F238E27FC236}">
                <a16:creationId xmlns:a16="http://schemas.microsoft.com/office/drawing/2014/main" id="{6EBB1DAE-8AD1-4863-A682-4E9DC33491E8}"/>
              </a:ext>
            </a:extLst>
          </p:cNvPr>
          <p:cNvSpPr/>
          <p:nvPr/>
        </p:nvSpPr>
        <p:spPr>
          <a:xfrm>
            <a:off x="1892930" y="2667135"/>
            <a:ext cx="216024" cy="20250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>
            <a:extLst>
              <a:ext uri="{FF2B5EF4-FFF2-40B4-BE49-F238E27FC236}">
                <a16:creationId xmlns:a16="http://schemas.microsoft.com/office/drawing/2014/main" id="{50273A54-8F23-4F62-84A7-D72E3C665F81}"/>
              </a:ext>
            </a:extLst>
          </p:cNvPr>
          <p:cNvSpPr/>
          <p:nvPr/>
        </p:nvSpPr>
        <p:spPr>
          <a:xfrm>
            <a:off x="192608" y="3202410"/>
            <a:ext cx="216024" cy="20250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CF631412-7ADC-498D-91A1-8A76691AA5C9}"/>
              </a:ext>
            </a:extLst>
          </p:cNvPr>
          <p:cNvSpPr/>
          <p:nvPr/>
        </p:nvSpPr>
        <p:spPr>
          <a:xfrm>
            <a:off x="1928671" y="3716172"/>
            <a:ext cx="216024" cy="20250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B3F90F0-F660-46D2-AB02-F0608BA3B22D}"/>
              </a:ext>
            </a:extLst>
          </p:cNvPr>
          <p:cNvSpPr txBox="1"/>
          <p:nvPr/>
        </p:nvSpPr>
        <p:spPr>
          <a:xfrm>
            <a:off x="492450" y="891754"/>
            <a:ext cx="15929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>
              <a:defRPr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7 464</a:t>
            </a:r>
          </a:p>
          <a:p>
            <a:pPr algn="ctr" fontAlgn="t">
              <a:defRPr/>
            </a:pPr>
            <a:r>
              <a:rPr lang="ru-RU" sz="1300" dirty="0">
                <a:solidFill>
                  <a:srgbClr val="000000"/>
                </a:solidFill>
                <a:latin typeface="Arial Narrow" panose="020B0606020202030204" pitchFamily="34" charset="0"/>
              </a:rPr>
              <a:t>млрд. </a:t>
            </a:r>
            <a:r>
              <a:rPr lang="ru-RU" sz="13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теңге</a:t>
            </a:r>
            <a:endParaRPr lang="ru-RU" sz="13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493C5A8-237E-4636-A408-9040670C8E42}"/>
              </a:ext>
            </a:extLst>
          </p:cNvPr>
          <p:cNvSpPr txBox="1"/>
          <p:nvPr/>
        </p:nvSpPr>
        <p:spPr>
          <a:xfrm>
            <a:off x="9903830" y="5791609"/>
            <a:ext cx="15929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>
              <a:defRPr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2 428</a:t>
            </a:r>
          </a:p>
          <a:p>
            <a:pPr algn="ctr" fontAlgn="t">
              <a:defRPr/>
            </a:pPr>
            <a:r>
              <a:rPr lang="ru-RU" sz="1300" dirty="0">
                <a:solidFill>
                  <a:srgbClr val="000000"/>
                </a:solidFill>
                <a:latin typeface="Arial Narrow" panose="020B0606020202030204" pitchFamily="34" charset="0"/>
              </a:rPr>
              <a:t>млрд. </a:t>
            </a:r>
            <a:r>
              <a:rPr lang="ru-RU" sz="13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теңге</a:t>
            </a:r>
            <a:endParaRPr lang="ru-RU" sz="13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B12E41F-D37E-4A91-B0AE-4A089B9088C4}"/>
              </a:ext>
            </a:extLst>
          </p:cNvPr>
          <p:cNvSpPr txBox="1"/>
          <p:nvPr/>
        </p:nvSpPr>
        <p:spPr>
          <a:xfrm>
            <a:off x="6875573" y="956896"/>
            <a:ext cx="15929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>
              <a:defRPr/>
            </a:pPr>
            <a:r>
              <a:rPr lang="ru-RU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572</a:t>
            </a:r>
            <a:endParaRPr lang="ru-RU" sz="3200" b="1" dirty="0">
              <a:solidFill>
                <a:schemeClr val="accent6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pPr algn="ctr" fontAlgn="t">
              <a:defRPr/>
            </a:pPr>
            <a:r>
              <a:rPr lang="ru-RU" sz="1300" dirty="0">
                <a:solidFill>
                  <a:srgbClr val="000000"/>
                </a:solidFill>
                <a:latin typeface="Arial Narrow" panose="020B0606020202030204" pitchFamily="34" charset="0"/>
              </a:rPr>
              <a:t>млрд. </a:t>
            </a:r>
            <a:r>
              <a:rPr lang="ru-RU" sz="13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теңге</a:t>
            </a:r>
            <a:endParaRPr lang="ru-RU" sz="13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AFF15C6-1B63-41C8-B15F-EF47CB077C28}"/>
              </a:ext>
            </a:extLst>
          </p:cNvPr>
          <p:cNvSpPr txBox="1"/>
          <p:nvPr/>
        </p:nvSpPr>
        <p:spPr>
          <a:xfrm>
            <a:off x="1896936" y="5825963"/>
            <a:ext cx="15929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1 558</a:t>
            </a:r>
          </a:p>
          <a:p>
            <a:pPr algn="ctr" fontAlgn="t">
              <a:defRPr/>
            </a:pPr>
            <a:r>
              <a:rPr lang="ru-RU" sz="1300" dirty="0">
                <a:solidFill>
                  <a:srgbClr val="000000"/>
                </a:solidFill>
                <a:latin typeface="Arial Narrow" panose="020B0606020202030204" pitchFamily="34" charset="0"/>
              </a:rPr>
              <a:t>млрд. </a:t>
            </a:r>
            <a:r>
              <a:rPr lang="ru-RU" sz="13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теңге</a:t>
            </a:r>
            <a:endParaRPr lang="ru-RU" sz="13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5" name="Стрелка: пятиугольник 104">
            <a:extLst>
              <a:ext uri="{FF2B5EF4-FFF2-40B4-BE49-F238E27FC236}">
                <a16:creationId xmlns:a16="http://schemas.microsoft.com/office/drawing/2014/main" id="{11E31EC6-A0CF-497E-8D4F-D6AED3332EBF}"/>
              </a:ext>
            </a:extLst>
          </p:cNvPr>
          <p:cNvSpPr/>
          <p:nvPr/>
        </p:nvSpPr>
        <p:spPr>
          <a:xfrm>
            <a:off x="1014219" y="4568411"/>
            <a:ext cx="2660356" cy="422721"/>
          </a:xfrm>
          <a:prstGeom prst="homePlat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>
              <a:defRPr/>
            </a:pPr>
            <a:r>
              <a:rPr lang="ru-RU" sz="13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Арнайы</a:t>
            </a:r>
            <a:r>
              <a:rPr lang="ru-RU" sz="13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мемлекеттік</a:t>
            </a:r>
            <a:r>
              <a:rPr lang="ru-RU" sz="13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органдар</a:t>
            </a:r>
            <a:r>
              <a:rPr lang="ru-RU" sz="13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06" name="Стрелка: пятиугольник 105">
            <a:extLst>
              <a:ext uri="{FF2B5EF4-FFF2-40B4-BE49-F238E27FC236}">
                <a16:creationId xmlns:a16="http://schemas.microsoft.com/office/drawing/2014/main" id="{EF198AAC-EFF6-4BCE-9870-7653E2D42CA1}"/>
              </a:ext>
            </a:extLst>
          </p:cNvPr>
          <p:cNvSpPr/>
          <p:nvPr/>
        </p:nvSpPr>
        <p:spPr>
          <a:xfrm>
            <a:off x="457166" y="5207732"/>
            <a:ext cx="2509775" cy="426637"/>
          </a:xfrm>
          <a:prstGeom prst="homePlat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Құқық</a:t>
            </a:r>
            <a:r>
              <a:rPr lang="ru-RU" sz="13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қорғау</a:t>
            </a:r>
            <a:r>
              <a:rPr lang="ru-RU" sz="13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жүйесі</a:t>
            </a:r>
            <a:endParaRPr lang="ru-RU" sz="1300" b="1" dirty="0"/>
          </a:p>
        </p:txBody>
      </p:sp>
      <p:sp>
        <p:nvSpPr>
          <p:cNvPr id="107" name="Стрелка: пятиугольник 106">
            <a:extLst>
              <a:ext uri="{FF2B5EF4-FFF2-40B4-BE49-F238E27FC236}">
                <a16:creationId xmlns:a16="http://schemas.microsoft.com/office/drawing/2014/main" id="{3EA8C588-2E02-472D-9A88-23C59AC84990}"/>
              </a:ext>
            </a:extLst>
          </p:cNvPr>
          <p:cNvSpPr/>
          <p:nvPr/>
        </p:nvSpPr>
        <p:spPr>
          <a:xfrm>
            <a:off x="165324" y="5854974"/>
            <a:ext cx="1926985" cy="426637"/>
          </a:xfrm>
          <a:prstGeom prst="homePlat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Қорғаныс</a:t>
            </a:r>
            <a:endParaRPr lang="ru-RU" sz="1300" b="1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07E5C87-F15C-4776-87C1-BD0DB1C2E37A}"/>
              </a:ext>
            </a:extLst>
          </p:cNvPr>
          <p:cNvSpPr txBox="1"/>
          <p:nvPr/>
        </p:nvSpPr>
        <p:spPr>
          <a:xfrm>
            <a:off x="7487452" y="4725972"/>
            <a:ext cx="9749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>
              <a:defRPr/>
            </a:pPr>
            <a:r>
              <a:rPr lang="ru-RU" sz="13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Нұрлы</a:t>
            </a:r>
            <a:r>
              <a:rPr lang="ru-RU" sz="13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</a:p>
          <a:p>
            <a:pPr algn="ctr" fontAlgn="t">
              <a:defRPr/>
            </a:pPr>
            <a:r>
              <a:rPr lang="ru-RU" sz="13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жол</a:t>
            </a:r>
            <a:endParaRPr lang="ru-RU" sz="13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F7D47A7-73F7-4BAD-8F7D-CBF7A5EC0865}"/>
              </a:ext>
            </a:extLst>
          </p:cNvPr>
          <p:cNvSpPr txBox="1"/>
          <p:nvPr/>
        </p:nvSpPr>
        <p:spPr>
          <a:xfrm>
            <a:off x="8054402" y="4247698"/>
            <a:ext cx="9749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>
              <a:defRPr/>
            </a:pPr>
            <a:r>
              <a:rPr lang="ru-RU" sz="13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Нұрлы</a:t>
            </a:r>
            <a:r>
              <a:rPr lang="ru-RU" sz="13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</a:p>
          <a:p>
            <a:pPr algn="ctr" fontAlgn="t">
              <a:defRPr/>
            </a:pPr>
            <a:r>
              <a:rPr lang="ru-RU" sz="13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жер</a:t>
            </a:r>
            <a:endParaRPr lang="ru-RU" sz="13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60E4C60-79F9-45A6-BEE0-A1C8FBBB78D0}"/>
              </a:ext>
            </a:extLst>
          </p:cNvPr>
          <p:cNvSpPr txBox="1"/>
          <p:nvPr/>
        </p:nvSpPr>
        <p:spPr>
          <a:xfrm>
            <a:off x="8833505" y="4667556"/>
            <a:ext cx="72626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defRPr/>
            </a:pPr>
            <a:r>
              <a:rPr lang="ru-RU" sz="1300" b="1" dirty="0">
                <a:solidFill>
                  <a:srgbClr val="000000"/>
                </a:solidFill>
                <a:latin typeface="Arial Narrow" panose="020B0606020202030204" pitchFamily="34" charset="0"/>
              </a:rPr>
              <a:t>ИИДМБ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58E650B-96C9-4BF1-8DB5-769A5BED9FF5}"/>
              </a:ext>
            </a:extLst>
          </p:cNvPr>
          <p:cNvSpPr txBox="1"/>
          <p:nvPr/>
        </p:nvSpPr>
        <p:spPr>
          <a:xfrm>
            <a:off x="9403502" y="4160752"/>
            <a:ext cx="8320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>
              <a:defRPr/>
            </a:pPr>
            <a:r>
              <a:rPr lang="ru-RU" sz="1300" b="1" dirty="0">
                <a:solidFill>
                  <a:srgbClr val="000000"/>
                </a:solidFill>
                <a:latin typeface="Arial Narrow" panose="020B0606020202030204" pitchFamily="34" charset="0"/>
              </a:rPr>
              <a:t>АӨК</a:t>
            </a:r>
          </a:p>
          <a:p>
            <a:pPr algn="ctr" fontAlgn="t">
              <a:defRPr/>
            </a:pPr>
            <a:r>
              <a:rPr lang="ru-RU" sz="13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дамыту</a:t>
            </a:r>
            <a:endParaRPr lang="ru-RU" sz="13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3E432BA-B5E2-4D69-8B0F-98E4ED41EC3A}"/>
              </a:ext>
            </a:extLst>
          </p:cNvPr>
          <p:cNvSpPr txBox="1"/>
          <p:nvPr/>
        </p:nvSpPr>
        <p:spPr>
          <a:xfrm>
            <a:off x="10047366" y="4545640"/>
            <a:ext cx="8536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>
              <a:defRPr/>
            </a:pPr>
            <a:r>
              <a:rPr lang="ru-RU" sz="13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Аймақты</a:t>
            </a:r>
            <a:endParaRPr lang="ru-RU" sz="13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ctr" fontAlgn="t">
              <a:defRPr/>
            </a:pPr>
            <a:r>
              <a:rPr lang="ru-RU" sz="13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дамыту</a:t>
            </a:r>
            <a:endParaRPr lang="ru-RU" sz="13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88488AA-9603-4043-9ABB-BDCD76C67ABA}"/>
              </a:ext>
            </a:extLst>
          </p:cNvPr>
          <p:cNvSpPr txBox="1"/>
          <p:nvPr/>
        </p:nvSpPr>
        <p:spPr>
          <a:xfrm>
            <a:off x="10532870" y="3701037"/>
            <a:ext cx="106156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>
              <a:defRPr/>
            </a:pPr>
            <a:r>
              <a:rPr lang="ru-RU" sz="1300" b="1" dirty="0">
                <a:solidFill>
                  <a:srgbClr val="000000"/>
                </a:solidFill>
                <a:latin typeface="Arial Narrow" panose="020B0606020202030204" pitchFamily="34" charset="0"/>
              </a:rPr>
              <a:t>Энергетика </a:t>
            </a:r>
            <a:r>
              <a:rPr lang="ru-RU" sz="13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және</a:t>
            </a:r>
            <a:r>
              <a:rPr lang="ru-RU" sz="1300" b="1" dirty="0">
                <a:solidFill>
                  <a:srgbClr val="000000"/>
                </a:solidFill>
                <a:latin typeface="Arial Narrow" panose="020B0606020202030204" pitchFamily="34" charset="0"/>
              </a:rPr>
              <a:t> Экология</a:t>
            </a:r>
          </a:p>
        </p:txBody>
      </p:sp>
      <p:sp>
        <p:nvSpPr>
          <p:cNvPr id="120" name="Прямоугольник: скругленные углы 119">
            <a:extLst>
              <a:ext uri="{FF2B5EF4-FFF2-40B4-BE49-F238E27FC236}">
                <a16:creationId xmlns:a16="http://schemas.microsoft.com/office/drawing/2014/main" id="{15A9F069-8487-460E-AF7C-A0394DCF57CA}"/>
              </a:ext>
            </a:extLst>
          </p:cNvPr>
          <p:cNvSpPr/>
          <p:nvPr/>
        </p:nvSpPr>
        <p:spPr>
          <a:xfrm>
            <a:off x="7592730" y="5617701"/>
            <a:ext cx="769765" cy="10474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: скругленные углы 120">
            <a:extLst>
              <a:ext uri="{FF2B5EF4-FFF2-40B4-BE49-F238E27FC236}">
                <a16:creationId xmlns:a16="http://schemas.microsoft.com/office/drawing/2014/main" id="{031D6822-B667-4C5C-89B6-67331EC3302E}"/>
              </a:ext>
            </a:extLst>
          </p:cNvPr>
          <p:cNvSpPr/>
          <p:nvPr/>
        </p:nvSpPr>
        <p:spPr>
          <a:xfrm>
            <a:off x="8206126" y="5618922"/>
            <a:ext cx="769765" cy="10474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: скругленные углы 121">
            <a:extLst>
              <a:ext uri="{FF2B5EF4-FFF2-40B4-BE49-F238E27FC236}">
                <a16:creationId xmlns:a16="http://schemas.microsoft.com/office/drawing/2014/main" id="{5EF33E91-7EB8-4B86-8B00-C5777A255A2F}"/>
              </a:ext>
            </a:extLst>
          </p:cNvPr>
          <p:cNvSpPr/>
          <p:nvPr/>
        </p:nvSpPr>
        <p:spPr>
          <a:xfrm>
            <a:off x="8844641" y="5623313"/>
            <a:ext cx="769765" cy="10474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: скругленные углы 122">
            <a:extLst>
              <a:ext uri="{FF2B5EF4-FFF2-40B4-BE49-F238E27FC236}">
                <a16:creationId xmlns:a16="http://schemas.microsoft.com/office/drawing/2014/main" id="{A1AF4CA7-CD2F-4E14-80C7-7572E893FCD6}"/>
              </a:ext>
            </a:extLst>
          </p:cNvPr>
          <p:cNvSpPr/>
          <p:nvPr/>
        </p:nvSpPr>
        <p:spPr>
          <a:xfrm>
            <a:off x="9473964" y="5618922"/>
            <a:ext cx="769765" cy="10474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: скругленные углы 123">
            <a:extLst>
              <a:ext uri="{FF2B5EF4-FFF2-40B4-BE49-F238E27FC236}">
                <a16:creationId xmlns:a16="http://schemas.microsoft.com/office/drawing/2014/main" id="{9AC1E1EA-1DF5-4034-9F48-4D9B141090F6}"/>
              </a:ext>
            </a:extLst>
          </p:cNvPr>
          <p:cNvSpPr/>
          <p:nvPr/>
        </p:nvSpPr>
        <p:spPr>
          <a:xfrm>
            <a:off x="10112479" y="5623313"/>
            <a:ext cx="769765" cy="10474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: скругленные углы 124">
            <a:extLst>
              <a:ext uri="{FF2B5EF4-FFF2-40B4-BE49-F238E27FC236}">
                <a16:creationId xmlns:a16="http://schemas.microsoft.com/office/drawing/2014/main" id="{A89997AD-15CE-4EF9-B951-497FDE67ED11}"/>
              </a:ext>
            </a:extLst>
          </p:cNvPr>
          <p:cNvSpPr/>
          <p:nvPr/>
        </p:nvSpPr>
        <p:spPr>
          <a:xfrm>
            <a:off x="10777524" y="5624196"/>
            <a:ext cx="769765" cy="10474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: скругленные углы 125">
            <a:extLst>
              <a:ext uri="{FF2B5EF4-FFF2-40B4-BE49-F238E27FC236}">
                <a16:creationId xmlns:a16="http://schemas.microsoft.com/office/drawing/2014/main" id="{9C1CF30D-E89B-44AA-BFA6-3F44EAD14D4B}"/>
              </a:ext>
            </a:extLst>
          </p:cNvPr>
          <p:cNvSpPr/>
          <p:nvPr/>
        </p:nvSpPr>
        <p:spPr>
          <a:xfrm>
            <a:off x="11442481" y="5622594"/>
            <a:ext cx="621015" cy="10500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7" name="Прямая соединительная линия 136">
            <a:extLst>
              <a:ext uri="{FF2B5EF4-FFF2-40B4-BE49-F238E27FC236}">
                <a16:creationId xmlns:a16="http://schemas.microsoft.com/office/drawing/2014/main" id="{8C528651-16DC-4557-8028-1C625ABA363B}"/>
              </a:ext>
            </a:extLst>
          </p:cNvPr>
          <p:cNvCxnSpPr>
            <a:cxnSpLocks/>
          </p:cNvCxnSpPr>
          <p:nvPr/>
        </p:nvCxnSpPr>
        <p:spPr>
          <a:xfrm>
            <a:off x="7967414" y="5172360"/>
            <a:ext cx="0" cy="44656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>
            <a:extLst>
              <a:ext uri="{FF2B5EF4-FFF2-40B4-BE49-F238E27FC236}">
                <a16:creationId xmlns:a16="http://schemas.microsoft.com/office/drawing/2014/main" id="{F6C7B251-975F-41C8-BC34-1779FD9AFCDE}"/>
              </a:ext>
            </a:extLst>
          </p:cNvPr>
          <p:cNvCxnSpPr>
            <a:cxnSpLocks/>
          </p:cNvCxnSpPr>
          <p:nvPr/>
        </p:nvCxnSpPr>
        <p:spPr>
          <a:xfrm>
            <a:off x="8543478" y="4686986"/>
            <a:ext cx="0" cy="92921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>
            <a:extLst>
              <a:ext uri="{FF2B5EF4-FFF2-40B4-BE49-F238E27FC236}">
                <a16:creationId xmlns:a16="http://schemas.microsoft.com/office/drawing/2014/main" id="{1EC0FE15-55AB-4CB6-99C7-7B87091F0090}"/>
              </a:ext>
            </a:extLst>
          </p:cNvPr>
          <p:cNvCxnSpPr>
            <a:cxnSpLocks/>
          </p:cNvCxnSpPr>
          <p:nvPr/>
        </p:nvCxnSpPr>
        <p:spPr>
          <a:xfrm>
            <a:off x="9191550" y="4918770"/>
            <a:ext cx="0" cy="69742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>
            <a:extLst>
              <a:ext uri="{FF2B5EF4-FFF2-40B4-BE49-F238E27FC236}">
                <a16:creationId xmlns:a16="http://schemas.microsoft.com/office/drawing/2014/main" id="{00FD23E3-6D28-4D32-AE35-1A8D4A7C63E1}"/>
              </a:ext>
            </a:extLst>
          </p:cNvPr>
          <p:cNvCxnSpPr>
            <a:cxnSpLocks/>
          </p:cNvCxnSpPr>
          <p:nvPr/>
        </p:nvCxnSpPr>
        <p:spPr>
          <a:xfrm>
            <a:off x="9839622" y="4686986"/>
            <a:ext cx="0" cy="92921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>
            <a:extLst>
              <a:ext uri="{FF2B5EF4-FFF2-40B4-BE49-F238E27FC236}">
                <a16:creationId xmlns:a16="http://schemas.microsoft.com/office/drawing/2014/main" id="{194B5F31-6793-49F4-937E-378D6003DD53}"/>
              </a:ext>
            </a:extLst>
          </p:cNvPr>
          <p:cNvCxnSpPr>
            <a:cxnSpLocks/>
          </p:cNvCxnSpPr>
          <p:nvPr/>
        </p:nvCxnSpPr>
        <p:spPr>
          <a:xfrm>
            <a:off x="10448922" y="5040742"/>
            <a:ext cx="0" cy="57545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>
            <a:extLst>
              <a:ext uri="{FF2B5EF4-FFF2-40B4-BE49-F238E27FC236}">
                <a16:creationId xmlns:a16="http://schemas.microsoft.com/office/drawing/2014/main" id="{D2B86671-515C-4A45-AA3D-A17CF1BDDF39}"/>
              </a:ext>
            </a:extLst>
          </p:cNvPr>
          <p:cNvCxnSpPr>
            <a:cxnSpLocks/>
          </p:cNvCxnSpPr>
          <p:nvPr/>
        </p:nvCxnSpPr>
        <p:spPr>
          <a:xfrm flipH="1">
            <a:off x="11077947" y="4416783"/>
            <a:ext cx="19899" cy="119697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>
            <a:extLst>
              <a:ext uri="{FF2B5EF4-FFF2-40B4-BE49-F238E27FC236}">
                <a16:creationId xmlns:a16="http://schemas.microsoft.com/office/drawing/2014/main" id="{C49355C2-7BCD-4C58-86F8-A1E76A45DA15}"/>
              </a:ext>
            </a:extLst>
          </p:cNvPr>
          <p:cNvCxnSpPr>
            <a:cxnSpLocks/>
          </p:cNvCxnSpPr>
          <p:nvPr/>
        </p:nvCxnSpPr>
        <p:spPr>
          <a:xfrm>
            <a:off x="11692814" y="5176032"/>
            <a:ext cx="0" cy="44656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E64822BA-09ED-4E33-A31A-4AD3DE392A93}"/>
              </a:ext>
            </a:extLst>
          </p:cNvPr>
          <p:cNvSpPr txBox="1"/>
          <p:nvPr/>
        </p:nvSpPr>
        <p:spPr>
          <a:xfrm>
            <a:off x="7457238" y="2860108"/>
            <a:ext cx="1552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>
              <a:defRPr/>
            </a:pPr>
            <a:r>
              <a:rPr lang="ru-RU" sz="1200" b="1" dirty="0" err="1">
                <a:latin typeface="Arial Narrow" panose="020B0606020202030204" pitchFamily="34" charset="0"/>
              </a:rPr>
              <a:t>Субвенциялар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72FC4561-0309-46DA-BB86-05F60EB44360}"/>
              </a:ext>
            </a:extLst>
          </p:cNvPr>
          <p:cNvSpPr txBox="1"/>
          <p:nvPr/>
        </p:nvSpPr>
        <p:spPr>
          <a:xfrm>
            <a:off x="9739806" y="2822218"/>
            <a:ext cx="1592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>
              <a:defRPr/>
            </a:pPr>
            <a:r>
              <a:rPr lang="ru-RU" sz="12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Үкімет</a:t>
            </a:r>
            <a:r>
              <a:rPr lang="ru-RU" sz="12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</a:p>
          <a:p>
            <a:pPr algn="ctr" fontAlgn="t">
              <a:defRPr/>
            </a:pPr>
            <a:r>
              <a:rPr lang="ru-RU" sz="12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резерві</a:t>
            </a:r>
            <a:r>
              <a:rPr lang="ru-RU" sz="12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169" name="Стрелка: пятиугольник 168">
            <a:extLst>
              <a:ext uri="{FF2B5EF4-FFF2-40B4-BE49-F238E27FC236}">
                <a16:creationId xmlns:a16="http://schemas.microsoft.com/office/drawing/2014/main" id="{F2AE1C0E-CDF6-4DEE-ABFA-71181C820716}"/>
              </a:ext>
            </a:extLst>
          </p:cNvPr>
          <p:cNvSpPr/>
          <p:nvPr/>
        </p:nvSpPr>
        <p:spPr>
          <a:xfrm rot="16200000">
            <a:off x="8961036" y="2384220"/>
            <a:ext cx="846413" cy="1077700"/>
          </a:xfrm>
          <a:prstGeom prst="homePlat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Стрелка: пятиугольник 170">
            <a:extLst>
              <a:ext uri="{FF2B5EF4-FFF2-40B4-BE49-F238E27FC236}">
                <a16:creationId xmlns:a16="http://schemas.microsoft.com/office/drawing/2014/main" id="{27C0E72C-AC9D-4D73-83DC-53F999291C57}"/>
              </a:ext>
            </a:extLst>
          </p:cNvPr>
          <p:cNvSpPr/>
          <p:nvPr/>
        </p:nvSpPr>
        <p:spPr>
          <a:xfrm rot="16200000">
            <a:off x="11246707" y="2400061"/>
            <a:ext cx="864930" cy="1010814"/>
          </a:xfrm>
          <a:prstGeom prst="homePlat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30B5FD4A-D607-40DB-95D8-13E873BC9A6E}"/>
              </a:ext>
            </a:extLst>
          </p:cNvPr>
          <p:cNvSpPr txBox="1"/>
          <p:nvPr/>
        </p:nvSpPr>
        <p:spPr>
          <a:xfrm>
            <a:off x="8691402" y="2709939"/>
            <a:ext cx="1401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>
              <a:defRPr/>
            </a:pPr>
            <a:r>
              <a:rPr lang="ru-RU" sz="12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Борышқа</a:t>
            </a:r>
            <a:r>
              <a:rPr lang="ru-RU" sz="12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</a:p>
          <a:p>
            <a:pPr algn="ctr" fontAlgn="t">
              <a:defRPr/>
            </a:pPr>
            <a:r>
              <a:rPr lang="ru-RU" sz="12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қызмет</a:t>
            </a:r>
            <a:r>
              <a:rPr lang="ru-RU" sz="12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</a:p>
          <a:p>
            <a:pPr algn="ctr" fontAlgn="t">
              <a:defRPr/>
            </a:pPr>
            <a:r>
              <a:rPr lang="ru-RU" sz="12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көрсету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EC1C9EA6-CDD6-4057-8CCA-9BE6846A339D}"/>
              </a:ext>
            </a:extLst>
          </p:cNvPr>
          <p:cNvSpPr txBox="1"/>
          <p:nvPr/>
        </p:nvSpPr>
        <p:spPr>
          <a:xfrm>
            <a:off x="10894441" y="2573474"/>
            <a:ext cx="15929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>
              <a:defRPr/>
            </a:pPr>
            <a:r>
              <a:rPr lang="ru-RU" sz="115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Жаңа</a:t>
            </a:r>
            <a:endParaRPr lang="ru-RU" sz="115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ctr" fontAlgn="t">
              <a:defRPr/>
            </a:pPr>
            <a:r>
              <a:rPr lang="ru-RU" sz="115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115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бастамаларға</a:t>
            </a:r>
            <a:r>
              <a:rPr lang="ru-RU" sz="115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115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арналған</a:t>
            </a:r>
            <a:r>
              <a:rPr lang="ru-RU" sz="115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</a:p>
          <a:p>
            <a:pPr algn="ctr" fontAlgn="t">
              <a:defRPr/>
            </a:pPr>
            <a:r>
              <a:rPr lang="ru-RU" sz="115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резерві</a:t>
            </a:r>
            <a:endParaRPr lang="ru-RU" sz="1150" b="1" dirty="0">
              <a:latin typeface="Arial Narrow" panose="020B0606020202030204" pitchFamily="34" charset="0"/>
            </a:endParaRPr>
          </a:p>
        </p:txBody>
      </p:sp>
      <p:cxnSp>
        <p:nvCxnSpPr>
          <p:cNvPr id="174" name="Прямая соединительная линия 173">
            <a:extLst>
              <a:ext uri="{FF2B5EF4-FFF2-40B4-BE49-F238E27FC236}">
                <a16:creationId xmlns:a16="http://schemas.microsoft.com/office/drawing/2014/main" id="{F05787EF-D19F-46AA-97AC-569A5D5B0B96}"/>
              </a:ext>
            </a:extLst>
          </p:cNvPr>
          <p:cNvCxnSpPr/>
          <p:nvPr/>
        </p:nvCxnSpPr>
        <p:spPr>
          <a:xfrm>
            <a:off x="8253695" y="2207306"/>
            <a:ext cx="3425477" cy="8627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5" name="Овал 174">
            <a:extLst>
              <a:ext uri="{FF2B5EF4-FFF2-40B4-BE49-F238E27FC236}">
                <a16:creationId xmlns:a16="http://schemas.microsoft.com/office/drawing/2014/main" id="{09E194F4-DDD6-4817-B2D0-68AD32259911}"/>
              </a:ext>
            </a:extLst>
          </p:cNvPr>
          <p:cNvSpPr/>
          <p:nvPr/>
        </p:nvSpPr>
        <p:spPr>
          <a:xfrm>
            <a:off x="8146742" y="2164120"/>
            <a:ext cx="135681" cy="1328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8" name="Овал 177">
            <a:extLst>
              <a:ext uri="{FF2B5EF4-FFF2-40B4-BE49-F238E27FC236}">
                <a16:creationId xmlns:a16="http://schemas.microsoft.com/office/drawing/2014/main" id="{30E8B251-7BD1-4D1E-8C3A-D6F1EB29440E}"/>
              </a:ext>
            </a:extLst>
          </p:cNvPr>
          <p:cNvSpPr/>
          <p:nvPr/>
        </p:nvSpPr>
        <p:spPr>
          <a:xfrm>
            <a:off x="11599754" y="2137266"/>
            <a:ext cx="135681" cy="1328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9" name="Прямая соединительная линия 178">
            <a:extLst>
              <a:ext uri="{FF2B5EF4-FFF2-40B4-BE49-F238E27FC236}">
                <a16:creationId xmlns:a16="http://schemas.microsoft.com/office/drawing/2014/main" id="{69EADFF9-622D-4656-BED2-D27CD5045038}"/>
              </a:ext>
            </a:extLst>
          </p:cNvPr>
          <p:cNvCxnSpPr>
            <a:cxnSpLocks/>
            <a:stCxn id="175" idx="4"/>
            <a:endCxn id="168" idx="3"/>
          </p:cNvCxnSpPr>
          <p:nvPr/>
        </p:nvCxnSpPr>
        <p:spPr>
          <a:xfrm>
            <a:off x="8214583" y="2296944"/>
            <a:ext cx="14093" cy="195118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5" name="Прямая соединительная линия 184">
            <a:extLst>
              <a:ext uri="{FF2B5EF4-FFF2-40B4-BE49-F238E27FC236}">
                <a16:creationId xmlns:a16="http://schemas.microsoft.com/office/drawing/2014/main" id="{50D50584-FE66-4701-8CC1-3906DFC228B3}"/>
              </a:ext>
            </a:extLst>
          </p:cNvPr>
          <p:cNvCxnSpPr>
            <a:cxnSpLocks/>
          </p:cNvCxnSpPr>
          <p:nvPr/>
        </p:nvCxnSpPr>
        <p:spPr>
          <a:xfrm>
            <a:off x="9392109" y="2197540"/>
            <a:ext cx="0" cy="320134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2" name="Прямая соединительная линия 191">
            <a:extLst>
              <a:ext uri="{FF2B5EF4-FFF2-40B4-BE49-F238E27FC236}">
                <a16:creationId xmlns:a16="http://schemas.microsoft.com/office/drawing/2014/main" id="{09DCB448-98E5-47FA-AD3A-4CDA084B857D}"/>
              </a:ext>
            </a:extLst>
          </p:cNvPr>
          <p:cNvCxnSpPr>
            <a:cxnSpLocks/>
          </p:cNvCxnSpPr>
          <p:nvPr/>
        </p:nvCxnSpPr>
        <p:spPr>
          <a:xfrm>
            <a:off x="10546918" y="2207306"/>
            <a:ext cx="0" cy="320134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3" name="Прямая соединительная линия 192">
            <a:extLst>
              <a:ext uri="{FF2B5EF4-FFF2-40B4-BE49-F238E27FC236}">
                <a16:creationId xmlns:a16="http://schemas.microsoft.com/office/drawing/2014/main" id="{7CEE18CA-DCBA-4F28-B613-9DF7382A00CB}"/>
              </a:ext>
            </a:extLst>
          </p:cNvPr>
          <p:cNvCxnSpPr>
            <a:cxnSpLocks/>
          </p:cNvCxnSpPr>
          <p:nvPr/>
        </p:nvCxnSpPr>
        <p:spPr>
          <a:xfrm>
            <a:off x="11668053" y="2188117"/>
            <a:ext cx="0" cy="320134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7" name="Овал 176">
            <a:extLst>
              <a:ext uri="{FF2B5EF4-FFF2-40B4-BE49-F238E27FC236}">
                <a16:creationId xmlns:a16="http://schemas.microsoft.com/office/drawing/2014/main" id="{4118A492-C35F-4A72-A074-3FD4905E8AB0}"/>
              </a:ext>
            </a:extLst>
          </p:cNvPr>
          <p:cNvSpPr/>
          <p:nvPr/>
        </p:nvSpPr>
        <p:spPr>
          <a:xfrm>
            <a:off x="10479077" y="2154370"/>
            <a:ext cx="135681" cy="1328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Овал 175">
            <a:extLst>
              <a:ext uri="{FF2B5EF4-FFF2-40B4-BE49-F238E27FC236}">
                <a16:creationId xmlns:a16="http://schemas.microsoft.com/office/drawing/2014/main" id="{2B1A638E-0C0C-4447-9ACE-0DA2EF2DD30C}"/>
              </a:ext>
            </a:extLst>
          </p:cNvPr>
          <p:cNvSpPr/>
          <p:nvPr/>
        </p:nvSpPr>
        <p:spPr>
          <a:xfrm>
            <a:off x="9326441" y="2144055"/>
            <a:ext cx="135681" cy="1328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" name="Блок-схема: решение 193">
            <a:extLst>
              <a:ext uri="{FF2B5EF4-FFF2-40B4-BE49-F238E27FC236}">
                <a16:creationId xmlns:a16="http://schemas.microsoft.com/office/drawing/2014/main" id="{504272B4-E3D9-42FC-9B99-F64C130DFF51}"/>
              </a:ext>
            </a:extLst>
          </p:cNvPr>
          <p:cNvSpPr/>
          <p:nvPr/>
        </p:nvSpPr>
        <p:spPr>
          <a:xfrm>
            <a:off x="11639822" y="6381328"/>
            <a:ext cx="513813" cy="437428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 Narrow" panose="020B0606020202030204" pitchFamily="34" charset="0"/>
              </a:rPr>
              <a:t>5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AB12C5-E8F5-4979-AF39-E9D9AB8DA57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t="20995" r="80556" b="64709"/>
          <a:stretch/>
        </p:blipFill>
        <p:spPr>
          <a:xfrm>
            <a:off x="5180382" y="5144299"/>
            <a:ext cx="420101" cy="39417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3D4D359-F782-4100-87A4-BA064F5924E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73" t="35409" r="5237" b="49273"/>
          <a:stretch/>
        </p:blipFill>
        <p:spPr>
          <a:xfrm>
            <a:off x="4565425" y="4556365"/>
            <a:ext cx="391704" cy="40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12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F87FE03-837E-4ED1-8E28-46DC41A08CC8}"/>
              </a:ext>
            </a:extLst>
          </p:cNvPr>
          <p:cNvSpPr txBox="1">
            <a:spLocks/>
          </p:cNvSpPr>
          <p:nvPr/>
        </p:nvSpPr>
        <p:spPr>
          <a:xfrm>
            <a:off x="-1" y="256377"/>
            <a:ext cx="12190413" cy="508327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Экономиканың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нақты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секторының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шығыстары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2A1ECBCC-8C39-4441-80F5-7C5AFDBC3D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103132"/>
              </p:ext>
            </p:extLst>
          </p:nvPr>
        </p:nvGraphicFramePr>
        <p:xfrm>
          <a:off x="98082" y="854944"/>
          <a:ext cx="6794190" cy="43549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1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79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36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3875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Атауы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1" marR="5031" marT="503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</a:t>
                      </a:r>
                      <a:r>
                        <a:rPr lang="ru-RU" sz="1100" b="0" kern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(млрд. </a:t>
                      </a:r>
                      <a:r>
                        <a:rPr lang="ru-RU" sz="1100" b="0" kern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теңге</a:t>
                      </a: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5031" marR="5031" marT="503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951"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Түзетілген</a:t>
                      </a:r>
                      <a:br>
                        <a:rPr lang="ru-RU" sz="11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бюджет</a:t>
                      </a:r>
                    </a:p>
                  </a:txBody>
                  <a:tcPr marL="5031" marR="5031" marT="503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Республикалық</a:t>
                      </a: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бюджет </a:t>
                      </a:r>
                      <a:r>
                        <a:rPr lang="ru-RU" sz="1100" b="0" kern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жобасы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1" marR="5031" marT="503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Ауытқу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1" marR="5031" marT="503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3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БАРЛЫҒЫ, </a:t>
                      </a:r>
                      <a:r>
                        <a:rPr lang="ru-RU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оның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ішінде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1 705</a:t>
                      </a:r>
                    </a:p>
                  </a:txBody>
                  <a:tcPr marL="9524" marR="9524" marT="9524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2 428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723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 err="1">
                          <a:solidFill>
                            <a:srgbClr val="2F8DB3"/>
                          </a:solidFill>
                          <a:effectLst/>
                          <a:latin typeface="Arial Narrow" panose="020B0606020202030204" pitchFamily="34" charset="0"/>
                        </a:rPr>
                        <a:t>барлық</a:t>
                      </a:r>
                      <a:r>
                        <a:rPr lang="ru-RU" sz="1200" b="0" i="1" u="none" strike="noStrike" dirty="0">
                          <a:solidFill>
                            <a:srgbClr val="2F8DB3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1" u="none" strike="noStrike" dirty="0" err="1">
                          <a:solidFill>
                            <a:srgbClr val="2F8DB3"/>
                          </a:solidFill>
                          <a:effectLst/>
                          <a:latin typeface="Arial Narrow" panose="020B0606020202030204" pitchFamily="34" charset="0"/>
                        </a:rPr>
                        <a:t>шығыстарға</a:t>
                      </a:r>
                      <a:r>
                        <a:rPr lang="ru-RU" sz="1200" b="0" i="1" u="none" strike="noStrike" dirty="0">
                          <a:solidFill>
                            <a:srgbClr val="2F8DB3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1" u="none" strike="noStrike" dirty="0" err="1">
                          <a:solidFill>
                            <a:srgbClr val="2F8DB3"/>
                          </a:solidFill>
                          <a:effectLst/>
                          <a:latin typeface="Arial Narrow" panose="020B0606020202030204" pitchFamily="34" charset="0"/>
                        </a:rPr>
                        <a:t>процентпен</a:t>
                      </a:r>
                      <a:endParaRPr lang="ru-RU" sz="1200" b="0" i="1" u="none" strike="noStrike" dirty="0">
                        <a:solidFill>
                          <a:srgbClr val="2F8DB3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2F8DB3"/>
                          </a:solidFill>
                          <a:effectLst/>
                          <a:latin typeface="Arial Narrow" panose="020B0606020202030204" pitchFamily="34" charset="0"/>
                        </a:rPr>
                        <a:t>12,1</a:t>
                      </a:r>
                    </a:p>
                  </a:txBody>
                  <a:tcPr marL="9524" marR="9524" marT="9524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2F8DB3"/>
                          </a:solidFill>
                          <a:effectLst/>
                          <a:latin typeface="Arial Narrow" panose="020B0606020202030204" pitchFamily="34" charset="0"/>
                        </a:rPr>
                        <a:t>15,8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1" u="none" strike="noStrike">
                        <a:solidFill>
                          <a:srgbClr val="2F8DB3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2F8DB3"/>
                          </a:solidFill>
                          <a:effectLst/>
                          <a:latin typeface="Arial Narrow" panose="020B0606020202030204" pitchFamily="34" charset="0"/>
                        </a:rPr>
                        <a:t>ЖІӨ-</a:t>
                      </a:r>
                      <a:r>
                        <a:rPr lang="ru-RU" sz="1200" b="0" i="1" u="none" strike="noStrike" dirty="0" err="1">
                          <a:solidFill>
                            <a:srgbClr val="2F8DB3"/>
                          </a:solidFill>
                          <a:effectLst/>
                          <a:latin typeface="Arial Narrow" panose="020B0606020202030204" pitchFamily="34" charset="0"/>
                        </a:rPr>
                        <a:t>ге</a:t>
                      </a:r>
                      <a:r>
                        <a:rPr lang="ru-RU" sz="1200" b="0" i="1" u="none" strike="noStrike" dirty="0">
                          <a:solidFill>
                            <a:srgbClr val="2F8DB3"/>
                          </a:solidFill>
                          <a:effectLst/>
                          <a:latin typeface="Arial Narrow" panose="020B0606020202030204" pitchFamily="34" charset="0"/>
                        </a:rPr>
                        <a:t> %-пен</a:t>
                      </a: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2F8DB3"/>
                          </a:solidFill>
                          <a:effectLst/>
                          <a:latin typeface="Arial Narrow" panose="020B0606020202030204" pitchFamily="34" charset="0"/>
                        </a:rPr>
                        <a:t>2,2</a:t>
                      </a:r>
                    </a:p>
                  </a:txBody>
                  <a:tcPr marL="9524" marR="9524" marT="9524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2F8DB3"/>
                          </a:solidFill>
                          <a:effectLst/>
                          <a:latin typeface="Arial Narrow" panose="020B0606020202030204" pitchFamily="34" charset="0"/>
                        </a:rPr>
                        <a:t>3,1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1" u="none" strike="noStrike" dirty="0">
                        <a:solidFill>
                          <a:srgbClr val="2F8DB3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94925"/>
                  </a:ext>
                </a:extLst>
              </a:tr>
              <a:tr h="4484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Экология, геология </a:t>
                      </a:r>
                      <a:r>
                        <a:rPr lang="ru-RU" sz="14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табиғи</a:t>
                      </a: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ресурстар</a:t>
                      </a: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министрлігі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7986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114</a:t>
                      </a:r>
                    </a:p>
                  </a:txBody>
                  <a:tcPr marL="9524" marR="9524" marT="9524" marB="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137</a:t>
                      </a:r>
                    </a:p>
                  </a:txBody>
                  <a:tcPr marL="9524" marR="9524" marT="952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9524" marR="9524" marT="952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5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Сауда</a:t>
                      </a: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интеграция </a:t>
                      </a:r>
                      <a:r>
                        <a:rPr lang="ru-RU" sz="14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министрлігі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7986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</a:t>
                      </a:r>
                    </a:p>
                  </a:txBody>
                  <a:tcPr marL="9524" marR="9524" marT="9524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74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5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Ауыл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шаруашылығы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министрл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7986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316</a:t>
                      </a:r>
                    </a:p>
                  </a:txBody>
                  <a:tcPr marL="9524" marR="9524" marT="9524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382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66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4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Цифрлық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даму,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инновациялар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ж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ə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аэроғарыш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өнерк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ə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сібі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министрлігі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7986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136</a:t>
                      </a:r>
                    </a:p>
                  </a:txBody>
                  <a:tcPr marL="9524" marR="9524" marT="9524" marB="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145</a:t>
                      </a:r>
                    </a:p>
                  </a:txBody>
                  <a:tcPr marL="9524" marR="9524" marT="952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4" marR="9524" marT="952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Энергетика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министрлігі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7986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74</a:t>
                      </a:r>
                    </a:p>
                  </a:txBody>
                  <a:tcPr marL="9524" marR="9524" marT="9524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92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618900"/>
                  </a:ext>
                </a:extLst>
              </a:tr>
              <a:tr h="2342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Ұлттық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экономика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министрлігі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7986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175</a:t>
                      </a:r>
                    </a:p>
                  </a:txBody>
                  <a:tcPr marL="9524" marR="9524" marT="9524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383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208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84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Индустрия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жəне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инфрақұрылымдық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даму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министрлігі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7986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854</a:t>
                      </a:r>
                    </a:p>
                  </a:txBody>
                  <a:tcPr marL="9524" marR="9524" marT="9524" marB="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1 216</a:t>
                      </a:r>
                    </a:p>
                  </a:txBody>
                  <a:tcPr marL="9524" marR="9524" marT="952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361</a:t>
                      </a:r>
                    </a:p>
                  </a:txBody>
                  <a:tcPr marL="9524" marR="9524" marT="952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2CD66630-4F7C-41C2-BA83-58D2A0DC7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126730"/>
              </p:ext>
            </p:extLst>
          </p:nvPr>
        </p:nvGraphicFramePr>
        <p:xfrm>
          <a:off x="7114982" y="854944"/>
          <a:ext cx="4977349" cy="5428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563">
                  <a:extLst>
                    <a:ext uri="{9D8B030D-6E8A-4147-A177-3AD203B41FA5}">
                      <a16:colId xmlns:a16="http://schemas.microsoft.com/office/drawing/2014/main" val="3420478787"/>
                    </a:ext>
                  </a:extLst>
                </a:gridCol>
                <a:gridCol w="1012786">
                  <a:extLst>
                    <a:ext uri="{9D8B030D-6E8A-4147-A177-3AD203B41FA5}">
                      <a16:colId xmlns:a16="http://schemas.microsoft.com/office/drawing/2014/main" val="2432490064"/>
                    </a:ext>
                  </a:extLst>
                </a:gridCol>
              </a:tblGrid>
              <a:tr h="77919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Шығыстардың</a:t>
                      </a:r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u="none" strike="noStrike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өсуінің</a:t>
                      </a:r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ru-RU" sz="2000" b="1" i="0" u="none" strike="noStrike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негізгі</a:t>
                      </a:r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u="none" strike="noStrike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бағыттары</a:t>
                      </a:r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293310"/>
                  </a:ext>
                </a:extLst>
              </a:tr>
              <a:tr h="548569">
                <a:tc>
                  <a:txBody>
                    <a:bodyPr/>
                    <a:lstStyle/>
                    <a:p>
                      <a:pPr algn="just"/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1.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Республикалық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жергілікті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деңгейдегі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жолдарды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дамыту</a:t>
                      </a:r>
                      <a:endParaRPr lang="ru-RU" sz="1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146</a:t>
                      </a: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493252"/>
                  </a:ext>
                </a:extLst>
              </a:tr>
              <a:tr h="381322">
                <a:tc>
                  <a:txBody>
                    <a:bodyPr/>
                    <a:lstStyle/>
                    <a:p>
                      <a:pPr algn="just"/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2. «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Бакытты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отбасы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»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жобасын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іске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асыру</a:t>
                      </a:r>
                      <a:endParaRPr lang="ru-RU" sz="1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40</a:t>
                      </a: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9301130"/>
                  </a:ext>
                </a:extLst>
              </a:tr>
              <a:tr h="548569">
                <a:tc>
                  <a:txBody>
                    <a:bodyPr/>
                    <a:lstStyle/>
                    <a:p>
                      <a:pPr algn="just"/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3.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Сумен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жабдықтау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су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бұру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жүйелерін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дамыту</a:t>
                      </a:r>
                      <a:endParaRPr lang="ru-RU" sz="1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60</a:t>
                      </a: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127148"/>
                  </a:ext>
                </a:extLst>
              </a:tr>
              <a:tr h="381322">
                <a:tc>
                  <a:txBody>
                    <a:bodyPr/>
                    <a:lstStyle/>
                    <a:p>
                      <a:pPr algn="just"/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4.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Агроөнеркәсіп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кешенін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субсидиялау</a:t>
                      </a:r>
                      <a:endParaRPr lang="ru-RU" sz="1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31</a:t>
                      </a: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16577"/>
                  </a:ext>
                </a:extLst>
              </a:tr>
              <a:tr h="381322">
                <a:tc>
                  <a:txBody>
                    <a:bodyPr/>
                    <a:lstStyle/>
                    <a:p>
                      <a:pPr algn="just"/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5.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Шағын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орта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бизнесті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дамыту</a:t>
                      </a:r>
                      <a:endParaRPr lang="ru-RU" sz="1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74</a:t>
                      </a: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724208"/>
                  </a:ext>
                </a:extLst>
              </a:tr>
              <a:tr h="548569">
                <a:tc>
                  <a:txBody>
                    <a:bodyPr/>
                    <a:lstStyle/>
                    <a:p>
                      <a:pPr algn="just"/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6. «</a:t>
                      </a:r>
                      <a:r>
                        <a:rPr lang="kk-KZ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Ауыл – ел бесігі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»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шеңберіндегі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жобаларды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іске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асыру</a:t>
                      </a:r>
                      <a:endParaRPr lang="ru-RU" sz="1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836296"/>
                  </a:ext>
                </a:extLst>
              </a:tr>
              <a:tr h="381322">
                <a:tc>
                  <a:txBody>
                    <a:bodyPr/>
                    <a:lstStyle/>
                    <a:p>
                      <a:pPr algn="just"/>
                      <a:r>
                        <a:rPr lang="kk-KZ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.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Бизнестің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жол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картасы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– 2025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шеңберіндегі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жобаларды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іске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асыру</a:t>
                      </a:r>
                      <a:endParaRPr lang="ru-RU" sz="1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91</a:t>
                      </a: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680808"/>
                  </a:ext>
                </a:extLst>
              </a:tr>
              <a:tr h="381322">
                <a:tc>
                  <a:txBody>
                    <a:bodyPr/>
                    <a:lstStyle/>
                    <a:p>
                      <a:pPr algn="just"/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8.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Өңдеу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өнеркәсібінің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дамуы</a:t>
                      </a:r>
                      <a:endParaRPr lang="ru-RU" sz="1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81</a:t>
                      </a: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801507"/>
                  </a:ext>
                </a:extLst>
              </a:tr>
              <a:tr h="381322">
                <a:tc>
                  <a:txBody>
                    <a:bodyPr/>
                    <a:lstStyle/>
                    <a:p>
                      <a:pPr algn="just"/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9.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Азаматтардың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тұрмыстық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жағдайларын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жақсарту</a:t>
                      </a:r>
                      <a:endParaRPr lang="ru-RU" sz="1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421766"/>
                  </a:ext>
                </a:extLst>
              </a:tr>
              <a:tr h="381322">
                <a:tc>
                  <a:txBody>
                    <a:bodyPr/>
                    <a:lstStyle/>
                    <a:p>
                      <a:pPr algn="just"/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10.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Газбен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жабдықтау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жүйесін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дамыту</a:t>
                      </a:r>
                      <a:endParaRPr lang="ru-RU" sz="1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818676"/>
                  </a:ext>
                </a:extLst>
              </a:tr>
            </a:tbl>
          </a:graphicData>
        </a:graphic>
      </p:graphicFrame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1B2EFC49-BCC2-47B5-9E02-5C1E4DF11437}"/>
              </a:ext>
            </a:extLst>
          </p:cNvPr>
          <p:cNvSpPr txBox="1">
            <a:spLocks/>
          </p:cNvSpPr>
          <p:nvPr/>
        </p:nvSpPr>
        <p:spPr>
          <a:xfrm>
            <a:off x="4270624" y="5501537"/>
            <a:ext cx="1824582" cy="828766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+723</a:t>
            </a:r>
          </a:p>
          <a:p>
            <a:r>
              <a:rPr lang="ru-RU" sz="200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млрд. тенге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45EE8C16-6333-4481-A514-24017C34E9AB}"/>
              </a:ext>
            </a:extLst>
          </p:cNvPr>
          <p:cNvSpPr txBox="1">
            <a:spLocks/>
          </p:cNvSpPr>
          <p:nvPr/>
        </p:nvSpPr>
        <p:spPr>
          <a:xfrm>
            <a:off x="589348" y="5670554"/>
            <a:ext cx="3250509" cy="666488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түзетілген</a:t>
            </a:r>
            <a:r>
              <a:rPr lang="ru-RU" sz="1800" b="1" dirty="0">
                <a:latin typeface="Arial Narrow" panose="020B0606020202030204" pitchFamily="34" charset="0"/>
                <a:cs typeface="Arial" panose="020B0604020202020204" pitchFamily="34" charset="0"/>
              </a:rPr>
              <a:t> бюджет </a:t>
            </a:r>
            <a:r>
              <a:rPr lang="ru-RU" sz="18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деңгейге</a:t>
            </a:r>
            <a:r>
              <a:rPr lang="ru-RU" sz="18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қарағанда</a:t>
            </a:r>
            <a:r>
              <a:rPr lang="ru-RU" sz="1800" b="1" dirty="0"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F6CE4A5-52AD-49FC-95B3-0843295225E6}"/>
              </a:ext>
            </a:extLst>
          </p:cNvPr>
          <p:cNvSpPr/>
          <p:nvPr/>
        </p:nvSpPr>
        <p:spPr>
          <a:xfrm>
            <a:off x="0" y="6667744"/>
            <a:ext cx="12184579" cy="1902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1BCA5C3-FD70-4EB8-84F9-8E6F96CC05F5}"/>
              </a:ext>
            </a:extLst>
          </p:cNvPr>
          <p:cNvSpPr/>
          <p:nvPr/>
        </p:nvSpPr>
        <p:spPr>
          <a:xfrm>
            <a:off x="-15521" y="-3742"/>
            <a:ext cx="12216740" cy="30777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29CFE56-17D8-408A-8ABA-F35C515A8B37}"/>
              </a:ext>
            </a:extLst>
          </p:cNvPr>
          <p:cNvSpPr/>
          <p:nvPr/>
        </p:nvSpPr>
        <p:spPr>
          <a:xfrm>
            <a:off x="4453" y="6669360"/>
            <a:ext cx="2202321" cy="1902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ый треугольник 17">
            <a:extLst>
              <a:ext uri="{FF2B5EF4-FFF2-40B4-BE49-F238E27FC236}">
                <a16:creationId xmlns:a16="http://schemas.microsoft.com/office/drawing/2014/main" id="{18B75568-12F9-4A7A-9BDE-F0EED8FEB8EE}"/>
              </a:ext>
            </a:extLst>
          </p:cNvPr>
          <p:cNvSpPr/>
          <p:nvPr/>
        </p:nvSpPr>
        <p:spPr>
          <a:xfrm>
            <a:off x="2192254" y="6668545"/>
            <a:ext cx="1152128" cy="190256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0" name="Блок-схема: решение 19">
            <a:extLst>
              <a:ext uri="{FF2B5EF4-FFF2-40B4-BE49-F238E27FC236}">
                <a16:creationId xmlns:a16="http://schemas.microsoft.com/office/drawing/2014/main" id="{CF32D1BF-6B60-4CC5-9E1A-954A215AE085}"/>
              </a:ext>
            </a:extLst>
          </p:cNvPr>
          <p:cNvSpPr/>
          <p:nvPr/>
        </p:nvSpPr>
        <p:spPr>
          <a:xfrm>
            <a:off x="11639822" y="6381328"/>
            <a:ext cx="513813" cy="437428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 Narrow" panose="020B0606020202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96750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EA9D9E5-9DAF-4808-A87B-D3B398EE5C5A}"/>
              </a:ext>
            </a:extLst>
          </p:cNvPr>
          <p:cNvSpPr txBox="1">
            <a:spLocks/>
          </p:cNvSpPr>
          <p:nvPr/>
        </p:nvSpPr>
        <p:spPr>
          <a:xfrm>
            <a:off x="-1" y="266993"/>
            <a:ext cx="12190413" cy="508327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+mn-ea"/>
                <a:cs typeface="Arial" pitchFamily="34" charset="0"/>
              </a:rPr>
              <a:t>Бюджеттің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+mn-ea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+mn-ea"/>
                <a:cs typeface="Arial" pitchFamily="34" charset="0"/>
              </a:rPr>
              <a:t>әлеуметтік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+mn-ea"/>
                <a:cs typeface="Arial" pitchFamily="34" charset="0"/>
              </a:rPr>
              <a:t> сала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+mn-ea"/>
                <a:cs typeface="Arial" pitchFamily="34" charset="0"/>
              </a:rPr>
              <a:t>шығыстары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1754A51F-9FEB-4762-BE6F-8000535F49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657289"/>
              </p:ext>
            </p:extLst>
          </p:nvPr>
        </p:nvGraphicFramePr>
        <p:xfrm>
          <a:off x="147641" y="902969"/>
          <a:ext cx="7248659" cy="3850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4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5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43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45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50918"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Атауы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</a:t>
                      </a:r>
                      <a:r>
                        <a:rPr lang="ru-RU" sz="1100" b="0" kern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2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Түзетілген</a:t>
                      </a:r>
                      <a:br>
                        <a:rPr lang="ru-RU" sz="11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бюджет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Республикалық</a:t>
                      </a: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бюджет </a:t>
                      </a:r>
                      <a:r>
                        <a:rPr lang="ru-RU" sz="1100" b="0" kern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жобасы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Ауытқу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2153170"/>
                  </a:ext>
                </a:extLst>
              </a:tr>
              <a:tr h="365712"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млрд. </a:t>
                      </a:r>
                      <a:r>
                        <a:rPr lang="ru-RU" sz="1100" b="0" kern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теңге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ЖІӨ-</a:t>
                      </a:r>
                      <a:r>
                        <a:rPr lang="ru-RU" sz="1100" b="0" i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ге</a:t>
                      </a:r>
                      <a:r>
                        <a:rPr lang="ru-RU" sz="11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%-пен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млрд. </a:t>
                      </a:r>
                      <a:r>
                        <a:rPr lang="ru-RU" sz="1100" b="0" kern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теңге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ЖІӨ-</a:t>
                      </a:r>
                      <a:r>
                        <a:rPr lang="ru-RU" sz="1100" b="0" i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ге</a:t>
                      </a:r>
                      <a:r>
                        <a:rPr lang="ru-RU" sz="11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%-пен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млрд. </a:t>
                      </a:r>
                      <a:r>
                        <a:rPr lang="ru-RU" sz="1100" b="0" kern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теңге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БАРЛЫҒЫ, </a:t>
                      </a:r>
                      <a:r>
                        <a:rPr lang="ru-RU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оның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ішінде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7 090</a:t>
                      </a:r>
                    </a:p>
                  </a:txBody>
                  <a:tcPr marL="9524" marR="9524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9,3</a:t>
                      </a:r>
                    </a:p>
                  </a:txBody>
                  <a:tcPr marL="9524" marR="9524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7 464</a:t>
                      </a:r>
                    </a:p>
                  </a:txBody>
                  <a:tcPr marL="9524" marR="9524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9,6</a:t>
                      </a:r>
                    </a:p>
                  </a:txBody>
                  <a:tcPr marL="9524" marR="9524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374</a:t>
                      </a:r>
                    </a:p>
                  </a:txBody>
                  <a:tcPr marL="9524" marR="9524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85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kern="1200" dirty="0" err="1">
                          <a:solidFill>
                            <a:srgbClr val="2F8DB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барлық</a:t>
                      </a:r>
                      <a:r>
                        <a:rPr lang="ru-RU" sz="1200" b="0" i="1" u="none" strike="noStrike" kern="1200" dirty="0">
                          <a:solidFill>
                            <a:srgbClr val="2F8DB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1" u="none" strike="noStrike" kern="1200" dirty="0" err="1">
                          <a:solidFill>
                            <a:srgbClr val="2F8DB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шығыстарға</a:t>
                      </a:r>
                      <a:r>
                        <a:rPr lang="ru-RU" sz="1200" b="0" i="1" u="none" strike="noStrike" kern="1200" dirty="0">
                          <a:solidFill>
                            <a:srgbClr val="2F8DB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1" u="none" strike="noStrike" kern="1200" dirty="0" err="1">
                          <a:solidFill>
                            <a:srgbClr val="2F8DB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процентпен</a:t>
                      </a:r>
                      <a:endParaRPr lang="ru-RU" sz="1200" b="0" i="1" u="none" strike="noStrike" kern="1200" dirty="0">
                        <a:solidFill>
                          <a:srgbClr val="2F8DB3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2F8DB3"/>
                          </a:solidFill>
                          <a:effectLst/>
                          <a:latin typeface="Arial Narrow" panose="020B0606020202030204" pitchFamily="34" charset="0"/>
                        </a:rPr>
                        <a:t>50,4</a:t>
                      </a:r>
                    </a:p>
                  </a:txBody>
                  <a:tcPr marL="9524" marR="9524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1" u="none" strike="noStrike" dirty="0">
                        <a:solidFill>
                          <a:srgbClr val="2F8DB3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2F8DB3"/>
                          </a:solidFill>
                          <a:effectLst/>
                          <a:latin typeface="Arial Narrow" panose="020B0606020202030204" pitchFamily="34" charset="0"/>
                        </a:rPr>
                        <a:t>48,7</a:t>
                      </a:r>
                    </a:p>
                  </a:txBody>
                  <a:tcPr marL="9524" marR="9524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1" u="none" strike="noStrike" dirty="0">
                        <a:solidFill>
                          <a:srgbClr val="2F8DB3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1" u="none" strike="noStrike" dirty="0">
                        <a:solidFill>
                          <a:srgbClr val="2F8DB3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5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Әлеуметтік</a:t>
                      </a:r>
                      <a:r>
                        <a:rPr lang="ru-RU" sz="1500" b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қамтамасыз</a:t>
                      </a:r>
                      <a:r>
                        <a:rPr lang="ru-RU" sz="1500" b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ету</a:t>
                      </a:r>
                      <a:r>
                        <a:rPr lang="ru-RU" sz="1500" b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500" b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Әлеуметтік</a:t>
                      </a:r>
                      <a:r>
                        <a:rPr lang="ru-RU" sz="1500" b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көмек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3 967</a:t>
                      </a:r>
                    </a:p>
                  </a:txBody>
                  <a:tcPr marL="9524" marR="9524" marT="952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5,2</a:t>
                      </a:r>
                    </a:p>
                  </a:txBody>
                  <a:tcPr marL="9524" marR="9524" marT="952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4 034</a:t>
                      </a:r>
                    </a:p>
                  </a:txBody>
                  <a:tcPr marL="9524" marR="9524" marT="952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5,2</a:t>
                      </a:r>
                    </a:p>
                  </a:txBody>
                  <a:tcPr marL="9524" marR="9524" marT="952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67</a:t>
                      </a:r>
                    </a:p>
                  </a:txBody>
                  <a:tcPr marL="9524" marR="9524" marT="952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8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Білім</a:t>
                      </a:r>
                      <a:r>
                        <a:rPr lang="ru-RU" sz="1500" b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беру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1 301</a:t>
                      </a:r>
                    </a:p>
                  </a:txBody>
                  <a:tcPr marL="9524" marR="9524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1,7</a:t>
                      </a:r>
                    </a:p>
                  </a:txBody>
                  <a:tcPr marL="9524" marR="9524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1 335</a:t>
                      </a:r>
                    </a:p>
                  </a:txBody>
                  <a:tcPr marL="9524" marR="9524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1,7</a:t>
                      </a:r>
                    </a:p>
                  </a:txBody>
                  <a:tcPr marL="9524" marR="9524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</a:t>
                      </a:r>
                    </a:p>
                  </a:txBody>
                  <a:tcPr marL="9524" marR="9524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625">
                <a:tc>
                  <a:txBody>
                    <a:bodyPr/>
                    <a:lstStyle/>
                    <a:p>
                      <a:pPr algn="l" fontAlgn="ctr"/>
                      <a:r>
                        <a:rPr lang="kk-KZ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</a:t>
                      </a:r>
                      <a:r>
                        <a:rPr lang="ru-RU" sz="15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енсаулық</a:t>
                      </a: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сақтау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1 626</a:t>
                      </a:r>
                    </a:p>
                  </a:txBody>
                  <a:tcPr marL="9524" marR="9524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2,1</a:t>
                      </a:r>
                    </a:p>
                  </a:txBody>
                  <a:tcPr marL="9524" marR="9524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1 863</a:t>
                      </a:r>
                    </a:p>
                  </a:txBody>
                  <a:tcPr marL="9524" marR="9524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2,4</a:t>
                      </a:r>
                    </a:p>
                  </a:txBody>
                  <a:tcPr marL="9524" marR="9524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236</a:t>
                      </a:r>
                    </a:p>
                  </a:txBody>
                  <a:tcPr marL="9524" marR="9524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9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Мәдениет</a:t>
                      </a: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Спорт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135</a:t>
                      </a:r>
                    </a:p>
                  </a:txBody>
                  <a:tcPr marL="9524" marR="9524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0,2</a:t>
                      </a:r>
                    </a:p>
                  </a:txBody>
                  <a:tcPr marL="9524" marR="9524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164</a:t>
                      </a:r>
                    </a:p>
                  </a:txBody>
                  <a:tcPr marL="9524" marR="9524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0,2</a:t>
                      </a:r>
                    </a:p>
                  </a:txBody>
                  <a:tcPr marL="9524" marR="9524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9524" marR="9524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4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Ақпараттық</a:t>
                      </a: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қоғамдастықтың</a:t>
                      </a: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дамуы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7986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</a:t>
                      </a:r>
                    </a:p>
                  </a:txBody>
                  <a:tcPr marL="9524" marR="9524" marT="952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0,1</a:t>
                      </a:r>
                    </a:p>
                  </a:txBody>
                  <a:tcPr marL="9524" marR="9524" marT="952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</a:t>
                      </a:r>
                    </a:p>
                  </a:txBody>
                  <a:tcPr marL="9524" marR="9524" marT="952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0,1</a:t>
                      </a:r>
                    </a:p>
                  </a:txBody>
                  <a:tcPr marL="9524" marR="9524" marT="952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4" marR="9524" marT="952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540822"/>
                  </a:ext>
                </a:extLst>
              </a:tr>
            </a:tbl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3DBAA25-8974-4E7D-AB81-1A7163BEC8FF}"/>
              </a:ext>
            </a:extLst>
          </p:cNvPr>
          <p:cNvSpPr txBox="1">
            <a:spLocks/>
          </p:cNvSpPr>
          <p:nvPr/>
        </p:nvSpPr>
        <p:spPr>
          <a:xfrm>
            <a:off x="4270624" y="5202877"/>
            <a:ext cx="1824582" cy="828766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+374</a:t>
            </a:r>
          </a:p>
          <a:p>
            <a:r>
              <a:rPr lang="ru-RU" sz="200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млрд. </a:t>
            </a:r>
            <a:r>
              <a:rPr lang="ru-RU" sz="2000" b="1" dirty="0" err="1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теңге</a:t>
            </a:r>
            <a:endParaRPr lang="ru-RU" sz="2000" b="1" dirty="0">
              <a:solidFill>
                <a:srgbClr val="00B05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2CCC17C-BA3A-443D-B320-B261E31F3092}"/>
              </a:ext>
            </a:extLst>
          </p:cNvPr>
          <p:cNvSpPr txBox="1">
            <a:spLocks/>
          </p:cNvSpPr>
          <p:nvPr/>
        </p:nvSpPr>
        <p:spPr>
          <a:xfrm>
            <a:off x="601069" y="5141747"/>
            <a:ext cx="3250509" cy="666488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түзетілген</a:t>
            </a:r>
            <a:r>
              <a:rPr lang="ru-RU" sz="1800" b="1" dirty="0">
                <a:latin typeface="Arial Narrow" panose="020B0606020202030204" pitchFamily="34" charset="0"/>
                <a:cs typeface="Arial" panose="020B0604020202020204" pitchFamily="34" charset="0"/>
              </a:rPr>
              <a:t> бюджет </a:t>
            </a:r>
            <a:r>
              <a:rPr lang="ru-RU" sz="18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деңгейге</a:t>
            </a:r>
            <a:r>
              <a:rPr lang="ru-RU" sz="18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қарағанда</a:t>
            </a:r>
            <a:r>
              <a:rPr lang="ru-RU" sz="1800" b="1" dirty="0"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7F3D5537-E1AE-46F3-AAFC-18C49EC10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796515"/>
              </p:ext>
            </p:extLst>
          </p:nvPr>
        </p:nvGraphicFramePr>
        <p:xfrm>
          <a:off x="7583844" y="902969"/>
          <a:ext cx="4458928" cy="4490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1629">
                  <a:extLst>
                    <a:ext uri="{9D8B030D-6E8A-4147-A177-3AD203B41FA5}">
                      <a16:colId xmlns:a16="http://schemas.microsoft.com/office/drawing/2014/main" val="3420478787"/>
                    </a:ext>
                  </a:extLst>
                </a:gridCol>
                <a:gridCol w="907299">
                  <a:extLst>
                    <a:ext uri="{9D8B030D-6E8A-4147-A177-3AD203B41FA5}">
                      <a16:colId xmlns:a16="http://schemas.microsoft.com/office/drawing/2014/main" val="2432490064"/>
                    </a:ext>
                  </a:extLst>
                </a:gridCol>
              </a:tblGrid>
              <a:tr h="109111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Шығыстардың</a:t>
                      </a:r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u="none" strike="noStrike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өсуінің</a:t>
                      </a:r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ru-RU" sz="2000" b="1" i="0" u="none" strike="noStrike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негізгі</a:t>
                      </a:r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u="none" strike="noStrike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бағыттары</a:t>
                      </a:r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293310"/>
                  </a:ext>
                </a:extLst>
              </a:tr>
              <a:tr h="777139">
                <a:tc>
                  <a:txBody>
                    <a:bodyPr/>
                    <a:lstStyle/>
                    <a:p>
                      <a:pPr algn="just"/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1. 2020-2021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жылдарға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арналған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жұмыспен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қамту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жол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картасын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іске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асыруды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жалғастыру</a:t>
                      </a:r>
                      <a:endParaRPr lang="ru-RU" sz="1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68</a:t>
                      </a: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493252"/>
                  </a:ext>
                </a:extLst>
              </a:tr>
              <a:tr h="381322">
                <a:tc>
                  <a:txBody>
                    <a:bodyPr/>
                    <a:lstStyle/>
                    <a:p>
                      <a:pPr algn="just"/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2. </a:t>
                      </a:r>
                      <a:r>
                        <a:rPr lang="en-US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COVID-19</a:t>
                      </a:r>
                      <a:r>
                        <a:rPr lang="kk-KZ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-ке қарсы іс-шаралар</a:t>
                      </a:r>
                      <a:endParaRPr lang="ru-RU" sz="1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164</a:t>
                      </a: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9301130"/>
                  </a:ext>
                </a:extLst>
              </a:tr>
              <a:tr h="548569">
                <a:tc>
                  <a:txBody>
                    <a:bodyPr/>
                    <a:lstStyle/>
                    <a:p>
                      <a:pPr algn="just"/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3.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Әлеуметік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саладағы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қызметкерлердің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жалақысына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қосымша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төлемдер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белгілеу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127148"/>
                  </a:ext>
                </a:extLst>
              </a:tr>
              <a:tr h="381322">
                <a:tc>
                  <a:txBody>
                    <a:bodyPr/>
                    <a:lstStyle/>
                    <a:p>
                      <a:pPr algn="just"/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4. Стипендия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мөлшерінің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ұлғаюы</a:t>
                      </a:r>
                      <a:endParaRPr lang="ru-RU" sz="1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16577"/>
                  </a:ext>
                </a:extLst>
              </a:tr>
              <a:tr h="381322">
                <a:tc>
                  <a:txBody>
                    <a:bodyPr/>
                    <a:lstStyle/>
                    <a:p>
                      <a:pPr algn="just"/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5.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Дәрі-дәрмекпен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қамтамасыз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ету</a:t>
                      </a:r>
                      <a:endParaRPr lang="ru-RU" sz="1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724208"/>
                  </a:ext>
                </a:extLst>
              </a:tr>
              <a:tr h="548569">
                <a:tc>
                  <a:txBody>
                    <a:bodyPr/>
                    <a:lstStyle/>
                    <a:p>
                      <a:pPr algn="just"/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6.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Нұр-Сұлтан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қаласындағы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Ұлттық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онкология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орталығының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құрылысы</a:t>
                      </a:r>
                      <a:endParaRPr lang="ru-RU" sz="1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836296"/>
                  </a:ext>
                </a:extLst>
              </a:tr>
              <a:tr h="381322">
                <a:tc>
                  <a:txBody>
                    <a:bodyPr/>
                    <a:lstStyle/>
                    <a:p>
                      <a:pPr algn="just"/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7.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Ғылымға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шығындардың</a:t>
                      </a:r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артуы</a:t>
                      </a:r>
                      <a:endParaRPr lang="ru-RU" sz="1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262770"/>
                  </a:ext>
                </a:extLst>
              </a:tr>
            </a:tbl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22410DB-5930-4987-B46A-25F5AEE77E5D}"/>
              </a:ext>
            </a:extLst>
          </p:cNvPr>
          <p:cNvSpPr/>
          <p:nvPr/>
        </p:nvSpPr>
        <p:spPr>
          <a:xfrm>
            <a:off x="0" y="6667744"/>
            <a:ext cx="12184579" cy="1902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D448E0A-4B23-4032-B821-403A97A6DD55}"/>
              </a:ext>
            </a:extLst>
          </p:cNvPr>
          <p:cNvSpPr/>
          <p:nvPr/>
        </p:nvSpPr>
        <p:spPr>
          <a:xfrm>
            <a:off x="-15521" y="-3742"/>
            <a:ext cx="12216740" cy="30777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2460A57-E2C1-46BB-A202-24A746443265}"/>
              </a:ext>
            </a:extLst>
          </p:cNvPr>
          <p:cNvSpPr/>
          <p:nvPr/>
        </p:nvSpPr>
        <p:spPr>
          <a:xfrm>
            <a:off x="4453" y="6669360"/>
            <a:ext cx="2202321" cy="1902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ый треугольник 16">
            <a:extLst>
              <a:ext uri="{FF2B5EF4-FFF2-40B4-BE49-F238E27FC236}">
                <a16:creationId xmlns:a16="http://schemas.microsoft.com/office/drawing/2014/main" id="{7C1082D9-BE2F-47FE-897A-2EC1124B699D}"/>
              </a:ext>
            </a:extLst>
          </p:cNvPr>
          <p:cNvSpPr/>
          <p:nvPr/>
        </p:nvSpPr>
        <p:spPr>
          <a:xfrm>
            <a:off x="2192254" y="6668545"/>
            <a:ext cx="1152128" cy="190256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9" name="Блок-схема: решение 18">
            <a:extLst>
              <a:ext uri="{FF2B5EF4-FFF2-40B4-BE49-F238E27FC236}">
                <a16:creationId xmlns:a16="http://schemas.microsoft.com/office/drawing/2014/main" id="{38F040B8-08C8-444B-9A05-A47A1DC8F269}"/>
              </a:ext>
            </a:extLst>
          </p:cNvPr>
          <p:cNvSpPr/>
          <p:nvPr/>
        </p:nvSpPr>
        <p:spPr>
          <a:xfrm>
            <a:off x="11639822" y="6381328"/>
            <a:ext cx="513813" cy="437428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 Narrow" panose="020B060602020203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001258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D20DBC4-5EB8-4C3B-B1D4-761E58CF8E4F}"/>
              </a:ext>
            </a:extLst>
          </p:cNvPr>
          <p:cNvSpPr/>
          <p:nvPr/>
        </p:nvSpPr>
        <p:spPr>
          <a:xfrm>
            <a:off x="0" y="6667744"/>
            <a:ext cx="12184579" cy="1902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E82E63E-5B59-49FE-A833-28E17DDB1AD6}"/>
              </a:ext>
            </a:extLst>
          </p:cNvPr>
          <p:cNvSpPr/>
          <p:nvPr/>
        </p:nvSpPr>
        <p:spPr>
          <a:xfrm>
            <a:off x="-15521" y="-3742"/>
            <a:ext cx="12216740" cy="30777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834" y="0"/>
            <a:ext cx="1218457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372F00F-74D6-4069-AF1E-22B3D1F6F243}"/>
              </a:ext>
            </a:extLst>
          </p:cNvPr>
          <p:cNvSpPr/>
          <p:nvPr/>
        </p:nvSpPr>
        <p:spPr>
          <a:xfrm>
            <a:off x="4453" y="6669360"/>
            <a:ext cx="2202321" cy="1902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ый треугольник 21">
            <a:extLst>
              <a:ext uri="{FF2B5EF4-FFF2-40B4-BE49-F238E27FC236}">
                <a16:creationId xmlns:a16="http://schemas.microsoft.com/office/drawing/2014/main" id="{63C865D2-2BED-496E-9389-C7809DB5C1BC}"/>
              </a:ext>
            </a:extLst>
          </p:cNvPr>
          <p:cNvSpPr/>
          <p:nvPr/>
        </p:nvSpPr>
        <p:spPr>
          <a:xfrm>
            <a:off x="2192254" y="6668545"/>
            <a:ext cx="1152128" cy="190256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2E6BDCEC-A515-4446-B897-ADD5F41CEE4A}"/>
              </a:ext>
            </a:extLst>
          </p:cNvPr>
          <p:cNvSpPr txBox="1"/>
          <p:nvPr/>
        </p:nvSpPr>
        <p:spPr>
          <a:xfrm>
            <a:off x="0" y="321569"/>
            <a:ext cx="1221674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Республикалық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бюджет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шығыстары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(</a:t>
            </a:r>
            <a:r>
              <a:rPr lang="ru-RU" sz="1600" b="1" i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функционалдық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b="1" i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сыныптама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b="1" i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бойынша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) 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5A2041C3-7F6E-40EA-A49B-D3D11CF80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350947"/>
              </p:ext>
            </p:extLst>
          </p:nvPr>
        </p:nvGraphicFramePr>
        <p:xfrm>
          <a:off x="254307" y="1073637"/>
          <a:ext cx="11675964" cy="54627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val="2121944261"/>
                    </a:ext>
                  </a:extLst>
                </a:gridCol>
                <a:gridCol w="8268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0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666">
                <a:tc rowSpan="2" gridSpan="2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Атауы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республикалық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бюджет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жобасы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267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>
                      <a:noFill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млрд.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теңге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ЖІӨ-</a:t>
                      </a:r>
                      <a:r>
                        <a:rPr lang="ru-RU" sz="1000" b="0" i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ге</a:t>
                      </a:r>
                      <a:r>
                        <a:rPr lang="ru-RU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%-пен</a:t>
                      </a: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755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2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БАРЛЫҒЫ, </a:t>
                      </a:r>
                      <a:r>
                        <a:rPr lang="ru-RU" sz="2000" b="1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оның</a:t>
                      </a:r>
                      <a:r>
                        <a:rPr lang="ru-RU" sz="2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b="1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ішінде</a:t>
                      </a:r>
                      <a:r>
                        <a:rPr lang="ru-RU" sz="2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15 334,0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Жалпы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сипаттағы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мемлекеттік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қызметтер</a:t>
                      </a:r>
                      <a:endParaRPr lang="ru-RU" sz="160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Государственные услуги общего характера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623,3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Қорғаныс</a:t>
                      </a:r>
                      <a:endParaRPr lang="ru-RU" sz="160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Оборона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717,7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7875608"/>
                  </a:ext>
                </a:extLst>
              </a:tr>
              <a:tr h="300439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Қоғамдық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тәртіп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қауіпсіздік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құқықтық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, сот,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қылмыстық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атқару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қызметі</a:t>
                      </a:r>
                      <a:endParaRPr lang="ru-RU" sz="160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Общественный порядок, безопасность, правовая, судебная, уголовно-исполнительная деятельность 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942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Білім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 беру</a:t>
                      </a:r>
                      <a:endParaRPr lang="ru-RU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Образование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1 373,5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Денсаулық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сақтау</a:t>
                      </a:r>
                      <a:endParaRPr lang="ru-RU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Здравоохранение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1 866,7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Әлеуметтік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көмек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әлеуметтік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қамсыздандыру</a:t>
                      </a:r>
                      <a:endParaRPr lang="ru-RU" sz="160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Социальная помощь и социальное обеспечение 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4 033,7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Тұрғын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үй-коммуналдық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шаруашылық</a:t>
                      </a:r>
                      <a:endParaRPr lang="ru-RU" sz="160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Жилищно-коммунальное хозяйство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421,6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Мәдениет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, спорт, туризм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ақпараттық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кеңістік</a:t>
                      </a:r>
                      <a:endParaRPr lang="ru-RU" sz="160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Культура, спорт, туризм и информационное пространство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189,9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Отын-энергетикалық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кешен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жер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қойнауын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пайдалану</a:t>
                      </a:r>
                      <a:endParaRPr lang="ru-RU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Топливно-энергетический комплекс и недропользование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102,6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3768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Ауыл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, су,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орман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балық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шаруашылығы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ерекше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қорғалатын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табиғи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аумақтар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қоршаған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ортаны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жануарлар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дүниесін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қорғау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жер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қатынастары</a:t>
                      </a:r>
                      <a:endParaRPr lang="ru-RU" sz="160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Сельское, водное, лесное, рыбное хозяйство, особо охраняемые территории, охрана окружающей среды и животного мира, земельные отношения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524,8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9591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Өнеркәсіп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сәулет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қала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құрылысы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құрылыс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қызметі</a:t>
                      </a:r>
                      <a:endParaRPr lang="ru-RU" sz="160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Промышленность, архитектурная, градостроительная и строительная деятельность 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133,4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5603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Көлік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коммуникациялар</a:t>
                      </a:r>
                      <a:endParaRPr lang="ru-RU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Транспорт и коммуникации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656,2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9591">
                <a:tc>
                  <a:txBody>
                    <a:bodyPr/>
                    <a:lstStyle/>
                    <a:p>
                      <a:pPr algn="l" fontAlgn="t"/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108000" marR="4005" marT="40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Басқалар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108000" marR="4005" marT="40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Транспорт и коммуникации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821,9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Борышқа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қызмет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көрсету</a:t>
                      </a:r>
                      <a:endParaRPr lang="ru-RU" sz="160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Обслуживание долга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958,3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0" name="Блок-схема: решение 9">
            <a:extLst>
              <a:ext uri="{FF2B5EF4-FFF2-40B4-BE49-F238E27FC236}">
                <a16:creationId xmlns:a16="http://schemas.microsoft.com/office/drawing/2014/main" id="{F4F4729E-947D-4D85-89DC-EBE053C11562}"/>
              </a:ext>
            </a:extLst>
          </p:cNvPr>
          <p:cNvSpPr/>
          <p:nvPr/>
        </p:nvSpPr>
        <p:spPr>
          <a:xfrm>
            <a:off x="11522814" y="6376800"/>
            <a:ext cx="650955" cy="481200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Arial Narrow" panose="020B060602020203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192520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D20DBC4-5EB8-4C3B-B1D4-761E58CF8E4F}"/>
              </a:ext>
            </a:extLst>
          </p:cNvPr>
          <p:cNvSpPr/>
          <p:nvPr/>
        </p:nvSpPr>
        <p:spPr>
          <a:xfrm>
            <a:off x="0" y="6667744"/>
            <a:ext cx="12184579" cy="1902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E82E63E-5B59-49FE-A833-28E17DDB1AD6}"/>
              </a:ext>
            </a:extLst>
          </p:cNvPr>
          <p:cNvSpPr/>
          <p:nvPr/>
        </p:nvSpPr>
        <p:spPr>
          <a:xfrm>
            <a:off x="-15521" y="-3742"/>
            <a:ext cx="12216740" cy="30777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834" y="0"/>
            <a:ext cx="1218457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372F00F-74D6-4069-AF1E-22B3D1F6F243}"/>
              </a:ext>
            </a:extLst>
          </p:cNvPr>
          <p:cNvSpPr/>
          <p:nvPr/>
        </p:nvSpPr>
        <p:spPr>
          <a:xfrm>
            <a:off x="4453" y="6669360"/>
            <a:ext cx="2202321" cy="1902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ый треугольник 21">
            <a:extLst>
              <a:ext uri="{FF2B5EF4-FFF2-40B4-BE49-F238E27FC236}">
                <a16:creationId xmlns:a16="http://schemas.microsoft.com/office/drawing/2014/main" id="{63C865D2-2BED-496E-9389-C7809DB5C1BC}"/>
              </a:ext>
            </a:extLst>
          </p:cNvPr>
          <p:cNvSpPr/>
          <p:nvPr/>
        </p:nvSpPr>
        <p:spPr>
          <a:xfrm>
            <a:off x="2192254" y="6668545"/>
            <a:ext cx="1152128" cy="190256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2E6BDCEC-A515-4446-B897-ADD5F41CEE4A}"/>
              </a:ext>
            </a:extLst>
          </p:cNvPr>
          <p:cNvSpPr txBox="1"/>
          <p:nvPr/>
        </p:nvSpPr>
        <p:spPr>
          <a:xfrm>
            <a:off x="0" y="321569"/>
            <a:ext cx="1221674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Республикалық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бюджет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шығыстары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(</a:t>
            </a:r>
            <a:r>
              <a:rPr lang="ru-RU" sz="1600" b="1" i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ведомстволық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b="1" i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сыныптама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b="1" i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бойынша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)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314C9321-A6F3-43E5-9A8C-8BEE25CB4D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411546"/>
              </p:ext>
            </p:extLst>
          </p:nvPr>
        </p:nvGraphicFramePr>
        <p:xfrm>
          <a:off x="108012" y="1079019"/>
          <a:ext cx="11747834" cy="55151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9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7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4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3642">
                <a:tc rowSpan="2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Атауы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жыл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республикалық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бюджет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жобасы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6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млрд.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теңге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ЖІӨ-</a:t>
                      </a:r>
                      <a:r>
                        <a:rPr lang="ru-RU" sz="1000" b="0" i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ге</a:t>
                      </a:r>
                      <a:r>
                        <a:rPr lang="ru-RU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%-пен</a:t>
                      </a: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572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2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БАРЛЫҒЫ, </a:t>
                      </a:r>
                      <a:r>
                        <a:rPr lang="ru-RU" sz="2000" b="1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оның</a:t>
                      </a:r>
                      <a:r>
                        <a:rPr lang="ru-RU" sz="2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b="1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ішінде</a:t>
                      </a:r>
                      <a:r>
                        <a:rPr lang="ru-RU" sz="2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</a:p>
                  </a:txBody>
                  <a:tcPr marL="4005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15 334,0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19,7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965"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Республикасы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Президентінің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Әкімшілігі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8,7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965"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Республикасы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Премьер-Министр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ң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Кеңсес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965"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Адам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құқықтары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жөніндегі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ұлттық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орталық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965"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Республикасы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Жоғары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Сот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Кеңесінің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Аппараты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965"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Республикасы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Тұңғыш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Президентінің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Елбасының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Кеңсесі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380"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Республикасы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Iшкi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iстер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министрлiгi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331,7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965"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Республикасы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Төтенше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жағдайлар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министрлігі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150,3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994714"/>
                  </a:ext>
                </a:extLst>
              </a:tr>
              <a:tr h="239965"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Республикасы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Сыртқы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iстер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министрлiгi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84,7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965"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Республикасы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Экология, геология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және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табиғи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ресурстар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министрлігі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137,2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9751"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Республикасы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Қорғаныс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министрл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г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363,6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965"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Республикасы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Ақпарат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жəне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қоғамдық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даму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министрлігі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68,7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7380"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Республикасы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Сауда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және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 интеграция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министрлігі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73,7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9965"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Республикасы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Ауыл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шаруашылығы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министрлiгi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382,2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9965"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Республикасы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Еңбек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және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халықты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әлеуметт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к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қорғау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министрл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г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4 033,7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9965"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Республикасы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Қаржы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министрл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г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3 484,2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7621"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Республикасы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Әд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лет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министрл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г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i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47,5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6701">
                <a:tc>
                  <a:txBody>
                    <a:bodyPr/>
                    <a:lstStyle/>
                    <a:p>
                      <a:pPr lvl="0" algn="l" fontAlgn="b"/>
                      <a:endParaRPr lang="ru-RU" sz="1300" b="1" i="1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05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Республикасы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Цифрлық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даму,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инновациялар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ж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ə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не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аэроғарыш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өнерк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ə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сібі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министрлігі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145,0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6701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Қазақстан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Республикасы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Білім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және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ғылым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министрлігі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1 335,1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8510073"/>
                  </a:ext>
                </a:extLst>
              </a:tr>
            </a:tbl>
          </a:graphicData>
        </a:graphic>
      </p:graphicFrame>
      <p:sp>
        <p:nvSpPr>
          <p:cNvPr id="13" name="Блок-схема: решение 12">
            <a:extLst>
              <a:ext uri="{FF2B5EF4-FFF2-40B4-BE49-F238E27FC236}">
                <a16:creationId xmlns:a16="http://schemas.microsoft.com/office/drawing/2014/main" id="{5BC00CC0-A272-4588-807E-BC8F4F8A3FD8}"/>
              </a:ext>
            </a:extLst>
          </p:cNvPr>
          <p:cNvSpPr/>
          <p:nvPr/>
        </p:nvSpPr>
        <p:spPr>
          <a:xfrm>
            <a:off x="11522814" y="6376800"/>
            <a:ext cx="650955" cy="481200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Arial Narrow" panose="020B060602020203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21759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4456</TotalTime>
  <Words>1587</Words>
  <Application>Microsoft Office PowerPoint</Application>
  <PresentationFormat>Произвольный</PresentationFormat>
  <Paragraphs>606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Cyr</vt:lpstr>
      <vt:lpstr>Arial Narrow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Бакнур Самурат</dc:creator>
  <cp:lastModifiedBy>Бақнұр Мұратқызы Самұрат</cp:lastModifiedBy>
  <cp:revision>300</cp:revision>
  <cp:lastPrinted>2021-05-06T05:13:35Z</cp:lastPrinted>
  <dcterms:created xsi:type="dcterms:W3CDTF">2018-10-31T14:38:16Z</dcterms:created>
  <dcterms:modified xsi:type="dcterms:W3CDTF">2021-05-12T03:54:49Z</dcterms:modified>
</cp:coreProperties>
</file>