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8" r:id="rId3"/>
    <p:sldId id="259" r:id="rId4"/>
    <p:sldId id="269" r:id="rId5"/>
    <p:sldId id="260" r:id="rId6"/>
    <p:sldId id="262" r:id="rId7"/>
    <p:sldId id="264" r:id="rId8"/>
    <p:sldId id="265" r:id="rId9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Юлия" initials="Ю" lastIdx="1" clrIdx="0">
    <p:extLst>
      <p:ext uri="{19B8F6BF-5375-455C-9EA6-DF929625EA0E}">
        <p15:presenceInfo xmlns:p15="http://schemas.microsoft.com/office/powerpoint/2012/main" xmlns="" userId="Юли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598"/>
    <a:srgbClr val="71CAC8"/>
    <a:srgbClr val="08A399"/>
    <a:srgbClr val="F4C910"/>
    <a:srgbClr val="00A3D3"/>
    <a:srgbClr val="40C0BA"/>
    <a:srgbClr val="F17E00"/>
    <a:srgbClr val="00675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emf"/><Relationship Id="rId1" Type="http://schemas.openxmlformats.org/officeDocument/2006/relationships/image" Target="../media/image10.emf"/><Relationship Id="rId4" Type="http://schemas.openxmlformats.org/officeDocument/2006/relationships/image" Target="../media/image1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84AA-E162-4413-B04D-33EB02F04B0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ED19-ABFA-4A47-AC84-5BCF011B12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958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84AA-E162-4413-B04D-33EB02F04B0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ED19-ABFA-4A47-AC84-5BCF011B12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280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84AA-E162-4413-B04D-33EB02F04B0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ED19-ABFA-4A47-AC84-5BCF011B12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935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84AA-E162-4413-B04D-33EB02F04B0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ED19-ABFA-4A47-AC84-5BCF011B12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411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84AA-E162-4413-B04D-33EB02F04B0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ED19-ABFA-4A47-AC84-5BCF011B12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8270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84AA-E162-4413-B04D-33EB02F04B0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ED19-ABFA-4A47-AC84-5BCF011B12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9184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84AA-E162-4413-B04D-33EB02F04B0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ED19-ABFA-4A47-AC84-5BCF011B12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28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84AA-E162-4413-B04D-33EB02F04B0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ED19-ABFA-4A47-AC84-5BCF011B12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2001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84AA-E162-4413-B04D-33EB02F04B0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ED19-ABFA-4A47-AC84-5BCF011B12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092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84AA-E162-4413-B04D-33EB02F04B0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ED19-ABFA-4A47-AC84-5BCF011B12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572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84AA-E162-4413-B04D-33EB02F04B0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ED19-ABFA-4A47-AC84-5BCF011B12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853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584AA-E162-4413-B04D-33EB02F04B0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8ED19-ABFA-4A47-AC84-5BCF011B12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429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4.jpe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4.jpeg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4.jpeg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822"/>
            <a:ext cx="12192000" cy="68636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83731" y="1463533"/>
            <a:ext cx="581120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dirty="0" smtClean="0">
                <a:solidFill>
                  <a:srgbClr val="008F91"/>
                </a:solidFill>
                <a:latin typeface="Ubuntu Medium" panose="020B0604030602030204" pitchFamily="34" charset="0"/>
              </a:rPr>
              <a:t>Кредитование</a:t>
            </a:r>
          </a:p>
          <a:p>
            <a:pPr algn="r"/>
            <a:r>
              <a:rPr lang="ru-RU" sz="3600" dirty="0">
                <a:solidFill>
                  <a:srgbClr val="008F91"/>
                </a:solidFill>
                <a:latin typeface="Ubuntu Medium" panose="020B0604030602030204" pitchFamily="34" charset="0"/>
              </a:rPr>
              <a:t>м</a:t>
            </a:r>
            <a:r>
              <a:rPr lang="ru-RU" sz="3600" dirty="0" smtClean="0">
                <a:solidFill>
                  <a:srgbClr val="008F91"/>
                </a:solidFill>
                <a:latin typeface="Ubuntu Medium" panose="020B0604030602030204" pitchFamily="34" charset="0"/>
              </a:rPr>
              <a:t>алообеспеченных семей</a:t>
            </a:r>
          </a:p>
          <a:p>
            <a:pPr algn="r"/>
            <a:r>
              <a:rPr lang="ru-RU" sz="3600" dirty="0" smtClean="0">
                <a:solidFill>
                  <a:srgbClr val="008F91"/>
                </a:solidFill>
                <a:latin typeface="Ubuntu Medium" panose="020B0604030602030204" pitchFamily="34" charset="0"/>
              </a:rPr>
              <a:t>на приобретение жилья</a:t>
            </a:r>
            <a:endParaRPr lang="ru-RU" sz="3600" dirty="0">
              <a:solidFill>
                <a:srgbClr val="008F91"/>
              </a:solidFill>
              <a:latin typeface="Ubuntu Medium" panose="020B0604030602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83897" y="269480"/>
            <a:ext cx="2211040" cy="7793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011891" y="3276183"/>
            <a:ext cx="2852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Ubuntu Medium" panose="020B0604030602030204" pitchFamily="34" charset="0"/>
              </a:rPr>
              <a:t>С заботой о детях</a:t>
            </a:r>
            <a:endParaRPr lang="ru-RU" sz="2400" dirty="0">
              <a:solidFill>
                <a:schemeClr val="bg1">
                  <a:lumMod val="50000"/>
                </a:schemeClr>
              </a:solidFill>
              <a:latin typeface="Ubuntu Medium" panose="020B06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849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823"/>
            <a:ext cx="12192000" cy="68636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1808" y="307903"/>
            <a:ext cx="5331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9598"/>
                </a:solidFill>
              </a:rPr>
              <a:t>УСЛОВИЯ КРЕДИТА:</a:t>
            </a:r>
            <a:endParaRPr lang="ru-RU" sz="3200" b="1" dirty="0">
              <a:solidFill>
                <a:srgbClr val="009598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33390" y="1308808"/>
            <a:ext cx="2627291" cy="485376"/>
          </a:xfrm>
          <a:prstGeom prst="rect">
            <a:avLst/>
          </a:prstGeom>
          <a:solidFill>
            <a:srgbClr val="009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9598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33390" y="1304787"/>
            <a:ext cx="25077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solidFill>
                  <a:schemeClr val="bg1"/>
                </a:solidFill>
              </a:rPr>
              <a:t>Что можно купить:</a:t>
            </a:r>
            <a:br>
              <a:rPr lang="ru-RU" sz="2200" b="1" dirty="0" smtClean="0">
                <a:solidFill>
                  <a:schemeClr val="bg1"/>
                </a:solidFill>
              </a:rPr>
            </a:br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34155" y="1794184"/>
            <a:ext cx="255717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первичное жилье, 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т.ч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кредитное жилье МИО,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вторичное жилье,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частный жилой дом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498285" y="1308808"/>
            <a:ext cx="2627291" cy="485376"/>
          </a:xfrm>
          <a:prstGeom prst="rect">
            <a:avLst/>
          </a:prstGeom>
          <a:solidFill>
            <a:srgbClr val="009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498285" y="1304787"/>
            <a:ext cx="25110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solidFill>
                  <a:schemeClr val="bg1"/>
                </a:solidFill>
              </a:rPr>
              <a:t>Процентная ставка</a:t>
            </a:r>
            <a:br>
              <a:rPr lang="ru-RU" sz="2200" b="1" dirty="0" smtClean="0">
                <a:solidFill>
                  <a:schemeClr val="bg1"/>
                </a:solidFill>
              </a:rPr>
            </a:br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40377" y="615170"/>
            <a:ext cx="319651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600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%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годовых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38215" y="3425484"/>
            <a:ext cx="2167582" cy="485376"/>
          </a:xfrm>
          <a:prstGeom prst="rect">
            <a:avLst/>
          </a:prstGeom>
          <a:solidFill>
            <a:srgbClr val="009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27318" y="2728511"/>
            <a:ext cx="3380797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до</a:t>
            </a:r>
            <a:r>
              <a:rPr lang="ru-RU" sz="16600" b="1" dirty="0" smtClean="0">
                <a:solidFill>
                  <a:schemeClr val="accent1">
                    <a:lumMod val="50000"/>
                  </a:schemeClr>
                </a:solidFill>
              </a:rPr>
              <a:t>20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лет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603091" y="3402127"/>
            <a:ext cx="2476973" cy="785441"/>
          </a:xfrm>
          <a:prstGeom prst="rect">
            <a:avLst/>
          </a:prstGeom>
          <a:solidFill>
            <a:srgbClr val="009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8633180" y="3423291"/>
            <a:ext cx="23823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solidFill>
                  <a:schemeClr val="bg1"/>
                </a:solidFill>
              </a:rPr>
              <a:t>Первоначальный </a:t>
            </a:r>
          </a:p>
          <a:p>
            <a:r>
              <a:rPr lang="ru-RU" sz="2200" b="1" dirty="0" smtClean="0">
                <a:solidFill>
                  <a:schemeClr val="bg1"/>
                </a:solidFill>
              </a:rPr>
              <a:t>взнос</a:t>
            </a:r>
            <a:br>
              <a:rPr lang="ru-RU" sz="2200" b="1" dirty="0" smtClean="0">
                <a:solidFill>
                  <a:schemeClr val="bg1"/>
                </a:solidFill>
              </a:rPr>
            </a:br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10377" y="2705155"/>
            <a:ext cx="465441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600" b="1" dirty="0" smtClean="0">
                <a:solidFill>
                  <a:schemeClr val="accent1">
                    <a:lumMod val="50000"/>
                  </a:schemeClr>
                </a:solidFill>
              </a:rPr>
              <a:t>10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% от суммы*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83250" y="3811115"/>
            <a:ext cx="13227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н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е </a:t>
            </a:r>
          </a:p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менее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40088471"/>
              </p:ext>
            </p:extLst>
          </p:nvPr>
        </p:nvGraphicFramePr>
        <p:xfrm>
          <a:off x="679525" y="1272464"/>
          <a:ext cx="1613963" cy="1412309"/>
        </p:xfrm>
        <a:graphic>
          <a:graphicData uri="http://schemas.openxmlformats.org/presentationml/2006/ole">
            <p:oleObj spid="_x0000_s2142" name="CorelDRAW" r:id="rId4" imgW="3313800" imgH="2892960" progId="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88501" y="3425484"/>
            <a:ext cx="1991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Срок кредита</a:t>
            </a:r>
            <a:endParaRPr lang="ru-RU" sz="24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20006" y="5684626"/>
            <a:ext cx="8881350" cy="947993"/>
          </a:xfrm>
          <a:prstGeom prst="roundRect">
            <a:avLst/>
          </a:prstGeom>
          <a:solidFill>
            <a:srgbClr val="009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827085" y="5840084"/>
            <a:ext cx="793165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</a:rPr>
              <a:t>*</a:t>
            </a:r>
            <a:r>
              <a:rPr lang="ru-RU" sz="1600" b="1" dirty="0" smtClean="0">
                <a:solidFill>
                  <a:schemeClr val="bg1"/>
                </a:solidFill>
              </a:rPr>
              <a:t>Первоначальный взнос можно покрыть за счет жилищного сертификата от </a:t>
            </a:r>
            <a:r>
              <a:rPr lang="ru-RU" sz="1600" b="1" dirty="0" err="1" smtClean="0">
                <a:solidFill>
                  <a:schemeClr val="bg1"/>
                </a:solidFill>
              </a:rPr>
              <a:t>Акимата</a:t>
            </a:r>
            <a:r>
              <a:rPr lang="ru-RU" sz="1600" b="1" dirty="0" smtClean="0">
                <a:solidFill>
                  <a:schemeClr val="bg1"/>
                </a:solidFill>
              </a:rPr>
              <a:t>, </a:t>
            </a:r>
          </a:p>
          <a:p>
            <a:r>
              <a:rPr lang="ru-RU" sz="1600" b="1" dirty="0" smtClean="0">
                <a:solidFill>
                  <a:schemeClr val="bg1"/>
                </a:solidFill>
              </a:rPr>
              <a:t>категории получателей жилищных сертификатов определяются </a:t>
            </a:r>
            <a:r>
              <a:rPr lang="ru-RU" sz="1600" b="1" dirty="0" err="1" smtClean="0">
                <a:solidFill>
                  <a:schemeClr val="bg1"/>
                </a:solidFill>
              </a:rPr>
              <a:t>Акиматом</a:t>
            </a:r>
            <a:endParaRPr lang="ru-RU" sz="1600" b="1" dirty="0" smtClean="0">
              <a:solidFill>
                <a:schemeClr val="bg1"/>
              </a:solidFill>
            </a:endParaRPr>
          </a:p>
          <a:p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483135" y="6264021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Ubuntu Medium" panose="020B0604030602030204" pitchFamily="34" charset="0"/>
              </a:rPr>
              <a:t>1</a:t>
            </a: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70775" y="269480"/>
            <a:ext cx="1424161" cy="502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7656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1" grpId="0" animBg="1"/>
      <p:bldP spid="12" grpId="0"/>
      <p:bldP spid="14" grpId="0"/>
      <p:bldP spid="15" grpId="0" animBg="1"/>
      <p:bldP spid="17" grpId="0"/>
      <p:bldP spid="19" grpId="0" animBg="1"/>
      <p:bldP spid="20" grpId="0"/>
      <p:bldP spid="21" grpId="0"/>
      <p:bldP spid="22" grpId="0"/>
      <p:bldP spid="25" grpId="0" animBg="1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823"/>
            <a:ext cx="12192000" cy="68636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6836" y="268823"/>
            <a:ext cx="5331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9598"/>
                </a:solidFill>
              </a:rPr>
              <a:t>УСЛОВИЯ КРЕДИТА:</a:t>
            </a:r>
            <a:endParaRPr lang="ru-RU" sz="3200" b="1" dirty="0">
              <a:solidFill>
                <a:srgbClr val="009598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7071" y="853598"/>
            <a:ext cx="16349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Сколько можно 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взять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в кредит</a:t>
            </a: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en-GB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5038" y="827190"/>
            <a:ext cx="2088000" cy="10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Необходимый доход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семью для подтверждения платежеспособности:</a:t>
            </a:r>
            <a:endParaRPr lang="en-GB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20146" y="853598"/>
            <a:ext cx="1968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Сколько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нужно 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платить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по кредиту:</a:t>
            </a:r>
          </a:p>
          <a:p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8917422" y="1886787"/>
            <a:ext cx="256019" cy="4475201"/>
          </a:xfrm>
          <a:prstGeom prst="rightBrace">
            <a:avLst/>
          </a:prstGeom>
          <a:ln>
            <a:solidFill>
              <a:srgbClr val="0095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78043192"/>
              </p:ext>
            </p:extLst>
          </p:nvPr>
        </p:nvGraphicFramePr>
        <p:xfrm>
          <a:off x="5343360" y="1624704"/>
          <a:ext cx="3452576" cy="4774369"/>
        </p:xfrm>
        <a:graphic>
          <a:graphicData uri="http://schemas.openxmlformats.org/presentationml/2006/ole">
            <p:oleObj spid="_x0000_s3447" name="CorelDRAW" r:id="rId4" imgW="2639160" imgH="3653640" progId="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08766539"/>
              </p:ext>
            </p:extLst>
          </p:nvPr>
        </p:nvGraphicFramePr>
        <p:xfrm>
          <a:off x="3131604" y="1624704"/>
          <a:ext cx="2112038" cy="4737284"/>
        </p:xfrm>
        <a:graphic>
          <a:graphicData uri="http://schemas.openxmlformats.org/presentationml/2006/ole">
            <p:oleObj spid="_x0000_s3448" name="CorelDRAW" r:id="rId5" imgW="1627200" imgH="3653640" progId="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7141066"/>
              </p:ext>
            </p:extLst>
          </p:nvPr>
        </p:nvGraphicFramePr>
        <p:xfrm>
          <a:off x="611592" y="1624703"/>
          <a:ext cx="2294331" cy="4756003"/>
        </p:xfrm>
        <a:graphic>
          <a:graphicData uri="http://schemas.openxmlformats.org/presentationml/2006/ole">
            <p:oleObj spid="_x0000_s3449" name="CorelDRAW" r:id="rId6" imgW="1760760" imgH="3653640" progId="">
              <p:embed/>
            </p:oleObj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9294927" y="3735701"/>
            <a:ext cx="2838749" cy="733064"/>
            <a:chOff x="9294927" y="3735701"/>
            <a:chExt cx="2838749" cy="733064"/>
          </a:xfrm>
        </p:grpSpPr>
        <p:graphicFrame>
          <p:nvGraphicFramePr>
            <p:cNvPr id="12" name="Объект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725263336"/>
                </p:ext>
              </p:extLst>
            </p:nvPr>
          </p:nvGraphicFramePr>
          <p:xfrm>
            <a:off x="9294927" y="3780008"/>
            <a:ext cx="2838749" cy="688757"/>
          </p:xfrm>
          <a:graphic>
            <a:graphicData uri="http://schemas.openxmlformats.org/presentationml/2006/ole">
              <p:oleObj spid="_x0000_s3450" name="CorelDRAW" r:id="rId7" imgW="1260360" imgH="306360" progId="">
                <p:embed/>
              </p:oleObj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9676226" y="3735701"/>
              <a:ext cx="2448000" cy="715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 anchorCtr="0">
              <a:noAutofit/>
            </a:bodyPr>
            <a:lstStyle/>
            <a:p>
              <a:pPr>
                <a:spcAft>
                  <a:spcPts val="500"/>
                </a:spcAft>
              </a:pPr>
              <a:r>
                <a:rPr lang="ru-RU" sz="19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Первые 8 лет</a:t>
              </a:r>
            </a:p>
            <a:p>
              <a:pPr>
                <a:spcAft>
                  <a:spcPts val="500"/>
                </a:spcAft>
              </a:pPr>
              <a:r>
                <a:rPr lang="ru-RU" sz="19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Следующие 11 лет</a:t>
              </a:r>
              <a:endParaRPr lang="ru-RU" sz="1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1483135" y="6264021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Ubuntu Medium" panose="020B0604030602030204" pitchFamily="34" charset="0"/>
              </a:rPr>
              <a:t>2</a:t>
            </a:r>
            <a:endParaRPr lang="ru-RU" sz="1400" dirty="0">
              <a:solidFill>
                <a:schemeClr val="bg1"/>
              </a:solidFill>
              <a:latin typeface="Ubuntu Medium" panose="020B060403060203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70775" y="269480"/>
            <a:ext cx="1424161" cy="502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5054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823"/>
            <a:ext cx="12192000" cy="6863645"/>
          </a:xfrm>
          <a:prstGeom prst="rect">
            <a:avLst/>
          </a:prstGeom>
        </p:spPr>
      </p:pic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48883551"/>
              </p:ext>
            </p:extLst>
          </p:nvPr>
        </p:nvGraphicFramePr>
        <p:xfrm>
          <a:off x="778362" y="1721300"/>
          <a:ext cx="1738178" cy="1295233"/>
        </p:xfrm>
        <a:graphic>
          <a:graphicData uri="http://schemas.openxmlformats.org/presentationml/2006/ole">
            <p:oleObj spid="_x0000_s9386" name="CorelDRAW" r:id="rId4" imgW="860040" imgH="639360" progId="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37848" y="345433"/>
            <a:ext cx="5331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9598"/>
                </a:solidFill>
              </a:rPr>
              <a:t>ВЫ МОЖЕТЕ УЧАСТВОВАТЬ:</a:t>
            </a:r>
            <a:endParaRPr lang="ru-RU" sz="3200" b="1" dirty="0">
              <a:solidFill>
                <a:srgbClr val="009598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45875995"/>
              </p:ext>
            </p:extLst>
          </p:nvPr>
        </p:nvGraphicFramePr>
        <p:xfrm>
          <a:off x="5769701" y="1707400"/>
          <a:ext cx="1493950" cy="1309131"/>
        </p:xfrm>
        <a:graphic>
          <a:graphicData uri="http://schemas.openxmlformats.org/presentationml/2006/ole">
            <p:oleObj spid="_x0000_s9387" name="CorelDRAW" r:id="rId5" imgW="732960" imgH="640080" progId="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46408840"/>
              </p:ext>
            </p:extLst>
          </p:nvPr>
        </p:nvGraphicFramePr>
        <p:xfrm>
          <a:off x="1205644" y="3086710"/>
          <a:ext cx="895396" cy="1309131"/>
        </p:xfrm>
        <a:graphic>
          <a:graphicData uri="http://schemas.openxmlformats.org/presentationml/2006/ole">
            <p:oleObj spid="_x0000_s9388" name="CorelDRAW" r:id="rId6" imgW="438840" imgH="639000" progId="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96959" y="1005193"/>
            <a:ext cx="25315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По составу семьи:</a:t>
            </a:r>
          </a:p>
          <a:p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80935" y="1597396"/>
            <a:ext cx="257339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Если у Вас </a:t>
            </a: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многодетная семья, </a:t>
            </a: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 которой </a:t>
            </a: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4 несовершеннолетних </a:t>
            </a: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детей и более</a:t>
            </a: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34737" y="1597396"/>
            <a:ext cx="25417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Если в семье есть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несовершеннолетние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дети с ограниченными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возможностями</a:t>
            </a: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63302" y="3227331"/>
            <a:ext cx="25910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Если у Вас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неполная семья с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несовершеннолетними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детьми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42960" y="4427661"/>
            <a:ext cx="11053482" cy="2335018"/>
          </a:xfrm>
          <a:prstGeom prst="roundRect">
            <a:avLst>
              <a:gd name="adj" fmla="val 10277"/>
            </a:avLst>
          </a:prstGeom>
          <a:solidFill>
            <a:srgbClr val="009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97483245"/>
              </p:ext>
            </p:extLst>
          </p:nvPr>
        </p:nvGraphicFramePr>
        <p:xfrm>
          <a:off x="332820" y="4607790"/>
          <a:ext cx="10846170" cy="1973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461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973352">
                <a:tc>
                  <a:txBody>
                    <a:bodyPr/>
                    <a:lstStyle/>
                    <a:p>
                      <a:pPr lvl="0"/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Основные</a:t>
                      </a:r>
                      <a:r>
                        <a:rPr lang="ru-RU" sz="12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требования к участию:</a:t>
                      </a:r>
                    </a:p>
                    <a:p>
                      <a:pPr lvl="0"/>
                      <a:r>
                        <a:rPr lang="ru-RU" sz="12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гражданство Республики Казахстан;</a:t>
                      </a:r>
                    </a:p>
                    <a:p>
                      <a:pPr lvl="0"/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наличие дохода от трудовой и (или) предпринимательской деятельности (без учета пенсионных отчислений, индивидуального подоходного налога и иных обязательных отчислений) за последние 6 (шесть) месяцев, не превышающего на каждого члена семьи двукратной величины прожиточного минимума, утвержденного законом о республиканском бюджете на соответствующий финансовый год;</a:t>
                      </a:r>
                    </a:p>
                    <a:p>
                      <a:pPr lvl="0"/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истечение 3-х летнего срока с момента расторжения брака (для неполных семей); </a:t>
                      </a:r>
                    </a:p>
                    <a:p>
                      <a:pPr lvl="0"/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подтверждение платежеспособности;</a:t>
                      </a:r>
                    </a:p>
                    <a:p>
                      <a:pPr lvl="0"/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подтверждение МИО постановки на учет, нуждающегося в жилище и статуса, нуждающегося в жилище по предусмотренным категориям участников в соответствии с Законом Республики Казахстан «О жилищных отношениях».</a:t>
                      </a:r>
                      <a:endParaRPr lang="ru-RU" sz="12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483135" y="6264021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Ubuntu Medium" panose="020B0604030602030204" pitchFamily="34" charset="0"/>
              </a:rPr>
              <a:t>3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70775" y="269480"/>
            <a:ext cx="1424161" cy="502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7839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823"/>
            <a:ext cx="12192000" cy="6863645"/>
          </a:xfrm>
          <a:prstGeom prst="rect">
            <a:avLst/>
          </a:prstGeom>
        </p:spPr>
      </p:pic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83881361"/>
              </p:ext>
            </p:extLst>
          </p:nvPr>
        </p:nvGraphicFramePr>
        <p:xfrm>
          <a:off x="1154616" y="1310753"/>
          <a:ext cx="1269366" cy="1613352"/>
        </p:xfrm>
        <a:graphic>
          <a:graphicData uri="http://schemas.openxmlformats.org/presentationml/2006/ole">
            <p:oleObj spid="_x0000_s6502" name="CorelDRAW" r:id="rId4" imgW="395640" imgH="501480" progId="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54078092"/>
              </p:ext>
            </p:extLst>
          </p:nvPr>
        </p:nvGraphicFramePr>
        <p:xfrm>
          <a:off x="1125142" y="3830917"/>
          <a:ext cx="1361138" cy="1680375"/>
        </p:xfrm>
        <a:graphic>
          <a:graphicData uri="http://schemas.openxmlformats.org/presentationml/2006/ole">
            <p:oleObj spid="_x0000_s6503" name="CorelDRAW" r:id="rId5" imgW="586080" imgH="722160" progId="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90051671"/>
              </p:ext>
            </p:extLst>
          </p:nvPr>
        </p:nvGraphicFramePr>
        <p:xfrm>
          <a:off x="6171724" y="4085359"/>
          <a:ext cx="1502829" cy="1315172"/>
        </p:xfrm>
        <a:graphic>
          <a:graphicData uri="http://schemas.openxmlformats.org/presentationml/2006/ole">
            <p:oleObj spid="_x0000_s6504" name="CorelDRAW" r:id="rId6" imgW="1439640" imgH="1257840" progId="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0877" y="343741"/>
            <a:ext cx="6645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9598"/>
                </a:solidFill>
              </a:rPr>
              <a:t>ЧТО НУЖНО ПРИНЕСТИ В БАНК:</a:t>
            </a:r>
            <a:endParaRPr lang="ru-RU" sz="3200" b="1" dirty="0">
              <a:solidFill>
                <a:srgbClr val="009598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89311" y="1654047"/>
            <a:ext cx="24081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Документы,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подтверждающие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доходы за последние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6 месяцев</a:t>
            </a:r>
          </a:p>
          <a:p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83925" y="1654047"/>
            <a:ext cx="205030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Документы,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удостоверяющие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личность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всех членов семьи</a:t>
            </a:r>
          </a:p>
          <a:p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89311" y="3830917"/>
            <a:ext cx="232788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Документы,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подтверждающие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наличие/отсутствие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права собственности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/ аренды с выкупом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жилья</a:t>
            </a:r>
          </a:p>
          <a:p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83925" y="4292629"/>
            <a:ext cx="34681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Правоустанавливающие </a:t>
            </a: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д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окументы по приобретаемому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жилью </a:t>
            </a:r>
          </a:p>
          <a:p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27125093"/>
              </p:ext>
            </p:extLst>
          </p:nvPr>
        </p:nvGraphicFramePr>
        <p:xfrm>
          <a:off x="6171724" y="1719892"/>
          <a:ext cx="1441897" cy="1134433"/>
        </p:xfrm>
        <a:graphic>
          <a:graphicData uri="http://schemas.openxmlformats.org/presentationml/2006/ole">
            <p:oleObj spid="_x0000_s6505" name="CorelDRAW" r:id="rId7" imgW="616320" imgH="484560" progId="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1483135" y="626402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Ubuntu Medium" panose="020B0604030602030204" pitchFamily="34" charset="0"/>
              </a:rPr>
              <a:t>5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70775" y="269480"/>
            <a:ext cx="1424161" cy="502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5675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823"/>
            <a:ext cx="12192000" cy="68636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9536" y="316689"/>
            <a:ext cx="6657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9598"/>
                </a:solidFill>
              </a:rPr>
              <a:t>ОПРЕДЕЛЕНИЯ ИЗ НПА:</a:t>
            </a:r>
            <a:endParaRPr lang="ru-RU" sz="3200" b="1" dirty="0">
              <a:solidFill>
                <a:srgbClr val="009598"/>
              </a:solidFill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1516041"/>
              </p:ext>
            </p:extLst>
          </p:nvPr>
        </p:nvGraphicFramePr>
        <p:xfrm>
          <a:off x="641038" y="1502361"/>
          <a:ext cx="1738178" cy="1295233"/>
        </p:xfrm>
        <a:graphic>
          <a:graphicData uri="http://schemas.openxmlformats.org/presentationml/2006/ole">
            <p:oleObj spid="_x0000_s7482" name="CorelDRAW" r:id="rId4" imgW="860040" imgH="639360" progId="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26229216"/>
              </p:ext>
            </p:extLst>
          </p:nvPr>
        </p:nvGraphicFramePr>
        <p:xfrm>
          <a:off x="885266" y="3794066"/>
          <a:ext cx="1493950" cy="1309131"/>
        </p:xfrm>
        <a:graphic>
          <a:graphicData uri="http://schemas.openxmlformats.org/presentationml/2006/ole">
            <p:oleObj spid="_x0000_s7483" name="CorelDRAW" r:id="rId5" imgW="732960" imgH="640080" progId="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05314294"/>
              </p:ext>
            </p:extLst>
          </p:nvPr>
        </p:nvGraphicFramePr>
        <p:xfrm>
          <a:off x="6646581" y="1495411"/>
          <a:ext cx="895396" cy="1309131"/>
        </p:xfrm>
        <a:graphic>
          <a:graphicData uri="http://schemas.openxmlformats.org/presentationml/2006/ole">
            <p:oleObj spid="_x0000_s7484" name="CorelDRAW" r:id="rId6" imgW="438840" imgH="639000" progId="">
              <p:embed/>
            </p:oleObj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550302" y="1378457"/>
            <a:ext cx="2730684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многодетная семья - семья, 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имеющая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четырех и более 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совместно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проживающих </a:t>
            </a:r>
          </a:p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(включая временно 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отсутствующих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несовершеннолетних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детей;</a:t>
            </a:r>
          </a:p>
          <a:p>
            <a:pPr algn="just"/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26486" y="1573813"/>
            <a:ext cx="31604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неполная семья - семья, 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которой детей (ребенка) 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воспитывает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один из родителей, </a:t>
            </a:r>
          </a:p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в том числе разведенный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вдовый;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50302" y="4025000"/>
            <a:ext cx="1798185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семьи, 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имеющие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или 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воспитывающие 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детей-инвалидов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algn="just"/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95430493"/>
              </p:ext>
            </p:extLst>
          </p:nvPr>
        </p:nvGraphicFramePr>
        <p:xfrm>
          <a:off x="6213237" y="4025000"/>
          <a:ext cx="1428345" cy="1076226"/>
        </p:xfrm>
        <a:graphic>
          <a:graphicData uri="http://schemas.openxmlformats.org/presentationml/2006/ole">
            <p:oleObj spid="_x0000_s7485" name="CorelDRAW" r:id="rId7" imgW="759960" imgH="572040" progId="">
              <p:embed/>
            </p:oleObj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826486" y="3785482"/>
            <a:ext cx="220477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ребенок - лицо, 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не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достигшее 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восемнадцатилетнего 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возраста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(совершеннолетия);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483135" y="626402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Ubuntu Medium" panose="020B0604030602030204" pitchFamily="34" charset="0"/>
              </a:rPr>
              <a:t>6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70775" y="269480"/>
            <a:ext cx="1424161" cy="502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794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822"/>
            <a:ext cx="12192000" cy="68636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70912" y="3259350"/>
            <a:ext cx="4650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9598"/>
                </a:solidFill>
                <a:latin typeface="Ubuntu Medium"/>
              </a:rPr>
              <a:t>Спасибо</a:t>
            </a:r>
            <a:r>
              <a:rPr lang="en-US" sz="3200" b="1" dirty="0" smtClean="0">
                <a:solidFill>
                  <a:srgbClr val="009598"/>
                </a:solidFill>
                <a:latin typeface="Ubuntu Medium"/>
              </a:rPr>
              <a:t> </a:t>
            </a:r>
            <a:r>
              <a:rPr lang="ru-RU" sz="3200" dirty="0" smtClean="0">
                <a:solidFill>
                  <a:srgbClr val="009598"/>
                </a:solidFill>
                <a:latin typeface="Ubuntu Light" panose="020B0304030602030204" pitchFamily="34" charset="0"/>
              </a:rPr>
              <a:t>за</a:t>
            </a:r>
            <a:r>
              <a:rPr lang="en-US" sz="3200" dirty="0" smtClean="0">
                <a:solidFill>
                  <a:srgbClr val="009598"/>
                </a:solidFill>
                <a:latin typeface="Ubuntu Light" panose="020B0304030602030204" pitchFamily="34" charset="0"/>
              </a:rPr>
              <a:t> </a:t>
            </a:r>
            <a:r>
              <a:rPr lang="ru-RU" sz="3200" dirty="0" smtClean="0">
                <a:solidFill>
                  <a:srgbClr val="009598"/>
                </a:solidFill>
                <a:latin typeface="Ubuntu Light" panose="020B0304030602030204" pitchFamily="34" charset="0"/>
              </a:rPr>
              <a:t>внимание!</a:t>
            </a:r>
            <a:endParaRPr lang="ru-RU" sz="2800" i="1" dirty="0">
              <a:solidFill>
                <a:srgbClr val="009598"/>
              </a:solidFill>
              <a:latin typeface="Ubuntu Light" panose="020B03040306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0406" y="5039597"/>
            <a:ext cx="4650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>
                    <a:lumMod val="50000"/>
                  </a:schemeClr>
                </a:solidFill>
                <a:latin typeface="Ubuntu Light" panose="020B0304030602030204" pitchFamily="34" charset="0"/>
              </a:rPr>
              <a:t>300 </a:t>
            </a: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Ubuntu Light" panose="020B0304030602030204" pitchFamily="34" charset="0"/>
              </a:rPr>
              <a:t>(с мобильного)</a:t>
            </a:r>
            <a:endParaRPr lang="ru-RU" sz="3200" dirty="0" smtClean="0">
              <a:solidFill>
                <a:schemeClr val="bg1">
                  <a:lumMod val="50000"/>
                </a:schemeClr>
              </a:solidFill>
              <a:latin typeface="Ubuntu Light" panose="020B0304030602030204" pitchFamily="34" charset="0"/>
            </a:endParaRPr>
          </a:p>
          <a:p>
            <a:pPr algn="ctr"/>
            <a:r>
              <a:rPr lang="en-US" sz="3200" b="1" dirty="0" smtClean="0">
                <a:solidFill>
                  <a:schemeClr val="bg1">
                    <a:lumMod val="50000"/>
                  </a:schemeClr>
                </a:solidFill>
                <a:latin typeface="Ubuntu Light" panose="020B0304030602030204"/>
              </a:rPr>
              <a:t>www.hcsbk.kz</a:t>
            </a:r>
            <a:endParaRPr lang="ru-RU" sz="2800" b="1" dirty="0">
              <a:solidFill>
                <a:schemeClr val="bg1">
                  <a:lumMod val="50000"/>
                </a:schemeClr>
              </a:solidFill>
              <a:latin typeface="Ubuntu Light" panose="020B030403060203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06034" y="1777046"/>
            <a:ext cx="3558920" cy="125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916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</TotalTime>
  <Words>347</Words>
  <Application>Microsoft Office PowerPoint</Application>
  <PresentationFormat>Произвольный</PresentationFormat>
  <Paragraphs>97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CorelDRAW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</dc:creator>
  <cp:lastModifiedBy>пк</cp:lastModifiedBy>
  <cp:revision>100</cp:revision>
  <cp:lastPrinted>2019-04-01T08:41:39Z</cp:lastPrinted>
  <dcterms:created xsi:type="dcterms:W3CDTF">2019-03-02T11:29:24Z</dcterms:created>
  <dcterms:modified xsi:type="dcterms:W3CDTF">2021-04-27T10:21:14Z</dcterms:modified>
</cp:coreProperties>
</file>