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7" r:id="rId2"/>
    <p:sldId id="338" r:id="rId3"/>
    <p:sldId id="366" r:id="rId4"/>
  </p:sldIdLst>
  <p:sldSz cx="24387175" cy="13716000"/>
  <p:notesSz cx="6797675" cy="9926638"/>
  <p:defaultTextStyle>
    <a:defPPr>
      <a:defRPr lang="en-US"/>
    </a:defPPr>
    <a:lvl1pPr marL="0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7444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4887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2338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49779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37225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24671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12115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99558" algn="l" defTabSz="1087444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7681" userDrawn="1">
          <p15:clr>
            <a:srgbClr val="A4A3A4"/>
          </p15:clr>
        </p15:guide>
        <p15:guide id="3" orient="horz" pos="43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65251"/>
    <a:srgbClr val="AA9066"/>
    <a:srgbClr val="F2F2F2"/>
    <a:srgbClr val="24B6AB"/>
    <a:srgbClr val="C1B6B4"/>
    <a:srgbClr val="C1392B"/>
    <a:srgbClr val="33302F"/>
    <a:srgbClr val="DDD1B3"/>
    <a:srgbClr val="FF6600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51" autoAdjust="0"/>
    <p:restoredTop sz="96305" autoAdjust="0"/>
  </p:normalViewPr>
  <p:slideViewPr>
    <p:cSldViewPr snapToGrid="0" snapToObjects="1">
      <p:cViewPr varScale="1">
        <p:scale>
          <a:sx n="44" d="100"/>
          <a:sy n="44" d="100"/>
        </p:scale>
        <p:origin x="-384" y="-132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7" d="100"/>
        <a:sy n="37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3640" y="2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/>
          <a:lstStyle>
            <a:lvl1pPr algn="l">
              <a:defRPr sz="1200"/>
            </a:lvl1pPr>
          </a:lstStyle>
          <a:p>
            <a:endParaRPr lang="en-US" dirty="0">
              <a:latin typeface="Open Sans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/>
          <a:lstStyle>
            <a:lvl1pPr algn="r">
              <a:defRPr sz="1200"/>
            </a:lvl1pPr>
          </a:lstStyle>
          <a:p>
            <a:fld id="{3B157C50-CCBC-2A42-B4C4-22B7CB18877D}" type="datetimeFigureOut">
              <a:rPr lang="en-US" smtClean="0">
                <a:latin typeface="Open Sans Light"/>
              </a:rPr>
              <a:pPr/>
              <a:t>4/27/2021</a:t>
            </a:fld>
            <a:endParaRPr lang="en-US" dirty="0">
              <a:latin typeface="Open Sans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 anchor="b"/>
          <a:lstStyle>
            <a:lvl1pPr algn="l">
              <a:defRPr sz="1200"/>
            </a:lvl1pPr>
          </a:lstStyle>
          <a:p>
            <a:endParaRPr lang="en-US" dirty="0">
              <a:latin typeface="Open Sans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 anchor="b"/>
          <a:lstStyle>
            <a:lvl1pPr algn="r">
              <a:defRPr sz="1200"/>
            </a:lvl1pPr>
          </a:lstStyle>
          <a:p>
            <a:fld id="{7C373154-D89E-B24F-ACC1-E214AA320E62}" type="slidenum">
              <a:rPr lang="en-US" smtClean="0">
                <a:latin typeface="Open Sans Light"/>
              </a:rPr>
              <a:pPr/>
              <a:t>‹#›</a:t>
            </a:fld>
            <a:endParaRPr lang="en-US" dirty="0"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9321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/>
          <a:lstStyle>
            <a:lvl1pPr algn="l">
              <a:defRPr sz="1200">
                <a:latin typeface="Open Sans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/>
          <a:lstStyle>
            <a:lvl1pPr algn="r">
              <a:defRPr sz="1200">
                <a:latin typeface="Open Sans Light"/>
              </a:defRPr>
            </a:lvl1pPr>
          </a:lstStyle>
          <a:p>
            <a:fld id="{4777BE1B-B234-614A-B080-4D121D4DF535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7" tIns="45632" rIns="91267" bIns="456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1"/>
            <a:ext cx="5438140" cy="4466987"/>
          </a:xfrm>
          <a:prstGeom prst="rect">
            <a:avLst/>
          </a:prstGeom>
        </p:spPr>
        <p:txBody>
          <a:bodyPr vert="horz" lIns="91267" tIns="45632" rIns="91267" bIns="45632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 anchor="b"/>
          <a:lstStyle>
            <a:lvl1pPr algn="l">
              <a:defRPr sz="1200">
                <a:latin typeface="Open Sans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267" tIns="45632" rIns="91267" bIns="45632" rtlCol="0" anchor="b"/>
          <a:lstStyle>
            <a:lvl1pPr algn="r">
              <a:defRPr sz="1200">
                <a:latin typeface="Open Sans Light"/>
              </a:defRPr>
            </a:lvl1pPr>
          </a:lstStyle>
          <a:p>
            <a:fld id="{C94E8D62-D41F-6042-BCDF-79D228EFA1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9544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6697" rtl="0" eaLnBrk="1" latinLnBrk="0" hangingPunct="1">
      <a:defRPr sz="1200" kern="1200">
        <a:solidFill>
          <a:schemeClr val="tx1"/>
        </a:solidFill>
        <a:latin typeface="Open Sans Light"/>
        <a:ea typeface="+mn-ea"/>
        <a:cs typeface="+mn-cs"/>
      </a:defRPr>
    </a:lvl1pPr>
    <a:lvl2pPr marL="456697" algn="l" defTabSz="456697" rtl="0" eaLnBrk="1" latinLnBrk="0" hangingPunct="1">
      <a:defRPr sz="1200" kern="1200">
        <a:solidFill>
          <a:schemeClr val="tx1"/>
        </a:solidFill>
        <a:latin typeface="Open Sans Light"/>
        <a:ea typeface="+mn-ea"/>
        <a:cs typeface="+mn-cs"/>
      </a:defRPr>
    </a:lvl2pPr>
    <a:lvl3pPr marL="913395" algn="l" defTabSz="456697" rtl="0" eaLnBrk="1" latinLnBrk="0" hangingPunct="1">
      <a:defRPr sz="1200" kern="1200">
        <a:solidFill>
          <a:schemeClr val="tx1"/>
        </a:solidFill>
        <a:latin typeface="Open Sans Light"/>
        <a:ea typeface="+mn-ea"/>
        <a:cs typeface="+mn-cs"/>
      </a:defRPr>
    </a:lvl3pPr>
    <a:lvl4pPr marL="1370094" algn="l" defTabSz="456697" rtl="0" eaLnBrk="1" latinLnBrk="0" hangingPunct="1">
      <a:defRPr sz="1200" kern="1200">
        <a:solidFill>
          <a:schemeClr val="tx1"/>
        </a:solidFill>
        <a:latin typeface="Open Sans Light"/>
        <a:ea typeface="+mn-ea"/>
        <a:cs typeface="+mn-cs"/>
      </a:defRPr>
    </a:lvl4pPr>
    <a:lvl5pPr marL="1826797" algn="l" defTabSz="456697" rtl="0" eaLnBrk="1" latinLnBrk="0" hangingPunct="1">
      <a:defRPr sz="1200" kern="1200">
        <a:solidFill>
          <a:schemeClr val="tx1"/>
        </a:solidFill>
        <a:latin typeface="Open Sans Light"/>
        <a:ea typeface="+mn-ea"/>
        <a:cs typeface="+mn-cs"/>
      </a:defRPr>
    </a:lvl5pPr>
    <a:lvl6pPr marL="2283492" algn="l" defTabSz="4566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191" algn="l" defTabSz="4566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889" algn="l" defTabSz="4566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588" algn="l" defTabSz="4566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E8D62-D41F-6042-BCDF-79D228EFA10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8708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741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5601949" cy="13716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Drag / Drop / Send to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595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290986" y="4126611"/>
            <a:ext cx="3983038" cy="3983037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9051" y="4126611"/>
            <a:ext cx="3983038" cy="3983037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585304" y="4126611"/>
            <a:ext cx="3983038" cy="3983037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7261102" y="4126611"/>
            <a:ext cx="3983038" cy="3983037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1865621" y="1478874"/>
            <a:ext cx="20655938" cy="839116"/>
          </a:xfrm>
          <a:prstGeom prst="rect">
            <a:avLst/>
          </a:prstGeom>
        </p:spPr>
        <p:txBody>
          <a:bodyPr vert="horz" lIns="217490" tIns="108745" rIns="217490" bIns="108745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100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865621" y="1478874"/>
            <a:ext cx="20655938" cy="839116"/>
          </a:xfrm>
          <a:prstGeom prst="rect">
            <a:avLst/>
          </a:prstGeom>
        </p:spPr>
        <p:txBody>
          <a:bodyPr vert="horz" lIns="217490" tIns="108745" rIns="217490" bIns="108745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10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2410058"/>
            <a:ext cx="24387175" cy="1305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9784" y="510459"/>
            <a:ext cx="824808" cy="462198"/>
          </a:xfrm>
          <a:prstGeom prst="rect">
            <a:avLst/>
          </a:prstGeom>
          <a:solidFill>
            <a:schemeClr val="bg2"/>
          </a:solidFill>
        </p:spPr>
        <p:txBody>
          <a:bodyPr vert="horz" lIns="0" tIns="182680" rIns="0" bIns="182680" rtlCol="0" anchor="ctr">
            <a:spAutoFit/>
          </a:bodyPr>
          <a:lstStyle>
            <a:lvl1pPr algn="ctr">
              <a:defRPr sz="2000">
                <a:ln>
                  <a:noFill/>
                </a:ln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365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" y="3585443"/>
            <a:ext cx="24387174" cy="4945698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1865621" y="1478874"/>
            <a:ext cx="20655938" cy="839116"/>
          </a:xfrm>
          <a:prstGeom prst="rect">
            <a:avLst/>
          </a:prstGeom>
        </p:spPr>
        <p:txBody>
          <a:bodyPr vert="horz" lIns="217490" tIns="108745" rIns="217490" bIns="108745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100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865621" y="1478874"/>
            <a:ext cx="20655938" cy="839116"/>
          </a:xfrm>
          <a:prstGeom prst="rect">
            <a:avLst/>
          </a:prstGeom>
        </p:spPr>
        <p:txBody>
          <a:bodyPr vert="horz" lIns="217490" tIns="108745" rIns="217490" bIns="108745" rtlCol="0">
            <a:norm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10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2410058"/>
            <a:ext cx="24387175" cy="13059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9784" y="510459"/>
            <a:ext cx="824808" cy="462198"/>
          </a:xfrm>
          <a:prstGeom prst="rect">
            <a:avLst/>
          </a:prstGeom>
          <a:solidFill>
            <a:schemeClr val="bg2"/>
          </a:solidFill>
        </p:spPr>
        <p:txBody>
          <a:bodyPr vert="horz" lIns="0" tIns="182680" rIns="0" bIns="182680" rtlCol="0" anchor="ctr">
            <a:spAutoFit/>
          </a:bodyPr>
          <a:lstStyle>
            <a:lvl1pPr algn="ctr">
              <a:defRPr sz="2000">
                <a:ln>
                  <a:noFill/>
                </a:ln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6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0102691" y="4239458"/>
            <a:ext cx="4181656" cy="733364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9784" y="510459"/>
            <a:ext cx="824808" cy="462198"/>
          </a:xfrm>
        </p:spPr>
        <p:txBody>
          <a:bodyPr/>
          <a:lstStyle/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1112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909784" y="510459"/>
            <a:ext cx="824808" cy="462198"/>
          </a:xfrm>
        </p:spPr>
        <p:txBody>
          <a:bodyPr/>
          <a:lstStyle/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-1" y="3318969"/>
            <a:ext cx="24387175" cy="591777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403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359" y="549278"/>
            <a:ext cx="21948458" cy="2286000"/>
          </a:xfrm>
          <a:prstGeom prst="rect">
            <a:avLst/>
          </a:prstGeom>
        </p:spPr>
        <p:txBody>
          <a:bodyPr vert="horz" lIns="217490" tIns="108745" rIns="217490" bIns="108745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200413"/>
            <a:ext cx="21948458" cy="9051926"/>
          </a:xfrm>
          <a:prstGeom prst="rect">
            <a:avLst/>
          </a:prstGeom>
        </p:spPr>
        <p:txBody>
          <a:bodyPr vert="horz" lIns="217490" tIns="108745" rIns="217490" bIns="108745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9784" y="510459"/>
            <a:ext cx="824808" cy="462198"/>
          </a:xfrm>
          <a:prstGeom prst="rect">
            <a:avLst/>
          </a:prstGeom>
          <a:solidFill>
            <a:schemeClr val="bg2"/>
          </a:solidFill>
        </p:spPr>
        <p:txBody>
          <a:bodyPr vert="horz" lIns="0" tIns="182680" rIns="0" bIns="182680" rtlCol="0" anchor="ctr">
            <a:spAutoFit/>
          </a:bodyPr>
          <a:lstStyle>
            <a:lvl1pPr algn="ctr">
              <a:defRPr sz="2000">
                <a:ln>
                  <a:noFill/>
                </a:ln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28864" y="13604787"/>
            <a:ext cx="24538664" cy="181430"/>
            <a:chOff x="606161" y="2106824"/>
            <a:chExt cx="6205940" cy="1241188"/>
          </a:xfrm>
        </p:grpSpPr>
        <p:sp>
          <p:nvSpPr>
            <p:cNvPr id="7" name="Rectangle 6"/>
            <p:cNvSpPr/>
            <p:nvPr userDrawn="1"/>
          </p:nvSpPr>
          <p:spPr>
            <a:xfrm>
              <a:off x="606161" y="2106824"/>
              <a:ext cx="1241188" cy="12411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47349" y="2106824"/>
              <a:ext cx="1241188" cy="12411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088537" y="2106824"/>
              <a:ext cx="1241188" cy="12411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4329725" y="2106824"/>
              <a:ext cx="1241188" cy="12411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5570913" y="2106824"/>
              <a:ext cx="1241188" cy="124118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latin typeface="Open Sans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515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83" r:id="rId4"/>
    <p:sldLayoutId id="2147483678" r:id="rId5"/>
    <p:sldLayoutId id="2147483682" r:id="rId6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1087444" rtl="0" eaLnBrk="1" latinLnBrk="0" hangingPunct="1">
        <a:spcBef>
          <a:spcPct val="0"/>
        </a:spcBef>
        <a:buNone/>
        <a:defRPr sz="6000" kern="1200">
          <a:solidFill>
            <a:schemeClr val="bg2"/>
          </a:solidFill>
          <a:latin typeface="Open Sans"/>
          <a:ea typeface="+mj-ea"/>
          <a:cs typeface="Open Sans"/>
        </a:defRPr>
      </a:lvl1pPr>
    </p:titleStyle>
    <p:bodyStyle>
      <a:lvl1pPr marL="0" indent="0" algn="ctr" defTabSz="1087444" rtl="0" eaLnBrk="1" latinLnBrk="0" hangingPunct="1">
        <a:lnSpc>
          <a:spcPct val="130000"/>
        </a:lnSpc>
        <a:spcBef>
          <a:spcPct val="20000"/>
        </a:spcBef>
        <a:buFont typeface="Arial"/>
        <a:buNone/>
        <a:defRPr sz="2400" kern="1200">
          <a:solidFill>
            <a:schemeClr val="tx2"/>
          </a:solidFill>
          <a:latin typeface="Open Sans Light"/>
          <a:ea typeface="+mn-ea"/>
          <a:cs typeface="Open Sans Light"/>
        </a:defRPr>
      </a:lvl1pPr>
      <a:lvl2pPr marL="1087444" indent="0" algn="ctr" defTabSz="1087444" rtl="0" eaLnBrk="1" latinLnBrk="0" hangingPunct="1">
        <a:lnSpc>
          <a:spcPct val="130000"/>
        </a:lnSpc>
        <a:spcBef>
          <a:spcPct val="20000"/>
        </a:spcBef>
        <a:buFont typeface="Arial"/>
        <a:buNone/>
        <a:defRPr sz="3100" kern="1200">
          <a:solidFill>
            <a:schemeClr val="tx2"/>
          </a:solidFill>
          <a:latin typeface="Open Sans"/>
          <a:ea typeface="+mn-ea"/>
          <a:cs typeface="Open Sans"/>
        </a:defRPr>
      </a:lvl2pPr>
      <a:lvl3pPr marL="2174887" indent="0" algn="ctr" defTabSz="1087444" rtl="0" eaLnBrk="1" latinLnBrk="0" hangingPunct="1">
        <a:lnSpc>
          <a:spcPct val="130000"/>
        </a:lnSpc>
        <a:spcBef>
          <a:spcPct val="20000"/>
        </a:spcBef>
        <a:buFont typeface="Arial"/>
        <a:buNone/>
        <a:defRPr sz="3100" kern="1200">
          <a:solidFill>
            <a:schemeClr val="tx2"/>
          </a:solidFill>
          <a:latin typeface="Open Sans"/>
          <a:ea typeface="+mn-ea"/>
          <a:cs typeface="Open Sans"/>
        </a:defRPr>
      </a:lvl3pPr>
      <a:lvl4pPr marL="3262338" indent="0" algn="ctr" defTabSz="1087444" rtl="0" eaLnBrk="1" latinLnBrk="0" hangingPunct="1">
        <a:lnSpc>
          <a:spcPct val="130000"/>
        </a:lnSpc>
        <a:spcBef>
          <a:spcPct val="20000"/>
        </a:spcBef>
        <a:buFont typeface="Arial"/>
        <a:buNone/>
        <a:defRPr sz="3100" kern="1200">
          <a:solidFill>
            <a:schemeClr val="tx2"/>
          </a:solidFill>
          <a:latin typeface="Open Sans"/>
          <a:ea typeface="+mn-ea"/>
          <a:cs typeface="Open Sans"/>
        </a:defRPr>
      </a:lvl4pPr>
      <a:lvl5pPr marL="4349779" indent="0" algn="ctr" defTabSz="1087444" rtl="0" eaLnBrk="1" latinLnBrk="0" hangingPunct="1">
        <a:lnSpc>
          <a:spcPct val="130000"/>
        </a:lnSpc>
        <a:spcBef>
          <a:spcPct val="20000"/>
        </a:spcBef>
        <a:buFont typeface="Arial"/>
        <a:buNone/>
        <a:defRPr sz="3100" kern="1200">
          <a:solidFill>
            <a:schemeClr val="tx2"/>
          </a:solidFill>
          <a:latin typeface="Open Sans"/>
          <a:ea typeface="+mn-ea"/>
          <a:cs typeface="Open Sans"/>
        </a:defRPr>
      </a:lvl5pPr>
      <a:lvl6pPr marL="5980947" indent="-543724" algn="l" defTabSz="1087444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68393" indent="-543724" algn="l" defTabSz="1087444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55841" indent="-543724" algn="l" defTabSz="1087444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43285" indent="-543724" algn="l" defTabSz="1087444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7444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4887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2338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49779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37225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24671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2115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99558" algn="l" defTabSz="1087444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468CE9-3F3D-1446-A027-4B4CDD3883B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651223" y="153447"/>
            <a:ext cx="7300140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ru-RU" sz="66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rPr>
              <a:t>Ба</a:t>
            </a:r>
            <a:r>
              <a:rPr lang="kk-KZ" sz="66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rPr>
              <a:t>қытты отбасы</a:t>
            </a:r>
            <a:endParaRPr lang="en-US" sz="6600" b="1" dirty="0">
              <a:solidFill>
                <a:schemeClr val="tx2"/>
              </a:solidFill>
              <a:latin typeface="Montserrat Bold" charset="0"/>
              <a:ea typeface="Montserrat Bold" charset="0"/>
              <a:cs typeface="Montserrat Bol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2858" y="1437021"/>
            <a:ext cx="4956870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kk-KZ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Montserrat Light" charset="0"/>
                <a:ea typeface="Montserrat Light" charset="0"/>
                <a:cs typeface="Montserrat Light" charset="0"/>
              </a:rPr>
              <a:t>Государственная программа</a:t>
            </a:r>
            <a:endParaRPr lang="en-US" sz="2800" dirty="0">
              <a:solidFill>
                <a:schemeClr val="tx1">
                  <a:lumMod val="40000"/>
                  <a:lumOff val="60000"/>
                </a:schemeClr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52778" y="2639293"/>
            <a:ext cx="6774842" cy="2160966"/>
            <a:chOff x="1004236" y="3182411"/>
            <a:chExt cx="6774842" cy="2160966"/>
          </a:xfrm>
        </p:grpSpPr>
        <p:sp>
          <p:nvSpPr>
            <p:cNvPr id="10" name="TextBox 9"/>
            <p:cNvSpPr txBox="1"/>
            <p:nvPr/>
          </p:nvSpPr>
          <p:spPr>
            <a:xfrm>
              <a:off x="1157286" y="3535218"/>
              <a:ext cx="3319627" cy="55399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Ставка по займу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1004236" y="3918784"/>
              <a:ext cx="4923362" cy="1167566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kk-KZ" sz="28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Самая низкая</a:t>
              </a:r>
              <a:endParaRPr lang="en-US" sz="2800" dirty="0" smtClean="0">
                <a:solidFill>
                  <a:schemeClr val="tx1"/>
                </a:solidFill>
                <a:latin typeface="+mn-lt"/>
                <a:ea typeface="Montserrat Light" charset="0"/>
                <a:cs typeface="Montserrat Light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kk-KZ" sz="28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процентная ставка в стране</a:t>
              </a:r>
              <a:endParaRPr lang="en-US" sz="2800" dirty="0">
                <a:solidFill>
                  <a:schemeClr val="tx1"/>
                </a:solidFill>
                <a:latin typeface="+mn-lt"/>
                <a:ea typeface="Montserrat Light" charset="0"/>
                <a:cs typeface="Montserrat Light" charset="0"/>
              </a:endParaRPr>
            </a:p>
          </p:txBody>
        </p:sp>
        <p:sp>
          <p:nvSpPr>
            <p:cNvPr id="16" name="Oval 37"/>
            <p:cNvSpPr/>
            <p:nvPr/>
          </p:nvSpPr>
          <p:spPr>
            <a:xfrm>
              <a:off x="5618112" y="3182411"/>
              <a:ext cx="2160966" cy="2160966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79899" y="4384956"/>
              <a:ext cx="1914926" cy="65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2</a:t>
              </a:r>
              <a:r>
                <a:rPr lang="en-US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%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8285267" y="2556935"/>
            <a:ext cx="9609441" cy="2218542"/>
            <a:chOff x="581674" y="5981330"/>
            <a:chExt cx="9609441" cy="2218542"/>
          </a:xfrm>
        </p:grpSpPr>
        <p:sp>
          <p:nvSpPr>
            <p:cNvPr id="24" name="TextBox 23"/>
            <p:cNvSpPr txBox="1"/>
            <p:nvPr/>
          </p:nvSpPr>
          <p:spPr>
            <a:xfrm>
              <a:off x="689725" y="6077714"/>
              <a:ext cx="469667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Минимальный</a:t>
              </a:r>
              <a:endParaRPr lang="en-US" sz="30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первоначальный взнос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25" name="Subtitle 2"/>
            <p:cNvSpPr txBox="1">
              <a:spLocks/>
            </p:cNvSpPr>
            <p:nvPr/>
          </p:nvSpPr>
          <p:spPr>
            <a:xfrm>
              <a:off x="581674" y="6928026"/>
              <a:ext cx="9609441" cy="1133710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kk-KZ" sz="27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Самый низкий</a:t>
              </a:r>
              <a:endParaRPr lang="en-US" sz="2700" dirty="0" smtClean="0">
                <a:solidFill>
                  <a:schemeClr val="tx1"/>
                </a:solidFill>
                <a:latin typeface="+mn-lt"/>
                <a:ea typeface="Montserrat Light" charset="0"/>
                <a:cs typeface="Montserrat Light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kk-KZ" sz="27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первон</a:t>
              </a:r>
              <a:r>
                <a:rPr lang="ru-RU" sz="2700" dirty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а</a:t>
              </a:r>
              <a:r>
                <a:rPr lang="kk-KZ" sz="27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чальный взнос</a:t>
              </a:r>
              <a:endParaRPr lang="en-US" sz="2700" dirty="0">
                <a:solidFill>
                  <a:schemeClr val="tx1"/>
                </a:solidFill>
                <a:latin typeface="+mn-lt"/>
                <a:ea typeface="Montserrat Light" charset="0"/>
                <a:cs typeface="Montserrat Light" charset="0"/>
              </a:endParaRPr>
            </a:p>
          </p:txBody>
        </p:sp>
        <p:sp>
          <p:nvSpPr>
            <p:cNvPr id="26" name="Oval 49"/>
            <p:cNvSpPr/>
            <p:nvPr/>
          </p:nvSpPr>
          <p:spPr>
            <a:xfrm>
              <a:off x="5560536" y="5981330"/>
              <a:ext cx="2218542" cy="2218542"/>
            </a:xfrm>
            <a:prstGeom prst="ellipse">
              <a:avLst/>
            </a:prstGeom>
            <a:solidFill>
              <a:srgbClr val="C13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90714" y="7224521"/>
              <a:ext cx="267410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10</a:t>
              </a:r>
              <a:r>
                <a:rPr lang="en-US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%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7194275" y="2505266"/>
            <a:ext cx="6127913" cy="2218542"/>
            <a:chOff x="1708741" y="9399052"/>
            <a:chExt cx="6127913" cy="2218542"/>
          </a:xfrm>
        </p:grpSpPr>
        <p:sp>
          <p:nvSpPr>
            <p:cNvPr id="8" name="TextBox 7"/>
            <p:cNvSpPr txBox="1"/>
            <p:nvPr/>
          </p:nvSpPr>
          <p:spPr>
            <a:xfrm>
              <a:off x="1848881" y="9870436"/>
              <a:ext cx="2362634" cy="55399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Срок займа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1708741" y="10212975"/>
              <a:ext cx="4218857" cy="1133710"/>
            </a:xfrm>
            <a:prstGeom prst="rect">
              <a:avLst/>
            </a:prstGeom>
          </p:spPr>
          <p:txBody>
            <a:bodyPr vert="horz" wrap="square" lIns="217490" tIns="108745" rIns="217490" bIns="108745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kk-KZ" sz="27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Доступный</a:t>
              </a:r>
              <a:endParaRPr lang="en-US" sz="2700" dirty="0" smtClean="0">
                <a:solidFill>
                  <a:schemeClr val="tx1"/>
                </a:solidFill>
                <a:latin typeface="+mn-lt"/>
                <a:ea typeface="Montserrat Light" charset="0"/>
                <a:cs typeface="Montserrat Light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kk-KZ" sz="2700" dirty="0" smtClean="0">
                  <a:solidFill>
                    <a:schemeClr val="tx1"/>
                  </a:solidFill>
                  <a:latin typeface="+mn-lt"/>
                  <a:ea typeface="Montserrat Light" charset="0"/>
                  <a:cs typeface="Montserrat Light" charset="0"/>
                </a:rPr>
                <a:t>ежемесячный платеж</a:t>
              </a:r>
              <a:endParaRPr lang="en-US" sz="2700" dirty="0">
                <a:solidFill>
                  <a:schemeClr val="tx1"/>
                </a:solidFill>
                <a:latin typeface="+mn-lt"/>
                <a:ea typeface="Montserrat Light" charset="0"/>
                <a:cs typeface="Montserrat Light" charset="0"/>
              </a:endParaRPr>
            </a:p>
          </p:txBody>
        </p:sp>
        <p:sp>
          <p:nvSpPr>
            <p:cNvPr id="15" name="Oval 36"/>
            <p:cNvSpPr/>
            <p:nvPr/>
          </p:nvSpPr>
          <p:spPr>
            <a:xfrm>
              <a:off x="5618112" y="9399052"/>
              <a:ext cx="2218542" cy="2218542"/>
            </a:xfrm>
            <a:prstGeom prst="ellipse">
              <a:avLst/>
            </a:prstGeom>
            <a:solidFill>
              <a:srgbClr val="AA9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28710" y="10489793"/>
              <a:ext cx="267410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19</a:t>
              </a:r>
            </a:p>
            <a:p>
              <a:pPr indent="-150379" algn="r">
                <a:lnSpc>
                  <a:spcPts val="1754"/>
                </a:lnSpc>
              </a:pPr>
              <a:endParaRPr lang="ru-RU" sz="6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640494" y="11043791"/>
              <a:ext cx="267410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6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лет</a:t>
              </a:r>
              <a:endParaRPr lang="ru-RU" sz="6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60827" y="10896771"/>
            <a:ext cx="11450154" cy="2636863"/>
            <a:chOff x="12937021" y="6796441"/>
            <a:chExt cx="11450154" cy="2636863"/>
          </a:xfrm>
        </p:grpSpPr>
        <p:sp>
          <p:nvSpPr>
            <p:cNvPr id="29" name="TextBox 28"/>
            <p:cNvSpPr txBox="1"/>
            <p:nvPr/>
          </p:nvSpPr>
          <p:spPr>
            <a:xfrm>
              <a:off x="13270889" y="7570021"/>
              <a:ext cx="6897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Многодетная семья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270889" y="8024703"/>
              <a:ext cx="67203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Неполная семья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3270889" y="8479197"/>
              <a:ext cx="1111628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Семья, </a:t>
              </a:r>
              <a:r>
                <a:rPr lang="ru-RU" sz="2800" dirty="0">
                  <a:solidFill>
                    <a:schemeClr val="tx2">
                      <a:lumMod val="50000"/>
                    </a:schemeClr>
                  </a:solidFill>
                </a:rPr>
                <a:t>воспитывающая </a:t>
              </a: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ребенка</a:t>
              </a:r>
            </a:p>
            <a:p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     с </a:t>
              </a:r>
              <a:r>
                <a:rPr lang="ru-RU" sz="2800" dirty="0">
                  <a:solidFill>
                    <a:schemeClr val="tx2">
                      <a:lumMod val="50000"/>
                    </a:schemeClr>
                  </a:solidFill>
                </a:rPr>
                <a:t>ограниченными возможностями здоровья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937021" y="6796441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Кто может участвовать: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852750" y="10850136"/>
            <a:ext cx="11041299" cy="2098044"/>
            <a:chOff x="13063410" y="9451248"/>
            <a:chExt cx="11041299" cy="2098044"/>
          </a:xfrm>
        </p:grpSpPr>
        <p:sp>
          <p:nvSpPr>
            <p:cNvPr id="40" name="TextBox 39"/>
            <p:cNvSpPr txBox="1"/>
            <p:nvPr/>
          </p:nvSpPr>
          <p:spPr>
            <a:xfrm>
              <a:off x="13063410" y="9451248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Сумма займа: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270889" y="10173910"/>
              <a:ext cx="1083382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Нур-Султан, Алматы, Шымкент,</a:t>
              </a:r>
            </a:p>
            <a:p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Актау, Атырау – до 15 млн.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3210017" y="11026072"/>
              <a:ext cx="108338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В других регионах– до 10 млн.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7434133" y="10815066"/>
            <a:ext cx="11162215" cy="2133114"/>
            <a:chOff x="13063410" y="11269230"/>
            <a:chExt cx="11162215" cy="2133114"/>
          </a:xfrm>
        </p:grpSpPr>
        <p:sp>
          <p:nvSpPr>
            <p:cNvPr id="45" name="TextBox 44"/>
            <p:cNvSpPr txBox="1"/>
            <p:nvPr/>
          </p:nvSpPr>
          <p:spPr>
            <a:xfrm>
              <a:off x="13063410" y="11269230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Какой должен быть доход: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3232789" y="12017349"/>
              <a:ext cx="1099283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Доход на каждого члена семьи за</a:t>
              </a:r>
            </a:p>
            <a:p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последние шесть месяцев не должен</a:t>
              </a:r>
            </a:p>
            <a:p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превышать 3,1 ПМ (в 2021г. 106 336 т)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pic>
        <p:nvPicPr>
          <p:cNvPr id="1030" name="Picture 6" descr="https://static.365info.kz/uploads/2019/10/7e88a502c62af84ea9a1a0443a8ecd8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552" b="33849"/>
          <a:stretch/>
        </p:blipFill>
        <p:spPr bwMode="auto">
          <a:xfrm>
            <a:off x="4531915" y="5017711"/>
            <a:ext cx="15538756" cy="543691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0" y="13600608"/>
            <a:ext cx="24387175" cy="115392"/>
          </a:xfrm>
          <a:prstGeom prst="rect">
            <a:avLst/>
          </a:prstGeom>
          <a:gradFill flip="none" rotWithShape="1">
            <a:gsLst>
              <a:gs pos="87000">
                <a:srgbClr val="C00000"/>
              </a:gs>
              <a:gs pos="57000">
                <a:srgbClr val="AA9066"/>
              </a:gs>
              <a:gs pos="0">
                <a:srgbClr val="565251"/>
              </a:gs>
            </a:gsLst>
            <a:lin ang="4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Open Sans Light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456804"/>
            <a:ext cx="5476140" cy="835167"/>
          </a:xfrm>
          <a:prstGeom prst="rect">
            <a:avLst/>
          </a:prstGeom>
          <a:solidFill>
            <a:srgbClr val="C1B6B4"/>
          </a:solidFill>
        </p:spPr>
        <p:txBody>
          <a:bodyPr vert="horz" wrap="square" lIns="217490" tIns="108745" rIns="217490" bIns="108745" rtlCol="0" anchor="ctr">
            <a:spAutoFit/>
          </a:bodyPr>
          <a:lstStyle>
            <a:lvl1pPr algn="ctr" defTabSz="1087444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/>
                </a:solidFill>
                <a:latin typeface="Open Sans"/>
                <a:ea typeface="+mj-ea"/>
                <a:cs typeface="Open Sans"/>
              </a:defRPr>
            </a:lvl1pPr>
          </a:lstStyle>
          <a:p>
            <a:r>
              <a:rPr lang="ru-RU" sz="4000" dirty="0" smtClean="0">
                <a:solidFill>
                  <a:schemeClr val="bg1"/>
                </a:solidFill>
              </a:rPr>
              <a:t>Что </a:t>
            </a:r>
            <a:r>
              <a:rPr lang="ru-RU" sz="4000" dirty="0">
                <a:solidFill>
                  <a:schemeClr val="bg1"/>
                </a:solidFill>
              </a:rPr>
              <a:t>мы предлагаем</a:t>
            </a:r>
          </a:p>
        </p:txBody>
      </p:sp>
      <p:sp>
        <p:nvSpPr>
          <p:cNvPr id="41" name="Rectangle 10"/>
          <p:cNvSpPr/>
          <p:nvPr/>
        </p:nvSpPr>
        <p:spPr>
          <a:xfrm>
            <a:off x="11416770" y="2242773"/>
            <a:ext cx="1553645" cy="128014"/>
          </a:xfrm>
          <a:prstGeom prst="rect">
            <a:avLst/>
          </a:prstGeom>
          <a:solidFill>
            <a:srgbClr val="C13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32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468CE9-3F3D-1446-A027-4B4CDD3883B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22909784" y="510459"/>
            <a:ext cx="824808" cy="462198"/>
          </a:xfrm>
          <a:prstGeom prst="rect">
            <a:avLst/>
          </a:prstGeom>
          <a:solidFill>
            <a:schemeClr val="bg2"/>
          </a:solidFill>
        </p:spPr>
        <p:txBody>
          <a:bodyPr vert="horz" lIns="0" tIns="182680" rIns="0" bIns="18268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68CE9-3F3D-1446-A027-4B4CDD3883B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775392" y="105490"/>
            <a:ext cx="4836389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ru-RU" sz="66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rPr>
              <a:t>Н</a:t>
            </a:r>
            <a:r>
              <a:rPr lang="kk-KZ" sz="66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rPr>
              <a:t>ұрлы жер</a:t>
            </a:r>
            <a:endParaRPr lang="en-US" sz="6600" b="1" dirty="0">
              <a:solidFill>
                <a:schemeClr val="tx2"/>
              </a:solidFill>
              <a:latin typeface="Montserrat Bold" charset="0"/>
              <a:ea typeface="Montserrat Bold" charset="0"/>
              <a:cs typeface="Montserrat Bol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75392" y="1381847"/>
            <a:ext cx="4956870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kk-KZ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Montserrat Light" charset="0"/>
                <a:ea typeface="Montserrat Light" charset="0"/>
                <a:cs typeface="Montserrat Light" charset="0"/>
              </a:rPr>
              <a:t>Государственная программа</a:t>
            </a:r>
            <a:endParaRPr lang="en-US" sz="2800" dirty="0">
              <a:solidFill>
                <a:schemeClr val="tx1">
                  <a:lumMod val="40000"/>
                  <a:lumOff val="60000"/>
                </a:schemeClr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944192" y="2396149"/>
            <a:ext cx="6363727" cy="2160966"/>
            <a:chOff x="1415351" y="3182411"/>
            <a:chExt cx="6363727" cy="2160966"/>
          </a:xfrm>
        </p:grpSpPr>
        <p:sp>
          <p:nvSpPr>
            <p:cNvPr id="28" name="TextBox 27"/>
            <p:cNvSpPr txBox="1"/>
            <p:nvPr/>
          </p:nvSpPr>
          <p:spPr>
            <a:xfrm>
              <a:off x="1415351" y="3831504"/>
              <a:ext cx="3319627" cy="55399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Ставка по займу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30" name="Oval 37"/>
            <p:cNvSpPr/>
            <p:nvPr/>
          </p:nvSpPr>
          <p:spPr>
            <a:xfrm>
              <a:off x="5618112" y="3182411"/>
              <a:ext cx="2160966" cy="2160966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  <a:latin typeface="Open Sans Regular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79899" y="4384956"/>
              <a:ext cx="1914926" cy="65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5</a:t>
              </a:r>
              <a:r>
                <a:rPr lang="en-US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%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8054042" y="2313791"/>
            <a:ext cx="7408928" cy="2218542"/>
            <a:chOff x="370150" y="5981330"/>
            <a:chExt cx="7408928" cy="2218542"/>
          </a:xfrm>
        </p:grpSpPr>
        <p:sp>
          <p:nvSpPr>
            <p:cNvPr id="33" name="TextBox 32"/>
            <p:cNvSpPr txBox="1"/>
            <p:nvPr/>
          </p:nvSpPr>
          <p:spPr>
            <a:xfrm>
              <a:off x="370150" y="6443758"/>
              <a:ext cx="469667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Минимальный</a:t>
              </a:r>
              <a:endParaRPr lang="en-US" sz="30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первоначальный взнос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35" name="Oval 49"/>
            <p:cNvSpPr/>
            <p:nvPr/>
          </p:nvSpPr>
          <p:spPr>
            <a:xfrm>
              <a:off x="5560536" y="5981330"/>
              <a:ext cx="2218542" cy="221854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32248" y="7266779"/>
              <a:ext cx="2674106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20</a:t>
              </a:r>
              <a:r>
                <a:rPr lang="en-US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%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7314714" y="2262122"/>
            <a:ext cx="5987773" cy="2218542"/>
            <a:chOff x="1848881" y="9399052"/>
            <a:chExt cx="5987773" cy="2218542"/>
          </a:xfrm>
        </p:grpSpPr>
        <p:sp>
          <p:nvSpPr>
            <p:cNvPr id="38" name="TextBox 37"/>
            <p:cNvSpPr txBox="1"/>
            <p:nvPr/>
          </p:nvSpPr>
          <p:spPr>
            <a:xfrm>
              <a:off x="1848881" y="10143981"/>
              <a:ext cx="2362634" cy="55399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Срок займа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40" name="Oval 36"/>
            <p:cNvSpPr/>
            <p:nvPr/>
          </p:nvSpPr>
          <p:spPr>
            <a:xfrm>
              <a:off x="5618112" y="9399052"/>
              <a:ext cx="2218542" cy="2218542"/>
            </a:xfrm>
            <a:prstGeom prst="ellipse">
              <a:avLst/>
            </a:prstGeom>
            <a:solidFill>
              <a:srgbClr val="AA9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861617" y="10809942"/>
              <a:ext cx="267410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25</a:t>
              </a:r>
            </a:p>
            <a:p>
              <a:pPr indent="-150379" algn="r">
                <a:lnSpc>
                  <a:spcPts val="1754"/>
                </a:lnSpc>
              </a:pPr>
              <a:endParaRPr lang="ru-RU" sz="6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11464" y="11216715"/>
              <a:ext cx="2674106" cy="400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лет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9894305" y="2511393"/>
            <a:ext cx="26741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50379" algn="r">
              <a:lnSpc>
                <a:spcPts val="1754"/>
              </a:lnSpc>
            </a:pPr>
            <a:r>
              <a:rPr lang="ru-RU" sz="4000" dirty="0" smtClean="0">
                <a:solidFill>
                  <a:schemeClr val="bg1"/>
                </a:solidFill>
                <a:cs typeface="Iskoola Pota" panose="020B0502040204020203" pitchFamily="34" charset="0"/>
              </a:rPr>
              <a:t>до</a:t>
            </a:r>
            <a:endParaRPr lang="ru-RU" sz="4000" dirty="0">
              <a:solidFill>
                <a:schemeClr val="bg1"/>
              </a:solidFill>
              <a:cs typeface="Iskoola Pota" panose="020B0502040204020203" pitchFamily="34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415541" y="9791277"/>
            <a:ext cx="7548759" cy="2726116"/>
            <a:chOff x="12966222" y="6675837"/>
            <a:chExt cx="7034819" cy="2726116"/>
          </a:xfrm>
        </p:grpSpPr>
        <p:sp>
          <p:nvSpPr>
            <p:cNvPr id="57" name="TextBox 56"/>
            <p:cNvSpPr txBox="1"/>
            <p:nvPr/>
          </p:nvSpPr>
          <p:spPr>
            <a:xfrm>
              <a:off x="13103955" y="7586071"/>
              <a:ext cx="689708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Могут участвовать все вкладчики банка</a:t>
              </a:r>
            </a:p>
            <a:p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       (очередники МИО и вкладчики банка)</a:t>
              </a:r>
              <a:endParaRPr lang="ru-RU" sz="2800" dirty="0" smtClean="0">
                <a:solidFill>
                  <a:schemeClr val="tx2">
                    <a:lumMod val="50000"/>
                  </a:schemeClr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Постепенное снижение процентной ставки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Низкая переплата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2966222" y="6675837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Преимущества</a:t>
              </a:r>
              <a:r>
                <a:rPr lang="kk-KZ" sz="3600" b="1" dirty="0">
                  <a:solidFill>
                    <a:srgbClr val="C00000"/>
                  </a:solidFill>
                </a:rPr>
                <a:t>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150259" y="9795631"/>
            <a:ext cx="10907473" cy="2721762"/>
            <a:chOff x="13063410" y="9451248"/>
            <a:chExt cx="10907473" cy="2721762"/>
          </a:xfrm>
        </p:grpSpPr>
        <p:sp>
          <p:nvSpPr>
            <p:cNvPr id="60" name="TextBox 59"/>
            <p:cNvSpPr txBox="1"/>
            <p:nvPr/>
          </p:nvSpPr>
          <p:spPr>
            <a:xfrm>
              <a:off x="13063410" y="9451248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Требование к участнику: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3137063" y="10357128"/>
              <a:ext cx="1083382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Депозит в ЖССБК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Пенсионные отчисления за последние 6 мес.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Положительная кредитная история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Отсутствие недвижимости на момент подачи заявления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pic>
        <p:nvPicPr>
          <p:cNvPr id="3074" name="Picture 2" descr="https://static.zakon.kz/uploads/posts/2018-12/pic_690/2018120115394085163_img_4428-01-12-18-01-52-1.jpg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22" t="4821" r="19253" b="13128"/>
          <a:stretch/>
        </p:blipFill>
        <p:spPr bwMode="auto">
          <a:xfrm>
            <a:off x="944192" y="5347902"/>
            <a:ext cx="6561601" cy="430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lgorod.kz/uploads/135.JP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9142" y="5347902"/>
            <a:ext cx="6542151" cy="432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Похожее изображение"/>
          <p:cNvPicPr>
            <a:picLocks noChangeAspect="1" noChangeArrowheads="1"/>
          </p:cNvPicPr>
          <p:nvPr/>
        </p:nvPicPr>
        <p:blipFill rotWithShape="1">
          <a:blip r:embed="rId4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116" r="18888"/>
          <a:stretch/>
        </p:blipFill>
        <p:spPr bwMode="auto">
          <a:xfrm>
            <a:off x="17673668" y="5362261"/>
            <a:ext cx="5843683" cy="431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static.zakon.kz/uploads/posts/2018-12/pic_690/2018121517414143820_img_4029-15-12-18-04-43.jpg"/>
          <p:cNvPicPr>
            <a:picLocks noChangeAspect="1" noChangeArrowheads="1"/>
          </p:cNvPicPr>
          <p:nvPr/>
        </p:nvPicPr>
        <p:blipFill rotWithShape="1">
          <a:blip r:embed="rId5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169" t="16178" r="7927"/>
          <a:stretch/>
        </p:blipFill>
        <p:spPr bwMode="auto">
          <a:xfrm>
            <a:off x="12735841" y="5327135"/>
            <a:ext cx="6020101" cy="432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Прямоугольник 65"/>
          <p:cNvSpPr/>
          <p:nvPr/>
        </p:nvSpPr>
        <p:spPr>
          <a:xfrm>
            <a:off x="0" y="13600608"/>
            <a:ext cx="24387175" cy="115392"/>
          </a:xfrm>
          <a:prstGeom prst="rect">
            <a:avLst/>
          </a:prstGeom>
          <a:gradFill flip="none" rotWithShape="1">
            <a:gsLst>
              <a:gs pos="87000">
                <a:srgbClr val="C00000"/>
              </a:gs>
              <a:gs pos="57000">
                <a:srgbClr val="AA9066"/>
              </a:gs>
              <a:gs pos="0">
                <a:srgbClr val="565251"/>
              </a:gs>
            </a:gsLst>
            <a:lin ang="4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Open Sans Light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278341" y="12901148"/>
            <a:ext cx="227325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Заявления на участие в Программе можно подать в «Личном кабинете» на интернет ресурсе </a:t>
            </a:r>
            <a:r>
              <a:rPr lang="ru-RU" sz="3200" dirty="0" smtClean="0"/>
              <a:t>Банка</a:t>
            </a:r>
            <a:r>
              <a:rPr lang="ru-RU" sz="3200" dirty="0" smtClean="0">
                <a:solidFill>
                  <a:schemeClr val="tx1">
                    <a:lumMod val="75000"/>
                  </a:schemeClr>
                </a:solidFill>
              </a:rPr>
              <a:t>: </a:t>
            </a:r>
            <a:r>
              <a:rPr lang="ru-RU" sz="3200" b="1" dirty="0">
                <a:solidFill>
                  <a:schemeClr val="tx1">
                    <a:lumMod val="75000"/>
                  </a:schemeClr>
                </a:solidFill>
              </a:rPr>
              <a:t>www.hcsbk.kz.</a:t>
            </a: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0" y="456804"/>
            <a:ext cx="5476140" cy="835167"/>
          </a:xfrm>
          <a:prstGeom prst="rect">
            <a:avLst/>
          </a:prstGeom>
          <a:solidFill>
            <a:srgbClr val="C1B6B4"/>
          </a:solidFill>
        </p:spPr>
        <p:txBody>
          <a:bodyPr vert="horz" wrap="square" lIns="217490" tIns="108745" rIns="217490" bIns="108745" rtlCol="0" anchor="ctr">
            <a:spAutoFit/>
          </a:bodyPr>
          <a:lstStyle>
            <a:lvl1pPr algn="ctr" defTabSz="1087444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/>
                </a:solidFill>
                <a:latin typeface="Open Sans"/>
                <a:ea typeface="+mj-ea"/>
                <a:cs typeface="Open Sans"/>
              </a:defRPr>
            </a:lvl1pPr>
          </a:lstStyle>
          <a:p>
            <a:r>
              <a:rPr lang="ru-RU" sz="4000" dirty="0">
                <a:solidFill>
                  <a:schemeClr val="bg1"/>
                </a:solidFill>
              </a:rPr>
              <a:t>что мы предлагаем</a:t>
            </a:r>
          </a:p>
        </p:txBody>
      </p:sp>
      <p:sp>
        <p:nvSpPr>
          <p:cNvPr id="34" name="Rectangle 10"/>
          <p:cNvSpPr/>
          <p:nvPr/>
        </p:nvSpPr>
        <p:spPr>
          <a:xfrm>
            <a:off x="11477004" y="2154766"/>
            <a:ext cx="1553645" cy="128014"/>
          </a:xfrm>
          <a:prstGeom prst="rect">
            <a:avLst/>
          </a:prstGeom>
          <a:solidFill>
            <a:srgbClr val="C13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490089" y="9795631"/>
            <a:ext cx="6897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</a:rPr>
              <a:t>Какой должен быть доход: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7534104" y="10685461"/>
            <a:ext cx="61228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</a:rPr>
              <a:t>Доход на каждого члена семьи за</a:t>
            </a:r>
          </a:p>
          <a:p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</a:rPr>
              <a:t>последние шесть месяцев не должен</a:t>
            </a:r>
          </a:p>
          <a:p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</a:rPr>
              <a:t>превышать 3,7 ПМ (в 2021г. 126 917 т)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30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468CE9-3F3D-1446-A027-4B4CDD3883B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22909784" y="510459"/>
            <a:ext cx="824808" cy="462198"/>
          </a:xfrm>
          <a:prstGeom prst="rect">
            <a:avLst/>
          </a:prstGeom>
          <a:solidFill>
            <a:schemeClr val="bg2"/>
          </a:solidFill>
        </p:spPr>
        <p:txBody>
          <a:bodyPr vert="horz" lIns="0" tIns="182680" rIns="0" bIns="182680" rtlCol="0" anchor="ctr">
            <a:spAutoFit/>
          </a:bodyPr>
          <a:lstStyle>
            <a:defPPr>
              <a:defRPr lang="en-US"/>
            </a:defPPr>
            <a:lvl1pPr marL="0" algn="ctr" defTabSz="1087444" rtl="0" eaLnBrk="1" latinLnBrk="0" hangingPunct="1">
              <a:defRPr sz="2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1087444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4887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233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49779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3722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4671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2115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99558" algn="l" defTabSz="1087444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68CE9-3F3D-1446-A027-4B4CDD3883B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16738" y="105490"/>
            <a:ext cx="415370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ru-RU" sz="6600" b="1" dirty="0" err="1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rPr>
              <a:t>Ша</a:t>
            </a:r>
            <a:r>
              <a:rPr lang="kk-KZ" sz="66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rPr>
              <a:t>нырақ</a:t>
            </a:r>
            <a:endParaRPr lang="en-US" sz="6600" b="1" dirty="0">
              <a:solidFill>
                <a:schemeClr val="tx2"/>
              </a:solidFill>
              <a:latin typeface="Montserrat Bold" charset="0"/>
              <a:ea typeface="Montserrat Bold" charset="0"/>
              <a:cs typeface="Montserrat Bol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75392" y="1381847"/>
            <a:ext cx="4956870" cy="52322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kk-KZ" sz="2800" dirty="0" smtClean="0">
                <a:solidFill>
                  <a:schemeClr val="tx1">
                    <a:lumMod val="40000"/>
                    <a:lumOff val="60000"/>
                  </a:schemeClr>
                </a:solidFill>
                <a:latin typeface="Montserrat Light" charset="0"/>
                <a:ea typeface="Montserrat Light" charset="0"/>
                <a:cs typeface="Montserrat Light" charset="0"/>
              </a:rPr>
              <a:t>Государственная программа</a:t>
            </a:r>
            <a:endParaRPr lang="en-US" sz="2800" dirty="0">
              <a:solidFill>
                <a:schemeClr val="tx1">
                  <a:lumMod val="40000"/>
                  <a:lumOff val="60000"/>
                </a:schemeClr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944192" y="2396149"/>
            <a:ext cx="6363727" cy="2160966"/>
            <a:chOff x="1415351" y="3182411"/>
            <a:chExt cx="6363727" cy="2160966"/>
          </a:xfrm>
        </p:grpSpPr>
        <p:sp>
          <p:nvSpPr>
            <p:cNvPr id="28" name="TextBox 27"/>
            <p:cNvSpPr txBox="1"/>
            <p:nvPr/>
          </p:nvSpPr>
          <p:spPr>
            <a:xfrm>
              <a:off x="1415351" y="3831504"/>
              <a:ext cx="3319627" cy="55399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Ставка по займу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30" name="Oval 37"/>
            <p:cNvSpPr/>
            <p:nvPr/>
          </p:nvSpPr>
          <p:spPr>
            <a:xfrm>
              <a:off x="5618112" y="3182411"/>
              <a:ext cx="2160966" cy="2160966"/>
            </a:xfrm>
            <a:prstGeom prst="ellipse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  <a:latin typeface="Open Sans Regular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79899" y="4384956"/>
              <a:ext cx="1914926" cy="65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5</a:t>
              </a:r>
              <a:r>
                <a:rPr lang="en-US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%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8980658" y="2338573"/>
            <a:ext cx="6892245" cy="2218542"/>
            <a:chOff x="370150" y="5973602"/>
            <a:chExt cx="6892245" cy="2218542"/>
          </a:xfrm>
        </p:grpSpPr>
        <p:sp>
          <p:nvSpPr>
            <p:cNvPr id="33" name="TextBox 32"/>
            <p:cNvSpPr txBox="1"/>
            <p:nvPr/>
          </p:nvSpPr>
          <p:spPr>
            <a:xfrm>
              <a:off x="370150" y="6443758"/>
              <a:ext cx="4696670" cy="101566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Минимальный</a:t>
              </a:r>
              <a:endParaRPr lang="en-US" sz="3000" b="1" dirty="0" smtClean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первоначальный взнос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35" name="Oval 49"/>
            <p:cNvSpPr/>
            <p:nvPr/>
          </p:nvSpPr>
          <p:spPr>
            <a:xfrm>
              <a:off x="5043853" y="5973602"/>
              <a:ext cx="2218542" cy="221854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588289" y="7318605"/>
              <a:ext cx="2674106" cy="65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10</a:t>
              </a:r>
              <a:r>
                <a:rPr lang="en-US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%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8172759" y="2277982"/>
            <a:ext cx="5149429" cy="2218542"/>
            <a:chOff x="2717083" y="9502255"/>
            <a:chExt cx="5149429" cy="2218542"/>
          </a:xfrm>
        </p:grpSpPr>
        <p:sp>
          <p:nvSpPr>
            <p:cNvPr id="38" name="TextBox 37"/>
            <p:cNvSpPr txBox="1"/>
            <p:nvPr/>
          </p:nvSpPr>
          <p:spPr>
            <a:xfrm>
              <a:off x="2717083" y="10231324"/>
              <a:ext cx="2362634" cy="55399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ru-RU" sz="3000" b="1" dirty="0" smtClean="0">
                  <a:solidFill>
                    <a:schemeClr val="tx2"/>
                  </a:solidFill>
                  <a:latin typeface="Montserrat Bold" charset="0"/>
                  <a:ea typeface="Montserrat Bold" charset="0"/>
                  <a:cs typeface="Montserrat Bold" charset="0"/>
                </a:rPr>
                <a:t>Срок займа</a:t>
              </a:r>
              <a:endParaRPr lang="en-US" sz="3000" b="1" dirty="0">
                <a:solidFill>
                  <a:schemeClr val="tx2"/>
                </a:solidFill>
                <a:latin typeface="Montserrat Bold" charset="0"/>
                <a:ea typeface="Montserrat Bold" charset="0"/>
                <a:cs typeface="Montserrat Bold" charset="0"/>
              </a:endParaRPr>
            </a:p>
          </p:txBody>
        </p:sp>
        <p:sp>
          <p:nvSpPr>
            <p:cNvPr id="40" name="Oval 36"/>
            <p:cNvSpPr/>
            <p:nvPr/>
          </p:nvSpPr>
          <p:spPr>
            <a:xfrm>
              <a:off x="5647970" y="9502255"/>
              <a:ext cx="2218542" cy="2218542"/>
            </a:xfrm>
            <a:prstGeom prst="ellipse">
              <a:avLst/>
            </a:prstGeom>
            <a:solidFill>
              <a:srgbClr val="AA9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Regular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861617" y="10809942"/>
              <a:ext cx="2674106" cy="69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kk-KZ" sz="115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20</a:t>
              </a:r>
              <a:endParaRPr lang="ru-RU" sz="11500" dirty="0" smtClean="0">
                <a:solidFill>
                  <a:schemeClr val="bg1"/>
                </a:solidFill>
                <a:cs typeface="Iskoola Pota" panose="020B0502040204020203" pitchFamily="34" charset="0"/>
              </a:endParaRPr>
            </a:p>
            <a:p>
              <a:pPr indent="-150379" algn="r">
                <a:lnSpc>
                  <a:spcPts val="1754"/>
                </a:lnSpc>
              </a:pPr>
              <a:endParaRPr lang="ru-RU" sz="6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11464" y="11216715"/>
              <a:ext cx="2674106" cy="400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150379" algn="r">
                <a:lnSpc>
                  <a:spcPts val="1754"/>
                </a:lnSpc>
              </a:pPr>
              <a:r>
                <a:rPr lang="ru-RU" sz="4000" dirty="0" smtClean="0">
                  <a:solidFill>
                    <a:schemeClr val="bg1"/>
                  </a:solidFill>
                  <a:cs typeface="Iskoola Pota" panose="020B0502040204020203" pitchFamily="34" charset="0"/>
                </a:rPr>
                <a:t>лет</a:t>
              </a:r>
              <a:endParaRPr lang="ru-RU" sz="4000" dirty="0">
                <a:solidFill>
                  <a:schemeClr val="bg1"/>
                </a:solidFill>
                <a:cs typeface="Iskoola Pota" panose="020B0502040204020203" pitchFamily="34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63337" y="9834746"/>
            <a:ext cx="7400964" cy="2158575"/>
            <a:chOff x="12937021" y="6796441"/>
            <a:chExt cx="7230954" cy="2158575"/>
          </a:xfrm>
        </p:grpSpPr>
        <p:sp>
          <p:nvSpPr>
            <p:cNvPr id="57" name="TextBox 56"/>
            <p:cNvSpPr txBox="1"/>
            <p:nvPr/>
          </p:nvSpPr>
          <p:spPr>
            <a:xfrm>
              <a:off x="13270889" y="7570021"/>
              <a:ext cx="689708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Низкая ставка вознаграждения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>
                  <a:solidFill>
                    <a:schemeClr val="tx2">
                      <a:lumMod val="50000"/>
                    </a:schemeClr>
                  </a:solidFill>
                </a:rPr>
                <a:t>Минимальный первоначальный взнос</a:t>
              </a:r>
              <a:endParaRPr lang="ru-RU" sz="2800" dirty="0">
                <a:solidFill>
                  <a:schemeClr val="tx2">
                    <a:lumMod val="50000"/>
                  </a:schemeClr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kk-KZ" sz="2800" dirty="0" smtClean="0">
                  <a:solidFill>
                    <a:schemeClr val="tx2">
                      <a:lumMod val="50000"/>
                    </a:schemeClr>
                  </a:solidFill>
                </a:rPr>
                <a:t>Низкая переплата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2937021" y="6796441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Преимущества</a:t>
              </a:r>
              <a:r>
                <a:rPr lang="kk-KZ" sz="3600" b="1" dirty="0">
                  <a:solidFill>
                    <a:srgbClr val="C00000"/>
                  </a:solidFill>
                </a:rPr>
                <a:t>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7964301" y="9916760"/>
            <a:ext cx="10833820" cy="2581654"/>
            <a:chOff x="12816630" y="9451248"/>
            <a:chExt cx="10833820" cy="2581654"/>
          </a:xfrm>
        </p:grpSpPr>
        <p:sp>
          <p:nvSpPr>
            <p:cNvPr id="60" name="TextBox 59"/>
            <p:cNvSpPr txBox="1"/>
            <p:nvPr/>
          </p:nvSpPr>
          <p:spPr>
            <a:xfrm>
              <a:off x="13063410" y="9451248"/>
              <a:ext cx="6897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k-KZ" sz="3600" b="1" dirty="0" smtClean="0">
                  <a:solidFill>
                    <a:srgbClr val="C00000"/>
                  </a:solidFill>
                </a:rPr>
                <a:t>Требование к участнику:</a:t>
              </a:r>
              <a:endParaRPr lang="ru-RU" sz="3600" b="1" dirty="0">
                <a:solidFill>
                  <a:srgbClr val="C0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816630" y="10217020"/>
              <a:ext cx="1083382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Обязательное условие постановки очередности в </a:t>
              </a:r>
              <a:r>
                <a:rPr lang="ru-RU" alt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Единой </a:t>
              </a:r>
              <a:r>
                <a:rPr lang="ru-RU" altLang="ru-RU" sz="2800" dirty="0">
                  <a:solidFill>
                    <a:schemeClr val="tx2">
                      <a:lumMod val="50000"/>
                    </a:schemeClr>
                  </a:solidFill>
                </a:rPr>
                <a:t>национальной </a:t>
              </a:r>
              <a:r>
                <a:rPr lang="ru-RU" altLang="ru-RU" sz="2800" dirty="0" err="1" smtClean="0">
                  <a:solidFill>
                    <a:schemeClr val="tx2">
                      <a:lumMod val="50000"/>
                    </a:schemeClr>
                  </a:solidFill>
                </a:rPr>
                <a:t>информ</a:t>
              </a:r>
              <a:r>
                <a:rPr lang="kk-KZ" altLang="ru-RU" sz="2800" dirty="0">
                  <a:solidFill>
                    <a:schemeClr val="tx2">
                      <a:lumMod val="50000"/>
                    </a:schemeClr>
                  </a:solidFill>
                </a:rPr>
                <a:t>а</a:t>
              </a:r>
              <a:r>
                <a:rPr lang="ru-RU" altLang="ru-RU" sz="2800" dirty="0" err="1" smtClean="0">
                  <a:solidFill>
                    <a:schemeClr val="tx2">
                      <a:lumMod val="50000"/>
                    </a:schemeClr>
                  </a:solidFill>
                </a:rPr>
                <a:t>ционной</a:t>
              </a:r>
              <a:r>
                <a:rPr lang="ru-RU" alt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 системе учета (далее СПП)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Пенсионные отчисления за последние 6 мес.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ru-RU" sz="2800" dirty="0" smtClean="0">
                  <a:solidFill>
                    <a:schemeClr val="tx2">
                      <a:lumMod val="50000"/>
                    </a:schemeClr>
                  </a:solidFill>
                </a:rPr>
                <a:t>Положительная кредитная история</a:t>
              </a:r>
            </a:p>
          </p:txBody>
        </p:sp>
      </p:grpSp>
      <p:sp>
        <p:nvSpPr>
          <p:cNvPr id="66" name="Прямоугольник 65"/>
          <p:cNvSpPr/>
          <p:nvPr/>
        </p:nvSpPr>
        <p:spPr>
          <a:xfrm>
            <a:off x="0" y="13600608"/>
            <a:ext cx="24387175" cy="115392"/>
          </a:xfrm>
          <a:prstGeom prst="rect">
            <a:avLst/>
          </a:prstGeom>
          <a:gradFill flip="none" rotWithShape="1">
            <a:gsLst>
              <a:gs pos="87000">
                <a:srgbClr val="C00000"/>
              </a:gs>
              <a:gs pos="57000">
                <a:srgbClr val="AA9066"/>
              </a:gs>
              <a:gs pos="0">
                <a:srgbClr val="565251"/>
              </a:gs>
            </a:gsLst>
            <a:lin ang="4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Open Sans Light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278341" y="12901148"/>
            <a:ext cx="227325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Заявления на участие в Программе можно подать в «Личном кабинете» на интернет ресурсе </a:t>
            </a:r>
            <a:r>
              <a:rPr lang="ru-RU" sz="3200" dirty="0" smtClean="0"/>
              <a:t>Банка</a:t>
            </a:r>
            <a:r>
              <a:rPr lang="ru-RU" sz="3200" dirty="0" smtClean="0">
                <a:solidFill>
                  <a:schemeClr val="tx1">
                    <a:lumMod val="75000"/>
                  </a:schemeClr>
                </a:solidFill>
              </a:rPr>
              <a:t>: </a:t>
            </a:r>
            <a:r>
              <a:rPr lang="ru-RU" sz="3200" b="1" dirty="0">
                <a:solidFill>
                  <a:schemeClr val="tx1">
                    <a:lumMod val="75000"/>
                  </a:schemeClr>
                </a:solidFill>
              </a:rPr>
              <a:t>www.hcsbk.kz.</a:t>
            </a: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0" y="456804"/>
            <a:ext cx="5476140" cy="835167"/>
          </a:xfrm>
          <a:prstGeom prst="rect">
            <a:avLst/>
          </a:prstGeom>
          <a:solidFill>
            <a:srgbClr val="C1B6B4"/>
          </a:solidFill>
        </p:spPr>
        <p:txBody>
          <a:bodyPr vert="horz" wrap="square" lIns="217490" tIns="108745" rIns="217490" bIns="108745" rtlCol="0" anchor="ctr">
            <a:spAutoFit/>
          </a:bodyPr>
          <a:lstStyle>
            <a:lvl1pPr algn="ctr" defTabSz="1087444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/>
                </a:solidFill>
                <a:latin typeface="Open Sans"/>
                <a:ea typeface="+mj-ea"/>
                <a:cs typeface="Open Sans"/>
              </a:defRPr>
            </a:lvl1pPr>
          </a:lstStyle>
          <a:p>
            <a:r>
              <a:rPr lang="ru-RU" sz="4000" dirty="0">
                <a:solidFill>
                  <a:schemeClr val="bg1"/>
                </a:solidFill>
              </a:rPr>
              <a:t>что мы предлагаем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/>
          <a:srcRect b="3794"/>
          <a:stretch/>
        </p:blipFill>
        <p:spPr>
          <a:xfrm>
            <a:off x="5168900" y="4738237"/>
            <a:ext cx="14049375" cy="4572646"/>
          </a:xfrm>
          <a:prstGeom prst="rect">
            <a:avLst/>
          </a:prstGeom>
        </p:spPr>
      </p:pic>
      <p:sp>
        <p:nvSpPr>
          <p:cNvPr id="39" name="Rectangle 10"/>
          <p:cNvSpPr/>
          <p:nvPr/>
        </p:nvSpPr>
        <p:spPr>
          <a:xfrm>
            <a:off x="11495358" y="1931930"/>
            <a:ext cx="1553645" cy="128014"/>
          </a:xfrm>
          <a:prstGeom prst="rect">
            <a:avLst/>
          </a:prstGeom>
          <a:solidFill>
            <a:srgbClr val="C13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Open Sans Ligh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172759" y="9916760"/>
            <a:ext cx="6897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</a:rPr>
              <a:t>Какой должен быть доход: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16774" y="10806590"/>
            <a:ext cx="61228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</a:rPr>
              <a:t>Доход на каждого члена семьи за</a:t>
            </a:r>
          </a:p>
          <a:p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</a:rPr>
              <a:t>последние шесть месяцев не должен</a:t>
            </a:r>
          </a:p>
          <a:p>
            <a:r>
              <a:rPr lang="kk-KZ" sz="2800" dirty="0" smtClean="0">
                <a:solidFill>
                  <a:schemeClr val="tx2">
                    <a:lumMod val="50000"/>
                  </a:schemeClr>
                </a:solidFill>
              </a:rPr>
              <a:t>превышать 3,7 ПМ (в 2021г. 126 917 т)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864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Blue Lime - Rocketo Graphics">
      <a:dk1>
        <a:srgbClr val="999999"/>
      </a:dk1>
      <a:lt1>
        <a:srgbClr val="FFFFFF"/>
      </a:lt1>
      <a:dk2>
        <a:srgbClr val="494949"/>
      </a:dk2>
      <a:lt2>
        <a:srgbClr val="FFFFFF"/>
      </a:lt2>
      <a:accent1>
        <a:srgbClr val="1F98D8"/>
      </a:accent1>
      <a:accent2>
        <a:srgbClr val="229CCE"/>
      </a:accent2>
      <a:accent3>
        <a:srgbClr val="27A5C1"/>
      </a:accent3>
      <a:accent4>
        <a:srgbClr val="24B6AB"/>
      </a:accent4>
      <a:accent5>
        <a:srgbClr val="5BBD76"/>
      </a:accent5>
      <a:accent6>
        <a:srgbClr val="7DC34D"/>
      </a:accent6>
      <a:hlink>
        <a:srgbClr val="F33B48"/>
      </a:hlink>
      <a:folHlink>
        <a:srgbClr val="FFC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 dirty="0">
            <a:latin typeface="Open Sans Ligh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9398</TotalTime>
  <Words>332</Words>
  <Application>Microsoft Office PowerPoint</Application>
  <PresentationFormat>Произвольный</PresentationFormat>
  <Paragraphs>87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Master</vt:lpstr>
      <vt:lpstr>Слайд 1</vt:lpstr>
      <vt:lpstr>Слайд 2</vt:lpstr>
      <vt:lpstr>Слайд 3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Мағауия Данияр Мұратұлы</dc:creator>
  <cp:lastModifiedBy>пк</cp:lastModifiedBy>
  <cp:revision>898</cp:revision>
  <cp:lastPrinted>2020-10-29T11:44:05Z</cp:lastPrinted>
  <dcterms:created xsi:type="dcterms:W3CDTF">2014-12-02T17:36:54Z</dcterms:created>
  <dcterms:modified xsi:type="dcterms:W3CDTF">2021-04-27T10:20:39Z</dcterms:modified>
</cp:coreProperties>
</file>