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5934" r:id="rId2"/>
    <p:sldMasterId id="2147485947" r:id="rId3"/>
  </p:sldMasterIdLst>
  <p:notesMasterIdLst>
    <p:notesMasterId r:id="rId32"/>
  </p:notesMasterIdLst>
  <p:handoutMasterIdLst>
    <p:handoutMasterId r:id="rId33"/>
  </p:handoutMasterIdLst>
  <p:sldIdLst>
    <p:sldId id="796" r:id="rId4"/>
    <p:sldId id="798" r:id="rId5"/>
    <p:sldId id="804" r:id="rId6"/>
    <p:sldId id="828" r:id="rId7"/>
    <p:sldId id="809" r:id="rId8"/>
    <p:sldId id="830" r:id="rId9"/>
    <p:sldId id="808" r:id="rId10"/>
    <p:sldId id="831" r:id="rId11"/>
    <p:sldId id="810" r:id="rId12"/>
    <p:sldId id="811" r:id="rId13"/>
    <p:sldId id="833" r:id="rId14"/>
    <p:sldId id="812" r:id="rId15"/>
    <p:sldId id="832" r:id="rId16"/>
    <p:sldId id="834" r:id="rId17"/>
    <p:sldId id="813" r:id="rId18"/>
    <p:sldId id="835" r:id="rId19"/>
    <p:sldId id="821" r:id="rId20"/>
    <p:sldId id="836" r:id="rId21"/>
    <p:sldId id="826" r:id="rId22"/>
    <p:sldId id="838" r:id="rId23"/>
    <p:sldId id="840" r:id="rId24"/>
    <p:sldId id="822" r:id="rId25"/>
    <p:sldId id="823" r:id="rId26"/>
    <p:sldId id="825" r:id="rId27"/>
    <p:sldId id="824" r:id="rId28"/>
    <p:sldId id="839" r:id="rId29"/>
    <p:sldId id="827" r:id="rId30"/>
    <p:sldId id="795" r:id="rId31"/>
  </p:sldIdLst>
  <p:sldSz cx="12190413" cy="6858000"/>
  <p:notesSz cx="6761163" cy="9942513"/>
  <p:custDataLst>
    <p:tags r:id="rId3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FontAwesome"/>
        <a:cs typeface="FontAwesom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  <a:srgbClr val="ADAEB0"/>
    <a:srgbClr val="5B8BAB"/>
    <a:srgbClr val="8EADC4"/>
    <a:srgbClr val="2E6C94"/>
    <a:srgbClr val="3FB1FF"/>
    <a:srgbClr val="DDE3DA"/>
    <a:srgbClr val="0062A4"/>
    <a:srgbClr val="0082DA"/>
    <a:srgbClr val="CC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027" autoAdjust="0"/>
  </p:normalViewPr>
  <p:slideViewPr>
    <p:cSldViewPr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3000" y="4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8DEB5A2-370B-4093-A05D-92B56E7BEA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D2E23-6D0B-48C8-B0D2-EF938C5F0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D9B1A5-64E4-41BF-BD29-5C0353206DE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10A2E-0245-49F6-969B-4FED31F9F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C609AB-CF14-40A2-990B-A038AEBFA9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4CB7A27-902E-4AE2-B81A-F0F562824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49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C8CA62-C75C-49C7-A5A2-77974B3C2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2466E8-2E6E-4C04-B2F3-81CCFD3917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F899EA-4BAB-4DAA-BCAB-A558DE34495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00F3C632-F19A-4709-B7D4-9D6B9E80BE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0D2A8DC-B77A-443F-9290-5C2F36534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9683C-63CC-41AB-BD19-323971590B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147086-4B5B-4458-80A5-20AE91678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FDB5F5-2E75-4C5B-9D04-85FCEEF5D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0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D317E3BA-4FBA-4EB2-A2D7-39486E9A5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0BD342E0-5DE1-4478-A1FF-974C4425A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Слайд бастау, уберизация, башеев, типо МНЭ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Туризм слайд</a:t>
            </a: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E771562B-F395-4BC2-B0FF-DA88D1D51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fld id="{2EEB2496-D116-45C6-9776-64B78F03682D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12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72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548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15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975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858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970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11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371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20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337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278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749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091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364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441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671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756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923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63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56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68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15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30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85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90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DB5F5-2E75-4C5B-9D04-85FCEEF5DCE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57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9">
            <a:extLst>
              <a:ext uri="{FF2B5EF4-FFF2-40B4-BE49-F238E27FC236}">
                <a16:creationId xmlns:a16="http://schemas.microsoft.com/office/drawing/2014/main" id="{9B2C47F6-400B-4534-8BFE-25187164486A}"/>
              </a:ext>
            </a:extLst>
          </p:cNvPr>
          <p:cNvSpPr/>
          <p:nvPr userDrawn="1"/>
        </p:nvSpPr>
        <p:spPr>
          <a:xfrm rot="5400000">
            <a:off x="11729244" y="126206"/>
            <a:ext cx="384175" cy="53816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 defTabSz="1375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E816E84-22F8-47E8-A355-DA745814B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1463" y="203200"/>
            <a:ext cx="508000" cy="366713"/>
          </a:xfrm>
          <a:prstGeom prst="rect">
            <a:avLst/>
          </a:prstGeom>
        </p:spPr>
        <p:txBody>
          <a:bodyPr vert="horz" wrap="square" lIns="121908" tIns="60954" rIns="121908" bIns="60954" numCol="1" anchor="ctr" anchorCtr="0" compatLnSpc="1">
            <a:prstTxWarp prst="textNoShape">
              <a:avLst/>
            </a:prstTxWarp>
          </a:bodyPr>
          <a:lstStyle>
            <a:lvl1pPr algn="ctr" defTabSz="1374775" eaLnBrk="1" hangingPunct="1">
              <a:defRPr sz="1200" b="1">
                <a:solidFill>
                  <a:srgbClr val="FFFFFF"/>
                </a:solidFill>
                <a:ea typeface="FontAwesome"/>
                <a:cs typeface="+mn-cs"/>
              </a:defRPr>
            </a:lvl1pPr>
          </a:lstStyle>
          <a:p>
            <a:pPr>
              <a:defRPr/>
            </a:pPr>
            <a:fld id="{BCA99ED2-4633-465A-847C-FBE8C2AE1A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079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F64357D-6E35-4EEE-BF9E-5115B4D228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0413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id="{97355A5B-A04E-4276-ADCE-EC171E34E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id="{6048058F-BF1E-4E34-8284-7A7868F99E13}"/>
                  </a:ext>
                </a:extLst>
              </p:cNvPr>
              <p:cNvSpPr/>
              <p:nvPr/>
            </p:nvSpPr>
            <p:spPr>
              <a:xfrm>
                <a:off x="0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432B4473-4A45-41A3-BF91-7065CC1A2411}"/>
                  </a:ext>
                </a:extLst>
              </p:cNvPr>
              <p:cNvSpPr/>
              <p:nvPr/>
            </p:nvSpPr>
            <p:spPr>
              <a:xfrm>
                <a:off x="1262744" y="2573904"/>
                <a:ext cx="1262744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id="{5AD511CF-1047-46DC-A464-1E01925C8B9E}"/>
                  </a:ext>
                </a:extLst>
              </p:cNvPr>
              <p:cNvSpPr/>
              <p:nvPr/>
            </p:nvSpPr>
            <p:spPr>
              <a:xfrm>
                <a:off x="2490095" y="2573904"/>
                <a:ext cx="1262744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7FD73713-00E4-418D-B9A8-23821A1FA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E79D4089-7671-445D-A97F-B95AE5FB7DDF}"/>
                  </a:ext>
                </a:extLst>
              </p:cNvPr>
              <p:cNvSpPr/>
              <p:nvPr/>
            </p:nvSpPr>
            <p:spPr>
              <a:xfrm>
                <a:off x="503" y="2573904"/>
                <a:ext cx="1262744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id="{7A82C349-1371-4483-87E4-8814C9E1F0B6}"/>
                  </a:ext>
                </a:extLst>
              </p:cNvPr>
              <p:cNvSpPr/>
              <p:nvPr/>
            </p:nvSpPr>
            <p:spPr>
              <a:xfrm>
                <a:off x="1263247" y="2573904"/>
                <a:ext cx="1262744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id="{B25B1293-8861-4C4D-A04A-530E788FA824}"/>
                  </a:ext>
                </a:extLst>
              </p:cNvPr>
              <p:cNvSpPr/>
              <p:nvPr/>
            </p:nvSpPr>
            <p:spPr>
              <a:xfrm>
                <a:off x="2489456" y="2573904"/>
                <a:ext cx="1262744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ABDAD4BE-7960-40BF-8388-18D16C1390C1}"/>
                  </a:ext>
                </a:extLst>
              </p:cNvPr>
              <p:cNvSpPr/>
              <p:nvPr/>
            </p:nvSpPr>
            <p:spPr>
              <a:xfrm>
                <a:off x="3752199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00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DA7015-F7BA-4DA4-80F3-128E4074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08" tIns="60954" rIns="121908" bIns="60954"/>
          <a:lstStyle>
            <a:lvl1pPr defTabSz="1219078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C4AC48-3F47-4D2F-8BB1-143194B7766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4C0480-8790-4F4A-AE9F-45FEA70B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lIns="121908" tIns="60954" rIns="121908" bIns="60954"/>
          <a:lstStyle>
            <a:lvl1pPr defTabSz="1219078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898446-8C9C-489E-B8F7-55499EC6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>
            <a:lvl1pPr defTabSz="1217613" eaLnBrk="1" hangingPunct="1">
              <a:defRPr sz="2400">
                <a:solidFill>
                  <a:srgbClr val="262626"/>
                </a:solidFill>
                <a:ea typeface="FontAwesome"/>
                <a:cs typeface="+mn-cs"/>
              </a:defRPr>
            </a:lvl1pPr>
          </a:lstStyle>
          <a:p>
            <a:pPr>
              <a:defRPr/>
            </a:pPr>
            <a:fld id="{EC226188-7159-4A89-BA17-04D16834D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08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D13C609-4787-4C93-A904-9B10DC0021FF}"/>
              </a:ext>
            </a:extLst>
          </p:cNvPr>
          <p:cNvCxnSpPr/>
          <p:nvPr userDrawn="1"/>
        </p:nvCxnSpPr>
        <p:spPr>
          <a:xfrm>
            <a:off x="2495550" y="3284538"/>
            <a:ext cx="7199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9174A08-7D93-42F5-8A95-9C7C4C4DB59A}"/>
              </a:ext>
            </a:extLst>
          </p:cNvPr>
          <p:cNvCxnSpPr/>
          <p:nvPr userDrawn="1"/>
        </p:nvCxnSpPr>
        <p:spPr>
          <a:xfrm>
            <a:off x="2495550" y="5345113"/>
            <a:ext cx="7199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95675" y="3356992"/>
            <a:ext cx="7199063" cy="198883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000" b="1" baseline="0">
                <a:solidFill>
                  <a:srgbClr val="004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36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вывод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 hidden="1">
            <a:extLst>
              <a:ext uri="{FF2B5EF4-FFF2-40B4-BE49-F238E27FC236}">
                <a16:creationId xmlns:a16="http://schemas.microsoft.com/office/drawing/2014/main" id="{2EC57ADB-1A2F-4DAB-A4B4-5F3BFDD0EB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DCED47E8-3AF0-4E37-9DF2-FB14DA5720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11B2C42-4B60-49BF-AAF5-82E3DA0A51CD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20" y="140595"/>
            <a:ext cx="1388031" cy="5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" hidden="1">
            <a:extLst>
              <a:ext uri="{FF2B5EF4-FFF2-40B4-BE49-F238E27FC236}">
                <a16:creationId xmlns:a16="http://schemas.microsoft.com/office/drawing/2014/main" id="{7592F9DB-A3B7-4383-84B2-960E41130C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с двумя усеченными соседними углами 13">
            <a:extLst>
              <a:ext uri="{FF2B5EF4-FFF2-40B4-BE49-F238E27FC236}">
                <a16:creationId xmlns:a16="http://schemas.microsoft.com/office/drawing/2014/main" id="{9CF555D1-5A13-4AD0-9F78-C1525E32B879}"/>
              </a:ext>
            </a:extLst>
          </p:cNvPr>
          <p:cNvSpPr/>
          <p:nvPr userDrawn="1"/>
        </p:nvSpPr>
        <p:spPr>
          <a:xfrm rot="10800000">
            <a:off x="544036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C3DD750E-6AE7-4651-9B7D-A9BEB7B8551B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8F873C07-9836-4D3D-A6AF-8422A97A03A7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4F772986-EC04-4689-AE2C-496F58F69CC5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010B8F5-7D17-4140-893B-011B732E8A1C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CE946C-A22B-473D-8A05-ADD4BBAAFAFD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id="{CBB83F0E-C709-4B7F-BF65-2B7444EB33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FAE6FE1-32F5-4238-A027-EA067989C49C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95530-7BBF-426B-B384-921AFC773C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BF2C65-1A1A-4555-8384-3E031367C133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9279912-49D8-493D-83D9-02DE41B0A00E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E4B5D5E4-C0F7-43EB-88AD-CBD3D74708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57150"/>
            <a:ext cx="11588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2"/>
          </p:nvPr>
        </p:nvSpPr>
        <p:spPr>
          <a:xfrm>
            <a:off x="5522120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911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" hidden="1">
            <a:extLst>
              <a:ext uri="{FF2B5EF4-FFF2-40B4-BE49-F238E27FC236}">
                <a16:creationId xmlns:a16="http://schemas.microsoft.com/office/drawing/2014/main" id="{F14151DF-518D-4E16-9C94-798D28A455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с двумя усеченными соседними углами 13">
            <a:extLst>
              <a:ext uri="{FF2B5EF4-FFF2-40B4-BE49-F238E27FC236}">
                <a16:creationId xmlns:a16="http://schemas.microsoft.com/office/drawing/2014/main" id="{AE436647-AF16-49F6-8392-1DCD3F209219}"/>
              </a:ext>
            </a:extLst>
          </p:cNvPr>
          <p:cNvSpPr/>
          <p:nvPr userDrawn="1"/>
        </p:nvSpPr>
        <p:spPr>
          <a:xfrm rot="10800000">
            <a:off x="544036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1E4FEC42-356D-4F88-8FDA-81E66B5BE6B6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78BF9F41-AF99-4D28-A193-B1B6806E2A45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1A39055A-B9DA-4E2F-B0F1-A6C15A7AA3A4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E8F2400-004B-44EB-8B80-BD853E23C19E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02164D0-8226-457D-A177-4D0BE402E02B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id="{0AB3F6E8-2498-40A9-9641-E7F6B014DA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882F970-7C0D-4F4B-9FDC-C6AE67D1C290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A7EA45-64AB-42D8-B797-69E503A8B4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53E5996-14F2-4002-9732-483EFEB832DA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5C8D07F-B18C-4032-9444-426A73F5EC81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CE997DA3-9B7B-479C-80F7-54FCF3F85E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2"/>
          </p:nvPr>
        </p:nvSpPr>
        <p:spPr>
          <a:xfrm>
            <a:off x="5522120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936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" hidden="1">
            <a:extLst>
              <a:ext uri="{FF2B5EF4-FFF2-40B4-BE49-F238E27FC236}">
                <a16:creationId xmlns:a16="http://schemas.microsoft.com/office/drawing/2014/main" id="{841905A9-85D8-49D2-91C2-41827FFD2D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6899548-B9E9-4159-B249-B8BD6C6F83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усеченными соседними углами 13">
            <a:extLst>
              <a:ext uri="{FF2B5EF4-FFF2-40B4-BE49-F238E27FC236}">
                <a16:creationId xmlns:a16="http://schemas.microsoft.com/office/drawing/2014/main" id="{D4E880E3-6136-46D7-A5AD-6F5B771B6FBA}"/>
              </a:ext>
            </a:extLst>
          </p:cNvPr>
          <p:cNvSpPr/>
          <p:nvPr userDrawn="1"/>
        </p:nvSpPr>
        <p:spPr>
          <a:xfrm rot="10800000">
            <a:off x="544036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E5C3D4E5-DEF2-474D-9CD6-AE9BAA823514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D7660D73-4FA4-4069-A67F-F1909D842C31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18493561-ABFB-4355-96A6-A54D9A8BE1E3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C9EA28F-F94F-4649-80D0-8AB8EA3A939D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BD3A374-2DDF-4B6D-9CA9-68D2B0734988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>
            <a:extLst>
              <a:ext uri="{FF2B5EF4-FFF2-40B4-BE49-F238E27FC236}">
                <a16:creationId xmlns:a16="http://schemas.microsoft.com/office/drawing/2014/main" id="{57F47E4A-206D-47BE-904A-4AFAB4F4A4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BE51A32-0838-442C-A613-16A3D4F56E40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EFF8B3-3A18-4136-9FF0-E7F303A7E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C017799-BAAE-47B2-BFFB-4664F6BC8ECF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AC8EBA7-6E0F-4D54-B4C8-B994A4C791A5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3">
            <a:extLst>
              <a:ext uri="{FF2B5EF4-FFF2-40B4-BE49-F238E27FC236}">
                <a16:creationId xmlns:a16="http://schemas.microsoft.com/office/drawing/2014/main" id="{6466C96B-B17B-4007-8962-290480BF74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2"/>
          </p:nvPr>
        </p:nvSpPr>
        <p:spPr>
          <a:xfrm>
            <a:off x="5522120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23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" hidden="1">
            <a:extLst>
              <a:ext uri="{FF2B5EF4-FFF2-40B4-BE49-F238E27FC236}">
                <a16:creationId xmlns:a16="http://schemas.microsoft.com/office/drawing/2014/main" id="{067506AB-1692-4A3C-9C81-DAAEAB67DD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E9257E19-6B18-4C3B-9D41-3D8BDB20C4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усеченными соседними углами 13">
            <a:extLst>
              <a:ext uri="{FF2B5EF4-FFF2-40B4-BE49-F238E27FC236}">
                <a16:creationId xmlns:a16="http://schemas.microsoft.com/office/drawing/2014/main" id="{D3BE761D-4743-4E6E-ABBB-EEAABBA57BBD}"/>
              </a:ext>
            </a:extLst>
          </p:cNvPr>
          <p:cNvSpPr/>
          <p:nvPr userDrawn="1"/>
        </p:nvSpPr>
        <p:spPr>
          <a:xfrm rot="10800000">
            <a:off x="544036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079E0AFF-2477-488D-AFA4-464BB72EFD37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E8020D5B-C4AC-428B-8752-0CD1970F2D60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E784F41C-8F2B-42AF-A0B3-B8B708FF15F7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A53F9D-7861-4C70-A1B7-38D8E33E5C80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C2618F-6514-45C8-B5C4-D49B3962D040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>
            <a:extLst>
              <a:ext uri="{FF2B5EF4-FFF2-40B4-BE49-F238E27FC236}">
                <a16:creationId xmlns:a16="http://schemas.microsoft.com/office/drawing/2014/main" id="{388F86B5-4073-47DB-A15B-05C880ADE8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F4E0AC6-F0CA-4F65-AD53-97C70FED9E63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8B7AF-9430-44ED-93B3-0371CD69A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НАО «Центр поддержки гражданских инициатив»</a:t>
            </a:r>
          </a:p>
        </p:txBody>
      </p:sp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CB2AC1A4-2A50-4CC6-BD0C-30040C4D6E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2"/>
          </p:nvPr>
        </p:nvSpPr>
        <p:spPr>
          <a:xfrm>
            <a:off x="5522120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996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" hidden="1">
            <a:extLst>
              <a:ext uri="{FF2B5EF4-FFF2-40B4-BE49-F238E27FC236}">
                <a16:creationId xmlns:a16="http://schemas.microsoft.com/office/drawing/2014/main" id="{7C33AC70-E70F-4D14-BAFD-1CA349EC39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50DA4854-B717-489F-AE61-81FA8AB63A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F833B846-2F98-43AC-B001-20778D696855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F7EB384A-95EB-4AEB-BDB9-AC2E6A750572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6B0C376-5E13-4B20-B8D2-B1A2D59AA863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238CD4-5316-468A-8ED8-F6B54A2489C9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9A3A85BF-43DB-40EB-B985-25262BB892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7B9695F-9C1C-4B66-9DC7-E941644ECAE0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50B64-C243-434E-B158-AF7D7D85BE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CA8D139-F27B-4ADE-8D95-311EB8826172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8789DE6-5C3F-4541-81DF-378468195209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CDCB3834-CD1B-415E-93EE-908EE4415E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570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" hidden="1">
            <a:extLst>
              <a:ext uri="{FF2B5EF4-FFF2-40B4-BE49-F238E27FC236}">
                <a16:creationId xmlns:a16="http://schemas.microsoft.com/office/drawing/2014/main" id="{FEA9C065-76D0-4617-B1E1-7FAF39EE26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EEB031E5-6ABD-4911-AD12-14E282A0A7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D7E03E23-968F-44A7-8205-F591B6048D89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6CFB3A4A-39C1-4BFB-B599-C3E9C66D2B9D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5057390-6356-4685-9361-F92676E1D8FD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3FF9DC8-DF33-4939-B18B-F6E08883E42A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:a16="http://schemas.microsoft.com/office/drawing/2014/main" id="{02E41504-4CA9-42E2-B475-7E1185F58D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BE15A7E-3351-4113-A369-3EAD5771E1B5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F8A4F-2E12-4BC1-8999-F77BE2E497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pic>
        <p:nvPicPr>
          <p:cNvPr id="13" name="Рисунок 9">
            <a:extLst>
              <a:ext uri="{FF2B5EF4-FFF2-40B4-BE49-F238E27FC236}">
                <a16:creationId xmlns:a16="http://schemas.microsoft.com/office/drawing/2014/main" id="{43DEE87E-66CC-495F-8D4C-711B22C021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050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>
            <a:extLst>
              <a:ext uri="{FF2B5EF4-FFF2-40B4-BE49-F238E27FC236}">
                <a16:creationId xmlns:a16="http://schemas.microsoft.com/office/drawing/2014/main" id="{AE064603-427F-4A98-897E-4587331BB840}"/>
              </a:ext>
            </a:extLst>
          </p:cNvPr>
          <p:cNvSpPr/>
          <p:nvPr userDrawn="1"/>
        </p:nvSpPr>
        <p:spPr>
          <a:xfrm rot="5400000">
            <a:off x="11729244" y="126206"/>
            <a:ext cx="384175" cy="53816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 defTabSz="1375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91227" y="541356"/>
            <a:ext cx="7517421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7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2962" y="1010678"/>
            <a:ext cx="5485686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3CBCB09-2738-4EE8-97FA-2E9D4D32E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1463" y="203200"/>
            <a:ext cx="508000" cy="366713"/>
          </a:xfrm>
          <a:prstGeom prst="rect">
            <a:avLst/>
          </a:prstGeom>
        </p:spPr>
        <p:txBody>
          <a:bodyPr vert="horz" wrap="square" lIns="121908" tIns="60954" rIns="121908" bIns="60954" numCol="1" anchor="ctr" anchorCtr="0" compatLnSpc="1">
            <a:prstTxWarp prst="textNoShape">
              <a:avLst/>
            </a:prstTxWarp>
          </a:bodyPr>
          <a:lstStyle>
            <a:lvl1pPr algn="ctr" defTabSz="1374775" eaLnBrk="1" hangingPunct="1">
              <a:defRPr sz="1200" b="1">
                <a:solidFill>
                  <a:srgbClr val="FFFFFF"/>
                </a:solidFill>
                <a:ea typeface="FontAwesome"/>
                <a:cs typeface="+mn-cs"/>
              </a:defRPr>
            </a:lvl1pPr>
          </a:lstStyle>
          <a:p>
            <a:pPr>
              <a:defRPr/>
            </a:pPr>
            <a:fld id="{7182E863-C616-4BA4-9092-735AAD2E92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892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с вывод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" hidden="1">
            <a:extLst>
              <a:ext uri="{FF2B5EF4-FFF2-40B4-BE49-F238E27FC236}">
                <a16:creationId xmlns:a16="http://schemas.microsoft.com/office/drawing/2014/main" id="{A9F7A38F-7D71-45F0-92A6-2F5ED53907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D877BF91-60AD-4331-8470-374F9A16FD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61108EE6-8289-440A-949C-BE86FDD0A490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2FE538CF-853D-4431-8E71-D7C24116A247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FD16DA3-9F0D-448C-A2E7-8BF4AC060B75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31CFC8C-EB46-4CFD-A868-A24A238E4EF5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>
            <a:extLst>
              <a:ext uri="{FF2B5EF4-FFF2-40B4-BE49-F238E27FC236}">
                <a16:creationId xmlns:a16="http://schemas.microsoft.com/office/drawing/2014/main" id="{59F4CAC3-7E41-4668-B6D5-217AF223FA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116FA21-D971-45B0-8600-04038CF0CD75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0C158-34EF-4E21-BB70-E7CDC6CFE2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040E4B9-11FB-43D5-8786-DF8CC1DE6032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BAE7283-BAF1-40D2-B53E-4B46166345B2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0F0C9B3E-0388-4C0B-9823-31608CB160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192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1" hidden="1">
            <a:extLst>
              <a:ext uri="{FF2B5EF4-FFF2-40B4-BE49-F238E27FC236}">
                <a16:creationId xmlns:a16="http://schemas.microsoft.com/office/drawing/2014/main" id="{CC7F4A32-6515-4594-B3E8-8740F285F9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2D437C26-40C5-4365-AF7C-3557D2C14D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F478749F-E83D-4902-90B6-11DBBB36131A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FEAE75BE-1B92-4216-BFD3-99229824FEFF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FABF9111-15FA-44F6-AF03-0B41059C5E8E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9764E8A-083F-464F-80E4-91C485A6BF9E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1121053-8058-4C3C-BDC8-DBB705F7A50D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">
            <a:extLst>
              <a:ext uri="{FF2B5EF4-FFF2-40B4-BE49-F238E27FC236}">
                <a16:creationId xmlns:a16="http://schemas.microsoft.com/office/drawing/2014/main" id="{35E35FC6-E96C-484A-9445-876DC1062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601051-211F-4920-98C0-A06CC0FD2CBE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8FF9C4-F0D0-46A9-BFB9-D14AF22A0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E8ABDAA-BBA8-40A5-B6FD-B2E139085EA9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AB2C7CC-E2F2-45B3-B825-6E5A1D19CE0A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2">
            <a:extLst>
              <a:ext uri="{FF2B5EF4-FFF2-40B4-BE49-F238E27FC236}">
                <a16:creationId xmlns:a16="http://schemas.microsoft.com/office/drawing/2014/main" id="{AE12F9A0-4224-4E0B-814A-3E778EC1DA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43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1" hidden="1">
            <a:extLst>
              <a:ext uri="{FF2B5EF4-FFF2-40B4-BE49-F238E27FC236}">
                <a16:creationId xmlns:a16="http://schemas.microsoft.com/office/drawing/2014/main" id="{E7A8A3A9-D14B-49E6-ADCF-84A8EE72F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EBE9951B-2D99-4043-9380-37D134515B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64CECB86-D88B-4D6A-9A9C-9D2B94C0D3F4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D3A0B9CE-04CB-40F9-AE2C-7FC77F634A4A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AFD5408D-BE2A-4840-8225-53D792103CBE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5EFC62-C844-493B-8C35-55160828E446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75A386F-58F3-4736-BFA7-1A8D7A66B97B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>
            <a:extLst>
              <a:ext uri="{FF2B5EF4-FFF2-40B4-BE49-F238E27FC236}">
                <a16:creationId xmlns:a16="http://schemas.microsoft.com/office/drawing/2014/main" id="{7B3E4A91-DD7D-4F50-888F-B3A611DCFE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D01F7AE-BF74-4522-9DF9-B8E006BA017D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B1D800-05B5-45F9-A08F-694B55FC13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31E93FC-65C2-41A7-A366-ACED6C54F29E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A437E12-C6CD-498B-A946-6AB1D0A89CF5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с двумя усеченными соседними углами 12">
            <a:extLst>
              <a:ext uri="{FF2B5EF4-FFF2-40B4-BE49-F238E27FC236}">
                <a16:creationId xmlns:a16="http://schemas.microsoft.com/office/drawing/2014/main" id="{6AA6D161-F0BF-44B0-84D3-C7E75C8EA5CC}"/>
              </a:ext>
            </a:extLst>
          </p:cNvPr>
          <p:cNvSpPr/>
          <p:nvPr userDrawn="1"/>
        </p:nvSpPr>
        <p:spPr>
          <a:xfrm rot="10800000">
            <a:off x="5437188" y="704850"/>
            <a:ext cx="1601787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3" name="Рисунок 13">
            <a:extLst>
              <a:ext uri="{FF2B5EF4-FFF2-40B4-BE49-F238E27FC236}">
                <a16:creationId xmlns:a16="http://schemas.microsoft.com/office/drawing/2014/main" id="{2A5D5FD5-90CC-4B38-A73B-E0A3B83061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6"/>
          </p:nvPr>
        </p:nvSpPr>
        <p:spPr>
          <a:xfrm>
            <a:off x="5487994" y="68286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87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" hidden="1">
            <a:extLst>
              <a:ext uri="{FF2B5EF4-FFF2-40B4-BE49-F238E27FC236}">
                <a16:creationId xmlns:a16="http://schemas.microsoft.com/office/drawing/2014/main" id="{F744C48F-186F-4D77-BF51-C547E49147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863D9441-0BBC-4698-98B5-471CC6F101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с двумя усеченными соседними углами 20">
            <a:extLst>
              <a:ext uri="{FF2B5EF4-FFF2-40B4-BE49-F238E27FC236}">
                <a16:creationId xmlns:a16="http://schemas.microsoft.com/office/drawing/2014/main" id="{3F498915-BDB1-48BB-8625-25FB8093C273}"/>
              </a:ext>
            </a:extLst>
          </p:cNvPr>
          <p:cNvSpPr/>
          <p:nvPr userDrawn="1"/>
        </p:nvSpPr>
        <p:spPr>
          <a:xfrm rot="10800000">
            <a:off x="704373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880D728B-6C55-4E58-A286-A9DA775EB479}"/>
              </a:ext>
            </a:extLst>
          </p:cNvPr>
          <p:cNvSpPr/>
          <p:nvPr userDrawn="1"/>
        </p:nvSpPr>
        <p:spPr>
          <a:xfrm rot="10800000">
            <a:off x="8647113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98743BEB-2B0F-4792-B53A-2D4FACF37B4F}"/>
              </a:ext>
            </a:extLst>
          </p:cNvPr>
          <p:cNvSpPr/>
          <p:nvPr userDrawn="1"/>
        </p:nvSpPr>
        <p:spPr>
          <a:xfrm rot="10800000">
            <a:off x="10250488" y="704850"/>
            <a:ext cx="1603375" cy="157163"/>
          </a:xfrm>
          <a:prstGeom prst="snip2SameRect">
            <a:avLst>
              <a:gd name="adj1" fmla="val 4232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C4C217F-0780-45B3-9502-AB6BABCBC16E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A07587-C5E3-4697-8C92-9D61CB930D79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ECBA4EF4-C4BF-4E7B-A23A-0690E53B2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D13F243-78C8-4C2A-9FD2-FCD454032452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4FA94-2C66-4A6E-862F-BCB6B3D5B7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© НАО «Центр поддержки гражданских инициатив»</a:t>
            </a: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525EB5C6-4D27-49F7-82C2-E697F16FBA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Текст 17"/>
          <p:cNvSpPr>
            <a:spLocks noGrp="1"/>
          </p:cNvSpPr>
          <p:nvPr>
            <p:ph type="body" sz="quarter" idx="13"/>
          </p:nvPr>
        </p:nvSpPr>
        <p:spPr>
          <a:xfrm>
            <a:off x="7126081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4"/>
          </p:nvPr>
        </p:nvSpPr>
        <p:spPr>
          <a:xfrm>
            <a:off x="8729248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6" name="Текст 17"/>
          <p:cNvSpPr>
            <a:spLocks noGrp="1"/>
          </p:cNvSpPr>
          <p:nvPr>
            <p:ph type="body" sz="quarter" idx="15"/>
          </p:nvPr>
        </p:nvSpPr>
        <p:spPr>
          <a:xfrm>
            <a:off x="10332416" y="698108"/>
            <a:ext cx="1439813" cy="1709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4110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" hidden="1">
            <a:extLst>
              <a:ext uri="{FF2B5EF4-FFF2-40B4-BE49-F238E27FC236}">
                <a16:creationId xmlns:a16="http://schemas.microsoft.com/office/drawing/2014/main" id="{C450E55A-4FCE-4D7E-8365-9460A1A65D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344F0122-73E1-47D8-9C38-2A372AE8E8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194B4BF-9D8A-44C8-BF1D-12D57C699D83}"/>
              </a:ext>
            </a:extLst>
          </p:cNvPr>
          <p:cNvCxnSpPr/>
          <p:nvPr userDrawn="1"/>
        </p:nvCxnSpPr>
        <p:spPr>
          <a:xfrm>
            <a:off x="336550" y="684213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EE502C1-8789-4EF0-91C9-8134DADA94AF}"/>
              </a:ext>
            </a:extLst>
          </p:cNvPr>
          <p:cNvCxnSpPr/>
          <p:nvPr userDrawn="1"/>
        </p:nvCxnSpPr>
        <p:spPr>
          <a:xfrm>
            <a:off x="336550" y="6567488"/>
            <a:ext cx="11517313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0325FA-46CD-4CFF-BFEB-F18C4D4496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96650" y="6567488"/>
            <a:ext cx="652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603C037-E996-4342-86ED-45CCF34080C5}" type="slidenum">
              <a:rPr lang="ru-RU" altLang="ru-RU" sz="800" b="1" smtClean="0">
                <a:solidFill>
                  <a:srgbClr val="004A7A"/>
                </a:solidFill>
                <a:ea typeface="+mn-ea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4A7A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AEA99-AB6A-4F3B-AAFC-1AA62A983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9700" y="6567488"/>
            <a:ext cx="4291013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004C7E"/>
                </a:solidFill>
                <a:cs typeface="Arial" panose="020B0604020202020204" pitchFamily="34" charset="0"/>
              </a:rPr>
              <a:t>НАО «Центр поддержки гражданских инициатив»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6211C1B-A993-49C2-857B-DD9921B1E0E8}"/>
              </a:ext>
            </a:extLst>
          </p:cNvPr>
          <p:cNvCxnSpPr/>
          <p:nvPr userDrawn="1"/>
        </p:nvCxnSpPr>
        <p:spPr>
          <a:xfrm>
            <a:off x="336550" y="5781675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86A00AA-7A12-4330-B499-737C319B36DB}"/>
              </a:ext>
            </a:extLst>
          </p:cNvPr>
          <p:cNvCxnSpPr/>
          <p:nvPr userDrawn="1"/>
        </p:nvCxnSpPr>
        <p:spPr>
          <a:xfrm>
            <a:off x="336550" y="6345238"/>
            <a:ext cx="11517313" cy="0"/>
          </a:xfrm>
          <a:prstGeom prst="lin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с двумя усеченными соседними углами 22">
            <a:extLst>
              <a:ext uri="{FF2B5EF4-FFF2-40B4-BE49-F238E27FC236}">
                <a16:creationId xmlns:a16="http://schemas.microsoft.com/office/drawing/2014/main" id="{BD6D51DD-EB97-4799-9E9A-F4833376F250}"/>
              </a:ext>
            </a:extLst>
          </p:cNvPr>
          <p:cNvSpPr/>
          <p:nvPr userDrawn="1"/>
        </p:nvSpPr>
        <p:spPr>
          <a:xfrm rot="10800000">
            <a:off x="8647113" y="687388"/>
            <a:ext cx="1603375" cy="157162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усеченными соседними углами 24">
            <a:extLst>
              <a:ext uri="{FF2B5EF4-FFF2-40B4-BE49-F238E27FC236}">
                <a16:creationId xmlns:a16="http://schemas.microsoft.com/office/drawing/2014/main" id="{353B5E42-E3BD-499F-87A3-6399E7330EB1}"/>
              </a:ext>
            </a:extLst>
          </p:cNvPr>
          <p:cNvSpPr/>
          <p:nvPr userDrawn="1"/>
        </p:nvSpPr>
        <p:spPr>
          <a:xfrm rot="10800000">
            <a:off x="10250488" y="687388"/>
            <a:ext cx="1603375" cy="157162"/>
          </a:xfrm>
          <a:prstGeom prst="snip2SameRect">
            <a:avLst>
              <a:gd name="adj1" fmla="val 42328"/>
              <a:gd name="adj2" fmla="val 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491AB8D1-7A98-4ED1-BA9B-D46723133B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63025" y="642938"/>
            <a:ext cx="9096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D68BAE91-9B02-4FEE-836F-92265167F1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31488" y="642938"/>
            <a:ext cx="841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eaLnBrk="1" hangingPunct="1">
              <a:defRPr/>
            </a:pPr>
            <a:r>
              <a:rPr lang="ru-RU" altLang="ru-RU" sz="1000">
                <a:solidFill>
                  <a:schemeClr val="bg1"/>
                </a:solidFill>
              </a:rPr>
              <a:t>ПРИЧИНЫ</a:t>
            </a:r>
          </a:p>
        </p:txBody>
      </p:sp>
      <p:pic>
        <p:nvPicPr>
          <p:cNvPr id="17" name="Рисунок 13">
            <a:extLst>
              <a:ext uri="{FF2B5EF4-FFF2-40B4-BE49-F238E27FC236}">
                <a16:creationId xmlns:a16="http://schemas.microsoft.com/office/drawing/2014/main" id="{7FF8A9B9-93A1-4563-902D-C946F3C92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5875"/>
            <a:ext cx="1239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35956" y="140594"/>
            <a:ext cx="10178275" cy="5441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rgbClr val="004A7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0"/>
          </p:nvPr>
        </p:nvSpPr>
        <p:spPr>
          <a:xfrm>
            <a:off x="335957" y="5782424"/>
            <a:ext cx="11518500" cy="562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1"/>
          </p:nvPr>
        </p:nvSpPr>
        <p:spPr>
          <a:xfrm>
            <a:off x="335957" y="6370360"/>
            <a:ext cx="10807002" cy="196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8908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ртр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" hidden="1">
            <a:extLst>
              <a:ext uri="{FF2B5EF4-FFF2-40B4-BE49-F238E27FC236}">
                <a16:creationId xmlns:a16="http://schemas.microsoft.com/office/drawing/2014/main" id="{712B635F-AF62-485C-A5FC-9FD72EC7C4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7F936639-961D-4417-8882-C00E3E3450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A79FA27-4B0B-48EC-AF03-42E2C74CF1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07738" y="6580188"/>
            <a:ext cx="652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DD4395E-B7D7-4606-A412-C62801F77FC6}" type="slidenum">
              <a:rPr lang="ru-RU" altLang="ru-RU" sz="800" b="1" smtClean="0">
                <a:solidFill>
                  <a:srgbClr val="0062AC"/>
                </a:solidFill>
                <a:ea typeface="+mn-ea"/>
                <a:cs typeface="+mn-cs"/>
              </a:rPr>
              <a:pPr algn="r" eaLnBrk="1" hangingPunct="1">
                <a:defRPr/>
              </a:pPr>
              <a:t>‹#›</a:t>
            </a:fld>
            <a:endParaRPr lang="ru-RU" altLang="ru-RU" sz="800" b="1">
              <a:solidFill>
                <a:srgbClr val="0062AC"/>
              </a:solidFill>
              <a:ea typeface="+mn-ea"/>
              <a:cs typeface="+mn-cs"/>
            </a:endParaRPr>
          </a:p>
        </p:txBody>
      </p:sp>
      <p:sp>
        <p:nvSpPr>
          <p:cNvPr id="7" name="Пятиугольник 4">
            <a:extLst>
              <a:ext uri="{FF2B5EF4-FFF2-40B4-BE49-F238E27FC236}">
                <a16:creationId xmlns:a16="http://schemas.microsoft.com/office/drawing/2014/main" id="{094C2B90-4757-406A-AF9B-15B6A07A7F2C}"/>
              </a:ext>
            </a:extLst>
          </p:cNvPr>
          <p:cNvSpPr/>
          <p:nvPr/>
        </p:nvSpPr>
        <p:spPr>
          <a:xfrm rot="16200000">
            <a:off x="5015707" y="216694"/>
            <a:ext cx="2159000" cy="10142537"/>
          </a:xfrm>
          <a:prstGeom prst="homePlate">
            <a:avLst>
              <a:gd name="adj" fmla="val 0"/>
            </a:avLst>
          </a:pr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29E4439-D649-4808-A4E8-2E06C5FD45D5}"/>
              </a:ext>
            </a:extLst>
          </p:cNvPr>
          <p:cNvSpPr/>
          <p:nvPr/>
        </p:nvSpPr>
        <p:spPr>
          <a:xfrm>
            <a:off x="5264150" y="3848100"/>
            <a:ext cx="1662113" cy="360363"/>
          </a:xfrm>
          <a:prstGeom prst="triangle">
            <a:avLst/>
          </a:pr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ятиугольник 6">
            <a:extLst>
              <a:ext uri="{FF2B5EF4-FFF2-40B4-BE49-F238E27FC236}">
                <a16:creationId xmlns:a16="http://schemas.microsoft.com/office/drawing/2014/main" id="{F95ADA97-7BF6-46D3-8575-90C41BB30375}"/>
              </a:ext>
            </a:extLst>
          </p:cNvPr>
          <p:cNvSpPr/>
          <p:nvPr/>
        </p:nvSpPr>
        <p:spPr>
          <a:xfrm rot="5400000">
            <a:off x="5014913" y="-3252787"/>
            <a:ext cx="2160587" cy="10142537"/>
          </a:xfrm>
          <a:prstGeom prst="homePlate">
            <a:avLst>
              <a:gd name="adj" fmla="val 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BEB54905-D190-4706-856C-EA04CB990926}"/>
              </a:ext>
            </a:extLst>
          </p:cNvPr>
          <p:cNvSpPr/>
          <p:nvPr/>
        </p:nvSpPr>
        <p:spPr>
          <a:xfrm rot="10800000">
            <a:off x="5264150" y="2898775"/>
            <a:ext cx="1662113" cy="360363"/>
          </a:xfrm>
          <a:prstGeom prst="triangle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4BB63-41B3-4F29-B321-53CB19670B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14038" y="2951163"/>
            <a:ext cx="4524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>
                <a:solidFill>
                  <a:srgbClr val="595959"/>
                </a:solidFill>
                <a:ea typeface="+mn-ea"/>
                <a:cs typeface="+mn-cs"/>
              </a:rPr>
              <a:t>01.01.2016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37819" y="336331"/>
            <a:ext cx="10438641" cy="252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0557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 hidden="1">
            <a:extLst>
              <a:ext uri="{FF2B5EF4-FFF2-40B4-BE49-F238E27FC236}">
                <a16:creationId xmlns:a16="http://schemas.microsoft.com/office/drawing/2014/main" id="{930BFED3-51B8-4ABB-B3BB-AE5521F5F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0B962EF6-35C3-451E-B64A-77E65BDD0C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84400"/>
            <a:ext cx="2544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205158E5-4EFF-48B3-8C99-79C414B1C4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0413" cy="125412"/>
            <a:chOff x="0" y="2573904"/>
            <a:chExt cx="8767278" cy="44695"/>
          </a:xfrm>
        </p:grpSpPr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57AACA02-645A-44F6-B033-F2AF6B1DC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1028246F-637D-4788-9A62-3B5DEEE33D55}"/>
                  </a:ext>
                </a:extLst>
              </p:cNvPr>
              <p:cNvSpPr/>
              <p:nvPr/>
            </p:nvSpPr>
            <p:spPr>
              <a:xfrm>
                <a:off x="0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id="{19847534-E8E5-4B98-B222-A3A35805656F}"/>
                  </a:ext>
                </a:extLst>
              </p:cNvPr>
              <p:cNvSpPr/>
              <p:nvPr/>
            </p:nvSpPr>
            <p:spPr>
              <a:xfrm>
                <a:off x="1262744" y="2573904"/>
                <a:ext cx="1262744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CE879F26-6C59-4C32-8C8A-CE12199C54F1}"/>
                  </a:ext>
                </a:extLst>
              </p:cNvPr>
              <p:cNvSpPr/>
              <p:nvPr/>
            </p:nvSpPr>
            <p:spPr>
              <a:xfrm>
                <a:off x="2490095" y="2573904"/>
                <a:ext cx="1262744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id="{A29DDF66-2883-4C17-AB7C-3A5DD2618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534B495B-06C7-43BF-AFA1-1B4ED09FF99F}"/>
                  </a:ext>
                </a:extLst>
              </p:cNvPr>
              <p:cNvSpPr/>
              <p:nvPr/>
            </p:nvSpPr>
            <p:spPr>
              <a:xfrm>
                <a:off x="503" y="2573904"/>
                <a:ext cx="1262744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26A64BE7-FB50-4E13-B7B7-0CF9CA80F4C0}"/>
                  </a:ext>
                </a:extLst>
              </p:cNvPr>
              <p:cNvSpPr/>
              <p:nvPr/>
            </p:nvSpPr>
            <p:spPr>
              <a:xfrm>
                <a:off x="1263247" y="2573904"/>
                <a:ext cx="1262744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8BEBD19B-6791-49EA-BC55-0F8CC959DC82}"/>
                  </a:ext>
                </a:extLst>
              </p:cNvPr>
              <p:cNvSpPr/>
              <p:nvPr/>
            </p:nvSpPr>
            <p:spPr>
              <a:xfrm>
                <a:off x="2489456" y="2573904"/>
                <a:ext cx="1262744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731B1D1E-DFD1-4BB8-B5E5-EE9B59BDE3C5}"/>
                  </a:ext>
                </a:extLst>
              </p:cNvPr>
              <p:cNvSpPr/>
              <p:nvPr/>
            </p:nvSpPr>
            <p:spPr>
              <a:xfrm>
                <a:off x="3752199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29"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" name="Flowchart: Off-page Connector 21">
            <a:extLst>
              <a:ext uri="{FF2B5EF4-FFF2-40B4-BE49-F238E27FC236}">
                <a16:creationId xmlns:a16="http://schemas.microsoft.com/office/drawing/2014/main" id="{BAA2A3D7-0C48-41FE-A17B-09591C1FE414}"/>
              </a:ext>
            </a:extLst>
          </p:cNvPr>
          <p:cNvSpPr/>
          <p:nvPr userDrawn="1"/>
        </p:nvSpPr>
        <p:spPr>
          <a:xfrm rot="5400000">
            <a:off x="11729244" y="126206"/>
            <a:ext cx="384175" cy="53816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defTabSz="1375329">
              <a:defRPr/>
            </a:pP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52" y="356629"/>
            <a:ext cx="7517421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51" y="825953"/>
            <a:ext cx="5485686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24" indent="0">
              <a:buNone/>
              <a:defRPr sz="1600"/>
            </a:lvl2pPr>
            <a:lvl3pPr marL="1219048" indent="0">
              <a:buNone/>
              <a:defRPr sz="1300"/>
            </a:lvl3pPr>
            <a:lvl4pPr marL="1828571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3" indent="0">
              <a:buNone/>
              <a:defRPr sz="1200"/>
            </a:lvl7pPr>
            <a:lvl8pPr marL="4266666" indent="0">
              <a:buNone/>
              <a:defRPr sz="1200"/>
            </a:lvl8pPr>
            <a:lvl9pPr marL="487619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E2C5382-0C55-4741-8107-0F1D195CF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1463" y="203200"/>
            <a:ext cx="508000" cy="366713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 defTabSz="1375329">
              <a:defRPr sz="1200" b="1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252DF468-BD2B-4354-AC76-59C4B8202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97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24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DFE1F-3457-426A-869A-1E0E661E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7F1E-CBD8-4049-B10E-2AB98DF4DE6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D0E0B-C93D-49AB-B097-74DBD448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EC872-E1D9-4026-A829-37EFF04A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8263-8489-48A9-8530-8003474E5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90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4BEE8-3D72-455D-B81C-6A9E93CE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739F-6FA7-43D9-98FF-AD9BE6E5E96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43960-3F59-4CCE-90D4-A51C149E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F9A96-BFBF-4D85-83C2-28E0ECEE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074D-52D6-473B-AEE9-D51941686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14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40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F28C0-AE26-40DB-83C5-2521CA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B46E-D0E6-4B03-B939-BC9E7F473B8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8243C-4DA7-4914-8457-7A079238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8C3D0-7B55-4C85-9DFD-C1D81C34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ACF8-0DFA-499B-94CE-8FA411CB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0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7">
            <a:extLst>
              <a:ext uri="{FF2B5EF4-FFF2-40B4-BE49-F238E27FC236}">
                <a16:creationId xmlns:a16="http://schemas.microsoft.com/office/drawing/2014/main" id="{3B16A7B7-4623-4765-AC9A-6AE1EB0151F1}"/>
              </a:ext>
            </a:extLst>
          </p:cNvPr>
          <p:cNvSpPr/>
          <p:nvPr userDrawn="1"/>
        </p:nvSpPr>
        <p:spPr>
          <a:xfrm rot="5400000">
            <a:off x="11729244" y="126206"/>
            <a:ext cx="384175" cy="53816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 defTabSz="1375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852" y="356628"/>
            <a:ext cx="7517421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52" y="825952"/>
            <a:ext cx="5485686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1D4818B-DA44-4877-97ED-68D24AF0D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1463" y="203200"/>
            <a:ext cx="508000" cy="366713"/>
          </a:xfrm>
          <a:prstGeom prst="rect">
            <a:avLst/>
          </a:prstGeom>
        </p:spPr>
        <p:txBody>
          <a:bodyPr vert="horz" wrap="square" lIns="121908" tIns="60954" rIns="121908" bIns="60954" numCol="1" anchor="ctr" anchorCtr="0" compatLnSpc="1">
            <a:prstTxWarp prst="textNoShape">
              <a:avLst/>
            </a:prstTxWarp>
          </a:bodyPr>
          <a:lstStyle>
            <a:lvl1pPr algn="ctr" defTabSz="1374775" eaLnBrk="1" hangingPunct="1">
              <a:defRPr sz="1200" b="1">
                <a:solidFill>
                  <a:srgbClr val="FFFFFF"/>
                </a:solidFill>
                <a:ea typeface="FontAwesome"/>
                <a:cs typeface="+mn-cs"/>
              </a:defRPr>
            </a:lvl1pPr>
          </a:lstStyle>
          <a:p>
            <a:pPr>
              <a:defRPr/>
            </a:pPr>
            <a:fld id="{34BB631B-CFA4-4EFF-9D00-50CE275452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3736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AB94232-8A4C-40F1-94C7-94215A65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F690-7B8E-4097-AFD0-7C0255A9D26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4D6F5F0-BAA6-4DA0-9E6C-53A0C4A9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C8C7A7A-4E11-41D7-8592-1BD4739F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683A-3C81-4DB6-BF16-EB5DE926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93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1EBA08C-3609-4E4F-8D55-3536CD23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4500-B2F0-41AC-82E9-84557CF89B3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A05C42D-726B-49E3-BBB1-21C8B0F6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8BC1B4B-13FE-4794-9106-6E9AAE05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3A3A-AFF2-4B7D-A533-3109DA3A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6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508F765-7C5A-406A-A55E-ABD75BDA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41E7-394E-4C4D-9F50-40667D627A5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44C0A6D-3947-4A94-B829-D53481F5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F236437-7B17-404E-B4FE-D61A7BC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A042-FF82-411D-B10E-0303C68D7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3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B26C001-D995-406C-962E-550819BB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B764-B4ED-4DD7-871A-34D7B472E16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8D4E390-D411-4B50-A16F-55EFD0FB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EB9F345-D1C4-42A2-A232-E8245208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1349-61A5-453D-A6E7-6A3386359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51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688F5E-CFD8-4D50-A094-2671F5B2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410B-CFD2-42C7-8700-FC0C366E85D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2A0A803-2879-445A-BC74-FF9E4D55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F646F4D-F9B5-42AE-B660-6A39703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1230-C7F7-4CD7-9863-D84997AFC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9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76A6FF9-4051-484D-8BD8-78BA1374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EFE7-4ACA-4F6B-B3D4-4A0CB0C96A1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540789-8B61-4138-8C60-57C512DE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A0E2DF8-48AC-4114-9A09-643DB993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BFF9-22E0-4158-8952-E1D18A840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1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73096-CE2F-40D0-8DD1-20D41A61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9B50-56D6-4C51-B96E-F9B5EDFDB77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92020-446B-4F15-B4AF-06032515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F673A-B990-4C33-AEA0-C2E87940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6756-327F-434B-B77C-1724B32CF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92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1CCD4-2BA9-43A0-8696-80242DC5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3A81-31DB-4520-9EA0-E8036502DD1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3EF11-09D5-4554-9E29-0363E33B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34CC9-E10E-4ABA-BF89-B15C18F4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893C-CFED-420D-98BF-E61059B7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66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277E2B7-66F6-492A-8E71-6AB60755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2B12-8616-4BC2-8E09-432836B766F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9517893-73A4-4570-AE63-F6F571F5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4C51A2F-EF22-47D9-9642-4785B7C9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EAC8-2206-442E-A413-FA889524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43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24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CC8B3-800A-4D1C-8BC1-0ADE9959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9BEC-D0FD-4D39-8315-AD61FB54C1F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2F1A9-3118-4025-8BB7-7E949B5D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3CE32-E777-4803-9AF4-AB7333ED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AB1C-D4FE-44BD-B50F-B7710C7C8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4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39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37F21-1457-43C6-A6C0-21B758DF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AE93-A639-4695-BA4A-873AE9E5C83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232AC-59CF-452A-AA10-CBD83E82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A8387-3C71-4A95-B516-C98AE1CF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93C-ED74-4D00-9591-E8E3A843C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86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40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06CB2-ED35-40FA-B2A0-26ED5B4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410F-9432-42C6-9A13-A1F90DA3A4A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17F10-4E64-4DB1-B31D-1E0FCA77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839CE-B5EA-409F-BB8D-1A2E5273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41B9-FC41-41AB-A77D-8DFE74E6F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8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C6A392-6086-4CCD-A8AF-FC8199F8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417-3850-4309-AB36-4CFC9A1D94B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D77FBB3-1DBE-4B2D-8CFD-1A92F8D0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47A7F79-727E-4574-B56C-34F949B3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067C-AE7C-4E89-8E52-4993A8712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26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97826C7-4C90-4677-BC59-D51D7223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A75A-7294-41B4-8440-2D173F40910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558805C-4A66-4C1D-A13C-769C5327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13ACB84-95DF-4453-A45E-AB546F49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2B90-AB9E-44E4-88F2-A20F71E8F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5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BB3FD60-FE21-43F3-9605-62BC3E8D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9897-1D51-4D64-8CAA-7062D3F9C43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68BF237-FC82-4CBD-9F9B-BA87511E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CA31B8A-DF74-43B1-BE79-C14D4BAA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B826-51EC-4866-9671-DAAFEDE3F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4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C635A0A-3642-41BD-81C0-357802DE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175-63A0-463B-A122-04ADF8256AC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D5D436F-A742-4F78-A92F-3D23C666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FE74093-2AE1-494C-8857-19587FF1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9A87-E080-49B1-BFCD-EB605717C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5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71B4701-175D-4EEE-A508-7B42183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8AE6-2091-4A39-9D89-82B430DDE69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603B237-E428-4C13-954F-29FCF29E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70E40E0-BC37-4316-B89D-775F5AA8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2F0E-4F43-4451-A9C0-F0830DD5B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19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9D48A49-E974-4B7A-AFDE-803DB49E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362C-8C19-4286-A1B7-F4DA96BDFE1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41ECE60-1C32-4B17-9558-CDABEAEB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7A8D35-6205-496F-8F6A-0E6A5139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6B8B-5CFE-4F14-9479-BC6D01288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44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8B732-FA1C-4D5E-A735-EBD3B420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B6CC-F3C2-499A-BAC8-E617505CAE5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2B8D7-0DAB-4172-8FF5-28D7C72C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7C4CD-8726-4BB7-8730-A7FB7577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87D2-34D8-484A-913F-532C423B1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95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F145B-23C4-47F3-90C0-A5BF569B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BB8A-F338-4221-815D-BE48B8D7ABA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6D11E-900A-4202-A4C1-23A9C9DB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1DE39-ACE7-4531-86D4-D19A196D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3E75-73CD-4B24-A238-A836A542E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1B7C9A4-3FB0-4296-8805-DE8870B534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0413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id="{5E04A846-3FCC-42A2-B243-89BCC16AF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id="{11CEC6D7-A9D4-461F-9789-33DDF9071CB9}"/>
                  </a:ext>
                </a:extLst>
              </p:cNvPr>
              <p:cNvSpPr/>
              <p:nvPr/>
            </p:nvSpPr>
            <p:spPr>
              <a:xfrm>
                <a:off x="0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A99EC583-DD86-4992-A36D-730641626F56}"/>
                  </a:ext>
                </a:extLst>
              </p:cNvPr>
              <p:cNvSpPr/>
              <p:nvPr/>
            </p:nvSpPr>
            <p:spPr>
              <a:xfrm>
                <a:off x="1262744" y="2573904"/>
                <a:ext cx="1262744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172FEB74-F652-46F7-B5BF-94462D02DFD2}"/>
                  </a:ext>
                </a:extLst>
              </p:cNvPr>
              <p:cNvSpPr/>
              <p:nvPr/>
            </p:nvSpPr>
            <p:spPr>
              <a:xfrm>
                <a:off x="2490095" y="2573904"/>
                <a:ext cx="1262744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3C268E8C-ED7C-4D76-B421-5C7F0DA40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876958FD-4E13-4CDE-8CA0-5C114F3FB162}"/>
                  </a:ext>
                </a:extLst>
              </p:cNvPr>
              <p:cNvSpPr/>
              <p:nvPr/>
            </p:nvSpPr>
            <p:spPr>
              <a:xfrm>
                <a:off x="503" y="2573904"/>
                <a:ext cx="1262744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FEFFDDD8-A39A-40FE-AA06-C76623A48B28}"/>
                  </a:ext>
                </a:extLst>
              </p:cNvPr>
              <p:cNvSpPr/>
              <p:nvPr/>
            </p:nvSpPr>
            <p:spPr>
              <a:xfrm>
                <a:off x="1263247" y="2573904"/>
                <a:ext cx="1262744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121AA502-40F6-4F63-AE32-1C5BD2858A1D}"/>
                  </a:ext>
                </a:extLst>
              </p:cNvPr>
              <p:cNvSpPr/>
              <p:nvPr/>
            </p:nvSpPr>
            <p:spPr>
              <a:xfrm>
                <a:off x="2489456" y="2573904"/>
                <a:ext cx="1262744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3">
                <a:extLst>
                  <a:ext uri="{FF2B5EF4-FFF2-40B4-BE49-F238E27FC236}">
                    <a16:creationId xmlns:a16="http://schemas.microsoft.com/office/drawing/2014/main" id="{2B14C842-BBE0-4437-9F0F-3B3C12DD127A}"/>
                  </a:ext>
                </a:extLst>
              </p:cNvPr>
              <p:cNvSpPr/>
              <p:nvPr/>
            </p:nvSpPr>
            <p:spPr>
              <a:xfrm>
                <a:off x="3752199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72852" y="356628"/>
            <a:ext cx="7517421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52" y="825952"/>
            <a:ext cx="5485686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050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B7AC633-6272-4007-8704-74711812FB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0413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id="{4EEFA26A-A108-4C10-B159-AC0842366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7CEDA583-F463-436B-BC91-7B2C7DD8815F}"/>
                  </a:ext>
                </a:extLst>
              </p:cNvPr>
              <p:cNvSpPr/>
              <p:nvPr/>
            </p:nvSpPr>
            <p:spPr>
              <a:xfrm>
                <a:off x="0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:a16="http://schemas.microsoft.com/office/drawing/2014/main" id="{88667965-C7BF-4D82-A929-15FF5CD6E747}"/>
                  </a:ext>
                </a:extLst>
              </p:cNvPr>
              <p:cNvSpPr/>
              <p:nvPr/>
            </p:nvSpPr>
            <p:spPr>
              <a:xfrm>
                <a:off x="1262744" y="2573904"/>
                <a:ext cx="1262744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3AFB0FE0-0E64-42B8-9ED6-D9EF42EEDCAB}"/>
                  </a:ext>
                </a:extLst>
              </p:cNvPr>
              <p:cNvSpPr/>
              <p:nvPr/>
            </p:nvSpPr>
            <p:spPr>
              <a:xfrm>
                <a:off x="2490095" y="2573904"/>
                <a:ext cx="1262744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8E462BD6-AB24-4D7C-B7DF-7533EEC3B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id="{CC81AA51-193D-4D8D-AC08-25320A24BC8B}"/>
                  </a:ext>
                </a:extLst>
              </p:cNvPr>
              <p:cNvSpPr/>
              <p:nvPr/>
            </p:nvSpPr>
            <p:spPr>
              <a:xfrm>
                <a:off x="503" y="2573904"/>
                <a:ext cx="1262744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23693C63-2E6A-4079-8537-0E6FAA334744}"/>
                  </a:ext>
                </a:extLst>
              </p:cNvPr>
              <p:cNvSpPr/>
              <p:nvPr/>
            </p:nvSpPr>
            <p:spPr>
              <a:xfrm>
                <a:off x="1263247" y="2573904"/>
                <a:ext cx="1262744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E6EA9269-E77F-4882-BFCA-AE2F4D53F952}"/>
                  </a:ext>
                </a:extLst>
              </p:cNvPr>
              <p:cNvSpPr/>
              <p:nvPr/>
            </p:nvSpPr>
            <p:spPr>
              <a:xfrm>
                <a:off x="2489456" y="2573904"/>
                <a:ext cx="1262744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8B405280-FCAD-4EB1-87C9-D1461E00960C}"/>
                  </a:ext>
                </a:extLst>
              </p:cNvPr>
              <p:cNvSpPr/>
              <p:nvPr/>
            </p:nvSpPr>
            <p:spPr>
              <a:xfrm>
                <a:off x="3752199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" name="Flowchart: Off-page Connector 17">
            <a:extLst>
              <a:ext uri="{FF2B5EF4-FFF2-40B4-BE49-F238E27FC236}">
                <a16:creationId xmlns:a16="http://schemas.microsoft.com/office/drawing/2014/main" id="{72CDCA89-8BE9-46C8-9FFD-193579C751F8}"/>
              </a:ext>
            </a:extLst>
          </p:cNvPr>
          <p:cNvSpPr/>
          <p:nvPr userDrawn="1"/>
        </p:nvSpPr>
        <p:spPr>
          <a:xfrm rot="5400000">
            <a:off x="11729244" y="126206"/>
            <a:ext cx="384175" cy="53816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 defTabSz="13753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3152A03-8000-449B-8BBB-7442F53F2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1463" y="203200"/>
            <a:ext cx="508000" cy="366713"/>
          </a:xfrm>
          <a:prstGeom prst="rect">
            <a:avLst/>
          </a:prstGeom>
        </p:spPr>
        <p:txBody>
          <a:bodyPr vert="horz" wrap="square" lIns="121908" tIns="60954" rIns="121908" bIns="60954" numCol="1" anchor="ctr" anchorCtr="0" compatLnSpc="1">
            <a:prstTxWarp prst="textNoShape">
              <a:avLst/>
            </a:prstTxWarp>
          </a:bodyPr>
          <a:lstStyle>
            <a:lvl1pPr algn="ctr" defTabSz="1374775" eaLnBrk="1" hangingPunct="1">
              <a:defRPr sz="1200" b="1">
                <a:solidFill>
                  <a:srgbClr val="FFFFFF"/>
                </a:solidFill>
                <a:ea typeface="FontAwesome"/>
                <a:cs typeface="+mn-cs"/>
              </a:defRPr>
            </a:lvl1pPr>
          </a:lstStyle>
          <a:p>
            <a:pPr>
              <a:defRPr/>
            </a:pPr>
            <a:fld id="{17621D5E-89E7-43E9-B3D4-7A1AA4A2B9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296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2852" y="356628"/>
            <a:ext cx="7517421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52" y="825952"/>
            <a:ext cx="5485686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6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9564CCB0-B0E7-44EF-92F9-30A94C91D7E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12190413" cy="125412"/>
            <a:chOff x="0" y="2573904"/>
            <a:chExt cx="8767278" cy="44695"/>
          </a:xfrm>
        </p:grpSpPr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id="{73131809-EFFB-4CD6-863B-58FCDA830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id="{A1D28A63-E873-4B35-AEC4-95A2BBD434FF}"/>
                  </a:ext>
                </a:extLst>
              </p:cNvPr>
              <p:cNvSpPr/>
              <p:nvPr/>
            </p:nvSpPr>
            <p:spPr>
              <a:xfrm>
                <a:off x="0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8025465-57A3-469C-AD8C-2D5CAFFDD9CE}"/>
                  </a:ext>
                </a:extLst>
              </p:cNvPr>
              <p:cNvSpPr/>
              <p:nvPr/>
            </p:nvSpPr>
            <p:spPr>
              <a:xfrm>
                <a:off x="1262744" y="2573904"/>
                <a:ext cx="1262744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id="{AF9A2A32-4266-4948-880E-76C21DD480DF}"/>
                  </a:ext>
                </a:extLst>
              </p:cNvPr>
              <p:cNvSpPr/>
              <p:nvPr/>
            </p:nvSpPr>
            <p:spPr>
              <a:xfrm>
                <a:off x="2490095" y="2573904"/>
                <a:ext cx="1262744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21998E65-E09B-44B2-9B95-007CE0D02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C86420BA-1D82-49AA-A526-0DE0102E7B05}"/>
                  </a:ext>
                </a:extLst>
              </p:cNvPr>
              <p:cNvSpPr/>
              <p:nvPr/>
            </p:nvSpPr>
            <p:spPr>
              <a:xfrm>
                <a:off x="503" y="2573904"/>
                <a:ext cx="1262744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id="{D6B21F36-C898-4F2E-83EA-493469C2FC66}"/>
                  </a:ext>
                </a:extLst>
              </p:cNvPr>
              <p:cNvSpPr/>
              <p:nvPr/>
            </p:nvSpPr>
            <p:spPr>
              <a:xfrm>
                <a:off x="1263247" y="2573904"/>
                <a:ext cx="1262744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13">
                <a:extLst>
                  <a:ext uri="{FF2B5EF4-FFF2-40B4-BE49-F238E27FC236}">
                    <a16:creationId xmlns:a16="http://schemas.microsoft.com/office/drawing/2014/main" id="{EFACAC95-208F-4F7A-B50B-EE8F01DEF172}"/>
                  </a:ext>
                </a:extLst>
              </p:cNvPr>
              <p:cNvSpPr/>
              <p:nvPr/>
            </p:nvSpPr>
            <p:spPr>
              <a:xfrm>
                <a:off x="2489456" y="2573904"/>
                <a:ext cx="1262744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2D268CB7-5831-49D4-ACC3-95DE712DA8B6}"/>
                  </a:ext>
                </a:extLst>
              </p:cNvPr>
              <p:cNvSpPr/>
              <p:nvPr/>
            </p:nvSpPr>
            <p:spPr>
              <a:xfrm>
                <a:off x="3752199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36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10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5D8DF"/>
            </a:gs>
            <a:gs pos="100000">
              <a:srgbClr val="FFFFF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28" r:id="rId1"/>
    <p:sldLayoutId id="2147486929" r:id="rId2"/>
    <p:sldLayoutId id="2147486930" r:id="rId3"/>
    <p:sldLayoutId id="2147486902" r:id="rId4"/>
    <p:sldLayoutId id="2147486931" r:id="rId5"/>
    <p:sldLayoutId id="2147486932" r:id="rId6"/>
    <p:sldLayoutId id="2147486903" r:id="rId7"/>
    <p:sldLayoutId id="2147486933" r:id="rId8"/>
    <p:sldLayoutId id="2147486904" r:id="rId9"/>
    <p:sldLayoutId id="2147486934" r:id="rId10"/>
    <p:sldLayoutId id="2147486935" r:id="rId11"/>
    <p:sldLayoutId id="2147486937" r:id="rId12"/>
    <p:sldLayoutId id="2147486938" r:id="rId13"/>
    <p:sldLayoutId id="2147486940" r:id="rId14"/>
    <p:sldLayoutId id="2147486941" r:id="rId15"/>
    <p:sldLayoutId id="2147486942" r:id="rId16"/>
    <p:sldLayoutId id="2147486943" r:id="rId17"/>
    <p:sldLayoutId id="2147486944" r:id="rId18"/>
    <p:sldLayoutId id="2147486945" r:id="rId19"/>
    <p:sldLayoutId id="2147486946" r:id="rId20"/>
    <p:sldLayoutId id="2147486947" r:id="rId21"/>
    <p:sldLayoutId id="2147486948" r:id="rId22"/>
    <p:sldLayoutId id="2147486949" r:id="rId23"/>
    <p:sldLayoutId id="2147486950" r:id="rId24"/>
    <p:sldLayoutId id="2147486951" r:id="rId25"/>
    <p:sldLayoutId id="2147486952" r:id="rId26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5D8DF"/>
            </a:gs>
            <a:gs pos="100000">
              <a:srgbClr val="FFFFF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051199E-3A0F-45D2-A48B-7CA5C7A301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E2E47B9-8C9D-4C4D-8531-D628D5EE9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40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F170A-D836-43DC-935A-87DD299FA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11E6D25-7375-417A-92EC-CF6560D76E7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6DB86-4AC6-4087-BE1E-0D00A9C6E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051DA-6366-4A51-930A-986209FC4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32AC6A2-6440-4E41-A8AA-A535729A9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5" r:id="rId1"/>
    <p:sldLayoutId id="2147486906" r:id="rId2"/>
    <p:sldLayoutId id="2147486907" r:id="rId3"/>
    <p:sldLayoutId id="2147486908" r:id="rId4"/>
    <p:sldLayoutId id="2147486909" r:id="rId5"/>
    <p:sldLayoutId id="2147486910" r:id="rId6"/>
    <p:sldLayoutId id="2147486911" r:id="rId7"/>
    <p:sldLayoutId id="2147486912" r:id="rId8"/>
    <p:sldLayoutId id="2147486913" r:id="rId9"/>
    <p:sldLayoutId id="2147486914" r:id="rId10"/>
    <p:sldLayoutId id="2147486915" r:id="rId11"/>
    <p:sldLayoutId id="214748691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5D8DF"/>
            </a:gs>
            <a:gs pos="100000">
              <a:srgbClr val="FFFFF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3DE04B49-1083-414E-B4CA-B6BFCA2B06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32D6B499-CC8E-4BD0-A5E5-1F8E87FBD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40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F0E4D-B6AF-4351-BEA6-2B99A05F1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CA6AF1C7-9427-4ED8-8EE6-BB8ADE31B63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74A97-EF10-4CCF-8CBC-34C7041A0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92D59-8B54-4564-98FC-70A1D647E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BD3DA60-BFE4-4DB3-A1A6-01872B5A5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7" r:id="rId1"/>
    <p:sldLayoutId id="2147486918" r:id="rId2"/>
    <p:sldLayoutId id="2147486919" r:id="rId3"/>
    <p:sldLayoutId id="2147486920" r:id="rId4"/>
    <p:sldLayoutId id="2147486921" r:id="rId5"/>
    <p:sldLayoutId id="2147486922" r:id="rId6"/>
    <p:sldLayoutId id="2147486923" r:id="rId7"/>
    <p:sldLayoutId id="2147486924" r:id="rId8"/>
    <p:sldLayoutId id="2147486925" r:id="rId9"/>
    <p:sldLayoutId id="2147486926" r:id="rId10"/>
    <p:sldLayoutId id="21474869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ECBD07B5-7D25-48F6-9BA6-F24723F4CB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95549" y="3284984"/>
            <a:ext cx="7199313" cy="206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kk-KZ" altLang="ru-RU" sz="1800" dirty="0">
                <a:solidFill>
                  <a:srgbClr val="FFFFFF"/>
                </a:solidFill>
              </a:rPr>
              <a:t>Центр поддержки гражданских инициатив</a:t>
            </a:r>
            <a:br>
              <a:rPr lang="ru-RU" altLang="ru-RU" sz="1800" dirty="0">
                <a:solidFill>
                  <a:srgbClr val="FFFFFF"/>
                </a:solidFill>
              </a:rPr>
            </a:br>
            <a:br>
              <a:rPr lang="en-US" altLang="ru-RU" dirty="0">
                <a:solidFill>
                  <a:srgbClr val="FFFFFF"/>
                </a:solidFill>
              </a:rPr>
            </a:br>
            <a:r>
              <a:rPr lang="kk-KZ" altLang="ru-RU" dirty="0">
                <a:solidFill>
                  <a:srgbClr val="FFFFFF"/>
                </a:solidFill>
              </a:rPr>
              <a:t>Развитие </a:t>
            </a:r>
            <a:r>
              <a:rPr lang="ru-RU" altLang="ru-RU" dirty="0">
                <a:solidFill>
                  <a:srgbClr val="FFFFFF"/>
                </a:solidFill>
              </a:rPr>
              <a:t>механизмов поддержки гражданских инициатив</a:t>
            </a:r>
          </a:p>
        </p:txBody>
      </p:sp>
      <p:sp>
        <p:nvSpPr>
          <p:cNvPr id="30723" name="Прямоугольник 5">
            <a:extLst>
              <a:ext uri="{FF2B5EF4-FFF2-40B4-BE49-F238E27FC236}">
                <a16:creationId xmlns:a16="http://schemas.microsoft.com/office/drawing/2014/main" id="{592D7FD8-0009-4D9B-8620-F6FBCCF3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6381328"/>
            <a:ext cx="659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4A7A"/>
                </a:solidFill>
                <a:cs typeface="Arial" panose="020B0604020202020204" pitchFamily="34" charset="0"/>
              </a:rPr>
              <a:t>2021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12215886" cy="6885384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28" y="1405637"/>
            <a:ext cx="4468124" cy="175150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78782" y="3573016"/>
            <a:ext cx="7368459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810F30-9B89-4ED8-BBB8-CCAC4F04CDEE}"/>
              </a:ext>
            </a:extLst>
          </p:cNvPr>
          <p:cNvSpPr/>
          <p:nvPr/>
        </p:nvSpPr>
        <p:spPr>
          <a:xfrm>
            <a:off x="2038371" y="3765829"/>
            <a:ext cx="7825637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600" b="1" dirty="0">
                <a:solidFill>
                  <a:srgbClr val="FFFFFF"/>
                </a:solidFill>
              </a:rPr>
              <a:t>Центр поддержки гражданских инициатив</a:t>
            </a:r>
            <a:endParaRPr lang="ru-RU" sz="26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810F30-9B89-4ED8-BBB8-CCAC4F04CDEE}"/>
              </a:ext>
            </a:extLst>
          </p:cNvPr>
          <p:cNvSpPr/>
          <p:nvPr/>
        </p:nvSpPr>
        <p:spPr>
          <a:xfrm>
            <a:off x="2422798" y="4685074"/>
            <a:ext cx="724957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rgbClr val="FFFFFF"/>
                </a:solidFill>
              </a:rPr>
              <a:t>Текущая деятельность НПО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278782" y="5229200"/>
            <a:ext cx="7368459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1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24" y="339778"/>
            <a:ext cx="10655794" cy="363429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4C7E"/>
                </a:solidFill>
                <a:ea typeface="Calibri" panose="020F0502020204030204" pitchFamily="34" charset="0"/>
              </a:rPr>
              <a:t>П</a:t>
            </a:r>
            <a:r>
              <a:rPr lang="ru-RU" sz="2000" b="1" dirty="0">
                <a:solidFill>
                  <a:srgbClr val="004C7E"/>
                </a:solidFill>
              </a:rPr>
              <a:t>роект «Поколение Независимости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824" y="817291"/>
            <a:ext cx="972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Общественный фонд «Развитие гражданских и правовых инициатив»</a:t>
            </a:r>
            <a:endParaRPr lang="ru-RU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0606" y="1697309"/>
            <a:ext cx="66156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Проведение мероприятий с участием «</a:t>
            </a:r>
            <a:r>
              <a:rPr lang="ru-RU" sz="1400" dirty="0" err="1">
                <a:solidFill>
                  <a:srgbClr val="004C7E"/>
                </a:solidFill>
                <a:latin typeface="+mn-lt"/>
              </a:rPr>
              <a:t>self</a:t>
            </a:r>
            <a:r>
              <a:rPr lang="ru-RU" sz="1400" dirty="0">
                <a:solidFill>
                  <a:srgbClr val="004C7E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rgbClr val="004C7E"/>
                </a:solidFill>
                <a:latin typeface="+mn-lt"/>
              </a:rPr>
              <a:t>made</a:t>
            </a:r>
            <a:r>
              <a:rPr lang="ru-RU" sz="1400" dirty="0">
                <a:solidFill>
                  <a:srgbClr val="004C7E"/>
                </a:solidFill>
                <a:latin typeface="+mn-lt"/>
              </a:rPr>
              <a:t> молодёжи»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Ротация не менее 30 специальных роликов, сюжетов, репортажей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Проведение 30  мотивационных коучинг-курсов среди учащихся школ, колледжей и вузов 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Прямой охват – более 10 тыс. человек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Информационный охват – более 1 млн. человек</a:t>
            </a:r>
            <a:endParaRPr lang="ru-RU" sz="1400" dirty="0">
              <a:solidFill>
                <a:srgbClr val="004C7E"/>
              </a:solidFill>
              <a:latin typeface="+mn-lt"/>
            </a:endParaRPr>
          </a:p>
        </p:txBody>
      </p:sp>
      <p:grpSp>
        <p:nvGrpSpPr>
          <p:cNvPr id="37" name="Group 881"/>
          <p:cNvGrpSpPr/>
          <p:nvPr/>
        </p:nvGrpSpPr>
        <p:grpSpPr>
          <a:xfrm>
            <a:off x="462393" y="1577076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4181547" y="1433223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639355" y="1374478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4800BC-480B-4455-AD20-9F8A75AA112B}"/>
              </a:ext>
            </a:extLst>
          </p:cNvPr>
          <p:cNvSpPr txBox="1"/>
          <p:nvPr/>
        </p:nvSpPr>
        <p:spPr>
          <a:xfrm>
            <a:off x="963510" y="1535893"/>
            <a:ext cx="2588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600" dirty="0">
              <a:solidFill>
                <a:srgbClr val="004C7E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589F94-1F1F-4650-B81C-7AF80DD76ECD}"/>
              </a:ext>
            </a:extLst>
          </p:cNvPr>
          <p:cNvSpPr txBox="1"/>
          <p:nvPr/>
        </p:nvSpPr>
        <p:spPr>
          <a:xfrm>
            <a:off x="963480" y="2439667"/>
            <a:ext cx="23607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молодежь</a:t>
            </a:r>
            <a:endParaRPr lang="ru-RU" dirty="0"/>
          </a:p>
        </p:txBody>
      </p:sp>
      <p:sp>
        <p:nvSpPr>
          <p:cNvPr id="82" name="Freeform 73">
            <a:extLst>
              <a:ext uri="{FF2B5EF4-FFF2-40B4-BE49-F238E27FC236}">
                <a16:creationId xmlns:a16="http://schemas.microsoft.com/office/drawing/2014/main" id="{22333BE2-DA2E-40B2-B52D-9822461337DD}"/>
              </a:ext>
            </a:extLst>
          </p:cNvPr>
          <p:cNvSpPr>
            <a:spLocks/>
          </p:cNvSpPr>
          <p:nvPr/>
        </p:nvSpPr>
        <p:spPr bwMode="auto">
          <a:xfrm>
            <a:off x="462393" y="2521254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2" name="Picture 4" descr="В День Независимости - о достижениях Казахстана и самых необычных фактах о  нашей стране | YK-news.kz">
            <a:extLst>
              <a:ext uri="{FF2B5EF4-FFF2-40B4-BE49-F238E27FC236}">
                <a16:creationId xmlns:a16="http://schemas.microsoft.com/office/drawing/2014/main" id="{A0C21275-5478-4868-97AC-2655186D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35" y="3429000"/>
            <a:ext cx="46964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.Токаев: Нынешние дети и молодежь будут определять рынок труда Казахстана  к 2050 году - Новости Казахстана и мира на сегодня">
            <a:extLst>
              <a:ext uri="{FF2B5EF4-FFF2-40B4-BE49-F238E27FC236}">
                <a16:creationId xmlns:a16="http://schemas.microsoft.com/office/drawing/2014/main" id="{6AE226CF-FF36-4307-88C3-828CFE35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2" y="3486918"/>
            <a:ext cx="5088697" cy="28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1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915970"/>
            <a:ext cx="1003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решению семейно-демографических и гендерных вопросов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1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56" y="102248"/>
            <a:ext cx="10295754" cy="582454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4C7E"/>
                </a:solidFill>
              </a:rPr>
              <a:t>Оказание консультативных услуг по вопросам сохранения репродуктивного здоровья среди молодежи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484" y="676643"/>
            <a:ext cx="11370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Общественное объединение «</a:t>
            </a:r>
            <a:r>
              <a:rPr lang="en-US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JANYM»</a:t>
            </a:r>
            <a:endParaRPr lang="ru-RU" b="1" dirty="0">
              <a:solidFill>
                <a:srgbClr val="004C7E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1289" y="1289069"/>
            <a:ext cx="5565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Качественная и своевременная помощь 5 000 молодым людям по вопросам репродуктивного здоровья посредством консультирования многоканальной единой телефонной горячей линии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Проведение 40 онлайн-встреч в 17 регионах Казахстана, в т.ч. для сельской местности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Встреча с 200 молодыми мамами и беременными женщинами по вопросу грудного молока и восстановления после родов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Информационный охват – более 1 млн.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0530" y="3426425"/>
            <a:ext cx="1180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4C7E"/>
                </a:solidFill>
              </a:rPr>
              <a:t>Разработка и реализация мер по совершенствованию деятельности кризисных центров, профилактике семейно-бытового насилия и работе с агрессорами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sz="1500" b="1" dirty="0">
              <a:solidFill>
                <a:srgbClr val="004C7E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64187" y="4711993"/>
            <a:ext cx="52874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Разработка методических материалов и инструкция по работе с агрессорами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Оказание 700  индивидуальных и 1 700 групповых консультаций, а также юридических услуг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индивидуальной работы специалистов с не менее 500 агрессорами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Информационный охват – более 1 млн. человек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456172" y="1075240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645427" y="1040602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881"/>
          <p:cNvGrpSpPr/>
          <p:nvPr/>
        </p:nvGrpSpPr>
        <p:grpSpPr>
          <a:xfrm>
            <a:off x="472748" y="4676399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6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3718520" y="4627525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155185" y="101360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297876" y="443031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82EC16-57F8-44F5-8B26-9F8600B90280}"/>
              </a:ext>
            </a:extLst>
          </p:cNvPr>
          <p:cNvSpPr txBox="1"/>
          <p:nvPr/>
        </p:nvSpPr>
        <p:spPr>
          <a:xfrm>
            <a:off x="881045" y="1025846"/>
            <a:ext cx="208596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24708F-EE0E-4343-8910-97F126982C45}"/>
              </a:ext>
            </a:extLst>
          </p:cNvPr>
          <p:cNvSpPr txBox="1"/>
          <p:nvPr/>
        </p:nvSpPr>
        <p:spPr>
          <a:xfrm>
            <a:off x="914179" y="2021897"/>
            <a:ext cx="237271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4C7E"/>
                </a:solidFill>
                <a:latin typeface="+mn-lt"/>
              </a:rPr>
              <a:t>Целевая аудитория: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школьники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студенты</a:t>
            </a:r>
            <a:endParaRPr lang="en-US" sz="1400" dirty="0">
              <a:solidFill>
                <a:srgbClr val="004C7E"/>
              </a:solidFill>
            </a:endParaRP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молодежь</a:t>
            </a:r>
          </a:p>
        </p:txBody>
      </p:sp>
      <p:sp>
        <p:nvSpPr>
          <p:cNvPr id="48" name="Freeform 73">
            <a:extLst>
              <a:ext uri="{FF2B5EF4-FFF2-40B4-BE49-F238E27FC236}">
                <a16:creationId xmlns:a16="http://schemas.microsoft.com/office/drawing/2014/main" id="{601D1389-C646-4C7A-A0C3-BD1B06E79C47}"/>
              </a:ext>
            </a:extLst>
          </p:cNvPr>
          <p:cNvSpPr>
            <a:spLocks/>
          </p:cNvSpPr>
          <p:nvPr/>
        </p:nvSpPr>
        <p:spPr bwMode="auto">
          <a:xfrm>
            <a:off x="489327" y="2091157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14C900-D635-45FF-9899-AF22CB08E830}"/>
              </a:ext>
            </a:extLst>
          </p:cNvPr>
          <p:cNvSpPr txBox="1"/>
          <p:nvPr/>
        </p:nvSpPr>
        <p:spPr>
          <a:xfrm>
            <a:off x="360530" y="4023696"/>
            <a:ext cx="11467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</a:t>
            </a:r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Общественный фонд «Институт равных прав и равных возможностей Казахстана»</a:t>
            </a:r>
            <a:endParaRPr lang="ru-R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5F49AF-9E3C-41A0-A9BC-17D84659394B}"/>
              </a:ext>
            </a:extLst>
          </p:cNvPr>
          <p:cNvSpPr txBox="1"/>
          <p:nvPr/>
        </p:nvSpPr>
        <p:spPr>
          <a:xfrm>
            <a:off x="902458" y="4565820"/>
            <a:ext cx="218032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1" name="Freeform 73">
            <a:extLst>
              <a:ext uri="{FF2B5EF4-FFF2-40B4-BE49-F238E27FC236}">
                <a16:creationId xmlns:a16="http://schemas.microsoft.com/office/drawing/2014/main" id="{7FCFF7AA-73EE-4D19-B196-20B8BE8288A2}"/>
              </a:ext>
            </a:extLst>
          </p:cNvPr>
          <p:cNvSpPr>
            <a:spLocks/>
          </p:cNvSpPr>
          <p:nvPr/>
        </p:nvSpPr>
        <p:spPr bwMode="auto">
          <a:xfrm>
            <a:off x="489326" y="5550705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671E89-0E1C-41DD-9509-224D807A7254}"/>
              </a:ext>
            </a:extLst>
          </p:cNvPr>
          <p:cNvSpPr txBox="1"/>
          <p:nvPr/>
        </p:nvSpPr>
        <p:spPr>
          <a:xfrm>
            <a:off x="938173" y="5550761"/>
            <a:ext cx="2348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4C7E"/>
                </a:solidFill>
                <a:latin typeface="+mn-lt"/>
              </a:rPr>
              <a:t>Целевая аудитория: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молодежь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женщины и дети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специалисты кризисных центров</a:t>
            </a:r>
            <a:endParaRPr lang="ru-RU" sz="1400" dirty="0"/>
          </a:p>
        </p:txBody>
      </p:sp>
      <p:pic>
        <p:nvPicPr>
          <p:cNvPr id="3074" name="Picture 2" descr="Репродуктивное здоровье - это что такое? Каковы его составляющие и  характеристики?">
            <a:extLst>
              <a:ext uri="{FF2B5EF4-FFF2-40B4-BE49-F238E27FC236}">
                <a16:creationId xmlns:a16="http://schemas.microsoft.com/office/drawing/2014/main" id="{BE881747-D4AF-43C9-A998-0E0BE864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1348019"/>
            <a:ext cx="2440886" cy="18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ытовое насилие в Казахстане и высказывания мажилисменов | Factcheck.kz">
            <a:extLst>
              <a:ext uri="{FF2B5EF4-FFF2-40B4-BE49-F238E27FC236}">
                <a16:creationId xmlns:a16="http://schemas.microsoft.com/office/drawing/2014/main" id="{473B89DB-6070-469A-A1A9-EE4CE95E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53" y="4661277"/>
            <a:ext cx="2628159" cy="16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2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857" y="789107"/>
            <a:ext cx="11687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Общественный фонд «EN BAQYTTY EL»</a:t>
            </a:r>
            <a:endParaRPr lang="ru-RU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39355" y="1506503"/>
            <a:ext cx="68934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консультаций не менее 300 молодым парам, желающих создать семью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обучающих тренингов и мероприятий, разработка онлайн уроков в организациях образования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Разработка 7 онлайн лекций</a:t>
            </a:r>
            <a:r>
              <a:rPr lang="en-US" sz="1400" dirty="0">
                <a:solidFill>
                  <a:srgbClr val="004C7E"/>
                </a:solidFill>
              </a:rPr>
              <a:t>-</a:t>
            </a:r>
            <a:r>
              <a:rPr lang="ru-RU" sz="1400" dirty="0">
                <a:solidFill>
                  <a:srgbClr val="004C7E"/>
                </a:solidFill>
              </a:rPr>
              <a:t>уроков по вопросам семейно-брачных отношений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Разработка алгоритмов действий для семей по решению вопросов</a:t>
            </a:r>
            <a:endParaRPr lang="ru-RU" sz="1400" dirty="0">
              <a:solidFill>
                <a:srgbClr val="004C7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881"/>
          <p:cNvGrpSpPr/>
          <p:nvPr/>
        </p:nvGrpSpPr>
        <p:grpSpPr>
          <a:xfrm>
            <a:off x="676214" y="1218206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6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4167341" y="1194104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Заголовок 1"/>
          <p:cNvSpPr txBox="1">
            <a:spLocks/>
          </p:cNvSpPr>
          <p:nvPr/>
        </p:nvSpPr>
        <p:spPr>
          <a:xfrm>
            <a:off x="612542" y="254832"/>
            <a:ext cx="10152309" cy="369332"/>
          </a:xfrm>
          <a:prstGeom prst="rect">
            <a:avLst/>
          </a:prstGeom>
        </p:spPr>
        <p:txBody>
          <a:bodyPr anchor="ctr"/>
          <a:lstStyle>
            <a:lvl1pPr algn="ctr" defTabSz="12176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A7A"/>
                </a:solidFill>
                <a:latin typeface="+mn-lt"/>
                <a:ea typeface="FontAwesome"/>
                <a:cs typeface="+mj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l"/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4C7E"/>
                </a:solidFill>
                <a:latin typeface="+mn-lt"/>
              </a:rPr>
              <a:t>Институционализация мер по укреплению семейных ценностей среди молодежи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CCA41F-9DED-443B-8AF1-8931A887C853}"/>
              </a:ext>
            </a:extLst>
          </p:cNvPr>
          <p:cNvSpPr txBox="1"/>
          <p:nvPr/>
        </p:nvSpPr>
        <p:spPr>
          <a:xfrm>
            <a:off x="1076245" y="1191721"/>
            <a:ext cx="3137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53B2A6-A54B-47DA-B221-83DF79551F7B}"/>
              </a:ext>
            </a:extLst>
          </p:cNvPr>
          <p:cNvSpPr txBox="1"/>
          <p:nvPr/>
        </p:nvSpPr>
        <p:spPr>
          <a:xfrm>
            <a:off x="1084018" y="2033244"/>
            <a:ext cx="32328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олодежь</a:t>
            </a:r>
            <a:endParaRPr lang="ru-RU" sz="1400" dirty="0">
              <a:solidFill>
                <a:srgbClr val="004C7E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ол</a:t>
            </a:r>
            <a:r>
              <a:rPr lang="ru-RU" sz="1400" dirty="0" err="1">
                <a:solidFill>
                  <a:srgbClr val="004C7E"/>
                </a:solidFill>
              </a:rPr>
              <a:t>одые</a:t>
            </a:r>
            <a:r>
              <a:rPr lang="ru-RU" sz="1400" dirty="0">
                <a:solidFill>
                  <a:srgbClr val="004C7E"/>
                </a:solidFill>
              </a:rPr>
              <a:t> семьи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молодые семьи на грани развода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р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одители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 молодежи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Freeform 73">
            <a:extLst>
              <a:ext uri="{FF2B5EF4-FFF2-40B4-BE49-F238E27FC236}">
                <a16:creationId xmlns:a16="http://schemas.microsoft.com/office/drawing/2014/main" id="{589E6AD8-D8ED-47FC-9077-1D2949C2F0AB}"/>
              </a:ext>
            </a:extLst>
          </p:cNvPr>
          <p:cNvSpPr>
            <a:spLocks/>
          </p:cNvSpPr>
          <p:nvPr/>
        </p:nvSpPr>
        <p:spPr bwMode="auto">
          <a:xfrm>
            <a:off x="709369" y="2043086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0C6AC4-D0F0-421C-B06C-7BCC867F8743}"/>
              </a:ext>
            </a:extLst>
          </p:cNvPr>
          <p:cNvSpPr/>
          <p:nvPr/>
        </p:nvSpPr>
        <p:spPr>
          <a:xfrm>
            <a:off x="4639355" y="1186937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44D3E0-C289-4BA8-97BE-82F3A01A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6" y="3535616"/>
            <a:ext cx="4598253" cy="3067420"/>
          </a:xfrm>
          <a:prstGeom prst="rect">
            <a:avLst/>
          </a:prstGeom>
        </p:spPr>
      </p:pic>
      <p:pic>
        <p:nvPicPr>
          <p:cNvPr id="4098" name="Picture 2" descr="Молодежь Нур-Султана будут обучать основам счастливого брака">
            <a:extLst>
              <a:ext uri="{FF2B5EF4-FFF2-40B4-BE49-F238E27FC236}">
                <a16:creationId xmlns:a16="http://schemas.microsoft.com/office/drawing/2014/main" id="{EDC19213-98FF-4731-9804-A287C44E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5" y="3458918"/>
            <a:ext cx="4415670" cy="30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6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915970"/>
            <a:ext cx="1003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обеспечению трудовой занятости населения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0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56" y="155700"/>
            <a:ext cx="10151738" cy="582454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и реализация мер по социализации молодежи, не вовлеченной в образовательный процесс и занятость (NEET категория)»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147" y="799967"/>
            <a:ext cx="1054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Корпоративный фонд «</a:t>
            </a:r>
            <a:r>
              <a:rPr lang="ru-RU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Болашак</a:t>
            </a:r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 по Западно-Казахстанской области</a:t>
            </a:r>
            <a:endParaRPr lang="ru-RU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0153" y="1426821"/>
            <a:ext cx="5781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Создание Республиканского проектного офиса по социализации и адресной работе с молодежью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Разработка авторской программы обучения профессиональным и жизненным навыкам 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Обучение менторской поддержке, навыкам, способствующим трудоустройству, возможностям реализации интеллектуального, спортивного и творческого потенциала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Создание пула молодежных активистов в разрезе регионов - не менее 1 700 человек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Общий охват – 28 тыс. молодых людей из числа категории </a:t>
            </a:r>
            <a:r>
              <a:rPr lang="en-US" sz="1400" dirty="0">
                <a:solidFill>
                  <a:srgbClr val="004C7E"/>
                </a:solidFill>
              </a:rPr>
              <a:t>NEET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</a:rPr>
              <a:t>Информационный охват – более 1 млн.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4147" y="3987571"/>
            <a:ext cx="11806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«П</a:t>
            </a:r>
            <a:r>
              <a:rPr lang="ru-RU" sz="2000" b="1" dirty="0">
                <a:solidFill>
                  <a:srgbClr val="004C7E"/>
                </a:solidFill>
                <a:latin typeface="+mn-lt"/>
              </a:rPr>
              <a:t>роект «</a:t>
            </a:r>
            <a:r>
              <a:rPr lang="ru-RU" sz="2000" b="1" dirty="0" err="1">
                <a:solidFill>
                  <a:srgbClr val="004C7E"/>
                </a:solidFill>
                <a:latin typeface="+mn-lt"/>
              </a:rPr>
              <a:t>Профнавигация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53356" y="4858806"/>
            <a:ext cx="6190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Обзор международных трендов будущих профессий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Разработка алгоритма построения карьерной траектории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встреч, тренингов и психологической диагностики с охватом более 20 тыс. учащихся старших классов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не менее 7 встреч с профессионалами из ведущих сфер экономики и выпускниками ведущих ВУЗов Казахстана и зарубежных университетов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Выпуск 15 видеороликов по вопросу выбора профессий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Информационный охват – более 1 млн. человек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492450" y="1220877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3679671" y="4724244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033979" y="115322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grpSp>
        <p:nvGrpSpPr>
          <p:cNvPr id="50" name="Group 504"/>
          <p:cNvGrpSpPr/>
          <p:nvPr/>
        </p:nvGrpSpPr>
        <p:grpSpPr>
          <a:xfrm>
            <a:off x="3534706" y="1174972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4153356" y="4634157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493B29-B4B5-43BF-9A6E-FF1759170DB9}"/>
              </a:ext>
            </a:extLst>
          </p:cNvPr>
          <p:cNvSpPr txBox="1"/>
          <p:nvPr/>
        </p:nvSpPr>
        <p:spPr>
          <a:xfrm>
            <a:off x="948446" y="1153225"/>
            <a:ext cx="239993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84FD63-BCEA-4066-A1E4-A5BEE6D26EB0}"/>
              </a:ext>
            </a:extLst>
          </p:cNvPr>
          <p:cNvSpPr txBox="1"/>
          <p:nvPr/>
        </p:nvSpPr>
        <p:spPr>
          <a:xfrm>
            <a:off x="948446" y="2114061"/>
            <a:ext cx="23042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dirty="0">
                <a:solidFill>
                  <a:srgbClr val="004C7E"/>
                </a:solidFill>
              </a:rPr>
              <a:t>NEET </a:t>
            </a:r>
            <a:r>
              <a:rPr lang="ru-RU" sz="1400" dirty="0">
                <a:solidFill>
                  <a:srgbClr val="004C7E"/>
                </a:solidFill>
              </a:rPr>
              <a:t>молодежь, в том числе  сельская молодежь</a:t>
            </a:r>
          </a:p>
        </p:txBody>
      </p:sp>
      <p:sp>
        <p:nvSpPr>
          <p:cNvPr id="56" name="Freeform 73">
            <a:extLst>
              <a:ext uri="{FF2B5EF4-FFF2-40B4-BE49-F238E27FC236}">
                <a16:creationId xmlns:a16="http://schemas.microsoft.com/office/drawing/2014/main" id="{1FE8667A-08FD-4416-AA7B-24F045D82E7B}"/>
              </a:ext>
            </a:extLst>
          </p:cNvPr>
          <p:cNvSpPr>
            <a:spLocks/>
          </p:cNvSpPr>
          <p:nvPr/>
        </p:nvSpPr>
        <p:spPr bwMode="auto">
          <a:xfrm>
            <a:off x="515534" y="2138110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8C550C-AD58-435A-ABA2-D7860B313843}"/>
              </a:ext>
            </a:extLst>
          </p:cNvPr>
          <p:cNvSpPr txBox="1"/>
          <p:nvPr/>
        </p:nvSpPr>
        <p:spPr>
          <a:xfrm>
            <a:off x="407231" y="4329112"/>
            <a:ext cx="11456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Общественный фонд «Развитие гражданских и правовых инициатив» </a:t>
            </a:r>
            <a:endParaRPr lang="ru-RU" dirty="0"/>
          </a:p>
        </p:txBody>
      </p:sp>
      <p:grpSp>
        <p:nvGrpSpPr>
          <p:cNvPr id="58" name="Group 881">
            <a:extLst>
              <a:ext uri="{FF2B5EF4-FFF2-40B4-BE49-F238E27FC236}">
                <a16:creationId xmlns:a16="http://schemas.microsoft.com/office/drawing/2014/main" id="{226A648A-B5F4-4BE5-926C-ECEF0C4B8DBA}"/>
              </a:ext>
            </a:extLst>
          </p:cNvPr>
          <p:cNvGrpSpPr/>
          <p:nvPr/>
        </p:nvGrpSpPr>
        <p:grpSpPr>
          <a:xfrm>
            <a:off x="468476" y="4724954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59" name="Freeform 284">
              <a:extLst>
                <a:ext uri="{FF2B5EF4-FFF2-40B4-BE49-F238E27FC236}">
                  <a16:creationId xmlns:a16="http://schemas.microsoft.com/office/drawing/2014/main" id="{66E4C47F-956E-422A-B0F3-38994969F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85">
              <a:extLst>
                <a:ext uri="{FF2B5EF4-FFF2-40B4-BE49-F238E27FC236}">
                  <a16:creationId xmlns:a16="http://schemas.microsoft.com/office/drawing/2014/main" id="{1A90BD02-3FF2-4630-AA78-646B5F6D0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71CAB0A-58F5-471A-B9E7-17E4E0E99A98}"/>
              </a:ext>
            </a:extLst>
          </p:cNvPr>
          <p:cNvSpPr txBox="1"/>
          <p:nvPr/>
        </p:nvSpPr>
        <p:spPr>
          <a:xfrm>
            <a:off x="945299" y="4698444"/>
            <a:ext cx="239993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2" name="Freeform 73">
            <a:extLst>
              <a:ext uri="{FF2B5EF4-FFF2-40B4-BE49-F238E27FC236}">
                <a16:creationId xmlns:a16="http://schemas.microsoft.com/office/drawing/2014/main" id="{3604B48A-E87C-4266-B1E5-2332DECC5E3A}"/>
              </a:ext>
            </a:extLst>
          </p:cNvPr>
          <p:cNvSpPr>
            <a:spLocks/>
          </p:cNvSpPr>
          <p:nvPr/>
        </p:nvSpPr>
        <p:spPr bwMode="auto">
          <a:xfrm>
            <a:off x="479020" y="5774004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0AE091-615B-4F22-9D20-095874BF7D87}"/>
              </a:ext>
            </a:extLst>
          </p:cNvPr>
          <p:cNvSpPr txBox="1"/>
          <p:nvPr/>
        </p:nvSpPr>
        <p:spPr>
          <a:xfrm>
            <a:off x="945299" y="5712579"/>
            <a:ext cx="23042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школьники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F647C1-FB0D-425C-88CF-720EA43C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408" y="1375090"/>
            <a:ext cx="2360661" cy="14299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B55CF2-04E3-42B3-9829-17608913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592" y="4820735"/>
            <a:ext cx="2197183" cy="12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915970"/>
            <a:ext cx="1003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Защита прав, законных интересов граждан и организаций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2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5" y="57618"/>
            <a:ext cx="10178275" cy="544108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комплекса мероприятий, направленных на развитие местного самоуправления»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329" y="598364"/>
            <a:ext cx="101043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Объединение юридических лиц в форме ассоциации «Гражданский Альянс Мангистауской области по вопросам развития общества»</a:t>
            </a:r>
          </a:p>
          <a:p>
            <a:endParaRPr lang="ru-RU" sz="1500" b="1" dirty="0">
              <a:solidFill>
                <a:srgbClr val="004C7E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42747" y="1440082"/>
            <a:ext cx="5355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не менее 4-х пилотных </a:t>
            </a:r>
            <a:r>
              <a:rPr lang="ru-RU" sz="1400" dirty="0" err="1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-центров для развития МС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не менее 10 устойчивых инициативных групп по решению вопросов МС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не менее 16 обучающих мероприятий в 8 регионах (город-село)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4 инклюзивного планов развития сел 4 областей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оценки потребности местного сообщества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Подготовка не менее 10 положительных кейсов участия граждан в решении проблем местного сообщества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6022" y="3820380"/>
            <a:ext cx="11836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«Повышение правовой грамотности жителей сельских населенных пунктов»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95452" y="4740651"/>
            <a:ext cx="5139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Анализ потребностей в необходимой правовой помощи сельским жителям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Создание онлайн консультационной службы по оказанию сельским жителям правовой помощи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менее 70% сельских жителей (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услугополучателей</a:t>
            </a: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удовлетворенных полученными услугами  в рамках деятельности консультационной службы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14 диалоговых площадок в селах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446460" y="1247224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884338" y="1244378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3943936" y="4523631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470739" y="1208031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39355" y="4477471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42C4D9-653C-43E5-ADA5-988F15904637}"/>
              </a:ext>
            </a:extLst>
          </p:cNvPr>
          <p:cNvSpPr txBox="1"/>
          <p:nvPr/>
        </p:nvSpPr>
        <p:spPr>
          <a:xfrm>
            <a:off x="867464" y="1202393"/>
            <a:ext cx="291162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Актюбинская, ВКО, Павлодарская, Карагандинская, Костанайская, Атырауская, Акмолинская, Жамбылская области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626638-E744-452C-9D9F-6C5E502AE3B4}"/>
              </a:ext>
            </a:extLst>
          </p:cNvPr>
          <p:cNvSpPr txBox="1"/>
          <p:nvPr/>
        </p:nvSpPr>
        <p:spPr>
          <a:xfrm>
            <a:off x="867464" y="2588358"/>
            <a:ext cx="2977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ч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лены местного сообществ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сотрудники МИО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инициативных групп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активные граждане</a:t>
            </a:r>
          </a:p>
        </p:txBody>
      </p:sp>
      <p:sp>
        <p:nvSpPr>
          <p:cNvPr id="51" name="Freeform 73">
            <a:extLst>
              <a:ext uri="{FF2B5EF4-FFF2-40B4-BE49-F238E27FC236}">
                <a16:creationId xmlns:a16="http://schemas.microsoft.com/office/drawing/2014/main" id="{778C6ED3-5A3C-4B91-9344-683F790C4982}"/>
              </a:ext>
            </a:extLst>
          </p:cNvPr>
          <p:cNvSpPr>
            <a:spLocks/>
          </p:cNvSpPr>
          <p:nvPr/>
        </p:nvSpPr>
        <p:spPr bwMode="auto">
          <a:xfrm>
            <a:off x="462724" y="2627419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3" name="Group 881">
            <a:extLst>
              <a:ext uri="{FF2B5EF4-FFF2-40B4-BE49-F238E27FC236}">
                <a16:creationId xmlns:a16="http://schemas.microsoft.com/office/drawing/2014/main" id="{C2507EE3-DCB1-43D9-91F7-4180A02144EF}"/>
              </a:ext>
            </a:extLst>
          </p:cNvPr>
          <p:cNvGrpSpPr/>
          <p:nvPr/>
        </p:nvGrpSpPr>
        <p:grpSpPr>
          <a:xfrm>
            <a:off x="459659" y="4581235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54" name="Freeform 284">
              <a:extLst>
                <a:ext uri="{FF2B5EF4-FFF2-40B4-BE49-F238E27FC236}">
                  <a16:creationId xmlns:a16="http://schemas.microsoft.com/office/drawing/2014/main" id="{F6F2E070-1B24-4169-9EBE-33767D86A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5">
              <a:extLst>
                <a:ext uri="{FF2B5EF4-FFF2-40B4-BE49-F238E27FC236}">
                  <a16:creationId xmlns:a16="http://schemas.microsoft.com/office/drawing/2014/main" id="{6BA6F608-368B-44F4-84E8-F1CC733BB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3F9A2D5-FDC3-40EE-9621-6918A9B31D42}"/>
              </a:ext>
            </a:extLst>
          </p:cNvPr>
          <p:cNvSpPr txBox="1"/>
          <p:nvPr/>
        </p:nvSpPr>
        <p:spPr>
          <a:xfrm>
            <a:off x="931218" y="4495801"/>
            <a:ext cx="2911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14 областей</a:t>
            </a:r>
            <a:endParaRPr lang="ru-RU" sz="14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85876A-96FE-4296-9D50-8AEFA8D9EC49}"/>
              </a:ext>
            </a:extLst>
          </p:cNvPr>
          <p:cNvSpPr txBox="1"/>
          <p:nvPr/>
        </p:nvSpPr>
        <p:spPr>
          <a:xfrm>
            <a:off x="930315" y="5126434"/>
            <a:ext cx="2977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rgbClr val="004C7E"/>
                </a:solidFill>
              </a:rPr>
              <a:t>сельские жители сотрудники МИО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представители местных органов власти </a:t>
            </a:r>
          </a:p>
        </p:txBody>
      </p:sp>
      <p:sp>
        <p:nvSpPr>
          <p:cNvPr id="82" name="Freeform 73">
            <a:extLst>
              <a:ext uri="{FF2B5EF4-FFF2-40B4-BE49-F238E27FC236}">
                <a16:creationId xmlns:a16="http://schemas.microsoft.com/office/drawing/2014/main" id="{41CBE906-1719-4B2C-A0E1-CDBB67444619}"/>
              </a:ext>
            </a:extLst>
          </p:cNvPr>
          <p:cNvSpPr>
            <a:spLocks/>
          </p:cNvSpPr>
          <p:nvPr/>
        </p:nvSpPr>
        <p:spPr bwMode="auto">
          <a:xfrm>
            <a:off x="492087" y="5126434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36E49FB-EE11-4516-8698-6F804578A35B}"/>
              </a:ext>
            </a:extLst>
          </p:cNvPr>
          <p:cNvSpPr txBox="1"/>
          <p:nvPr/>
        </p:nvSpPr>
        <p:spPr>
          <a:xfrm>
            <a:off x="450355" y="415429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Частный фонд «ТРИНТА»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F053DE-E489-4BDB-B474-60E0FE31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742" y="1347223"/>
            <a:ext cx="2472082" cy="18256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DF8B88-1BE5-4952-A843-7EAC597C1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788" y="4612655"/>
            <a:ext cx="2497805" cy="17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427292"/>
            <a:ext cx="10031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службам пробации при оказании социально-правовой помощи лицам, состоящим на их учете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2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80" y="421547"/>
            <a:ext cx="10178275" cy="504349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 граждан, освобождающихся и освободившихся из мест лишения свободы, направленное на их эффективную ресоциализацию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280" y="1148206"/>
            <a:ext cx="1193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Общественный фонд «Антарес 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0133" y="1946000"/>
            <a:ext cx="68505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Создания службы по социальной адаптации осужденных и освободившихся из мест лишения свободы, в том числе состоящих на </a:t>
            </a:r>
            <a:r>
              <a:rPr lang="ru-RU" sz="1400" dirty="0" err="1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пробационном</a:t>
            </a: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контроле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Повышения уровня правовой грамотности информированности о своих правах и оказана психологическая поддержка не менее 100 осужденным и лицам, освободившихся из мест лишения свободы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Оказания содействия не менее 54-х освободившимся из мест лишения свободы в решении вопросов трудового и бытового устройства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знаний и практических навыков 50 сотрудников УИС и НПО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рекомендательного пособия по внедрению аналогичных проектов в других регионах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524363" y="1700141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922829" y="1665503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405739" y="1598961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DE4E9F-A5EF-4174-9C04-28CDFB6D4EFA}"/>
              </a:ext>
            </a:extLst>
          </p:cNvPr>
          <p:cNvSpPr txBox="1"/>
          <p:nvPr/>
        </p:nvSpPr>
        <p:spPr>
          <a:xfrm>
            <a:off x="909749" y="1646305"/>
            <a:ext cx="2911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Акмолинская и Мангистауская области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3DFDCE-51F8-47B0-9585-6208F08E3257}"/>
              </a:ext>
            </a:extLst>
          </p:cNvPr>
          <p:cNvSpPr txBox="1"/>
          <p:nvPr/>
        </p:nvSpPr>
        <p:spPr>
          <a:xfrm>
            <a:off x="956760" y="2439422"/>
            <a:ext cx="297700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осужденные и освободившиеся из мест лишения свободы, в том числе состоящие на </a:t>
            </a:r>
            <a:r>
              <a:rPr lang="ru-RU" sz="1400" dirty="0" err="1">
                <a:solidFill>
                  <a:srgbClr val="004C7E"/>
                </a:solidFill>
              </a:rPr>
              <a:t>пробационном</a:t>
            </a:r>
            <a:r>
              <a:rPr lang="ru-RU" sz="1400" dirty="0">
                <a:solidFill>
                  <a:srgbClr val="004C7E"/>
                </a:solidFill>
              </a:rPr>
              <a:t> контроле</a:t>
            </a:r>
            <a:endParaRPr lang="en-US" sz="1400" dirty="0">
              <a:solidFill>
                <a:srgbClr val="004C7E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сотрудники уголовно-исполнительной системы</a:t>
            </a:r>
          </a:p>
        </p:txBody>
      </p:sp>
      <p:sp>
        <p:nvSpPr>
          <p:cNvPr id="47" name="Freeform 73">
            <a:extLst>
              <a:ext uri="{FF2B5EF4-FFF2-40B4-BE49-F238E27FC236}">
                <a16:creationId xmlns:a16="http://schemas.microsoft.com/office/drawing/2014/main" id="{4F111AD0-F6F2-4467-B63C-A04BBA804411}"/>
              </a:ext>
            </a:extLst>
          </p:cNvPr>
          <p:cNvSpPr>
            <a:spLocks/>
          </p:cNvSpPr>
          <p:nvPr/>
        </p:nvSpPr>
        <p:spPr bwMode="auto">
          <a:xfrm>
            <a:off x="485987" y="2497747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122" name="Picture 2" descr="Успешная ресоциализация освободившихся из мест лишения свободы – наше общее  дело | Управление по труду и занятости населения Белгородской области">
            <a:extLst>
              <a:ext uri="{FF2B5EF4-FFF2-40B4-BE49-F238E27FC236}">
                <a16:creationId xmlns:a16="http://schemas.microsoft.com/office/drawing/2014/main" id="{CAC73A60-690F-4F70-84BC-717609A5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2" y="4430299"/>
            <a:ext cx="3726685" cy="22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B18319-D105-4839-B606-DF8FC8A05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374" y="4430298"/>
            <a:ext cx="3417342" cy="22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5447134" y="3227492"/>
            <a:ext cx="5854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4C7E"/>
                </a:solidFill>
              </a:rPr>
              <a:t>Единый оператор Правительства Республики Казахстан в сфере </a:t>
            </a:r>
            <a:r>
              <a:rPr lang="ru-RU" sz="2400" dirty="0" err="1">
                <a:solidFill>
                  <a:srgbClr val="004C7E"/>
                </a:solidFill>
              </a:rPr>
              <a:t>грантового</a:t>
            </a:r>
            <a:r>
              <a:rPr lang="ru-RU" sz="2400" dirty="0">
                <a:solidFill>
                  <a:srgbClr val="004C7E"/>
                </a:solidFill>
              </a:rPr>
              <a:t> финансирования НПО с миссией содействия развитию гражданского 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5521490" y="2134597"/>
            <a:ext cx="585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4C7E"/>
                </a:solidFill>
              </a:rPr>
              <a:t>О ЦЕНТРЕ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2" y="2118553"/>
            <a:ext cx="2592288" cy="2948296"/>
          </a:xfrm>
          <a:prstGeom prst="rect">
            <a:avLst/>
          </a:prstGeom>
          <a:solidFill>
            <a:srgbClr val="004C7E"/>
          </a:solidFill>
        </p:spPr>
      </p:pic>
    </p:spTree>
    <p:extLst>
      <p:ext uri="{BB962C8B-B14F-4D97-AF65-F5344CB8AC3E}">
        <p14:creationId xmlns:p14="http://schemas.microsoft.com/office/powerpoint/2010/main" val="395550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427292"/>
            <a:ext cx="10031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гражданского общества, в том числе повышению эффективности деятельности НПО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127" y="67117"/>
            <a:ext cx="11252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</a:rPr>
              <a:t>«Академия НПО»</a:t>
            </a:r>
            <a:endParaRPr lang="ru-RU" sz="1900" b="1" dirty="0">
              <a:solidFill>
                <a:srgbClr val="004C7E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42586" y="987568"/>
            <a:ext cx="6034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Профессионализация деятельности 800 представителей НПО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школы социального предпринимательства «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Өрелі</a:t>
            </a: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ұрпақ</a:t>
            </a: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с проведением не менее 45 онлайн-лекций и 30 практических заданий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20 тренеров в области развития НПО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доли активно действующих НПО в Казахстане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методологии и платформы для дистанционного и мобильного обучения</a:t>
            </a:r>
          </a:p>
        </p:txBody>
      </p:sp>
      <p:grpSp>
        <p:nvGrpSpPr>
          <p:cNvPr id="67" name="Group 881"/>
          <p:cNvGrpSpPr/>
          <p:nvPr/>
        </p:nvGrpSpPr>
        <p:grpSpPr>
          <a:xfrm>
            <a:off x="567244" y="777709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6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3555329" y="752106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062928" y="726869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93AB0A-225E-4D47-BCF0-8EBBA04D86E8}"/>
              </a:ext>
            </a:extLst>
          </p:cNvPr>
          <p:cNvSpPr txBox="1"/>
          <p:nvPr/>
        </p:nvSpPr>
        <p:spPr>
          <a:xfrm>
            <a:off x="486127" y="382774"/>
            <a:ext cx="11540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Общественное объединение «Центр Гражданской Инициативы»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90EB05-1130-4071-8C3C-FD956F928C9B}"/>
              </a:ext>
            </a:extLst>
          </p:cNvPr>
          <p:cNvSpPr txBox="1"/>
          <p:nvPr/>
        </p:nvSpPr>
        <p:spPr>
          <a:xfrm>
            <a:off x="940264" y="702201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878E3DB-0B82-4B59-A5AF-D27CDEE1548F}"/>
              </a:ext>
            </a:extLst>
          </p:cNvPr>
          <p:cNvSpPr txBox="1"/>
          <p:nvPr/>
        </p:nvSpPr>
        <p:spPr>
          <a:xfrm>
            <a:off x="975049" y="1510767"/>
            <a:ext cx="297700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региональные НПО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международные НПО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Freeform 73">
            <a:extLst>
              <a:ext uri="{FF2B5EF4-FFF2-40B4-BE49-F238E27FC236}">
                <a16:creationId xmlns:a16="http://schemas.microsoft.com/office/drawing/2014/main" id="{BBD25322-E80D-429C-8F69-4E845185F4BB}"/>
              </a:ext>
            </a:extLst>
          </p:cNvPr>
          <p:cNvSpPr>
            <a:spLocks/>
          </p:cNvSpPr>
          <p:nvPr/>
        </p:nvSpPr>
        <p:spPr bwMode="auto">
          <a:xfrm>
            <a:off x="567433" y="1541617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194" name="Picture 2" descr="Привитие антикоррупционной культуры необходимо начинать с детства |  ru.taldykorgan-online.kz">
            <a:extLst>
              <a:ext uri="{FF2B5EF4-FFF2-40B4-BE49-F238E27FC236}">
                <a16:creationId xmlns:a16="http://schemas.microsoft.com/office/drawing/2014/main" id="{A71B909F-CEF2-4665-BD6C-BE33958C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97" y="3771408"/>
            <a:ext cx="2177939" cy="14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893DA-81CE-4E30-919A-99EC6D20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185" y="942597"/>
            <a:ext cx="2269853" cy="181588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5341F73-2413-4974-9836-6E03B312884E}"/>
              </a:ext>
            </a:extLst>
          </p:cNvPr>
          <p:cNvSpPr/>
          <p:nvPr/>
        </p:nvSpPr>
        <p:spPr>
          <a:xfrm>
            <a:off x="486127" y="2685101"/>
            <a:ext cx="10133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</a:rPr>
              <a:t>«Расширение участия НПО, экспертного сообщества в формировании антикоррупционной культуры»</a:t>
            </a:r>
            <a:endParaRPr lang="ru-RU" sz="16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F3B140-713E-4DB9-B781-4DB20082110E}"/>
              </a:ext>
            </a:extLst>
          </p:cNvPr>
          <p:cNvSpPr txBox="1"/>
          <p:nvPr/>
        </p:nvSpPr>
        <p:spPr>
          <a:xfrm>
            <a:off x="486127" y="3268079"/>
            <a:ext cx="11540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C7E"/>
                </a:solidFill>
              </a:rPr>
              <a:t>Грантополучатель: Республиканское общественное объединение «Общенациональное движение против коррупции «ЖАҢАРУ»)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22EEB9-11F6-4125-B47D-743AD2EAEC6F}"/>
              </a:ext>
            </a:extLst>
          </p:cNvPr>
          <p:cNvSpPr txBox="1"/>
          <p:nvPr/>
        </p:nvSpPr>
        <p:spPr>
          <a:xfrm>
            <a:off x="975049" y="3863524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39C1CD-1F44-43B9-B016-AC375563129E}"/>
              </a:ext>
            </a:extLst>
          </p:cNvPr>
          <p:cNvSpPr txBox="1"/>
          <p:nvPr/>
        </p:nvSpPr>
        <p:spPr>
          <a:xfrm>
            <a:off x="975049" y="4751814"/>
            <a:ext cx="2977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граждане</a:t>
            </a:r>
            <a:endParaRPr lang="en-US" sz="1400" dirty="0">
              <a:solidFill>
                <a:srgbClr val="004C7E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осударственные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 служащие</a:t>
            </a:r>
          </a:p>
        </p:txBody>
      </p:sp>
      <p:grpSp>
        <p:nvGrpSpPr>
          <p:cNvPr id="47" name="Group 881">
            <a:extLst>
              <a:ext uri="{FF2B5EF4-FFF2-40B4-BE49-F238E27FC236}">
                <a16:creationId xmlns:a16="http://schemas.microsoft.com/office/drawing/2014/main" id="{0B0CB9E6-FC79-45F1-9E8A-019649BED6FF}"/>
              </a:ext>
            </a:extLst>
          </p:cNvPr>
          <p:cNvGrpSpPr/>
          <p:nvPr/>
        </p:nvGrpSpPr>
        <p:grpSpPr>
          <a:xfrm>
            <a:off x="537236" y="3939544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50" name="Freeform 284">
              <a:extLst>
                <a:ext uri="{FF2B5EF4-FFF2-40B4-BE49-F238E27FC236}">
                  <a16:creationId xmlns:a16="http://schemas.microsoft.com/office/drawing/2014/main" id="{32875C45-022F-482E-9398-D30CC8CD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85">
              <a:extLst>
                <a:ext uri="{FF2B5EF4-FFF2-40B4-BE49-F238E27FC236}">
                  <a16:creationId xmlns:a16="http://schemas.microsoft.com/office/drawing/2014/main" id="{2A5B4CA5-3633-49D0-8332-A69DD08DC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73">
            <a:extLst>
              <a:ext uri="{FF2B5EF4-FFF2-40B4-BE49-F238E27FC236}">
                <a16:creationId xmlns:a16="http://schemas.microsoft.com/office/drawing/2014/main" id="{8C08BF80-477C-4DB8-9D28-42AC47D5CF25}"/>
              </a:ext>
            </a:extLst>
          </p:cNvPr>
          <p:cNvSpPr>
            <a:spLocks/>
          </p:cNvSpPr>
          <p:nvPr/>
        </p:nvSpPr>
        <p:spPr bwMode="auto">
          <a:xfrm>
            <a:off x="559145" y="4771113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8" name="Group 504">
            <a:extLst>
              <a:ext uri="{FF2B5EF4-FFF2-40B4-BE49-F238E27FC236}">
                <a16:creationId xmlns:a16="http://schemas.microsoft.com/office/drawing/2014/main" id="{9CF70993-4D1C-4924-8877-353C2EFE0571}"/>
              </a:ext>
            </a:extLst>
          </p:cNvPr>
          <p:cNvGrpSpPr/>
          <p:nvPr/>
        </p:nvGrpSpPr>
        <p:grpSpPr>
          <a:xfrm>
            <a:off x="3618011" y="3915416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DD2C3186-02B2-4498-AAD0-0B5F14FC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3D9C5F0E-00A1-4C6C-A3CE-0A2FFA38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F10703E8-DEA8-47B7-B2CB-B1706282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4DA626C8-C1FC-49F3-862F-048AA7535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8E090B5B-850B-415A-958F-2EA2D76E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3610F337-41F6-4D6D-B616-2F6A39CA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55B6C0D5-A97E-412F-9186-FD5F28910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63F5A287-C6D3-4C8E-8413-72787D0C9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FB30F1C-FE9F-4B1D-85C8-6F3C5C160F62}"/>
              </a:ext>
            </a:extLst>
          </p:cNvPr>
          <p:cNvSpPr/>
          <p:nvPr/>
        </p:nvSpPr>
        <p:spPr>
          <a:xfrm>
            <a:off x="4167567" y="375305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69A86ED3-7AE0-46F4-AA9D-F75D57850892}"/>
              </a:ext>
            </a:extLst>
          </p:cNvPr>
          <p:cNvSpPr/>
          <p:nvPr/>
        </p:nvSpPr>
        <p:spPr>
          <a:xfrm>
            <a:off x="4160100" y="4035326"/>
            <a:ext cx="57991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консультативной службы на постоянной основе (не менее 1 700)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аналитического отчета по выявлению 5 направлений в сфере предоставляемых государственных услуг с наиболее высоким уровнем коррупционных рисков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Выработка не менее 20 обоснованных рекомендаций, которые могут быть учтены и реализованы государственными органами в сфере предоставления государственных услуг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10 дискуссионных площадок для определения уязвимых регионов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методических материалов для обучения НПО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Выработка рекомендаций по выявлению возможных корр. рисков в части гос. услуг</a:t>
            </a:r>
          </a:p>
        </p:txBody>
      </p:sp>
    </p:spTree>
    <p:extLst>
      <p:ext uri="{BB962C8B-B14F-4D97-AF65-F5344CB8AC3E}">
        <p14:creationId xmlns:p14="http://schemas.microsoft.com/office/powerpoint/2010/main" val="355302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56" y="146010"/>
            <a:ext cx="10178275" cy="544108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«Применение института медиации для разрешения социальных вопросов и сохранения стабильности и согласия в обществе»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956" y="73152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Частное учреждение «Межрегиональный центр медиации «МИР»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2778" y="1275042"/>
            <a:ext cx="57099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квалифицированной и бесплатной медиативной помощи для не менее 500 человек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50 онлайн-консультации по разрешению конфликтов и споров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анализа о состоянии медиации в стране для выработка предложений и рекомендаций по повышению заинтересованности, развитию процедуры медиации, совершенствованию законодательства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Проведения 17 онлайн тренингов, круглых столов и семинаров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охват – более 1 млн. человек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462962" y="1121220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772318" y="4462180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426269" y="1020984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41D1D1-0094-4F0E-9EE2-21A453179071}"/>
              </a:ext>
            </a:extLst>
          </p:cNvPr>
          <p:cNvSpPr txBox="1"/>
          <p:nvPr/>
        </p:nvSpPr>
        <p:spPr>
          <a:xfrm>
            <a:off x="882888" y="1080205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EB75A5-0C86-4614-9AB1-E4C616D4458C}"/>
              </a:ext>
            </a:extLst>
          </p:cNvPr>
          <p:cNvSpPr txBox="1"/>
          <p:nvPr/>
        </p:nvSpPr>
        <p:spPr>
          <a:xfrm>
            <a:off x="870767" y="1850715"/>
            <a:ext cx="27279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граждане</a:t>
            </a:r>
            <a:r>
              <a:rPr lang="ru-RU" sz="1400" dirty="0">
                <a:solidFill>
                  <a:srgbClr val="004C7E"/>
                </a:solidFill>
              </a:rPr>
              <a:t>, в том числе социально-уязвимые слои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граждане, находящиеся в трудной жизненной ситуации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Freeform 73">
            <a:extLst>
              <a:ext uri="{FF2B5EF4-FFF2-40B4-BE49-F238E27FC236}">
                <a16:creationId xmlns:a16="http://schemas.microsoft.com/office/drawing/2014/main" id="{1082ADA1-6A80-44DB-AEDC-5A69ED5A33FB}"/>
              </a:ext>
            </a:extLst>
          </p:cNvPr>
          <p:cNvSpPr>
            <a:spLocks/>
          </p:cNvSpPr>
          <p:nvPr/>
        </p:nvSpPr>
        <p:spPr bwMode="auto">
          <a:xfrm>
            <a:off x="479539" y="1952374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39E33D-92CB-4606-9974-257C0CB634A2}"/>
              </a:ext>
            </a:extLst>
          </p:cNvPr>
          <p:cNvSpPr txBox="1"/>
          <p:nvPr/>
        </p:nvSpPr>
        <p:spPr>
          <a:xfrm>
            <a:off x="397645" y="3733465"/>
            <a:ext cx="11395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«Поддержка инициатив ветеранских организаций» </a:t>
            </a:r>
            <a:endParaRPr lang="ru-RU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95072C-655F-4139-A588-7F9DE40E9727}"/>
              </a:ext>
            </a:extLst>
          </p:cNvPr>
          <p:cNvSpPr txBox="1"/>
          <p:nvPr/>
        </p:nvSpPr>
        <p:spPr>
          <a:xfrm>
            <a:off x="409403" y="4049283"/>
            <a:ext cx="1146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Общественное объединение «</a:t>
            </a:r>
            <a:r>
              <a:rPr lang="en-US" sz="1800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Atamnyn</a:t>
            </a:r>
            <a:r>
              <a:rPr lang="en-US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Amanaty</a:t>
            </a:r>
            <a:r>
              <a:rPr lang="en-US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8A1762-2D04-4979-9E6E-D6F0B1601870}"/>
              </a:ext>
            </a:extLst>
          </p:cNvPr>
          <p:cNvSpPr txBox="1"/>
          <p:nvPr/>
        </p:nvSpPr>
        <p:spPr>
          <a:xfrm>
            <a:off x="992340" y="4390431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grpSp>
        <p:nvGrpSpPr>
          <p:cNvPr id="55" name="Group 881">
            <a:extLst>
              <a:ext uri="{FF2B5EF4-FFF2-40B4-BE49-F238E27FC236}">
                <a16:creationId xmlns:a16="http://schemas.microsoft.com/office/drawing/2014/main" id="{E570DBDA-8473-4DB0-AC51-D93356E4C45D}"/>
              </a:ext>
            </a:extLst>
          </p:cNvPr>
          <p:cNvGrpSpPr/>
          <p:nvPr/>
        </p:nvGrpSpPr>
        <p:grpSpPr>
          <a:xfrm>
            <a:off x="561451" y="4449865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80" name="Freeform 284">
              <a:extLst>
                <a:ext uri="{FF2B5EF4-FFF2-40B4-BE49-F238E27FC236}">
                  <a16:creationId xmlns:a16="http://schemas.microsoft.com/office/drawing/2014/main" id="{AFC1982B-8C9D-4B5D-83CA-AE7B2099C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5">
              <a:extLst>
                <a:ext uri="{FF2B5EF4-FFF2-40B4-BE49-F238E27FC236}">
                  <a16:creationId xmlns:a16="http://schemas.microsoft.com/office/drawing/2014/main" id="{BF54E980-D3A6-44B4-8C48-8E3DA8178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Freeform 73">
            <a:extLst>
              <a:ext uri="{FF2B5EF4-FFF2-40B4-BE49-F238E27FC236}">
                <a16:creationId xmlns:a16="http://schemas.microsoft.com/office/drawing/2014/main" id="{64378D96-255B-4612-8974-BC8510C70294}"/>
              </a:ext>
            </a:extLst>
          </p:cNvPr>
          <p:cNvSpPr>
            <a:spLocks/>
          </p:cNvSpPr>
          <p:nvPr/>
        </p:nvSpPr>
        <p:spPr bwMode="auto">
          <a:xfrm>
            <a:off x="578028" y="5237667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8FB4C9-D352-4221-969C-54FAC9392A3B}"/>
              </a:ext>
            </a:extLst>
          </p:cNvPr>
          <p:cNvSpPr txBox="1"/>
          <p:nvPr/>
        </p:nvSpPr>
        <p:spPr>
          <a:xfrm>
            <a:off x="1034705" y="5201968"/>
            <a:ext cx="2727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в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етеранские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 организации</a:t>
            </a:r>
          </a:p>
        </p:txBody>
      </p:sp>
      <p:grpSp>
        <p:nvGrpSpPr>
          <p:cNvPr id="84" name="Group 504">
            <a:extLst>
              <a:ext uri="{FF2B5EF4-FFF2-40B4-BE49-F238E27FC236}">
                <a16:creationId xmlns:a16="http://schemas.microsoft.com/office/drawing/2014/main" id="{ABC5AD8E-7C9E-4821-8DDF-70182950A4F1}"/>
              </a:ext>
            </a:extLst>
          </p:cNvPr>
          <p:cNvGrpSpPr/>
          <p:nvPr/>
        </p:nvGrpSpPr>
        <p:grpSpPr>
          <a:xfrm>
            <a:off x="3670808" y="1116504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A5BC249E-5E4A-4089-8236-6D6B0C1F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7EEBE913-3369-4E06-A3B9-FBB92C6D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EBC75FA9-FA92-44CA-949A-2009386B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C422B1F0-2DFA-4C67-BD4A-1E70E3E4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19DF6AB0-7F8C-4EE9-8428-877A909D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4AA5AA15-759B-4699-9368-45AF99500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58B93C88-DFBF-454E-A3FB-A49B3CF2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C05F1C12-6644-4E88-8FB3-2EEFB252A9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EFCA994E-B546-4775-84E9-A255BD27827C}"/>
              </a:ext>
            </a:extLst>
          </p:cNvPr>
          <p:cNvSpPr/>
          <p:nvPr/>
        </p:nvSpPr>
        <p:spPr>
          <a:xfrm>
            <a:off x="4426269" y="4462180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9C2DFFD-DDB3-4CAA-97FB-D5AC107B31F7}"/>
              </a:ext>
            </a:extLst>
          </p:cNvPr>
          <p:cNvSpPr/>
          <p:nvPr/>
        </p:nvSpPr>
        <p:spPr>
          <a:xfrm>
            <a:off x="4114313" y="4744166"/>
            <a:ext cx="5150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Участие 200 ветеранов и /или ветеранских организаций в 5 воспитательно-патриотических мероприятий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Реализация 17 мини-грантов на поддержку инициатив ветеранских организаций (1 млн. тенге). Не менее 30% реализованных проектов получат свою устойчивость через дальнейшее финансирование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не менее 12 встреч и чествований ветеранов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Международной акции «Сад памяти»</a:t>
            </a:r>
          </a:p>
        </p:txBody>
      </p:sp>
      <p:pic>
        <p:nvPicPr>
          <p:cNvPr id="9218" name="Picture 2" descr="Правовой анализ института медиации в Республике Казахстан - Yvision.kz">
            <a:extLst>
              <a:ext uri="{FF2B5EF4-FFF2-40B4-BE49-F238E27FC236}">
                <a16:creationId xmlns:a16="http://schemas.microsoft.com/office/drawing/2014/main" id="{BA56B246-B59E-4687-827C-AF88AB66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16" y="1315841"/>
            <a:ext cx="2445926" cy="17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етеранские организации Уральска отметили День ВДВ | KCOPC">
            <a:extLst>
              <a:ext uri="{FF2B5EF4-FFF2-40B4-BE49-F238E27FC236}">
                <a16:creationId xmlns:a16="http://schemas.microsoft.com/office/drawing/2014/main" id="{9C1B3A4C-7581-494F-ABCF-4723B332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79" y="4764941"/>
            <a:ext cx="2670231" cy="16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8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59" y="254231"/>
            <a:ext cx="10223746" cy="544108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«Организация и развитие деятельности республиканского гражданского центра для поддержки неправительственных организаций по принципу «одного окна»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659" y="962358"/>
            <a:ext cx="1178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Грантополучателей: Объединение юридических лиц в форме ассоциации «Гражданский Альянс Казахстана»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12517" y="1621526"/>
            <a:ext cx="6033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 республиканского гражданского центра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не менее 500 консультационных услуг, не менее 20 методических услуг НПО, 8 обучающих мероприятий для региональных ГЦ,  3 семинары для МИО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не менее 10 региональных центров, в том числе через грантовое финансирование МИО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анализа и оценки результатов реализованных социальных проектов в регионах за последние три года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стандартов работы региональных ГЦ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458242" y="1649719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608187" y="1373730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350854" y="1344459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FD4A54-A025-46A0-AC4B-FF365917C94D}"/>
              </a:ext>
            </a:extLst>
          </p:cNvPr>
          <p:cNvSpPr txBox="1"/>
          <p:nvPr/>
        </p:nvSpPr>
        <p:spPr>
          <a:xfrm>
            <a:off x="896676" y="1585003"/>
            <a:ext cx="2727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г. Нур-Султан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05A46-34F1-4CB3-AFED-461D97F22517}"/>
              </a:ext>
            </a:extLst>
          </p:cNvPr>
          <p:cNvSpPr txBox="1"/>
          <p:nvPr/>
        </p:nvSpPr>
        <p:spPr>
          <a:xfrm>
            <a:off x="896676" y="2238448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НПО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государственные органы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Freeform 73">
            <a:extLst>
              <a:ext uri="{FF2B5EF4-FFF2-40B4-BE49-F238E27FC236}">
                <a16:creationId xmlns:a16="http://schemas.microsoft.com/office/drawing/2014/main" id="{3978F586-5D8E-4BDD-A5F0-0A34F5F27C97}"/>
              </a:ext>
            </a:extLst>
          </p:cNvPr>
          <p:cNvSpPr>
            <a:spLocks/>
          </p:cNvSpPr>
          <p:nvPr/>
        </p:nvSpPr>
        <p:spPr bwMode="auto">
          <a:xfrm>
            <a:off x="460294" y="2310087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EE8A43-7A55-4706-AB7B-340DCDAFE6A7}"/>
              </a:ext>
            </a:extLst>
          </p:cNvPr>
          <p:cNvSpPr txBox="1"/>
          <p:nvPr/>
        </p:nvSpPr>
        <p:spPr>
          <a:xfrm>
            <a:off x="361330" y="3976685"/>
            <a:ext cx="11555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«Организация комплекса мероприятий, направленных на  развитие гражданских инициатив на селе» </a:t>
            </a:r>
            <a:endParaRPr lang="ru-RU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424635-6B11-4068-91EC-280ABFD67234}"/>
              </a:ext>
            </a:extLst>
          </p:cNvPr>
          <p:cNvSpPr txBox="1"/>
          <p:nvPr/>
        </p:nvSpPr>
        <p:spPr>
          <a:xfrm>
            <a:off x="380406" y="4593540"/>
            <a:ext cx="11663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Объединение в форме ассоциации «Ассоциация НПО Актюбинской области»)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B8B017-D841-4F72-9396-FA01568BE9D1}"/>
              </a:ext>
            </a:extLst>
          </p:cNvPr>
          <p:cNvSpPr txBox="1"/>
          <p:nvPr/>
        </p:nvSpPr>
        <p:spPr>
          <a:xfrm>
            <a:off x="988333" y="4970387"/>
            <a:ext cx="2727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</a:t>
            </a:r>
            <a:endParaRPr lang="ru-RU" sz="1400" dirty="0">
              <a:solidFill>
                <a:srgbClr val="004C7E"/>
              </a:solidFill>
            </a:endParaRPr>
          </a:p>
        </p:txBody>
      </p:sp>
      <p:grpSp>
        <p:nvGrpSpPr>
          <p:cNvPr id="54" name="Group 881">
            <a:extLst>
              <a:ext uri="{FF2B5EF4-FFF2-40B4-BE49-F238E27FC236}">
                <a16:creationId xmlns:a16="http://schemas.microsoft.com/office/drawing/2014/main" id="{938A9F6D-E590-41C3-ACC4-89C7DE0B412E}"/>
              </a:ext>
            </a:extLst>
          </p:cNvPr>
          <p:cNvGrpSpPr/>
          <p:nvPr/>
        </p:nvGrpSpPr>
        <p:grpSpPr>
          <a:xfrm>
            <a:off x="501298" y="5050004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55" name="Freeform 284">
              <a:extLst>
                <a:ext uri="{FF2B5EF4-FFF2-40B4-BE49-F238E27FC236}">
                  <a16:creationId xmlns:a16="http://schemas.microsoft.com/office/drawing/2014/main" id="{8E7201D3-7DA6-4CA6-AA7E-DFF7A7CE5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85">
              <a:extLst>
                <a:ext uri="{FF2B5EF4-FFF2-40B4-BE49-F238E27FC236}">
                  <a16:creationId xmlns:a16="http://schemas.microsoft.com/office/drawing/2014/main" id="{9B91AD78-DC7C-4500-98F5-23A8BD7FD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Freeform 73">
            <a:extLst>
              <a:ext uri="{FF2B5EF4-FFF2-40B4-BE49-F238E27FC236}">
                <a16:creationId xmlns:a16="http://schemas.microsoft.com/office/drawing/2014/main" id="{44940B4B-DFE6-4EB6-AD51-08523B96B6EF}"/>
              </a:ext>
            </a:extLst>
          </p:cNvPr>
          <p:cNvSpPr>
            <a:spLocks/>
          </p:cNvSpPr>
          <p:nvPr/>
        </p:nvSpPr>
        <p:spPr bwMode="auto">
          <a:xfrm>
            <a:off x="502383" y="5619589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472C3F-2BFB-45A6-A129-1A1DEC9227A1}"/>
              </a:ext>
            </a:extLst>
          </p:cNvPr>
          <p:cNvSpPr txBox="1"/>
          <p:nvPr/>
        </p:nvSpPr>
        <p:spPr>
          <a:xfrm>
            <a:off x="988333" y="5583890"/>
            <a:ext cx="2727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ельские жители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06F2F3D-FD3D-4464-A487-350A735115BC}"/>
              </a:ext>
            </a:extLst>
          </p:cNvPr>
          <p:cNvSpPr/>
          <p:nvPr/>
        </p:nvSpPr>
        <p:spPr>
          <a:xfrm>
            <a:off x="4350855" y="4984370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grpSp>
        <p:nvGrpSpPr>
          <p:cNvPr id="84" name="Group 504">
            <a:extLst>
              <a:ext uri="{FF2B5EF4-FFF2-40B4-BE49-F238E27FC236}">
                <a16:creationId xmlns:a16="http://schemas.microsoft.com/office/drawing/2014/main" id="{8DC40815-043B-4EB1-A65F-52055DBD7542}"/>
              </a:ext>
            </a:extLst>
          </p:cNvPr>
          <p:cNvGrpSpPr/>
          <p:nvPr/>
        </p:nvGrpSpPr>
        <p:grpSpPr>
          <a:xfrm>
            <a:off x="3677039" y="5034053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F57CF428-B1BA-4DF8-8785-BD05BCCB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982CE833-10F0-43A2-8390-A8948015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19CA60AF-01D2-4541-A277-B35D1FC2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62CA723D-8409-45FF-BBE4-1B29D0164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9D73493A-C2E4-45F9-A2EE-ECD1D752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E9FE1FC0-A0A7-4E00-BEC7-5D623053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42DF5941-2B53-4876-82A3-B005483D2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7B6BCE43-4DB8-49CD-A3FB-2EAEFB45E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2F08148-1306-4009-A6FD-9CE7D8E316FB}"/>
              </a:ext>
            </a:extLst>
          </p:cNvPr>
          <p:cNvSpPr/>
          <p:nvPr/>
        </p:nvSpPr>
        <p:spPr>
          <a:xfrm>
            <a:off x="4122603" y="5301426"/>
            <a:ext cx="53451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обучающих мероприятий по социальному проектированию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Выделение не менее 60 малых грантов по 500,0 тыс. тенге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реализованных проектов, получать свою устойчивость через дальнейшие финансирования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Создание не менее 20 рабочих мест на селе</a:t>
            </a:r>
          </a:p>
        </p:txBody>
      </p:sp>
      <p:pic>
        <p:nvPicPr>
          <p:cNvPr id="10242" name="Picture 2" descr="Гражданский центр НПО в Жамбылской области">
            <a:extLst>
              <a:ext uri="{FF2B5EF4-FFF2-40B4-BE49-F238E27FC236}">
                <a16:creationId xmlns:a16="http://schemas.microsoft.com/office/drawing/2014/main" id="{4C07368A-89D6-4FEF-B2E1-AE9FA060E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13113"/>
          <a:stretch/>
        </p:blipFill>
        <p:spPr bwMode="auto">
          <a:xfrm>
            <a:off x="9588455" y="1341739"/>
            <a:ext cx="2425870" cy="12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BE0F8-F84E-4AED-B5A9-47868C3D9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42" y="5062319"/>
            <a:ext cx="2600712" cy="16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17" y="120978"/>
            <a:ext cx="10178275" cy="544108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4C7E"/>
                </a:solidFill>
                <a:latin typeface="+mn-lt"/>
              </a:rPr>
              <a:t>Стимулирование и популяризация социального предпринимательства среди НПО  Казахстана»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726" y="677401"/>
            <a:ext cx="117805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Общественный фонд «Центр социального анализа и партнерства»</a:t>
            </a:r>
          </a:p>
          <a:p>
            <a:endParaRPr lang="ru-RU" sz="15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52608" y="1324731"/>
            <a:ext cx="6049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3 обучающих вебинаров по социальному предпринимательству и финансовой устойчивости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не менее 20 грантов по 500 тыс. тенге для стимулирования и повышения потенциала социально-предпринимательской деятельности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менее 30% реализованных проектов получат свою устойчивость через дальнейшее финансирование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Трудоустройство не менее 10 человек с ограниченными возможностями</a:t>
            </a:r>
          </a:p>
        </p:txBody>
      </p:sp>
      <p:grpSp>
        <p:nvGrpSpPr>
          <p:cNvPr id="56" name="Group 504"/>
          <p:cNvGrpSpPr/>
          <p:nvPr/>
        </p:nvGrpSpPr>
        <p:grpSpPr>
          <a:xfrm>
            <a:off x="3727160" y="1035516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311657" y="1040963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992884-BD94-4A50-94DE-4CD72942D109}"/>
              </a:ext>
            </a:extLst>
          </p:cNvPr>
          <p:cNvSpPr txBox="1"/>
          <p:nvPr/>
        </p:nvSpPr>
        <p:spPr>
          <a:xfrm>
            <a:off x="824028" y="978741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grpSp>
        <p:nvGrpSpPr>
          <p:cNvPr id="45" name="Group 881">
            <a:extLst>
              <a:ext uri="{FF2B5EF4-FFF2-40B4-BE49-F238E27FC236}">
                <a16:creationId xmlns:a16="http://schemas.microsoft.com/office/drawing/2014/main" id="{F07A5CA3-8226-4F77-818A-FDF0F7266A3D}"/>
              </a:ext>
            </a:extLst>
          </p:cNvPr>
          <p:cNvGrpSpPr/>
          <p:nvPr/>
        </p:nvGrpSpPr>
        <p:grpSpPr>
          <a:xfrm>
            <a:off x="430517" y="1068964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46" name="Freeform 284">
              <a:extLst>
                <a:ext uri="{FF2B5EF4-FFF2-40B4-BE49-F238E27FC236}">
                  <a16:creationId xmlns:a16="http://schemas.microsoft.com/office/drawing/2014/main" id="{EDB7F8C1-E225-4EBF-A240-60F2ED71D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5">
              <a:extLst>
                <a:ext uri="{FF2B5EF4-FFF2-40B4-BE49-F238E27FC236}">
                  <a16:creationId xmlns:a16="http://schemas.microsoft.com/office/drawing/2014/main" id="{CB16E2E8-9182-4A73-A820-9B6BEE80D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73">
            <a:extLst>
              <a:ext uri="{FF2B5EF4-FFF2-40B4-BE49-F238E27FC236}">
                <a16:creationId xmlns:a16="http://schemas.microsoft.com/office/drawing/2014/main" id="{2A8F4A39-5C54-47EF-A51A-D1B75293EC0D}"/>
              </a:ext>
            </a:extLst>
          </p:cNvPr>
          <p:cNvSpPr>
            <a:spLocks/>
          </p:cNvSpPr>
          <p:nvPr/>
        </p:nvSpPr>
        <p:spPr bwMode="auto">
          <a:xfrm>
            <a:off x="449378" y="1760497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7645DC-CDB7-4D49-B9A5-8D57E968F784}"/>
              </a:ext>
            </a:extLst>
          </p:cNvPr>
          <p:cNvSpPr txBox="1"/>
          <p:nvPr/>
        </p:nvSpPr>
        <p:spPr>
          <a:xfrm>
            <a:off x="838322" y="1721764"/>
            <a:ext cx="27279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НП</a:t>
            </a:r>
            <a:r>
              <a:rPr lang="ru-RU" sz="1400" dirty="0">
                <a:solidFill>
                  <a:srgbClr val="004C7E"/>
                </a:solidFill>
              </a:rPr>
              <a:t>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социальные предприниматели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EAD229F-E9B9-48E9-8102-C79255807C92}"/>
              </a:ext>
            </a:extLst>
          </p:cNvPr>
          <p:cNvSpPr/>
          <p:nvPr/>
        </p:nvSpPr>
        <p:spPr>
          <a:xfrm>
            <a:off x="418646" y="3268096"/>
            <a:ext cx="11471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«Организация комплекса мероприятий, направленных на развитие системы общественного контроля»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A44ECF-FA7B-4396-8137-98011079BA0D}"/>
              </a:ext>
            </a:extLst>
          </p:cNvPr>
          <p:cNvSpPr txBox="1"/>
          <p:nvPr/>
        </p:nvSpPr>
        <p:spPr>
          <a:xfrm>
            <a:off x="418646" y="3834554"/>
            <a:ext cx="11322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Объединение юридических лиц в форме ассоциации «Гражданский Альянс Казахстана»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66C605-D171-437E-A75D-52E26CDD7941}"/>
              </a:ext>
            </a:extLst>
          </p:cNvPr>
          <p:cNvSpPr txBox="1"/>
          <p:nvPr/>
        </p:nvSpPr>
        <p:spPr>
          <a:xfrm>
            <a:off x="930305" y="4457809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grpSp>
        <p:nvGrpSpPr>
          <p:cNvPr id="55" name="Group 881">
            <a:extLst>
              <a:ext uri="{FF2B5EF4-FFF2-40B4-BE49-F238E27FC236}">
                <a16:creationId xmlns:a16="http://schemas.microsoft.com/office/drawing/2014/main" id="{2247F414-3478-45B2-9F9B-23F3BCA2DA7F}"/>
              </a:ext>
            </a:extLst>
          </p:cNvPr>
          <p:cNvGrpSpPr/>
          <p:nvPr/>
        </p:nvGrpSpPr>
        <p:grpSpPr>
          <a:xfrm>
            <a:off x="529006" y="4536160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80" name="Freeform 284">
              <a:extLst>
                <a:ext uri="{FF2B5EF4-FFF2-40B4-BE49-F238E27FC236}">
                  <a16:creationId xmlns:a16="http://schemas.microsoft.com/office/drawing/2014/main" id="{65DDEFB1-FB9E-487C-8803-72D39C549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5">
              <a:extLst>
                <a:ext uri="{FF2B5EF4-FFF2-40B4-BE49-F238E27FC236}">
                  <a16:creationId xmlns:a16="http://schemas.microsoft.com/office/drawing/2014/main" id="{082AF407-9287-4968-843D-47E8A8FAF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533EB5B-DAB7-4929-93B3-52025B1E30DB}"/>
              </a:ext>
            </a:extLst>
          </p:cNvPr>
          <p:cNvSpPr txBox="1"/>
          <p:nvPr/>
        </p:nvSpPr>
        <p:spPr>
          <a:xfrm>
            <a:off x="936811" y="5227250"/>
            <a:ext cx="2727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э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кспертное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 сообщество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государственные органы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НП</a:t>
            </a:r>
            <a:r>
              <a:rPr lang="ru-RU" sz="1400" dirty="0">
                <a:solidFill>
                  <a:srgbClr val="004C7E"/>
                </a:solidFill>
              </a:rPr>
              <a:t>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граждан</a:t>
            </a:r>
            <a:r>
              <a:rPr lang="ru-RU" sz="1400" dirty="0">
                <a:solidFill>
                  <a:srgbClr val="004C7E"/>
                </a:solidFill>
              </a:rPr>
              <a:t>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379B62F9-B8B4-4BA3-94B6-734CCCCCF972}"/>
              </a:ext>
            </a:extLst>
          </p:cNvPr>
          <p:cNvSpPr>
            <a:spLocks/>
          </p:cNvSpPr>
          <p:nvPr/>
        </p:nvSpPr>
        <p:spPr bwMode="auto">
          <a:xfrm>
            <a:off x="570263" y="5306436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202C5EB-3F05-417A-8D94-06CE6FC3CF7B}"/>
              </a:ext>
            </a:extLst>
          </p:cNvPr>
          <p:cNvSpPr/>
          <p:nvPr/>
        </p:nvSpPr>
        <p:spPr>
          <a:xfrm>
            <a:off x="4493419" y="418280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grpSp>
        <p:nvGrpSpPr>
          <p:cNvPr id="85" name="Group 504">
            <a:extLst>
              <a:ext uri="{FF2B5EF4-FFF2-40B4-BE49-F238E27FC236}">
                <a16:creationId xmlns:a16="http://schemas.microsoft.com/office/drawing/2014/main" id="{928DC607-97AD-4D3F-B577-A0379E344DD7}"/>
              </a:ext>
            </a:extLst>
          </p:cNvPr>
          <p:cNvGrpSpPr/>
          <p:nvPr/>
        </p:nvGrpSpPr>
        <p:grpSpPr>
          <a:xfrm>
            <a:off x="3740949" y="4299135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4AF1B991-93ED-43DE-96AC-88FD69E91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B01CFE4C-3813-4703-A5CE-B5AB9EC6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2D6CD06-B752-40E0-B740-1B55F6F2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49400FEB-44A8-43B1-85D0-475103BDA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8">
              <a:extLst>
                <a:ext uri="{FF2B5EF4-FFF2-40B4-BE49-F238E27FC236}">
                  <a16:creationId xmlns:a16="http://schemas.microsoft.com/office/drawing/2014/main" id="{AE6F1EA2-7860-46E2-8A27-6E2DDBFE1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9">
              <a:extLst>
                <a:ext uri="{FF2B5EF4-FFF2-40B4-BE49-F238E27FC236}">
                  <a16:creationId xmlns:a16="http://schemas.microsoft.com/office/drawing/2014/main" id="{C6E2D7AF-7D47-4317-B40B-C4199D188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0DC8E80D-3A7B-4A1F-A0EC-B6FF281D1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B9E6EE77-D187-4CA5-86A5-8AFFC22DD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43E36A7-AB01-481F-BBA7-B338A8F625B5}"/>
              </a:ext>
            </a:extLst>
          </p:cNvPr>
          <p:cNvSpPr/>
          <p:nvPr/>
        </p:nvSpPr>
        <p:spPr>
          <a:xfrm>
            <a:off x="4166493" y="4487788"/>
            <a:ext cx="5745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групп общественного контроля по республике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менее 70% решения проблемных вопросов, поднятых в ходе проведения общественного контроля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Выделение 60 малых грантов по 500 тыс. тенге для проведения общественного контроля по актуальным социальным вопросам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на 60 % активности граждан, по правовой культуре участия в общественном контроле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Выработка рекомендаций по реализации и развитию механизмов общественного контроля</a:t>
            </a:r>
          </a:p>
        </p:txBody>
      </p:sp>
      <p:pic>
        <p:nvPicPr>
          <p:cNvPr id="11266" name="Picture 2" descr="Что нужно для развития социального предпринимательства - Ведомости&amp;">
            <a:extLst>
              <a:ext uri="{FF2B5EF4-FFF2-40B4-BE49-F238E27FC236}">
                <a16:creationId xmlns:a16="http://schemas.microsoft.com/office/drawing/2014/main" id="{2D571FDE-E35F-4190-8BBB-74518F3E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64" y="1231544"/>
            <a:ext cx="2417514" cy="13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иды общественного контроля">
            <a:extLst>
              <a:ext uri="{FF2B5EF4-FFF2-40B4-BE49-F238E27FC236}">
                <a16:creationId xmlns:a16="http://schemas.microsoft.com/office/drawing/2014/main" id="{E2086127-50E2-454A-B4D1-E237FD06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769" y="4250293"/>
            <a:ext cx="2037809" cy="22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93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20" y="105363"/>
            <a:ext cx="10178275" cy="430210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института общественных советов (ОС)»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255" y="547788"/>
            <a:ext cx="101043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Общественный фонд «Центр прикладных исследований «TALAP»</a:t>
            </a:r>
          </a:p>
          <a:p>
            <a:endParaRPr lang="ru-RU" sz="1500" b="1" dirty="0">
              <a:solidFill>
                <a:srgbClr val="004C7E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5035" y="1274012"/>
            <a:ext cx="62815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Расширения и усовершенствования функционала сайта kazkenes.kz формирования механизмов обратной связи общественных советов с населением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Активное ведение личного кабинета не менее 500 членов ОС на сайте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проведения 6 обучающих онлайн-семинаров для общественных советов всех уровней по повышению потенциала</a:t>
            </a:r>
            <a:r>
              <a:rPr lang="en-US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менее 300 членов общественных советов, по проведению общественного контроля, эффективным механизмам взаимодействия общественных советов с населением, госорганами</a:t>
            </a:r>
            <a:endParaRPr lang="en-US" sz="1400" dirty="0">
              <a:solidFill>
                <a:srgbClr val="004C7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 и увеличение количества и качества ОС различных форм общественного контроля</a:t>
            </a:r>
          </a:p>
        </p:txBody>
      </p:sp>
      <p:grpSp>
        <p:nvGrpSpPr>
          <p:cNvPr id="37" name="Group 881"/>
          <p:cNvGrpSpPr/>
          <p:nvPr/>
        </p:nvGrpSpPr>
        <p:grpSpPr>
          <a:xfrm>
            <a:off x="475347" y="1115242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658454" y="971172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325997" y="966141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B8631-7AD3-403F-AC85-EDDEC23D7F1C}"/>
              </a:ext>
            </a:extLst>
          </p:cNvPr>
          <p:cNvSpPr txBox="1"/>
          <p:nvPr/>
        </p:nvSpPr>
        <p:spPr>
          <a:xfrm>
            <a:off x="962671" y="1047417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23FE2A-584E-4CB0-9210-EEA20F866E54}"/>
              </a:ext>
            </a:extLst>
          </p:cNvPr>
          <p:cNvSpPr txBox="1"/>
          <p:nvPr/>
        </p:nvSpPr>
        <p:spPr>
          <a:xfrm>
            <a:off x="883152" y="1950650"/>
            <a:ext cx="27279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члены общественных советов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государственные органы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НП</a:t>
            </a:r>
            <a:r>
              <a:rPr lang="ru-RU" sz="1400" dirty="0">
                <a:solidFill>
                  <a:srgbClr val="004C7E"/>
                </a:solidFill>
              </a:rPr>
              <a:t>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граждан</a:t>
            </a:r>
            <a:r>
              <a:rPr lang="ru-RU" sz="1400" dirty="0">
                <a:solidFill>
                  <a:srgbClr val="004C7E"/>
                </a:solidFill>
              </a:rPr>
              <a:t>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Freeform 73">
            <a:extLst>
              <a:ext uri="{FF2B5EF4-FFF2-40B4-BE49-F238E27FC236}">
                <a16:creationId xmlns:a16="http://schemas.microsoft.com/office/drawing/2014/main" id="{C6255BE5-8E74-4665-BA49-9974503EB8E3}"/>
              </a:ext>
            </a:extLst>
          </p:cNvPr>
          <p:cNvSpPr>
            <a:spLocks/>
          </p:cNvSpPr>
          <p:nvPr/>
        </p:nvSpPr>
        <p:spPr bwMode="auto">
          <a:xfrm>
            <a:off x="491924" y="2013228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417BB1-A367-4BD6-8D6E-F72EAD1B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4065399"/>
            <a:ext cx="4008696" cy="2454213"/>
          </a:xfrm>
          <a:prstGeom prst="rect">
            <a:avLst/>
          </a:prstGeom>
        </p:spPr>
      </p:pic>
      <p:pic>
        <p:nvPicPr>
          <p:cNvPr id="1026" name="Picture 2" descr="Утверждение состава общественных советов планируют закрепить за маслихатами  — Kyzylorda News">
            <a:extLst>
              <a:ext uri="{FF2B5EF4-FFF2-40B4-BE49-F238E27FC236}">
                <a16:creationId xmlns:a16="http://schemas.microsoft.com/office/drawing/2014/main" id="{BFE5DC8E-46C8-486F-9CA6-DFAB657B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25" y="3986550"/>
            <a:ext cx="4008696" cy="24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8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772816"/>
            <a:ext cx="1003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общественного согласия и общенационального единства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0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92" y="410522"/>
            <a:ext cx="10178275" cy="544108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единых механизмов проведения в регионах разъяснительной работы с приверженцами деструктивной и радикальной религиозной идеологии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993" y="1180797"/>
            <a:ext cx="11358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Общественный фонд "Информационно-пропагандистский и реабилитационный центр "</a:t>
            </a:r>
            <a:r>
              <a:rPr lang="ru-RU" b="1" dirty="0" err="1">
                <a:solidFill>
                  <a:srgbClr val="004C7E"/>
                </a:solidFill>
                <a:latin typeface="+mn-lt"/>
              </a:rPr>
              <a:t>Акниет</a:t>
            </a:r>
            <a:r>
              <a:rPr lang="ru-RU" b="1" dirty="0">
                <a:solidFill>
                  <a:srgbClr val="004C7E"/>
                </a:solidFill>
                <a:latin typeface="+mn-lt"/>
              </a:rPr>
              <a:t>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40053" y="2017619"/>
            <a:ext cx="7059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офисов во всех регионах страны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Унификация подходов разъяснительной, реабилитационной и </a:t>
            </a:r>
            <a:r>
              <a:rPr lang="ru-RU" sz="1400" dirty="0" err="1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дерадикализационной</a:t>
            </a: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работы с приверженцами деструктивной и радикальной религиозной идеологии в регионах страны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численности лиц, придерживающихся радикальных религиозных взглядов на не менее 7,7% от общего количества</a:t>
            </a:r>
          </a:p>
          <a:p>
            <a:pPr>
              <a:spcAft>
                <a:spcPts val="0"/>
              </a:spcAft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endParaRPr lang="ru-RU" sz="1400" dirty="0">
              <a:solidFill>
                <a:srgbClr val="004C7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881"/>
          <p:cNvGrpSpPr/>
          <p:nvPr/>
        </p:nvGrpSpPr>
        <p:grpSpPr>
          <a:xfrm>
            <a:off x="680344" y="1861766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4169713" y="1827128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840053" y="175682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7A585B-A90E-4609-82BC-2D9C2C18A36A}"/>
              </a:ext>
            </a:extLst>
          </p:cNvPr>
          <p:cNvSpPr txBox="1"/>
          <p:nvPr/>
        </p:nvSpPr>
        <p:spPr>
          <a:xfrm>
            <a:off x="1187803" y="1785659"/>
            <a:ext cx="2727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7E867E-C2A6-4C03-B1B1-4CBCF545DF92}"/>
              </a:ext>
            </a:extLst>
          </p:cNvPr>
          <p:cNvSpPr txBox="1"/>
          <p:nvPr/>
        </p:nvSpPr>
        <p:spPr>
          <a:xfrm>
            <a:off x="1088149" y="2819868"/>
            <a:ext cx="27279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члены общественных советов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государственные органы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НП</a:t>
            </a:r>
            <a:r>
              <a:rPr lang="ru-RU" sz="1400" dirty="0">
                <a:solidFill>
                  <a:srgbClr val="004C7E"/>
                </a:solidFill>
              </a:rPr>
              <a:t>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4C7E"/>
                </a:solidFill>
                <a:effectLst/>
                <a:uLnTx/>
                <a:uFillTx/>
                <a:latin typeface="Arial" panose="020B0604020202020204" pitchFamily="34" charset="0"/>
              </a:rPr>
              <a:t>граждан</a:t>
            </a:r>
            <a:r>
              <a:rPr lang="ru-RU" sz="1400" dirty="0">
                <a:solidFill>
                  <a:srgbClr val="004C7E"/>
                </a:solidFill>
              </a:rPr>
              <a:t>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4C7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Freeform 73">
            <a:extLst>
              <a:ext uri="{FF2B5EF4-FFF2-40B4-BE49-F238E27FC236}">
                <a16:creationId xmlns:a16="http://schemas.microsoft.com/office/drawing/2014/main" id="{DE79B989-2A9B-4767-82EE-E18DA87E010D}"/>
              </a:ext>
            </a:extLst>
          </p:cNvPr>
          <p:cNvSpPr>
            <a:spLocks/>
          </p:cNvSpPr>
          <p:nvPr/>
        </p:nvSpPr>
        <p:spPr bwMode="auto">
          <a:xfrm>
            <a:off x="660606" y="2867391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0" name="Picture 2" descr="В Казахстане привлекают НПО для проведения реабилитации в рамках новой  тактики борьбы с экстремизмом">
            <a:extLst>
              <a:ext uri="{FF2B5EF4-FFF2-40B4-BE49-F238E27FC236}">
                <a16:creationId xmlns:a16="http://schemas.microsoft.com/office/drawing/2014/main" id="{841ECD4B-44DA-4AD9-8431-85FE037D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4" y="4277462"/>
            <a:ext cx="3991256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отличить приверженцев деструктивных течений? - KAZISLAM.KZ">
            <a:extLst>
              <a:ext uri="{FF2B5EF4-FFF2-40B4-BE49-F238E27FC236}">
                <a16:creationId xmlns:a16="http://schemas.microsoft.com/office/drawing/2014/main" id="{3EEE6E69-D4B7-4DCD-982E-71230C47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42" y="4239575"/>
            <a:ext cx="4094315" cy="23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4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>
            <a:extLst>
              <a:ext uri="{FF2B5EF4-FFF2-40B4-BE49-F238E27FC236}">
                <a16:creationId xmlns:a16="http://schemas.microsoft.com/office/drawing/2014/main" id="{96E8BD93-76C3-4515-87C8-C30E36F009B6}"/>
              </a:ext>
            </a:extLst>
          </p:cNvPr>
          <p:cNvSpPr txBox="1">
            <a:spLocks/>
          </p:cNvSpPr>
          <p:nvPr/>
        </p:nvSpPr>
        <p:spPr bwMode="auto">
          <a:xfrm>
            <a:off x="2475219" y="2536075"/>
            <a:ext cx="7199313" cy="12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algn="ctr"/>
            <a:r>
              <a:rPr lang="ru-RU" altLang="ru-RU" sz="3600" b="1" dirty="0" err="1">
                <a:solidFill>
                  <a:srgbClr val="004A7A"/>
                </a:solidFill>
              </a:rPr>
              <a:t>Благодар</a:t>
            </a:r>
            <a:r>
              <a:rPr lang="kk-KZ" altLang="ru-RU" sz="3600" b="1" dirty="0">
                <a:solidFill>
                  <a:srgbClr val="004A7A"/>
                </a:solidFill>
              </a:rPr>
              <a:t>ю</a:t>
            </a:r>
            <a:r>
              <a:rPr lang="ru-RU" altLang="ru-RU" sz="3600" b="1" dirty="0">
                <a:solidFill>
                  <a:srgbClr val="004A7A"/>
                </a:solidFill>
              </a:rPr>
              <a:t> за внимание!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41E444-45F2-4387-B721-F4D6BE732C6B}"/>
              </a:ext>
            </a:extLst>
          </p:cNvPr>
          <p:cNvSpPr/>
          <p:nvPr/>
        </p:nvSpPr>
        <p:spPr>
          <a:xfrm>
            <a:off x="2467422" y="6129231"/>
            <a:ext cx="1289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C7E"/>
                </a:solidFill>
              </a:rPr>
              <a:t>www.cisc.kz</a:t>
            </a:r>
            <a:endParaRPr lang="ru-RU" sz="1600" dirty="0">
              <a:solidFill>
                <a:srgbClr val="004C7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41A96D-0A5C-4D15-B709-FD8DEEED240C}"/>
              </a:ext>
            </a:extLst>
          </p:cNvPr>
          <p:cNvSpPr/>
          <p:nvPr/>
        </p:nvSpPr>
        <p:spPr>
          <a:xfrm>
            <a:off x="7751390" y="4653136"/>
            <a:ext cx="2624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C7E"/>
                </a:solidFill>
              </a:rPr>
              <a:t>www.facebook.com/cisc.kz</a:t>
            </a:r>
            <a:endParaRPr lang="ru-RU" sz="1600" dirty="0">
              <a:solidFill>
                <a:srgbClr val="004C7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C32F19-A593-473E-A2CE-75201DC1CE8E}"/>
              </a:ext>
            </a:extLst>
          </p:cNvPr>
          <p:cNvSpPr/>
          <p:nvPr/>
        </p:nvSpPr>
        <p:spPr>
          <a:xfrm>
            <a:off x="7727008" y="5363924"/>
            <a:ext cx="3120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C7E"/>
                </a:solidFill>
              </a:rPr>
              <a:t>www.instagram.com/cisc_official</a:t>
            </a:r>
            <a:endParaRPr lang="ru-RU" sz="1600" dirty="0">
              <a:solidFill>
                <a:srgbClr val="004C7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31AAE7-894A-4AA9-AEED-72E7C388D2A9}"/>
              </a:ext>
            </a:extLst>
          </p:cNvPr>
          <p:cNvSpPr/>
          <p:nvPr/>
        </p:nvSpPr>
        <p:spPr>
          <a:xfrm>
            <a:off x="7751390" y="6021288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C7E"/>
                </a:solidFill>
              </a:rPr>
              <a:t>t.me/ciscrq</a:t>
            </a:r>
            <a:endParaRPr lang="ru-RU" sz="1600" dirty="0">
              <a:solidFill>
                <a:srgbClr val="004C7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4894FA0-5F11-446F-B5D5-D6BB1FF646F4}"/>
              </a:ext>
            </a:extLst>
          </p:cNvPr>
          <p:cNvSpPr/>
          <p:nvPr/>
        </p:nvSpPr>
        <p:spPr>
          <a:xfrm>
            <a:off x="2478921" y="5477743"/>
            <a:ext cx="1787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C7E"/>
                </a:solidFill>
              </a:rPr>
              <a:t>+7 7172 22 12 24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6A1CF6F-FC41-4B59-8956-E2956E20978F}"/>
              </a:ext>
            </a:extLst>
          </p:cNvPr>
          <p:cNvSpPr/>
          <p:nvPr/>
        </p:nvSpPr>
        <p:spPr>
          <a:xfrm>
            <a:off x="2475219" y="4789858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C7E"/>
                </a:solidFill>
              </a:rPr>
              <a:t>lima@cisc.kz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500CE6B-0299-4D91-87CD-E324D595D956}"/>
              </a:ext>
            </a:extLst>
          </p:cNvPr>
          <p:cNvCxnSpPr/>
          <p:nvPr/>
        </p:nvCxnSpPr>
        <p:spPr>
          <a:xfrm>
            <a:off x="2926854" y="2420888"/>
            <a:ext cx="6192688" cy="0"/>
          </a:xfrm>
          <a:prstGeom prst="line">
            <a:avLst/>
          </a:prstGeom>
          <a:ln w="57150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E0FE0AE-4664-4562-8867-3D14A56A13B9}"/>
              </a:ext>
            </a:extLst>
          </p:cNvPr>
          <p:cNvCxnSpPr/>
          <p:nvPr/>
        </p:nvCxnSpPr>
        <p:spPr>
          <a:xfrm>
            <a:off x="2998862" y="4005064"/>
            <a:ext cx="6192688" cy="0"/>
          </a:xfrm>
          <a:prstGeom prst="line">
            <a:avLst/>
          </a:prstGeom>
          <a:ln w="57150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64" y="4725144"/>
            <a:ext cx="462512" cy="462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8" y="4574778"/>
            <a:ext cx="546592" cy="546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0" y="5213005"/>
            <a:ext cx="603292" cy="603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76" y="5918197"/>
            <a:ext cx="509034" cy="518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02" y="5365692"/>
            <a:ext cx="511580" cy="511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44" y="5956353"/>
            <a:ext cx="511432" cy="5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56" y="116632"/>
            <a:ext cx="10178275" cy="544108"/>
          </a:xfrm>
        </p:spPr>
        <p:txBody>
          <a:bodyPr/>
          <a:lstStyle/>
          <a:p>
            <a:pPr algn="l"/>
            <a:r>
              <a:rPr lang="kk-KZ" sz="2400" dirty="0"/>
              <a:t>Текущие социальные проекты Центра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430459" y="2348880"/>
            <a:ext cx="2135265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199" b="1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бюджет</a:t>
            </a:r>
            <a:endParaRPr lang="en-US" altLang="en-US" sz="2399" dirty="0">
              <a:solidFill>
                <a:srgbClr val="004C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467449" y="983727"/>
            <a:ext cx="2631554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199" b="1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</a:t>
            </a:r>
            <a:endParaRPr lang="en-US" altLang="en-US" sz="2399" dirty="0">
              <a:solidFill>
                <a:srgbClr val="004C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3"/>
          <p:cNvSpPr txBox="1">
            <a:spLocks noChangeArrowheads="1"/>
          </p:cNvSpPr>
          <p:nvPr/>
        </p:nvSpPr>
        <p:spPr bwMode="auto">
          <a:xfrm>
            <a:off x="1430459" y="1369954"/>
            <a:ext cx="315257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социальных проектов</a:t>
            </a:r>
          </a:p>
        </p:txBody>
      </p:sp>
      <p:sp>
        <p:nvSpPr>
          <p:cNvPr id="12" name="TextBox 93"/>
          <p:cNvSpPr txBox="1">
            <a:spLocks noChangeArrowheads="1"/>
          </p:cNvSpPr>
          <p:nvPr/>
        </p:nvSpPr>
        <p:spPr bwMode="auto">
          <a:xfrm>
            <a:off x="1472700" y="2735455"/>
            <a:ext cx="229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821,0 млн. тенге</a:t>
            </a: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BE20E4B9-67EF-49AC-B76F-ACC1A03C69E7}"/>
              </a:ext>
            </a:extLst>
          </p:cNvPr>
          <p:cNvSpPr/>
          <p:nvPr/>
        </p:nvSpPr>
        <p:spPr>
          <a:xfrm rot="18900000">
            <a:off x="900507" y="1116596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17AE30B6-F8FF-4F8A-AB7F-E61F27FF07FE}"/>
              </a:ext>
            </a:extLst>
          </p:cNvPr>
          <p:cNvSpPr/>
          <p:nvPr/>
        </p:nvSpPr>
        <p:spPr>
          <a:xfrm rot="18900000">
            <a:off x="888944" y="2525859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2E6C94"/>
          </a:solidFill>
          <a:ln>
            <a:solidFill>
              <a:srgbClr val="006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5A5D3B87-D993-4023-B277-E36761C6565B}"/>
              </a:ext>
            </a:extLst>
          </p:cNvPr>
          <p:cNvCxnSpPr/>
          <p:nvPr/>
        </p:nvCxnSpPr>
        <p:spPr>
          <a:xfrm>
            <a:off x="1419313" y="1343123"/>
            <a:ext cx="2952000" cy="2612"/>
          </a:xfrm>
          <a:prstGeom prst="line">
            <a:avLst/>
          </a:prstGeom>
          <a:ln w="12700">
            <a:solidFill>
              <a:srgbClr val="004C7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B49294D7-806B-47B1-83FE-2A77B059D0B9}"/>
              </a:ext>
            </a:extLst>
          </p:cNvPr>
          <p:cNvCxnSpPr>
            <a:cxnSpLocks/>
          </p:cNvCxnSpPr>
          <p:nvPr/>
        </p:nvCxnSpPr>
        <p:spPr>
          <a:xfrm flipV="1">
            <a:off x="1438742" y="2731613"/>
            <a:ext cx="2952000" cy="237"/>
          </a:xfrm>
          <a:prstGeom prst="line">
            <a:avLst/>
          </a:prstGeom>
          <a:ln w="12700">
            <a:solidFill>
              <a:srgbClr val="0062A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448C5-DDC3-4168-8C5C-4E1A20C37AAA}"/>
              </a:ext>
            </a:extLst>
          </p:cNvPr>
          <p:cNvSpPr/>
          <p:nvPr/>
        </p:nvSpPr>
        <p:spPr>
          <a:xfrm rot="2700000">
            <a:off x="1032688" y="2539058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1044792" y="1203564"/>
            <a:ext cx="180984" cy="35841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47">
            <a:extLst>
              <a:ext uri="{FF2B5EF4-FFF2-40B4-BE49-F238E27FC236}">
                <a16:creationId xmlns:a16="http://schemas.microsoft.com/office/drawing/2014/main" id="{17AE30B6-F8FF-4F8A-AB7F-E61F27FF07FE}"/>
              </a:ext>
            </a:extLst>
          </p:cNvPr>
          <p:cNvSpPr/>
          <p:nvPr/>
        </p:nvSpPr>
        <p:spPr>
          <a:xfrm rot="18900000">
            <a:off x="863862" y="3972601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5B8BAB"/>
          </a:solidFill>
          <a:ln>
            <a:solidFill>
              <a:srgbClr val="5B8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B49294D7-806B-47B1-83FE-2A77B059D0B9}"/>
              </a:ext>
            </a:extLst>
          </p:cNvPr>
          <p:cNvCxnSpPr>
            <a:cxnSpLocks/>
          </p:cNvCxnSpPr>
          <p:nvPr/>
        </p:nvCxnSpPr>
        <p:spPr>
          <a:xfrm flipV="1">
            <a:off x="1413660" y="4178355"/>
            <a:ext cx="2952000" cy="237"/>
          </a:xfrm>
          <a:prstGeom prst="line">
            <a:avLst/>
          </a:prstGeom>
          <a:ln w="12700">
            <a:solidFill>
              <a:srgbClr val="5B8BA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47">
            <a:extLst>
              <a:ext uri="{FF2B5EF4-FFF2-40B4-BE49-F238E27FC236}">
                <a16:creationId xmlns:a16="http://schemas.microsoft.com/office/drawing/2014/main" id="{17AE30B6-F8FF-4F8A-AB7F-E61F27FF07FE}"/>
              </a:ext>
            </a:extLst>
          </p:cNvPr>
          <p:cNvSpPr/>
          <p:nvPr/>
        </p:nvSpPr>
        <p:spPr>
          <a:xfrm rot="18900000">
            <a:off x="900507" y="5382478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8EADC4"/>
          </a:solidFill>
          <a:ln>
            <a:solidFill>
              <a:srgbClr val="8EA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5A5D3B87-D993-4023-B277-E36761C6565B}"/>
              </a:ext>
            </a:extLst>
          </p:cNvPr>
          <p:cNvCxnSpPr/>
          <p:nvPr/>
        </p:nvCxnSpPr>
        <p:spPr>
          <a:xfrm>
            <a:off x="1438742" y="5609154"/>
            <a:ext cx="2952000" cy="2612"/>
          </a:xfrm>
          <a:prstGeom prst="line">
            <a:avLst/>
          </a:prstGeom>
          <a:ln w="12700">
            <a:solidFill>
              <a:srgbClr val="8EAD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1">
            <a:extLst>
              <a:ext uri="{FF2B5EF4-FFF2-40B4-BE49-F238E27FC236}">
                <a16:creationId xmlns:a16="http://schemas.microsoft.com/office/drawing/2014/main" id="{DF53F751-256A-4392-BB38-04BD86777E4A}"/>
              </a:ext>
            </a:extLst>
          </p:cNvPr>
          <p:cNvSpPr>
            <a:spLocks noChangeAspect="1"/>
          </p:cNvSpPr>
          <p:nvPr/>
        </p:nvSpPr>
        <p:spPr>
          <a:xfrm>
            <a:off x="1011339" y="5480591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430459" y="3780259"/>
            <a:ext cx="2589235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199" b="1" dirty="0" err="1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Грантополучатели</a:t>
            </a:r>
            <a:endParaRPr lang="en-US" altLang="en-US" sz="2399" dirty="0">
              <a:solidFill>
                <a:srgbClr val="004C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441074" y="5182114"/>
            <a:ext cx="2780185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199" b="1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</a:t>
            </a:r>
            <a:endParaRPr lang="en-US" altLang="en-US" sz="2399" dirty="0">
              <a:solidFill>
                <a:srgbClr val="004C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93"/>
          <p:cNvSpPr txBox="1">
            <a:spLocks noChangeArrowheads="1"/>
          </p:cNvSpPr>
          <p:nvPr/>
        </p:nvSpPr>
        <p:spPr bwMode="auto">
          <a:xfrm>
            <a:off x="1446159" y="4311021"/>
            <a:ext cx="3409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НПО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5069578" y="1173757"/>
            <a:ext cx="377556" cy="4316976"/>
          </a:xfrm>
          <a:prstGeom prst="rightBrace">
            <a:avLst/>
          </a:prstGeom>
          <a:ln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93"/>
          <p:cNvSpPr txBox="1">
            <a:spLocks noChangeArrowheads="1"/>
          </p:cNvSpPr>
          <p:nvPr/>
        </p:nvSpPr>
        <p:spPr bwMode="auto">
          <a:xfrm>
            <a:off x="1438742" y="5700380"/>
            <a:ext cx="3409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- декабрь 2021 год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7222" y="1178260"/>
            <a:ext cx="3944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здоровья граждан, пропаганда здорового образа жизни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20316" y="1915540"/>
            <a:ext cx="2830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31384" y="2394570"/>
            <a:ext cx="3665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Поддержка молодежной политики и детских инициатив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2744" y="3038011"/>
            <a:ext cx="4631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Содействие решению семейно-демографических и гендерных вопросов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20316" y="3704597"/>
            <a:ext cx="4021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Содействие обеспечению трудовой занятости населения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32115" y="4356393"/>
            <a:ext cx="428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Защита прав, законных интересов граждан и организаций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60371" y="5013176"/>
            <a:ext cx="4327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Содействие развитию гражданского общества, в том числе повышению эффективности деятельности НПО</a:t>
            </a:r>
            <a:endParaRPr lang="ru-RU" sz="1600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41" name="Freeform 582"/>
          <p:cNvSpPr>
            <a:spLocks noEditPoints="1"/>
          </p:cNvSpPr>
          <p:nvPr/>
        </p:nvSpPr>
        <p:spPr bwMode="auto">
          <a:xfrm>
            <a:off x="7304923" y="1217157"/>
            <a:ext cx="460869" cy="524941"/>
          </a:xfrm>
          <a:custGeom>
            <a:avLst/>
            <a:gdLst>
              <a:gd name="T0" fmla="*/ 536 w 2769"/>
              <a:gd name="T1" fmla="*/ 1119 h 3322"/>
              <a:gd name="T2" fmla="*/ 238 w 2769"/>
              <a:gd name="T3" fmla="*/ 1204 h 3322"/>
              <a:gd name="T4" fmla="*/ 344 w 2769"/>
              <a:gd name="T5" fmla="*/ 1303 h 3322"/>
              <a:gd name="T6" fmla="*/ 793 w 2769"/>
              <a:gd name="T7" fmla="*/ 1363 h 3322"/>
              <a:gd name="T8" fmla="*/ 1374 w 2769"/>
              <a:gd name="T9" fmla="*/ 1353 h 3322"/>
              <a:gd name="T10" fmla="*/ 1753 w 2769"/>
              <a:gd name="T11" fmla="*/ 1281 h 3322"/>
              <a:gd name="T12" fmla="*/ 1753 w 2769"/>
              <a:gd name="T13" fmla="*/ 1179 h 3322"/>
              <a:gd name="T14" fmla="*/ 1374 w 2769"/>
              <a:gd name="T15" fmla="*/ 1106 h 3322"/>
              <a:gd name="T16" fmla="*/ 1771 w 2769"/>
              <a:gd name="T17" fmla="*/ 12 h 3322"/>
              <a:gd name="T18" fmla="*/ 2069 w 2769"/>
              <a:gd name="T19" fmla="*/ 90 h 3322"/>
              <a:gd name="T20" fmla="*/ 2463 w 2769"/>
              <a:gd name="T21" fmla="*/ 343 h 3322"/>
              <a:gd name="T22" fmla="*/ 2731 w 2769"/>
              <a:gd name="T23" fmla="*/ 814 h 3322"/>
              <a:gd name="T24" fmla="*/ 2730 w 2769"/>
              <a:gd name="T25" fmla="*/ 1400 h 3322"/>
              <a:gd name="T26" fmla="*/ 2459 w 2769"/>
              <a:gd name="T27" fmla="*/ 1908 h 3322"/>
              <a:gd name="T28" fmla="*/ 2036 w 2769"/>
              <a:gd name="T29" fmla="*/ 2237 h 3322"/>
              <a:gd name="T30" fmla="*/ 1288 w 2769"/>
              <a:gd name="T31" fmla="*/ 2422 h 3322"/>
              <a:gd name="T32" fmla="*/ 1309 w 2769"/>
              <a:gd name="T33" fmla="*/ 2485 h 3322"/>
              <a:gd name="T34" fmla="*/ 1448 w 2769"/>
              <a:gd name="T35" fmla="*/ 2624 h 3322"/>
              <a:gd name="T36" fmla="*/ 1423 w 2769"/>
              <a:gd name="T37" fmla="*/ 2811 h 3322"/>
              <a:gd name="T38" fmla="*/ 1661 w 2769"/>
              <a:gd name="T39" fmla="*/ 3188 h 3322"/>
              <a:gd name="T40" fmla="*/ 1600 w 2769"/>
              <a:gd name="T41" fmla="*/ 3244 h 3322"/>
              <a:gd name="T42" fmla="*/ 1217 w 2769"/>
              <a:gd name="T43" fmla="*/ 3316 h 3322"/>
              <a:gd name="T44" fmla="*/ 689 w 2769"/>
              <a:gd name="T45" fmla="*/ 3304 h 3322"/>
              <a:gd name="T46" fmla="*/ 385 w 2769"/>
              <a:gd name="T47" fmla="*/ 3218 h 3322"/>
              <a:gd name="T48" fmla="*/ 371 w 2769"/>
              <a:gd name="T49" fmla="*/ 3186 h 3322"/>
              <a:gd name="T50" fmla="*/ 515 w 2769"/>
              <a:gd name="T51" fmla="*/ 2900 h 3322"/>
              <a:gd name="T52" fmla="*/ 889 w 2769"/>
              <a:gd name="T53" fmla="*/ 2643 h 3322"/>
              <a:gd name="T54" fmla="*/ 636 w 2769"/>
              <a:gd name="T55" fmla="*/ 2554 h 3322"/>
              <a:gd name="T56" fmla="*/ 533 w 2769"/>
              <a:gd name="T57" fmla="*/ 2458 h 3322"/>
              <a:gd name="T58" fmla="*/ 512 w 2769"/>
              <a:gd name="T59" fmla="*/ 2308 h 3322"/>
              <a:gd name="T60" fmla="*/ 588 w 2769"/>
              <a:gd name="T61" fmla="*/ 2208 h 3322"/>
              <a:gd name="T62" fmla="*/ 545 w 2769"/>
              <a:gd name="T63" fmla="*/ 2107 h 3322"/>
              <a:gd name="T64" fmla="*/ 113 w 2769"/>
              <a:gd name="T65" fmla="*/ 1666 h 3322"/>
              <a:gd name="T66" fmla="*/ 0 w 2769"/>
              <a:gd name="T67" fmla="*/ 1190 h 3322"/>
              <a:gd name="T68" fmla="*/ 1 w 2769"/>
              <a:gd name="T69" fmla="*/ 1169 h 3322"/>
              <a:gd name="T70" fmla="*/ 209 w 2769"/>
              <a:gd name="T71" fmla="*/ 1064 h 3322"/>
              <a:gd name="T72" fmla="*/ 756 w 2769"/>
              <a:gd name="T73" fmla="*/ 995 h 3322"/>
              <a:gd name="T74" fmla="*/ 1435 w 2769"/>
              <a:gd name="T75" fmla="*/ 1006 h 3322"/>
              <a:gd name="T76" fmla="*/ 1913 w 2769"/>
              <a:gd name="T77" fmla="*/ 1091 h 3322"/>
              <a:gd name="T78" fmla="*/ 2031 w 2769"/>
              <a:gd name="T79" fmla="*/ 1189 h 3322"/>
              <a:gd name="T80" fmla="*/ 2023 w 2769"/>
              <a:gd name="T81" fmla="*/ 1396 h 3322"/>
              <a:gd name="T82" fmla="*/ 1920 w 2769"/>
              <a:gd name="T83" fmla="*/ 1723 h 3322"/>
              <a:gd name="T84" fmla="*/ 1628 w 2769"/>
              <a:gd name="T85" fmla="*/ 2038 h 3322"/>
              <a:gd name="T86" fmla="*/ 1845 w 2769"/>
              <a:gd name="T87" fmla="*/ 2014 h 3322"/>
              <a:gd name="T88" fmla="*/ 2219 w 2769"/>
              <a:gd name="T89" fmla="*/ 1744 h 3322"/>
              <a:gd name="T90" fmla="*/ 2429 w 2769"/>
              <a:gd name="T91" fmla="*/ 1349 h 3322"/>
              <a:gd name="T92" fmla="*/ 2404 w 2769"/>
              <a:gd name="T93" fmla="*/ 853 h 3322"/>
              <a:gd name="T94" fmla="*/ 2129 w 2769"/>
              <a:gd name="T95" fmla="*/ 522 h 3322"/>
              <a:gd name="T96" fmla="*/ 1903 w 2769"/>
              <a:gd name="T97" fmla="*/ 423 h 3322"/>
              <a:gd name="T98" fmla="*/ 1849 w 2769"/>
              <a:gd name="T99" fmla="*/ 410 h 3322"/>
              <a:gd name="T100" fmla="*/ 1540 w 2769"/>
              <a:gd name="T101" fmla="*/ 397 h 3322"/>
              <a:gd name="T102" fmla="*/ 1351 w 2769"/>
              <a:gd name="T103" fmla="*/ 572 h 3322"/>
              <a:gd name="T104" fmla="*/ 1144 w 2769"/>
              <a:gd name="T105" fmla="*/ 715 h 3322"/>
              <a:gd name="T106" fmla="*/ 869 w 2769"/>
              <a:gd name="T107" fmla="*/ 749 h 3322"/>
              <a:gd name="T108" fmla="*/ 707 w 2769"/>
              <a:gd name="T109" fmla="*/ 584 h 3322"/>
              <a:gd name="T110" fmla="*/ 732 w 2769"/>
              <a:gd name="T111" fmla="*/ 326 h 3322"/>
              <a:gd name="T112" fmla="*/ 940 w 2769"/>
              <a:gd name="T113" fmla="*/ 84 h 3322"/>
              <a:gd name="T114" fmla="*/ 1410 w 2769"/>
              <a:gd name="T115" fmla="*/ 5 h 3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69" h="3322">
                <a:moveTo>
                  <a:pt x="1016" y="1091"/>
                </a:moveTo>
                <a:lnTo>
                  <a:pt x="940" y="1091"/>
                </a:lnTo>
                <a:lnTo>
                  <a:pt x="865" y="1093"/>
                </a:lnTo>
                <a:lnTo>
                  <a:pt x="793" y="1097"/>
                </a:lnTo>
                <a:lnTo>
                  <a:pt x="724" y="1101"/>
                </a:lnTo>
                <a:lnTo>
                  <a:pt x="658" y="1106"/>
                </a:lnTo>
                <a:lnTo>
                  <a:pt x="595" y="1112"/>
                </a:lnTo>
                <a:lnTo>
                  <a:pt x="536" y="1119"/>
                </a:lnTo>
                <a:lnTo>
                  <a:pt x="481" y="1127"/>
                </a:lnTo>
                <a:lnTo>
                  <a:pt x="431" y="1137"/>
                </a:lnTo>
                <a:lnTo>
                  <a:pt x="385" y="1146"/>
                </a:lnTo>
                <a:lnTo>
                  <a:pt x="344" y="1156"/>
                </a:lnTo>
                <a:lnTo>
                  <a:pt x="309" y="1167"/>
                </a:lnTo>
                <a:lnTo>
                  <a:pt x="279" y="1179"/>
                </a:lnTo>
                <a:lnTo>
                  <a:pt x="255" y="1191"/>
                </a:lnTo>
                <a:lnTo>
                  <a:pt x="238" y="1204"/>
                </a:lnTo>
                <a:lnTo>
                  <a:pt x="227" y="1217"/>
                </a:lnTo>
                <a:lnTo>
                  <a:pt x="223" y="1230"/>
                </a:lnTo>
                <a:lnTo>
                  <a:pt x="227" y="1244"/>
                </a:lnTo>
                <a:lnTo>
                  <a:pt x="238" y="1257"/>
                </a:lnTo>
                <a:lnTo>
                  <a:pt x="255" y="1269"/>
                </a:lnTo>
                <a:lnTo>
                  <a:pt x="279" y="1281"/>
                </a:lnTo>
                <a:lnTo>
                  <a:pt x="309" y="1293"/>
                </a:lnTo>
                <a:lnTo>
                  <a:pt x="344" y="1303"/>
                </a:lnTo>
                <a:lnTo>
                  <a:pt x="385" y="1314"/>
                </a:lnTo>
                <a:lnTo>
                  <a:pt x="431" y="1323"/>
                </a:lnTo>
                <a:lnTo>
                  <a:pt x="481" y="1333"/>
                </a:lnTo>
                <a:lnTo>
                  <a:pt x="536" y="1340"/>
                </a:lnTo>
                <a:lnTo>
                  <a:pt x="595" y="1348"/>
                </a:lnTo>
                <a:lnTo>
                  <a:pt x="658" y="1353"/>
                </a:lnTo>
                <a:lnTo>
                  <a:pt x="724" y="1359"/>
                </a:lnTo>
                <a:lnTo>
                  <a:pt x="793" y="1363"/>
                </a:lnTo>
                <a:lnTo>
                  <a:pt x="865" y="1366"/>
                </a:lnTo>
                <a:lnTo>
                  <a:pt x="940" y="1368"/>
                </a:lnTo>
                <a:lnTo>
                  <a:pt x="1016" y="1368"/>
                </a:lnTo>
                <a:lnTo>
                  <a:pt x="1092" y="1368"/>
                </a:lnTo>
                <a:lnTo>
                  <a:pt x="1166" y="1366"/>
                </a:lnTo>
                <a:lnTo>
                  <a:pt x="1238" y="1363"/>
                </a:lnTo>
                <a:lnTo>
                  <a:pt x="1307" y="1359"/>
                </a:lnTo>
                <a:lnTo>
                  <a:pt x="1374" y="1353"/>
                </a:lnTo>
                <a:lnTo>
                  <a:pt x="1436" y="1348"/>
                </a:lnTo>
                <a:lnTo>
                  <a:pt x="1495" y="1340"/>
                </a:lnTo>
                <a:lnTo>
                  <a:pt x="1550" y="1333"/>
                </a:lnTo>
                <a:lnTo>
                  <a:pt x="1601" y="1323"/>
                </a:lnTo>
                <a:lnTo>
                  <a:pt x="1647" y="1314"/>
                </a:lnTo>
                <a:lnTo>
                  <a:pt x="1688" y="1303"/>
                </a:lnTo>
                <a:lnTo>
                  <a:pt x="1723" y="1293"/>
                </a:lnTo>
                <a:lnTo>
                  <a:pt x="1753" y="1281"/>
                </a:lnTo>
                <a:lnTo>
                  <a:pt x="1776" y="1269"/>
                </a:lnTo>
                <a:lnTo>
                  <a:pt x="1794" y="1257"/>
                </a:lnTo>
                <a:lnTo>
                  <a:pt x="1804" y="1244"/>
                </a:lnTo>
                <a:lnTo>
                  <a:pt x="1808" y="1230"/>
                </a:lnTo>
                <a:lnTo>
                  <a:pt x="1804" y="1217"/>
                </a:lnTo>
                <a:lnTo>
                  <a:pt x="1794" y="1204"/>
                </a:lnTo>
                <a:lnTo>
                  <a:pt x="1776" y="1191"/>
                </a:lnTo>
                <a:lnTo>
                  <a:pt x="1753" y="1179"/>
                </a:lnTo>
                <a:lnTo>
                  <a:pt x="1723" y="1167"/>
                </a:lnTo>
                <a:lnTo>
                  <a:pt x="1688" y="1156"/>
                </a:lnTo>
                <a:lnTo>
                  <a:pt x="1647" y="1146"/>
                </a:lnTo>
                <a:lnTo>
                  <a:pt x="1601" y="1137"/>
                </a:lnTo>
                <a:lnTo>
                  <a:pt x="1550" y="1127"/>
                </a:lnTo>
                <a:lnTo>
                  <a:pt x="1495" y="1119"/>
                </a:lnTo>
                <a:lnTo>
                  <a:pt x="1436" y="1112"/>
                </a:lnTo>
                <a:lnTo>
                  <a:pt x="1374" y="1106"/>
                </a:lnTo>
                <a:lnTo>
                  <a:pt x="1307" y="1101"/>
                </a:lnTo>
                <a:lnTo>
                  <a:pt x="1238" y="1097"/>
                </a:lnTo>
                <a:lnTo>
                  <a:pt x="1166" y="1093"/>
                </a:lnTo>
                <a:lnTo>
                  <a:pt x="1092" y="1091"/>
                </a:lnTo>
                <a:lnTo>
                  <a:pt x="1016" y="1091"/>
                </a:lnTo>
                <a:close/>
                <a:moveTo>
                  <a:pt x="1620" y="0"/>
                </a:moveTo>
                <a:lnTo>
                  <a:pt x="1696" y="4"/>
                </a:lnTo>
                <a:lnTo>
                  <a:pt x="1771" y="12"/>
                </a:lnTo>
                <a:lnTo>
                  <a:pt x="1845" y="25"/>
                </a:lnTo>
                <a:lnTo>
                  <a:pt x="1917" y="41"/>
                </a:lnTo>
                <a:lnTo>
                  <a:pt x="1939" y="46"/>
                </a:lnTo>
                <a:lnTo>
                  <a:pt x="1964" y="54"/>
                </a:lnTo>
                <a:lnTo>
                  <a:pt x="2003" y="66"/>
                </a:lnTo>
                <a:lnTo>
                  <a:pt x="2023" y="72"/>
                </a:lnTo>
                <a:lnTo>
                  <a:pt x="2045" y="81"/>
                </a:lnTo>
                <a:lnTo>
                  <a:pt x="2069" y="90"/>
                </a:lnTo>
                <a:lnTo>
                  <a:pt x="2093" y="98"/>
                </a:lnTo>
                <a:lnTo>
                  <a:pt x="2150" y="124"/>
                </a:lnTo>
                <a:lnTo>
                  <a:pt x="2207" y="153"/>
                </a:lnTo>
                <a:lnTo>
                  <a:pt x="2262" y="185"/>
                </a:lnTo>
                <a:lnTo>
                  <a:pt x="2315" y="219"/>
                </a:lnTo>
                <a:lnTo>
                  <a:pt x="2367" y="257"/>
                </a:lnTo>
                <a:lnTo>
                  <a:pt x="2416" y="298"/>
                </a:lnTo>
                <a:lnTo>
                  <a:pt x="2463" y="343"/>
                </a:lnTo>
                <a:lnTo>
                  <a:pt x="2507" y="389"/>
                </a:lnTo>
                <a:lnTo>
                  <a:pt x="2548" y="439"/>
                </a:lnTo>
                <a:lnTo>
                  <a:pt x="2590" y="496"/>
                </a:lnTo>
                <a:lnTo>
                  <a:pt x="2626" y="556"/>
                </a:lnTo>
                <a:lnTo>
                  <a:pt x="2659" y="619"/>
                </a:lnTo>
                <a:lnTo>
                  <a:pt x="2687" y="682"/>
                </a:lnTo>
                <a:lnTo>
                  <a:pt x="2712" y="747"/>
                </a:lnTo>
                <a:lnTo>
                  <a:pt x="2731" y="814"/>
                </a:lnTo>
                <a:lnTo>
                  <a:pt x="2747" y="881"/>
                </a:lnTo>
                <a:lnTo>
                  <a:pt x="2759" y="950"/>
                </a:lnTo>
                <a:lnTo>
                  <a:pt x="2765" y="1018"/>
                </a:lnTo>
                <a:lnTo>
                  <a:pt x="2769" y="1087"/>
                </a:lnTo>
                <a:lnTo>
                  <a:pt x="2768" y="1155"/>
                </a:lnTo>
                <a:lnTo>
                  <a:pt x="2761" y="1237"/>
                </a:lnTo>
                <a:lnTo>
                  <a:pt x="2748" y="1320"/>
                </a:lnTo>
                <a:lnTo>
                  <a:pt x="2730" y="1400"/>
                </a:lnTo>
                <a:lnTo>
                  <a:pt x="2706" y="1479"/>
                </a:lnTo>
                <a:lnTo>
                  <a:pt x="2678" y="1555"/>
                </a:lnTo>
                <a:lnTo>
                  <a:pt x="2644" y="1630"/>
                </a:lnTo>
                <a:lnTo>
                  <a:pt x="2607" y="1703"/>
                </a:lnTo>
                <a:lnTo>
                  <a:pt x="2564" y="1772"/>
                </a:lnTo>
                <a:lnTo>
                  <a:pt x="2517" y="1838"/>
                </a:lnTo>
                <a:lnTo>
                  <a:pt x="2488" y="1873"/>
                </a:lnTo>
                <a:lnTo>
                  <a:pt x="2459" y="1908"/>
                </a:lnTo>
                <a:lnTo>
                  <a:pt x="2428" y="1944"/>
                </a:lnTo>
                <a:lnTo>
                  <a:pt x="2400" y="1973"/>
                </a:lnTo>
                <a:lnTo>
                  <a:pt x="2355" y="2017"/>
                </a:lnTo>
                <a:lnTo>
                  <a:pt x="2310" y="2056"/>
                </a:lnTo>
                <a:lnTo>
                  <a:pt x="2264" y="2094"/>
                </a:lnTo>
                <a:lnTo>
                  <a:pt x="2190" y="2147"/>
                </a:lnTo>
                <a:lnTo>
                  <a:pt x="2114" y="2194"/>
                </a:lnTo>
                <a:lnTo>
                  <a:pt x="2036" y="2237"/>
                </a:lnTo>
                <a:lnTo>
                  <a:pt x="1955" y="2274"/>
                </a:lnTo>
                <a:lnTo>
                  <a:pt x="1862" y="2311"/>
                </a:lnTo>
                <a:lnTo>
                  <a:pt x="1768" y="2342"/>
                </a:lnTo>
                <a:lnTo>
                  <a:pt x="1671" y="2367"/>
                </a:lnTo>
                <a:lnTo>
                  <a:pt x="1576" y="2387"/>
                </a:lnTo>
                <a:lnTo>
                  <a:pt x="1480" y="2402"/>
                </a:lnTo>
                <a:lnTo>
                  <a:pt x="1383" y="2414"/>
                </a:lnTo>
                <a:lnTo>
                  <a:pt x="1288" y="2422"/>
                </a:lnTo>
                <a:lnTo>
                  <a:pt x="1235" y="2425"/>
                </a:lnTo>
                <a:lnTo>
                  <a:pt x="1183" y="2427"/>
                </a:lnTo>
                <a:lnTo>
                  <a:pt x="1187" y="2430"/>
                </a:lnTo>
                <a:lnTo>
                  <a:pt x="1191" y="2431"/>
                </a:lnTo>
                <a:lnTo>
                  <a:pt x="1220" y="2443"/>
                </a:lnTo>
                <a:lnTo>
                  <a:pt x="1249" y="2454"/>
                </a:lnTo>
                <a:lnTo>
                  <a:pt x="1279" y="2468"/>
                </a:lnTo>
                <a:lnTo>
                  <a:pt x="1309" y="2485"/>
                </a:lnTo>
                <a:lnTo>
                  <a:pt x="1341" y="2504"/>
                </a:lnTo>
                <a:lnTo>
                  <a:pt x="1363" y="2519"/>
                </a:lnTo>
                <a:lnTo>
                  <a:pt x="1386" y="2539"/>
                </a:lnTo>
                <a:lnTo>
                  <a:pt x="1398" y="2551"/>
                </a:lnTo>
                <a:lnTo>
                  <a:pt x="1411" y="2565"/>
                </a:lnTo>
                <a:lnTo>
                  <a:pt x="1424" y="2582"/>
                </a:lnTo>
                <a:lnTo>
                  <a:pt x="1438" y="2604"/>
                </a:lnTo>
                <a:lnTo>
                  <a:pt x="1448" y="2624"/>
                </a:lnTo>
                <a:lnTo>
                  <a:pt x="1455" y="2649"/>
                </a:lnTo>
                <a:lnTo>
                  <a:pt x="1459" y="2677"/>
                </a:lnTo>
                <a:lnTo>
                  <a:pt x="1460" y="2708"/>
                </a:lnTo>
                <a:lnTo>
                  <a:pt x="1456" y="2737"/>
                </a:lnTo>
                <a:lnTo>
                  <a:pt x="1450" y="2759"/>
                </a:lnTo>
                <a:lnTo>
                  <a:pt x="1442" y="2779"/>
                </a:lnTo>
                <a:lnTo>
                  <a:pt x="1433" y="2796"/>
                </a:lnTo>
                <a:lnTo>
                  <a:pt x="1423" y="2811"/>
                </a:lnTo>
                <a:lnTo>
                  <a:pt x="1466" y="2848"/>
                </a:lnTo>
                <a:lnTo>
                  <a:pt x="1505" y="2888"/>
                </a:lnTo>
                <a:lnTo>
                  <a:pt x="1541" y="2931"/>
                </a:lnTo>
                <a:lnTo>
                  <a:pt x="1573" y="2978"/>
                </a:lnTo>
                <a:lnTo>
                  <a:pt x="1602" y="3027"/>
                </a:lnTo>
                <a:lnTo>
                  <a:pt x="1625" y="3078"/>
                </a:lnTo>
                <a:lnTo>
                  <a:pt x="1646" y="3132"/>
                </a:lnTo>
                <a:lnTo>
                  <a:pt x="1661" y="3188"/>
                </a:lnTo>
                <a:lnTo>
                  <a:pt x="1656" y="3188"/>
                </a:lnTo>
                <a:lnTo>
                  <a:pt x="1658" y="3188"/>
                </a:lnTo>
                <a:lnTo>
                  <a:pt x="1658" y="3189"/>
                </a:lnTo>
                <a:lnTo>
                  <a:pt x="1658" y="3190"/>
                </a:lnTo>
                <a:lnTo>
                  <a:pt x="1653" y="3204"/>
                </a:lnTo>
                <a:lnTo>
                  <a:pt x="1643" y="3218"/>
                </a:lnTo>
                <a:lnTo>
                  <a:pt x="1624" y="3232"/>
                </a:lnTo>
                <a:lnTo>
                  <a:pt x="1600" y="3244"/>
                </a:lnTo>
                <a:lnTo>
                  <a:pt x="1570" y="3257"/>
                </a:lnTo>
                <a:lnTo>
                  <a:pt x="1533" y="3268"/>
                </a:lnTo>
                <a:lnTo>
                  <a:pt x="1491" y="3279"/>
                </a:lnTo>
                <a:lnTo>
                  <a:pt x="1445" y="3288"/>
                </a:lnTo>
                <a:lnTo>
                  <a:pt x="1394" y="3296"/>
                </a:lnTo>
                <a:lnTo>
                  <a:pt x="1338" y="3304"/>
                </a:lnTo>
                <a:lnTo>
                  <a:pt x="1279" y="3310"/>
                </a:lnTo>
                <a:lnTo>
                  <a:pt x="1217" y="3316"/>
                </a:lnTo>
                <a:lnTo>
                  <a:pt x="1152" y="3319"/>
                </a:lnTo>
                <a:lnTo>
                  <a:pt x="1084" y="3321"/>
                </a:lnTo>
                <a:lnTo>
                  <a:pt x="1014" y="3322"/>
                </a:lnTo>
                <a:lnTo>
                  <a:pt x="944" y="3321"/>
                </a:lnTo>
                <a:lnTo>
                  <a:pt x="875" y="3319"/>
                </a:lnTo>
                <a:lnTo>
                  <a:pt x="810" y="3316"/>
                </a:lnTo>
                <a:lnTo>
                  <a:pt x="748" y="3310"/>
                </a:lnTo>
                <a:lnTo>
                  <a:pt x="689" y="3304"/>
                </a:lnTo>
                <a:lnTo>
                  <a:pt x="633" y="3296"/>
                </a:lnTo>
                <a:lnTo>
                  <a:pt x="582" y="3288"/>
                </a:lnTo>
                <a:lnTo>
                  <a:pt x="536" y="3279"/>
                </a:lnTo>
                <a:lnTo>
                  <a:pt x="494" y="3268"/>
                </a:lnTo>
                <a:lnTo>
                  <a:pt x="458" y="3257"/>
                </a:lnTo>
                <a:lnTo>
                  <a:pt x="428" y="3244"/>
                </a:lnTo>
                <a:lnTo>
                  <a:pt x="403" y="3232"/>
                </a:lnTo>
                <a:lnTo>
                  <a:pt x="385" y="3218"/>
                </a:lnTo>
                <a:lnTo>
                  <a:pt x="374" y="3204"/>
                </a:lnTo>
                <a:lnTo>
                  <a:pt x="370" y="3190"/>
                </a:lnTo>
                <a:lnTo>
                  <a:pt x="370" y="3189"/>
                </a:lnTo>
                <a:lnTo>
                  <a:pt x="371" y="3189"/>
                </a:lnTo>
                <a:lnTo>
                  <a:pt x="371" y="3188"/>
                </a:lnTo>
                <a:lnTo>
                  <a:pt x="370" y="3188"/>
                </a:lnTo>
                <a:lnTo>
                  <a:pt x="371" y="3188"/>
                </a:lnTo>
                <a:lnTo>
                  <a:pt x="371" y="3186"/>
                </a:lnTo>
                <a:lnTo>
                  <a:pt x="371" y="3185"/>
                </a:lnTo>
                <a:lnTo>
                  <a:pt x="371" y="3182"/>
                </a:lnTo>
                <a:lnTo>
                  <a:pt x="372" y="3181"/>
                </a:lnTo>
                <a:lnTo>
                  <a:pt x="390" y="3119"/>
                </a:lnTo>
                <a:lnTo>
                  <a:pt x="414" y="3059"/>
                </a:lnTo>
                <a:lnTo>
                  <a:pt x="443" y="3003"/>
                </a:lnTo>
                <a:lnTo>
                  <a:pt x="477" y="2950"/>
                </a:lnTo>
                <a:lnTo>
                  <a:pt x="515" y="2900"/>
                </a:lnTo>
                <a:lnTo>
                  <a:pt x="558" y="2855"/>
                </a:lnTo>
                <a:lnTo>
                  <a:pt x="604" y="2814"/>
                </a:lnTo>
                <a:lnTo>
                  <a:pt x="656" y="2777"/>
                </a:lnTo>
                <a:lnTo>
                  <a:pt x="709" y="2744"/>
                </a:lnTo>
                <a:lnTo>
                  <a:pt x="767" y="2717"/>
                </a:lnTo>
                <a:lnTo>
                  <a:pt x="827" y="2697"/>
                </a:lnTo>
                <a:lnTo>
                  <a:pt x="889" y="2681"/>
                </a:lnTo>
                <a:lnTo>
                  <a:pt x="889" y="2643"/>
                </a:lnTo>
                <a:lnTo>
                  <a:pt x="823" y="2625"/>
                </a:lnTo>
                <a:lnTo>
                  <a:pt x="754" y="2606"/>
                </a:lnTo>
                <a:lnTo>
                  <a:pt x="723" y="2595"/>
                </a:lnTo>
                <a:lnTo>
                  <a:pt x="691" y="2581"/>
                </a:lnTo>
                <a:lnTo>
                  <a:pt x="676" y="2574"/>
                </a:lnTo>
                <a:lnTo>
                  <a:pt x="659" y="2566"/>
                </a:lnTo>
                <a:lnTo>
                  <a:pt x="647" y="2559"/>
                </a:lnTo>
                <a:lnTo>
                  <a:pt x="636" y="2554"/>
                </a:lnTo>
                <a:lnTo>
                  <a:pt x="624" y="2546"/>
                </a:lnTo>
                <a:lnTo>
                  <a:pt x="612" y="2538"/>
                </a:lnTo>
                <a:lnTo>
                  <a:pt x="599" y="2529"/>
                </a:lnTo>
                <a:lnTo>
                  <a:pt x="586" y="2518"/>
                </a:lnTo>
                <a:lnTo>
                  <a:pt x="572" y="2506"/>
                </a:lnTo>
                <a:lnTo>
                  <a:pt x="558" y="2492"/>
                </a:lnTo>
                <a:lnTo>
                  <a:pt x="544" y="2474"/>
                </a:lnTo>
                <a:lnTo>
                  <a:pt x="533" y="2458"/>
                </a:lnTo>
                <a:lnTo>
                  <a:pt x="523" y="2438"/>
                </a:lnTo>
                <a:lnTo>
                  <a:pt x="514" y="2417"/>
                </a:lnTo>
                <a:lnTo>
                  <a:pt x="508" y="2391"/>
                </a:lnTo>
                <a:lnTo>
                  <a:pt x="506" y="2370"/>
                </a:lnTo>
                <a:lnTo>
                  <a:pt x="506" y="2351"/>
                </a:lnTo>
                <a:lnTo>
                  <a:pt x="508" y="2329"/>
                </a:lnTo>
                <a:lnTo>
                  <a:pt x="510" y="2318"/>
                </a:lnTo>
                <a:lnTo>
                  <a:pt x="512" y="2308"/>
                </a:lnTo>
                <a:lnTo>
                  <a:pt x="515" y="2298"/>
                </a:lnTo>
                <a:lnTo>
                  <a:pt x="521" y="2287"/>
                </a:lnTo>
                <a:lnTo>
                  <a:pt x="527" y="2274"/>
                </a:lnTo>
                <a:lnTo>
                  <a:pt x="538" y="2258"/>
                </a:lnTo>
                <a:lnTo>
                  <a:pt x="537" y="2259"/>
                </a:lnTo>
                <a:lnTo>
                  <a:pt x="554" y="2237"/>
                </a:lnTo>
                <a:lnTo>
                  <a:pt x="571" y="2220"/>
                </a:lnTo>
                <a:lnTo>
                  <a:pt x="588" y="2208"/>
                </a:lnTo>
                <a:lnTo>
                  <a:pt x="604" y="2198"/>
                </a:lnTo>
                <a:lnTo>
                  <a:pt x="618" y="2192"/>
                </a:lnTo>
                <a:lnTo>
                  <a:pt x="630" y="2186"/>
                </a:lnTo>
                <a:lnTo>
                  <a:pt x="653" y="2179"/>
                </a:lnTo>
                <a:lnTo>
                  <a:pt x="673" y="2174"/>
                </a:lnTo>
                <a:lnTo>
                  <a:pt x="691" y="2171"/>
                </a:lnTo>
                <a:lnTo>
                  <a:pt x="617" y="2142"/>
                </a:lnTo>
                <a:lnTo>
                  <a:pt x="545" y="2107"/>
                </a:lnTo>
                <a:lnTo>
                  <a:pt x="478" y="2068"/>
                </a:lnTo>
                <a:lnTo>
                  <a:pt x="414" y="2024"/>
                </a:lnTo>
                <a:lnTo>
                  <a:pt x="353" y="1974"/>
                </a:lnTo>
                <a:lnTo>
                  <a:pt x="296" y="1920"/>
                </a:lnTo>
                <a:lnTo>
                  <a:pt x="243" y="1863"/>
                </a:lnTo>
                <a:lnTo>
                  <a:pt x="195" y="1801"/>
                </a:lnTo>
                <a:lnTo>
                  <a:pt x="151" y="1735"/>
                </a:lnTo>
                <a:lnTo>
                  <a:pt x="113" y="1666"/>
                </a:lnTo>
                <a:lnTo>
                  <a:pt x="79" y="1593"/>
                </a:lnTo>
                <a:lnTo>
                  <a:pt x="51" y="1519"/>
                </a:lnTo>
                <a:lnTo>
                  <a:pt x="29" y="1441"/>
                </a:lnTo>
                <a:lnTo>
                  <a:pt x="13" y="1361"/>
                </a:lnTo>
                <a:lnTo>
                  <a:pt x="3" y="1278"/>
                </a:lnTo>
                <a:lnTo>
                  <a:pt x="0" y="1195"/>
                </a:lnTo>
                <a:lnTo>
                  <a:pt x="0" y="1193"/>
                </a:lnTo>
                <a:lnTo>
                  <a:pt x="0" y="1190"/>
                </a:lnTo>
                <a:lnTo>
                  <a:pt x="0" y="1185"/>
                </a:lnTo>
                <a:lnTo>
                  <a:pt x="0" y="1182"/>
                </a:lnTo>
                <a:lnTo>
                  <a:pt x="0" y="1180"/>
                </a:lnTo>
                <a:lnTo>
                  <a:pt x="0" y="1177"/>
                </a:lnTo>
                <a:lnTo>
                  <a:pt x="0" y="1174"/>
                </a:lnTo>
                <a:lnTo>
                  <a:pt x="0" y="1171"/>
                </a:lnTo>
                <a:lnTo>
                  <a:pt x="0" y="1170"/>
                </a:lnTo>
                <a:lnTo>
                  <a:pt x="1" y="1169"/>
                </a:lnTo>
                <a:lnTo>
                  <a:pt x="2" y="1169"/>
                </a:lnTo>
                <a:lnTo>
                  <a:pt x="12" y="1153"/>
                </a:lnTo>
                <a:lnTo>
                  <a:pt x="29" y="1137"/>
                </a:lnTo>
                <a:lnTo>
                  <a:pt x="53" y="1121"/>
                </a:lnTo>
                <a:lnTo>
                  <a:pt x="83" y="1105"/>
                </a:lnTo>
                <a:lnTo>
                  <a:pt x="119" y="1091"/>
                </a:lnTo>
                <a:lnTo>
                  <a:pt x="162" y="1077"/>
                </a:lnTo>
                <a:lnTo>
                  <a:pt x="209" y="1064"/>
                </a:lnTo>
                <a:lnTo>
                  <a:pt x="263" y="1052"/>
                </a:lnTo>
                <a:lnTo>
                  <a:pt x="320" y="1042"/>
                </a:lnTo>
                <a:lnTo>
                  <a:pt x="384" y="1031"/>
                </a:lnTo>
                <a:lnTo>
                  <a:pt x="451" y="1021"/>
                </a:lnTo>
                <a:lnTo>
                  <a:pt x="522" y="1013"/>
                </a:lnTo>
                <a:lnTo>
                  <a:pt x="597" y="1006"/>
                </a:lnTo>
                <a:lnTo>
                  <a:pt x="675" y="999"/>
                </a:lnTo>
                <a:lnTo>
                  <a:pt x="756" y="995"/>
                </a:lnTo>
                <a:lnTo>
                  <a:pt x="840" y="992"/>
                </a:lnTo>
                <a:lnTo>
                  <a:pt x="927" y="990"/>
                </a:lnTo>
                <a:lnTo>
                  <a:pt x="1016" y="989"/>
                </a:lnTo>
                <a:lnTo>
                  <a:pt x="1104" y="990"/>
                </a:lnTo>
                <a:lnTo>
                  <a:pt x="1190" y="992"/>
                </a:lnTo>
                <a:lnTo>
                  <a:pt x="1275" y="995"/>
                </a:lnTo>
                <a:lnTo>
                  <a:pt x="1356" y="999"/>
                </a:lnTo>
                <a:lnTo>
                  <a:pt x="1435" y="1006"/>
                </a:lnTo>
                <a:lnTo>
                  <a:pt x="1510" y="1012"/>
                </a:lnTo>
                <a:lnTo>
                  <a:pt x="1580" y="1021"/>
                </a:lnTo>
                <a:lnTo>
                  <a:pt x="1648" y="1031"/>
                </a:lnTo>
                <a:lnTo>
                  <a:pt x="1711" y="1040"/>
                </a:lnTo>
                <a:lnTo>
                  <a:pt x="1769" y="1052"/>
                </a:lnTo>
                <a:lnTo>
                  <a:pt x="1823" y="1064"/>
                </a:lnTo>
                <a:lnTo>
                  <a:pt x="1870" y="1077"/>
                </a:lnTo>
                <a:lnTo>
                  <a:pt x="1913" y="1091"/>
                </a:lnTo>
                <a:lnTo>
                  <a:pt x="1949" y="1105"/>
                </a:lnTo>
                <a:lnTo>
                  <a:pt x="1979" y="1121"/>
                </a:lnTo>
                <a:lnTo>
                  <a:pt x="2003" y="1137"/>
                </a:lnTo>
                <a:lnTo>
                  <a:pt x="2020" y="1153"/>
                </a:lnTo>
                <a:lnTo>
                  <a:pt x="2029" y="1169"/>
                </a:lnTo>
                <a:lnTo>
                  <a:pt x="2029" y="1171"/>
                </a:lnTo>
                <a:lnTo>
                  <a:pt x="2030" y="1178"/>
                </a:lnTo>
                <a:lnTo>
                  <a:pt x="2031" y="1189"/>
                </a:lnTo>
                <a:lnTo>
                  <a:pt x="2031" y="1204"/>
                </a:lnTo>
                <a:lnTo>
                  <a:pt x="2033" y="1222"/>
                </a:lnTo>
                <a:lnTo>
                  <a:pt x="2033" y="1245"/>
                </a:lnTo>
                <a:lnTo>
                  <a:pt x="2033" y="1270"/>
                </a:lnTo>
                <a:lnTo>
                  <a:pt x="2031" y="1298"/>
                </a:lnTo>
                <a:lnTo>
                  <a:pt x="2030" y="1328"/>
                </a:lnTo>
                <a:lnTo>
                  <a:pt x="2027" y="1362"/>
                </a:lnTo>
                <a:lnTo>
                  <a:pt x="2023" y="1396"/>
                </a:lnTo>
                <a:lnTo>
                  <a:pt x="2018" y="1433"/>
                </a:lnTo>
                <a:lnTo>
                  <a:pt x="2010" y="1472"/>
                </a:lnTo>
                <a:lnTo>
                  <a:pt x="2000" y="1512"/>
                </a:lnTo>
                <a:lnTo>
                  <a:pt x="1990" y="1553"/>
                </a:lnTo>
                <a:lnTo>
                  <a:pt x="1976" y="1595"/>
                </a:lnTo>
                <a:lnTo>
                  <a:pt x="1960" y="1638"/>
                </a:lnTo>
                <a:lnTo>
                  <a:pt x="1941" y="1681"/>
                </a:lnTo>
                <a:lnTo>
                  <a:pt x="1920" y="1723"/>
                </a:lnTo>
                <a:lnTo>
                  <a:pt x="1895" y="1766"/>
                </a:lnTo>
                <a:lnTo>
                  <a:pt x="1869" y="1809"/>
                </a:lnTo>
                <a:lnTo>
                  <a:pt x="1838" y="1850"/>
                </a:lnTo>
                <a:lnTo>
                  <a:pt x="1803" y="1891"/>
                </a:lnTo>
                <a:lnTo>
                  <a:pt x="1766" y="1930"/>
                </a:lnTo>
                <a:lnTo>
                  <a:pt x="1723" y="1968"/>
                </a:lnTo>
                <a:lnTo>
                  <a:pt x="1677" y="2004"/>
                </a:lnTo>
                <a:lnTo>
                  <a:pt x="1628" y="2038"/>
                </a:lnTo>
                <a:lnTo>
                  <a:pt x="1572" y="2070"/>
                </a:lnTo>
                <a:lnTo>
                  <a:pt x="1513" y="2100"/>
                </a:lnTo>
                <a:lnTo>
                  <a:pt x="1449" y="2127"/>
                </a:lnTo>
                <a:lnTo>
                  <a:pt x="1531" y="2111"/>
                </a:lnTo>
                <a:lnTo>
                  <a:pt x="1613" y="2093"/>
                </a:lnTo>
                <a:lnTo>
                  <a:pt x="1692" y="2070"/>
                </a:lnTo>
                <a:lnTo>
                  <a:pt x="1769" y="2044"/>
                </a:lnTo>
                <a:lnTo>
                  <a:pt x="1845" y="2014"/>
                </a:lnTo>
                <a:lnTo>
                  <a:pt x="1909" y="1983"/>
                </a:lnTo>
                <a:lnTo>
                  <a:pt x="1973" y="1947"/>
                </a:lnTo>
                <a:lnTo>
                  <a:pt x="2031" y="1909"/>
                </a:lnTo>
                <a:lnTo>
                  <a:pt x="2088" y="1867"/>
                </a:lnTo>
                <a:lnTo>
                  <a:pt x="2125" y="1837"/>
                </a:lnTo>
                <a:lnTo>
                  <a:pt x="2160" y="1805"/>
                </a:lnTo>
                <a:lnTo>
                  <a:pt x="2192" y="1774"/>
                </a:lnTo>
                <a:lnTo>
                  <a:pt x="2219" y="1744"/>
                </a:lnTo>
                <a:lnTo>
                  <a:pt x="2240" y="1719"/>
                </a:lnTo>
                <a:lnTo>
                  <a:pt x="2263" y="1692"/>
                </a:lnTo>
                <a:lnTo>
                  <a:pt x="2283" y="1664"/>
                </a:lnTo>
                <a:lnTo>
                  <a:pt x="2322" y="1605"/>
                </a:lnTo>
                <a:lnTo>
                  <a:pt x="2356" y="1544"/>
                </a:lnTo>
                <a:lnTo>
                  <a:pt x="2385" y="1480"/>
                </a:lnTo>
                <a:lnTo>
                  <a:pt x="2410" y="1415"/>
                </a:lnTo>
                <a:lnTo>
                  <a:pt x="2429" y="1349"/>
                </a:lnTo>
                <a:lnTo>
                  <a:pt x="2443" y="1281"/>
                </a:lnTo>
                <a:lnTo>
                  <a:pt x="2453" y="1212"/>
                </a:lnTo>
                <a:lnTo>
                  <a:pt x="2456" y="1144"/>
                </a:lnTo>
                <a:lnTo>
                  <a:pt x="2455" y="1084"/>
                </a:lnTo>
                <a:lnTo>
                  <a:pt x="2448" y="1024"/>
                </a:lnTo>
                <a:lnTo>
                  <a:pt x="2438" y="966"/>
                </a:lnTo>
                <a:lnTo>
                  <a:pt x="2423" y="908"/>
                </a:lnTo>
                <a:lnTo>
                  <a:pt x="2404" y="853"/>
                </a:lnTo>
                <a:lnTo>
                  <a:pt x="2381" y="799"/>
                </a:lnTo>
                <a:lnTo>
                  <a:pt x="2353" y="748"/>
                </a:lnTo>
                <a:lnTo>
                  <a:pt x="2321" y="701"/>
                </a:lnTo>
                <a:lnTo>
                  <a:pt x="2285" y="655"/>
                </a:lnTo>
                <a:lnTo>
                  <a:pt x="2250" y="617"/>
                </a:lnTo>
                <a:lnTo>
                  <a:pt x="2213" y="583"/>
                </a:lnTo>
                <a:lnTo>
                  <a:pt x="2172" y="551"/>
                </a:lnTo>
                <a:lnTo>
                  <a:pt x="2129" y="522"/>
                </a:lnTo>
                <a:lnTo>
                  <a:pt x="2084" y="495"/>
                </a:lnTo>
                <a:lnTo>
                  <a:pt x="2045" y="476"/>
                </a:lnTo>
                <a:lnTo>
                  <a:pt x="2005" y="457"/>
                </a:lnTo>
                <a:lnTo>
                  <a:pt x="1964" y="442"/>
                </a:lnTo>
                <a:lnTo>
                  <a:pt x="1950" y="438"/>
                </a:lnTo>
                <a:lnTo>
                  <a:pt x="1936" y="432"/>
                </a:lnTo>
                <a:lnTo>
                  <a:pt x="1921" y="428"/>
                </a:lnTo>
                <a:lnTo>
                  <a:pt x="1903" y="423"/>
                </a:lnTo>
                <a:lnTo>
                  <a:pt x="1863" y="413"/>
                </a:lnTo>
                <a:lnTo>
                  <a:pt x="1862" y="413"/>
                </a:lnTo>
                <a:lnTo>
                  <a:pt x="1860" y="412"/>
                </a:lnTo>
                <a:lnTo>
                  <a:pt x="1857" y="411"/>
                </a:lnTo>
                <a:lnTo>
                  <a:pt x="1855" y="411"/>
                </a:lnTo>
                <a:lnTo>
                  <a:pt x="1853" y="410"/>
                </a:lnTo>
                <a:lnTo>
                  <a:pt x="1850" y="410"/>
                </a:lnTo>
                <a:lnTo>
                  <a:pt x="1849" y="410"/>
                </a:lnTo>
                <a:lnTo>
                  <a:pt x="1849" y="410"/>
                </a:lnTo>
                <a:lnTo>
                  <a:pt x="1850" y="410"/>
                </a:lnTo>
                <a:lnTo>
                  <a:pt x="1833" y="407"/>
                </a:lnTo>
                <a:lnTo>
                  <a:pt x="1767" y="395"/>
                </a:lnTo>
                <a:lnTo>
                  <a:pt x="1700" y="388"/>
                </a:lnTo>
                <a:lnTo>
                  <a:pt x="1635" y="387"/>
                </a:lnTo>
                <a:lnTo>
                  <a:pt x="1571" y="391"/>
                </a:lnTo>
                <a:lnTo>
                  <a:pt x="1540" y="397"/>
                </a:lnTo>
                <a:lnTo>
                  <a:pt x="1510" y="408"/>
                </a:lnTo>
                <a:lnTo>
                  <a:pt x="1482" y="423"/>
                </a:lnTo>
                <a:lnTo>
                  <a:pt x="1456" y="441"/>
                </a:lnTo>
                <a:lnTo>
                  <a:pt x="1433" y="463"/>
                </a:lnTo>
                <a:lnTo>
                  <a:pt x="1410" y="487"/>
                </a:lnTo>
                <a:lnTo>
                  <a:pt x="1390" y="511"/>
                </a:lnTo>
                <a:lnTo>
                  <a:pt x="1373" y="537"/>
                </a:lnTo>
                <a:lnTo>
                  <a:pt x="1351" y="572"/>
                </a:lnTo>
                <a:lnTo>
                  <a:pt x="1329" y="602"/>
                </a:lnTo>
                <a:lnTo>
                  <a:pt x="1306" y="628"/>
                </a:lnTo>
                <a:lnTo>
                  <a:pt x="1280" y="652"/>
                </a:lnTo>
                <a:lnTo>
                  <a:pt x="1250" y="672"/>
                </a:lnTo>
                <a:lnTo>
                  <a:pt x="1216" y="689"/>
                </a:lnTo>
                <a:lnTo>
                  <a:pt x="1197" y="698"/>
                </a:lnTo>
                <a:lnTo>
                  <a:pt x="1172" y="706"/>
                </a:lnTo>
                <a:lnTo>
                  <a:pt x="1144" y="715"/>
                </a:lnTo>
                <a:lnTo>
                  <a:pt x="1114" y="723"/>
                </a:lnTo>
                <a:lnTo>
                  <a:pt x="1081" y="732"/>
                </a:lnTo>
                <a:lnTo>
                  <a:pt x="1046" y="740"/>
                </a:lnTo>
                <a:lnTo>
                  <a:pt x="1010" y="746"/>
                </a:lnTo>
                <a:lnTo>
                  <a:pt x="974" y="751"/>
                </a:lnTo>
                <a:lnTo>
                  <a:pt x="939" y="754"/>
                </a:lnTo>
                <a:lnTo>
                  <a:pt x="903" y="753"/>
                </a:lnTo>
                <a:lnTo>
                  <a:pt x="869" y="749"/>
                </a:lnTo>
                <a:lnTo>
                  <a:pt x="837" y="743"/>
                </a:lnTo>
                <a:lnTo>
                  <a:pt x="808" y="733"/>
                </a:lnTo>
                <a:lnTo>
                  <a:pt x="781" y="715"/>
                </a:lnTo>
                <a:lnTo>
                  <a:pt x="759" y="693"/>
                </a:lnTo>
                <a:lnTo>
                  <a:pt x="740" y="669"/>
                </a:lnTo>
                <a:lnTo>
                  <a:pt x="726" y="643"/>
                </a:lnTo>
                <a:lnTo>
                  <a:pt x="715" y="614"/>
                </a:lnTo>
                <a:lnTo>
                  <a:pt x="707" y="584"/>
                </a:lnTo>
                <a:lnTo>
                  <a:pt x="702" y="553"/>
                </a:lnTo>
                <a:lnTo>
                  <a:pt x="700" y="520"/>
                </a:lnTo>
                <a:lnTo>
                  <a:pt x="701" y="487"/>
                </a:lnTo>
                <a:lnTo>
                  <a:pt x="703" y="453"/>
                </a:lnTo>
                <a:lnTo>
                  <a:pt x="707" y="421"/>
                </a:lnTo>
                <a:lnTo>
                  <a:pt x="715" y="388"/>
                </a:lnTo>
                <a:lnTo>
                  <a:pt x="722" y="357"/>
                </a:lnTo>
                <a:lnTo>
                  <a:pt x="732" y="326"/>
                </a:lnTo>
                <a:lnTo>
                  <a:pt x="743" y="298"/>
                </a:lnTo>
                <a:lnTo>
                  <a:pt x="754" y="272"/>
                </a:lnTo>
                <a:lnTo>
                  <a:pt x="766" y="250"/>
                </a:lnTo>
                <a:lnTo>
                  <a:pt x="793" y="210"/>
                </a:lnTo>
                <a:lnTo>
                  <a:pt x="825" y="173"/>
                </a:lnTo>
                <a:lnTo>
                  <a:pt x="859" y="140"/>
                </a:lnTo>
                <a:lnTo>
                  <a:pt x="898" y="110"/>
                </a:lnTo>
                <a:lnTo>
                  <a:pt x="940" y="84"/>
                </a:lnTo>
                <a:lnTo>
                  <a:pt x="983" y="63"/>
                </a:lnTo>
                <a:lnTo>
                  <a:pt x="1029" y="44"/>
                </a:lnTo>
                <a:lnTo>
                  <a:pt x="1076" y="30"/>
                </a:lnTo>
                <a:lnTo>
                  <a:pt x="1125" y="20"/>
                </a:lnTo>
                <a:lnTo>
                  <a:pt x="1199" y="12"/>
                </a:lnTo>
                <a:lnTo>
                  <a:pt x="1271" y="6"/>
                </a:lnTo>
                <a:lnTo>
                  <a:pt x="1341" y="5"/>
                </a:lnTo>
                <a:lnTo>
                  <a:pt x="1410" y="5"/>
                </a:lnTo>
                <a:lnTo>
                  <a:pt x="1478" y="4"/>
                </a:lnTo>
                <a:lnTo>
                  <a:pt x="1542" y="2"/>
                </a:lnTo>
                <a:lnTo>
                  <a:pt x="1620" y="0"/>
                </a:lnTo>
                <a:close/>
              </a:path>
            </a:pathLst>
          </a:custGeom>
          <a:solidFill>
            <a:srgbClr val="ADAE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C7E"/>
              </a:solidFill>
            </a:endParaRPr>
          </a:p>
        </p:txBody>
      </p:sp>
      <p:sp>
        <p:nvSpPr>
          <p:cNvPr id="48" name="Freeform 509"/>
          <p:cNvSpPr>
            <a:spLocks/>
          </p:cNvSpPr>
          <p:nvPr/>
        </p:nvSpPr>
        <p:spPr bwMode="auto">
          <a:xfrm>
            <a:off x="7359938" y="2360593"/>
            <a:ext cx="350838" cy="450850"/>
          </a:xfrm>
          <a:custGeom>
            <a:avLst/>
            <a:gdLst>
              <a:gd name="connsiteX0" fmla="*/ 99395 w 350838"/>
              <a:gd name="connsiteY0" fmla="*/ 136525 h 450850"/>
              <a:gd name="connsiteX1" fmla="*/ 100837 w 350838"/>
              <a:gd name="connsiteY1" fmla="*/ 142295 h 450850"/>
              <a:gd name="connsiteX2" fmla="*/ 102280 w 350838"/>
              <a:gd name="connsiteY2" fmla="*/ 147200 h 450850"/>
              <a:gd name="connsiteX3" fmla="*/ 103867 w 350838"/>
              <a:gd name="connsiteY3" fmla="*/ 151239 h 450850"/>
              <a:gd name="connsiteX4" fmla="*/ 105165 w 350838"/>
              <a:gd name="connsiteY4" fmla="*/ 154412 h 450850"/>
              <a:gd name="connsiteX5" fmla="*/ 106319 w 350838"/>
              <a:gd name="connsiteY5" fmla="*/ 156720 h 450850"/>
              <a:gd name="connsiteX6" fmla="*/ 107329 w 350838"/>
              <a:gd name="connsiteY6" fmla="*/ 158451 h 450850"/>
              <a:gd name="connsiteX7" fmla="*/ 107906 w 350838"/>
              <a:gd name="connsiteY7" fmla="*/ 159461 h 450850"/>
              <a:gd name="connsiteX8" fmla="*/ 108050 w 350838"/>
              <a:gd name="connsiteY8" fmla="*/ 159750 h 450850"/>
              <a:gd name="connsiteX9" fmla="*/ 109060 w 350838"/>
              <a:gd name="connsiteY9" fmla="*/ 165231 h 450850"/>
              <a:gd name="connsiteX10" fmla="*/ 110503 w 350838"/>
              <a:gd name="connsiteY10" fmla="*/ 170713 h 450850"/>
              <a:gd name="connsiteX11" fmla="*/ 112234 w 350838"/>
              <a:gd name="connsiteY11" fmla="*/ 176050 h 450850"/>
              <a:gd name="connsiteX12" fmla="*/ 114398 w 350838"/>
              <a:gd name="connsiteY12" fmla="*/ 181099 h 450850"/>
              <a:gd name="connsiteX13" fmla="*/ 116562 w 350838"/>
              <a:gd name="connsiteY13" fmla="*/ 185859 h 450850"/>
              <a:gd name="connsiteX14" fmla="*/ 119014 w 350838"/>
              <a:gd name="connsiteY14" fmla="*/ 190475 h 450850"/>
              <a:gd name="connsiteX15" fmla="*/ 121611 w 350838"/>
              <a:gd name="connsiteY15" fmla="*/ 194659 h 450850"/>
              <a:gd name="connsiteX16" fmla="*/ 124063 w 350838"/>
              <a:gd name="connsiteY16" fmla="*/ 198553 h 450850"/>
              <a:gd name="connsiteX17" fmla="*/ 126660 w 350838"/>
              <a:gd name="connsiteY17" fmla="*/ 202160 h 450850"/>
              <a:gd name="connsiteX18" fmla="*/ 129112 w 350838"/>
              <a:gd name="connsiteY18" fmla="*/ 205333 h 450850"/>
              <a:gd name="connsiteX19" fmla="*/ 131132 w 350838"/>
              <a:gd name="connsiteY19" fmla="*/ 208074 h 450850"/>
              <a:gd name="connsiteX20" fmla="*/ 133151 w 350838"/>
              <a:gd name="connsiteY20" fmla="*/ 210526 h 450850"/>
              <a:gd name="connsiteX21" fmla="*/ 134738 w 350838"/>
              <a:gd name="connsiteY21" fmla="*/ 212402 h 450850"/>
              <a:gd name="connsiteX22" fmla="*/ 136037 w 350838"/>
              <a:gd name="connsiteY22" fmla="*/ 213700 h 450850"/>
              <a:gd name="connsiteX23" fmla="*/ 136902 w 350838"/>
              <a:gd name="connsiteY23" fmla="*/ 214565 h 450850"/>
              <a:gd name="connsiteX24" fmla="*/ 137191 w 350838"/>
              <a:gd name="connsiteY24" fmla="*/ 214854 h 450850"/>
              <a:gd name="connsiteX25" fmla="*/ 137191 w 350838"/>
              <a:gd name="connsiteY25" fmla="*/ 220768 h 450850"/>
              <a:gd name="connsiteX26" fmla="*/ 136758 w 350838"/>
              <a:gd name="connsiteY26" fmla="*/ 226250 h 450850"/>
              <a:gd name="connsiteX27" fmla="*/ 135748 w 350838"/>
              <a:gd name="connsiteY27" fmla="*/ 231154 h 450850"/>
              <a:gd name="connsiteX28" fmla="*/ 134594 w 350838"/>
              <a:gd name="connsiteY28" fmla="*/ 235770 h 450850"/>
              <a:gd name="connsiteX29" fmla="*/ 132863 w 350838"/>
              <a:gd name="connsiteY29" fmla="*/ 240098 h 450850"/>
              <a:gd name="connsiteX30" fmla="*/ 135027 w 350838"/>
              <a:gd name="connsiteY30" fmla="*/ 243272 h 450850"/>
              <a:gd name="connsiteX31" fmla="*/ 137335 w 350838"/>
              <a:gd name="connsiteY31" fmla="*/ 246734 h 450850"/>
              <a:gd name="connsiteX32" fmla="*/ 139787 w 350838"/>
              <a:gd name="connsiteY32" fmla="*/ 250051 h 450850"/>
              <a:gd name="connsiteX33" fmla="*/ 142384 w 350838"/>
              <a:gd name="connsiteY33" fmla="*/ 253225 h 450850"/>
              <a:gd name="connsiteX34" fmla="*/ 145269 w 350838"/>
              <a:gd name="connsiteY34" fmla="*/ 256398 h 450850"/>
              <a:gd name="connsiteX35" fmla="*/ 148299 w 350838"/>
              <a:gd name="connsiteY35" fmla="*/ 259284 h 450850"/>
              <a:gd name="connsiteX36" fmla="*/ 151472 w 350838"/>
              <a:gd name="connsiteY36" fmla="*/ 262169 h 450850"/>
              <a:gd name="connsiteX37" fmla="*/ 154646 w 350838"/>
              <a:gd name="connsiteY37" fmla="*/ 264621 h 450850"/>
              <a:gd name="connsiteX38" fmla="*/ 158108 w 350838"/>
              <a:gd name="connsiteY38" fmla="*/ 266640 h 450850"/>
              <a:gd name="connsiteX39" fmla="*/ 161570 w 350838"/>
              <a:gd name="connsiteY39" fmla="*/ 268371 h 450850"/>
              <a:gd name="connsiteX40" fmla="*/ 165321 w 350838"/>
              <a:gd name="connsiteY40" fmla="*/ 269958 h 450850"/>
              <a:gd name="connsiteX41" fmla="*/ 169216 w 350838"/>
              <a:gd name="connsiteY41" fmla="*/ 270824 h 450850"/>
              <a:gd name="connsiteX42" fmla="*/ 173111 w 350838"/>
              <a:gd name="connsiteY42" fmla="*/ 271256 h 450850"/>
              <a:gd name="connsiteX43" fmla="*/ 177439 w 350838"/>
              <a:gd name="connsiteY43" fmla="*/ 270968 h 450850"/>
              <a:gd name="connsiteX44" fmla="*/ 181622 w 350838"/>
              <a:gd name="connsiteY44" fmla="*/ 270247 h 450850"/>
              <a:gd name="connsiteX45" fmla="*/ 185950 w 350838"/>
              <a:gd name="connsiteY45" fmla="*/ 268804 h 450850"/>
              <a:gd name="connsiteX46" fmla="*/ 190422 w 350838"/>
              <a:gd name="connsiteY46" fmla="*/ 266496 h 450850"/>
              <a:gd name="connsiteX47" fmla="*/ 194894 w 350838"/>
              <a:gd name="connsiteY47" fmla="*/ 263611 h 450850"/>
              <a:gd name="connsiteX48" fmla="*/ 199511 w 350838"/>
              <a:gd name="connsiteY48" fmla="*/ 259861 h 450850"/>
              <a:gd name="connsiteX49" fmla="*/ 204415 w 350838"/>
              <a:gd name="connsiteY49" fmla="*/ 255389 h 450850"/>
              <a:gd name="connsiteX50" fmla="*/ 209176 w 350838"/>
              <a:gd name="connsiteY50" fmla="*/ 249763 h 450850"/>
              <a:gd name="connsiteX51" fmla="*/ 214081 w 350838"/>
              <a:gd name="connsiteY51" fmla="*/ 243272 h 450850"/>
              <a:gd name="connsiteX52" fmla="*/ 219274 w 350838"/>
              <a:gd name="connsiteY52" fmla="*/ 235770 h 450850"/>
              <a:gd name="connsiteX53" fmla="*/ 217831 w 350838"/>
              <a:gd name="connsiteY53" fmla="*/ 231154 h 450850"/>
              <a:gd name="connsiteX54" fmla="*/ 216966 w 350838"/>
              <a:gd name="connsiteY54" fmla="*/ 226250 h 450850"/>
              <a:gd name="connsiteX55" fmla="*/ 216533 w 350838"/>
              <a:gd name="connsiteY55" fmla="*/ 220768 h 450850"/>
              <a:gd name="connsiteX56" fmla="*/ 216533 w 350838"/>
              <a:gd name="connsiteY56" fmla="*/ 214854 h 450850"/>
              <a:gd name="connsiteX57" fmla="*/ 216822 w 350838"/>
              <a:gd name="connsiteY57" fmla="*/ 214565 h 450850"/>
              <a:gd name="connsiteX58" fmla="*/ 217687 w 350838"/>
              <a:gd name="connsiteY58" fmla="*/ 213700 h 450850"/>
              <a:gd name="connsiteX59" fmla="*/ 218985 w 350838"/>
              <a:gd name="connsiteY59" fmla="*/ 212402 h 450850"/>
              <a:gd name="connsiteX60" fmla="*/ 220572 w 350838"/>
              <a:gd name="connsiteY60" fmla="*/ 210526 h 450850"/>
              <a:gd name="connsiteX61" fmla="*/ 222592 w 350838"/>
              <a:gd name="connsiteY61" fmla="*/ 208074 h 450850"/>
              <a:gd name="connsiteX62" fmla="*/ 224756 w 350838"/>
              <a:gd name="connsiteY62" fmla="*/ 205333 h 450850"/>
              <a:gd name="connsiteX63" fmla="*/ 227208 w 350838"/>
              <a:gd name="connsiteY63" fmla="*/ 202160 h 450850"/>
              <a:gd name="connsiteX64" fmla="*/ 229661 w 350838"/>
              <a:gd name="connsiteY64" fmla="*/ 198553 h 450850"/>
              <a:gd name="connsiteX65" fmla="*/ 232113 w 350838"/>
              <a:gd name="connsiteY65" fmla="*/ 194659 h 450850"/>
              <a:gd name="connsiteX66" fmla="*/ 234710 w 350838"/>
              <a:gd name="connsiteY66" fmla="*/ 190475 h 450850"/>
              <a:gd name="connsiteX67" fmla="*/ 237306 w 350838"/>
              <a:gd name="connsiteY67" fmla="*/ 185859 h 450850"/>
              <a:gd name="connsiteX68" fmla="*/ 239470 w 350838"/>
              <a:gd name="connsiteY68" fmla="*/ 181099 h 450850"/>
              <a:gd name="connsiteX69" fmla="*/ 241490 w 350838"/>
              <a:gd name="connsiteY69" fmla="*/ 176050 h 450850"/>
              <a:gd name="connsiteX70" fmla="*/ 243221 w 350838"/>
              <a:gd name="connsiteY70" fmla="*/ 170713 h 450850"/>
              <a:gd name="connsiteX71" fmla="*/ 244664 w 350838"/>
              <a:gd name="connsiteY71" fmla="*/ 165231 h 450850"/>
              <a:gd name="connsiteX72" fmla="*/ 245673 w 350838"/>
              <a:gd name="connsiteY72" fmla="*/ 159750 h 450850"/>
              <a:gd name="connsiteX73" fmla="*/ 245818 w 350838"/>
              <a:gd name="connsiteY73" fmla="*/ 159461 h 450850"/>
              <a:gd name="connsiteX74" fmla="*/ 246395 w 350838"/>
              <a:gd name="connsiteY74" fmla="*/ 158451 h 450850"/>
              <a:gd name="connsiteX75" fmla="*/ 247260 w 350838"/>
              <a:gd name="connsiteY75" fmla="*/ 156720 h 450850"/>
              <a:gd name="connsiteX76" fmla="*/ 248559 w 350838"/>
              <a:gd name="connsiteY76" fmla="*/ 154412 h 450850"/>
              <a:gd name="connsiteX77" fmla="*/ 249857 w 350838"/>
              <a:gd name="connsiteY77" fmla="*/ 151239 h 450850"/>
              <a:gd name="connsiteX78" fmla="*/ 251300 w 350838"/>
              <a:gd name="connsiteY78" fmla="*/ 147200 h 450850"/>
              <a:gd name="connsiteX79" fmla="*/ 252886 w 350838"/>
              <a:gd name="connsiteY79" fmla="*/ 142295 h 450850"/>
              <a:gd name="connsiteX80" fmla="*/ 254329 w 350838"/>
              <a:gd name="connsiteY80" fmla="*/ 136525 h 450850"/>
              <a:gd name="connsiteX81" fmla="*/ 254185 w 350838"/>
              <a:gd name="connsiteY81" fmla="*/ 137102 h 450850"/>
              <a:gd name="connsiteX82" fmla="*/ 254040 w 350838"/>
              <a:gd name="connsiteY82" fmla="*/ 138400 h 450850"/>
              <a:gd name="connsiteX83" fmla="*/ 253608 w 350838"/>
              <a:gd name="connsiteY83" fmla="*/ 140564 h 450850"/>
              <a:gd name="connsiteX84" fmla="*/ 253175 w 350838"/>
              <a:gd name="connsiteY84" fmla="*/ 143738 h 450850"/>
              <a:gd name="connsiteX85" fmla="*/ 252742 w 350838"/>
              <a:gd name="connsiteY85" fmla="*/ 147488 h 450850"/>
              <a:gd name="connsiteX86" fmla="*/ 252309 w 350838"/>
              <a:gd name="connsiteY86" fmla="*/ 151960 h 450850"/>
              <a:gd name="connsiteX87" fmla="*/ 251732 w 350838"/>
              <a:gd name="connsiteY87" fmla="*/ 156865 h 450850"/>
              <a:gd name="connsiteX88" fmla="*/ 251444 w 350838"/>
              <a:gd name="connsiteY88" fmla="*/ 162490 h 450850"/>
              <a:gd name="connsiteX89" fmla="*/ 251155 w 350838"/>
              <a:gd name="connsiteY89" fmla="*/ 168549 h 450850"/>
              <a:gd name="connsiteX90" fmla="*/ 251155 w 350838"/>
              <a:gd name="connsiteY90" fmla="*/ 175040 h 450850"/>
              <a:gd name="connsiteX91" fmla="*/ 251300 w 350838"/>
              <a:gd name="connsiteY91" fmla="*/ 181964 h 450850"/>
              <a:gd name="connsiteX92" fmla="*/ 251588 w 350838"/>
              <a:gd name="connsiteY92" fmla="*/ 189033 h 450850"/>
              <a:gd name="connsiteX93" fmla="*/ 252309 w 350838"/>
              <a:gd name="connsiteY93" fmla="*/ 196390 h 450850"/>
              <a:gd name="connsiteX94" fmla="*/ 253319 w 350838"/>
              <a:gd name="connsiteY94" fmla="*/ 204035 h 450850"/>
              <a:gd name="connsiteX95" fmla="*/ 254617 w 350838"/>
              <a:gd name="connsiteY95" fmla="*/ 211680 h 450850"/>
              <a:gd name="connsiteX96" fmla="*/ 256349 w 350838"/>
              <a:gd name="connsiteY96" fmla="*/ 219326 h 450850"/>
              <a:gd name="connsiteX97" fmla="*/ 258512 w 350838"/>
              <a:gd name="connsiteY97" fmla="*/ 226971 h 450850"/>
              <a:gd name="connsiteX98" fmla="*/ 261109 w 350838"/>
              <a:gd name="connsiteY98" fmla="*/ 234616 h 450850"/>
              <a:gd name="connsiteX99" fmla="*/ 264283 w 350838"/>
              <a:gd name="connsiteY99" fmla="*/ 241973 h 450850"/>
              <a:gd name="connsiteX100" fmla="*/ 267745 w 350838"/>
              <a:gd name="connsiteY100" fmla="*/ 243127 h 450850"/>
              <a:gd name="connsiteX101" fmla="*/ 271784 w 350838"/>
              <a:gd name="connsiteY101" fmla="*/ 244570 h 450850"/>
              <a:gd name="connsiteX102" fmla="*/ 276401 w 350838"/>
              <a:gd name="connsiteY102" fmla="*/ 246301 h 450850"/>
              <a:gd name="connsiteX103" fmla="*/ 281305 w 350838"/>
              <a:gd name="connsiteY103" fmla="*/ 248465 h 450850"/>
              <a:gd name="connsiteX104" fmla="*/ 286787 w 350838"/>
              <a:gd name="connsiteY104" fmla="*/ 250628 h 450850"/>
              <a:gd name="connsiteX105" fmla="*/ 292125 w 350838"/>
              <a:gd name="connsiteY105" fmla="*/ 253081 h 450850"/>
              <a:gd name="connsiteX106" fmla="*/ 297751 w 350838"/>
              <a:gd name="connsiteY106" fmla="*/ 255821 h 450850"/>
              <a:gd name="connsiteX107" fmla="*/ 303233 w 350838"/>
              <a:gd name="connsiteY107" fmla="*/ 258707 h 450850"/>
              <a:gd name="connsiteX108" fmla="*/ 308426 w 350838"/>
              <a:gd name="connsiteY108" fmla="*/ 261736 h 450850"/>
              <a:gd name="connsiteX109" fmla="*/ 313331 w 350838"/>
              <a:gd name="connsiteY109" fmla="*/ 264909 h 450850"/>
              <a:gd name="connsiteX110" fmla="*/ 317659 w 350838"/>
              <a:gd name="connsiteY110" fmla="*/ 268227 h 450850"/>
              <a:gd name="connsiteX111" fmla="*/ 321409 w 350838"/>
              <a:gd name="connsiteY111" fmla="*/ 271689 h 450850"/>
              <a:gd name="connsiteX112" fmla="*/ 324439 w 350838"/>
              <a:gd name="connsiteY112" fmla="*/ 275151 h 450850"/>
              <a:gd name="connsiteX113" fmla="*/ 326747 w 350838"/>
              <a:gd name="connsiteY113" fmla="*/ 278902 h 450850"/>
              <a:gd name="connsiteX114" fmla="*/ 326891 w 350838"/>
              <a:gd name="connsiteY114" fmla="*/ 279190 h 450850"/>
              <a:gd name="connsiteX115" fmla="*/ 327324 w 350838"/>
              <a:gd name="connsiteY115" fmla="*/ 280344 h 450850"/>
              <a:gd name="connsiteX116" fmla="*/ 328045 w 350838"/>
              <a:gd name="connsiteY116" fmla="*/ 282220 h 450850"/>
              <a:gd name="connsiteX117" fmla="*/ 329055 w 350838"/>
              <a:gd name="connsiteY117" fmla="*/ 284816 h 450850"/>
              <a:gd name="connsiteX118" fmla="*/ 330498 w 350838"/>
              <a:gd name="connsiteY118" fmla="*/ 287990 h 450850"/>
              <a:gd name="connsiteX119" fmla="*/ 331796 w 350838"/>
              <a:gd name="connsiteY119" fmla="*/ 291884 h 450850"/>
              <a:gd name="connsiteX120" fmla="*/ 333383 w 350838"/>
              <a:gd name="connsiteY120" fmla="*/ 296068 h 450850"/>
              <a:gd name="connsiteX121" fmla="*/ 335114 w 350838"/>
              <a:gd name="connsiteY121" fmla="*/ 300972 h 450850"/>
              <a:gd name="connsiteX122" fmla="*/ 336845 w 350838"/>
              <a:gd name="connsiteY122" fmla="*/ 306454 h 450850"/>
              <a:gd name="connsiteX123" fmla="*/ 338720 w 350838"/>
              <a:gd name="connsiteY123" fmla="*/ 312224 h 450850"/>
              <a:gd name="connsiteX124" fmla="*/ 340452 w 350838"/>
              <a:gd name="connsiteY124" fmla="*/ 318427 h 450850"/>
              <a:gd name="connsiteX125" fmla="*/ 342327 w 350838"/>
              <a:gd name="connsiteY125" fmla="*/ 325062 h 450850"/>
              <a:gd name="connsiteX126" fmla="*/ 344058 w 350838"/>
              <a:gd name="connsiteY126" fmla="*/ 331987 h 450850"/>
              <a:gd name="connsiteX127" fmla="*/ 345789 w 350838"/>
              <a:gd name="connsiteY127" fmla="*/ 339199 h 450850"/>
              <a:gd name="connsiteX128" fmla="*/ 347232 w 350838"/>
              <a:gd name="connsiteY128" fmla="*/ 346700 h 450850"/>
              <a:gd name="connsiteX129" fmla="*/ 348530 w 350838"/>
              <a:gd name="connsiteY129" fmla="*/ 354490 h 450850"/>
              <a:gd name="connsiteX130" fmla="*/ 349828 w 350838"/>
              <a:gd name="connsiteY130" fmla="*/ 362279 h 450850"/>
              <a:gd name="connsiteX131" fmla="*/ 350694 w 350838"/>
              <a:gd name="connsiteY131" fmla="*/ 370358 h 450850"/>
              <a:gd name="connsiteX132" fmla="*/ 350838 w 350838"/>
              <a:gd name="connsiteY132" fmla="*/ 371223 h 450850"/>
              <a:gd name="connsiteX133" fmla="*/ 350838 w 350838"/>
              <a:gd name="connsiteY133" fmla="*/ 410460 h 450850"/>
              <a:gd name="connsiteX134" fmla="*/ 350694 w 350838"/>
              <a:gd name="connsiteY134" fmla="*/ 411325 h 450850"/>
              <a:gd name="connsiteX135" fmla="*/ 350694 w 350838"/>
              <a:gd name="connsiteY135" fmla="*/ 411614 h 450850"/>
              <a:gd name="connsiteX136" fmla="*/ 350550 w 350838"/>
              <a:gd name="connsiteY136" fmla="*/ 412335 h 450850"/>
              <a:gd name="connsiteX137" fmla="*/ 350117 w 350838"/>
              <a:gd name="connsiteY137" fmla="*/ 413345 h 450850"/>
              <a:gd name="connsiteX138" fmla="*/ 349251 w 350838"/>
              <a:gd name="connsiteY138" fmla="*/ 414643 h 450850"/>
              <a:gd name="connsiteX139" fmla="*/ 347953 w 350838"/>
              <a:gd name="connsiteY139" fmla="*/ 416518 h 450850"/>
              <a:gd name="connsiteX140" fmla="*/ 346078 w 350838"/>
              <a:gd name="connsiteY140" fmla="*/ 418393 h 450850"/>
              <a:gd name="connsiteX141" fmla="*/ 343337 w 350838"/>
              <a:gd name="connsiteY141" fmla="*/ 420557 h 450850"/>
              <a:gd name="connsiteX142" fmla="*/ 339875 w 350838"/>
              <a:gd name="connsiteY142" fmla="*/ 422865 h 450850"/>
              <a:gd name="connsiteX143" fmla="*/ 339442 w 350838"/>
              <a:gd name="connsiteY143" fmla="*/ 423010 h 450850"/>
              <a:gd name="connsiteX144" fmla="*/ 338288 w 350838"/>
              <a:gd name="connsiteY144" fmla="*/ 423731 h 450850"/>
              <a:gd name="connsiteX145" fmla="*/ 336268 w 350838"/>
              <a:gd name="connsiteY145" fmla="*/ 424452 h 450850"/>
              <a:gd name="connsiteX146" fmla="*/ 333527 w 350838"/>
              <a:gd name="connsiteY146" fmla="*/ 425462 h 450850"/>
              <a:gd name="connsiteX147" fmla="*/ 329921 w 350838"/>
              <a:gd name="connsiteY147" fmla="*/ 426616 h 450850"/>
              <a:gd name="connsiteX148" fmla="*/ 325881 w 350838"/>
              <a:gd name="connsiteY148" fmla="*/ 427914 h 450850"/>
              <a:gd name="connsiteX149" fmla="*/ 320977 w 350838"/>
              <a:gd name="connsiteY149" fmla="*/ 429501 h 450850"/>
              <a:gd name="connsiteX150" fmla="*/ 315495 w 350838"/>
              <a:gd name="connsiteY150" fmla="*/ 431232 h 450850"/>
              <a:gd name="connsiteX151" fmla="*/ 309292 w 350838"/>
              <a:gd name="connsiteY151" fmla="*/ 432963 h 450850"/>
              <a:gd name="connsiteX152" fmla="*/ 302511 w 350838"/>
              <a:gd name="connsiteY152" fmla="*/ 434838 h 450850"/>
              <a:gd name="connsiteX153" fmla="*/ 295010 w 350838"/>
              <a:gd name="connsiteY153" fmla="*/ 436713 h 450850"/>
              <a:gd name="connsiteX154" fmla="*/ 287076 w 350838"/>
              <a:gd name="connsiteY154" fmla="*/ 438589 h 450850"/>
              <a:gd name="connsiteX155" fmla="*/ 278709 w 350838"/>
              <a:gd name="connsiteY155" fmla="*/ 440464 h 450850"/>
              <a:gd name="connsiteX156" fmla="*/ 269476 w 350838"/>
              <a:gd name="connsiteY156" fmla="*/ 442195 h 450850"/>
              <a:gd name="connsiteX157" fmla="*/ 259955 w 350838"/>
              <a:gd name="connsiteY157" fmla="*/ 443926 h 450850"/>
              <a:gd name="connsiteX158" fmla="*/ 250001 w 350838"/>
              <a:gd name="connsiteY158" fmla="*/ 445513 h 450850"/>
              <a:gd name="connsiteX159" fmla="*/ 239326 w 350838"/>
              <a:gd name="connsiteY159" fmla="*/ 446955 h 450850"/>
              <a:gd name="connsiteX160" fmla="*/ 228362 w 350838"/>
              <a:gd name="connsiteY160" fmla="*/ 448254 h 450850"/>
              <a:gd name="connsiteX161" fmla="*/ 217110 w 350838"/>
              <a:gd name="connsiteY161" fmla="*/ 449263 h 450850"/>
              <a:gd name="connsiteX162" fmla="*/ 205281 w 350838"/>
              <a:gd name="connsiteY162" fmla="*/ 449985 h 450850"/>
              <a:gd name="connsiteX163" fmla="*/ 193163 w 350838"/>
              <a:gd name="connsiteY163" fmla="*/ 450562 h 450850"/>
              <a:gd name="connsiteX164" fmla="*/ 180613 w 350838"/>
              <a:gd name="connsiteY164" fmla="*/ 450850 h 450850"/>
              <a:gd name="connsiteX165" fmla="*/ 167918 w 350838"/>
              <a:gd name="connsiteY165" fmla="*/ 450706 h 450850"/>
              <a:gd name="connsiteX166" fmla="*/ 167341 w 350838"/>
              <a:gd name="connsiteY166" fmla="*/ 450706 h 450850"/>
              <a:gd name="connsiteX167" fmla="*/ 165610 w 350838"/>
              <a:gd name="connsiteY167" fmla="*/ 450562 h 450850"/>
              <a:gd name="connsiteX168" fmla="*/ 163301 w 350838"/>
              <a:gd name="connsiteY168" fmla="*/ 450417 h 450850"/>
              <a:gd name="connsiteX169" fmla="*/ 159839 w 350838"/>
              <a:gd name="connsiteY169" fmla="*/ 450129 h 450850"/>
              <a:gd name="connsiteX170" fmla="*/ 155511 w 350838"/>
              <a:gd name="connsiteY170" fmla="*/ 449840 h 450850"/>
              <a:gd name="connsiteX171" fmla="*/ 150318 w 350838"/>
              <a:gd name="connsiteY171" fmla="*/ 449408 h 450850"/>
              <a:gd name="connsiteX172" fmla="*/ 144692 w 350838"/>
              <a:gd name="connsiteY172" fmla="*/ 448831 h 450850"/>
              <a:gd name="connsiteX173" fmla="*/ 138200 w 350838"/>
              <a:gd name="connsiteY173" fmla="*/ 448254 h 450850"/>
              <a:gd name="connsiteX174" fmla="*/ 131276 w 350838"/>
              <a:gd name="connsiteY174" fmla="*/ 447532 h 450850"/>
              <a:gd name="connsiteX175" fmla="*/ 123775 w 350838"/>
              <a:gd name="connsiteY175" fmla="*/ 446667 h 450850"/>
              <a:gd name="connsiteX176" fmla="*/ 115840 w 350838"/>
              <a:gd name="connsiteY176" fmla="*/ 445513 h 450850"/>
              <a:gd name="connsiteX177" fmla="*/ 107473 w 350838"/>
              <a:gd name="connsiteY177" fmla="*/ 444215 h 450850"/>
              <a:gd name="connsiteX178" fmla="*/ 98818 w 350838"/>
              <a:gd name="connsiteY178" fmla="*/ 442916 h 450850"/>
              <a:gd name="connsiteX179" fmla="*/ 89874 w 350838"/>
              <a:gd name="connsiteY179" fmla="*/ 441474 h 450850"/>
              <a:gd name="connsiteX180" fmla="*/ 80930 w 350838"/>
              <a:gd name="connsiteY180" fmla="*/ 439743 h 450850"/>
              <a:gd name="connsiteX181" fmla="*/ 71553 w 350838"/>
              <a:gd name="connsiteY181" fmla="*/ 437723 h 450850"/>
              <a:gd name="connsiteX182" fmla="*/ 62320 w 350838"/>
              <a:gd name="connsiteY182" fmla="*/ 435704 h 450850"/>
              <a:gd name="connsiteX183" fmla="*/ 53088 w 350838"/>
              <a:gd name="connsiteY183" fmla="*/ 433540 h 450850"/>
              <a:gd name="connsiteX184" fmla="*/ 43855 w 350838"/>
              <a:gd name="connsiteY184" fmla="*/ 431088 h 450850"/>
              <a:gd name="connsiteX185" fmla="*/ 34767 w 350838"/>
              <a:gd name="connsiteY185" fmla="*/ 428347 h 450850"/>
              <a:gd name="connsiteX186" fmla="*/ 25967 w 350838"/>
              <a:gd name="connsiteY186" fmla="*/ 425462 h 450850"/>
              <a:gd name="connsiteX187" fmla="*/ 17456 w 350838"/>
              <a:gd name="connsiteY187" fmla="*/ 422288 h 450850"/>
              <a:gd name="connsiteX188" fmla="*/ 9089 w 350838"/>
              <a:gd name="connsiteY188" fmla="*/ 418826 h 450850"/>
              <a:gd name="connsiteX189" fmla="*/ 8944 w 350838"/>
              <a:gd name="connsiteY189" fmla="*/ 418826 h 450850"/>
              <a:gd name="connsiteX190" fmla="*/ 8512 w 350838"/>
              <a:gd name="connsiteY190" fmla="*/ 418682 h 450850"/>
              <a:gd name="connsiteX191" fmla="*/ 7790 w 350838"/>
              <a:gd name="connsiteY191" fmla="*/ 418249 h 450850"/>
              <a:gd name="connsiteX192" fmla="*/ 6925 w 350838"/>
              <a:gd name="connsiteY192" fmla="*/ 417672 h 450850"/>
              <a:gd name="connsiteX193" fmla="*/ 5915 w 350838"/>
              <a:gd name="connsiteY193" fmla="*/ 416662 h 450850"/>
              <a:gd name="connsiteX194" fmla="*/ 4617 w 350838"/>
              <a:gd name="connsiteY194" fmla="*/ 415364 h 450850"/>
              <a:gd name="connsiteX195" fmla="*/ 3607 w 350838"/>
              <a:gd name="connsiteY195" fmla="*/ 413633 h 450850"/>
              <a:gd name="connsiteX196" fmla="*/ 2597 w 350838"/>
              <a:gd name="connsiteY196" fmla="*/ 411469 h 450850"/>
              <a:gd name="connsiteX197" fmla="*/ 1587 w 350838"/>
              <a:gd name="connsiteY197" fmla="*/ 408873 h 450850"/>
              <a:gd name="connsiteX198" fmla="*/ 866 w 350838"/>
              <a:gd name="connsiteY198" fmla="*/ 405411 h 450850"/>
              <a:gd name="connsiteX199" fmla="*/ 289 w 350838"/>
              <a:gd name="connsiteY199" fmla="*/ 401660 h 450850"/>
              <a:gd name="connsiteX200" fmla="*/ 0 w 350838"/>
              <a:gd name="connsiteY200" fmla="*/ 397044 h 450850"/>
              <a:gd name="connsiteX201" fmla="*/ 0 w 350838"/>
              <a:gd name="connsiteY201" fmla="*/ 396467 h 450850"/>
              <a:gd name="connsiteX202" fmla="*/ 145 w 350838"/>
              <a:gd name="connsiteY202" fmla="*/ 395025 h 450850"/>
              <a:gd name="connsiteX203" fmla="*/ 289 w 350838"/>
              <a:gd name="connsiteY203" fmla="*/ 392428 h 450850"/>
              <a:gd name="connsiteX204" fmla="*/ 433 w 350838"/>
              <a:gd name="connsiteY204" fmla="*/ 389110 h 450850"/>
              <a:gd name="connsiteX205" fmla="*/ 722 w 350838"/>
              <a:gd name="connsiteY205" fmla="*/ 385071 h 450850"/>
              <a:gd name="connsiteX206" fmla="*/ 1154 w 350838"/>
              <a:gd name="connsiteY206" fmla="*/ 380311 h 450850"/>
              <a:gd name="connsiteX207" fmla="*/ 1587 w 350838"/>
              <a:gd name="connsiteY207" fmla="*/ 374974 h 450850"/>
              <a:gd name="connsiteX208" fmla="*/ 2308 w 350838"/>
              <a:gd name="connsiteY208" fmla="*/ 368915 h 450850"/>
              <a:gd name="connsiteX209" fmla="*/ 3030 w 350838"/>
              <a:gd name="connsiteY209" fmla="*/ 362568 h 450850"/>
              <a:gd name="connsiteX210" fmla="*/ 3895 w 350838"/>
              <a:gd name="connsiteY210" fmla="*/ 355644 h 450850"/>
              <a:gd name="connsiteX211" fmla="*/ 4905 w 350838"/>
              <a:gd name="connsiteY211" fmla="*/ 348575 h 450850"/>
              <a:gd name="connsiteX212" fmla="*/ 6203 w 350838"/>
              <a:gd name="connsiteY212" fmla="*/ 341219 h 450850"/>
              <a:gd name="connsiteX213" fmla="*/ 7646 w 350838"/>
              <a:gd name="connsiteY213" fmla="*/ 333573 h 450850"/>
              <a:gd name="connsiteX214" fmla="*/ 9089 w 350838"/>
              <a:gd name="connsiteY214" fmla="*/ 326072 h 450850"/>
              <a:gd name="connsiteX215" fmla="*/ 10964 w 350838"/>
              <a:gd name="connsiteY215" fmla="*/ 318427 h 450850"/>
              <a:gd name="connsiteX216" fmla="*/ 12839 w 350838"/>
              <a:gd name="connsiteY216" fmla="*/ 310781 h 450850"/>
              <a:gd name="connsiteX217" fmla="*/ 15147 w 350838"/>
              <a:gd name="connsiteY217" fmla="*/ 303425 h 450850"/>
              <a:gd name="connsiteX218" fmla="*/ 17744 w 350838"/>
              <a:gd name="connsiteY218" fmla="*/ 296068 h 450850"/>
              <a:gd name="connsiteX219" fmla="*/ 20341 w 350838"/>
              <a:gd name="connsiteY219" fmla="*/ 289144 h 450850"/>
              <a:gd name="connsiteX220" fmla="*/ 23226 w 350838"/>
              <a:gd name="connsiteY220" fmla="*/ 282652 h 450850"/>
              <a:gd name="connsiteX221" fmla="*/ 26544 w 350838"/>
              <a:gd name="connsiteY221" fmla="*/ 276594 h 450850"/>
              <a:gd name="connsiteX222" fmla="*/ 30150 w 350838"/>
              <a:gd name="connsiteY222" fmla="*/ 270968 h 450850"/>
              <a:gd name="connsiteX223" fmla="*/ 30295 w 350838"/>
              <a:gd name="connsiteY223" fmla="*/ 270679 h 450850"/>
              <a:gd name="connsiteX224" fmla="*/ 31016 w 350838"/>
              <a:gd name="connsiteY224" fmla="*/ 269814 h 450850"/>
              <a:gd name="connsiteX225" fmla="*/ 32314 w 350838"/>
              <a:gd name="connsiteY225" fmla="*/ 268516 h 450850"/>
              <a:gd name="connsiteX226" fmla="*/ 33901 w 350838"/>
              <a:gd name="connsiteY226" fmla="*/ 266785 h 450850"/>
              <a:gd name="connsiteX227" fmla="*/ 36209 w 350838"/>
              <a:gd name="connsiteY227" fmla="*/ 264909 h 450850"/>
              <a:gd name="connsiteX228" fmla="*/ 38950 w 350838"/>
              <a:gd name="connsiteY228" fmla="*/ 262890 h 450850"/>
              <a:gd name="connsiteX229" fmla="*/ 42268 w 350838"/>
              <a:gd name="connsiteY229" fmla="*/ 260438 h 450850"/>
              <a:gd name="connsiteX230" fmla="*/ 46163 w 350838"/>
              <a:gd name="connsiteY230" fmla="*/ 258274 h 450850"/>
              <a:gd name="connsiteX231" fmla="*/ 50924 w 350838"/>
              <a:gd name="connsiteY231" fmla="*/ 255966 h 450850"/>
              <a:gd name="connsiteX232" fmla="*/ 55973 w 350838"/>
              <a:gd name="connsiteY232" fmla="*/ 253802 h 450850"/>
              <a:gd name="connsiteX233" fmla="*/ 56406 w 350838"/>
              <a:gd name="connsiteY233" fmla="*/ 253658 h 450850"/>
              <a:gd name="connsiteX234" fmla="*/ 57415 w 350838"/>
              <a:gd name="connsiteY234" fmla="*/ 253369 h 450850"/>
              <a:gd name="connsiteX235" fmla="*/ 59435 w 350838"/>
              <a:gd name="connsiteY235" fmla="*/ 252792 h 450850"/>
              <a:gd name="connsiteX236" fmla="*/ 61887 w 350838"/>
              <a:gd name="connsiteY236" fmla="*/ 251927 h 450850"/>
              <a:gd name="connsiteX237" fmla="*/ 64773 w 350838"/>
              <a:gd name="connsiteY237" fmla="*/ 251061 h 450850"/>
              <a:gd name="connsiteX238" fmla="*/ 68235 w 350838"/>
              <a:gd name="connsiteY238" fmla="*/ 249907 h 450850"/>
              <a:gd name="connsiteX239" fmla="*/ 71986 w 350838"/>
              <a:gd name="connsiteY239" fmla="*/ 248609 h 450850"/>
              <a:gd name="connsiteX240" fmla="*/ 76025 w 350838"/>
              <a:gd name="connsiteY240" fmla="*/ 247022 h 450850"/>
              <a:gd name="connsiteX241" fmla="*/ 80497 w 350838"/>
              <a:gd name="connsiteY241" fmla="*/ 245291 h 450850"/>
              <a:gd name="connsiteX242" fmla="*/ 84969 w 350838"/>
              <a:gd name="connsiteY242" fmla="*/ 243560 h 450850"/>
              <a:gd name="connsiteX243" fmla="*/ 89441 w 350838"/>
              <a:gd name="connsiteY243" fmla="*/ 241829 h 450850"/>
              <a:gd name="connsiteX244" fmla="*/ 92615 w 350838"/>
              <a:gd name="connsiteY244" fmla="*/ 234328 h 450850"/>
              <a:gd name="connsiteX245" fmla="*/ 95355 w 350838"/>
              <a:gd name="connsiteY245" fmla="*/ 226827 h 450850"/>
              <a:gd name="connsiteX246" fmla="*/ 97375 w 350838"/>
              <a:gd name="connsiteY246" fmla="*/ 219181 h 450850"/>
              <a:gd name="connsiteX247" fmla="*/ 99250 w 350838"/>
              <a:gd name="connsiteY247" fmla="*/ 211392 h 450850"/>
              <a:gd name="connsiteX248" fmla="*/ 100405 w 350838"/>
              <a:gd name="connsiteY248" fmla="*/ 203891 h 450850"/>
              <a:gd name="connsiteX249" fmla="*/ 101414 w 350838"/>
              <a:gd name="connsiteY249" fmla="*/ 196245 h 450850"/>
              <a:gd name="connsiteX250" fmla="*/ 101991 w 350838"/>
              <a:gd name="connsiteY250" fmla="*/ 188889 h 450850"/>
              <a:gd name="connsiteX251" fmla="*/ 102424 w 350838"/>
              <a:gd name="connsiteY251" fmla="*/ 181820 h 450850"/>
              <a:gd name="connsiteX252" fmla="*/ 102568 w 350838"/>
              <a:gd name="connsiteY252" fmla="*/ 175040 h 450850"/>
              <a:gd name="connsiteX253" fmla="*/ 102424 w 350838"/>
              <a:gd name="connsiteY253" fmla="*/ 168549 h 450850"/>
              <a:gd name="connsiteX254" fmla="*/ 102280 w 350838"/>
              <a:gd name="connsiteY254" fmla="*/ 162490 h 450850"/>
              <a:gd name="connsiteX255" fmla="*/ 101847 w 350838"/>
              <a:gd name="connsiteY255" fmla="*/ 156865 h 450850"/>
              <a:gd name="connsiteX256" fmla="*/ 101414 w 350838"/>
              <a:gd name="connsiteY256" fmla="*/ 151960 h 450850"/>
              <a:gd name="connsiteX257" fmla="*/ 100982 w 350838"/>
              <a:gd name="connsiteY257" fmla="*/ 147344 h 450850"/>
              <a:gd name="connsiteX258" fmla="*/ 100549 w 350838"/>
              <a:gd name="connsiteY258" fmla="*/ 143738 h 450850"/>
              <a:gd name="connsiteX259" fmla="*/ 100116 w 350838"/>
              <a:gd name="connsiteY259" fmla="*/ 140564 h 450850"/>
              <a:gd name="connsiteX260" fmla="*/ 99828 w 350838"/>
              <a:gd name="connsiteY260" fmla="*/ 138400 h 450850"/>
              <a:gd name="connsiteX261" fmla="*/ 99539 w 350838"/>
              <a:gd name="connsiteY261" fmla="*/ 137102 h 450850"/>
              <a:gd name="connsiteX262" fmla="*/ 62262 w 350838"/>
              <a:gd name="connsiteY262" fmla="*/ 41275 h 450850"/>
              <a:gd name="connsiteX263" fmla="*/ 68263 w 350838"/>
              <a:gd name="connsiteY263" fmla="*/ 115888 h 450850"/>
              <a:gd name="connsiteX264" fmla="*/ 62262 w 350838"/>
              <a:gd name="connsiteY264" fmla="*/ 138113 h 450850"/>
              <a:gd name="connsiteX265" fmla="*/ 55563 w 350838"/>
              <a:gd name="connsiteY265" fmla="*/ 115888 h 450850"/>
              <a:gd name="connsiteX266" fmla="*/ 176357 w 350838"/>
              <a:gd name="connsiteY266" fmla="*/ 0 h 450850"/>
              <a:gd name="connsiteX267" fmla="*/ 290513 w 350838"/>
              <a:gd name="connsiteY267" fmla="*/ 35220 h 450850"/>
              <a:gd name="connsiteX268" fmla="*/ 247327 w 350838"/>
              <a:gd name="connsiteY268" fmla="*/ 60847 h 450850"/>
              <a:gd name="connsiteX269" fmla="*/ 249918 w 350838"/>
              <a:gd name="connsiteY269" fmla="*/ 66860 h 450850"/>
              <a:gd name="connsiteX270" fmla="*/ 251789 w 350838"/>
              <a:gd name="connsiteY270" fmla="*/ 73160 h 450850"/>
              <a:gd name="connsiteX271" fmla="*/ 253229 w 350838"/>
              <a:gd name="connsiteY271" fmla="*/ 79602 h 450850"/>
              <a:gd name="connsiteX272" fmla="*/ 254237 w 350838"/>
              <a:gd name="connsiteY272" fmla="*/ 86045 h 450850"/>
              <a:gd name="connsiteX273" fmla="*/ 254812 w 350838"/>
              <a:gd name="connsiteY273" fmla="*/ 92058 h 450850"/>
              <a:gd name="connsiteX274" fmla="*/ 255100 w 350838"/>
              <a:gd name="connsiteY274" fmla="*/ 97928 h 450850"/>
              <a:gd name="connsiteX275" fmla="*/ 255964 w 350838"/>
              <a:gd name="connsiteY275" fmla="*/ 101794 h 450850"/>
              <a:gd name="connsiteX276" fmla="*/ 256396 w 350838"/>
              <a:gd name="connsiteY276" fmla="*/ 104371 h 450850"/>
              <a:gd name="connsiteX277" fmla="*/ 256684 w 350838"/>
              <a:gd name="connsiteY277" fmla="*/ 106232 h 450850"/>
              <a:gd name="connsiteX278" fmla="*/ 256972 w 350838"/>
              <a:gd name="connsiteY278" fmla="*/ 107664 h 450850"/>
              <a:gd name="connsiteX279" fmla="*/ 256972 w 350838"/>
              <a:gd name="connsiteY279" fmla="*/ 108809 h 450850"/>
              <a:gd name="connsiteX280" fmla="*/ 256828 w 350838"/>
              <a:gd name="connsiteY280" fmla="*/ 110097 h 450850"/>
              <a:gd name="connsiteX281" fmla="*/ 256108 w 350838"/>
              <a:gd name="connsiteY281" fmla="*/ 111529 h 450850"/>
              <a:gd name="connsiteX282" fmla="*/ 254956 w 350838"/>
              <a:gd name="connsiteY282" fmla="*/ 113247 h 450850"/>
              <a:gd name="connsiteX283" fmla="*/ 254812 w 350838"/>
              <a:gd name="connsiteY283" fmla="*/ 115395 h 450850"/>
              <a:gd name="connsiteX284" fmla="*/ 254812 w 350838"/>
              <a:gd name="connsiteY284" fmla="*/ 116826 h 450850"/>
              <a:gd name="connsiteX285" fmla="*/ 254669 w 350838"/>
              <a:gd name="connsiteY285" fmla="*/ 117256 h 450850"/>
              <a:gd name="connsiteX286" fmla="*/ 254381 w 350838"/>
              <a:gd name="connsiteY286" fmla="*/ 116397 h 450850"/>
              <a:gd name="connsiteX287" fmla="*/ 254093 w 350838"/>
              <a:gd name="connsiteY287" fmla="*/ 115824 h 450850"/>
              <a:gd name="connsiteX288" fmla="*/ 253805 w 350838"/>
              <a:gd name="connsiteY288" fmla="*/ 115108 h 450850"/>
              <a:gd name="connsiteX289" fmla="*/ 251358 w 350838"/>
              <a:gd name="connsiteY289" fmla="*/ 117685 h 450850"/>
              <a:gd name="connsiteX290" fmla="*/ 248478 w 350838"/>
              <a:gd name="connsiteY290" fmla="*/ 120406 h 450850"/>
              <a:gd name="connsiteX291" fmla="*/ 248335 w 350838"/>
              <a:gd name="connsiteY291" fmla="*/ 120978 h 450850"/>
              <a:gd name="connsiteX292" fmla="*/ 248335 w 350838"/>
              <a:gd name="connsiteY292" fmla="*/ 121551 h 450850"/>
              <a:gd name="connsiteX293" fmla="*/ 248335 w 350838"/>
              <a:gd name="connsiteY293" fmla="*/ 121837 h 450850"/>
              <a:gd name="connsiteX294" fmla="*/ 247903 w 350838"/>
              <a:gd name="connsiteY294" fmla="*/ 121694 h 450850"/>
              <a:gd name="connsiteX295" fmla="*/ 247327 w 350838"/>
              <a:gd name="connsiteY295" fmla="*/ 121265 h 450850"/>
              <a:gd name="connsiteX296" fmla="*/ 243728 w 350838"/>
              <a:gd name="connsiteY296" fmla="*/ 124414 h 450850"/>
              <a:gd name="connsiteX297" fmla="*/ 239553 w 350838"/>
              <a:gd name="connsiteY297" fmla="*/ 127564 h 450850"/>
              <a:gd name="connsiteX298" fmla="*/ 235091 w 350838"/>
              <a:gd name="connsiteY298" fmla="*/ 130857 h 450850"/>
              <a:gd name="connsiteX299" fmla="*/ 230340 w 350838"/>
              <a:gd name="connsiteY299" fmla="*/ 134007 h 450850"/>
              <a:gd name="connsiteX300" fmla="*/ 225302 w 350838"/>
              <a:gd name="connsiteY300" fmla="*/ 137300 h 450850"/>
              <a:gd name="connsiteX301" fmla="*/ 220119 w 350838"/>
              <a:gd name="connsiteY301" fmla="*/ 140450 h 450850"/>
              <a:gd name="connsiteX302" fmla="*/ 214937 w 350838"/>
              <a:gd name="connsiteY302" fmla="*/ 143599 h 450850"/>
              <a:gd name="connsiteX303" fmla="*/ 209467 w 350838"/>
              <a:gd name="connsiteY303" fmla="*/ 146606 h 450850"/>
              <a:gd name="connsiteX304" fmla="*/ 204140 w 350838"/>
              <a:gd name="connsiteY304" fmla="*/ 149326 h 450850"/>
              <a:gd name="connsiteX305" fmla="*/ 198814 w 350838"/>
              <a:gd name="connsiteY305" fmla="*/ 152046 h 450850"/>
              <a:gd name="connsiteX306" fmla="*/ 193776 w 350838"/>
              <a:gd name="connsiteY306" fmla="*/ 154480 h 450850"/>
              <a:gd name="connsiteX307" fmla="*/ 189025 w 350838"/>
              <a:gd name="connsiteY307" fmla="*/ 156485 h 450850"/>
              <a:gd name="connsiteX308" fmla="*/ 184275 w 350838"/>
              <a:gd name="connsiteY308" fmla="*/ 158489 h 450850"/>
              <a:gd name="connsiteX309" fmla="*/ 180100 w 350838"/>
              <a:gd name="connsiteY309" fmla="*/ 159921 h 450850"/>
              <a:gd name="connsiteX310" fmla="*/ 176213 w 350838"/>
              <a:gd name="connsiteY310" fmla="*/ 161066 h 450850"/>
              <a:gd name="connsiteX311" fmla="*/ 172902 w 350838"/>
              <a:gd name="connsiteY311" fmla="*/ 161639 h 450850"/>
              <a:gd name="connsiteX312" fmla="*/ 170167 w 350838"/>
              <a:gd name="connsiteY312" fmla="*/ 161925 h 450850"/>
              <a:gd name="connsiteX313" fmla="*/ 167144 w 350838"/>
              <a:gd name="connsiteY313" fmla="*/ 161639 h 450850"/>
              <a:gd name="connsiteX314" fmla="*/ 163833 w 350838"/>
              <a:gd name="connsiteY314" fmla="*/ 160923 h 450850"/>
              <a:gd name="connsiteX315" fmla="*/ 160090 w 350838"/>
              <a:gd name="connsiteY315" fmla="*/ 159634 h 450850"/>
              <a:gd name="connsiteX316" fmla="*/ 156060 w 350838"/>
              <a:gd name="connsiteY316" fmla="*/ 158060 h 450850"/>
              <a:gd name="connsiteX317" fmla="*/ 151741 w 350838"/>
              <a:gd name="connsiteY317" fmla="*/ 155912 h 450850"/>
              <a:gd name="connsiteX318" fmla="*/ 147134 w 350838"/>
              <a:gd name="connsiteY318" fmla="*/ 153621 h 450850"/>
              <a:gd name="connsiteX319" fmla="*/ 142384 w 350838"/>
              <a:gd name="connsiteY319" fmla="*/ 151044 h 450850"/>
              <a:gd name="connsiteX320" fmla="*/ 137633 w 350838"/>
              <a:gd name="connsiteY320" fmla="*/ 148181 h 450850"/>
              <a:gd name="connsiteX321" fmla="*/ 132883 w 350838"/>
              <a:gd name="connsiteY321" fmla="*/ 145174 h 450850"/>
              <a:gd name="connsiteX322" fmla="*/ 127988 w 350838"/>
              <a:gd name="connsiteY322" fmla="*/ 141881 h 450850"/>
              <a:gd name="connsiteX323" fmla="*/ 123382 w 350838"/>
              <a:gd name="connsiteY323" fmla="*/ 138588 h 450850"/>
              <a:gd name="connsiteX324" fmla="*/ 118919 w 350838"/>
              <a:gd name="connsiteY324" fmla="*/ 135152 h 450850"/>
              <a:gd name="connsiteX325" fmla="*/ 114601 w 350838"/>
              <a:gd name="connsiteY325" fmla="*/ 131716 h 450850"/>
              <a:gd name="connsiteX326" fmla="*/ 110714 w 350838"/>
              <a:gd name="connsiteY326" fmla="*/ 128280 h 450850"/>
              <a:gd name="connsiteX327" fmla="*/ 106971 w 350838"/>
              <a:gd name="connsiteY327" fmla="*/ 124987 h 450850"/>
              <a:gd name="connsiteX328" fmla="*/ 103660 w 350838"/>
              <a:gd name="connsiteY328" fmla="*/ 121837 h 450850"/>
              <a:gd name="connsiteX329" fmla="*/ 100781 w 350838"/>
              <a:gd name="connsiteY329" fmla="*/ 118688 h 450850"/>
              <a:gd name="connsiteX330" fmla="*/ 97326 w 350838"/>
              <a:gd name="connsiteY330" fmla="*/ 118401 h 450850"/>
              <a:gd name="connsiteX331" fmla="*/ 97326 w 350838"/>
              <a:gd name="connsiteY331" fmla="*/ 118115 h 450850"/>
              <a:gd name="connsiteX332" fmla="*/ 97182 w 350838"/>
              <a:gd name="connsiteY332" fmla="*/ 116970 h 450850"/>
              <a:gd name="connsiteX333" fmla="*/ 96894 w 350838"/>
              <a:gd name="connsiteY333" fmla="*/ 115108 h 450850"/>
              <a:gd name="connsiteX334" fmla="*/ 96606 w 350838"/>
              <a:gd name="connsiteY334" fmla="*/ 112674 h 450850"/>
              <a:gd name="connsiteX335" fmla="*/ 95599 w 350838"/>
              <a:gd name="connsiteY335" fmla="*/ 110527 h 450850"/>
              <a:gd name="connsiteX336" fmla="*/ 95311 w 350838"/>
              <a:gd name="connsiteY336" fmla="*/ 108809 h 450850"/>
              <a:gd name="connsiteX337" fmla="*/ 95599 w 350838"/>
              <a:gd name="connsiteY337" fmla="*/ 107234 h 450850"/>
              <a:gd name="connsiteX338" fmla="*/ 96031 w 350838"/>
              <a:gd name="connsiteY338" fmla="*/ 105659 h 450850"/>
              <a:gd name="connsiteX339" fmla="*/ 95887 w 350838"/>
              <a:gd name="connsiteY339" fmla="*/ 100505 h 450850"/>
              <a:gd name="connsiteX340" fmla="*/ 96031 w 350838"/>
              <a:gd name="connsiteY340" fmla="*/ 94635 h 450850"/>
              <a:gd name="connsiteX341" fmla="*/ 96606 w 350838"/>
              <a:gd name="connsiteY341" fmla="*/ 88336 h 450850"/>
              <a:gd name="connsiteX342" fmla="*/ 97614 w 350838"/>
              <a:gd name="connsiteY342" fmla="*/ 81607 h 450850"/>
              <a:gd name="connsiteX343" fmla="*/ 99198 w 350838"/>
              <a:gd name="connsiteY343" fmla="*/ 74734 h 450850"/>
              <a:gd name="connsiteX344" fmla="*/ 101357 w 350838"/>
              <a:gd name="connsiteY344" fmla="*/ 67719 h 450850"/>
              <a:gd name="connsiteX345" fmla="*/ 104380 w 350838"/>
              <a:gd name="connsiteY345" fmla="*/ 60847 h 450850"/>
              <a:gd name="connsiteX346" fmla="*/ 61913 w 350838"/>
              <a:gd name="connsiteY346" fmla="*/ 35792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350838" h="450850">
                <a:moveTo>
                  <a:pt x="99395" y="136525"/>
                </a:moveTo>
                <a:lnTo>
                  <a:pt x="100837" y="142295"/>
                </a:lnTo>
                <a:lnTo>
                  <a:pt x="102280" y="147200"/>
                </a:lnTo>
                <a:lnTo>
                  <a:pt x="103867" y="151239"/>
                </a:lnTo>
                <a:lnTo>
                  <a:pt x="105165" y="154412"/>
                </a:lnTo>
                <a:lnTo>
                  <a:pt x="106319" y="156720"/>
                </a:lnTo>
                <a:lnTo>
                  <a:pt x="107329" y="158451"/>
                </a:lnTo>
                <a:lnTo>
                  <a:pt x="107906" y="159461"/>
                </a:lnTo>
                <a:lnTo>
                  <a:pt x="108050" y="159750"/>
                </a:lnTo>
                <a:lnTo>
                  <a:pt x="109060" y="165231"/>
                </a:lnTo>
                <a:lnTo>
                  <a:pt x="110503" y="170713"/>
                </a:lnTo>
                <a:lnTo>
                  <a:pt x="112234" y="176050"/>
                </a:lnTo>
                <a:lnTo>
                  <a:pt x="114398" y="181099"/>
                </a:lnTo>
                <a:lnTo>
                  <a:pt x="116562" y="185859"/>
                </a:lnTo>
                <a:lnTo>
                  <a:pt x="119014" y="190475"/>
                </a:lnTo>
                <a:lnTo>
                  <a:pt x="121611" y="194659"/>
                </a:lnTo>
                <a:lnTo>
                  <a:pt x="124063" y="198553"/>
                </a:lnTo>
                <a:lnTo>
                  <a:pt x="126660" y="202160"/>
                </a:lnTo>
                <a:lnTo>
                  <a:pt x="129112" y="205333"/>
                </a:lnTo>
                <a:lnTo>
                  <a:pt x="131132" y="208074"/>
                </a:lnTo>
                <a:lnTo>
                  <a:pt x="133151" y="210526"/>
                </a:lnTo>
                <a:lnTo>
                  <a:pt x="134738" y="212402"/>
                </a:lnTo>
                <a:lnTo>
                  <a:pt x="136037" y="213700"/>
                </a:lnTo>
                <a:lnTo>
                  <a:pt x="136902" y="214565"/>
                </a:lnTo>
                <a:lnTo>
                  <a:pt x="137191" y="214854"/>
                </a:lnTo>
                <a:lnTo>
                  <a:pt x="137191" y="220768"/>
                </a:lnTo>
                <a:lnTo>
                  <a:pt x="136758" y="226250"/>
                </a:lnTo>
                <a:lnTo>
                  <a:pt x="135748" y="231154"/>
                </a:lnTo>
                <a:lnTo>
                  <a:pt x="134594" y="235770"/>
                </a:lnTo>
                <a:lnTo>
                  <a:pt x="132863" y="240098"/>
                </a:lnTo>
                <a:lnTo>
                  <a:pt x="135027" y="243272"/>
                </a:lnTo>
                <a:lnTo>
                  <a:pt x="137335" y="246734"/>
                </a:lnTo>
                <a:lnTo>
                  <a:pt x="139787" y="250051"/>
                </a:lnTo>
                <a:lnTo>
                  <a:pt x="142384" y="253225"/>
                </a:lnTo>
                <a:lnTo>
                  <a:pt x="145269" y="256398"/>
                </a:lnTo>
                <a:lnTo>
                  <a:pt x="148299" y="259284"/>
                </a:lnTo>
                <a:lnTo>
                  <a:pt x="151472" y="262169"/>
                </a:lnTo>
                <a:lnTo>
                  <a:pt x="154646" y="264621"/>
                </a:lnTo>
                <a:lnTo>
                  <a:pt x="158108" y="266640"/>
                </a:lnTo>
                <a:lnTo>
                  <a:pt x="161570" y="268371"/>
                </a:lnTo>
                <a:lnTo>
                  <a:pt x="165321" y="269958"/>
                </a:lnTo>
                <a:lnTo>
                  <a:pt x="169216" y="270824"/>
                </a:lnTo>
                <a:lnTo>
                  <a:pt x="173111" y="271256"/>
                </a:lnTo>
                <a:lnTo>
                  <a:pt x="177439" y="270968"/>
                </a:lnTo>
                <a:lnTo>
                  <a:pt x="181622" y="270247"/>
                </a:lnTo>
                <a:lnTo>
                  <a:pt x="185950" y="268804"/>
                </a:lnTo>
                <a:lnTo>
                  <a:pt x="190422" y="266496"/>
                </a:lnTo>
                <a:lnTo>
                  <a:pt x="194894" y="263611"/>
                </a:lnTo>
                <a:lnTo>
                  <a:pt x="199511" y="259861"/>
                </a:lnTo>
                <a:lnTo>
                  <a:pt x="204415" y="255389"/>
                </a:lnTo>
                <a:lnTo>
                  <a:pt x="209176" y="249763"/>
                </a:lnTo>
                <a:lnTo>
                  <a:pt x="214081" y="243272"/>
                </a:lnTo>
                <a:lnTo>
                  <a:pt x="219274" y="235770"/>
                </a:lnTo>
                <a:lnTo>
                  <a:pt x="217831" y="231154"/>
                </a:lnTo>
                <a:lnTo>
                  <a:pt x="216966" y="226250"/>
                </a:lnTo>
                <a:lnTo>
                  <a:pt x="216533" y="220768"/>
                </a:lnTo>
                <a:lnTo>
                  <a:pt x="216533" y="214854"/>
                </a:lnTo>
                <a:lnTo>
                  <a:pt x="216822" y="214565"/>
                </a:lnTo>
                <a:lnTo>
                  <a:pt x="217687" y="213700"/>
                </a:lnTo>
                <a:lnTo>
                  <a:pt x="218985" y="212402"/>
                </a:lnTo>
                <a:lnTo>
                  <a:pt x="220572" y="210526"/>
                </a:lnTo>
                <a:lnTo>
                  <a:pt x="222592" y="208074"/>
                </a:lnTo>
                <a:lnTo>
                  <a:pt x="224756" y="205333"/>
                </a:lnTo>
                <a:lnTo>
                  <a:pt x="227208" y="202160"/>
                </a:lnTo>
                <a:lnTo>
                  <a:pt x="229661" y="198553"/>
                </a:lnTo>
                <a:lnTo>
                  <a:pt x="232113" y="194659"/>
                </a:lnTo>
                <a:lnTo>
                  <a:pt x="234710" y="190475"/>
                </a:lnTo>
                <a:lnTo>
                  <a:pt x="237306" y="185859"/>
                </a:lnTo>
                <a:lnTo>
                  <a:pt x="239470" y="181099"/>
                </a:lnTo>
                <a:lnTo>
                  <a:pt x="241490" y="176050"/>
                </a:lnTo>
                <a:lnTo>
                  <a:pt x="243221" y="170713"/>
                </a:lnTo>
                <a:lnTo>
                  <a:pt x="244664" y="165231"/>
                </a:lnTo>
                <a:lnTo>
                  <a:pt x="245673" y="159750"/>
                </a:lnTo>
                <a:lnTo>
                  <a:pt x="245818" y="159461"/>
                </a:lnTo>
                <a:lnTo>
                  <a:pt x="246395" y="158451"/>
                </a:lnTo>
                <a:lnTo>
                  <a:pt x="247260" y="156720"/>
                </a:lnTo>
                <a:lnTo>
                  <a:pt x="248559" y="154412"/>
                </a:lnTo>
                <a:lnTo>
                  <a:pt x="249857" y="151239"/>
                </a:lnTo>
                <a:lnTo>
                  <a:pt x="251300" y="147200"/>
                </a:lnTo>
                <a:lnTo>
                  <a:pt x="252886" y="142295"/>
                </a:lnTo>
                <a:lnTo>
                  <a:pt x="254329" y="136525"/>
                </a:lnTo>
                <a:lnTo>
                  <a:pt x="254185" y="137102"/>
                </a:lnTo>
                <a:lnTo>
                  <a:pt x="254040" y="138400"/>
                </a:lnTo>
                <a:lnTo>
                  <a:pt x="253608" y="140564"/>
                </a:lnTo>
                <a:lnTo>
                  <a:pt x="253175" y="143738"/>
                </a:lnTo>
                <a:lnTo>
                  <a:pt x="252742" y="147488"/>
                </a:lnTo>
                <a:lnTo>
                  <a:pt x="252309" y="151960"/>
                </a:lnTo>
                <a:lnTo>
                  <a:pt x="251732" y="156865"/>
                </a:lnTo>
                <a:lnTo>
                  <a:pt x="251444" y="162490"/>
                </a:lnTo>
                <a:lnTo>
                  <a:pt x="251155" y="168549"/>
                </a:lnTo>
                <a:lnTo>
                  <a:pt x="251155" y="175040"/>
                </a:lnTo>
                <a:lnTo>
                  <a:pt x="251300" y="181964"/>
                </a:lnTo>
                <a:lnTo>
                  <a:pt x="251588" y="189033"/>
                </a:lnTo>
                <a:lnTo>
                  <a:pt x="252309" y="196390"/>
                </a:lnTo>
                <a:lnTo>
                  <a:pt x="253319" y="204035"/>
                </a:lnTo>
                <a:lnTo>
                  <a:pt x="254617" y="211680"/>
                </a:lnTo>
                <a:lnTo>
                  <a:pt x="256349" y="219326"/>
                </a:lnTo>
                <a:lnTo>
                  <a:pt x="258512" y="226971"/>
                </a:lnTo>
                <a:lnTo>
                  <a:pt x="261109" y="234616"/>
                </a:lnTo>
                <a:lnTo>
                  <a:pt x="264283" y="241973"/>
                </a:lnTo>
                <a:lnTo>
                  <a:pt x="267745" y="243127"/>
                </a:lnTo>
                <a:lnTo>
                  <a:pt x="271784" y="244570"/>
                </a:lnTo>
                <a:lnTo>
                  <a:pt x="276401" y="246301"/>
                </a:lnTo>
                <a:lnTo>
                  <a:pt x="281305" y="248465"/>
                </a:lnTo>
                <a:lnTo>
                  <a:pt x="286787" y="250628"/>
                </a:lnTo>
                <a:lnTo>
                  <a:pt x="292125" y="253081"/>
                </a:lnTo>
                <a:lnTo>
                  <a:pt x="297751" y="255821"/>
                </a:lnTo>
                <a:lnTo>
                  <a:pt x="303233" y="258707"/>
                </a:lnTo>
                <a:lnTo>
                  <a:pt x="308426" y="261736"/>
                </a:lnTo>
                <a:lnTo>
                  <a:pt x="313331" y="264909"/>
                </a:lnTo>
                <a:lnTo>
                  <a:pt x="317659" y="268227"/>
                </a:lnTo>
                <a:lnTo>
                  <a:pt x="321409" y="271689"/>
                </a:lnTo>
                <a:lnTo>
                  <a:pt x="324439" y="275151"/>
                </a:lnTo>
                <a:lnTo>
                  <a:pt x="326747" y="278902"/>
                </a:lnTo>
                <a:lnTo>
                  <a:pt x="326891" y="279190"/>
                </a:lnTo>
                <a:lnTo>
                  <a:pt x="327324" y="280344"/>
                </a:lnTo>
                <a:lnTo>
                  <a:pt x="328045" y="282220"/>
                </a:lnTo>
                <a:lnTo>
                  <a:pt x="329055" y="284816"/>
                </a:lnTo>
                <a:lnTo>
                  <a:pt x="330498" y="287990"/>
                </a:lnTo>
                <a:lnTo>
                  <a:pt x="331796" y="291884"/>
                </a:lnTo>
                <a:lnTo>
                  <a:pt x="333383" y="296068"/>
                </a:lnTo>
                <a:lnTo>
                  <a:pt x="335114" y="300972"/>
                </a:lnTo>
                <a:lnTo>
                  <a:pt x="336845" y="306454"/>
                </a:lnTo>
                <a:lnTo>
                  <a:pt x="338720" y="312224"/>
                </a:lnTo>
                <a:lnTo>
                  <a:pt x="340452" y="318427"/>
                </a:lnTo>
                <a:lnTo>
                  <a:pt x="342327" y="325062"/>
                </a:lnTo>
                <a:lnTo>
                  <a:pt x="344058" y="331987"/>
                </a:lnTo>
                <a:lnTo>
                  <a:pt x="345789" y="339199"/>
                </a:lnTo>
                <a:lnTo>
                  <a:pt x="347232" y="346700"/>
                </a:lnTo>
                <a:lnTo>
                  <a:pt x="348530" y="354490"/>
                </a:lnTo>
                <a:lnTo>
                  <a:pt x="349828" y="362279"/>
                </a:lnTo>
                <a:lnTo>
                  <a:pt x="350694" y="370358"/>
                </a:lnTo>
                <a:lnTo>
                  <a:pt x="350838" y="371223"/>
                </a:lnTo>
                <a:lnTo>
                  <a:pt x="350838" y="410460"/>
                </a:lnTo>
                <a:lnTo>
                  <a:pt x="350694" y="411325"/>
                </a:lnTo>
                <a:lnTo>
                  <a:pt x="350694" y="411614"/>
                </a:lnTo>
                <a:lnTo>
                  <a:pt x="350550" y="412335"/>
                </a:lnTo>
                <a:lnTo>
                  <a:pt x="350117" y="413345"/>
                </a:lnTo>
                <a:lnTo>
                  <a:pt x="349251" y="414643"/>
                </a:lnTo>
                <a:lnTo>
                  <a:pt x="347953" y="416518"/>
                </a:lnTo>
                <a:lnTo>
                  <a:pt x="346078" y="418393"/>
                </a:lnTo>
                <a:lnTo>
                  <a:pt x="343337" y="420557"/>
                </a:lnTo>
                <a:lnTo>
                  <a:pt x="339875" y="422865"/>
                </a:lnTo>
                <a:lnTo>
                  <a:pt x="339442" y="423010"/>
                </a:lnTo>
                <a:lnTo>
                  <a:pt x="338288" y="423731"/>
                </a:lnTo>
                <a:lnTo>
                  <a:pt x="336268" y="424452"/>
                </a:lnTo>
                <a:lnTo>
                  <a:pt x="333527" y="425462"/>
                </a:lnTo>
                <a:lnTo>
                  <a:pt x="329921" y="426616"/>
                </a:lnTo>
                <a:lnTo>
                  <a:pt x="325881" y="427914"/>
                </a:lnTo>
                <a:lnTo>
                  <a:pt x="320977" y="429501"/>
                </a:lnTo>
                <a:lnTo>
                  <a:pt x="315495" y="431232"/>
                </a:lnTo>
                <a:lnTo>
                  <a:pt x="309292" y="432963"/>
                </a:lnTo>
                <a:lnTo>
                  <a:pt x="302511" y="434838"/>
                </a:lnTo>
                <a:lnTo>
                  <a:pt x="295010" y="436713"/>
                </a:lnTo>
                <a:lnTo>
                  <a:pt x="287076" y="438589"/>
                </a:lnTo>
                <a:lnTo>
                  <a:pt x="278709" y="440464"/>
                </a:lnTo>
                <a:lnTo>
                  <a:pt x="269476" y="442195"/>
                </a:lnTo>
                <a:lnTo>
                  <a:pt x="259955" y="443926"/>
                </a:lnTo>
                <a:lnTo>
                  <a:pt x="250001" y="445513"/>
                </a:lnTo>
                <a:lnTo>
                  <a:pt x="239326" y="446955"/>
                </a:lnTo>
                <a:lnTo>
                  <a:pt x="228362" y="448254"/>
                </a:lnTo>
                <a:lnTo>
                  <a:pt x="217110" y="449263"/>
                </a:lnTo>
                <a:lnTo>
                  <a:pt x="205281" y="449985"/>
                </a:lnTo>
                <a:lnTo>
                  <a:pt x="193163" y="450562"/>
                </a:lnTo>
                <a:lnTo>
                  <a:pt x="180613" y="450850"/>
                </a:lnTo>
                <a:lnTo>
                  <a:pt x="167918" y="450706"/>
                </a:lnTo>
                <a:lnTo>
                  <a:pt x="167341" y="450706"/>
                </a:lnTo>
                <a:lnTo>
                  <a:pt x="165610" y="450562"/>
                </a:lnTo>
                <a:lnTo>
                  <a:pt x="163301" y="450417"/>
                </a:lnTo>
                <a:lnTo>
                  <a:pt x="159839" y="450129"/>
                </a:lnTo>
                <a:lnTo>
                  <a:pt x="155511" y="449840"/>
                </a:lnTo>
                <a:lnTo>
                  <a:pt x="150318" y="449408"/>
                </a:lnTo>
                <a:lnTo>
                  <a:pt x="144692" y="448831"/>
                </a:lnTo>
                <a:lnTo>
                  <a:pt x="138200" y="448254"/>
                </a:lnTo>
                <a:lnTo>
                  <a:pt x="131276" y="447532"/>
                </a:lnTo>
                <a:lnTo>
                  <a:pt x="123775" y="446667"/>
                </a:lnTo>
                <a:lnTo>
                  <a:pt x="115840" y="445513"/>
                </a:lnTo>
                <a:lnTo>
                  <a:pt x="107473" y="444215"/>
                </a:lnTo>
                <a:lnTo>
                  <a:pt x="98818" y="442916"/>
                </a:lnTo>
                <a:lnTo>
                  <a:pt x="89874" y="441474"/>
                </a:lnTo>
                <a:lnTo>
                  <a:pt x="80930" y="439743"/>
                </a:lnTo>
                <a:lnTo>
                  <a:pt x="71553" y="437723"/>
                </a:lnTo>
                <a:lnTo>
                  <a:pt x="62320" y="435704"/>
                </a:lnTo>
                <a:lnTo>
                  <a:pt x="53088" y="433540"/>
                </a:lnTo>
                <a:lnTo>
                  <a:pt x="43855" y="431088"/>
                </a:lnTo>
                <a:lnTo>
                  <a:pt x="34767" y="428347"/>
                </a:lnTo>
                <a:lnTo>
                  <a:pt x="25967" y="425462"/>
                </a:lnTo>
                <a:lnTo>
                  <a:pt x="17456" y="422288"/>
                </a:lnTo>
                <a:lnTo>
                  <a:pt x="9089" y="418826"/>
                </a:lnTo>
                <a:lnTo>
                  <a:pt x="8944" y="418826"/>
                </a:lnTo>
                <a:lnTo>
                  <a:pt x="8512" y="418682"/>
                </a:lnTo>
                <a:lnTo>
                  <a:pt x="7790" y="418249"/>
                </a:lnTo>
                <a:lnTo>
                  <a:pt x="6925" y="417672"/>
                </a:lnTo>
                <a:lnTo>
                  <a:pt x="5915" y="416662"/>
                </a:lnTo>
                <a:lnTo>
                  <a:pt x="4617" y="415364"/>
                </a:lnTo>
                <a:lnTo>
                  <a:pt x="3607" y="413633"/>
                </a:lnTo>
                <a:lnTo>
                  <a:pt x="2597" y="411469"/>
                </a:lnTo>
                <a:lnTo>
                  <a:pt x="1587" y="408873"/>
                </a:lnTo>
                <a:lnTo>
                  <a:pt x="866" y="405411"/>
                </a:lnTo>
                <a:lnTo>
                  <a:pt x="289" y="401660"/>
                </a:lnTo>
                <a:lnTo>
                  <a:pt x="0" y="397044"/>
                </a:lnTo>
                <a:lnTo>
                  <a:pt x="0" y="396467"/>
                </a:lnTo>
                <a:lnTo>
                  <a:pt x="145" y="395025"/>
                </a:lnTo>
                <a:lnTo>
                  <a:pt x="289" y="392428"/>
                </a:lnTo>
                <a:lnTo>
                  <a:pt x="433" y="389110"/>
                </a:lnTo>
                <a:lnTo>
                  <a:pt x="722" y="385071"/>
                </a:lnTo>
                <a:lnTo>
                  <a:pt x="1154" y="380311"/>
                </a:lnTo>
                <a:lnTo>
                  <a:pt x="1587" y="374974"/>
                </a:lnTo>
                <a:lnTo>
                  <a:pt x="2308" y="368915"/>
                </a:lnTo>
                <a:lnTo>
                  <a:pt x="3030" y="362568"/>
                </a:lnTo>
                <a:lnTo>
                  <a:pt x="3895" y="355644"/>
                </a:lnTo>
                <a:lnTo>
                  <a:pt x="4905" y="348575"/>
                </a:lnTo>
                <a:lnTo>
                  <a:pt x="6203" y="341219"/>
                </a:lnTo>
                <a:lnTo>
                  <a:pt x="7646" y="333573"/>
                </a:lnTo>
                <a:lnTo>
                  <a:pt x="9089" y="326072"/>
                </a:lnTo>
                <a:lnTo>
                  <a:pt x="10964" y="318427"/>
                </a:lnTo>
                <a:lnTo>
                  <a:pt x="12839" y="310781"/>
                </a:lnTo>
                <a:lnTo>
                  <a:pt x="15147" y="303425"/>
                </a:lnTo>
                <a:lnTo>
                  <a:pt x="17744" y="296068"/>
                </a:lnTo>
                <a:lnTo>
                  <a:pt x="20341" y="289144"/>
                </a:lnTo>
                <a:lnTo>
                  <a:pt x="23226" y="282652"/>
                </a:lnTo>
                <a:lnTo>
                  <a:pt x="26544" y="276594"/>
                </a:lnTo>
                <a:lnTo>
                  <a:pt x="30150" y="270968"/>
                </a:lnTo>
                <a:lnTo>
                  <a:pt x="30295" y="270679"/>
                </a:lnTo>
                <a:lnTo>
                  <a:pt x="31016" y="269814"/>
                </a:lnTo>
                <a:lnTo>
                  <a:pt x="32314" y="268516"/>
                </a:lnTo>
                <a:lnTo>
                  <a:pt x="33901" y="266785"/>
                </a:lnTo>
                <a:lnTo>
                  <a:pt x="36209" y="264909"/>
                </a:lnTo>
                <a:lnTo>
                  <a:pt x="38950" y="262890"/>
                </a:lnTo>
                <a:lnTo>
                  <a:pt x="42268" y="260438"/>
                </a:lnTo>
                <a:lnTo>
                  <a:pt x="46163" y="258274"/>
                </a:lnTo>
                <a:lnTo>
                  <a:pt x="50924" y="255966"/>
                </a:lnTo>
                <a:lnTo>
                  <a:pt x="55973" y="253802"/>
                </a:lnTo>
                <a:lnTo>
                  <a:pt x="56406" y="253658"/>
                </a:lnTo>
                <a:lnTo>
                  <a:pt x="57415" y="253369"/>
                </a:lnTo>
                <a:lnTo>
                  <a:pt x="59435" y="252792"/>
                </a:lnTo>
                <a:lnTo>
                  <a:pt x="61887" y="251927"/>
                </a:lnTo>
                <a:lnTo>
                  <a:pt x="64773" y="251061"/>
                </a:lnTo>
                <a:lnTo>
                  <a:pt x="68235" y="249907"/>
                </a:lnTo>
                <a:lnTo>
                  <a:pt x="71986" y="248609"/>
                </a:lnTo>
                <a:lnTo>
                  <a:pt x="76025" y="247022"/>
                </a:lnTo>
                <a:lnTo>
                  <a:pt x="80497" y="245291"/>
                </a:lnTo>
                <a:lnTo>
                  <a:pt x="84969" y="243560"/>
                </a:lnTo>
                <a:lnTo>
                  <a:pt x="89441" y="241829"/>
                </a:lnTo>
                <a:lnTo>
                  <a:pt x="92615" y="234328"/>
                </a:lnTo>
                <a:lnTo>
                  <a:pt x="95355" y="226827"/>
                </a:lnTo>
                <a:lnTo>
                  <a:pt x="97375" y="219181"/>
                </a:lnTo>
                <a:lnTo>
                  <a:pt x="99250" y="211392"/>
                </a:lnTo>
                <a:lnTo>
                  <a:pt x="100405" y="203891"/>
                </a:lnTo>
                <a:lnTo>
                  <a:pt x="101414" y="196245"/>
                </a:lnTo>
                <a:lnTo>
                  <a:pt x="101991" y="188889"/>
                </a:lnTo>
                <a:lnTo>
                  <a:pt x="102424" y="181820"/>
                </a:lnTo>
                <a:lnTo>
                  <a:pt x="102568" y="175040"/>
                </a:lnTo>
                <a:lnTo>
                  <a:pt x="102424" y="168549"/>
                </a:lnTo>
                <a:lnTo>
                  <a:pt x="102280" y="162490"/>
                </a:lnTo>
                <a:lnTo>
                  <a:pt x="101847" y="156865"/>
                </a:lnTo>
                <a:lnTo>
                  <a:pt x="101414" y="151960"/>
                </a:lnTo>
                <a:lnTo>
                  <a:pt x="100982" y="147344"/>
                </a:lnTo>
                <a:lnTo>
                  <a:pt x="100549" y="143738"/>
                </a:lnTo>
                <a:lnTo>
                  <a:pt x="100116" y="140564"/>
                </a:lnTo>
                <a:lnTo>
                  <a:pt x="99828" y="138400"/>
                </a:lnTo>
                <a:lnTo>
                  <a:pt x="99539" y="137102"/>
                </a:lnTo>
                <a:close/>
                <a:moveTo>
                  <a:pt x="62262" y="41275"/>
                </a:moveTo>
                <a:lnTo>
                  <a:pt x="68263" y="115888"/>
                </a:lnTo>
                <a:lnTo>
                  <a:pt x="62262" y="138113"/>
                </a:lnTo>
                <a:lnTo>
                  <a:pt x="55563" y="115888"/>
                </a:lnTo>
                <a:close/>
                <a:moveTo>
                  <a:pt x="176357" y="0"/>
                </a:moveTo>
                <a:lnTo>
                  <a:pt x="290513" y="35220"/>
                </a:lnTo>
                <a:lnTo>
                  <a:pt x="247327" y="60847"/>
                </a:lnTo>
                <a:lnTo>
                  <a:pt x="249918" y="66860"/>
                </a:lnTo>
                <a:lnTo>
                  <a:pt x="251789" y="73160"/>
                </a:lnTo>
                <a:lnTo>
                  <a:pt x="253229" y="79602"/>
                </a:lnTo>
                <a:lnTo>
                  <a:pt x="254237" y="86045"/>
                </a:lnTo>
                <a:lnTo>
                  <a:pt x="254812" y="92058"/>
                </a:lnTo>
                <a:lnTo>
                  <a:pt x="255100" y="97928"/>
                </a:lnTo>
                <a:lnTo>
                  <a:pt x="255964" y="101794"/>
                </a:lnTo>
                <a:lnTo>
                  <a:pt x="256396" y="104371"/>
                </a:lnTo>
                <a:lnTo>
                  <a:pt x="256684" y="106232"/>
                </a:lnTo>
                <a:lnTo>
                  <a:pt x="256972" y="107664"/>
                </a:lnTo>
                <a:lnTo>
                  <a:pt x="256972" y="108809"/>
                </a:lnTo>
                <a:lnTo>
                  <a:pt x="256828" y="110097"/>
                </a:lnTo>
                <a:lnTo>
                  <a:pt x="256108" y="111529"/>
                </a:lnTo>
                <a:lnTo>
                  <a:pt x="254956" y="113247"/>
                </a:lnTo>
                <a:lnTo>
                  <a:pt x="254812" y="115395"/>
                </a:lnTo>
                <a:lnTo>
                  <a:pt x="254812" y="116826"/>
                </a:lnTo>
                <a:lnTo>
                  <a:pt x="254669" y="117256"/>
                </a:lnTo>
                <a:lnTo>
                  <a:pt x="254381" y="116397"/>
                </a:lnTo>
                <a:lnTo>
                  <a:pt x="254093" y="115824"/>
                </a:lnTo>
                <a:lnTo>
                  <a:pt x="253805" y="115108"/>
                </a:lnTo>
                <a:lnTo>
                  <a:pt x="251358" y="117685"/>
                </a:lnTo>
                <a:lnTo>
                  <a:pt x="248478" y="120406"/>
                </a:lnTo>
                <a:lnTo>
                  <a:pt x="248335" y="120978"/>
                </a:lnTo>
                <a:lnTo>
                  <a:pt x="248335" y="121551"/>
                </a:lnTo>
                <a:lnTo>
                  <a:pt x="248335" y="121837"/>
                </a:lnTo>
                <a:lnTo>
                  <a:pt x="247903" y="121694"/>
                </a:lnTo>
                <a:lnTo>
                  <a:pt x="247327" y="121265"/>
                </a:lnTo>
                <a:lnTo>
                  <a:pt x="243728" y="124414"/>
                </a:lnTo>
                <a:lnTo>
                  <a:pt x="239553" y="127564"/>
                </a:lnTo>
                <a:lnTo>
                  <a:pt x="235091" y="130857"/>
                </a:lnTo>
                <a:lnTo>
                  <a:pt x="230340" y="134007"/>
                </a:lnTo>
                <a:lnTo>
                  <a:pt x="225302" y="137300"/>
                </a:lnTo>
                <a:lnTo>
                  <a:pt x="220119" y="140450"/>
                </a:lnTo>
                <a:lnTo>
                  <a:pt x="214937" y="143599"/>
                </a:lnTo>
                <a:lnTo>
                  <a:pt x="209467" y="146606"/>
                </a:lnTo>
                <a:lnTo>
                  <a:pt x="204140" y="149326"/>
                </a:lnTo>
                <a:lnTo>
                  <a:pt x="198814" y="152046"/>
                </a:lnTo>
                <a:lnTo>
                  <a:pt x="193776" y="154480"/>
                </a:lnTo>
                <a:lnTo>
                  <a:pt x="189025" y="156485"/>
                </a:lnTo>
                <a:lnTo>
                  <a:pt x="184275" y="158489"/>
                </a:lnTo>
                <a:lnTo>
                  <a:pt x="180100" y="159921"/>
                </a:lnTo>
                <a:lnTo>
                  <a:pt x="176213" y="161066"/>
                </a:lnTo>
                <a:lnTo>
                  <a:pt x="172902" y="161639"/>
                </a:lnTo>
                <a:lnTo>
                  <a:pt x="170167" y="161925"/>
                </a:lnTo>
                <a:lnTo>
                  <a:pt x="167144" y="161639"/>
                </a:lnTo>
                <a:lnTo>
                  <a:pt x="163833" y="160923"/>
                </a:lnTo>
                <a:lnTo>
                  <a:pt x="160090" y="159634"/>
                </a:lnTo>
                <a:lnTo>
                  <a:pt x="156060" y="158060"/>
                </a:lnTo>
                <a:lnTo>
                  <a:pt x="151741" y="155912"/>
                </a:lnTo>
                <a:lnTo>
                  <a:pt x="147134" y="153621"/>
                </a:lnTo>
                <a:lnTo>
                  <a:pt x="142384" y="151044"/>
                </a:lnTo>
                <a:lnTo>
                  <a:pt x="137633" y="148181"/>
                </a:lnTo>
                <a:lnTo>
                  <a:pt x="132883" y="145174"/>
                </a:lnTo>
                <a:lnTo>
                  <a:pt x="127988" y="141881"/>
                </a:lnTo>
                <a:lnTo>
                  <a:pt x="123382" y="138588"/>
                </a:lnTo>
                <a:lnTo>
                  <a:pt x="118919" y="135152"/>
                </a:lnTo>
                <a:lnTo>
                  <a:pt x="114601" y="131716"/>
                </a:lnTo>
                <a:lnTo>
                  <a:pt x="110714" y="128280"/>
                </a:lnTo>
                <a:lnTo>
                  <a:pt x="106971" y="124987"/>
                </a:lnTo>
                <a:lnTo>
                  <a:pt x="103660" y="121837"/>
                </a:lnTo>
                <a:lnTo>
                  <a:pt x="100781" y="118688"/>
                </a:lnTo>
                <a:lnTo>
                  <a:pt x="97326" y="118401"/>
                </a:lnTo>
                <a:lnTo>
                  <a:pt x="97326" y="118115"/>
                </a:lnTo>
                <a:lnTo>
                  <a:pt x="97182" y="116970"/>
                </a:lnTo>
                <a:lnTo>
                  <a:pt x="96894" y="115108"/>
                </a:lnTo>
                <a:lnTo>
                  <a:pt x="96606" y="112674"/>
                </a:lnTo>
                <a:lnTo>
                  <a:pt x="95599" y="110527"/>
                </a:lnTo>
                <a:lnTo>
                  <a:pt x="95311" y="108809"/>
                </a:lnTo>
                <a:lnTo>
                  <a:pt x="95599" y="107234"/>
                </a:lnTo>
                <a:lnTo>
                  <a:pt x="96031" y="105659"/>
                </a:lnTo>
                <a:lnTo>
                  <a:pt x="95887" y="100505"/>
                </a:lnTo>
                <a:lnTo>
                  <a:pt x="96031" y="94635"/>
                </a:lnTo>
                <a:lnTo>
                  <a:pt x="96606" y="88336"/>
                </a:lnTo>
                <a:lnTo>
                  <a:pt x="97614" y="81607"/>
                </a:lnTo>
                <a:lnTo>
                  <a:pt x="99198" y="74734"/>
                </a:lnTo>
                <a:lnTo>
                  <a:pt x="101357" y="67719"/>
                </a:lnTo>
                <a:lnTo>
                  <a:pt x="104380" y="60847"/>
                </a:lnTo>
                <a:lnTo>
                  <a:pt x="61913" y="35792"/>
                </a:lnTo>
                <a:close/>
              </a:path>
            </a:pathLst>
          </a:custGeom>
          <a:solidFill>
            <a:srgbClr val="ADAE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Freeform 73"/>
          <p:cNvSpPr>
            <a:spLocks/>
          </p:cNvSpPr>
          <p:nvPr/>
        </p:nvSpPr>
        <p:spPr bwMode="auto">
          <a:xfrm>
            <a:off x="7355234" y="3092661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rgbClr val="ADAE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Freeform 667"/>
          <p:cNvSpPr>
            <a:spLocks/>
          </p:cNvSpPr>
          <p:nvPr/>
        </p:nvSpPr>
        <p:spPr bwMode="auto">
          <a:xfrm>
            <a:off x="7355234" y="3742905"/>
            <a:ext cx="441326" cy="419101"/>
          </a:xfrm>
          <a:custGeom>
            <a:avLst/>
            <a:gdLst>
              <a:gd name="connsiteX0" fmla="*/ 114300 w 441326"/>
              <a:gd name="connsiteY0" fmla="*/ 173038 h 419101"/>
              <a:gd name="connsiteX1" fmla="*/ 334963 w 441326"/>
              <a:gd name="connsiteY1" fmla="*/ 173038 h 419101"/>
              <a:gd name="connsiteX2" fmla="*/ 334963 w 441326"/>
              <a:gd name="connsiteY2" fmla="*/ 205838 h 419101"/>
              <a:gd name="connsiteX3" fmla="*/ 243860 w 441326"/>
              <a:gd name="connsiteY3" fmla="*/ 205838 h 419101"/>
              <a:gd name="connsiteX4" fmla="*/ 243860 w 441326"/>
              <a:gd name="connsiteY4" fmla="*/ 419101 h 419101"/>
              <a:gd name="connsiteX5" fmla="*/ 204873 w 441326"/>
              <a:gd name="connsiteY5" fmla="*/ 419101 h 419101"/>
              <a:gd name="connsiteX6" fmla="*/ 204873 w 441326"/>
              <a:gd name="connsiteY6" fmla="*/ 205838 h 419101"/>
              <a:gd name="connsiteX7" fmla="*/ 114300 w 441326"/>
              <a:gd name="connsiteY7" fmla="*/ 205838 h 419101"/>
              <a:gd name="connsiteX8" fmla="*/ 389030 w 441326"/>
              <a:gd name="connsiteY8" fmla="*/ 93663 h 419101"/>
              <a:gd name="connsiteX9" fmla="*/ 426855 w 441326"/>
              <a:gd name="connsiteY9" fmla="*/ 93663 h 419101"/>
              <a:gd name="connsiteX10" fmla="*/ 428726 w 441326"/>
              <a:gd name="connsiteY10" fmla="*/ 94060 h 419101"/>
              <a:gd name="connsiteX11" fmla="*/ 430330 w 441326"/>
              <a:gd name="connsiteY11" fmla="*/ 95118 h 419101"/>
              <a:gd name="connsiteX12" fmla="*/ 431399 w 441326"/>
              <a:gd name="connsiteY12" fmla="*/ 96572 h 419101"/>
              <a:gd name="connsiteX13" fmla="*/ 431800 w 441326"/>
              <a:gd name="connsiteY13" fmla="*/ 98556 h 419101"/>
              <a:gd name="connsiteX14" fmla="*/ 431800 w 441326"/>
              <a:gd name="connsiteY14" fmla="*/ 269937 h 419101"/>
              <a:gd name="connsiteX15" fmla="*/ 431399 w 441326"/>
              <a:gd name="connsiteY15" fmla="*/ 271920 h 419101"/>
              <a:gd name="connsiteX16" fmla="*/ 430330 w 441326"/>
              <a:gd name="connsiteY16" fmla="*/ 273375 h 419101"/>
              <a:gd name="connsiteX17" fmla="*/ 428726 w 441326"/>
              <a:gd name="connsiteY17" fmla="*/ 274565 h 419101"/>
              <a:gd name="connsiteX18" fmla="*/ 426855 w 441326"/>
              <a:gd name="connsiteY18" fmla="*/ 274962 h 419101"/>
              <a:gd name="connsiteX19" fmla="*/ 323940 w 441326"/>
              <a:gd name="connsiteY19" fmla="*/ 274962 h 419101"/>
              <a:gd name="connsiteX20" fmla="*/ 323940 w 441326"/>
              <a:gd name="connsiteY20" fmla="*/ 395563 h 419101"/>
              <a:gd name="connsiteX21" fmla="*/ 323539 w 441326"/>
              <a:gd name="connsiteY21" fmla="*/ 399794 h 419101"/>
              <a:gd name="connsiteX22" fmla="*/ 322470 w 441326"/>
              <a:gd name="connsiteY22" fmla="*/ 403894 h 419101"/>
              <a:gd name="connsiteX23" fmla="*/ 320733 w 441326"/>
              <a:gd name="connsiteY23" fmla="*/ 407464 h 419101"/>
              <a:gd name="connsiteX24" fmla="*/ 318460 w 441326"/>
              <a:gd name="connsiteY24" fmla="*/ 410770 h 419101"/>
              <a:gd name="connsiteX25" fmla="*/ 315520 w 441326"/>
              <a:gd name="connsiteY25" fmla="*/ 413679 h 419101"/>
              <a:gd name="connsiteX26" fmla="*/ 312179 w 441326"/>
              <a:gd name="connsiteY26" fmla="*/ 415928 h 419101"/>
              <a:gd name="connsiteX27" fmla="*/ 308436 w 441326"/>
              <a:gd name="connsiteY27" fmla="*/ 417647 h 419101"/>
              <a:gd name="connsiteX28" fmla="*/ 304293 w 441326"/>
              <a:gd name="connsiteY28" fmla="*/ 418705 h 419101"/>
              <a:gd name="connsiteX29" fmla="*/ 299882 w 441326"/>
              <a:gd name="connsiteY29" fmla="*/ 419101 h 419101"/>
              <a:gd name="connsiteX30" fmla="*/ 295605 w 441326"/>
              <a:gd name="connsiteY30" fmla="*/ 418705 h 419101"/>
              <a:gd name="connsiteX31" fmla="*/ 291596 w 441326"/>
              <a:gd name="connsiteY31" fmla="*/ 417647 h 419101"/>
              <a:gd name="connsiteX32" fmla="*/ 287987 w 441326"/>
              <a:gd name="connsiteY32" fmla="*/ 415928 h 419101"/>
              <a:gd name="connsiteX33" fmla="*/ 284646 w 441326"/>
              <a:gd name="connsiteY33" fmla="*/ 413679 h 419101"/>
              <a:gd name="connsiteX34" fmla="*/ 281705 w 441326"/>
              <a:gd name="connsiteY34" fmla="*/ 410770 h 419101"/>
              <a:gd name="connsiteX35" fmla="*/ 279299 w 441326"/>
              <a:gd name="connsiteY35" fmla="*/ 407464 h 419101"/>
              <a:gd name="connsiteX36" fmla="*/ 277562 w 441326"/>
              <a:gd name="connsiteY36" fmla="*/ 403894 h 419101"/>
              <a:gd name="connsiteX37" fmla="*/ 276493 w 441326"/>
              <a:gd name="connsiteY37" fmla="*/ 399794 h 419101"/>
              <a:gd name="connsiteX38" fmla="*/ 276225 w 441326"/>
              <a:gd name="connsiteY38" fmla="*/ 395563 h 419101"/>
              <a:gd name="connsiteX39" fmla="*/ 276225 w 441326"/>
              <a:gd name="connsiteY39" fmla="*/ 232381 h 419101"/>
              <a:gd name="connsiteX40" fmla="*/ 276626 w 441326"/>
              <a:gd name="connsiteY40" fmla="*/ 230530 h 419101"/>
              <a:gd name="connsiteX41" fmla="*/ 277562 w 441326"/>
              <a:gd name="connsiteY41" fmla="*/ 228943 h 419101"/>
              <a:gd name="connsiteX42" fmla="*/ 279166 w 441326"/>
              <a:gd name="connsiteY42" fmla="*/ 228017 h 419101"/>
              <a:gd name="connsiteX43" fmla="*/ 281171 w 441326"/>
              <a:gd name="connsiteY43" fmla="*/ 227620 h 419101"/>
              <a:gd name="connsiteX44" fmla="*/ 384085 w 441326"/>
              <a:gd name="connsiteY44" fmla="*/ 227620 h 419101"/>
              <a:gd name="connsiteX45" fmla="*/ 384085 w 441326"/>
              <a:gd name="connsiteY45" fmla="*/ 98556 h 419101"/>
              <a:gd name="connsiteX46" fmla="*/ 384486 w 441326"/>
              <a:gd name="connsiteY46" fmla="*/ 96572 h 419101"/>
              <a:gd name="connsiteX47" fmla="*/ 385555 w 441326"/>
              <a:gd name="connsiteY47" fmla="*/ 95118 h 419101"/>
              <a:gd name="connsiteX48" fmla="*/ 387026 w 441326"/>
              <a:gd name="connsiteY48" fmla="*/ 94060 h 419101"/>
              <a:gd name="connsiteX49" fmla="*/ 16132 w 441326"/>
              <a:gd name="connsiteY49" fmla="*/ 93663 h 419101"/>
              <a:gd name="connsiteX50" fmla="*/ 53374 w 441326"/>
              <a:gd name="connsiteY50" fmla="*/ 93663 h 419101"/>
              <a:gd name="connsiteX51" fmla="*/ 55355 w 441326"/>
              <a:gd name="connsiteY51" fmla="*/ 94192 h 419101"/>
              <a:gd name="connsiteX52" fmla="*/ 56808 w 441326"/>
              <a:gd name="connsiteY52" fmla="*/ 95249 h 419101"/>
              <a:gd name="connsiteX53" fmla="*/ 57996 w 441326"/>
              <a:gd name="connsiteY53" fmla="*/ 96703 h 419101"/>
              <a:gd name="connsiteX54" fmla="*/ 58393 w 441326"/>
              <a:gd name="connsiteY54" fmla="*/ 98686 h 419101"/>
              <a:gd name="connsiteX55" fmla="*/ 58393 w 441326"/>
              <a:gd name="connsiteY55" fmla="*/ 227566 h 419101"/>
              <a:gd name="connsiteX56" fmla="*/ 159951 w 441326"/>
              <a:gd name="connsiteY56" fmla="*/ 227566 h 419101"/>
              <a:gd name="connsiteX57" fmla="*/ 161932 w 441326"/>
              <a:gd name="connsiteY57" fmla="*/ 227963 h 419101"/>
              <a:gd name="connsiteX58" fmla="*/ 163384 w 441326"/>
              <a:gd name="connsiteY58" fmla="*/ 229020 h 419101"/>
              <a:gd name="connsiteX59" fmla="*/ 164573 w 441326"/>
              <a:gd name="connsiteY59" fmla="*/ 230606 h 419101"/>
              <a:gd name="connsiteX60" fmla="*/ 164969 w 441326"/>
              <a:gd name="connsiteY60" fmla="*/ 232457 h 419101"/>
              <a:gd name="connsiteX61" fmla="*/ 165101 w 441326"/>
              <a:gd name="connsiteY61" fmla="*/ 395705 h 419101"/>
              <a:gd name="connsiteX62" fmla="*/ 164705 w 441326"/>
              <a:gd name="connsiteY62" fmla="*/ 399802 h 419101"/>
              <a:gd name="connsiteX63" fmla="*/ 163516 w 441326"/>
              <a:gd name="connsiteY63" fmla="*/ 403900 h 419101"/>
              <a:gd name="connsiteX64" fmla="*/ 161800 w 441326"/>
              <a:gd name="connsiteY64" fmla="*/ 407469 h 419101"/>
              <a:gd name="connsiteX65" fmla="*/ 159422 w 441326"/>
              <a:gd name="connsiteY65" fmla="*/ 410774 h 419101"/>
              <a:gd name="connsiteX66" fmla="*/ 156517 w 441326"/>
              <a:gd name="connsiteY66" fmla="*/ 413682 h 419101"/>
              <a:gd name="connsiteX67" fmla="*/ 153215 w 441326"/>
              <a:gd name="connsiteY67" fmla="*/ 415929 h 419101"/>
              <a:gd name="connsiteX68" fmla="*/ 149518 w 441326"/>
              <a:gd name="connsiteY68" fmla="*/ 417647 h 419101"/>
              <a:gd name="connsiteX69" fmla="*/ 145556 w 441326"/>
              <a:gd name="connsiteY69" fmla="*/ 418705 h 419101"/>
              <a:gd name="connsiteX70" fmla="*/ 141330 w 441326"/>
              <a:gd name="connsiteY70" fmla="*/ 419101 h 419101"/>
              <a:gd name="connsiteX71" fmla="*/ 137103 w 441326"/>
              <a:gd name="connsiteY71" fmla="*/ 418705 h 419101"/>
              <a:gd name="connsiteX72" fmla="*/ 133141 w 441326"/>
              <a:gd name="connsiteY72" fmla="*/ 417647 h 419101"/>
              <a:gd name="connsiteX73" fmla="*/ 129444 w 441326"/>
              <a:gd name="connsiteY73" fmla="*/ 415929 h 419101"/>
              <a:gd name="connsiteX74" fmla="*/ 126142 w 441326"/>
              <a:gd name="connsiteY74" fmla="*/ 413682 h 419101"/>
              <a:gd name="connsiteX75" fmla="*/ 123369 w 441326"/>
              <a:gd name="connsiteY75" fmla="*/ 410774 h 419101"/>
              <a:gd name="connsiteX76" fmla="*/ 120991 w 441326"/>
              <a:gd name="connsiteY76" fmla="*/ 407469 h 419101"/>
              <a:gd name="connsiteX77" fmla="*/ 119275 w 441326"/>
              <a:gd name="connsiteY77" fmla="*/ 403900 h 419101"/>
              <a:gd name="connsiteX78" fmla="*/ 118086 w 441326"/>
              <a:gd name="connsiteY78" fmla="*/ 399802 h 419101"/>
              <a:gd name="connsiteX79" fmla="*/ 117690 w 441326"/>
              <a:gd name="connsiteY79" fmla="*/ 395705 h 419101"/>
              <a:gd name="connsiteX80" fmla="*/ 117690 w 441326"/>
              <a:gd name="connsiteY80" fmla="*/ 275020 h 419101"/>
              <a:gd name="connsiteX81" fmla="*/ 16132 w 441326"/>
              <a:gd name="connsiteY81" fmla="*/ 275020 h 419101"/>
              <a:gd name="connsiteX82" fmla="*/ 14151 w 441326"/>
              <a:gd name="connsiteY82" fmla="*/ 274624 h 419101"/>
              <a:gd name="connsiteX83" fmla="*/ 12698 w 441326"/>
              <a:gd name="connsiteY83" fmla="*/ 273434 h 419101"/>
              <a:gd name="connsiteX84" fmla="*/ 11509 w 441326"/>
              <a:gd name="connsiteY84" fmla="*/ 271980 h 419101"/>
              <a:gd name="connsiteX85" fmla="*/ 11113 w 441326"/>
              <a:gd name="connsiteY85" fmla="*/ 269997 h 419101"/>
              <a:gd name="connsiteX86" fmla="*/ 11113 w 441326"/>
              <a:gd name="connsiteY86" fmla="*/ 98686 h 419101"/>
              <a:gd name="connsiteX87" fmla="*/ 11509 w 441326"/>
              <a:gd name="connsiteY87" fmla="*/ 96703 h 419101"/>
              <a:gd name="connsiteX88" fmla="*/ 12698 w 441326"/>
              <a:gd name="connsiteY88" fmla="*/ 95249 h 419101"/>
              <a:gd name="connsiteX89" fmla="*/ 14151 w 441326"/>
              <a:gd name="connsiteY89" fmla="*/ 94192 h 419101"/>
              <a:gd name="connsiteX90" fmla="*/ 194051 w 441326"/>
              <a:gd name="connsiteY90" fmla="*/ 77788 h 419101"/>
              <a:gd name="connsiteX91" fmla="*/ 263809 w 441326"/>
              <a:gd name="connsiteY91" fmla="*/ 77788 h 419101"/>
              <a:gd name="connsiteX92" fmla="*/ 264073 w 441326"/>
              <a:gd name="connsiteY92" fmla="*/ 77788 h 419101"/>
              <a:gd name="connsiteX93" fmla="*/ 264864 w 441326"/>
              <a:gd name="connsiteY93" fmla="*/ 77788 h 419101"/>
              <a:gd name="connsiteX94" fmla="*/ 266183 w 441326"/>
              <a:gd name="connsiteY94" fmla="*/ 77788 h 419101"/>
              <a:gd name="connsiteX95" fmla="*/ 268029 w 441326"/>
              <a:gd name="connsiteY95" fmla="*/ 77920 h 419101"/>
              <a:gd name="connsiteX96" fmla="*/ 270007 w 441326"/>
              <a:gd name="connsiteY96" fmla="*/ 78182 h 419101"/>
              <a:gd name="connsiteX97" fmla="*/ 272513 w 441326"/>
              <a:gd name="connsiteY97" fmla="*/ 78576 h 419101"/>
              <a:gd name="connsiteX98" fmla="*/ 275282 w 441326"/>
              <a:gd name="connsiteY98" fmla="*/ 78970 h 419101"/>
              <a:gd name="connsiteX99" fmla="*/ 278315 w 441326"/>
              <a:gd name="connsiteY99" fmla="*/ 79626 h 419101"/>
              <a:gd name="connsiteX100" fmla="*/ 281480 w 441326"/>
              <a:gd name="connsiteY100" fmla="*/ 80545 h 419101"/>
              <a:gd name="connsiteX101" fmla="*/ 284645 w 441326"/>
              <a:gd name="connsiteY101" fmla="*/ 81595 h 419101"/>
              <a:gd name="connsiteX102" fmla="*/ 287941 w 441326"/>
              <a:gd name="connsiteY102" fmla="*/ 82908 h 419101"/>
              <a:gd name="connsiteX103" fmla="*/ 291238 w 441326"/>
              <a:gd name="connsiteY103" fmla="*/ 84483 h 419101"/>
              <a:gd name="connsiteX104" fmla="*/ 294403 w 441326"/>
              <a:gd name="connsiteY104" fmla="*/ 86321 h 419101"/>
              <a:gd name="connsiteX105" fmla="*/ 297304 w 441326"/>
              <a:gd name="connsiteY105" fmla="*/ 88553 h 419101"/>
              <a:gd name="connsiteX106" fmla="*/ 300337 w 441326"/>
              <a:gd name="connsiteY106" fmla="*/ 91179 h 419101"/>
              <a:gd name="connsiteX107" fmla="*/ 302974 w 441326"/>
              <a:gd name="connsiteY107" fmla="*/ 94067 h 419101"/>
              <a:gd name="connsiteX108" fmla="*/ 305480 w 441326"/>
              <a:gd name="connsiteY108" fmla="*/ 97349 h 419101"/>
              <a:gd name="connsiteX109" fmla="*/ 307458 w 441326"/>
              <a:gd name="connsiteY109" fmla="*/ 101156 h 419101"/>
              <a:gd name="connsiteX110" fmla="*/ 309172 w 441326"/>
              <a:gd name="connsiteY110" fmla="*/ 105226 h 419101"/>
              <a:gd name="connsiteX111" fmla="*/ 310359 w 441326"/>
              <a:gd name="connsiteY111" fmla="*/ 109952 h 419101"/>
              <a:gd name="connsiteX112" fmla="*/ 311150 w 441326"/>
              <a:gd name="connsiteY112" fmla="*/ 115203 h 419101"/>
              <a:gd name="connsiteX113" fmla="*/ 311150 w 441326"/>
              <a:gd name="connsiteY113" fmla="*/ 163513 h 419101"/>
              <a:gd name="connsiteX114" fmla="*/ 281875 w 441326"/>
              <a:gd name="connsiteY114" fmla="*/ 163513 h 419101"/>
              <a:gd name="connsiteX115" fmla="*/ 281875 w 441326"/>
              <a:gd name="connsiteY115" fmla="*/ 121110 h 419101"/>
              <a:gd name="connsiteX116" fmla="*/ 272381 w 441326"/>
              <a:gd name="connsiteY116" fmla="*/ 121110 h 419101"/>
              <a:gd name="connsiteX117" fmla="*/ 272381 w 441326"/>
              <a:gd name="connsiteY117" fmla="*/ 163513 h 419101"/>
              <a:gd name="connsiteX118" fmla="*/ 184424 w 441326"/>
              <a:gd name="connsiteY118" fmla="*/ 163513 h 419101"/>
              <a:gd name="connsiteX119" fmla="*/ 184688 w 441326"/>
              <a:gd name="connsiteY119" fmla="*/ 121635 h 419101"/>
              <a:gd name="connsiteX120" fmla="*/ 175325 w 441326"/>
              <a:gd name="connsiteY120" fmla="*/ 121635 h 419101"/>
              <a:gd name="connsiteX121" fmla="*/ 175325 w 441326"/>
              <a:gd name="connsiteY121" fmla="*/ 163513 h 419101"/>
              <a:gd name="connsiteX122" fmla="*/ 146050 w 441326"/>
              <a:gd name="connsiteY122" fmla="*/ 163513 h 419101"/>
              <a:gd name="connsiteX123" fmla="*/ 146050 w 441326"/>
              <a:gd name="connsiteY123" fmla="*/ 115203 h 419101"/>
              <a:gd name="connsiteX124" fmla="*/ 146050 w 441326"/>
              <a:gd name="connsiteY124" fmla="*/ 114809 h 419101"/>
              <a:gd name="connsiteX125" fmla="*/ 146050 w 441326"/>
              <a:gd name="connsiteY125" fmla="*/ 114284 h 419101"/>
              <a:gd name="connsiteX126" fmla="*/ 146050 w 441326"/>
              <a:gd name="connsiteY126" fmla="*/ 113365 h 419101"/>
              <a:gd name="connsiteX127" fmla="*/ 146182 w 441326"/>
              <a:gd name="connsiteY127" fmla="*/ 112052 h 419101"/>
              <a:gd name="connsiteX128" fmla="*/ 146446 w 441326"/>
              <a:gd name="connsiteY128" fmla="*/ 110345 h 419101"/>
              <a:gd name="connsiteX129" fmla="*/ 146710 w 441326"/>
              <a:gd name="connsiteY129" fmla="*/ 108376 h 419101"/>
              <a:gd name="connsiteX130" fmla="*/ 147369 w 441326"/>
              <a:gd name="connsiteY130" fmla="*/ 106407 h 419101"/>
              <a:gd name="connsiteX131" fmla="*/ 147896 w 441326"/>
              <a:gd name="connsiteY131" fmla="*/ 104175 h 419101"/>
              <a:gd name="connsiteX132" fmla="*/ 148819 w 441326"/>
              <a:gd name="connsiteY132" fmla="*/ 101681 h 419101"/>
              <a:gd name="connsiteX133" fmla="*/ 149874 w 441326"/>
              <a:gd name="connsiteY133" fmla="*/ 99187 h 419101"/>
              <a:gd name="connsiteX134" fmla="*/ 151457 w 441326"/>
              <a:gd name="connsiteY134" fmla="*/ 96824 h 419101"/>
              <a:gd name="connsiteX135" fmla="*/ 153039 w 441326"/>
              <a:gd name="connsiteY135" fmla="*/ 94329 h 419101"/>
              <a:gd name="connsiteX136" fmla="*/ 155281 w 441326"/>
              <a:gd name="connsiteY136" fmla="*/ 91704 h 419101"/>
              <a:gd name="connsiteX137" fmla="*/ 157655 w 441326"/>
              <a:gd name="connsiteY137" fmla="*/ 89341 h 419101"/>
              <a:gd name="connsiteX138" fmla="*/ 160424 w 441326"/>
              <a:gd name="connsiteY138" fmla="*/ 87109 h 419101"/>
              <a:gd name="connsiteX139" fmla="*/ 163721 w 441326"/>
              <a:gd name="connsiteY139" fmla="*/ 85009 h 419101"/>
              <a:gd name="connsiteX140" fmla="*/ 167545 w 441326"/>
              <a:gd name="connsiteY140" fmla="*/ 82908 h 419101"/>
              <a:gd name="connsiteX141" fmla="*/ 171765 w 441326"/>
              <a:gd name="connsiteY141" fmla="*/ 81333 h 419101"/>
              <a:gd name="connsiteX142" fmla="*/ 176512 w 441326"/>
              <a:gd name="connsiteY142" fmla="*/ 79889 h 419101"/>
              <a:gd name="connsiteX143" fmla="*/ 181787 w 441326"/>
              <a:gd name="connsiteY143" fmla="*/ 78838 h 419101"/>
              <a:gd name="connsiteX144" fmla="*/ 187589 w 441326"/>
              <a:gd name="connsiteY144" fmla="*/ 78051 h 419101"/>
              <a:gd name="connsiteX145" fmla="*/ 407195 w 441326"/>
              <a:gd name="connsiteY145" fmla="*/ 6350 h 419101"/>
              <a:gd name="connsiteX146" fmla="*/ 412334 w 441326"/>
              <a:gd name="connsiteY146" fmla="*/ 6744 h 419101"/>
              <a:gd name="connsiteX147" fmla="*/ 417078 w 441326"/>
              <a:gd name="connsiteY147" fmla="*/ 7926 h 419101"/>
              <a:gd name="connsiteX148" fmla="*/ 421691 w 441326"/>
              <a:gd name="connsiteY148" fmla="*/ 9501 h 419101"/>
              <a:gd name="connsiteX149" fmla="*/ 425908 w 441326"/>
              <a:gd name="connsiteY149" fmla="*/ 11864 h 419101"/>
              <a:gd name="connsiteX150" fmla="*/ 429598 w 441326"/>
              <a:gd name="connsiteY150" fmla="*/ 14752 h 419101"/>
              <a:gd name="connsiteX151" fmla="*/ 433024 w 441326"/>
              <a:gd name="connsiteY151" fmla="*/ 18165 h 419101"/>
              <a:gd name="connsiteX152" fmla="*/ 435923 w 441326"/>
              <a:gd name="connsiteY152" fmla="*/ 21841 h 419101"/>
              <a:gd name="connsiteX153" fmla="*/ 438163 w 441326"/>
              <a:gd name="connsiteY153" fmla="*/ 26041 h 419101"/>
              <a:gd name="connsiteX154" fmla="*/ 440008 w 441326"/>
              <a:gd name="connsiteY154" fmla="*/ 30636 h 419101"/>
              <a:gd name="connsiteX155" fmla="*/ 441063 w 441326"/>
              <a:gd name="connsiteY155" fmla="*/ 35362 h 419101"/>
              <a:gd name="connsiteX156" fmla="*/ 441326 w 441326"/>
              <a:gd name="connsiteY156" fmla="*/ 40482 h 419101"/>
              <a:gd name="connsiteX157" fmla="*/ 441063 w 441326"/>
              <a:gd name="connsiteY157" fmla="*/ 45601 h 419101"/>
              <a:gd name="connsiteX158" fmla="*/ 440008 w 441326"/>
              <a:gd name="connsiteY158" fmla="*/ 50327 h 419101"/>
              <a:gd name="connsiteX159" fmla="*/ 438163 w 441326"/>
              <a:gd name="connsiteY159" fmla="*/ 54922 h 419101"/>
              <a:gd name="connsiteX160" fmla="*/ 435923 w 441326"/>
              <a:gd name="connsiteY160" fmla="*/ 59123 h 419101"/>
              <a:gd name="connsiteX161" fmla="*/ 433024 w 441326"/>
              <a:gd name="connsiteY161" fmla="*/ 62798 h 419101"/>
              <a:gd name="connsiteX162" fmla="*/ 429598 w 441326"/>
              <a:gd name="connsiteY162" fmla="*/ 66212 h 419101"/>
              <a:gd name="connsiteX163" fmla="*/ 425908 w 441326"/>
              <a:gd name="connsiteY163" fmla="*/ 69100 h 419101"/>
              <a:gd name="connsiteX164" fmla="*/ 421691 w 441326"/>
              <a:gd name="connsiteY164" fmla="*/ 71463 h 419101"/>
              <a:gd name="connsiteX165" fmla="*/ 417078 w 441326"/>
              <a:gd name="connsiteY165" fmla="*/ 73169 h 419101"/>
              <a:gd name="connsiteX166" fmla="*/ 412334 w 441326"/>
              <a:gd name="connsiteY166" fmla="*/ 74219 h 419101"/>
              <a:gd name="connsiteX167" fmla="*/ 407195 w 441326"/>
              <a:gd name="connsiteY167" fmla="*/ 74613 h 419101"/>
              <a:gd name="connsiteX168" fmla="*/ 402187 w 441326"/>
              <a:gd name="connsiteY168" fmla="*/ 74219 h 419101"/>
              <a:gd name="connsiteX169" fmla="*/ 397443 w 441326"/>
              <a:gd name="connsiteY169" fmla="*/ 73169 h 419101"/>
              <a:gd name="connsiteX170" fmla="*/ 392831 w 441326"/>
              <a:gd name="connsiteY170" fmla="*/ 71463 h 419101"/>
              <a:gd name="connsiteX171" fmla="*/ 388745 w 441326"/>
              <a:gd name="connsiteY171" fmla="*/ 69100 h 419101"/>
              <a:gd name="connsiteX172" fmla="*/ 384924 w 441326"/>
              <a:gd name="connsiteY172" fmla="*/ 66212 h 419101"/>
              <a:gd name="connsiteX173" fmla="*/ 381497 w 441326"/>
              <a:gd name="connsiteY173" fmla="*/ 62798 h 419101"/>
              <a:gd name="connsiteX174" fmla="*/ 378598 w 441326"/>
              <a:gd name="connsiteY174" fmla="*/ 59123 h 419101"/>
              <a:gd name="connsiteX175" fmla="*/ 376226 w 441326"/>
              <a:gd name="connsiteY175" fmla="*/ 54922 h 419101"/>
              <a:gd name="connsiteX176" fmla="*/ 374645 w 441326"/>
              <a:gd name="connsiteY176" fmla="*/ 50327 h 419101"/>
              <a:gd name="connsiteX177" fmla="*/ 373590 w 441326"/>
              <a:gd name="connsiteY177" fmla="*/ 45601 h 419101"/>
              <a:gd name="connsiteX178" fmla="*/ 373063 w 441326"/>
              <a:gd name="connsiteY178" fmla="*/ 40482 h 419101"/>
              <a:gd name="connsiteX179" fmla="*/ 373590 w 441326"/>
              <a:gd name="connsiteY179" fmla="*/ 35362 h 419101"/>
              <a:gd name="connsiteX180" fmla="*/ 374645 w 441326"/>
              <a:gd name="connsiteY180" fmla="*/ 30636 h 419101"/>
              <a:gd name="connsiteX181" fmla="*/ 376226 w 441326"/>
              <a:gd name="connsiteY181" fmla="*/ 26041 h 419101"/>
              <a:gd name="connsiteX182" fmla="*/ 378598 w 441326"/>
              <a:gd name="connsiteY182" fmla="*/ 21841 h 419101"/>
              <a:gd name="connsiteX183" fmla="*/ 381497 w 441326"/>
              <a:gd name="connsiteY183" fmla="*/ 18165 h 419101"/>
              <a:gd name="connsiteX184" fmla="*/ 384924 w 441326"/>
              <a:gd name="connsiteY184" fmla="*/ 14752 h 419101"/>
              <a:gd name="connsiteX185" fmla="*/ 388745 w 441326"/>
              <a:gd name="connsiteY185" fmla="*/ 11864 h 419101"/>
              <a:gd name="connsiteX186" fmla="*/ 392831 w 441326"/>
              <a:gd name="connsiteY186" fmla="*/ 9501 h 419101"/>
              <a:gd name="connsiteX187" fmla="*/ 397443 w 441326"/>
              <a:gd name="connsiteY187" fmla="*/ 7926 h 419101"/>
              <a:gd name="connsiteX188" fmla="*/ 402187 w 441326"/>
              <a:gd name="connsiteY188" fmla="*/ 6744 h 419101"/>
              <a:gd name="connsiteX189" fmla="*/ 34132 w 441326"/>
              <a:gd name="connsiteY189" fmla="*/ 6350 h 419101"/>
              <a:gd name="connsiteX190" fmla="*/ 39139 w 441326"/>
              <a:gd name="connsiteY190" fmla="*/ 6613 h 419101"/>
              <a:gd name="connsiteX191" fmla="*/ 44015 w 441326"/>
              <a:gd name="connsiteY191" fmla="*/ 7663 h 419101"/>
              <a:gd name="connsiteX192" fmla="*/ 48496 w 441326"/>
              <a:gd name="connsiteY192" fmla="*/ 9501 h 419101"/>
              <a:gd name="connsiteX193" fmla="*/ 52713 w 441326"/>
              <a:gd name="connsiteY193" fmla="*/ 11864 h 419101"/>
              <a:gd name="connsiteX194" fmla="*/ 56403 w 441326"/>
              <a:gd name="connsiteY194" fmla="*/ 14752 h 419101"/>
              <a:gd name="connsiteX195" fmla="*/ 59829 w 441326"/>
              <a:gd name="connsiteY195" fmla="*/ 18165 h 419101"/>
              <a:gd name="connsiteX196" fmla="*/ 62728 w 441326"/>
              <a:gd name="connsiteY196" fmla="*/ 21841 h 419101"/>
              <a:gd name="connsiteX197" fmla="*/ 65100 w 441326"/>
              <a:gd name="connsiteY197" fmla="*/ 26041 h 419101"/>
              <a:gd name="connsiteX198" fmla="*/ 66682 w 441326"/>
              <a:gd name="connsiteY198" fmla="*/ 30636 h 419101"/>
              <a:gd name="connsiteX199" fmla="*/ 67868 w 441326"/>
              <a:gd name="connsiteY199" fmla="*/ 35362 h 419101"/>
              <a:gd name="connsiteX200" fmla="*/ 68263 w 441326"/>
              <a:gd name="connsiteY200" fmla="*/ 40482 h 419101"/>
              <a:gd name="connsiteX201" fmla="*/ 67868 w 441326"/>
              <a:gd name="connsiteY201" fmla="*/ 45470 h 419101"/>
              <a:gd name="connsiteX202" fmla="*/ 66682 w 441326"/>
              <a:gd name="connsiteY202" fmla="*/ 50327 h 419101"/>
              <a:gd name="connsiteX203" fmla="*/ 65100 w 441326"/>
              <a:gd name="connsiteY203" fmla="*/ 54791 h 419101"/>
              <a:gd name="connsiteX204" fmla="*/ 62728 w 441326"/>
              <a:gd name="connsiteY204" fmla="*/ 58992 h 419101"/>
              <a:gd name="connsiteX205" fmla="*/ 59829 w 441326"/>
              <a:gd name="connsiteY205" fmla="*/ 62798 h 419101"/>
              <a:gd name="connsiteX206" fmla="*/ 56403 w 441326"/>
              <a:gd name="connsiteY206" fmla="*/ 66212 h 419101"/>
              <a:gd name="connsiteX207" fmla="*/ 52713 w 441326"/>
              <a:gd name="connsiteY207" fmla="*/ 69100 h 419101"/>
              <a:gd name="connsiteX208" fmla="*/ 48496 w 441326"/>
              <a:gd name="connsiteY208" fmla="*/ 71463 h 419101"/>
              <a:gd name="connsiteX209" fmla="*/ 44015 w 441326"/>
              <a:gd name="connsiteY209" fmla="*/ 73038 h 419101"/>
              <a:gd name="connsiteX210" fmla="*/ 39139 w 441326"/>
              <a:gd name="connsiteY210" fmla="*/ 74219 h 419101"/>
              <a:gd name="connsiteX211" fmla="*/ 34132 w 441326"/>
              <a:gd name="connsiteY211" fmla="*/ 74613 h 419101"/>
              <a:gd name="connsiteX212" fmla="*/ 28992 w 441326"/>
              <a:gd name="connsiteY212" fmla="*/ 74219 h 419101"/>
              <a:gd name="connsiteX213" fmla="*/ 24248 w 441326"/>
              <a:gd name="connsiteY213" fmla="*/ 73038 h 419101"/>
              <a:gd name="connsiteX214" fmla="*/ 19768 w 441326"/>
              <a:gd name="connsiteY214" fmla="*/ 71463 h 419101"/>
              <a:gd name="connsiteX215" fmla="*/ 15551 w 441326"/>
              <a:gd name="connsiteY215" fmla="*/ 69100 h 419101"/>
              <a:gd name="connsiteX216" fmla="*/ 11729 w 441326"/>
              <a:gd name="connsiteY216" fmla="*/ 66212 h 419101"/>
              <a:gd name="connsiteX217" fmla="*/ 8303 w 441326"/>
              <a:gd name="connsiteY217" fmla="*/ 62798 h 419101"/>
              <a:gd name="connsiteX218" fmla="*/ 5535 w 441326"/>
              <a:gd name="connsiteY218" fmla="*/ 58992 h 419101"/>
              <a:gd name="connsiteX219" fmla="*/ 3163 w 441326"/>
              <a:gd name="connsiteY219" fmla="*/ 54791 h 419101"/>
              <a:gd name="connsiteX220" fmla="*/ 1450 w 441326"/>
              <a:gd name="connsiteY220" fmla="*/ 50327 h 419101"/>
              <a:gd name="connsiteX221" fmla="*/ 396 w 441326"/>
              <a:gd name="connsiteY221" fmla="*/ 45470 h 419101"/>
              <a:gd name="connsiteX222" fmla="*/ 0 w 441326"/>
              <a:gd name="connsiteY222" fmla="*/ 40482 h 419101"/>
              <a:gd name="connsiteX223" fmla="*/ 396 w 441326"/>
              <a:gd name="connsiteY223" fmla="*/ 35362 h 419101"/>
              <a:gd name="connsiteX224" fmla="*/ 1450 w 441326"/>
              <a:gd name="connsiteY224" fmla="*/ 30636 h 419101"/>
              <a:gd name="connsiteX225" fmla="*/ 3163 w 441326"/>
              <a:gd name="connsiteY225" fmla="*/ 26041 h 419101"/>
              <a:gd name="connsiteX226" fmla="*/ 5535 w 441326"/>
              <a:gd name="connsiteY226" fmla="*/ 21841 h 419101"/>
              <a:gd name="connsiteX227" fmla="*/ 8303 w 441326"/>
              <a:gd name="connsiteY227" fmla="*/ 18165 h 419101"/>
              <a:gd name="connsiteX228" fmla="*/ 11729 w 441326"/>
              <a:gd name="connsiteY228" fmla="*/ 14752 h 419101"/>
              <a:gd name="connsiteX229" fmla="*/ 15551 w 441326"/>
              <a:gd name="connsiteY229" fmla="*/ 11864 h 419101"/>
              <a:gd name="connsiteX230" fmla="*/ 19768 w 441326"/>
              <a:gd name="connsiteY230" fmla="*/ 9501 h 419101"/>
              <a:gd name="connsiteX231" fmla="*/ 24248 w 441326"/>
              <a:gd name="connsiteY231" fmla="*/ 7663 h 419101"/>
              <a:gd name="connsiteX232" fmla="*/ 28992 w 441326"/>
              <a:gd name="connsiteY232" fmla="*/ 6613 h 419101"/>
              <a:gd name="connsiteX233" fmla="*/ 228600 w 441326"/>
              <a:gd name="connsiteY233" fmla="*/ 0 h 419101"/>
              <a:gd name="connsiteX234" fmla="*/ 233779 w 441326"/>
              <a:gd name="connsiteY234" fmla="*/ 264 h 419101"/>
              <a:gd name="connsiteX235" fmla="*/ 238693 w 441326"/>
              <a:gd name="connsiteY235" fmla="*/ 1455 h 419101"/>
              <a:gd name="connsiteX236" fmla="*/ 243340 w 441326"/>
              <a:gd name="connsiteY236" fmla="*/ 3175 h 419101"/>
              <a:gd name="connsiteX237" fmla="*/ 247590 w 441326"/>
              <a:gd name="connsiteY237" fmla="*/ 5556 h 419101"/>
              <a:gd name="connsiteX238" fmla="*/ 251574 w 441326"/>
              <a:gd name="connsiteY238" fmla="*/ 8599 h 419101"/>
              <a:gd name="connsiteX239" fmla="*/ 255026 w 441326"/>
              <a:gd name="connsiteY239" fmla="*/ 12039 h 419101"/>
              <a:gd name="connsiteX240" fmla="*/ 257948 w 441326"/>
              <a:gd name="connsiteY240" fmla="*/ 15875 h 419101"/>
              <a:gd name="connsiteX241" fmla="*/ 260338 w 441326"/>
              <a:gd name="connsiteY241" fmla="*/ 20241 h 419101"/>
              <a:gd name="connsiteX242" fmla="*/ 262065 w 441326"/>
              <a:gd name="connsiteY242" fmla="*/ 24871 h 419101"/>
              <a:gd name="connsiteX243" fmla="*/ 263127 w 441326"/>
              <a:gd name="connsiteY243" fmla="*/ 29766 h 419101"/>
              <a:gd name="connsiteX244" fmla="*/ 263525 w 441326"/>
              <a:gd name="connsiteY244" fmla="*/ 34925 h 419101"/>
              <a:gd name="connsiteX245" fmla="*/ 263127 w 441326"/>
              <a:gd name="connsiteY245" fmla="*/ 40085 h 419101"/>
              <a:gd name="connsiteX246" fmla="*/ 262065 w 441326"/>
              <a:gd name="connsiteY246" fmla="*/ 44979 h 419101"/>
              <a:gd name="connsiteX247" fmla="*/ 260338 w 441326"/>
              <a:gd name="connsiteY247" fmla="*/ 49610 h 419101"/>
              <a:gd name="connsiteX248" fmla="*/ 257948 w 441326"/>
              <a:gd name="connsiteY248" fmla="*/ 53843 h 419101"/>
              <a:gd name="connsiteX249" fmla="*/ 255026 w 441326"/>
              <a:gd name="connsiteY249" fmla="*/ 57812 h 419101"/>
              <a:gd name="connsiteX250" fmla="*/ 251574 w 441326"/>
              <a:gd name="connsiteY250" fmla="*/ 61384 h 419101"/>
              <a:gd name="connsiteX251" fmla="*/ 247590 w 441326"/>
              <a:gd name="connsiteY251" fmla="*/ 64162 h 419101"/>
              <a:gd name="connsiteX252" fmla="*/ 243340 w 441326"/>
              <a:gd name="connsiteY252" fmla="*/ 66543 h 419101"/>
              <a:gd name="connsiteX253" fmla="*/ 238693 w 441326"/>
              <a:gd name="connsiteY253" fmla="*/ 68395 h 419101"/>
              <a:gd name="connsiteX254" fmla="*/ 233779 w 441326"/>
              <a:gd name="connsiteY254" fmla="*/ 69453 h 419101"/>
              <a:gd name="connsiteX255" fmla="*/ 228600 w 441326"/>
              <a:gd name="connsiteY255" fmla="*/ 69850 h 419101"/>
              <a:gd name="connsiteX256" fmla="*/ 223421 w 441326"/>
              <a:gd name="connsiteY256" fmla="*/ 69453 h 419101"/>
              <a:gd name="connsiteX257" fmla="*/ 218508 w 441326"/>
              <a:gd name="connsiteY257" fmla="*/ 68395 h 419101"/>
              <a:gd name="connsiteX258" fmla="*/ 213860 w 441326"/>
              <a:gd name="connsiteY258" fmla="*/ 66543 h 419101"/>
              <a:gd name="connsiteX259" fmla="*/ 209611 w 441326"/>
              <a:gd name="connsiteY259" fmla="*/ 64162 h 419101"/>
              <a:gd name="connsiteX260" fmla="*/ 205760 w 441326"/>
              <a:gd name="connsiteY260" fmla="*/ 61384 h 419101"/>
              <a:gd name="connsiteX261" fmla="*/ 202307 w 441326"/>
              <a:gd name="connsiteY261" fmla="*/ 57812 h 419101"/>
              <a:gd name="connsiteX262" fmla="*/ 199253 w 441326"/>
              <a:gd name="connsiteY262" fmla="*/ 53843 h 419101"/>
              <a:gd name="connsiteX263" fmla="*/ 196862 w 441326"/>
              <a:gd name="connsiteY263" fmla="*/ 49610 h 419101"/>
              <a:gd name="connsiteX264" fmla="*/ 195136 w 441326"/>
              <a:gd name="connsiteY264" fmla="*/ 44979 h 419101"/>
              <a:gd name="connsiteX265" fmla="*/ 193941 w 441326"/>
              <a:gd name="connsiteY265" fmla="*/ 40085 h 419101"/>
              <a:gd name="connsiteX266" fmla="*/ 193675 w 441326"/>
              <a:gd name="connsiteY266" fmla="*/ 34925 h 419101"/>
              <a:gd name="connsiteX267" fmla="*/ 193941 w 441326"/>
              <a:gd name="connsiteY267" fmla="*/ 29766 h 419101"/>
              <a:gd name="connsiteX268" fmla="*/ 195136 w 441326"/>
              <a:gd name="connsiteY268" fmla="*/ 24871 h 419101"/>
              <a:gd name="connsiteX269" fmla="*/ 196862 w 441326"/>
              <a:gd name="connsiteY269" fmla="*/ 20241 h 419101"/>
              <a:gd name="connsiteX270" fmla="*/ 199253 w 441326"/>
              <a:gd name="connsiteY270" fmla="*/ 15875 h 419101"/>
              <a:gd name="connsiteX271" fmla="*/ 202307 w 441326"/>
              <a:gd name="connsiteY271" fmla="*/ 12039 h 419101"/>
              <a:gd name="connsiteX272" fmla="*/ 205760 w 441326"/>
              <a:gd name="connsiteY272" fmla="*/ 8599 h 419101"/>
              <a:gd name="connsiteX273" fmla="*/ 209611 w 441326"/>
              <a:gd name="connsiteY273" fmla="*/ 5556 h 419101"/>
              <a:gd name="connsiteX274" fmla="*/ 213860 w 441326"/>
              <a:gd name="connsiteY274" fmla="*/ 3175 h 419101"/>
              <a:gd name="connsiteX275" fmla="*/ 218508 w 441326"/>
              <a:gd name="connsiteY275" fmla="*/ 1455 h 419101"/>
              <a:gd name="connsiteX276" fmla="*/ 223421 w 441326"/>
              <a:gd name="connsiteY276" fmla="*/ 264 h 4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441326" h="419101">
                <a:moveTo>
                  <a:pt x="114300" y="173038"/>
                </a:moveTo>
                <a:lnTo>
                  <a:pt x="334963" y="173038"/>
                </a:lnTo>
                <a:lnTo>
                  <a:pt x="334963" y="205838"/>
                </a:lnTo>
                <a:lnTo>
                  <a:pt x="243860" y="205838"/>
                </a:lnTo>
                <a:lnTo>
                  <a:pt x="243860" y="419101"/>
                </a:lnTo>
                <a:lnTo>
                  <a:pt x="204873" y="419101"/>
                </a:lnTo>
                <a:lnTo>
                  <a:pt x="204873" y="205838"/>
                </a:lnTo>
                <a:lnTo>
                  <a:pt x="114300" y="205838"/>
                </a:lnTo>
                <a:close/>
                <a:moveTo>
                  <a:pt x="389030" y="93663"/>
                </a:moveTo>
                <a:lnTo>
                  <a:pt x="426855" y="93663"/>
                </a:lnTo>
                <a:lnTo>
                  <a:pt x="428726" y="94060"/>
                </a:lnTo>
                <a:lnTo>
                  <a:pt x="430330" y="95118"/>
                </a:lnTo>
                <a:lnTo>
                  <a:pt x="431399" y="96572"/>
                </a:lnTo>
                <a:lnTo>
                  <a:pt x="431800" y="98556"/>
                </a:lnTo>
                <a:lnTo>
                  <a:pt x="431800" y="269937"/>
                </a:lnTo>
                <a:lnTo>
                  <a:pt x="431399" y="271920"/>
                </a:lnTo>
                <a:lnTo>
                  <a:pt x="430330" y="273375"/>
                </a:lnTo>
                <a:lnTo>
                  <a:pt x="428726" y="274565"/>
                </a:lnTo>
                <a:lnTo>
                  <a:pt x="426855" y="274962"/>
                </a:lnTo>
                <a:lnTo>
                  <a:pt x="323940" y="274962"/>
                </a:lnTo>
                <a:lnTo>
                  <a:pt x="323940" y="395563"/>
                </a:lnTo>
                <a:lnTo>
                  <a:pt x="323539" y="399794"/>
                </a:lnTo>
                <a:lnTo>
                  <a:pt x="322470" y="403894"/>
                </a:lnTo>
                <a:lnTo>
                  <a:pt x="320733" y="407464"/>
                </a:lnTo>
                <a:lnTo>
                  <a:pt x="318460" y="410770"/>
                </a:lnTo>
                <a:lnTo>
                  <a:pt x="315520" y="413679"/>
                </a:lnTo>
                <a:lnTo>
                  <a:pt x="312179" y="415928"/>
                </a:lnTo>
                <a:lnTo>
                  <a:pt x="308436" y="417647"/>
                </a:lnTo>
                <a:lnTo>
                  <a:pt x="304293" y="418705"/>
                </a:lnTo>
                <a:lnTo>
                  <a:pt x="299882" y="419101"/>
                </a:lnTo>
                <a:lnTo>
                  <a:pt x="295605" y="418705"/>
                </a:lnTo>
                <a:lnTo>
                  <a:pt x="291596" y="417647"/>
                </a:lnTo>
                <a:lnTo>
                  <a:pt x="287987" y="415928"/>
                </a:lnTo>
                <a:lnTo>
                  <a:pt x="284646" y="413679"/>
                </a:lnTo>
                <a:lnTo>
                  <a:pt x="281705" y="410770"/>
                </a:lnTo>
                <a:lnTo>
                  <a:pt x="279299" y="407464"/>
                </a:lnTo>
                <a:lnTo>
                  <a:pt x="277562" y="403894"/>
                </a:lnTo>
                <a:lnTo>
                  <a:pt x="276493" y="399794"/>
                </a:lnTo>
                <a:lnTo>
                  <a:pt x="276225" y="395563"/>
                </a:lnTo>
                <a:lnTo>
                  <a:pt x="276225" y="232381"/>
                </a:lnTo>
                <a:lnTo>
                  <a:pt x="276626" y="230530"/>
                </a:lnTo>
                <a:lnTo>
                  <a:pt x="277562" y="228943"/>
                </a:lnTo>
                <a:lnTo>
                  <a:pt x="279166" y="228017"/>
                </a:lnTo>
                <a:lnTo>
                  <a:pt x="281171" y="227620"/>
                </a:lnTo>
                <a:lnTo>
                  <a:pt x="384085" y="227620"/>
                </a:lnTo>
                <a:lnTo>
                  <a:pt x="384085" y="98556"/>
                </a:lnTo>
                <a:lnTo>
                  <a:pt x="384486" y="96572"/>
                </a:lnTo>
                <a:lnTo>
                  <a:pt x="385555" y="95118"/>
                </a:lnTo>
                <a:lnTo>
                  <a:pt x="387026" y="94060"/>
                </a:lnTo>
                <a:close/>
                <a:moveTo>
                  <a:pt x="16132" y="93663"/>
                </a:moveTo>
                <a:lnTo>
                  <a:pt x="53374" y="93663"/>
                </a:lnTo>
                <a:lnTo>
                  <a:pt x="55355" y="94192"/>
                </a:lnTo>
                <a:lnTo>
                  <a:pt x="56808" y="95249"/>
                </a:lnTo>
                <a:lnTo>
                  <a:pt x="57996" y="96703"/>
                </a:lnTo>
                <a:lnTo>
                  <a:pt x="58393" y="98686"/>
                </a:lnTo>
                <a:lnTo>
                  <a:pt x="58393" y="227566"/>
                </a:lnTo>
                <a:lnTo>
                  <a:pt x="159951" y="227566"/>
                </a:lnTo>
                <a:lnTo>
                  <a:pt x="161932" y="227963"/>
                </a:lnTo>
                <a:lnTo>
                  <a:pt x="163384" y="229020"/>
                </a:lnTo>
                <a:lnTo>
                  <a:pt x="164573" y="230606"/>
                </a:lnTo>
                <a:lnTo>
                  <a:pt x="164969" y="232457"/>
                </a:lnTo>
                <a:lnTo>
                  <a:pt x="165101" y="395705"/>
                </a:lnTo>
                <a:lnTo>
                  <a:pt x="164705" y="399802"/>
                </a:lnTo>
                <a:lnTo>
                  <a:pt x="163516" y="403900"/>
                </a:lnTo>
                <a:lnTo>
                  <a:pt x="161800" y="407469"/>
                </a:lnTo>
                <a:lnTo>
                  <a:pt x="159422" y="410774"/>
                </a:lnTo>
                <a:lnTo>
                  <a:pt x="156517" y="413682"/>
                </a:lnTo>
                <a:lnTo>
                  <a:pt x="153215" y="415929"/>
                </a:lnTo>
                <a:lnTo>
                  <a:pt x="149518" y="417647"/>
                </a:lnTo>
                <a:lnTo>
                  <a:pt x="145556" y="418705"/>
                </a:lnTo>
                <a:lnTo>
                  <a:pt x="141330" y="419101"/>
                </a:lnTo>
                <a:lnTo>
                  <a:pt x="137103" y="418705"/>
                </a:lnTo>
                <a:lnTo>
                  <a:pt x="133141" y="417647"/>
                </a:lnTo>
                <a:lnTo>
                  <a:pt x="129444" y="415929"/>
                </a:lnTo>
                <a:lnTo>
                  <a:pt x="126142" y="413682"/>
                </a:lnTo>
                <a:lnTo>
                  <a:pt x="123369" y="410774"/>
                </a:lnTo>
                <a:lnTo>
                  <a:pt x="120991" y="407469"/>
                </a:lnTo>
                <a:lnTo>
                  <a:pt x="119275" y="403900"/>
                </a:lnTo>
                <a:lnTo>
                  <a:pt x="118086" y="399802"/>
                </a:lnTo>
                <a:lnTo>
                  <a:pt x="117690" y="395705"/>
                </a:lnTo>
                <a:lnTo>
                  <a:pt x="117690" y="275020"/>
                </a:lnTo>
                <a:lnTo>
                  <a:pt x="16132" y="275020"/>
                </a:lnTo>
                <a:lnTo>
                  <a:pt x="14151" y="274624"/>
                </a:lnTo>
                <a:lnTo>
                  <a:pt x="12698" y="273434"/>
                </a:lnTo>
                <a:lnTo>
                  <a:pt x="11509" y="271980"/>
                </a:lnTo>
                <a:lnTo>
                  <a:pt x="11113" y="269997"/>
                </a:lnTo>
                <a:lnTo>
                  <a:pt x="11113" y="98686"/>
                </a:lnTo>
                <a:lnTo>
                  <a:pt x="11509" y="96703"/>
                </a:lnTo>
                <a:lnTo>
                  <a:pt x="12698" y="95249"/>
                </a:lnTo>
                <a:lnTo>
                  <a:pt x="14151" y="94192"/>
                </a:lnTo>
                <a:close/>
                <a:moveTo>
                  <a:pt x="194051" y="77788"/>
                </a:moveTo>
                <a:lnTo>
                  <a:pt x="263809" y="77788"/>
                </a:lnTo>
                <a:lnTo>
                  <a:pt x="264073" y="77788"/>
                </a:lnTo>
                <a:lnTo>
                  <a:pt x="264864" y="77788"/>
                </a:lnTo>
                <a:lnTo>
                  <a:pt x="266183" y="77788"/>
                </a:lnTo>
                <a:lnTo>
                  <a:pt x="268029" y="77920"/>
                </a:lnTo>
                <a:lnTo>
                  <a:pt x="270007" y="78182"/>
                </a:lnTo>
                <a:lnTo>
                  <a:pt x="272513" y="78576"/>
                </a:lnTo>
                <a:lnTo>
                  <a:pt x="275282" y="78970"/>
                </a:lnTo>
                <a:lnTo>
                  <a:pt x="278315" y="79626"/>
                </a:lnTo>
                <a:lnTo>
                  <a:pt x="281480" y="80545"/>
                </a:lnTo>
                <a:lnTo>
                  <a:pt x="284645" y="81595"/>
                </a:lnTo>
                <a:lnTo>
                  <a:pt x="287941" y="82908"/>
                </a:lnTo>
                <a:lnTo>
                  <a:pt x="291238" y="84483"/>
                </a:lnTo>
                <a:lnTo>
                  <a:pt x="294403" y="86321"/>
                </a:lnTo>
                <a:lnTo>
                  <a:pt x="297304" y="88553"/>
                </a:lnTo>
                <a:lnTo>
                  <a:pt x="300337" y="91179"/>
                </a:lnTo>
                <a:lnTo>
                  <a:pt x="302974" y="94067"/>
                </a:lnTo>
                <a:lnTo>
                  <a:pt x="305480" y="97349"/>
                </a:lnTo>
                <a:lnTo>
                  <a:pt x="307458" y="101156"/>
                </a:lnTo>
                <a:lnTo>
                  <a:pt x="309172" y="105226"/>
                </a:lnTo>
                <a:lnTo>
                  <a:pt x="310359" y="109952"/>
                </a:lnTo>
                <a:lnTo>
                  <a:pt x="311150" y="115203"/>
                </a:lnTo>
                <a:lnTo>
                  <a:pt x="311150" y="163513"/>
                </a:lnTo>
                <a:lnTo>
                  <a:pt x="281875" y="163513"/>
                </a:lnTo>
                <a:lnTo>
                  <a:pt x="281875" y="121110"/>
                </a:lnTo>
                <a:lnTo>
                  <a:pt x="272381" y="121110"/>
                </a:lnTo>
                <a:lnTo>
                  <a:pt x="272381" y="163513"/>
                </a:lnTo>
                <a:lnTo>
                  <a:pt x="184424" y="163513"/>
                </a:lnTo>
                <a:lnTo>
                  <a:pt x="184688" y="121635"/>
                </a:lnTo>
                <a:lnTo>
                  <a:pt x="175325" y="121635"/>
                </a:lnTo>
                <a:lnTo>
                  <a:pt x="175325" y="163513"/>
                </a:lnTo>
                <a:lnTo>
                  <a:pt x="146050" y="163513"/>
                </a:lnTo>
                <a:lnTo>
                  <a:pt x="146050" y="115203"/>
                </a:lnTo>
                <a:lnTo>
                  <a:pt x="146050" y="114809"/>
                </a:lnTo>
                <a:lnTo>
                  <a:pt x="146050" y="114284"/>
                </a:lnTo>
                <a:lnTo>
                  <a:pt x="146050" y="113365"/>
                </a:lnTo>
                <a:lnTo>
                  <a:pt x="146182" y="112052"/>
                </a:lnTo>
                <a:lnTo>
                  <a:pt x="146446" y="110345"/>
                </a:lnTo>
                <a:lnTo>
                  <a:pt x="146710" y="108376"/>
                </a:lnTo>
                <a:lnTo>
                  <a:pt x="147369" y="106407"/>
                </a:lnTo>
                <a:lnTo>
                  <a:pt x="147896" y="104175"/>
                </a:lnTo>
                <a:lnTo>
                  <a:pt x="148819" y="101681"/>
                </a:lnTo>
                <a:lnTo>
                  <a:pt x="149874" y="99187"/>
                </a:lnTo>
                <a:lnTo>
                  <a:pt x="151457" y="96824"/>
                </a:lnTo>
                <a:lnTo>
                  <a:pt x="153039" y="94329"/>
                </a:lnTo>
                <a:lnTo>
                  <a:pt x="155281" y="91704"/>
                </a:lnTo>
                <a:lnTo>
                  <a:pt x="157655" y="89341"/>
                </a:lnTo>
                <a:lnTo>
                  <a:pt x="160424" y="87109"/>
                </a:lnTo>
                <a:lnTo>
                  <a:pt x="163721" y="85009"/>
                </a:lnTo>
                <a:lnTo>
                  <a:pt x="167545" y="82908"/>
                </a:lnTo>
                <a:lnTo>
                  <a:pt x="171765" y="81333"/>
                </a:lnTo>
                <a:lnTo>
                  <a:pt x="176512" y="79889"/>
                </a:lnTo>
                <a:lnTo>
                  <a:pt x="181787" y="78838"/>
                </a:lnTo>
                <a:lnTo>
                  <a:pt x="187589" y="78051"/>
                </a:lnTo>
                <a:close/>
                <a:moveTo>
                  <a:pt x="407195" y="6350"/>
                </a:moveTo>
                <a:lnTo>
                  <a:pt x="412334" y="6744"/>
                </a:lnTo>
                <a:lnTo>
                  <a:pt x="417078" y="7926"/>
                </a:lnTo>
                <a:lnTo>
                  <a:pt x="421691" y="9501"/>
                </a:lnTo>
                <a:lnTo>
                  <a:pt x="425908" y="11864"/>
                </a:lnTo>
                <a:lnTo>
                  <a:pt x="429598" y="14752"/>
                </a:lnTo>
                <a:lnTo>
                  <a:pt x="433024" y="18165"/>
                </a:lnTo>
                <a:lnTo>
                  <a:pt x="435923" y="21841"/>
                </a:lnTo>
                <a:lnTo>
                  <a:pt x="438163" y="26041"/>
                </a:lnTo>
                <a:lnTo>
                  <a:pt x="440008" y="30636"/>
                </a:lnTo>
                <a:lnTo>
                  <a:pt x="441063" y="35362"/>
                </a:lnTo>
                <a:lnTo>
                  <a:pt x="441326" y="40482"/>
                </a:lnTo>
                <a:lnTo>
                  <a:pt x="441063" y="45601"/>
                </a:lnTo>
                <a:lnTo>
                  <a:pt x="440008" y="50327"/>
                </a:lnTo>
                <a:lnTo>
                  <a:pt x="438163" y="54922"/>
                </a:lnTo>
                <a:lnTo>
                  <a:pt x="435923" y="59123"/>
                </a:lnTo>
                <a:lnTo>
                  <a:pt x="433024" y="62798"/>
                </a:lnTo>
                <a:lnTo>
                  <a:pt x="429598" y="66212"/>
                </a:lnTo>
                <a:lnTo>
                  <a:pt x="425908" y="69100"/>
                </a:lnTo>
                <a:lnTo>
                  <a:pt x="421691" y="71463"/>
                </a:lnTo>
                <a:lnTo>
                  <a:pt x="417078" y="73169"/>
                </a:lnTo>
                <a:lnTo>
                  <a:pt x="412334" y="74219"/>
                </a:lnTo>
                <a:lnTo>
                  <a:pt x="407195" y="74613"/>
                </a:lnTo>
                <a:lnTo>
                  <a:pt x="402187" y="74219"/>
                </a:lnTo>
                <a:lnTo>
                  <a:pt x="397443" y="73169"/>
                </a:lnTo>
                <a:lnTo>
                  <a:pt x="392831" y="71463"/>
                </a:lnTo>
                <a:lnTo>
                  <a:pt x="388745" y="69100"/>
                </a:lnTo>
                <a:lnTo>
                  <a:pt x="384924" y="66212"/>
                </a:lnTo>
                <a:lnTo>
                  <a:pt x="381497" y="62798"/>
                </a:lnTo>
                <a:lnTo>
                  <a:pt x="378598" y="59123"/>
                </a:lnTo>
                <a:lnTo>
                  <a:pt x="376226" y="54922"/>
                </a:lnTo>
                <a:lnTo>
                  <a:pt x="374645" y="50327"/>
                </a:lnTo>
                <a:lnTo>
                  <a:pt x="373590" y="45601"/>
                </a:lnTo>
                <a:lnTo>
                  <a:pt x="373063" y="40482"/>
                </a:lnTo>
                <a:lnTo>
                  <a:pt x="373590" y="35362"/>
                </a:lnTo>
                <a:lnTo>
                  <a:pt x="374645" y="30636"/>
                </a:lnTo>
                <a:lnTo>
                  <a:pt x="376226" y="26041"/>
                </a:lnTo>
                <a:lnTo>
                  <a:pt x="378598" y="21841"/>
                </a:lnTo>
                <a:lnTo>
                  <a:pt x="381497" y="18165"/>
                </a:lnTo>
                <a:lnTo>
                  <a:pt x="384924" y="14752"/>
                </a:lnTo>
                <a:lnTo>
                  <a:pt x="388745" y="11864"/>
                </a:lnTo>
                <a:lnTo>
                  <a:pt x="392831" y="9501"/>
                </a:lnTo>
                <a:lnTo>
                  <a:pt x="397443" y="7926"/>
                </a:lnTo>
                <a:lnTo>
                  <a:pt x="402187" y="6744"/>
                </a:lnTo>
                <a:close/>
                <a:moveTo>
                  <a:pt x="34132" y="6350"/>
                </a:moveTo>
                <a:lnTo>
                  <a:pt x="39139" y="6613"/>
                </a:lnTo>
                <a:lnTo>
                  <a:pt x="44015" y="7663"/>
                </a:lnTo>
                <a:lnTo>
                  <a:pt x="48496" y="9501"/>
                </a:lnTo>
                <a:lnTo>
                  <a:pt x="52713" y="11864"/>
                </a:lnTo>
                <a:lnTo>
                  <a:pt x="56403" y="14752"/>
                </a:lnTo>
                <a:lnTo>
                  <a:pt x="59829" y="18165"/>
                </a:lnTo>
                <a:lnTo>
                  <a:pt x="62728" y="21841"/>
                </a:lnTo>
                <a:lnTo>
                  <a:pt x="65100" y="26041"/>
                </a:lnTo>
                <a:lnTo>
                  <a:pt x="66682" y="30636"/>
                </a:lnTo>
                <a:lnTo>
                  <a:pt x="67868" y="35362"/>
                </a:lnTo>
                <a:lnTo>
                  <a:pt x="68263" y="40482"/>
                </a:lnTo>
                <a:lnTo>
                  <a:pt x="67868" y="45470"/>
                </a:lnTo>
                <a:lnTo>
                  <a:pt x="66682" y="50327"/>
                </a:lnTo>
                <a:lnTo>
                  <a:pt x="65100" y="54791"/>
                </a:lnTo>
                <a:lnTo>
                  <a:pt x="62728" y="58992"/>
                </a:lnTo>
                <a:lnTo>
                  <a:pt x="59829" y="62798"/>
                </a:lnTo>
                <a:lnTo>
                  <a:pt x="56403" y="66212"/>
                </a:lnTo>
                <a:lnTo>
                  <a:pt x="52713" y="69100"/>
                </a:lnTo>
                <a:lnTo>
                  <a:pt x="48496" y="71463"/>
                </a:lnTo>
                <a:lnTo>
                  <a:pt x="44015" y="73038"/>
                </a:lnTo>
                <a:lnTo>
                  <a:pt x="39139" y="74219"/>
                </a:lnTo>
                <a:lnTo>
                  <a:pt x="34132" y="74613"/>
                </a:lnTo>
                <a:lnTo>
                  <a:pt x="28992" y="74219"/>
                </a:lnTo>
                <a:lnTo>
                  <a:pt x="24248" y="73038"/>
                </a:lnTo>
                <a:lnTo>
                  <a:pt x="19768" y="71463"/>
                </a:lnTo>
                <a:lnTo>
                  <a:pt x="15551" y="69100"/>
                </a:lnTo>
                <a:lnTo>
                  <a:pt x="11729" y="66212"/>
                </a:lnTo>
                <a:lnTo>
                  <a:pt x="8303" y="62798"/>
                </a:lnTo>
                <a:lnTo>
                  <a:pt x="5535" y="58992"/>
                </a:lnTo>
                <a:lnTo>
                  <a:pt x="3163" y="54791"/>
                </a:lnTo>
                <a:lnTo>
                  <a:pt x="1450" y="50327"/>
                </a:lnTo>
                <a:lnTo>
                  <a:pt x="396" y="45470"/>
                </a:lnTo>
                <a:lnTo>
                  <a:pt x="0" y="40482"/>
                </a:lnTo>
                <a:lnTo>
                  <a:pt x="396" y="35362"/>
                </a:lnTo>
                <a:lnTo>
                  <a:pt x="1450" y="30636"/>
                </a:lnTo>
                <a:lnTo>
                  <a:pt x="3163" y="26041"/>
                </a:lnTo>
                <a:lnTo>
                  <a:pt x="5535" y="21841"/>
                </a:lnTo>
                <a:lnTo>
                  <a:pt x="8303" y="18165"/>
                </a:lnTo>
                <a:lnTo>
                  <a:pt x="11729" y="14752"/>
                </a:lnTo>
                <a:lnTo>
                  <a:pt x="15551" y="11864"/>
                </a:lnTo>
                <a:lnTo>
                  <a:pt x="19768" y="9501"/>
                </a:lnTo>
                <a:lnTo>
                  <a:pt x="24248" y="7663"/>
                </a:lnTo>
                <a:lnTo>
                  <a:pt x="28992" y="6613"/>
                </a:lnTo>
                <a:close/>
                <a:moveTo>
                  <a:pt x="228600" y="0"/>
                </a:moveTo>
                <a:lnTo>
                  <a:pt x="233779" y="264"/>
                </a:lnTo>
                <a:lnTo>
                  <a:pt x="238693" y="1455"/>
                </a:lnTo>
                <a:lnTo>
                  <a:pt x="243340" y="3175"/>
                </a:lnTo>
                <a:lnTo>
                  <a:pt x="247590" y="5556"/>
                </a:lnTo>
                <a:lnTo>
                  <a:pt x="251574" y="8599"/>
                </a:lnTo>
                <a:lnTo>
                  <a:pt x="255026" y="12039"/>
                </a:lnTo>
                <a:lnTo>
                  <a:pt x="257948" y="15875"/>
                </a:lnTo>
                <a:lnTo>
                  <a:pt x="260338" y="20241"/>
                </a:lnTo>
                <a:lnTo>
                  <a:pt x="262065" y="24871"/>
                </a:lnTo>
                <a:lnTo>
                  <a:pt x="263127" y="29766"/>
                </a:lnTo>
                <a:lnTo>
                  <a:pt x="263525" y="34925"/>
                </a:lnTo>
                <a:lnTo>
                  <a:pt x="263127" y="40085"/>
                </a:lnTo>
                <a:lnTo>
                  <a:pt x="262065" y="44979"/>
                </a:lnTo>
                <a:lnTo>
                  <a:pt x="260338" y="49610"/>
                </a:lnTo>
                <a:lnTo>
                  <a:pt x="257948" y="53843"/>
                </a:lnTo>
                <a:lnTo>
                  <a:pt x="255026" y="57812"/>
                </a:lnTo>
                <a:lnTo>
                  <a:pt x="251574" y="61384"/>
                </a:lnTo>
                <a:lnTo>
                  <a:pt x="247590" y="64162"/>
                </a:lnTo>
                <a:lnTo>
                  <a:pt x="243340" y="66543"/>
                </a:lnTo>
                <a:lnTo>
                  <a:pt x="238693" y="68395"/>
                </a:lnTo>
                <a:lnTo>
                  <a:pt x="233779" y="69453"/>
                </a:lnTo>
                <a:lnTo>
                  <a:pt x="228600" y="69850"/>
                </a:lnTo>
                <a:lnTo>
                  <a:pt x="223421" y="69453"/>
                </a:lnTo>
                <a:lnTo>
                  <a:pt x="218508" y="68395"/>
                </a:lnTo>
                <a:lnTo>
                  <a:pt x="213860" y="66543"/>
                </a:lnTo>
                <a:lnTo>
                  <a:pt x="209611" y="64162"/>
                </a:lnTo>
                <a:lnTo>
                  <a:pt x="205760" y="61384"/>
                </a:lnTo>
                <a:lnTo>
                  <a:pt x="202307" y="57812"/>
                </a:lnTo>
                <a:lnTo>
                  <a:pt x="199253" y="53843"/>
                </a:lnTo>
                <a:lnTo>
                  <a:pt x="196862" y="49610"/>
                </a:lnTo>
                <a:lnTo>
                  <a:pt x="195136" y="44979"/>
                </a:lnTo>
                <a:lnTo>
                  <a:pt x="193941" y="40085"/>
                </a:lnTo>
                <a:lnTo>
                  <a:pt x="193675" y="34925"/>
                </a:lnTo>
                <a:lnTo>
                  <a:pt x="193941" y="29766"/>
                </a:lnTo>
                <a:lnTo>
                  <a:pt x="195136" y="24871"/>
                </a:lnTo>
                <a:lnTo>
                  <a:pt x="196862" y="20241"/>
                </a:lnTo>
                <a:lnTo>
                  <a:pt x="199253" y="15875"/>
                </a:lnTo>
                <a:lnTo>
                  <a:pt x="202307" y="12039"/>
                </a:lnTo>
                <a:lnTo>
                  <a:pt x="205760" y="8599"/>
                </a:lnTo>
                <a:lnTo>
                  <a:pt x="209611" y="5556"/>
                </a:lnTo>
                <a:lnTo>
                  <a:pt x="213860" y="3175"/>
                </a:lnTo>
                <a:lnTo>
                  <a:pt x="218508" y="1455"/>
                </a:lnTo>
                <a:lnTo>
                  <a:pt x="223421" y="264"/>
                </a:lnTo>
                <a:close/>
              </a:path>
            </a:pathLst>
          </a:custGeom>
          <a:solidFill>
            <a:srgbClr val="ADAE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2" name="Group 148"/>
          <p:cNvGrpSpPr/>
          <p:nvPr/>
        </p:nvGrpSpPr>
        <p:grpSpPr>
          <a:xfrm>
            <a:off x="7307577" y="1806980"/>
            <a:ext cx="420620" cy="390245"/>
            <a:chOff x="4440238" y="2684463"/>
            <a:chExt cx="554037" cy="555625"/>
          </a:xfrm>
          <a:solidFill>
            <a:srgbClr val="ADAEB0"/>
          </a:solidFill>
        </p:grpSpPr>
        <p:sp>
          <p:nvSpPr>
            <p:cNvPr id="53" name="Freeform 168"/>
            <p:cNvSpPr>
              <a:spLocks noEditPoints="1"/>
            </p:cNvSpPr>
            <p:nvPr/>
          </p:nvSpPr>
          <p:spPr bwMode="auto">
            <a:xfrm>
              <a:off x="4440238" y="2806700"/>
              <a:ext cx="554037" cy="433388"/>
            </a:xfrm>
            <a:custGeom>
              <a:avLst/>
              <a:gdLst>
                <a:gd name="T0" fmla="*/ 1915 w 3491"/>
                <a:gd name="T1" fmla="*/ 1952 h 2734"/>
                <a:gd name="T2" fmla="*/ 1839 w 3491"/>
                <a:gd name="T3" fmla="*/ 2006 h 2734"/>
                <a:gd name="T4" fmla="*/ 1800 w 3491"/>
                <a:gd name="T5" fmla="*/ 2092 h 2734"/>
                <a:gd name="T6" fmla="*/ 1800 w 3491"/>
                <a:gd name="T7" fmla="*/ 2362 h 2734"/>
                <a:gd name="T8" fmla="*/ 1839 w 3491"/>
                <a:gd name="T9" fmla="*/ 2449 h 2734"/>
                <a:gd name="T10" fmla="*/ 1915 w 3491"/>
                <a:gd name="T11" fmla="*/ 2503 h 2734"/>
                <a:gd name="T12" fmla="*/ 2181 w 3491"/>
                <a:gd name="T13" fmla="*/ 2513 h 2734"/>
                <a:gd name="T14" fmla="*/ 2273 w 3491"/>
                <a:gd name="T15" fmla="*/ 2488 h 2734"/>
                <a:gd name="T16" fmla="*/ 2338 w 3491"/>
                <a:gd name="T17" fmla="*/ 2423 h 2734"/>
                <a:gd name="T18" fmla="*/ 2363 w 3491"/>
                <a:gd name="T19" fmla="*/ 2330 h 2734"/>
                <a:gd name="T20" fmla="*/ 2352 w 3491"/>
                <a:gd name="T21" fmla="*/ 2061 h 2734"/>
                <a:gd name="T22" fmla="*/ 2298 w 3491"/>
                <a:gd name="T23" fmla="*/ 1984 h 2734"/>
                <a:gd name="T24" fmla="*/ 2213 w 3491"/>
                <a:gd name="T25" fmla="*/ 1944 h 2734"/>
                <a:gd name="T26" fmla="*/ 1189 w 3491"/>
                <a:gd name="T27" fmla="*/ 1940 h 2734"/>
                <a:gd name="T28" fmla="*/ 1097 w 3491"/>
                <a:gd name="T29" fmla="*/ 1965 h 2734"/>
                <a:gd name="T30" fmla="*/ 1032 w 3491"/>
                <a:gd name="T31" fmla="*/ 2032 h 2734"/>
                <a:gd name="T32" fmla="*/ 1007 w 3491"/>
                <a:gd name="T33" fmla="*/ 2125 h 2734"/>
                <a:gd name="T34" fmla="*/ 1018 w 3491"/>
                <a:gd name="T35" fmla="*/ 2394 h 2734"/>
                <a:gd name="T36" fmla="*/ 1071 w 3491"/>
                <a:gd name="T37" fmla="*/ 2471 h 2734"/>
                <a:gd name="T38" fmla="*/ 1156 w 3491"/>
                <a:gd name="T39" fmla="*/ 2511 h 2734"/>
                <a:gd name="T40" fmla="*/ 1424 w 3491"/>
                <a:gd name="T41" fmla="*/ 2511 h 2734"/>
                <a:gd name="T42" fmla="*/ 1509 w 3491"/>
                <a:gd name="T43" fmla="*/ 2471 h 2734"/>
                <a:gd name="T44" fmla="*/ 1562 w 3491"/>
                <a:gd name="T45" fmla="*/ 2394 h 2734"/>
                <a:gd name="T46" fmla="*/ 1574 w 3491"/>
                <a:gd name="T47" fmla="*/ 2125 h 2734"/>
                <a:gd name="T48" fmla="*/ 1549 w 3491"/>
                <a:gd name="T49" fmla="*/ 2032 h 2734"/>
                <a:gd name="T50" fmla="*/ 1483 w 3491"/>
                <a:gd name="T51" fmla="*/ 1965 h 2734"/>
                <a:gd name="T52" fmla="*/ 1391 w 3491"/>
                <a:gd name="T53" fmla="*/ 1940 h 2734"/>
                <a:gd name="T54" fmla="*/ 367 w 3491"/>
                <a:gd name="T55" fmla="*/ 1944 h 2734"/>
                <a:gd name="T56" fmla="*/ 282 w 3491"/>
                <a:gd name="T57" fmla="*/ 1984 h 2734"/>
                <a:gd name="T58" fmla="*/ 229 w 3491"/>
                <a:gd name="T59" fmla="*/ 2061 h 2734"/>
                <a:gd name="T60" fmla="*/ 217 w 3491"/>
                <a:gd name="T61" fmla="*/ 2330 h 2734"/>
                <a:gd name="T62" fmla="*/ 242 w 3491"/>
                <a:gd name="T63" fmla="*/ 2423 h 2734"/>
                <a:gd name="T64" fmla="*/ 308 w 3491"/>
                <a:gd name="T65" fmla="*/ 2488 h 2734"/>
                <a:gd name="T66" fmla="*/ 400 w 3491"/>
                <a:gd name="T67" fmla="*/ 2513 h 2734"/>
                <a:gd name="T68" fmla="*/ 666 w 3491"/>
                <a:gd name="T69" fmla="*/ 2503 h 2734"/>
                <a:gd name="T70" fmla="*/ 741 w 3491"/>
                <a:gd name="T71" fmla="*/ 2449 h 2734"/>
                <a:gd name="T72" fmla="*/ 781 w 3491"/>
                <a:gd name="T73" fmla="*/ 2362 h 2734"/>
                <a:gd name="T74" fmla="*/ 781 w 3491"/>
                <a:gd name="T75" fmla="*/ 2092 h 2734"/>
                <a:gd name="T76" fmla="*/ 741 w 3491"/>
                <a:gd name="T77" fmla="*/ 2006 h 2734"/>
                <a:gd name="T78" fmla="*/ 666 w 3491"/>
                <a:gd name="T79" fmla="*/ 1952 h 2734"/>
                <a:gd name="T80" fmla="*/ 400 w 3491"/>
                <a:gd name="T81" fmla="*/ 1940 h 2734"/>
                <a:gd name="T82" fmla="*/ 3491 w 3491"/>
                <a:gd name="T83" fmla="*/ 1952 h 2734"/>
                <a:gd name="T84" fmla="*/ 0 w 3491"/>
                <a:gd name="T85" fmla="*/ 1260 h 2734"/>
                <a:gd name="T86" fmla="*/ 1710 w 3491"/>
                <a:gd name="T87" fmla="*/ 819 h 2734"/>
                <a:gd name="T88" fmla="*/ 2560 w 3491"/>
                <a:gd name="T89" fmla="*/ 1952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91" h="2734">
                  <a:moveTo>
                    <a:pt x="1978" y="1940"/>
                  </a:moveTo>
                  <a:lnTo>
                    <a:pt x="1945" y="1944"/>
                  </a:lnTo>
                  <a:lnTo>
                    <a:pt x="1915" y="1952"/>
                  </a:lnTo>
                  <a:lnTo>
                    <a:pt x="1886" y="1965"/>
                  </a:lnTo>
                  <a:lnTo>
                    <a:pt x="1861" y="1984"/>
                  </a:lnTo>
                  <a:lnTo>
                    <a:pt x="1839" y="2006"/>
                  </a:lnTo>
                  <a:lnTo>
                    <a:pt x="1821" y="2032"/>
                  </a:lnTo>
                  <a:lnTo>
                    <a:pt x="1807" y="2061"/>
                  </a:lnTo>
                  <a:lnTo>
                    <a:pt x="1800" y="2092"/>
                  </a:lnTo>
                  <a:lnTo>
                    <a:pt x="1796" y="2125"/>
                  </a:lnTo>
                  <a:lnTo>
                    <a:pt x="1796" y="2330"/>
                  </a:lnTo>
                  <a:lnTo>
                    <a:pt x="1800" y="2362"/>
                  </a:lnTo>
                  <a:lnTo>
                    <a:pt x="1807" y="2394"/>
                  </a:lnTo>
                  <a:lnTo>
                    <a:pt x="1821" y="2423"/>
                  </a:lnTo>
                  <a:lnTo>
                    <a:pt x="1839" y="2449"/>
                  </a:lnTo>
                  <a:lnTo>
                    <a:pt x="1861" y="2471"/>
                  </a:lnTo>
                  <a:lnTo>
                    <a:pt x="1886" y="2488"/>
                  </a:lnTo>
                  <a:lnTo>
                    <a:pt x="1915" y="2503"/>
                  </a:lnTo>
                  <a:lnTo>
                    <a:pt x="1945" y="2511"/>
                  </a:lnTo>
                  <a:lnTo>
                    <a:pt x="1978" y="2513"/>
                  </a:lnTo>
                  <a:lnTo>
                    <a:pt x="2181" y="2513"/>
                  </a:lnTo>
                  <a:lnTo>
                    <a:pt x="2213" y="2511"/>
                  </a:lnTo>
                  <a:lnTo>
                    <a:pt x="2244" y="2503"/>
                  </a:lnTo>
                  <a:lnTo>
                    <a:pt x="2273" y="2488"/>
                  </a:lnTo>
                  <a:lnTo>
                    <a:pt x="2298" y="2471"/>
                  </a:lnTo>
                  <a:lnTo>
                    <a:pt x="2319" y="2449"/>
                  </a:lnTo>
                  <a:lnTo>
                    <a:pt x="2338" y="2423"/>
                  </a:lnTo>
                  <a:lnTo>
                    <a:pt x="2352" y="2394"/>
                  </a:lnTo>
                  <a:lnTo>
                    <a:pt x="2359" y="2362"/>
                  </a:lnTo>
                  <a:lnTo>
                    <a:pt x="2363" y="2330"/>
                  </a:lnTo>
                  <a:lnTo>
                    <a:pt x="2363" y="2125"/>
                  </a:lnTo>
                  <a:lnTo>
                    <a:pt x="2359" y="2092"/>
                  </a:lnTo>
                  <a:lnTo>
                    <a:pt x="2352" y="2061"/>
                  </a:lnTo>
                  <a:lnTo>
                    <a:pt x="2338" y="2032"/>
                  </a:lnTo>
                  <a:lnTo>
                    <a:pt x="2319" y="2006"/>
                  </a:lnTo>
                  <a:lnTo>
                    <a:pt x="2298" y="1984"/>
                  </a:lnTo>
                  <a:lnTo>
                    <a:pt x="2273" y="1965"/>
                  </a:lnTo>
                  <a:lnTo>
                    <a:pt x="2244" y="1952"/>
                  </a:lnTo>
                  <a:lnTo>
                    <a:pt x="2213" y="1944"/>
                  </a:lnTo>
                  <a:lnTo>
                    <a:pt x="2181" y="1940"/>
                  </a:lnTo>
                  <a:lnTo>
                    <a:pt x="1978" y="1940"/>
                  </a:lnTo>
                  <a:close/>
                  <a:moveTo>
                    <a:pt x="1189" y="1940"/>
                  </a:moveTo>
                  <a:lnTo>
                    <a:pt x="1156" y="1944"/>
                  </a:lnTo>
                  <a:lnTo>
                    <a:pt x="1125" y="1952"/>
                  </a:lnTo>
                  <a:lnTo>
                    <a:pt x="1097" y="1965"/>
                  </a:lnTo>
                  <a:lnTo>
                    <a:pt x="1071" y="1984"/>
                  </a:lnTo>
                  <a:lnTo>
                    <a:pt x="1049" y="2006"/>
                  </a:lnTo>
                  <a:lnTo>
                    <a:pt x="1032" y="2032"/>
                  </a:lnTo>
                  <a:lnTo>
                    <a:pt x="1018" y="2061"/>
                  </a:lnTo>
                  <a:lnTo>
                    <a:pt x="1009" y="2092"/>
                  </a:lnTo>
                  <a:lnTo>
                    <a:pt x="1007" y="2125"/>
                  </a:lnTo>
                  <a:lnTo>
                    <a:pt x="1007" y="2330"/>
                  </a:lnTo>
                  <a:lnTo>
                    <a:pt x="1009" y="2362"/>
                  </a:lnTo>
                  <a:lnTo>
                    <a:pt x="1018" y="2394"/>
                  </a:lnTo>
                  <a:lnTo>
                    <a:pt x="1032" y="2423"/>
                  </a:lnTo>
                  <a:lnTo>
                    <a:pt x="1049" y="2449"/>
                  </a:lnTo>
                  <a:lnTo>
                    <a:pt x="1071" y="2471"/>
                  </a:lnTo>
                  <a:lnTo>
                    <a:pt x="1097" y="2488"/>
                  </a:lnTo>
                  <a:lnTo>
                    <a:pt x="1125" y="2503"/>
                  </a:lnTo>
                  <a:lnTo>
                    <a:pt x="1156" y="2511"/>
                  </a:lnTo>
                  <a:lnTo>
                    <a:pt x="1189" y="2513"/>
                  </a:lnTo>
                  <a:lnTo>
                    <a:pt x="1391" y="2513"/>
                  </a:lnTo>
                  <a:lnTo>
                    <a:pt x="1424" y="2511"/>
                  </a:lnTo>
                  <a:lnTo>
                    <a:pt x="1455" y="2503"/>
                  </a:lnTo>
                  <a:lnTo>
                    <a:pt x="1483" y="2488"/>
                  </a:lnTo>
                  <a:lnTo>
                    <a:pt x="1509" y="2471"/>
                  </a:lnTo>
                  <a:lnTo>
                    <a:pt x="1530" y="2449"/>
                  </a:lnTo>
                  <a:lnTo>
                    <a:pt x="1549" y="2423"/>
                  </a:lnTo>
                  <a:lnTo>
                    <a:pt x="1562" y="2394"/>
                  </a:lnTo>
                  <a:lnTo>
                    <a:pt x="1570" y="2362"/>
                  </a:lnTo>
                  <a:lnTo>
                    <a:pt x="1574" y="2330"/>
                  </a:lnTo>
                  <a:lnTo>
                    <a:pt x="1574" y="2125"/>
                  </a:lnTo>
                  <a:lnTo>
                    <a:pt x="1570" y="2092"/>
                  </a:lnTo>
                  <a:lnTo>
                    <a:pt x="1562" y="2061"/>
                  </a:lnTo>
                  <a:lnTo>
                    <a:pt x="1549" y="2032"/>
                  </a:lnTo>
                  <a:lnTo>
                    <a:pt x="1530" y="2006"/>
                  </a:lnTo>
                  <a:lnTo>
                    <a:pt x="1509" y="1984"/>
                  </a:lnTo>
                  <a:lnTo>
                    <a:pt x="1483" y="1965"/>
                  </a:lnTo>
                  <a:lnTo>
                    <a:pt x="1455" y="1952"/>
                  </a:lnTo>
                  <a:lnTo>
                    <a:pt x="1424" y="1944"/>
                  </a:lnTo>
                  <a:lnTo>
                    <a:pt x="1391" y="1940"/>
                  </a:lnTo>
                  <a:lnTo>
                    <a:pt x="1189" y="1940"/>
                  </a:lnTo>
                  <a:close/>
                  <a:moveTo>
                    <a:pt x="400" y="1940"/>
                  </a:moveTo>
                  <a:lnTo>
                    <a:pt x="367" y="1944"/>
                  </a:lnTo>
                  <a:lnTo>
                    <a:pt x="336" y="1952"/>
                  </a:lnTo>
                  <a:lnTo>
                    <a:pt x="308" y="1965"/>
                  </a:lnTo>
                  <a:lnTo>
                    <a:pt x="282" y="1984"/>
                  </a:lnTo>
                  <a:lnTo>
                    <a:pt x="260" y="2006"/>
                  </a:lnTo>
                  <a:lnTo>
                    <a:pt x="242" y="2032"/>
                  </a:lnTo>
                  <a:lnTo>
                    <a:pt x="229" y="2061"/>
                  </a:lnTo>
                  <a:lnTo>
                    <a:pt x="220" y="2092"/>
                  </a:lnTo>
                  <a:lnTo>
                    <a:pt x="217" y="2125"/>
                  </a:lnTo>
                  <a:lnTo>
                    <a:pt x="217" y="2330"/>
                  </a:lnTo>
                  <a:lnTo>
                    <a:pt x="220" y="2362"/>
                  </a:lnTo>
                  <a:lnTo>
                    <a:pt x="229" y="2394"/>
                  </a:lnTo>
                  <a:lnTo>
                    <a:pt x="242" y="2423"/>
                  </a:lnTo>
                  <a:lnTo>
                    <a:pt x="260" y="2449"/>
                  </a:lnTo>
                  <a:lnTo>
                    <a:pt x="282" y="2471"/>
                  </a:lnTo>
                  <a:lnTo>
                    <a:pt x="308" y="2488"/>
                  </a:lnTo>
                  <a:lnTo>
                    <a:pt x="336" y="2503"/>
                  </a:lnTo>
                  <a:lnTo>
                    <a:pt x="367" y="2511"/>
                  </a:lnTo>
                  <a:lnTo>
                    <a:pt x="400" y="2513"/>
                  </a:lnTo>
                  <a:lnTo>
                    <a:pt x="602" y="2513"/>
                  </a:lnTo>
                  <a:lnTo>
                    <a:pt x="634" y="2511"/>
                  </a:lnTo>
                  <a:lnTo>
                    <a:pt x="666" y="2503"/>
                  </a:lnTo>
                  <a:lnTo>
                    <a:pt x="694" y="2488"/>
                  </a:lnTo>
                  <a:lnTo>
                    <a:pt x="720" y="2471"/>
                  </a:lnTo>
                  <a:lnTo>
                    <a:pt x="741" y="2449"/>
                  </a:lnTo>
                  <a:lnTo>
                    <a:pt x="760" y="2423"/>
                  </a:lnTo>
                  <a:lnTo>
                    <a:pt x="773" y="2394"/>
                  </a:lnTo>
                  <a:lnTo>
                    <a:pt x="781" y="2362"/>
                  </a:lnTo>
                  <a:lnTo>
                    <a:pt x="785" y="2330"/>
                  </a:lnTo>
                  <a:lnTo>
                    <a:pt x="785" y="2125"/>
                  </a:lnTo>
                  <a:lnTo>
                    <a:pt x="781" y="2092"/>
                  </a:lnTo>
                  <a:lnTo>
                    <a:pt x="773" y="2061"/>
                  </a:lnTo>
                  <a:lnTo>
                    <a:pt x="760" y="2032"/>
                  </a:lnTo>
                  <a:lnTo>
                    <a:pt x="741" y="2006"/>
                  </a:lnTo>
                  <a:lnTo>
                    <a:pt x="720" y="1984"/>
                  </a:lnTo>
                  <a:lnTo>
                    <a:pt x="694" y="1965"/>
                  </a:lnTo>
                  <a:lnTo>
                    <a:pt x="666" y="1952"/>
                  </a:lnTo>
                  <a:lnTo>
                    <a:pt x="634" y="1944"/>
                  </a:lnTo>
                  <a:lnTo>
                    <a:pt x="602" y="1940"/>
                  </a:lnTo>
                  <a:lnTo>
                    <a:pt x="400" y="1940"/>
                  </a:lnTo>
                  <a:close/>
                  <a:moveTo>
                    <a:pt x="2742" y="0"/>
                  </a:moveTo>
                  <a:lnTo>
                    <a:pt x="3308" y="0"/>
                  </a:lnTo>
                  <a:lnTo>
                    <a:pt x="3491" y="1952"/>
                  </a:lnTo>
                  <a:lnTo>
                    <a:pt x="3491" y="2734"/>
                  </a:lnTo>
                  <a:lnTo>
                    <a:pt x="0" y="2734"/>
                  </a:lnTo>
                  <a:lnTo>
                    <a:pt x="0" y="1260"/>
                  </a:lnTo>
                  <a:lnTo>
                    <a:pt x="860" y="819"/>
                  </a:lnTo>
                  <a:lnTo>
                    <a:pt x="860" y="1254"/>
                  </a:lnTo>
                  <a:lnTo>
                    <a:pt x="1710" y="819"/>
                  </a:lnTo>
                  <a:lnTo>
                    <a:pt x="1710" y="1254"/>
                  </a:lnTo>
                  <a:lnTo>
                    <a:pt x="2560" y="819"/>
                  </a:lnTo>
                  <a:lnTo>
                    <a:pt x="2560" y="1952"/>
                  </a:lnTo>
                  <a:lnTo>
                    <a:pt x="27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9"/>
            <p:cNvSpPr>
              <a:spLocks/>
            </p:cNvSpPr>
            <p:nvPr/>
          </p:nvSpPr>
          <p:spPr bwMode="auto">
            <a:xfrm>
              <a:off x="4651375" y="2684463"/>
              <a:ext cx="306387" cy="101600"/>
            </a:xfrm>
            <a:custGeom>
              <a:avLst/>
              <a:gdLst>
                <a:gd name="T0" fmla="*/ 29 w 1927"/>
                <a:gd name="T1" fmla="*/ 1 h 640"/>
                <a:gd name="T2" fmla="*/ 28 w 1927"/>
                <a:gd name="T3" fmla="*/ 9 h 640"/>
                <a:gd name="T4" fmla="*/ 27 w 1927"/>
                <a:gd name="T5" fmla="*/ 22 h 640"/>
                <a:gd name="T6" fmla="*/ 26 w 1927"/>
                <a:gd name="T7" fmla="*/ 41 h 640"/>
                <a:gd name="T8" fmla="*/ 28 w 1927"/>
                <a:gd name="T9" fmla="*/ 63 h 640"/>
                <a:gd name="T10" fmla="*/ 34 w 1927"/>
                <a:gd name="T11" fmla="*/ 87 h 640"/>
                <a:gd name="T12" fmla="*/ 45 w 1927"/>
                <a:gd name="T13" fmla="*/ 113 h 640"/>
                <a:gd name="T14" fmla="*/ 63 w 1927"/>
                <a:gd name="T15" fmla="*/ 138 h 640"/>
                <a:gd name="T16" fmla="*/ 88 w 1927"/>
                <a:gd name="T17" fmla="*/ 162 h 640"/>
                <a:gd name="T18" fmla="*/ 123 w 1927"/>
                <a:gd name="T19" fmla="*/ 183 h 640"/>
                <a:gd name="T20" fmla="*/ 167 w 1927"/>
                <a:gd name="T21" fmla="*/ 200 h 640"/>
                <a:gd name="T22" fmla="*/ 224 w 1927"/>
                <a:gd name="T23" fmla="*/ 214 h 640"/>
                <a:gd name="T24" fmla="*/ 294 w 1927"/>
                <a:gd name="T25" fmla="*/ 219 h 640"/>
                <a:gd name="T26" fmla="*/ 378 w 1927"/>
                <a:gd name="T27" fmla="*/ 218 h 640"/>
                <a:gd name="T28" fmla="*/ 476 w 1927"/>
                <a:gd name="T29" fmla="*/ 207 h 640"/>
                <a:gd name="T30" fmla="*/ 593 w 1927"/>
                <a:gd name="T31" fmla="*/ 186 h 640"/>
                <a:gd name="T32" fmla="*/ 728 w 1927"/>
                <a:gd name="T33" fmla="*/ 155 h 640"/>
                <a:gd name="T34" fmla="*/ 882 w 1927"/>
                <a:gd name="T35" fmla="*/ 110 h 640"/>
                <a:gd name="T36" fmla="*/ 1026 w 1927"/>
                <a:gd name="T37" fmla="*/ 71 h 640"/>
                <a:gd name="T38" fmla="*/ 1156 w 1927"/>
                <a:gd name="T39" fmla="*/ 51 h 640"/>
                <a:gd name="T40" fmla="*/ 1274 w 1927"/>
                <a:gd name="T41" fmla="*/ 44 h 640"/>
                <a:gd name="T42" fmla="*/ 1379 w 1927"/>
                <a:gd name="T43" fmla="*/ 53 h 640"/>
                <a:gd name="T44" fmla="*/ 1472 w 1927"/>
                <a:gd name="T45" fmla="*/ 72 h 640"/>
                <a:gd name="T46" fmla="*/ 1554 w 1927"/>
                <a:gd name="T47" fmla="*/ 102 h 640"/>
                <a:gd name="T48" fmla="*/ 1625 w 1927"/>
                <a:gd name="T49" fmla="*/ 140 h 640"/>
                <a:gd name="T50" fmla="*/ 1688 w 1927"/>
                <a:gd name="T51" fmla="*/ 186 h 640"/>
                <a:gd name="T52" fmla="*/ 1741 w 1927"/>
                <a:gd name="T53" fmla="*/ 235 h 640"/>
                <a:gd name="T54" fmla="*/ 1785 w 1927"/>
                <a:gd name="T55" fmla="*/ 289 h 640"/>
                <a:gd name="T56" fmla="*/ 1822 w 1927"/>
                <a:gd name="T57" fmla="*/ 345 h 640"/>
                <a:gd name="T58" fmla="*/ 1852 w 1927"/>
                <a:gd name="T59" fmla="*/ 400 h 640"/>
                <a:gd name="T60" fmla="*/ 1876 w 1927"/>
                <a:gd name="T61" fmla="*/ 453 h 640"/>
                <a:gd name="T62" fmla="*/ 1894 w 1927"/>
                <a:gd name="T63" fmla="*/ 503 h 640"/>
                <a:gd name="T64" fmla="*/ 1907 w 1927"/>
                <a:gd name="T65" fmla="*/ 547 h 640"/>
                <a:gd name="T66" fmla="*/ 1917 w 1927"/>
                <a:gd name="T67" fmla="*/ 586 h 640"/>
                <a:gd name="T68" fmla="*/ 1922 w 1927"/>
                <a:gd name="T69" fmla="*/ 614 h 640"/>
                <a:gd name="T70" fmla="*/ 1926 w 1927"/>
                <a:gd name="T71" fmla="*/ 634 h 640"/>
                <a:gd name="T72" fmla="*/ 1927 w 1927"/>
                <a:gd name="T73" fmla="*/ 640 h 640"/>
                <a:gd name="T74" fmla="*/ 1406 w 1927"/>
                <a:gd name="T75" fmla="*/ 605 h 640"/>
                <a:gd name="T76" fmla="*/ 1384 w 1927"/>
                <a:gd name="T77" fmla="*/ 548 h 640"/>
                <a:gd name="T78" fmla="*/ 1347 w 1927"/>
                <a:gd name="T79" fmla="*/ 505 h 640"/>
                <a:gd name="T80" fmla="*/ 1296 w 1927"/>
                <a:gd name="T81" fmla="*/ 473 h 640"/>
                <a:gd name="T82" fmla="*/ 1233 w 1927"/>
                <a:gd name="T83" fmla="*/ 451 h 640"/>
                <a:gd name="T84" fmla="*/ 1157 w 1927"/>
                <a:gd name="T85" fmla="*/ 437 h 640"/>
                <a:gd name="T86" fmla="*/ 1072 w 1927"/>
                <a:gd name="T87" fmla="*/ 429 h 640"/>
                <a:gd name="T88" fmla="*/ 979 w 1927"/>
                <a:gd name="T89" fmla="*/ 427 h 640"/>
                <a:gd name="T90" fmla="*/ 877 w 1927"/>
                <a:gd name="T91" fmla="*/ 426 h 640"/>
                <a:gd name="T92" fmla="*/ 770 w 1927"/>
                <a:gd name="T93" fmla="*/ 427 h 640"/>
                <a:gd name="T94" fmla="*/ 658 w 1927"/>
                <a:gd name="T95" fmla="*/ 427 h 640"/>
                <a:gd name="T96" fmla="*/ 542 w 1927"/>
                <a:gd name="T97" fmla="*/ 424 h 640"/>
                <a:gd name="T98" fmla="*/ 426 w 1927"/>
                <a:gd name="T99" fmla="*/ 416 h 640"/>
                <a:gd name="T100" fmla="*/ 310 w 1927"/>
                <a:gd name="T101" fmla="*/ 401 h 640"/>
                <a:gd name="T102" fmla="*/ 215 w 1927"/>
                <a:gd name="T103" fmla="*/ 378 h 640"/>
                <a:gd name="T104" fmla="*/ 140 w 1927"/>
                <a:gd name="T105" fmla="*/ 347 h 640"/>
                <a:gd name="T106" fmla="*/ 84 w 1927"/>
                <a:gd name="T107" fmla="*/ 310 h 640"/>
                <a:gd name="T108" fmla="*/ 45 w 1927"/>
                <a:gd name="T109" fmla="*/ 269 h 640"/>
                <a:gd name="T110" fmla="*/ 19 w 1927"/>
                <a:gd name="T111" fmla="*/ 226 h 640"/>
                <a:gd name="T112" fmla="*/ 5 w 1927"/>
                <a:gd name="T113" fmla="*/ 182 h 640"/>
                <a:gd name="T114" fmla="*/ 0 w 1927"/>
                <a:gd name="T115" fmla="*/ 139 h 640"/>
                <a:gd name="T116" fmla="*/ 2 w 1927"/>
                <a:gd name="T117" fmla="*/ 100 h 640"/>
                <a:gd name="T118" fmla="*/ 8 w 1927"/>
                <a:gd name="T119" fmla="*/ 64 h 640"/>
                <a:gd name="T120" fmla="*/ 16 w 1927"/>
                <a:gd name="T121" fmla="*/ 35 h 640"/>
                <a:gd name="T122" fmla="*/ 23 w 1927"/>
                <a:gd name="T123" fmla="*/ 13 h 640"/>
                <a:gd name="T124" fmla="*/ 29 w 1927"/>
                <a:gd name="T125" fmla="*/ 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7" h="640">
                  <a:moveTo>
                    <a:pt x="29" y="0"/>
                  </a:moveTo>
                  <a:lnTo>
                    <a:pt x="29" y="1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7" y="16"/>
                  </a:lnTo>
                  <a:lnTo>
                    <a:pt x="27" y="22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27" y="52"/>
                  </a:lnTo>
                  <a:lnTo>
                    <a:pt x="28" y="63"/>
                  </a:lnTo>
                  <a:lnTo>
                    <a:pt x="31" y="75"/>
                  </a:lnTo>
                  <a:lnTo>
                    <a:pt x="34" y="87"/>
                  </a:lnTo>
                  <a:lnTo>
                    <a:pt x="40" y="100"/>
                  </a:lnTo>
                  <a:lnTo>
                    <a:pt x="45" y="113"/>
                  </a:lnTo>
                  <a:lnTo>
                    <a:pt x="54" y="125"/>
                  </a:lnTo>
                  <a:lnTo>
                    <a:pt x="63" y="138"/>
                  </a:lnTo>
                  <a:lnTo>
                    <a:pt x="74" y="150"/>
                  </a:lnTo>
                  <a:lnTo>
                    <a:pt x="88" y="162"/>
                  </a:lnTo>
                  <a:lnTo>
                    <a:pt x="105" y="173"/>
                  </a:lnTo>
                  <a:lnTo>
                    <a:pt x="123" y="183"/>
                  </a:lnTo>
                  <a:lnTo>
                    <a:pt x="143" y="193"/>
                  </a:lnTo>
                  <a:lnTo>
                    <a:pt x="167" y="200"/>
                  </a:lnTo>
                  <a:lnTo>
                    <a:pt x="194" y="208"/>
                  </a:lnTo>
                  <a:lnTo>
                    <a:pt x="224" y="214"/>
                  </a:lnTo>
                  <a:lnTo>
                    <a:pt x="257" y="217"/>
                  </a:lnTo>
                  <a:lnTo>
                    <a:pt x="294" y="219"/>
                  </a:lnTo>
                  <a:lnTo>
                    <a:pt x="334" y="219"/>
                  </a:lnTo>
                  <a:lnTo>
                    <a:pt x="378" y="218"/>
                  </a:lnTo>
                  <a:lnTo>
                    <a:pt x="426" y="214"/>
                  </a:lnTo>
                  <a:lnTo>
                    <a:pt x="476" y="207"/>
                  </a:lnTo>
                  <a:lnTo>
                    <a:pt x="533" y="198"/>
                  </a:lnTo>
                  <a:lnTo>
                    <a:pt x="593" y="186"/>
                  </a:lnTo>
                  <a:lnTo>
                    <a:pt x="658" y="172"/>
                  </a:lnTo>
                  <a:lnTo>
                    <a:pt x="728" y="155"/>
                  </a:lnTo>
                  <a:lnTo>
                    <a:pt x="803" y="134"/>
                  </a:lnTo>
                  <a:lnTo>
                    <a:pt x="882" y="110"/>
                  </a:lnTo>
                  <a:lnTo>
                    <a:pt x="956" y="88"/>
                  </a:lnTo>
                  <a:lnTo>
                    <a:pt x="1026" y="71"/>
                  </a:lnTo>
                  <a:lnTo>
                    <a:pt x="1093" y="59"/>
                  </a:lnTo>
                  <a:lnTo>
                    <a:pt x="1156" y="51"/>
                  </a:lnTo>
                  <a:lnTo>
                    <a:pt x="1217" y="45"/>
                  </a:lnTo>
                  <a:lnTo>
                    <a:pt x="1274" y="44"/>
                  </a:lnTo>
                  <a:lnTo>
                    <a:pt x="1328" y="47"/>
                  </a:lnTo>
                  <a:lnTo>
                    <a:pt x="1379" y="53"/>
                  </a:lnTo>
                  <a:lnTo>
                    <a:pt x="1426" y="60"/>
                  </a:lnTo>
                  <a:lnTo>
                    <a:pt x="1472" y="72"/>
                  </a:lnTo>
                  <a:lnTo>
                    <a:pt x="1514" y="86"/>
                  </a:lnTo>
                  <a:lnTo>
                    <a:pt x="1554" y="102"/>
                  </a:lnTo>
                  <a:lnTo>
                    <a:pt x="1591" y="121"/>
                  </a:lnTo>
                  <a:lnTo>
                    <a:pt x="1625" y="140"/>
                  </a:lnTo>
                  <a:lnTo>
                    <a:pt x="1658" y="162"/>
                  </a:lnTo>
                  <a:lnTo>
                    <a:pt x="1688" y="186"/>
                  </a:lnTo>
                  <a:lnTo>
                    <a:pt x="1715" y="210"/>
                  </a:lnTo>
                  <a:lnTo>
                    <a:pt x="1741" y="235"/>
                  </a:lnTo>
                  <a:lnTo>
                    <a:pt x="1764" y="263"/>
                  </a:lnTo>
                  <a:lnTo>
                    <a:pt x="1785" y="289"/>
                  </a:lnTo>
                  <a:lnTo>
                    <a:pt x="1805" y="317"/>
                  </a:lnTo>
                  <a:lnTo>
                    <a:pt x="1822" y="345"/>
                  </a:lnTo>
                  <a:lnTo>
                    <a:pt x="1838" y="372"/>
                  </a:lnTo>
                  <a:lnTo>
                    <a:pt x="1852" y="400"/>
                  </a:lnTo>
                  <a:lnTo>
                    <a:pt x="1865" y="427"/>
                  </a:lnTo>
                  <a:lnTo>
                    <a:pt x="1876" y="453"/>
                  </a:lnTo>
                  <a:lnTo>
                    <a:pt x="1886" y="478"/>
                  </a:lnTo>
                  <a:lnTo>
                    <a:pt x="1894" y="503"/>
                  </a:lnTo>
                  <a:lnTo>
                    <a:pt x="1902" y="526"/>
                  </a:lnTo>
                  <a:lnTo>
                    <a:pt x="1907" y="547"/>
                  </a:lnTo>
                  <a:lnTo>
                    <a:pt x="1913" y="568"/>
                  </a:lnTo>
                  <a:lnTo>
                    <a:pt x="1917" y="586"/>
                  </a:lnTo>
                  <a:lnTo>
                    <a:pt x="1920" y="601"/>
                  </a:lnTo>
                  <a:lnTo>
                    <a:pt x="1922" y="614"/>
                  </a:lnTo>
                  <a:lnTo>
                    <a:pt x="1925" y="625"/>
                  </a:lnTo>
                  <a:lnTo>
                    <a:pt x="1926" y="634"/>
                  </a:lnTo>
                  <a:lnTo>
                    <a:pt x="1927" y="638"/>
                  </a:lnTo>
                  <a:lnTo>
                    <a:pt x="1927" y="640"/>
                  </a:lnTo>
                  <a:lnTo>
                    <a:pt x="1411" y="640"/>
                  </a:lnTo>
                  <a:lnTo>
                    <a:pt x="1406" y="605"/>
                  </a:lnTo>
                  <a:lnTo>
                    <a:pt x="1397" y="575"/>
                  </a:lnTo>
                  <a:lnTo>
                    <a:pt x="1384" y="548"/>
                  </a:lnTo>
                  <a:lnTo>
                    <a:pt x="1368" y="524"/>
                  </a:lnTo>
                  <a:lnTo>
                    <a:pt x="1347" y="505"/>
                  </a:lnTo>
                  <a:lnTo>
                    <a:pt x="1324" y="487"/>
                  </a:lnTo>
                  <a:lnTo>
                    <a:pt x="1296" y="473"/>
                  </a:lnTo>
                  <a:lnTo>
                    <a:pt x="1265" y="461"/>
                  </a:lnTo>
                  <a:lnTo>
                    <a:pt x="1233" y="451"/>
                  </a:lnTo>
                  <a:lnTo>
                    <a:pt x="1196" y="443"/>
                  </a:lnTo>
                  <a:lnTo>
                    <a:pt x="1157" y="437"/>
                  </a:lnTo>
                  <a:lnTo>
                    <a:pt x="1116" y="432"/>
                  </a:lnTo>
                  <a:lnTo>
                    <a:pt x="1072" y="429"/>
                  </a:lnTo>
                  <a:lnTo>
                    <a:pt x="1026" y="428"/>
                  </a:lnTo>
                  <a:lnTo>
                    <a:pt x="979" y="427"/>
                  </a:lnTo>
                  <a:lnTo>
                    <a:pt x="929" y="426"/>
                  </a:lnTo>
                  <a:lnTo>
                    <a:pt x="877" y="426"/>
                  </a:lnTo>
                  <a:lnTo>
                    <a:pt x="824" y="427"/>
                  </a:lnTo>
                  <a:lnTo>
                    <a:pt x="770" y="427"/>
                  </a:lnTo>
                  <a:lnTo>
                    <a:pt x="715" y="427"/>
                  </a:lnTo>
                  <a:lnTo>
                    <a:pt x="658" y="427"/>
                  </a:lnTo>
                  <a:lnTo>
                    <a:pt x="601" y="426"/>
                  </a:lnTo>
                  <a:lnTo>
                    <a:pt x="542" y="424"/>
                  </a:lnTo>
                  <a:lnTo>
                    <a:pt x="484" y="420"/>
                  </a:lnTo>
                  <a:lnTo>
                    <a:pt x="426" y="416"/>
                  </a:lnTo>
                  <a:lnTo>
                    <a:pt x="366" y="409"/>
                  </a:lnTo>
                  <a:lnTo>
                    <a:pt x="310" y="401"/>
                  </a:lnTo>
                  <a:lnTo>
                    <a:pt x="259" y="391"/>
                  </a:lnTo>
                  <a:lnTo>
                    <a:pt x="215" y="378"/>
                  </a:lnTo>
                  <a:lnTo>
                    <a:pt x="175" y="363"/>
                  </a:lnTo>
                  <a:lnTo>
                    <a:pt x="140" y="347"/>
                  </a:lnTo>
                  <a:lnTo>
                    <a:pt x="110" y="328"/>
                  </a:lnTo>
                  <a:lnTo>
                    <a:pt x="84" y="310"/>
                  </a:lnTo>
                  <a:lnTo>
                    <a:pt x="62" y="290"/>
                  </a:lnTo>
                  <a:lnTo>
                    <a:pt x="45" y="269"/>
                  </a:lnTo>
                  <a:lnTo>
                    <a:pt x="30" y="247"/>
                  </a:lnTo>
                  <a:lnTo>
                    <a:pt x="19" y="226"/>
                  </a:lnTo>
                  <a:lnTo>
                    <a:pt x="10" y="204"/>
                  </a:lnTo>
                  <a:lnTo>
                    <a:pt x="5" y="182"/>
                  </a:lnTo>
                  <a:lnTo>
                    <a:pt x="2" y="160"/>
                  </a:lnTo>
                  <a:lnTo>
                    <a:pt x="0" y="139"/>
                  </a:lnTo>
                  <a:lnTo>
                    <a:pt x="0" y="118"/>
                  </a:lnTo>
                  <a:lnTo>
                    <a:pt x="2" y="100"/>
                  </a:lnTo>
                  <a:lnTo>
                    <a:pt x="4" y="81"/>
                  </a:lnTo>
                  <a:lnTo>
                    <a:pt x="8" y="64"/>
                  </a:lnTo>
                  <a:lnTo>
                    <a:pt x="12" y="48"/>
                  </a:lnTo>
                  <a:lnTo>
                    <a:pt x="16" y="35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536"/>
          <p:cNvSpPr>
            <a:spLocks noEditPoints="1"/>
          </p:cNvSpPr>
          <p:nvPr/>
        </p:nvSpPr>
        <p:spPr bwMode="auto">
          <a:xfrm>
            <a:off x="7266275" y="4356393"/>
            <a:ext cx="538163" cy="419100"/>
          </a:xfrm>
          <a:custGeom>
            <a:avLst/>
            <a:gdLst>
              <a:gd name="T0" fmla="*/ 3055 w 3394"/>
              <a:gd name="T1" fmla="*/ 619 h 2610"/>
              <a:gd name="T2" fmla="*/ 340 w 3394"/>
              <a:gd name="T3" fmla="*/ 619 h 2610"/>
              <a:gd name="T4" fmla="*/ 574 w 3394"/>
              <a:gd name="T5" fmla="*/ 355 h 2610"/>
              <a:gd name="T6" fmla="*/ 1310 w 3394"/>
              <a:gd name="T7" fmla="*/ 2 h 2610"/>
              <a:gd name="T8" fmla="*/ 1445 w 3394"/>
              <a:gd name="T9" fmla="*/ 35 h 2610"/>
              <a:gd name="T10" fmla="*/ 1556 w 3394"/>
              <a:gd name="T11" fmla="*/ 99 h 2610"/>
              <a:gd name="T12" fmla="*/ 1648 w 3394"/>
              <a:gd name="T13" fmla="*/ 185 h 2610"/>
              <a:gd name="T14" fmla="*/ 1721 w 3394"/>
              <a:gd name="T15" fmla="*/ 217 h 2610"/>
              <a:gd name="T16" fmla="*/ 1805 w 3394"/>
              <a:gd name="T17" fmla="*/ 126 h 2610"/>
              <a:gd name="T18" fmla="*/ 1910 w 3394"/>
              <a:gd name="T19" fmla="*/ 53 h 2610"/>
              <a:gd name="T20" fmla="*/ 2037 w 3394"/>
              <a:gd name="T21" fmla="*/ 9 h 2610"/>
              <a:gd name="T22" fmla="*/ 2661 w 3394"/>
              <a:gd name="T23" fmla="*/ 0 h 2610"/>
              <a:gd name="T24" fmla="*/ 2790 w 3394"/>
              <a:gd name="T25" fmla="*/ 19 h 2610"/>
              <a:gd name="T26" fmla="*/ 2903 w 3394"/>
              <a:gd name="T27" fmla="*/ 78 h 2610"/>
              <a:gd name="T28" fmla="*/ 3394 w 3394"/>
              <a:gd name="T29" fmla="*/ 620 h 2610"/>
              <a:gd name="T30" fmla="*/ 3355 w 3394"/>
              <a:gd name="T31" fmla="*/ 788 h 2610"/>
              <a:gd name="T32" fmla="*/ 3271 w 3394"/>
              <a:gd name="T33" fmla="*/ 933 h 2610"/>
              <a:gd name="T34" fmla="*/ 3149 w 3394"/>
              <a:gd name="T35" fmla="*/ 1047 h 2610"/>
              <a:gd name="T36" fmla="*/ 2998 w 3394"/>
              <a:gd name="T37" fmla="*/ 1121 h 2610"/>
              <a:gd name="T38" fmla="*/ 2824 w 3394"/>
              <a:gd name="T39" fmla="*/ 1147 h 2610"/>
              <a:gd name="T40" fmla="*/ 2651 w 3394"/>
              <a:gd name="T41" fmla="*/ 1121 h 2610"/>
              <a:gd name="T42" fmla="*/ 2499 w 3394"/>
              <a:gd name="T43" fmla="*/ 1047 h 2610"/>
              <a:gd name="T44" fmla="*/ 2377 w 3394"/>
              <a:gd name="T45" fmla="*/ 933 h 2610"/>
              <a:gd name="T46" fmla="*/ 2293 w 3394"/>
              <a:gd name="T47" fmla="*/ 788 h 2610"/>
              <a:gd name="T48" fmla="*/ 2254 w 3394"/>
              <a:gd name="T49" fmla="*/ 620 h 2610"/>
              <a:gd name="T50" fmla="*/ 2100 w 3394"/>
              <a:gd name="T51" fmla="*/ 242 h 2610"/>
              <a:gd name="T52" fmla="*/ 2008 w 3394"/>
              <a:gd name="T53" fmla="*/ 274 h 2610"/>
              <a:gd name="T54" fmla="*/ 1933 w 3394"/>
              <a:gd name="T55" fmla="*/ 336 h 2610"/>
              <a:gd name="T56" fmla="*/ 1874 w 3394"/>
              <a:gd name="T57" fmla="*/ 416 h 2610"/>
              <a:gd name="T58" fmla="*/ 1842 w 3394"/>
              <a:gd name="T59" fmla="*/ 1946 h 2610"/>
              <a:gd name="T60" fmla="*/ 2331 w 3394"/>
              <a:gd name="T61" fmla="*/ 1957 h 2610"/>
              <a:gd name="T62" fmla="*/ 2412 w 3394"/>
              <a:gd name="T63" fmla="*/ 2007 h 2610"/>
              <a:gd name="T64" fmla="*/ 2463 w 3394"/>
              <a:gd name="T65" fmla="*/ 2088 h 2610"/>
              <a:gd name="T66" fmla="*/ 2474 w 3394"/>
              <a:gd name="T67" fmla="*/ 2229 h 2610"/>
              <a:gd name="T68" fmla="*/ 2591 w 3394"/>
              <a:gd name="T69" fmla="*/ 2239 h 2610"/>
              <a:gd name="T70" fmla="*/ 2673 w 3394"/>
              <a:gd name="T71" fmla="*/ 2289 h 2610"/>
              <a:gd name="T72" fmla="*/ 2723 w 3394"/>
              <a:gd name="T73" fmla="*/ 2371 h 2610"/>
              <a:gd name="T74" fmla="*/ 2734 w 3394"/>
              <a:gd name="T75" fmla="*/ 2610 h 2610"/>
              <a:gd name="T76" fmla="*/ 594 w 3394"/>
              <a:gd name="T77" fmla="*/ 2402 h 2610"/>
              <a:gd name="T78" fmla="*/ 632 w 3394"/>
              <a:gd name="T79" fmla="*/ 2313 h 2610"/>
              <a:gd name="T80" fmla="*/ 705 w 3394"/>
              <a:gd name="T81" fmla="*/ 2252 h 2610"/>
              <a:gd name="T82" fmla="*/ 801 w 3394"/>
              <a:gd name="T83" fmla="*/ 2229 h 2610"/>
              <a:gd name="T84" fmla="*/ 861 w 3394"/>
              <a:gd name="T85" fmla="*/ 2119 h 2610"/>
              <a:gd name="T86" fmla="*/ 898 w 3394"/>
              <a:gd name="T87" fmla="*/ 2031 h 2610"/>
              <a:gd name="T88" fmla="*/ 971 w 3394"/>
              <a:gd name="T89" fmla="*/ 1969 h 2610"/>
              <a:gd name="T90" fmla="*/ 1067 w 3394"/>
              <a:gd name="T91" fmla="*/ 1946 h 2610"/>
              <a:gd name="T92" fmla="*/ 1462 w 3394"/>
              <a:gd name="T93" fmla="*/ 339 h 2610"/>
              <a:gd name="T94" fmla="*/ 1387 w 3394"/>
              <a:gd name="T95" fmla="*/ 275 h 2610"/>
              <a:gd name="T96" fmla="*/ 1295 w 3394"/>
              <a:gd name="T97" fmla="*/ 242 h 2610"/>
              <a:gd name="T98" fmla="*/ 1140 w 3394"/>
              <a:gd name="T99" fmla="*/ 619 h 2610"/>
              <a:gd name="T100" fmla="*/ 1102 w 3394"/>
              <a:gd name="T101" fmla="*/ 787 h 2610"/>
              <a:gd name="T102" fmla="*/ 1017 w 3394"/>
              <a:gd name="T103" fmla="*/ 932 h 2610"/>
              <a:gd name="T104" fmla="*/ 895 w 3394"/>
              <a:gd name="T105" fmla="*/ 1047 h 2610"/>
              <a:gd name="T106" fmla="*/ 743 w 3394"/>
              <a:gd name="T107" fmla="*/ 1121 h 2610"/>
              <a:gd name="T108" fmla="*/ 570 w 3394"/>
              <a:gd name="T109" fmla="*/ 1147 h 2610"/>
              <a:gd name="T110" fmla="*/ 396 w 3394"/>
              <a:gd name="T111" fmla="*/ 1121 h 2610"/>
              <a:gd name="T112" fmla="*/ 245 w 3394"/>
              <a:gd name="T113" fmla="*/ 1047 h 2610"/>
              <a:gd name="T114" fmla="*/ 123 w 3394"/>
              <a:gd name="T115" fmla="*/ 932 h 2610"/>
              <a:gd name="T116" fmla="*/ 39 w 3394"/>
              <a:gd name="T117" fmla="*/ 787 h 2610"/>
              <a:gd name="T118" fmla="*/ 0 w 3394"/>
              <a:gd name="T119" fmla="*/ 619 h 2610"/>
              <a:gd name="T120" fmla="*/ 491 w 3394"/>
              <a:gd name="T121" fmla="*/ 78 h 2610"/>
              <a:gd name="T122" fmla="*/ 605 w 3394"/>
              <a:gd name="T123" fmla="*/ 19 h 2610"/>
              <a:gd name="T124" fmla="*/ 733 w 3394"/>
              <a:gd name="T1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4" h="2610">
                <a:moveTo>
                  <a:pt x="2820" y="355"/>
                </a:moveTo>
                <a:lnTo>
                  <a:pt x="2586" y="619"/>
                </a:lnTo>
                <a:lnTo>
                  <a:pt x="3055" y="619"/>
                </a:lnTo>
                <a:lnTo>
                  <a:pt x="2820" y="355"/>
                </a:lnTo>
                <a:close/>
                <a:moveTo>
                  <a:pt x="574" y="355"/>
                </a:moveTo>
                <a:lnTo>
                  <a:pt x="340" y="619"/>
                </a:lnTo>
                <a:lnTo>
                  <a:pt x="340" y="620"/>
                </a:lnTo>
                <a:lnTo>
                  <a:pt x="809" y="620"/>
                </a:lnTo>
                <a:lnTo>
                  <a:pt x="574" y="355"/>
                </a:lnTo>
                <a:close/>
                <a:moveTo>
                  <a:pt x="733" y="0"/>
                </a:moveTo>
                <a:lnTo>
                  <a:pt x="1260" y="0"/>
                </a:lnTo>
                <a:lnTo>
                  <a:pt x="1310" y="2"/>
                </a:lnTo>
                <a:lnTo>
                  <a:pt x="1358" y="9"/>
                </a:lnTo>
                <a:lnTo>
                  <a:pt x="1403" y="19"/>
                </a:lnTo>
                <a:lnTo>
                  <a:pt x="1445" y="35"/>
                </a:lnTo>
                <a:lnTo>
                  <a:pt x="1485" y="53"/>
                </a:lnTo>
                <a:lnTo>
                  <a:pt x="1522" y="75"/>
                </a:lnTo>
                <a:lnTo>
                  <a:pt x="1556" y="99"/>
                </a:lnTo>
                <a:lnTo>
                  <a:pt x="1589" y="126"/>
                </a:lnTo>
                <a:lnTo>
                  <a:pt x="1619" y="155"/>
                </a:lnTo>
                <a:lnTo>
                  <a:pt x="1648" y="185"/>
                </a:lnTo>
                <a:lnTo>
                  <a:pt x="1674" y="217"/>
                </a:lnTo>
                <a:lnTo>
                  <a:pt x="1697" y="249"/>
                </a:lnTo>
                <a:lnTo>
                  <a:pt x="1721" y="217"/>
                </a:lnTo>
                <a:lnTo>
                  <a:pt x="1748" y="185"/>
                </a:lnTo>
                <a:lnTo>
                  <a:pt x="1775" y="155"/>
                </a:lnTo>
                <a:lnTo>
                  <a:pt x="1805" y="126"/>
                </a:lnTo>
                <a:lnTo>
                  <a:pt x="1838" y="99"/>
                </a:lnTo>
                <a:lnTo>
                  <a:pt x="1873" y="75"/>
                </a:lnTo>
                <a:lnTo>
                  <a:pt x="1910" y="53"/>
                </a:lnTo>
                <a:lnTo>
                  <a:pt x="1950" y="35"/>
                </a:lnTo>
                <a:lnTo>
                  <a:pt x="1992" y="19"/>
                </a:lnTo>
                <a:lnTo>
                  <a:pt x="2037" y="9"/>
                </a:lnTo>
                <a:lnTo>
                  <a:pt x="2084" y="2"/>
                </a:lnTo>
                <a:lnTo>
                  <a:pt x="2135" y="0"/>
                </a:lnTo>
                <a:lnTo>
                  <a:pt x="2661" y="0"/>
                </a:lnTo>
                <a:lnTo>
                  <a:pt x="2704" y="2"/>
                </a:lnTo>
                <a:lnTo>
                  <a:pt x="2748" y="8"/>
                </a:lnTo>
                <a:lnTo>
                  <a:pt x="2790" y="19"/>
                </a:lnTo>
                <a:lnTo>
                  <a:pt x="2830" y="35"/>
                </a:lnTo>
                <a:lnTo>
                  <a:pt x="2867" y="55"/>
                </a:lnTo>
                <a:lnTo>
                  <a:pt x="2903" y="78"/>
                </a:lnTo>
                <a:lnTo>
                  <a:pt x="2937" y="106"/>
                </a:lnTo>
                <a:lnTo>
                  <a:pt x="2967" y="136"/>
                </a:lnTo>
                <a:lnTo>
                  <a:pt x="3394" y="620"/>
                </a:lnTo>
                <a:lnTo>
                  <a:pt x="3387" y="678"/>
                </a:lnTo>
                <a:lnTo>
                  <a:pt x="3374" y="734"/>
                </a:lnTo>
                <a:lnTo>
                  <a:pt x="3355" y="788"/>
                </a:lnTo>
                <a:lnTo>
                  <a:pt x="3332" y="839"/>
                </a:lnTo>
                <a:lnTo>
                  <a:pt x="3304" y="887"/>
                </a:lnTo>
                <a:lnTo>
                  <a:pt x="3271" y="933"/>
                </a:lnTo>
                <a:lnTo>
                  <a:pt x="3234" y="975"/>
                </a:lnTo>
                <a:lnTo>
                  <a:pt x="3195" y="1012"/>
                </a:lnTo>
                <a:lnTo>
                  <a:pt x="3149" y="1047"/>
                </a:lnTo>
                <a:lnTo>
                  <a:pt x="3102" y="1076"/>
                </a:lnTo>
                <a:lnTo>
                  <a:pt x="3051" y="1101"/>
                </a:lnTo>
                <a:lnTo>
                  <a:pt x="2998" y="1121"/>
                </a:lnTo>
                <a:lnTo>
                  <a:pt x="2942" y="1136"/>
                </a:lnTo>
                <a:lnTo>
                  <a:pt x="2884" y="1144"/>
                </a:lnTo>
                <a:lnTo>
                  <a:pt x="2824" y="1147"/>
                </a:lnTo>
                <a:lnTo>
                  <a:pt x="2764" y="1144"/>
                </a:lnTo>
                <a:lnTo>
                  <a:pt x="2707" y="1136"/>
                </a:lnTo>
                <a:lnTo>
                  <a:pt x="2651" y="1121"/>
                </a:lnTo>
                <a:lnTo>
                  <a:pt x="2597" y="1101"/>
                </a:lnTo>
                <a:lnTo>
                  <a:pt x="2547" y="1076"/>
                </a:lnTo>
                <a:lnTo>
                  <a:pt x="2499" y="1047"/>
                </a:lnTo>
                <a:lnTo>
                  <a:pt x="2455" y="1012"/>
                </a:lnTo>
                <a:lnTo>
                  <a:pt x="2414" y="975"/>
                </a:lnTo>
                <a:lnTo>
                  <a:pt x="2377" y="933"/>
                </a:lnTo>
                <a:lnTo>
                  <a:pt x="2345" y="887"/>
                </a:lnTo>
                <a:lnTo>
                  <a:pt x="2316" y="839"/>
                </a:lnTo>
                <a:lnTo>
                  <a:pt x="2293" y="788"/>
                </a:lnTo>
                <a:lnTo>
                  <a:pt x="2274" y="734"/>
                </a:lnTo>
                <a:lnTo>
                  <a:pt x="2262" y="678"/>
                </a:lnTo>
                <a:lnTo>
                  <a:pt x="2254" y="620"/>
                </a:lnTo>
                <a:lnTo>
                  <a:pt x="2601" y="238"/>
                </a:lnTo>
                <a:lnTo>
                  <a:pt x="2135" y="238"/>
                </a:lnTo>
                <a:lnTo>
                  <a:pt x="2100" y="242"/>
                </a:lnTo>
                <a:lnTo>
                  <a:pt x="2067" y="248"/>
                </a:lnTo>
                <a:lnTo>
                  <a:pt x="2037" y="259"/>
                </a:lnTo>
                <a:lnTo>
                  <a:pt x="2008" y="274"/>
                </a:lnTo>
                <a:lnTo>
                  <a:pt x="1981" y="293"/>
                </a:lnTo>
                <a:lnTo>
                  <a:pt x="1956" y="314"/>
                </a:lnTo>
                <a:lnTo>
                  <a:pt x="1933" y="336"/>
                </a:lnTo>
                <a:lnTo>
                  <a:pt x="1912" y="362"/>
                </a:lnTo>
                <a:lnTo>
                  <a:pt x="1892" y="388"/>
                </a:lnTo>
                <a:lnTo>
                  <a:pt x="1874" y="416"/>
                </a:lnTo>
                <a:lnTo>
                  <a:pt x="1857" y="443"/>
                </a:lnTo>
                <a:lnTo>
                  <a:pt x="1842" y="471"/>
                </a:lnTo>
                <a:lnTo>
                  <a:pt x="1842" y="1946"/>
                </a:lnTo>
                <a:lnTo>
                  <a:pt x="2265" y="1946"/>
                </a:lnTo>
                <a:lnTo>
                  <a:pt x="2299" y="1948"/>
                </a:lnTo>
                <a:lnTo>
                  <a:pt x="2331" y="1957"/>
                </a:lnTo>
                <a:lnTo>
                  <a:pt x="2361" y="1969"/>
                </a:lnTo>
                <a:lnTo>
                  <a:pt x="2388" y="1986"/>
                </a:lnTo>
                <a:lnTo>
                  <a:pt x="2412" y="2007"/>
                </a:lnTo>
                <a:lnTo>
                  <a:pt x="2433" y="2031"/>
                </a:lnTo>
                <a:lnTo>
                  <a:pt x="2450" y="2058"/>
                </a:lnTo>
                <a:lnTo>
                  <a:pt x="2463" y="2088"/>
                </a:lnTo>
                <a:lnTo>
                  <a:pt x="2471" y="2119"/>
                </a:lnTo>
                <a:lnTo>
                  <a:pt x="2474" y="2154"/>
                </a:lnTo>
                <a:lnTo>
                  <a:pt x="2474" y="2229"/>
                </a:lnTo>
                <a:lnTo>
                  <a:pt x="2525" y="2229"/>
                </a:lnTo>
                <a:lnTo>
                  <a:pt x="2558" y="2232"/>
                </a:lnTo>
                <a:lnTo>
                  <a:pt x="2591" y="2239"/>
                </a:lnTo>
                <a:lnTo>
                  <a:pt x="2620" y="2252"/>
                </a:lnTo>
                <a:lnTo>
                  <a:pt x="2648" y="2268"/>
                </a:lnTo>
                <a:lnTo>
                  <a:pt x="2673" y="2289"/>
                </a:lnTo>
                <a:lnTo>
                  <a:pt x="2693" y="2313"/>
                </a:lnTo>
                <a:lnTo>
                  <a:pt x="2711" y="2340"/>
                </a:lnTo>
                <a:lnTo>
                  <a:pt x="2723" y="2371"/>
                </a:lnTo>
                <a:lnTo>
                  <a:pt x="2731" y="2402"/>
                </a:lnTo>
                <a:lnTo>
                  <a:pt x="2734" y="2435"/>
                </a:lnTo>
                <a:lnTo>
                  <a:pt x="2734" y="2610"/>
                </a:lnTo>
                <a:lnTo>
                  <a:pt x="592" y="2610"/>
                </a:lnTo>
                <a:lnTo>
                  <a:pt x="592" y="2435"/>
                </a:lnTo>
                <a:lnTo>
                  <a:pt x="594" y="2402"/>
                </a:lnTo>
                <a:lnTo>
                  <a:pt x="603" y="2371"/>
                </a:lnTo>
                <a:lnTo>
                  <a:pt x="615" y="2340"/>
                </a:lnTo>
                <a:lnTo>
                  <a:pt x="632" y="2313"/>
                </a:lnTo>
                <a:lnTo>
                  <a:pt x="653" y="2289"/>
                </a:lnTo>
                <a:lnTo>
                  <a:pt x="677" y="2268"/>
                </a:lnTo>
                <a:lnTo>
                  <a:pt x="705" y="2252"/>
                </a:lnTo>
                <a:lnTo>
                  <a:pt x="735" y="2239"/>
                </a:lnTo>
                <a:lnTo>
                  <a:pt x="767" y="2232"/>
                </a:lnTo>
                <a:lnTo>
                  <a:pt x="801" y="2229"/>
                </a:lnTo>
                <a:lnTo>
                  <a:pt x="858" y="2229"/>
                </a:lnTo>
                <a:lnTo>
                  <a:pt x="858" y="2154"/>
                </a:lnTo>
                <a:lnTo>
                  <a:pt x="861" y="2119"/>
                </a:lnTo>
                <a:lnTo>
                  <a:pt x="869" y="2088"/>
                </a:lnTo>
                <a:lnTo>
                  <a:pt x="881" y="2058"/>
                </a:lnTo>
                <a:lnTo>
                  <a:pt x="898" y="2031"/>
                </a:lnTo>
                <a:lnTo>
                  <a:pt x="919" y="2007"/>
                </a:lnTo>
                <a:lnTo>
                  <a:pt x="943" y="1986"/>
                </a:lnTo>
                <a:lnTo>
                  <a:pt x="971" y="1969"/>
                </a:lnTo>
                <a:lnTo>
                  <a:pt x="1001" y="1957"/>
                </a:lnTo>
                <a:lnTo>
                  <a:pt x="1034" y="1948"/>
                </a:lnTo>
                <a:lnTo>
                  <a:pt x="1067" y="1946"/>
                </a:lnTo>
                <a:lnTo>
                  <a:pt x="1484" y="1946"/>
                </a:lnTo>
                <a:lnTo>
                  <a:pt x="1484" y="365"/>
                </a:lnTo>
                <a:lnTo>
                  <a:pt x="1462" y="339"/>
                </a:lnTo>
                <a:lnTo>
                  <a:pt x="1438" y="315"/>
                </a:lnTo>
                <a:lnTo>
                  <a:pt x="1414" y="294"/>
                </a:lnTo>
                <a:lnTo>
                  <a:pt x="1387" y="275"/>
                </a:lnTo>
                <a:lnTo>
                  <a:pt x="1359" y="260"/>
                </a:lnTo>
                <a:lnTo>
                  <a:pt x="1328" y="249"/>
                </a:lnTo>
                <a:lnTo>
                  <a:pt x="1295" y="242"/>
                </a:lnTo>
                <a:lnTo>
                  <a:pt x="1260" y="238"/>
                </a:lnTo>
                <a:lnTo>
                  <a:pt x="793" y="238"/>
                </a:lnTo>
                <a:lnTo>
                  <a:pt x="1140" y="619"/>
                </a:lnTo>
                <a:lnTo>
                  <a:pt x="1132" y="678"/>
                </a:lnTo>
                <a:lnTo>
                  <a:pt x="1120" y="734"/>
                </a:lnTo>
                <a:lnTo>
                  <a:pt x="1102" y="787"/>
                </a:lnTo>
                <a:lnTo>
                  <a:pt x="1078" y="839"/>
                </a:lnTo>
                <a:lnTo>
                  <a:pt x="1049" y="887"/>
                </a:lnTo>
                <a:lnTo>
                  <a:pt x="1017" y="932"/>
                </a:lnTo>
                <a:lnTo>
                  <a:pt x="980" y="974"/>
                </a:lnTo>
                <a:lnTo>
                  <a:pt x="939" y="1012"/>
                </a:lnTo>
                <a:lnTo>
                  <a:pt x="895" y="1047"/>
                </a:lnTo>
                <a:lnTo>
                  <a:pt x="848" y="1076"/>
                </a:lnTo>
                <a:lnTo>
                  <a:pt x="797" y="1101"/>
                </a:lnTo>
                <a:lnTo>
                  <a:pt x="743" y="1121"/>
                </a:lnTo>
                <a:lnTo>
                  <a:pt x="688" y="1136"/>
                </a:lnTo>
                <a:lnTo>
                  <a:pt x="630" y="1144"/>
                </a:lnTo>
                <a:lnTo>
                  <a:pt x="570" y="1147"/>
                </a:lnTo>
                <a:lnTo>
                  <a:pt x="510" y="1144"/>
                </a:lnTo>
                <a:lnTo>
                  <a:pt x="452" y="1136"/>
                </a:lnTo>
                <a:lnTo>
                  <a:pt x="396" y="1121"/>
                </a:lnTo>
                <a:lnTo>
                  <a:pt x="343" y="1101"/>
                </a:lnTo>
                <a:lnTo>
                  <a:pt x="292" y="1076"/>
                </a:lnTo>
                <a:lnTo>
                  <a:pt x="245" y="1047"/>
                </a:lnTo>
                <a:lnTo>
                  <a:pt x="201" y="1012"/>
                </a:lnTo>
                <a:lnTo>
                  <a:pt x="160" y="974"/>
                </a:lnTo>
                <a:lnTo>
                  <a:pt x="123" y="932"/>
                </a:lnTo>
                <a:lnTo>
                  <a:pt x="90" y="887"/>
                </a:lnTo>
                <a:lnTo>
                  <a:pt x="62" y="839"/>
                </a:lnTo>
                <a:lnTo>
                  <a:pt x="39" y="787"/>
                </a:lnTo>
                <a:lnTo>
                  <a:pt x="20" y="734"/>
                </a:lnTo>
                <a:lnTo>
                  <a:pt x="7" y="678"/>
                </a:lnTo>
                <a:lnTo>
                  <a:pt x="0" y="619"/>
                </a:lnTo>
                <a:lnTo>
                  <a:pt x="427" y="136"/>
                </a:lnTo>
                <a:lnTo>
                  <a:pt x="457" y="106"/>
                </a:lnTo>
                <a:lnTo>
                  <a:pt x="491" y="78"/>
                </a:lnTo>
                <a:lnTo>
                  <a:pt x="527" y="55"/>
                </a:lnTo>
                <a:lnTo>
                  <a:pt x="565" y="35"/>
                </a:lnTo>
                <a:lnTo>
                  <a:pt x="605" y="19"/>
                </a:lnTo>
                <a:lnTo>
                  <a:pt x="647" y="8"/>
                </a:lnTo>
                <a:lnTo>
                  <a:pt x="690" y="2"/>
                </a:lnTo>
                <a:lnTo>
                  <a:pt x="733" y="0"/>
                </a:lnTo>
                <a:close/>
              </a:path>
            </a:pathLst>
          </a:custGeom>
          <a:solidFill>
            <a:srgbClr val="ADAE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4C7E"/>
              </a:solidFill>
            </a:endParaRPr>
          </a:p>
        </p:txBody>
      </p:sp>
      <p:sp>
        <p:nvSpPr>
          <p:cNvPr id="57" name="Freeform 331"/>
          <p:cNvSpPr>
            <a:spLocks noEditPoints="1"/>
          </p:cNvSpPr>
          <p:nvPr/>
        </p:nvSpPr>
        <p:spPr bwMode="auto">
          <a:xfrm>
            <a:off x="7351662" y="5070252"/>
            <a:ext cx="448469" cy="458547"/>
          </a:xfrm>
          <a:custGeom>
            <a:avLst/>
            <a:gdLst>
              <a:gd name="T0" fmla="*/ 537 w 3442"/>
              <a:gd name="T1" fmla="*/ 1006 h 3041"/>
              <a:gd name="T2" fmla="*/ 587 w 3442"/>
              <a:gd name="T3" fmla="*/ 1044 h 3041"/>
              <a:gd name="T4" fmla="*/ 598 w 3442"/>
              <a:gd name="T5" fmla="*/ 2431 h 3041"/>
              <a:gd name="T6" fmla="*/ 760 w 3442"/>
              <a:gd name="T7" fmla="*/ 1063 h 3041"/>
              <a:gd name="T8" fmla="*/ 798 w 3442"/>
              <a:gd name="T9" fmla="*/ 1014 h 3041"/>
              <a:gd name="T10" fmla="*/ 1038 w 3442"/>
              <a:gd name="T11" fmla="*/ 1003 h 3041"/>
              <a:gd name="T12" fmla="*/ 1096 w 3442"/>
              <a:gd name="T13" fmla="*/ 1027 h 3041"/>
              <a:gd name="T14" fmla="*/ 1120 w 3442"/>
              <a:gd name="T15" fmla="*/ 1084 h 3041"/>
              <a:gd name="T16" fmla="*/ 1279 w 3442"/>
              <a:gd name="T17" fmla="*/ 1084 h 3041"/>
              <a:gd name="T18" fmla="*/ 1303 w 3442"/>
              <a:gd name="T19" fmla="*/ 1027 h 3041"/>
              <a:gd name="T20" fmla="*/ 1360 w 3442"/>
              <a:gd name="T21" fmla="*/ 1003 h 3041"/>
              <a:gd name="T22" fmla="*/ 1601 w 3442"/>
              <a:gd name="T23" fmla="*/ 1014 h 3041"/>
              <a:gd name="T24" fmla="*/ 1638 w 3442"/>
              <a:gd name="T25" fmla="*/ 1063 h 3041"/>
              <a:gd name="T26" fmla="*/ 1800 w 3442"/>
              <a:gd name="T27" fmla="*/ 2431 h 3041"/>
              <a:gd name="T28" fmla="*/ 1812 w 3442"/>
              <a:gd name="T29" fmla="*/ 1044 h 3041"/>
              <a:gd name="T30" fmla="*/ 1861 w 3442"/>
              <a:gd name="T31" fmla="*/ 1006 h 3041"/>
              <a:gd name="T32" fmla="*/ 2102 w 3442"/>
              <a:gd name="T33" fmla="*/ 1006 h 3041"/>
              <a:gd name="T34" fmla="*/ 2152 w 3442"/>
              <a:gd name="T35" fmla="*/ 1044 h 3041"/>
              <a:gd name="T36" fmla="*/ 2163 w 3442"/>
              <a:gd name="T37" fmla="*/ 2431 h 3041"/>
              <a:gd name="T38" fmla="*/ 2325 w 3442"/>
              <a:gd name="T39" fmla="*/ 1063 h 3041"/>
              <a:gd name="T40" fmla="*/ 2363 w 3442"/>
              <a:gd name="T41" fmla="*/ 1014 h 3041"/>
              <a:gd name="T42" fmla="*/ 2603 w 3442"/>
              <a:gd name="T43" fmla="*/ 1003 h 3041"/>
              <a:gd name="T44" fmla="*/ 2661 w 3442"/>
              <a:gd name="T45" fmla="*/ 1027 h 3041"/>
              <a:gd name="T46" fmla="*/ 2685 w 3442"/>
              <a:gd name="T47" fmla="*/ 1084 h 3041"/>
              <a:gd name="T48" fmla="*/ 2845 w 3442"/>
              <a:gd name="T49" fmla="*/ 1084 h 3041"/>
              <a:gd name="T50" fmla="*/ 2869 w 3442"/>
              <a:gd name="T51" fmla="*/ 1027 h 3041"/>
              <a:gd name="T52" fmla="*/ 2926 w 3442"/>
              <a:gd name="T53" fmla="*/ 1003 h 3041"/>
              <a:gd name="T54" fmla="*/ 3166 w 3442"/>
              <a:gd name="T55" fmla="*/ 1014 h 3041"/>
              <a:gd name="T56" fmla="*/ 3203 w 3442"/>
              <a:gd name="T57" fmla="*/ 1063 h 3041"/>
              <a:gd name="T58" fmla="*/ 3318 w 3442"/>
              <a:gd name="T59" fmla="*/ 2431 h 3041"/>
              <a:gd name="T60" fmla="*/ 3377 w 3442"/>
              <a:gd name="T61" fmla="*/ 2455 h 3041"/>
              <a:gd name="T62" fmla="*/ 3400 w 3442"/>
              <a:gd name="T63" fmla="*/ 2512 h 3041"/>
              <a:gd name="T64" fmla="*/ 3389 w 3442"/>
              <a:gd name="T65" fmla="*/ 3000 h 3041"/>
              <a:gd name="T66" fmla="*/ 3340 w 3442"/>
              <a:gd name="T67" fmla="*/ 3038 h 3041"/>
              <a:gd name="T68" fmla="*/ 101 w 3442"/>
              <a:gd name="T69" fmla="*/ 3038 h 3041"/>
              <a:gd name="T70" fmla="*/ 53 w 3442"/>
              <a:gd name="T71" fmla="*/ 3000 h 3041"/>
              <a:gd name="T72" fmla="*/ 42 w 3442"/>
              <a:gd name="T73" fmla="*/ 2512 h 3041"/>
              <a:gd name="T74" fmla="*/ 66 w 3442"/>
              <a:gd name="T75" fmla="*/ 2455 h 3041"/>
              <a:gd name="T76" fmla="*/ 123 w 3442"/>
              <a:gd name="T77" fmla="*/ 2431 h 3041"/>
              <a:gd name="T78" fmla="*/ 238 w 3442"/>
              <a:gd name="T79" fmla="*/ 1063 h 3041"/>
              <a:gd name="T80" fmla="*/ 276 w 3442"/>
              <a:gd name="T81" fmla="*/ 1014 h 3041"/>
              <a:gd name="T82" fmla="*/ 1710 w 3442"/>
              <a:gd name="T83" fmla="*/ 0 h 3041"/>
              <a:gd name="T84" fmla="*/ 3391 w 3442"/>
              <a:gd name="T85" fmla="*/ 684 h 3041"/>
              <a:gd name="T86" fmla="*/ 3432 w 3442"/>
              <a:gd name="T87" fmla="*/ 721 h 3041"/>
              <a:gd name="T88" fmla="*/ 3441 w 3442"/>
              <a:gd name="T89" fmla="*/ 775 h 3041"/>
              <a:gd name="T90" fmla="*/ 3412 w 3442"/>
              <a:gd name="T91" fmla="*/ 822 h 3041"/>
              <a:gd name="T92" fmla="*/ 3360 w 3442"/>
              <a:gd name="T93" fmla="*/ 841 h 3041"/>
              <a:gd name="T94" fmla="*/ 45 w 3442"/>
              <a:gd name="T95" fmla="*/ 832 h 3041"/>
              <a:gd name="T96" fmla="*/ 7 w 3442"/>
              <a:gd name="T97" fmla="*/ 793 h 3041"/>
              <a:gd name="T98" fmla="*/ 3 w 3442"/>
              <a:gd name="T99" fmla="*/ 737 h 3041"/>
              <a:gd name="T100" fmla="*/ 33 w 3442"/>
              <a:gd name="T101" fmla="*/ 694 h 3041"/>
              <a:gd name="T102" fmla="*/ 1710 w 3442"/>
              <a:gd name="T103" fmla="*/ 0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2" h="3041">
                <a:moveTo>
                  <a:pt x="317" y="1003"/>
                </a:moveTo>
                <a:lnTo>
                  <a:pt x="515" y="1003"/>
                </a:lnTo>
                <a:lnTo>
                  <a:pt x="537" y="1006"/>
                </a:lnTo>
                <a:lnTo>
                  <a:pt x="557" y="1014"/>
                </a:lnTo>
                <a:lnTo>
                  <a:pt x="574" y="1027"/>
                </a:lnTo>
                <a:lnTo>
                  <a:pt x="587" y="1044"/>
                </a:lnTo>
                <a:lnTo>
                  <a:pt x="595" y="1063"/>
                </a:lnTo>
                <a:lnTo>
                  <a:pt x="598" y="1084"/>
                </a:lnTo>
                <a:lnTo>
                  <a:pt x="598" y="2431"/>
                </a:lnTo>
                <a:lnTo>
                  <a:pt x="757" y="2431"/>
                </a:lnTo>
                <a:lnTo>
                  <a:pt x="757" y="1084"/>
                </a:lnTo>
                <a:lnTo>
                  <a:pt x="760" y="1063"/>
                </a:lnTo>
                <a:lnTo>
                  <a:pt x="768" y="1044"/>
                </a:lnTo>
                <a:lnTo>
                  <a:pt x="781" y="1027"/>
                </a:lnTo>
                <a:lnTo>
                  <a:pt x="798" y="1014"/>
                </a:lnTo>
                <a:lnTo>
                  <a:pt x="818" y="1006"/>
                </a:lnTo>
                <a:lnTo>
                  <a:pt x="838" y="1003"/>
                </a:lnTo>
                <a:lnTo>
                  <a:pt x="1038" y="1003"/>
                </a:lnTo>
                <a:lnTo>
                  <a:pt x="1059" y="1006"/>
                </a:lnTo>
                <a:lnTo>
                  <a:pt x="1079" y="1014"/>
                </a:lnTo>
                <a:lnTo>
                  <a:pt x="1096" y="1027"/>
                </a:lnTo>
                <a:lnTo>
                  <a:pt x="1108" y="1044"/>
                </a:lnTo>
                <a:lnTo>
                  <a:pt x="1117" y="1063"/>
                </a:lnTo>
                <a:lnTo>
                  <a:pt x="1120" y="1084"/>
                </a:lnTo>
                <a:lnTo>
                  <a:pt x="1120" y="2431"/>
                </a:lnTo>
                <a:lnTo>
                  <a:pt x="1279" y="2431"/>
                </a:lnTo>
                <a:lnTo>
                  <a:pt x="1279" y="1084"/>
                </a:lnTo>
                <a:lnTo>
                  <a:pt x="1282" y="1063"/>
                </a:lnTo>
                <a:lnTo>
                  <a:pt x="1290" y="1044"/>
                </a:lnTo>
                <a:lnTo>
                  <a:pt x="1303" y="1027"/>
                </a:lnTo>
                <a:lnTo>
                  <a:pt x="1319" y="1014"/>
                </a:lnTo>
                <a:lnTo>
                  <a:pt x="1339" y="1006"/>
                </a:lnTo>
                <a:lnTo>
                  <a:pt x="1360" y="1003"/>
                </a:lnTo>
                <a:lnTo>
                  <a:pt x="1560" y="1003"/>
                </a:lnTo>
                <a:lnTo>
                  <a:pt x="1581" y="1006"/>
                </a:lnTo>
                <a:lnTo>
                  <a:pt x="1601" y="1014"/>
                </a:lnTo>
                <a:lnTo>
                  <a:pt x="1617" y="1027"/>
                </a:lnTo>
                <a:lnTo>
                  <a:pt x="1630" y="1044"/>
                </a:lnTo>
                <a:lnTo>
                  <a:pt x="1638" y="1063"/>
                </a:lnTo>
                <a:lnTo>
                  <a:pt x="1641" y="1084"/>
                </a:lnTo>
                <a:lnTo>
                  <a:pt x="1641" y="2431"/>
                </a:lnTo>
                <a:lnTo>
                  <a:pt x="1800" y="2431"/>
                </a:lnTo>
                <a:lnTo>
                  <a:pt x="1800" y="1084"/>
                </a:lnTo>
                <a:lnTo>
                  <a:pt x="1803" y="1063"/>
                </a:lnTo>
                <a:lnTo>
                  <a:pt x="1812" y="1044"/>
                </a:lnTo>
                <a:lnTo>
                  <a:pt x="1824" y="1027"/>
                </a:lnTo>
                <a:lnTo>
                  <a:pt x="1841" y="1014"/>
                </a:lnTo>
                <a:lnTo>
                  <a:pt x="1861" y="1006"/>
                </a:lnTo>
                <a:lnTo>
                  <a:pt x="1883" y="1003"/>
                </a:lnTo>
                <a:lnTo>
                  <a:pt x="2082" y="1003"/>
                </a:lnTo>
                <a:lnTo>
                  <a:pt x="2102" y="1006"/>
                </a:lnTo>
                <a:lnTo>
                  <a:pt x="2122" y="1014"/>
                </a:lnTo>
                <a:lnTo>
                  <a:pt x="2139" y="1027"/>
                </a:lnTo>
                <a:lnTo>
                  <a:pt x="2152" y="1044"/>
                </a:lnTo>
                <a:lnTo>
                  <a:pt x="2160" y="1063"/>
                </a:lnTo>
                <a:lnTo>
                  <a:pt x="2163" y="1084"/>
                </a:lnTo>
                <a:lnTo>
                  <a:pt x="2163" y="2431"/>
                </a:lnTo>
                <a:lnTo>
                  <a:pt x="2323" y="2431"/>
                </a:lnTo>
                <a:lnTo>
                  <a:pt x="2323" y="1084"/>
                </a:lnTo>
                <a:lnTo>
                  <a:pt x="2325" y="1063"/>
                </a:lnTo>
                <a:lnTo>
                  <a:pt x="2333" y="1044"/>
                </a:lnTo>
                <a:lnTo>
                  <a:pt x="2346" y="1027"/>
                </a:lnTo>
                <a:lnTo>
                  <a:pt x="2363" y="1014"/>
                </a:lnTo>
                <a:lnTo>
                  <a:pt x="2383" y="1006"/>
                </a:lnTo>
                <a:lnTo>
                  <a:pt x="2405" y="1003"/>
                </a:lnTo>
                <a:lnTo>
                  <a:pt x="2603" y="1003"/>
                </a:lnTo>
                <a:lnTo>
                  <a:pt x="2625" y="1006"/>
                </a:lnTo>
                <a:lnTo>
                  <a:pt x="2644" y="1014"/>
                </a:lnTo>
                <a:lnTo>
                  <a:pt x="2661" y="1027"/>
                </a:lnTo>
                <a:lnTo>
                  <a:pt x="2673" y="1044"/>
                </a:lnTo>
                <a:lnTo>
                  <a:pt x="2682" y="1063"/>
                </a:lnTo>
                <a:lnTo>
                  <a:pt x="2685" y="1084"/>
                </a:lnTo>
                <a:lnTo>
                  <a:pt x="2685" y="2431"/>
                </a:lnTo>
                <a:lnTo>
                  <a:pt x="2845" y="2431"/>
                </a:lnTo>
                <a:lnTo>
                  <a:pt x="2845" y="1084"/>
                </a:lnTo>
                <a:lnTo>
                  <a:pt x="2847" y="1063"/>
                </a:lnTo>
                <a:lnTo>
                  <a:pt x="2855" y="1044"/>
                </a:lnTo>
                <a:lnTo>
                  <a:pt x="2869" y="1027"/>
                </a:lnTo>
                <a:lnTo>
                  <a:pt x="2884" y="1014"/>
                </a:lnTo>
                <a:lnTo>
                  <a:pt x="2904" y="1006"/>
                </a:lnTo>
                <a:lnTo>
                  <a:pt x="2926" y="1003"/>
                </a:lnTo>
                <a:lnTo>
                  <a:pt x="3125" y="1003"/>
                </a:lnTo>
                <a:lnTo>
                  <a:pt x="3147" y="1006"/>
                </a:lnTo>
                <a:lnTo>
                  <a:pt x="3166" y="1014"/>
                </a:lnTo>
                <a:lnTo>
                  <a:pt x="3182" y="1027"/>
                </a:lnTo>
                <a:lnTo>
                  <a:pt x="3195" y="1044"/>
                </a:lnTo>
                <a:lnTo>
                  <a:pt x="3203" y="1063"/>
                </a:lnTo>
                <a:lnTo>
                  <a:pt x="3206" y="1084"/>
                </a:lnTo>
                <a:lnTo>
                  <a:pt x="3206" y="2431"/>
                </a:lnTo>
                <a:lnTo>
                  <a:pt x="3318" y="2431"/>
                </a:lnTo>
                <a:lnTo>
                  <a:pt x="3340" y="2434"/>
                </a:lnTo>
                <a:lnTo>
                  <a:pt x="3360" y="2441"/>
                </a:lnTo>
                <a:lnTo>
                  <a:pt x="3377" y="2455"/>
                </a:lnTo>
                <a:lnTo>
                  <a:pt x="3389" y="2471"/>
                </a:lnTo>
                <a:lnTo>
                  <a:pt x="3398" y="2491"/>
                </a:lnTo>
                <a:lnTo>
                  <a:pt x="3400" y="2512"/>
                </a:lnTo>
                <a:lnTo>
                  <a:pt x="3400" y="2960"/>
                </a:lnTo>
                <a:lnTo>
                  <a:pt x="3398" y="2981"/>
                </a:lnTo>
                <a:lnTo>
                  <a:pt x="3389" y="3000"/>
                </a:lnTo>
                <a:lnTo>
                  <a:pt x="3377" y="3017"/>
                </a:lnTo>
                <a:lnTo>
                  <a:pt x="3360" y="3030"/>
                </a:lnTo>
                <a:lnTo>
                  <a:pt x="3340" y="3038"/>
                </a:lnTo>
                <a:lnTo>
                  <a:pt x="3318" y="3041"/>
                </a:lnTo>
                <a:lnTo>
                  <a:pt x="123" y="3041"/>
                </a:lnTo>
                <a:lnTo>
                  <a:pt x="101" y="3038"/>
                </a:lnTo>
                <a:lnTo>
                  <a:pt x="83" y="3030"/>
                </a:lnTo>
                <a:lnTo>
                  <a:pt x="66" y="3017"/>
                </a:lnTo>
                <a:lnTo>
                  <a:pt x="53" y="3000"/>
                </a:lnTo>
                <a:lnTo>
                  <a:pt x="45" y="2981"/>
                </a:lnTo>
                <a:lnTo>
                  <a:pt x="42" y="2960"/>
                </a:lnTo>
                <a:lnTo>
                  <a:pt x="42" y="2512"/>
                </a:lnTo>
                <a:lnTo>
                  <a:pt x="45" y="2491"/>
                </a:lnTo>
                <a:lnTo>
                  <a:pt x="53" y="2471"/>
                </a:lnTo>
                <a:lnTo>
                  <a:pt x="66" y="2455"/>
                </a:lnTo>
                <a:lnTo>
                  <a:pt x="83" y="2441"/>
                </a:lnTo>
                <a:lnTo>
                  <a:pt x="101" y="2434"/>
                </a:lnTo>
                <a:lnTo>
                  <a:pt x="123" y="2431"/>
                </a:lnTo>
                <a:lnTo>
                  <a:pt x="235" y="2431"/>
                </a:lnTo>
                <a:lnTo>
                  <a:pt x="235" y="1084"/>
                </a:lnTo>
                <a:lnTo>
                  <a:pt x="238" y="1063"/>
                </a:lnTo>
                <a:lnTo>
                  <a:pt x="247" y="1044"/>
                </a:lnTo>
                <a:lnTo>
                  <a:pt x="259" y="1027"/>
                </a:lnTo>
                <a:lnTo>
                  <a:pt x="276" y="1014"/>
                </a:lnTo>
                <a:lnTo>
                  <a:pt x="296" y="1006"/>
                </a:lnTo>
                <a:lnTo>
                  <a:pt x="317" y="1003"/>
                </a:lnTo>
                <a:close/>
                <a:moveTo>
                  <a:pt x="1710" y="0"/>
                </a:moveTo>
                <a:lnTo>
                  <a:pt x="1731" y="0"/>
                </a:lnTo>
                <a:lnTo>
                  <a:pt x="1752" y="5"/>
                </a:lnTo>
                <a:lnTo>
                  <a:pt x="3391" y="684"/>
                </a:lnTo>
                <a:lnTo>
                  <a:pt x="3408" y="694"/>
                </a:lnTo>
                <a:lnTo>
                  <a:pt x="3422" y="705"/>
                </a:lnTo>
                <a:lnTo>
                  <a:pt x="3432" y="721"/>
                </a:lnTo>
                <a:lnTo>
                  <a:pt x="3440" y="737"/>
                </a:lnTo>
                <a:lnTo>
                  <a:pt x="3442" y="756"/>
                </a:lnTo>
                <a:lnTo>
                  <a:pt x="3441" y="775"/>
                </a:lnTo>
                <a:lnTo>
                  <a:pt x="3434" y="793"/>
                </a:lnTo>
                <a:lnTo>
                  <a:pt x="3425" y="810"/>
                </a:lnTo>
                <a:lnTo>
                  <a:pt x="3412" y="822"/>
                </a:lnTo>
                <a:lnTo>
                  <a:pt x="3397" y="832"/>
                </a:lnTo>
                <a:lnTo>
                  <a:pt x="3379" y="839"/>
                </a:lnTo>
                <a:lnTo>
                  <a:pt x="3360" y="841"/>
                </a:lnTo>
                <a:lnTo>
                  <a:pt x="82" y="841"/>
                </a:lnTo>
                <a:lnTo>
                  <a:pt x="63" y="839"/>
                </a:lnTo>
                <a:lnTo>
                  <a:pt x="45" y="832"/>
                </a:lnTo>
                <a:lnTo>
                  <a:pt x="30" y="822"/>
                </a:lnTo>
                <a:lnTo>
                  <a:pt x="17" y="810"/>
                </a:lnTo>
                <a:lnTo>
                  <a:pt x="7" y="793"/>
                </a:lnTo>
                <a:lnTo>
                  <a:pt x="2" y="775"/>
                </a:lnTo>
                <a:lnTo>
                  <a:pt x="0" y="756"/>
                </a:lnTo>
                <a:lnTo>
                  <a:pt x="3" y="737"/>
                </a:lnTo>
                <a:lnTo>
                  <a:pt x="9" y="721"/>
                </a:lnTo>
                <a:lnTo>
                  <a:pt x="20" y="705"/>
                </a:lnTo>
                <a:lnTo>
                  <a:pt x="33" y="694"/>
                </a:lnTo>
                <a:lnTo>
                  <a:pt x="50" y="684"/>
                </a:lnTo>
                <a:lnTo>
                  <a:pt x="1689" y="5"/>
                </a:lnTo>
                <a:lnTo>
                  <a:pt x="1710" y="0"/>
                </a:lnTo>
                <a:close/>
              </a:path>
            </a:pathLst>
          </a:custGeom>
          <a:solidFill>
            <a:srgbClr val="ADAE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93"/>
          <p:cNvSpPr txBox="1">
            <a:spLocks noChangeArrowheads="1"/>
          </p:cNvSpPr>
          <p:nvPr/>
        </p:nvSpPr>
        <p:spPr bwMode="auto">
          <a:xfrm>
            <a:off x="5293472" y="3009079"/>
            <a:ext cx="1737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b="1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</a:t>
            </a:r>
          </a:p>
        </p:txBody>
      </p:sp>
      <p:grpSp>
        <p:nvGrpSpPr>
          <p:cNvPr id="43" name="Group 227"/>
          <p:cNvGrpSpPr/>
          <p:nvPr/>
        </p:nvGrpSpPr>
        <p:grpSpPr>
          <a:xfrm>
            <a:off x="910630" y="4005064"/>
            <a:ext cx="365730" cy="263656"/>
            <a:chOff x="6307138" y="2720975"/>
            <a:chExt cx="552450" cy="488951"/>
          </a:xfrm>
          <a:solidFill>
            <a:schemeClr val="bg1"/>
          </a:solidFill>
        </p:grpSpPr>
        <p:sp>
          <p:nvSpPr>
            <p:cNvPr id="44" name="Freeform 137"/>
            <p:cNvSpPr>
              <a:spLocks noEditPoints="1"/>
            </p:cNvSpPr>
            <p:nvPr/>
          </p:nvSpPr>
          <p:spPr bwMode="auto">
            <a:xfrm>
              <a:off x="6502401" y="2940050"/>
              <a:ext cx="163513" cy="144463"/>
            </a:xfrm>
            <a:custGeom>
              <a:avLst/>
              <a:gdLst>
                <a:gd name="T0" fmla="*/ 492 w 1029"/>
                <a:gd name="T1" fmla="*/ 501 h 910"/>
                <a:gd name="T2" fmla="*/ 454 w 1029"/>
                <a:gd name="T3" fmla="*/ 523 h 910"/>
                <a:gd name="T4" fmla="*/ 433 w 1029"/>
                <a:gd name="T5" fmla="*/ 560 h 910"/>
                <a:gd name="T6" fmla="*/ 433 w 1029"/>
                <a:gd name="T7" fmla="*/ 605 h 910"/>
                <a:gd name="T8" fmla="*/ 455 w 1029"/>
                <a:gd name="T9" fmla="*/ 642 h 910"/>
                <a:gd name="T10" fmla="*/ 492 w 1029"/>
                <a:gd name="T11" fmla="*/ 664 h 910"/>
                <a:gd name="T12" fmla="*/ 537 w 1029"/>
                <a:gd name="T13" fmla="*/ 664 h 910"/>
                <a:gd name="T14" fmla="*/ 574 w 1029"/>
                <a:gd name="T15" fmla="*/ 642 h 910"/>
                <a:gd name="T16" fmla="*/ 597 w 1029"/>
                <a:gd name="T17" fmla="*/ 605 h 910"/>
                <a:gd name="T18" fmla="*/ 597 w 1029"/>
                <a:gd name="T19" fmla="*/ 560 h 910"/>
                <a:gd name="T20" fmla="*/ 574 w 1029"/>
                <a:gd name="T21" fmla="*/ 523 h 910"/>
                <a:gd name="T22" fmla="*/ 537 w 1029"/>
                <a:gd name="T23" fmla="*/ 501 h 910"/>
                <a:gd name="T24" fmla="*/ 515 w 1029"/>
                <a:gd name="T25" fmla="*/ 0 h 910"/>
                <a:gd name="T26" fmla="*/ 551 w 1029"/>
                <a:gd name="T27" fmla="*/ 9 h 910"/>
                <a:gd name="T28" fmla="*/ 576 w 1029"/>
                <a:gd name="T29" fmla="*/ 35 h 910"/>
                <a:gd name="T30" fmla="*/ 586 w 1029"/>
                <a:gd name="T31" fmla="*/ 70 h 910"/>
                <a:gd name="T32" fmla="*/ 618 w 1029"/>
                <a:gd name="T33" fmla="*/ 383 h 910"/>
                <a:gd name="T34" fmla="*/ 674 w 1029"/>
                <a:gd name="T35" fmla="*/ 424 h 910"/>
                <a:gd name="T36" fmla="*/ 715 w 1029"/>
                <a:gd name="T37" fmla="*/ 480 h 910"/>
                <a:gd name="T38" fmla="*/ 738 w 1029"/>
                <a:gd name="T39" fmla="*/ 546 h 910"/>
                <a:gd name="T40" fmla="*/ 739 w 1029"/>
                <a:gd name="T41" fmla="*/ 606 h 910"/>
                <a:gd name="T42" fmla="*/ 994 w 1029"/>
                <a:gd name="T43" fmla="*/ 778 h 910"/>
                <a:gd name="T44" fmla="*/ 1019 w 1029"/>
                <a:gd name="T45" fmla="*/ 805 h 910"/>
                <a:gd name="T46" fmla="*/ 1029 w 1029"/>
                <a:gd name="T47" fmla="*/ 840 h 910"/>
                <a:gd name="T48" fmla="*/ 1019 w 1029"/>
                <a:gd name="T49" fmla="*/ 874 h 910"/>
                <a:gd name="T50" fmla="*/ 993 w 1029"/>
                <a:gd name="T51" fmla="*/ 901 h 910"/>
                <a:gd name="T52" fmla="*/ 958 w 1029"/>
                <a:gd name="T53" fmla="*/ 910 h 910"/>
                <a:gd name="T54" fmla="*/ 923 w 1029"/>
                <a:gd name="T55" fmla="*/ 901 h 910"/>
                <a:gd name="T56" fmla="*/ 639 w 1029"/>
                <a:gd name="T57" fmla="*/ 771 h 910"/>
                <a:gd name="T58" fmla="*/ 581 w 1029"/>
                <a:gd name="T59" fmla="*/ 798 h 910"/>
                <a:gd name="T60" fmla="*/ 514 w 1029"/>
                <a:gd name="T61" fmla="*/ 808 h 910"/>
                <a:gd name="T62" fmla="*/ 449 w 1029"/>
                <a:gd name="T63" fmla="*/ 798 h 910"/>
                <a:gd name="T64" fmla="*/ 390 w 1029"/>
                <a:gd name="T65" fmla="*/ 770 h 910"/>
                <a:gd name="T66" fmla="*/ 105 w 1029"/>
                <a:gd name="T67" fmla="*/ 900 h 910"/>
                <a:gd name="T68" fmla="*/ 70 w 1029"/>
                <a:gd name="T69" fmla="*/ 909 h 910"/>
                <a:gd name="T70" fmla="*/ 36 w 1029"/>
                <a:gd name="T71" fmla="*/ 900 h 910"/>
                <a:gd name="T72" fmla="*/ 10 w 1029"/>
                <a:gd name="T73" fmla="*/ 873 h 910"/>
                <a:gd name="T74" fmla="*/ 0 w 1029"/>
                <a:gd name="T75" fmla="*/ 838 h 910"/>
                <a:gd name="T76" fmla="*/ 9 w 1029"/>
                <a:gd name="T77" fmla="*/ 804 h 910"/>
                <a:gd name="T78" fmla="*/ 36 w 1029"/>
                <a:gd name="T79" fmla="*/ 778 h 910"/>
                <a:gd name="T80" fmla="*/ 290 w 1029"/>
                <a:gd name="T81" fmla="*/ 605 h 910"/>
                <a:gd name="T82" fmla="*/ 292 w 1029"/>
                <a:gd name="T83" fmla="*/ 546 h 910"/>
                <a:gd name="T84" fmla="*/ 314 w 1029"/>
                <a:gd name="T85" fmla="*/ 479 h 910"/>
                <a:gd name="T86" fmla="*/ 356 w 1029"/>
                <a:gd name="T87" fmla="*/ 423 h 910"/>
                <a:gd name="T88" fmla="*/ 412 w 1029"/>
                <a:gd name="T89" fmla="*/ 383 h 910"/>
                <a:gd name="T90" fmla="*/ 445 w 1029"/>
                <a:gd name="T91" fmla="*/ 70 h 910"/>
                <a:gd name="T92" fmla="*/ 454 w 1029"/>
                <a:gd name="T93" fmla="*/ 35 h 910"/>
                <a:gd name="T94" fmla="*/ 479 w 1029"/>
                <a:gd name="T95" fmla="*/ 9 h 910"/>
                <a:gd name="T96" fmla="*/ 515 w 1029"/>
                <a:gd name="T9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9" h="910">
                  <a:moveTo>
                    <a:pt x="514" y="498"/>
                  </a:moveTo>
                  <a:lnTo>
                    <a:pt x="492" y="501"/>
                  </a:lnTo>
                  <a:lnTo>
                    <a:pt x="472" y="509"/>
                  </a:lnTo>
                  <a:lnTo>
                    <a:pt x="454" y="523"/>
                  </a:lnTo>
                  <a:lnTo>
                    <a:pt x="442" y="540"/>
                  </a:lnTo>
                  <a:lnTo>
                    <a:pt x="433" y="560"/>
                  </a:lnTo>
                  <a:lnTo>
                    <a:pt x="430" y="582"/>
                  </a:lnTo>
                  <a:lnTo>
                    <a:pt x="433" y="605"/>
                  </a:lnTo>
                  <a:lnTo>
                    <a:pt x="442" y="625"/>
                  </a:lnTo>
                  <a:lnTo>
                    <a:pt x="455" y="642"/>
                  </a:lnTo>
                  <a:lnTo>
                    <a:pt x="472" y="656"/>
                  </a:lnTo>
                  <a:lnTo>
                    <a:pt x="492" y="664"/>
                  </a:lnTo>
                  <a:lnTo>
                    <a:pt x="514" y="667"/>
                  </a:lnTo>
                  <a:lnTo>
                    <a:pt x="537" y="664"/>
                  </a:lnTo>
                  <a:lnTo>
                    <a:pt x="558" y="656"/>
                  </a:lnTo>
                  <a:lnTo>
                    <a:pt x="574" y="642"/>
                  </a:lnTo>
                  <a:lnTo>
                    <a:pt x="588" y="625"/>
                  </a:lnTo>
                  <a:lnTo>
                    <a:pt x="597" y="605"/>
                  </a:lnTo>
                  <a:lnTo>
                    <a:pt x="600" y="582"/>
                  </a:lnTo>
                  <a:lnTo>
                    <a:pt x="597" y="560"/>
                  </a:lnTo>
                  <a:lnTo>
                    <a:pt x="588" y="540"/>
                  </a:lnTo>
                  <a:lnTo>
                    <a:pt x="574" y="523"/>
                  </a:lnTo>
                  <a:lnTo>
                    <a:pt x="558" y="509"/>
                  </a:lnTo>
                  <a:lnTo>
                    <a:pt x="537" y="501"/>
                  </a:lnTo>
                  <a:lnTo>
                    <a:pt x="514" y="498"/>
                  </a:lnTo>
                  <a:close/>
                  <a:moveTo>
                    <a:pt x="515" y="0"/>
                  </a:moveTo>
                  <a:lnTo>
                    <a:pt x="534" y="2"/>
                  </a:lnTo>
                  <a:lnTo>
                    <a:pt x="551" y="9"/>
                  </a:lnTo>
                  <a:lnTo>
                    <a:pt x="565" y="21"/>
                  </a:lnTo>
                  <a:lnTo>
                    <a:pt x="576" y="35"/>
                  </a:lnTo>
                  <a:lnTo>
                    <a:pt x="583" y="51"/>
                  </a:lnTo>
                  <a:lnTo>
                    <a:pt x="586" y="70"/>
                  </a:lnTo>
                  <a:lnTo>
                    <a:pt x="586" y="369"/>
                  </a:lnTo>
                  <a:lnTo>
                    <a:pt x="618" y="383"/>
                  </a:lnTo>
                  <a:lnTo>
                    <a:pt x="647" y="401"/>
                  </a:lnTo>
                  <a:lnTo>
                    <a:pt x="674" y="424"/>
                  </a:lnTo>
                  <a:lnTo>
                    <a:pt x="697" y="450"/>
                  </a:lnTo>
                  <a:lnTo>
                    <a:pt x="715" y="480"/>
                  </a:lnTo>
                  <a:lnTo>
                    <a:pt x="729" y="511"/>
                  </a:lnTo>
                  <a:lnTo>
                    <a:pt x="738" y="546"/>
                  </a:lnTo>
                  <a:lnTo>
                    <a:pt x="741" y="583"/>
                  </a:lnTo>
                  <a:lnTo>
                    <a:pt x="739" y="606"/>
                  </a:lnTo>
                  <a:lnTo>
                    <a:pt x="736" y="630"/>
                  </a:lnTo>
                  <a:lnTo>
                    <a:pt x="994" y="778"/>
                  </a:lnTo>
                  <a:lnTo>
                    <a:pt x="1009" y="790"/>
                  </a:lnTo>
                  <a:lnTo>
                    <a:pt x="1019" y="805"/>
                  </a:lnTo>
                  <a:lnTo>
                    <a:pt x="1027" y="822"/>
                  </a:lnTo>
                  <a:lnTo>
                    <a:pt x="1029" y="840"/>
                  </a:lnTo>
                  <a:lnTo>
                    <a:pt x="1027" y="857"/>
                  </a:lnTo>
                  <a:lnTo>
                    <a:pt x="1019" y="874"/>
                  </a:lnTo>
                  <a:lnTo>
                    <a:pt x="1008" y="889"/>
                  </a:lnTo>
                  <a:lnTo>
                    <a:pt x="993" y="901"/>
                  </a:lnTo>
                  <a:lnTo>
                    <a:pt x="976" y="908"/>
                  </a:lnTo>
                  <a:lnTo>
                    <a:pt x="958" y="910"/>
                  </a:lnTo>
                  <a:lnTo>
                    <a:pt x="941" y="908"/>
                  </a:lnTo>
                  <a:lnTo>
                    <a:pt x="923" y="901"/>
                  </a:lnTo>
                  <a:lnTo>
                    <a:pt x="664" y="751"/>
                  </a:lnTo>
                  <a:lnTo>
                    <a:pt x="639" y="771"/>
                  </a:lnTo>
                  <a:lnTo>
                    <a:pt x="611" y="787"/>
                  </a:lnTo>
                  <a:lnTo>
                    <a:pt x="581" y="798"/>
                  </a:lnTo>
                  <a:lnTo>
                    <a:pt x="549" y="806"/>
                  </a:lnTo>
                  <a:lnTo>
                    <a:pt x="514" y="808"/>
                  </a:lnTo>
                  <a:lnTo>
                    <a:pt x="481" y="806"/>
                  </a:lnTo>
                  <a:lnTo>
                    <a:pt x="449" y="798"/>
                  </a:lnTo>
                  <a:lnTo>
                    <a:pt x="418" y="787"/>
                  </a:lnTo>
                  <a:lnTo>
                    <a:pt x="390" y="770"/>
                  </a:lnTo>
                  <a:lnTo>
                    <a:pt x="365" y="750"/>
                  </a:lnTo>
                  <a:lnTo>
                    <a:pt x="105" y="900"/>
                  </a:lnTo>
                  <a:lnTo>
                    <a:pt x="88" y="907"/>
                  </a:lnTo>
                  <a:lnTo>
                    <a:pt x="70" y="909"/>
                  </a:lnTo>
                  <a:lnTo>
                    <a:pt x="52" y="907"/>
                  </a:lnTo>
                  <a:lnTo>
                    <a:pt x="36" y="900"/>
                  </a:lnTo>
                  <a:lnTo>
                    <a:pt x="22" y="889"/>
                  </a:lnTo>
                  <a:lnTo>
                    <a:pt x="10" y="873"/>
                  </a:lnTo>
                  <a:lnTo>
                    <a:pt x="3" y="856"/>
                  </a:lnTo>
                  <a:lnTo>
                    <a:pt x="0" y="838"/>
                  </a:lnTo>
                  <a:lnTo>
                    <a:pt x="3" y="821"/>
                  </a:lnTo>
                  <a:lnTo>
                    <a:pt x="9" y="804"/>
                  </a:lnTo>
                  <a:lnTo>
                    <a:pt x="21" y="789"/>
                  </a:lnTo>
                  <a:lnTo>
                    <a:pt x="36" y="778"/>
                  </a:lnTo>
                  <a:lnTo>
                    <a:pt x="294" y="629"/>
                  </a:lnTo>
                  <a:lnTo>
                    <a:pt x="290" y="605"/>
                  </a:lnTo>
                  <a:lnTo>
                    <a:pt x="289" y="582"/>
                  </a:lnTo>
                  <a:lnTo>
                    <a:pt x="292" y="546"/>
                  </a:lnTo>
                  <a:lnTo>
                    <a:pt x="300" y="511"/>
                  </a:lnTo>
                  <a:lnTo>
                    <a:pt x="314" y="479"/>
                  </a:lnTo>
                  <a:lnTo>
                    <a:pt x="333" y="449"/>
                  </a:lnTo>
                  <a:lnTo>
                    <a:pt x="356" y="423"/>
                  </a:lnTo>
                  <a:lnTo>
                    <a:pt x="382" y="401"/>
                  </a:lnTo>
                  <a:lnTo>
                    <a:pt x="412" y="383"/>
                  </a:lnTo>
                  <a:lnTo>
                    <a:pt x="445" y="369"/>
                  </a:lnTo>
                  <a:lnTo>
                    <a:pt x="445" y="70"/>
                  </a:lnTo>
                  <a:lnTo>
                    <a:pt x="448" y="51"/>
                  </a:lnTo>
                  <a:lnTo>
                    <a:pt x="454" y="35"/>
                  </a:lnTo>
                  <a:lnTo>
                    <a:pt x="466" y="21"/>
                  </a:lnTo>
                  <a:lnTo>
                    <a:pt x="479" y="9"/>
                  </a:lnTo>
                  <a:lnTo>
                    <a:pt x="496" y="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8"/>
            <p:cNvSpPr>
              <a:spLocks/>
            </p:cNvSpPr>
            <p:nvPr/>
          </p:nvSpPr>
          <p:spPr bwMode="auto">
            <a:xfrm>
              <a:off x="6473826" y="2720975"/>
              <a:ext cx="219075" cy="234950"/>
            </a:xfrm>
            <a:custGeom>
              <a:avLst/>
              <a:gdLst>
                <a:gd name="T0" fmla="*/ 760 w 1377"/>
                <a:gd name="T1" fmla="*/ 3 h 1475"/>
                <a:gd name="T2" fmla="*/ 879 w 1377"/>
                <a:gd name="T3" fmla="*/ 49 h 1475"/>
                <a:gd name="T4" fmla="*/ 966 w 1377"/>
                <a:gd name="T5" fmla="*/ 137 h 1475"/>
                <a:gd name="T6" fmla="*/ 1012 w 1377"/>
                <a:gd name="T7" fmla="*/ 255 h 1475"/>
                <a:gd name="T8" fmla="*/ 1013 w 1377"/>
                <a:gd name="T9" fmla="*/ 582 h 1475"/>
                <a:gd name="T10" fmla="*/ 982 w 1377"/>
                <a:gd name="T11" fmla="*/ 659 h 1475"/>
                <a:gd name="T12" fmla="*/ 986 w 1377"/>
                <a:gd name="T13" fmla="*/ 869 h 1475"/>
                <a:gd name="T14" fmla="*/ 1075 w 1377"/>
                <a:gd name="T15" fmla="*/ 920 h 1475"/>
                <a:gd name="T16" fmla="*/ 1187 w 1377"/>
                <a:gd name="T17" fmla="*/ 992 h 1475"/>
                <a:gd name="T18" fmla="*/ 1306 w 1377"/>
                <a:gd name="T19" fmla="*/ 1081 h 1475"/>
                <a:gd name="T20" fmla="*/ 1358 w 1377"/>
                <a:gd name="T21" fmla="*/ 1148 h 1475"/>
                <a:gd name="T22" fmla="*/ 1377 w 1377"/>
                <a:gd name="T23" fmla="*/ 1231 h 1475"/>
                <a:gd name="T24" fmla="*/ 1367 w 1377"/>
                <a:gd name="T25" fmla="*/ 1440 h 1475"/>
                <a:gd name="T26" fmla="*/ 1325 w 1377"/>
                <a:gd name="T27" fmla="*/ 1473 h 1475"/>
                <a:gd name="T28" fmla="*/ 1271 w 1377"/>
                <a:gd name="T29" fmla="*/ 1465 h 1475"/>
                <a:gd name="T30" fmla="*/ 1237 w 1377"/>
                <a:gd name="T31" fmla="*/ 1423 h 1475"/>
                <a:gd name="T32" fmla="*/ 1232 w 1377"/>
                <a:gd name="T33" fmla="*/ 1215 h 1475"/>
                <a:gd name="T34" fmla="*/ 1177 w 1377"/>
                <a:gd name="T35" fmla="*/ 1160 h 1475"/>
                <a:gd name="T36" fmla="*/ 1064 w 1377"/>
                <a:gd name="T37" fmla="*/ 1080 h 1475"/>
                <a:gd name="T38" fmla="*/ 966 w 1377"/>
                <a:gd name="T39" fmla="*/ 1019 h 1475"/>
                <a:gd name="T40" fmla="*/ 894 w 1377"/>
                <a:gd name="T41" fmla="*/ 980 h 1475"/>
                <a:gd name="T42" fmla="*/ 852 w 1377"/>
                <a:gd name="T43" fmla="*/ 957 h 1475"/>
                <a:gd name="T44" fmla="*/ 825 w 1377"/>
                <a:gd name="T45" fmla="*/ 912 h 1475"/>
                <a:gd name="T46" fmla="*/ 825 w 1377"/>
                <a:gd name="T47" fmla="*/ 631 h 1475"/>
                <a:gd name="T48" fmla="*/ 854 w 1377"/>
                <a:gd name="T49" fmla="*/ 590 h 1475"/>
                <a:gd name="T50" fmla="*/ 874 w 1377"/>
                <a:gd name="T51" fmla="*/ 553 h 1475"/>
                <a:gd name="T52" fmla="*/ 861 w 1377"/>
                <a:gd name="T53" fmla="*/ 237 h 1475"/>
                <a:gd name="T54" fmla="*/ 804 w 1377"/>
                <a:gd name="T55" fmla="*/ 168 h 1475"/>
                <a:gd name="T56" fmla="*/ 715 w 1377"/>
                <a:gd name="T57" fmla="*/ 141 h 1475"/>
                <a:gd name="T58" fmla="*/ 599 w 1377"/>
                <a:gd name="T59" fmla="*/ 153 h 1475"/>
                <a:gd name="T60" fmla="*/ 530 w 1377"/>
                <a:gd name="T61" fmla="*/ 211 h 1475"/>
                <a:gd name="T62" fmla="*/ 502 w 1377"/>
                <a:gd name="T63" fmla="*/ 300 h 1475"/>
                <a:gd name="T64" fmla="*/ 512 w 1377"/>
                <a:gd name="T65" fmla="*/ 580 h 1475"/>
                <a:gd name="T66" fmla="*/ 545 w 1377"/>
                <a:gd name="T67" fmla="*/ 615 h 1475"/>
                <a:gd name="T68" fmla="*/ 553 w 1377"/>
                <a:gd name="T69" fmla="*/ 894 h 1475"/>
                <a:gd name="T70" fmla="*/ 536 w 1377"/>
                <a:gd name="T71" fmla="*/ 944 h 1475"/>
                <a:gd name="T72" fmla="*/ 497 w 1377"/>
                <a:gd name="T73" fmla="*/ 972 h 1475"/>
                <a:gd name="T74" fmla="*/ 438 w 1377"/>
                <a:gd name="T75" fmla="*/ 1003 h 1475"/>
                <a:gd name="T76" fmla="*/ 346 w 1377"/>
                <a:gd name="T77" fmla="*/ 1057 h 1475"/>
                <a:gd name="T78" fmla="*/ 237 w 1377"/>
                <a:gd name="T79" fmla="*/ 1131 h 1475"/>
                <a:gd name="T80" fmla="*/ 150 w 1377"/>
                <a:gd name="T81" fmla="*/ 1201 h 1475"/>
                <a:gd name="T82" fmla="*/ 142 w 1377"/>
                <a:gd name="T83" fmla="*/ 1404 h 1475"/>
                <a:gd name="T84" fmla="*/ 121 w 1377"/>
                <a:gd name="T85" fmla="*/ 1454 h 1475"/>
                <a:gd name="T86" fmla="*/ 71 w 1377"/>
                <a:gd name="T87" fmla="*/ 1475 h 1475"/>
                <a:gd name="T88" fmla="*/ 21 w 1377"/>
                <a:gd name="T89" fmla="*/ 1454 h 1475"/>
                <a:gd name="T90" fmla="*/ 0 w 1377"/>
                <a:gd name="T91" fmla="*/ 1404 h 1475"/>
                <a:gd name="T92" fmla="*/ 9 w 1377"/>
                <a:gd name="T93" fmla="*/ 1174 h 1475"/>
                <a:gd name="T94" fmla="*/ 50 w 1377"/>
                <a:gd name="T95" fmla="*/ 1100 h 1475"/>
                <a:gd name="T96" fmla="*/ 151 w 1377"/>
                <a:gd name="T97" fmla="*/ 1019 h 1475"/>
                <a:gd name="T98" fmla="*/ 267 w 1377"/>
                <a:gd name="T99" fmla="*/ 941 h 1475"/>
                <a:gd name="T100" fmla="*/ 365 w 1377"/>
                <a:gd name="T101" fmla="*/ 883 h 1475"/>
                <a:gd name="T102" fmla="*/ 414 w 1377"/>
                <a:gd name="T103" fmla="*/ 682 h 1475"/>
                <a:gd name="T104" fmla="*/ 371 w 1377"/>
                <a:gd name="T105" fmla="*/ 610 h 1475"/>
                <a:gd name="T106" fmla="*/ 362 w 1377"/>
                <a:gd name="T107" fmla="*/ 300 h 1475"/>
                <a:gd name="T108" fmla="*/ 391 w 1377"/>
                <a:gd name="T109" fmla="*/ 173 h 1475"/>
                <a:gd name="T110" fmla="*/ 465 w 1377"/>
                <a:gd name="T111" fmla="*/ 74 h 1475"/>
                <a:gd name="T112" fmla="*/ 575 w 1377"/>
                <a:gd name="T113" fmla="*/ 13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7" h="1475">
                  <a:moveTo>
                    <a:pt x="662" y="0"/>
                  </a:moveTo>
                  <a:lnTo>
                    <a:pt x="716" y="0"/>
                  </a:lnTo>
                  <a:lnTo>
                    <a:pt x="760" y="3"/>
                  </a:lnTo>
                  <a:lnTo>
                    <a:pt x="802" y="13"/>
                  </a:lnTo>
                  <a:lnTo>
                    <a:pt x="842" y="29"/>
                  </a:lnTo>
                  <a:lnTo>
                    <a:pt x="879" y="49"/>
                  </a:lnTo>
                  <a:lnTo>
                    <a:pt x="912" y="74"/>
                  </a:lnTo>
                  <a:lnTo>
                    <a:pt x="941" y="103"/>
                  </a:lnTo>
                  <a:lnTo>
                    <a:pt x="966" y="137"/>
                  </a:lnTo>
                  <a:lnTo>
                    <a:pt x="987" y="173"/>
                  </a:lnTo>
                  <a:lnTo>
                    <a:pt x="1002" y="213"/>
                  </a:lnTo>
                  <a:lnTo>
                    <a:pt x="1012" y="255"/>
                  </a:lnTo>
                  <a:lnTo>
                    <a:pt x="1015" y="300"/>
                  </a:lnTo>
                  <a:lnTo>
                    <a:pt x="1015" y="554"/>
                  </a:lnTo>
                  <a:lnTo>
                    <a:pt x="1013" y="582"/>
                  </a:lnTo>
                  <a:lnTo>
                    <a:pt x="1006" y="610"/>
                  </a:lnTo>
                  <a:lnTo>
                    <a:pt x="996" y="636"/>
                  </a:lnTo>
                  <a:lnTo>
                    <a:pt x="982" y="659"/>
                  </a:lnTo>
                  <a:lnTo>
                    <a:pt x="964" y="682"/>
                  </a:lnTo>
                  <a:lnTo>
                    <a:pt x="964" y="858"/>
                  </a:lnTo>
                  <a:lnTo>
                    <a:pt x="986" y="869"/>
                  </a:lnTo>
                  <a:lnTo>
                    <a:pt x="1013" y="884"/>
                  </a:lnTo>
                  <a:lnTo>
                    <a:pt x="1042" y="901"/>
                  </a:lnTo>
                  <a:lnTo>
                    <a:pt x="1075" y="920"/>
                  </a:lnTo>
                  <a:lnTo>
                    <a:pt x="1110" y="942"/>
                  </a:lnTo>
                  <a:lnTo>
                    <a:pt x="1148" y="965"/>
                  </a:lnTo>
                  <a:lnTo>
                    <a:pt x="1187" y="992"/>
                  </a:lnTo>
                  <a:lnTo>
                    <a:pt x="1226" y="1020"/>
                  </a:lnTo>
                  <a:lnTo>
                    <a:pt x="1266" y="1050"/>
                  </a:lnTo>
                  <a:lnTo>
                    <a:pt x="1306" y="1081"/>
                  </a:lnTo>
                  <a:lnTo>
                    <a:pt x="1327" y="1101"/>
                  </a:lnTo>
                  <a:lnTo>
                    <a:pt x="1344" y="1124"/>
                  </a:lnTo>
                  <a:lnTo>
                    <a:pt x="1358" y="1148"/>
                  </a:lnTo>
                  <a:lnTo>
                    <a:pt x="1368" y="1174"/>
                  </a:lnTo>
                  <a:lnTo>
                    <a:pt x="1374" y="1202"/>
                  </a:lnTo>
                  <a:lnTo>
                    <a:pt x="1377" y="1231"/>
                  </a:lnTo>
                  <a:lnTo>
                    <a:pt x="1377" y="1405"/>
                  </a:lnTo>
                  <a:lnTo>
                    <a:pt x="1374" y="1423"/>
                  </a:lnTo>
                  <a:lnTo>
                    <a:pt x="1367" y="1440"/>
                  </a:lnTo>
                  <a:lnTo>
                    <a:pt x="1355" y="1455"/>
                  </a:lnTo>
                  <a:lnTo>
                    <a:pt x="1342" y="1465"/>
                  </a:lnTo>
                  <a:lnTo>
                    <a:pt x="1325" y="1473"/>
                  </a:lnTo>
                  <a:lnTo>
                    <a:pt x="1306" y="1475"/>
                  </a:lnTo>
                  <a:lnTo>
                    <a:pt x="1288" y="1473"/>
                  </a:lnTo>
                  <a:lnTo>
                    <a:pt x="1271" y="1465"/>
                  </a:lnTo>
                  <a:lnTo>
                    <a:pt x="1256" y="1455"/>
                  </a:lnTo>
                  <a:lnTo>
                    <a:pt x="1245" y="1440"/>
                  </a:lnTo>
                  <a:lnTo>
                    <a:pt x="1237" y="1423"/>
                  </a:lnTo>
                  <a:lnTo>
                    <a:pt x="1234" y="1404"/>
                  </a:lnTo>
                  <a:lnTo>
                    <a:pt x="1234" y="1230"/>
                  </a:lnTo>
                  <a:lnTo>
                    <a:pt x="1232" y="1215"/>
                  </a:lnTo>
                  <a:lnTo>
                    <a:pt x="1226" y="1201"/>
                  </a:lnTo>
                  <a:lnTo>
                    <a:pt x="1215" y="1190"/>
                  </a:lnTo>
                  <a:lnTo>
                    <a:pt x="1177" y="1160"/>
                  </a:lnTo>
                  <a:lnTo>
                    <a:pt x="1139" y="1131"/>
                  </a:lnTo>
                  <a:lnTo>
                    <a:pt x="1101" y="1105"/>
                  </a:lnTo>
                  <a:lnTo>
                    <a:pt x="1064" y="1080"/>
                  </a:lnTo>
                  <a:lnTo>
                    <a:pt x="1030" y="1057"/>
                  </a:lnTo>
                  <a:lnTo>
                    <a:pt x="997" y="1037"/>
                  </a:lnTo>
                  <a:lnTo>
                    <a:pt x="966" y="1019"/>
                  </a:lnTo>
                  <a:lnTo>
                    <a:pt x="938" y="1003"/>
                  </a:lnTo>
                  <a:lnTo>
                    <a:pt x="914" y="991"/>
                  </a:lnTo>
                  <a:lnTo>
                    <a:pt x="894" y="980"/>
                  </a:lnTo>
                  <a:lnTo>
                    <a:pt x="879" y="972"/>
                  </a:lnTo>
                  <a:lnTo>
                    <a:pt x="868" y="966"/>
                  </a:lnTo>
                  <a:lnTo>
                    <a:pt x="852" y="957"/>
                  </a:lnTo>
                  <a:lnTo>
                    <a:pt x="840" y="944"/>
                  </a:lnTo>
                  <a:lnTo>
                    <a:pt x="830" y="928"/>
                  </a:lnTo>
                  <a:lnTo>
                    <a:pt x="825" y="912"/>
                  </a:lnTo>
                  <a:lnTo>
                    <a:pt x="823" y="894"/>
                  </a:lnTo>
                  <a:lnTo>
                    <a:pt x="823" y="648"/>
                  </a:lnTo>
                  <a:lnTo>
                    <a:pt x="825" y="631"/>
                  </a:lnTo>
                  <a:lnTo>
                    <a:pt x="830" y="615"/>
                  </a:lnTo>
                  <a:lnTo>
                    <a:pt x="841" y="601"/>
                  </a:lnTo>
                  <a:lnTo>
                    <a:pt x="854" y="590"/>
                  </a:lnTo>
                  <a:lnTo>
                    <a:pt x="865" y="580"/>
                  </a:lnTo>
                  <a:lnTo>
                    <a:pt x="871" y="568"/>
                  </a:lnTo>
                  <a:lnTo>
                    <a:pt x="874" y="553"/>
                  </a:lnTo>
                  <a:lnTo>
                    <a:pt x="874" y="300"/>
                  </a:lnTo>
                  <a:lnTo>
                    <a:pt x="870" y="268"/>
                  </a:lnTo>
                  <a:lnTo>
                    <a:pt x="861" y="237"/>
                  </a:lnTo>
                  <a:lnTo>
                    <a:pt x="846" y="211"/>
                  </a:lnTo>
                  <a:lnTo>
                    <a:pt x="827" y="188"/>
                  </a:lnTo>
                  <a:lnTo>
                    <a:pt x="804" y="168"/>
                  </a:lnTo>
                  <a:lnTo>
                    <a:pt x="777" y="153"/>
                  </a:lnTo>
                  <a:lnTo>
                    <a:pt x="747" y="145"/>
                  </a:lnTo>
                  <a:lnTo>
                    <a:pt x="715" y="141"/>
                  </a:lnTo>
                  <a:lnTo>
                    <a:pt x="661" y="141"/>
                  </a:lnTo>
                  <a:lnTo>
                    <a:pt x="629" y="145"/>
                  </a:lnTo>
                  <a:lnTo>
                    <a:pt x="599" y="153"/>
                  </a:lnTo>
                  <a:lnTo>
                    <a:pt x="572" y="168"/>
                  </a:lnTo>
                  <a:lnTo>
                    <a:pt x="549" y="188"/>
                  </a:lnTo>
                  <a:lnTo>
                    <a:pt x="530" y="211"/>
                  </a:lnTo>
                  <a:lnTo>
                    <a:pt x="515" y="237"/>
                  </a:lnTo>
                  <a:lnTo>
                    <a:pt x="506" y="268"/>
                  </a:lnTo>
                  <a:lnTo>
                    <a:pt x="502" y="300"/>
                  </a:lnTo>
                  <a:lnTo>
                    <a:pt x="502" y="553"/>
                  </a:lnTo>
                  <a:lnTo>
                    <a:pt x="504" y="568"/>
                  </a:lnTo>
                  <a:lnTo>
                    <a:pt x="512" y="580"/>
                  </a:lnTo>
                  <a:lnTo>
                    <a:pt x="522" y="590"/>
                  </a:lnTo>
                  <a:lnTo>
                    <a:pt x="535" y="601"/>
                  </a:lnTo>
                  <a:lnTo>
                    <a:pt x="545" y="615"/>
                  </a:lnTo>
                  <a:lnTo>
                    <a:pt x="551" y="631"/>
                  </a:lnTo>
                  <a:lnTo>
                    <a:pt x="553" y="648"/>
                  </a:lnTo>
                  <a:lnTo>
                    <a:pt x="553" y="894"/>
                  </a:lnTo>
                  <a:lnTo>
                    <a:pt x="551" y="912"/>
                  </a:lnTo>
                  <a:lnTo>
                    <a:pt x="546" y="928"/>
                  </a:lnTo>
                  <a:lnTo>
                    <a:pt x="536" y="944"/>
                  </a:lnTo>
                  <a:lnTo>
                    <a:pt x="523" y="957"/>
                  </a:lnTo>
                  <a:lnTo>
                    <a:pt x="508" y="966"/>
                  </a:lnTo>
                  <a:lnTo>
                    <a:pt x="497" y="972"/>
                  </a:lnTo>
                  <a:lnTo>
                    <a:pt x="482" y="980"/>
                  </a:lnTo>
                  <a:lnTo>
                    <a:pt x="462" y="991"/>
                  </a:lnTo>
                  <a:lnTo>
                    <a:pt x="438" y="1003"/>
                  </a:lnTo>
                  <a:lnTo>
                    <a:pt x="411" y="1019"/>
                  </a:lnTo>
                  <a:lnTo>
                    <a:pt x="380" y="1037"/>
                  </a:lnTo>
                  <a:lnTo>
                    <a:pt x="346" y="1057"/>
                  </a:lnTo>
                  <a:lnTo>
                    <a:pt x="311" y="1079"/>
                  </a:lnTo>
                  <a:lnTo>
                    <a:pt x="275" y="1105"/>
                  </a:lnTo>
                  <a:lnTo>
                    <a:pt x="237" y="1131"/>
                  </a:lnTo>
                  <a:lnTo>
                    <a:pt x="199" y="1160"/>
                  </a:lnTo>
                  <a:lnTo>
                    <a:pt x="161" y="1190"/>
                  </a:lnTo>
                  <a:lnTo>
                    <a:pt x="150" y="1201"/>
                  </a:lnTo>
                  <a:lnTo>
                    <a:pt x="144" y="1215"/>
                  </a:lnTo>
                  <a:lnTo>
                    <a:pt x="142" y="1230"/>
                  </a:lnTo>
                  <a:lnTo>
                    <a:pt x="142" y="1404"/>
                  </a:lnTo>
                  <a:lnTo>
                    <a:pt x="139" y="1423"/>
                  </a:lnTo>
                  <a:lnTo>
                    <a:pt x="132" y="1440"/>
                  </a:lnTo>
                  <a:lnTo>
                    <a:pt x="121" y="1454"/>
                  </a:lnTo>
                  <a:lnTo>
                    <a:pt x="107" y="1465"/>
                  </a:lnTo>
                  <a:lnTo>
                    <a:pt x="90" y="1472"/>
                  </a:lnTo>
                  <a:lnTo>
                    <a:pt x="71" y="1475"/>
                  </a:lnTo>
                  <a:lnTo>
                    <a:pt x="52" y="1472"/>
                  </a:lnTo>
                  <a:lnTo>
                    <a:pt x="35" y="1465"/>
                  </a:lnTo>
                  <a:lnTo>
                    <a:pt x="21" y="1454"/>
                  </a:lnTo>
                  <a:lnTo>
                    <a:pt x="10" y="1440"/>
                  </a:lnTo>
                  <a:lnTo>
                    <a:pt x="4" y="1423"/>
                  </a:lnTo>
                  <a:lnTo>
                    <a:pt x="0" y="1404"/>
                  </a:lnTo>
                  <a:lnTo>
                    <a:pt x="0" y="1230"/>
                  </a:lnTo>
                  <a:lnTo>
                    <a:pt x="2" y="1202"/>
                  </a:lnTo>
                  <a:lnTo>
                    <a:pt x="9" y="1174"/>
                  </a:lnTo>
                  <a:lnTo>
                    <a:pt x="19" y="1148"/>
                  </a:lnTo>
                  <a:lnTo>
                    <a:pt x="33" y="1124"/>
                  </a:lnTo>
                  <a:lnTo>
                    <a:pt x="50" y="1100"/>
                  </a:lnTo>
                  <a:lnTo>
                    <a:pt x="71" y="1081"/>
                  </a:lnTo>
                  <a:lnTo>
                    <a:pt x="111" y="1049"/>
                  </a:lnTo>
                  <a:lnTo>
                    <a:pt x="151" y="1019"/>
                  </a:lnTo>
                  <a:lnTo>
                    <a:pt x="191" y="991"/>
                  </a:lnTo>
                  <a:lnTo>
                    <a:pt x="230" y="965"/>
                  </a:lnTo>
                  <a:lnTo>
                    <a:pt x="267" y="941"/>
                  </a:lnTo>
                  <a:lnTo>
                    <a:pt x="303" y="919"/>
                  </a:lnTo>
                  <a:lnTo>
                    <a:pt x="336" y="900"/>
                  </a:lnTo>
                  <a:lnTo>
                    <a:pt x="365" y="883"/>
                  </a:lnTo>
                  <a:lnTo>
                    <a:pt x="392" y="869"/>
                  </a:lnTo>
                  <a:lnTo>
                    <a:pt x="414" y="857"/>
                  </a:lnTo>
                  <a:lnTo>
                    <a:pt x="414" y="682"/>
                  </a:lnTo>
                  <a:lnTo>
                    <a:pt x="396" y="659"/>
                  </a:lnTo>
                  <a:lnTo>
                    <a:pt x="381" y="636"/>
                  </a:lnTo>
                  <a:lnTo>
                    <a:pt x="371" y="610"/>
                  </a:lnTo>
                  <a:lnTo>
                    <a:pt x="364" y="582"/>
                  </a:lnTo>
                  <a:lnTo>
                    <a:pt x="362" y="554"/>
                  </a:lnTo>
                  <a:lnTo>
                    <a:pt x="362" y="300"/>
                  </a:lnTo>
                  <a:lnTo>
                    <a:pt x="365" y="255"/>
                  </a:lnTo>
                  <a:lnTo>
                    <a:pt x="375" y="213"/>
                  </a:lnTo>
                  <a:lnTo>
                    <a:pt x="391" y="173"/>
                  </a:lnTo>
                  <a:lnTo>
                    <a:pt x="411" y="137"/>
                  </a:lnTo>
                  <a:lnTo>
                    <a:pt x="436" y="103"/>
                  </a:lnTo>
                  <a:lnTo>
                    <a:pt x="465" y="74"/>
                  </a:lnTo>
                  <a:lnTo>
                    <a:pt x="498" y="49"/>
                  </a:lnTo>
                  <a:lnTo>
                    <a:pt x="535" y="29"/>
                  </a:lnTo>
                  <a:lnTo>
                    <a:pt x="575" y="13"/>
                  </a:lnTo>
                  <a:lnTo>
                    <a:pt x="617" y="3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9"/>
            <p:cNvSpPr>
              <a:spLocks/>
            </p:cNvSpPr>
            <p:nvPr/>
          </p:nvSpPr>
          <p:spPr bwMode="auto">
            <a:xfrm>
              <a:off x="6640513" y="2976563"/>
              <a:ext cx="219075" cy="233363"/>
            </a:xfrm>
            <a:custGeom>
              <a:avLst/>
              <a:gdLst>
                <a:gd name="T0" fmla="*/ 760 w 1376"/>
                <a:gd name="T1" fmla="*/ 3 h 1475"/>
                <a:gd name="T2" fmla="*/ 878 w 1376"/>
                <a:gd name="T3" fmla="*/ 48 h 1475"/>
                <a:gd name="T4" fmla="*/ 966 w 1376"/>
                <a:gd name="T5" fmla="*/ 137 h 1475"/>
                <a:gd name="T6" fmla="*/ 1011 w 1376"/>
                <a:gd name="T7" fmla="*/ 255 h 1475"/>
                <a:gd name="T8" fmla="*/ 1012 w 1376"/>
                <a:gd name="T9" fmla="*/ 581 h 1475"/>
                <a:gd name="T10" fmla="*/ 982 w 1376"/>
                <a:gd name="T11" fmla="*/ 659 h 1475"/>
                <a:gd name="T12" fmla="*/ 986 w 1376"/>
                <a:gd name="T13" fmla="*/ 869 h 1475"/>
                <a:gd name="T14" fmla="*/ 1074 w 1376"/>
                <a:gd name="T15" fmla="*/ 920 h 1475"/>
                <a:gd name="T16" fmla="*/ 1186 w 1376"/>
                <a:gd name="T17" fmla="*/ 990 h 1475"/>
                <a:gd name="T18" fmla="*/ 1305 w 1376"/>
                <a:gd name="T19" fmla="*/ 1081 h 1475"/>
                <a:gd name="T20" fmla="*/ 1358 w 1376"/>
                <a:gd name="T21" fmla="*/ 1146 h 1475"/>
                <a:gd name="T22" fmla="*/ 1376 w 1376"/>
                <a:gd name="T23" fmla="*/ 1230 h 1475"/>
                <a:gd name="T24" fmla="*/ 1367 w 1376"/>
                <a:gd name="T25" fmla="*/ 1440 h 1475"/>
                <a:gd name="T26" fmla="*/ 1324 w 1376"/>
                <a:gd name="T27" fmla="*/ 1471 h 1475"/>
                <a:gd name="T28" fmla="*/ 1269 w 1376"/>
                <a:gd name="T29" fmla="*/ 1465 h 1475"/>
                <a:gd name="T30" fmla="*/ 1237 w 1376"/>
                <a:gd name="T31" fmla="*/ 1423 h 1475"/>
                <a:gd name="T32" fmla="*/ 1233 w 1376"/>
                <a:gd name="T33" fmla="*/ 1215 h 1475"/>
                <a:gd name="T34" fmla="*/ 1178 w 1376"/>
                <a:gd name="T35" fmla="*/ 1159 h 1475"/>
                <a:gd name="T36" fmla="*/ 1065 w 1376"/>
                <a:gd name="T37" fmla="*/ 1080 h 1475"/>
                <a:gd name="T38" fmla="*/ 966 w 1376"/>
                <a:gd name="T39" fmla="*/ 1019 h 1475"/>
                <a:gd name="T40" fmla="*/ 894 w 1376"/>
                <a:gd name="T41" fmla="*/ 980 h 1475"/>
                <a:gd name="T42" fmla="*/ 853 w 1376"/>
                <a:gd name="T43" fmla="*/ 957 h 1475"/>
                <a:gd name="T44" fmla="*/ 824 w 1376"/>
                <a:gd name="T45" fmla="*/ 911 h 1475"/>
                <a:gd name="T46" fmla="*/ 824 w 1376"/>
                <a:gd name="T47" fmla="*/ 631 h 1475"/>
                <a:gd name="T48" fmla="*/ 854 w 1376"/>
                <a:gd name="T49" fmla="*/ 589 h 1475"/>
                <a:gd name="T50" fmla="*/ 874 w 1376"/>
                <a:gd name="T51" fmla="*/ 552 h 1475"/>
                <a:gd name="T52" fmla="*/ 861 w 1376"/>
                <a:gd name="T53" fmla="*/ 237 h 1475"/>
                <a:gd name="T54" fmla="*/ 804 w 1376"/>
                <a:gd name="T55" fmla="*/ 167 h 1475"/>
                <a:gd name="T56" fmla="*/ 716 w 1376"/>
                <a:gd name="T57" fmla="*/ 141 h 1475"/>
                <a:gd name="T58" fmla="*/ 599 w 1376"/>
                <a:gd name="T59" fmla="*/ 153 h 1475"/>
                <a:gd name="T60" fmla="*/ 529 w 1376"/>
                <a:gd name="T61" fmla="*/ 211 h 1475"/>
                <a:gd name="T62" fmla="*/ 503 w 1376"/>
                <a:gd name="T63" fmla="*/ 299 h 1475"/>
                <a:gd name="T64" fmla="*/ 512 w 1376"/>
                <a:gd name="T65" fmla="*/ 580 h 1475"/>
                <a:gd name="T66" fmla="*/ 545 w 1376"/>
                <a:gd name="T67" fmla="*/ 616 h 1475"/>
                <a:gd name="T68" fmla="*/ 553 w 1376"/>
                <a:gd name="T69" fmla="*/ 893 h 1475"/>
                <a:gd name="T70" fmla="*/ 536 w 1376"/>
                <a:gd name="T71" fmla="*/ 944 h 1475"/>
                <a:gd name="T72" fmla="*/ 497 w 1376"/>
                <a:gd name="T73" fmla="*/ 972 h 1475"/>
                <a:gd name="T74" fmla="*/ 437 w 1376"/>
                <a:gd name="T75" fmla="*/ 1004 h 1475"/>
                <a:gd name="T76" fmla="*/ 346 w 1376"/>
                <a:gd name="T77" fmla="*/ 1058 h 1475"/>
                <a:gd name="T78" fmla="*/ 236 w 1376"/>
                <a:gd name="T79" fmla="*/ 1132 h 1475"/>
                <a:gd name="T80" fmla="*/ 150 w 1376"/>
                <a:gd name="T81" fmla="*/ 1201 h 1475"/>
                <a:gd name="T82" fmla="*/ 141 w 1376"/>
                <a:gd name="T83" fmla="*/ 1405 h 1475"/>
                <a:gd name="T84" fmla="*/ 120 w 1376"/>
                <a:gd name="T85" fmla="*/ 1454 h 1475"/>
                <a:gd name="T86" fmla="*/ 70 w 1376"/>
                <a:gd name="T87" fmla="*/ 1475 h 1475"/>
                <a:gd name="T88" fmla="*/ 21 w 1376"/>
                <a:gd name="T89" fmla="*/ 1454 h 1475"/>
                <a:gd name="T90" fmla="*/ 0 w 1376"/>
                <a:gd name="T91" fmla="*/ 1405 h 1475"/>
                <a:gd name="T92" fmla="*/ 8 w 1376"/>
                <a:gd name="T93" fmla="*/ 1174 h 1475"/>
                <a:gd name="T94" fmla="*/ 50 w 1376"/>
                <a:gd name="T95" fmla="*/ 1101 h 1475"/>
                <a:gd name="T96" fmla="*/ 151 w 1376"/>
                <a:gd name="T97" fmla="*/ 1020 h 1475"/>
                <a:gd name="T98" fmla="*/ 267 w 1376"/>
                <a:gd name="T99" fmla="*/ 942 h 1475"/>
                <a:gd name="T100" fmla="*/ 365 w 1376"/>
                <a:gd name="T101" fmla="*/ 884 h 1475"/>
                <a:gd name="T102" fmla="*/ 413 w 1376"/>
                <a:gd name="T103" fmla="*/ 681 h 1475"/>
                <a:gd name="T104" fmla="*/ 370 w 1376"/>
                <a:gd name="T105" fmla="*/ 609 h 1475"/>
                <a:gd name="T106" fmla="*/ 362 w 1376"/>
                <a:gd name="T107" fmla="*/ 299 h 1475"/>
                <a:gd name="T108" fmla="*/ 390 w 1376"/>
                <a:gd name="T109" fmla="*/ 173 h 1475"/>
                <a:gd name="T110" fmla="*/ 465 w 1376"/>
                <a:gd name="T111" fmla="*/ 74 h 1475"/>
                <a:gd name="T112" fmla="*/ 575 w 1376"/>
                <a:gd name="T113" fmla="*/ 12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6" h="1475">
                  <a:moveTo>
                    <a:pt x="661" y="0"/>
                  </a:moveTo>
                  <a:lnTo>
                    <a:pt x="716" y="0"/>
                  </a:lnTo>
                  <a:lnTo>
                    <a:pt x="760" y="3"/>
                  </a:lnTo>
                  <a:lnTo>
                    <a:pt x="801" y="12"/>
                  </a:lnTo>
                  <a:lnTo>
                    <a:pt x="841" y="28"/>
                  </a:lnTo>
                  <a:lnTo>
                    <a:pt x="878" y="48"/>
                  </a:lnTo>
                  <a:lnTo>
                    <a:pt x="912" y="74"/>
                  </a:lnTo>
                  <a:lnTo>
                    <a:pt x="942" y="103"/>
                  </a:lnTo>
                  <a:lnTo>
                    <a:pt x="966" y="137"/>
                  </a:lnTo>
                  <a:lnTo>
                    <a:pt x="987" y="173"/>
                  </a:lnTo>
                  <a:lnTo>
                    <a:pt x="1002" y="213"/>
                  </a:lnTo>
                  <a:lnTo>
                    <a:pt x="1011" y="255"/>
                  </a:lnTo>
                  <a:lnTo>
                    <a:pt x="1014" y="299"/>
                  </a:lnTo>
                  <a:lnTo>
                    <a:pt x="1014" y="552"/>
                  </a:lnTo>
                  <a:lnTo>
                    <a:pt x="1012" y="581"/>
                  </a:lnTo>
                  <a:lnTo>
                    <a:pt x="1006" y="608"/>
                  </a:lnTo>
                  <a:lnTo>
                    <a:pt x="995" y="635"/>
                  </a:lnTo>
                  <a:lnTo>
                    <a:pt x="982" y="659"/>
                  </a:lnTo>
                  <a:lnTo>
                    <a:pt x="964" y="680"/>
                  </a:lnTo>
                  <a:lnTo>
                    <a:pt x="964" y="856"/>
                  </a:lnTo>
                  <a:lnTo>
                    <a:pt x="986" y="869"/>
                  </a:lnTo>
                  <a:lnTo>
                    <a:pt x="1012" y="883"/>
                  </a:lnTo>
                  <a:lnTo>
                    <a:pt x="1042" y="900"/>
                  </a:lnTo>
                  <a:lnTo>
                    <a:pt x="1074" y="920"/>
                  </a:lnTo>
                  <a:lnTo>
                    <a:pt x="1110" y="941"/>
                  </a:lnTo>
                  <a:lnTo>
                    <a:pt x="1147" y="965"/>
                  </a:lnTo>
                  <a:lnTo>
                    <a:pt x="1186" y="990"/>
                  </a:lnTo>
                  <a:lnTo>
                    <a:pt x="1225" y="1019"/>
                  </a:lnTo>
                  <a:lnTo>
                    <a:pt x="1265" y="1048"/>
                  </a:lnTo>
                  <a:lnTo>
                    <a:pt x="1305" y="1081"/>
                  </a:lnTo>
                  <a:lnTo>
                    <a:pt x="1326" y="1100"/>
                  </a:lnTo>
                  <a:lnTo>
                    <a:pt x="1343" y="1122"/>
                  </a:lnTo>
                  <a:lnTo>
                    <a:pt x="1358" y="1146"/>
                  </a:lnTo>
                  <a:lnTo>
                    <a:pt x="1368" y="1173"/>
                  </a:lnTo>
                  <a:lnTo>
                    <a:pt x="1374" y="1201"/>
                  </a:lnTo>
                  <a:lnTo>
                    <a:pt x="1376" y="1230"/>
                  </a:lnTo>
                  <a:lnTo>
                    <a:pt x="1376" y="1404"/>
                  </a:lnTo>
                  <a:lnTo>
                    <a:pt x="1374" y="1423"/>
                  </a:lnTo>
                  <a:lnTo>
                    <a:pt x="1367" y="1440"/>
                  </a:lnTo>
                  <a:lnTo>
                    <a:pt x="1355" y="1453"/>
                  </a:lnTo>
                  <a:lnTo>
                    <a:pt x="1341" y="1465"/>
                  </a:lnTo>
                  <a:lnTo>
                    <a:pt x="1324" y="1471"/>
                  </a:lnTo>
                  <a:lnTo>
                    <a:pt x="1305" y="1475"/>
                  </a:lnTo>
                  <a:lnTo>
                    <a:pt x="1286" y="1471"/>
                  </a:lnTo>
                  <a:lnTo>
                    <a:pt x="1269" y="1465"/>
                  </a:lnTo>
                  <a:lnTo>
                    <a:pt x="1255" y="1453"/>
                  </a:lnTo>
                  <a:lnTo>
                    <a:pt x="1244" y="1440"/>
                  </a:lnTo>
                  <a:lnTo>
                    <a:pt x="1237" y="1423"/>
                  </a:lnTo>
                  <a:lnTo>
                    <a:pt x="1235" y="1404"/>
                  </a:lnTo>
                  <a:lnTo>
                    <a:pt x="1235" y="1230"/>
                  </a:lnTo>
                  <a:lnTo>
                    <a:pt x="1233" y="1215"/>
                  </a:lnTo>
                  <a:lnTo>
                    <a:pt x="1226" y="1201"/>
                  </a:lnTo>
                  <a:lnTo>
                    <a:pt x="1216" y="1190"/>
                  </a:lnTo>
                  <a:lnTo>
                    <a:pt x="1178" y="1159"/>
                  </a:lnTo>
                  <a:lnTo>
                    <a:pt x="1140" y="1131"/>
                  </a:lnTo>
                  <a:lnTo>
                    <a:pt x="1102" y="1104"/>
                  </a:lnTo>
                  <a:lnTo>
                    <a:pt x="1065" y="1080"/>
                  </a:lnTo>
                  <a:lnTo>
                    <a:pt x="1030" y="1057"/>
                  </a:lnTo>
                  <a:lnTo>
                    <a:pt x="996" y="1037"/>
                  </a:lnTo>
                  <a:lnTo>
                    <a:pt x="966" y="1019"/>
                  </a:lnTo>
                  <a:lnTo>
                    <a:pt x="938" y="1003"/>
                  </a:lnTo>
                  <a:lnTo>
                    <a:pt x="914" y="990"/>
                  </a:lnTo>
                  <a:lnTo>
                    <a:pt x="894" y="980"/>
                  </a:lnTo>
                  <a:lnTo>
                    <a:pt x="878" y="971"/>
                  </a:lnTo>
                  <a:lnTo>
                    <a:pt x="868" y="966"/>
                  </a:lnTo>
                  <a:lnTo>
                    <a:pt x="853" y="957"/>
                  </a:lnTo>
                  <a:lnTo>
                    <a:pt x="840" y="944"/>
                  </a:lnTo>
                  <a:lnTo>
                    <a:pt x="831" y="928"/>
                  </a:lnTo>
                  <a:lnTo>
                    <a:pt x="824" y="911"/>
                  </a:lnTo>
                  <a:lnTo>
                    <a:pt x="822" y="893"/>
                  </a:lnTo>
                  <a:lnTo>
                    <a:pt x="822" y="647"/>
                  </a:lnTo>
                  <a:lnTo>
                    <a:pt x="824" y="631"/>
                  </a:lnTo>
                  <a:lnTo>
                    <a:pt x="831" y="615"/>
                  </a:lnTo>
                  <a:lnTo>
                    <a:pt x="840" y="601"/>
                  </a:lnTo>
                  <a:lnTo>
                    <a:pt x="854" y="589"/>
                  </a:lnTo>
                  <a:lnTo>
                    <a:pt x="865" y="580"/>
                  </a:lnTo>
                  <a:lnTo>
                    <a:pt x="872" y="567"/>
                  </a:lnTo>
                  <a:lnTo>
                    <a:pt x="874" y="552"/>
                  </a:lnTo>
                  <a:lnTo>
                    <a:pt x="874" y="299"/>
                  </a:lnTo>
                  <a:lnTo>
                    <a:pt x="871" y="268"/>
                  </a:lnTo>
                  <a:lnTo>
                    <a:pt x="861" y="237"/>
                  </a:lnTo>
                  <a:lnTo>
                    <a:pt x="847" y="211"/>
                  </a:lnTo>
                  <a:lnTo>
                    <a:pt x="828" y="187"/>
                  </a:lnTo>
                  <a:lnTo>
                    <a:pt x="804" y="167"/>
                  </a:lnTo>
                  <a:lnTo>
                    <a:pt x="777" y="153"/>
                  </a:lnTo>
                  <a:lnTo>
                    <a:pt x="747" y="144"/>
                  </a:lnTo>
                  <a:lnTo>
                    <a:pt x="716" y="141"/>
                  </a:lnTo>
                  <a:lnTo>
                    <a:pt x="661" y="141"/>
                  </a:lnTo>
                  <a:lnTo>
                    <a:pt x="629" y="144"/>
                  </a:lnTo>
                  <a:lnTo>
                    <a:pt x="599" y="153"/>
                  </a:lnTo>
                  <a:lnTo>
                    <a:pt x="572" y="167"/>
                  </a:lnTo>
                  <a:lnTo>
                    <a:pt x="549" y="187"/>
                  </a:lnTo>
                  <a:lnTo>
                    <a:pt x="529" y="211"/>
                  </a:lnTo>
                  <a:lnTo>
                    <a:pt x="514" y="237"/>
                  </a:lnTo>
                  <a:lnTo>
                    <a:pt x="506" y="268"/>
                  </a:lnTo>
                  <a:lnTo>
                    <a:pt x="503" y="299"/>
                  </a:lnTo>
                  <a:lnTo>
                    <a:pt x="503" y="554"/>
                  </a:lnTo>
                  <a:lnTo>
                    <a:pt x="505" y="567"/>
                  </a:lnTo>
                  <a:lnTo>
                    <a:pt x="512" y="580"/>
                  </a:lnTo>
                  <a:lnTo>
                    <a:pt x="522" y="590"/>
                  </a:lnTo>
                  <a:lnTo>
                    <a:pt x="536" y="602"/>
                  </a:lnTo>
                  <a:lnTo>
                    <a:pt x="545" y="616"/>
                  </a:lnTo>
                  <a:lnTo>
                    <a:pt x="551" y="632"/>
                  </a:lnTo>
                  <a:lnTo>
                    <a:pt x="553" y="648"/>
                  </a:lnTo>
                  <a:lnTo>
                    <a:pt x="553" y="893"/>
                  </a:lnTo>
                  <a:lnTo>
                    <a:pt x="551" y="912"/>
                  </a:lnTo>
                  <a:lnTo>
                    <a:pt x="545" y="929"/>
                  </a:lnTo>
                  <a:lnTo>
                    <a:pt x="536" y="944"/>
                  </a:lnTo>
                  <a:lnTo>
                    <a:pt x="523" y="958"/>
                  </a:lnTo>
                  <a:lnTo>
                    <a:pt x="507" y="967"/>
                  </a:lnTo>
                  <a:lnTo>
                    <a:pt x="497" y="972"/>
                  </a:lnTo>
                  <a:lnTo>
                    <a:pt x="482" y="980"/>
                  </a:lnTo>
                  <a:lnTo>
                    <a:pt x="462" y="990"/>
                  </a:lnTo>
                  <a:lnTo>
                    <a:pt x="437" y="1004"/>
                  </a:lnTo>
                  <a:lnTo>
                    <a:pt x="410" y="1020"/>
                  </a:lnTo>
                  <a:lnTo>
                    <a:pt x="379" y="1038"/>
                  </a:lnTo>
                  <a:lnTo>
                    <a:pt x="346" y="1058"/>
                  </a:lnTo>
                  <a:lnTo>
                    <a:pt x="311" y="1080"/>
                  </a:lnTo>
                  <a:lnTo>
                    <a:pt x="274" y="1104"/>
                  </a:lnTo>
                  <a:lnTo>
                    <a:pt x="236" y="1132"/>
                  </a:lnTo>
                  <a:lnTo>
                    <a:pt x="198" y="1160"/>
                  </a:lnTo>
                  <a:lnTo>
                    <a:pt x="160" y="1190"/>
                  </a:lnTo>
                  <a:lnTo>
                    <a:pt x="150" y="1201"/>
                  </a:lnTo>
                  <a:lnTo>
                    <a:pt x="143" y="1215"/>
                  </a:lnTo>
                  <a:lnTo>
                    <a:pt x="141" y="1231"/>
                  </a:lnTo>
                  <a:lnTo>
                    <a:pt x="141" y="1405"/>
                  </a:lnTo>
                  <a:lnTo>
                    <a:pt x="138" y="1424"/>
                  </a:lnTo>
                  <a:lnTo>
                    <a:pt x="132" y="1440"/>
                  </a:lnTo>
                  <a:lnTo>
                    <a:pt x="120" y="1454"/>
                  </a:lnTo>
                  <a:lnTo>
                    <a:pt x="106" y="1465"/>
                  </a:lnTo>
                  <a:lnTo>
                    <a:pt x="89" y="1472"/>
                  </a:lnTo>
                  <a:lnTo>
                    <a:pt x="70" y="1475"/>
                  </a:lnTo>
                  <a:lnTo>
                    <a:pt x="51" y="1472"/>
                  </a:lnTo>
                  <a:lnTo>
                    <a:pt x="35" y="1465"/>
                  </a:lnTo>
                  <a:lnTo>
                    <a:pt x="21" y="1454"/>
                  </a:lnTo>
                  <a:lnTo>
                    <a:pt x="10" y="1440"/>
                  </a:lnTo>
                  <a:lnTo>
                    <a:pt x="3" y="1424"/>
                  </a:lnTo>
                  <a:lnTo>
                    <a:pt x="0" y="1405"/>
                  </a:lnTo>
                  <a:lnTo>
                    <a:pt x="0" y="1231"/>
                  </a:lnTo>
                  <a:lnTo>
                    <a:pt x="2" y="1201"/>
                  </a:lnTo>
                  <a:lnTo>
                    <a:pt x="8" y="1174"/>
                  </a:lnTo>
                  <a:lnTo>
                    <a:pt x="19" y="1147"/>
                  </a:lnTo>
                  <a:lnTo>
                    <a:pt x="33" y="1123"/>
                  </a:lnTo>
                  <a:lnTo>
                    <a:pt x="50" y="1101"/>
                  </a:lnTo>
                  <a:lnTo>
                    <a:pt x="70" y="1081"/>
                  </a:lnTo>
                  <a:lnTo>
                    <a:pt x="111" y="1049"/>
                  </a:lnTo>
                  <a:lnTo>
                    <a:pt x="151" y="1020"/>
                  </a:lnTo>
                  <a:lnTo>
                    <a:pt x="191" y="991"/>
                  </a:lnTo>
                  <a:lnTo>
                    <a:pt x="230" y="965"/>
                  </a:lnTo>
                  <a:lnTo>
                    <a:pt x="267" y="942"/>
                  </a:lnTo>
                  <a:lnTo>
                    <a:pt x="302" y="920"/>
                  </a:lnTo>
                  <a:lnTo>
                    <a:pt x="335" y="901"/>
                  </a:lnTo>
                  <a:lnTo>
                    <a:pt x="365" y="884"/>
                  </a:lnTo>
                  <a:lnTo>
                    <a:pt x="391" y="869"/>
                  </a:lnTo>
                  <a:lnTo>
                    <a:pt x="413" y="857"/>
                  </a:lnTo>
                  <a:lnTo>
                    <a:pt x="413" y="681"/>
                  </a:lnTo>
                  <a:lnTo>
                    <a:pt x="395" y="659"/>
                  </a:lnTo>
                  <a:lnTo>
                    <a:pt x="381" y="636"/>
                  </a:lnTo>
                  <a:lnTo>
                    <a:pt x="370" y="609"/>
                  </a:lnTo>
                  <a:lnTo>
                    <a:pt x="364" y="582"/>
                  </a:lnTo>
                  <a:lnTo>
                    <a:pt x="362" y="554"/>
                  </a:lnTo>
                  <a:lnTo>
                    <a:pt x="362" y="299"/>
                  </a:lnTo>
                  <a:lnTo>
                    <a:pt x="365" y="255"/>
                  </a:lnTo>
                  <a:lnTo>
                    <a:pt x="374" y="213"/>
                  </a:lnTo>
                  <a:lnTo>
                    <a:pt x="390" y="173"/>
                  </a:lnTo>
                  <a:lnTo>
                    <a:pt x="410" y="137"/>
                  </a:lnTo>
                  <a:lnTo>
                    <a:pt x="435" y="103"/>
                  </a:lnTo>
                  <a:lnTo>
                    <a:pt x="465" y="74"/>
                  </a:lnTo>
                  <a:lnTo>
                    <a:pt x="499" y="48"/>
                  </a:lnTo>
                  <a:lnTo>
                    <a:pt x="534" y="28"/>
                  </a:lnTo>
                  <a:lnTo>
                    <a:pt x="575" y="12"/>
                  </a:lnTo>
                  <a:lnTo>
                    <a:pt x="617" y="3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0"/>
            <p:cNvSpPr>
              <a:spLocks/>
            </p:cNvSpPr>
            <p:nvPr/>
          </p:nvSpPr>
          <p:spPr bwMode="auto">
            <a:xfrm>
              <a:off x="6307138" y="2976563"/>
              <a:ext cx="219075" cy="233363"/>
            </a:xfrm>
            <a:custGeom>
              <a:avLst/>
              <a:gdLst>
                <a:gd name="T0" fmla="*/ 758 w 1375"/>
                <a:gd name="T1" fmla="*/ 3 h 1475"/>
                <a:gd name="T2" fmla="*/ 877 w 1375"/>
                <a:gd name="T3" fmla="*/ 48 h 1475"/>
                <a:gd name="T4" fmla="*/ 965 w 1375"/>
                <a:gd name="T5" fmla="*/ 137 h 1475"/>
                <a:gd name="T6" fmla="*/ 1010 w 1375"/>
                <a:gd name="T7" fmla="*/ 255 h 1475"/>
                <a:gd name="T8" fmla="*/ 1011 w 1375"/>
                <a:gd name="T9" fmla="*/ 581 h 1475"/>
                <a:gd name="T10" fmla="*/ 980 w 1375"/>
                <a:gd name="T11" fmla="*/ 659 h 1475"/>
                <a:gd name="T12" fmla="*/ 985 w 1375"/>
                <a:gd name="T13" fmla="*/ 869 h 1475"/>
                <a:gd name="T14" fmla="*/ 1074 w 1375"/>
                <a:gd name="T15" fmla="*/ 920 h 1475"/>
                <a:gd name="T16" fmla="*/ 1185 w 1375"/>
                <a:gd name="T17" fmla="*/ 990 h 1475"/>
                <a:gd name="T18" fmla="*/ 1304 w 1375"/>
                <a:gd name="T19" fmla="*/ 1081 h 1475"/>
                <a:gd name="T20" fmla="*/ 1356 w 1375"/>
                <a:gd name="T21" fmla="*/ 1146 h 1475"/>
                <a:gd name="T22" fmla="*/ 1375 w 1375"/>
                <a:gd name="T23" fmla="*/ 1230 h 1475"/>
                <a:gd name="T24" fmla="*/ 1366 w 1375"/>
                <a:gd name="T25" fmla="*/ 1440 h 1475"/>
                <a:gd name="T26" fmla="*/ 1323 w 1375"/>
                <a:gd name="T27" fmla="*/ 1471 h 1475"/>
                <a:gd name="T28" fmla="*/ 1270 w 1375"/>
                <a:gd name="T29" fmla="*/ 1465 h 1475"/>
                <a:gd name="T30" fmla="*/ 1237 w 1375"/>
                <a:gd name="T31" fmla="*/ 1423 h 1475"/>
                <a:gd name="T32" fmla="*/ 1232 w 1375"/>
                <a:gd name="T33" fmla="*/ 1215 h 1475"/>
                <a:gd name="T34" fmla="*/ 1177 w 1375"/>
                <a:gd name="T35" fmla="*/ 1159 h 1475"/>
                <a:gd name="T36" fmla="*/ 1065 w 1375"/>
                <a:gd name="T37" fmla="*/ 1080 h 1475"/>
                <a:gd name="T38" fmla="*/ 966 w 1375"/>
                <a:gd name="T39" fmla="*/ 1019 h 1475"/>
                <a:gd name="T40" fmla="*/ 894 w 1375"/>
                <a:gd name="T41" fmla="*/ 980 h 1475"/>
                <a:gd name="T42" fmla="*/ 852 w 1375"/>
                <a:gd name="T43" fmla="*/ 957 h 1475"/>
                <a:gd name="T44" fmla="*/ 825 w 1375"/>
                <a:gd name="T45" fmla="*/ 911 h 1475"/>
                <a:gd name="T46" fmla="*/ 825 w 1375"/>
                <a:gd name="T47" fmla="*/ 631 h 1475"/>
                <a:gd name="T48" fmla="*/ 854 w 1375"/>
                <a:gd name="T49" fmla="*/ 589 h 1475"/>
                <a:gd name="T50" fmla="*/ 873 w 1375"/>
                <a:gd name="T51" fmla="*/ 552 h 1475"/>
                <a:gd name="T52" fmla="*/ 862 w 1375"/>
                <a:gd name="T53" fmla="*/ 237 h 1475"/>
                <a:gd name="T54" fmla="*/ 804 w 1375"/>
                <a:gd name="T55" fmla="*/ 167 h 1475"/>
                <a:gd name="T56" fmla="*/ 715 w 1375"/>
                <a:gd name="T57" fmla="*/ 141 h 1475"/>
                <a:gd name="T58" fmla="*/ 599 w 1375"/>
                <a:gd name="T59" fmla="*/ 153 h 1475"/>
                <a:gd name="T60" fmla="*/ 529 w 1375"/>
                <a:gd name="T61" fmla="*/ 211 h 1475"/>
                <a:gd name="T62" fmla="*/ 502 w 1375"/>
                <a:gd name="T63" fmla="*/ 299 h 1475"/>
                <a:gd name="T64" fmla="*/ 511 w 1375"/>
                <a:gd name="T65" fmla="*/ 580 h 1475"/>
                <a:gd name="T66" fmla="*/ 545 w 1375"/>
                <a:gd name="T67" fmla="*/ 616 h 1475"/>
                <a:gd name="T68" fmla="*/ 554 w 1375"/>
                <a:gd name="T69" fmla="*/ 893 h 1475"/>
                <a:gd name="T70" fmla="*/ 536 w 1375"/>
                <a:gd name="T71" fmla="*/ 944 h 1475"/>
                <a:gd name="T72" fmla="*/ 497 w 1375"/>
                <a:gd name="T73" fmla="*/ 972 h 1475"/>
                <a:gd name="T74" fmla="*/ 437 w 1375"/>
                <a:gd name="T75" fmla="*/ 1004 h 1475"/>
                <a:gd name="T76" fmla="*/ 345 w 1375"/>
                <a:gd name="T77" fmla="*/ 1058 h 1475"/>
                <a:gd name="T78" fmla="*/ 236 w 1375"/>
                <a:gd name="T79" fmla="*/ 1132 h 1475"/>
                <a:gd name="T80" fmla="*/ 150 w 1375"/>
                <a:gd name="T81" fmla="*/ 1201 h 1475"/>
                <a:gd name="T82" fmla="*/ 140 w 1375"/>
                <a:gd name="T83" fmla="*/ 1405 h 1475"/>
                <a:gd name="T84" fmla="*/ 120 w 1375"/>
                <a:gd name="T85" fmla="*/ 1454 h 1475"/>
                <a:gd name="T86" fmla="*/ 71 w 1375"/>
                <a:gd name="T87" fmla="*/ 1475 h 1475"/>
                <a:gd name="T88" fmla="*/ 20 w 1375"/>
                <a:gd name="T89" fmla="*/ 1454 h 1475"/>
                <a:gd name="T90" fmla="*/ 0 w 1375"/>
                <a:gd name="T91" fmla="*/ 1405 h 1475"/>
                <a:gd name="T92" fmla="*/ 8 w 1375"/>
                <a:gd name="T93" fmla="*/ 1174 h 1475"/>
                <a:gd name="T94" fmla="*/ 50 w 1375"/>
                <a:gd name="T95" fmla="*/ 1101 h 1475"/>
                <a:gd name="T96" fmla="*/ 151 w 1375"/>
                <a:gd name="T97" fmla="*/ 1020 h 1475"/>
                <a:gd name="T98" fmla="*/ 267 w 1375"/>
                <a:gd name="T99" fmla="*/ 942 h 1475"/>
                <a:gd name="T100" fmla="*/ 364 w 1375"/>
                <a:gd name="T101" fmla="*/ 884 h 1475"/>
                <a:gd name="T102" fmla="*/ 412 w 1375"/>
                <a:gd name="T103" fmla="*/ 681 h 1475"/>
                <a:gd name="T104" fmla="*/ 370 w 1375"/>
                <a:gd name="T105" fmla="*/ 609 h 1475"/>
                <a:gd name="T106" fmla="*/ 362 w 1375"/>
                <a:gd name="T107" fmla="*/ 299 h 1475"/>
                <a:gd name="T108" fmla="*/ 389 w 1375"/>
                <a:gd name="T109" fmla="*/ 173 h 1475"/>
                <a:gd name="T110" fmla="*/ 464 w 1375"/>
                <a:gd name="T111" fmla="*/ 74 h 1475"/>
                <a:gd name="T112" fmla="*/ 575 w 1375"/>
                <a:gd name="T113" fmla="*/ 12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5" h="1475">
                  <a:moveTo>
                    <a:pt x="660" y="0"/>
                  </a:moveTo>
                  <a:lnTo>
                    <a:pt x="715" y="0"/>
                  </a:lnTo>
                  <a:lnTo>
                    <a:pt x="758" y="3"/>
                  </a:lnTo>
                  <a:lnTo>
                    <a:pt x="800" y="12"/>
                  </a:lnTo>
                  <a:lnTo>
                    <a:pt x="840" y="28"/>
                  </a:lnTo>
                  <a:lnTo>
                    <a:pt x="877" y="48"/>
                  </a:lnTo>
                  <a:lnTo>
                    <a:pt x="910" y="74"/>
                  </a:lnTo>
                  <a:lnTo>
                    <a:pt x="940" y="103"/>
                  </a:lnTo>
                  <a:lnTo>
                    <a:pt x="965" y="137"/>
                  </a:lnTo>
                  <a:lnTo>
                    <a:pt x="986" y="173"/>
                  </a:lnTo>
                  <a:lnTo>
                    <a:pt x="1001" y="213"/>
                  </a:lnTo>
                  <a:lnTo>
                    <a:pt x="1010" y="255"/>
                  </a:lnTo>
                  <a:lnTo>
                    <a:pt x="1013" y="299"/>
                  </a:lnTo>
                  <a:lnTo>
                    <a:pt x="1013" y="552"/>
                  </a:lnTo>
                  <a:lnTo>
                    <a:pt x="1011" y="581"/>
                  </a:lnTo>
                  <a:lnTo>
                    <a:pt x="1005" y="608"/>
                  </a:lnTo>
                  <a:lnTo>
                    <a:pt x="994" y="635"/>
                  </a:lnTo>
                  <a:lnTo>
                    <a:pt x="980" y="659"/>
                  </a:lnTo>
                  <a:lnTo>
                    <a:pt x="963" y="680"/>
                  </a:lnTo>
                  <a:lnTo>
                    <a:pt x="963" y="856"/>
                  </a:lnTo>
                  <a:lnTo>
                    <a:pt x="985" y="869"/>
                  </a:lnTo>
                  <a:lnTo>
                    <a:pt x="1011" y="883"/>
                  </a:lnTo>
                  <a:lnTo>
                    <a:pt x="1041" y="900"/>
                  </a:lnTo>
                  <a:lnTo>
                    <a:pt x="1074" y="920"/>
                  </a:lnTo>
                  <a:lnTo>
                    <a:pt x="1109" y="941"/>
                  </a:lnTo>
                  <a:lnTo>
                    <a:pt x="1146" y="965"/>
                  </a:lnTo>
                  <a:lnTo>
                    <a:pt x="1185" y="990"/>
                  </a:lnTo>
                  <a:lnTo>
                    <a:pt x="1224" y="1019"/>
                  </a:lnTo>
                  <a:lnTo>
                    <a:pt x="1264" y="1048"/>
                  </a:lnTo>
                  <a:lnTo>
                    <a:pt x="1304" y="1081"/>
                  </a:lnTo>
                  <a:lnTo>
                    <a:pt x="1326" y="1100"/>
                  </a:lnTo>
                  <a:lnTo>
                    <a:pt x="1342" y="1122"/>
                  </a:lnTo>
                  <a:lnTo>
                    <a:pt x="1356" y="1146"/>
                  </a:lnTo>
                  <a:lnTo>
                    <a:pt x="1367" y="1173"/>
                  </a:lnTo>
                  <a:lnTo>
                    <a:pt x="1373" y="1201"/>
                  </a:lnTo>
                  <a:lnTo>
                    <a:pt x="1375" y="1230"/>
                  </a:lnTo>
                  <a:lnTo>
                    <a:pt x="1375" y="1404"/>
                  </a:lnTo>
                  <a:lnTo>
                    <a:pt x="1372" y="1423"/>
                  </a:lnTo>
                  <a:lnTo>
                    <a:pt x="1366" y="1440"/>
                  </a:lnTo>
                  <a:lnTo>
                    <a:pt x="1354" y="1453"/>
                  </a:lnTo>
                  <a:lnTo>
                    <a:pt x="1340" y="1465"/>
                  </a:lnTo>
                  <a:lnTo>
                    <a:pt x="1323" y="1471"/>
                  </a:lnTo>
                  <a:lnTo>
                    <a:pt x="1304" y="1475"/>
                  </a:lnTo>
                  <a:lnTo>
                    <a:pt x="1287" y="1471"/>
                  </a:lnTo>
                  <a:lnTo>
                    <a:pt x="1270" y="1465"/>
                  </a:lnTo>
                  <a:lnTo>
                    <a:pt x="1255" y="1453"/>
                  </a:lnTo>
                  <a:lnTo>
                    <a:pt x="1244" y="1440"/>
                  </a:lnTo>
                  <a:lnTo>
                    <a:pt x="1237" y="1423"/>
                  </a:lnTo>
                  <a:lnTo>
                    <a:pt x="1234" y="1404"/>
                  </a:lnTo>
                  <a:lnTo>
                    <a:pt x="1234" y="1230"/>
                  </a:lnTo>
                  <a:lnTo>
                    <a:pt x="1232" y="1215"/>
                  </a:lnTo>
                  <a:lnTo>
                    <a:pt x="1225" y="1201"/>
                  </a:lnTo>
                  <a:lnTo>
                    <a:pt x="1215" y="1190"/>
                  </a:lnTo>
                  <a:lnTo>
                    <a:pt x="1177" y="1159"/>
                  </a:lnTo>
                  <a:lnTo>
                    <a:pt x="1139" y="1131"/>
                  </a:lnTo>
                  <a:lnTo>
                    <a:pt x="1101" y="1104"/>
                  </a:lnTo>
                  <a:lnTo>
                    <a:pt x="1065" y="1080"/>
                  </a:lnTo>
                  <a:lnTo>
                    <a:pt x="1029" y="1057"/>
                  </a:lnTo>
                  <a:lnTo>
                    <a:pt x="997" y="1037"/>
                  </a:lnTo>
                  <a:lnTo>
                    <a:pt x="966" y="1019"/>
                  </a:lnTo>
                  <a:lnTo>
                    <a:pt x="939" y="1003"/>
                  </a:lnTo>
                  <a:lnTo>
                    <a:pt x="914" y="990"/>
                  </a:lnTo>
                  <a:lnTo>
                    <a:pt x="894" y="980"/>
                  </a:lnTo>
                  <a:lnTo>
                    <a:pt x="878" y="971"/>
                  </a:lnTo>
                  <a:lnTo>
                    <a:pt x="868" y="966"/>
                  </a:lnTo>
                  <a:lnTo>
                    <a:pt x="852" y="957"/>
                  </a:lnTo>
                  <a:lnTo>
                    <a:pt x="839" y="944"/>
                  </a:lnTo>
                  <a:lnTo>
                    <a:pt x="830" y="928"/>
                  </a:lnTo>
                  <a:lnTo>
                    <a:pt x="825" y="911"/>
                  </a:lnTo>
                  <a:lnTo>
                    <a:pt x="823" y="893"/>
                  </a:lnTo>
                  <a:lnTo>
                    <a:pt x="823" y="647"/>
                  </a:lnTo>
                  <a:lnTo>
                    <a:pt x="825" y="631"/>
                  </a:lnTo>
                  <a:lnTo>
                    <a:pt x="831" y="615"/>
                  </a:lnTo>
                  <a:lnTo>
                    <a:pt x="840" y="601"/>
                  </a:lnTo>
                  <a:lnTo>
                    <a:pt x="854" y="589"/>
                  </a:lnTo>
                  <a:lnTo>
                    <a:pt x="865" y="580"/>
                  </a:lnTo>
                  <a:lnTo>
                    <a:pt x="871" y="567"/>
                  </a:lnTo>
                  <a:lnTo>
                    <a:pt x="873" y="552"/>
                  </a:lnTo>
                  <a:lnTo>
                    <a:pt x="873" y="299"/>
                  </a:lnTo>
                  <a:lnTo>
                    <a:pt x="870" y="268"/>
                  </a:lnTo>
                  <a:lnTo>
                    <a:pt x="862" y="237"/>
                  </a:lnTo>
                  <a:lnTo>
                    <a:pt x="847" y="211"/>
                  </a:lnTo>
                  <a:lnTo>
                    <a:pt x="827" y="187"/>
                  </a:lnTo>
                  <a:lnTo>
                    <a:pt x="804" y="167"/>
                  </a:lnTo>
                  <a:lnTo>
                    <a:pt x="777" y="153"/>
                  </a:lnTo>
                  <a:lnTo>
                    <a:pt x="747" y="144"/>
                  </a:lnTo>
                  <a:lnTo>
                    <a:pt x="715" y="141"/>
                  </a:lnTo>
                  <a:lnTo>
                    <a:pt x="660" y="141"/>
                  </a:lnTo>
                  <a:lnTo>
                    <a:pt x="629" y="144"/>
                  </a:lnTo>
                  <a:lnTo>
                    <a:pt x="599" y="153"/>
                  </a:lnTo>
                  <a:lnTo>
                    <a:pt x="572" y="167"/>
                  </a:lnTo>
                  <a:lnTo>
                    <a:pt x="548" y="187"/>
                  </a:lnTo>
                  <a:lnTo>
                    <a:pt x="529" y="211"/>
                  </a:lnTo>
                  <a:lnTo>
                    <a:pt x="515" y="237"/>
                  </a:lnTo>
                  <a:lnTo>
                    <a:pt x="505" y="268"/>
                  </a:lnTo>
                  <a:lnTo>
                    <a:pt x="502" y="299"/>
                  </a:lnTo>
                  <a:lnTo>
                    <a:pt x="502" y="554"/>
                  </a:lnTo>
                  <a:lnTo>
                    <a:pt x="504" y="567"/>
                  </a:lnTo>
                  <a:lnTo>
                    <a:pt x="511" y="580"/>
                  </a:lnTo>
                  <a:lnTo>
                    <a:pt x="522" y="590"/>
                  </a:lnTo>
                  <a:lnTo>
                    <a:pt x="535" y="602"/>
                  </a:lnTo>
                  <a:lnTo>
                    <a:pt x="545" y="616"/>
                  </a:lnTo>
                  <a:lnTo>
                    <a:pt x="552" y="632"/>
                  </a:lnTo>
                  <a:lnTo>
                    <a:pt x="554" y="648"/>
                  </a:lnTo>
                  <a:lnTo>
                    <a:pt x="554" y="893"/>
                  </a:lnTo>
                  <a:lnTo>
                    <a:pt x="552" y="912"/>
                  </a:lnTo>
                  <a:lnTo>
                    <a:pt x="545" y="929"/>
                  </a:lnTo>
                  <a:lnTo>
                    <a:pt x="536" y="944"/>
                  </a:lnTo>
                  <a:lnTo>
                    <a:pt x="522" y="958"/>
                  </a:lnTo>
                  <a:lnTo>
                    <a:pt x="507" y="967"/>
                  </a:lnTo>
                  <a:lnTo>
                    <a:pt x="497" y="972"/>
                  </a:lnTo>
                  <a:lnTo>
                    <a:pt x="481" y="980"/>
                  </a:lnTo>
                  <a:lnTo>
                    <a:pt x="461" y="991"/>
                  </a:lnTo>
                  <a:lnTo>
                    <a:pt x="437" y="1004"/>
                  </a:lnTo>
                  <a:lnTo>
                    <a:pt x="409" y="1020"/>
                  </a:lnTo>
                  <a:lnTo>
                    <a:pt x="379" y="1038"/>
                  </a:lnTo>
                  <a:lnTo>
                    <a:pt x="345" y="1058"/>
                  </a:lnTo>
                  <a:lnTo>
                    <a:pt x="310" y="1080"/>
                  </a:lnTo>
                  <a:lnTo>
                    <a:pt x="273" y="1105"/>
                  </a:lnTo>
                  <a:lnTo>
                    <a:pt x="236" y="1132"/>
                  </a:lnTo>
                  <a:lnTo>
                    <a:pt x="198" y="1160"/>
                  </a:lnTo>
                  <a:lnTo>
                    <a:pt x="160" y="1190"/>
                  </a:lnTo>
                  <a:lnTo>
                    <a:pt x="150" y="1201"/>
                  </a:lnTo>
                  <a:lnTo>
                    <a:pt x="143" y="1215"/>
                  </a:lnTo>
                  <a:lnTo>
                    <a:pt x="140" y="1231"/>
                  </a:lnTo>
                  <a:lnTo>
                    <a:pt x="140" y="1405"/>
                  </a:lnTo>
                  <a:lnTo>
                    <a:pt x="138" y="1424"/>
                  </a:lnTo>
                  <a:lnTo>
                    <a:pt x="131" y="1440"/>
                  </a:lnTo>
                  <a:lnTo>
                    <a:pt x="120" y="1454"/>
                  </a:lnTo>
                  <a:lnTo>
                    <a:pt x="105" y="1465"/>
                  </a:lnTo>
                  <a:lnTo>
                    <a:pt x="89" y="1472"/>
                  </a:lnTo>
                  <a:lnTo>
                    <a:pt x="71" y="1475"/>
                  </a:lnTo>
                  <a:lnTo>
                    <a:pt x="52" y="1472"/>
                  </a:lnTo>
                  <a:lnTo>
                    <a:pt x="35" y="1465"/>
                  </a:lnTo>
                  <a:lnTo>
                    <a:pt x="20" y="1454"/>
                  </a:lnTo>
                  <a:lnTo>
                    <a:pt x="9" y="1440"/>
                  </a:lnTo>
                  <a:lnTo>
                    <a:pt x="2" y="1424"/>
                  </a:lnTo>
                  <a:lnTo>
                    <a:pt x="0" y="1405"/>
                  </a:lnTo>
                  <a:lnTo>
                    <a:pt x="0" y="1231"/>
                  </a:lnTo>
                  <a:lnTo>
                    <a:pt x="2" y="1201"/>
                  </a:lnTo>
                  <a:lnTo>
                    <a:pt x="8" y="1174"/>
                  </a:lnTo>
                  <a:lnTo>
                    <a:pt x="18" y="1147"/>
                  </a:lnTo>
                  <a:lnTo>
                    <a:pt x="33" y="1123"/>
                  </a:lnTo>
                  <a:lnTo>
                    <a:pt x="50" y="1101"/>
                  </a:lnTo>
                  <a:lnTo>
                    <a:pt x="71" y="1081"/>
                  </a:lnTo>
                  <a:lnTo>
                    <a:pt x="111" y="1049"/>
                  </a:lnTo>
                  <a:lnTo>
                    <a:pt x="151" y="1020"/>
                  </a:lnTo>
                  <a:lnTo>
                    <a:pt x="191" y="991"/>
                  </a:lnTo>
                  <a:lnTo>
                    <a:pt x="229" y="965"/>
                  </a:lnTo>
                  <a:lnTo>
                    <a:pt x="267" y="942"/>
                  </a:lnTo>
                  <a:lnTo>
                    <a:pt x="302" y="920"/>
                  </a:lnTo>
                  <a:lnTo>
                    <a:pt x="334" y="901"/>
                  </a:lnTo>
                  <a:lnTo>
                    <a:pt x="364" y="884"/>
                  </a:lnTo>
                  <a:lnTo>
                    <a:pt x="390" y="869"/>
                  </a:lnTo>
                  <a:lnTo>
                    <a:pt x="412" y="857"/>
                  </a:lnTo>
                  <a:lnTo>
                    <a:pt x="412" y="681"/>
                  </a:lnTo>
                  <a:lnTo>
                    <a:pt x="394" y="659"/>
                  </a:lnTo>
                  <a:lnTo>
                    <a:pt x="381" y="636"/>
                  </a:lnTo>
                  <a:lnTo>
                    <a:pt x="370" y="609"/>
                  </a:lnTo>
                  <a:lnTo>
                    <a:pt x="364" y="582"/>
                  </a:lnTo>
                  <a:lnTo>
                    <a:pt x="362" y="554"/>
                  </a:lnTo>
                  <a:lnTo>
                    <a:pt x="362" y="299"/>
                  </a:lnTo>
                  <a:lnTo>
                    <a:pt x="365" y="255"/>
                  </a:lnTo>
                  <a:lnTo>
                    <a:pt x="374" y="213"/>
                  </a:lnTo>
                  <a:lnTo>
                    <a:pt x="389" y="173"/>
                  </a:lnTo>
                  <a:lnTo>
                    <a:pt x="410" y="137"/>
                  </a:lnTo>
                  <a:lnTo>
                    <a:pt x="434" y="103"/>
                  </a:lnTo>
                  <a:lnTo>
                    <a:pt x="464" y="74"/>
                  </a:lnTo>
                  <a:lnTo>
                    <a:pt x="498" y="48"/>
                  </a:lnTo>
                  <a:lnTo>
                    <a:pt x="535" y="28"/>
                  </a:lnTo>
                  <a:lnTo>
                    <a:pt x="575" y="12"/>
                  </a:lnTo>
                  <a:lnTo>
                    <a:pt x="616" y="3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D5C3FE7-AB1D-47A1-941B-6F22CC599634}"/>
              </a:ext>
            </a:extLst>
          </p:cNvPr>
          <p:cNvSpPr txBox="1"/>
          <p:nvPr/>
        </p:nvSpPr>
        <p:spPr>
          <a:xfrm>
            <a:off x="7960371" y="5928895"/>
            <a:ext cx="4270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4C7E"/>
                </a:solidFill>
                <a:latin typeface="+mn-lt"/>
              </a:rPr>
              <a:t>Укрепление общественного согласия и общенационального единства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C56E0-4C41-434A-9087-073F2758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8023" y="5775918"/>
            <a:ext cx="592293" cy="8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558702" y="1844824"/>
            <a:ext cx="1003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«Охрана здоровья граждан, пропаганда здорового образа жизни»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37C0D6-B849-4BE0-8EC5-529E6F79B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1" y="940736"/>
            <a:ext cx="2231874" cy="16968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56" y="-76507"/>
            <a:ext cx="10178275" cy="544108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4C7E"/>
                </a:solidFill>
                <a:latin typeface="+mn-lt"/>
              </a:rPr>
              <a:t>Проекта «</a:t>
            </a:r>
            <a:r>
              <a:rPr lang="ru-RU" sz="2000" b="1" dirty="0" err="1">
                <a:solidFill>
                  <a:srgbClr val="004C7E"/>
                </a:solidFill>
                <a:latin typeface="+mn-lt"/>
              </a:rPr>
              <a:t>Fitness</a:t>
            </a:r>
            <a:r>
              <a:rPr lang="ru-RU" sz="2000" b="1" dirty="0">
                <a:solidFill>
                  <a:srgbClr val="004C7E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4C7E"/>
                </a:solidFill>
                <a:latin typeface="+mn-lt"/>
              </a:rPr>
              <a:t>Park</a:t>
            </a:r>
            <a:r>
              <a:rPr lang="ru-RU" sz="2000" b="1" dirty="0">
                <a:solidFill>
                  <a:srgbClr val="004C7E"/>
                </a:solidFill>
                <a:latin typeface="+mn-lt"/>
              </a:rPr>
              <a:t> KZ»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886" y="396326"/>
            <a:ext cx="101043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</a:t>
            </a:r>
            <a:r>
              <a:rPr lang="ru-RU" b="1" i="1" dirty="0">
                <a:solidFill>
                  <a:srgbClr val="004C7E"/>
                </a:solidFill>
                <a:latin typeface="+mn-lt"/>
              </a:rPr>
              <a:t> Корпоративный фонд «Национальный Дельфийский Комитет»</a:t>
            </a:r>
          </a:p>
          <a:p>
            <a:endParaRPr lang="ru-RU" sz="15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412" y="3249659"/>
            <a:ext cx="11836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cs typeface="+mj-cs"/>
              </a:rPr>
              <a:t>«Повышение уровня грамотности населения в вопросах здоровья и борьба с факторами риска неинфекционных заболеваний (НИЗ)»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19249" y="4601710"/>
            <a:ext cx="5203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онлайн опроса среди населения по вопросам снижения факторов НИЗ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Проведение информационной кампании по освещению вопросов снижения факторов риска НИЗ с привлечением медицинских работников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уровни грамотности не менее 1 000 человек в вопросах здоровья и борьбы с факторами риска НИЗ  во всех 17 регионах Казахстана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охват – более 1 млн. человек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2467" y="696877"/>
            <a:ext cx="2983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923" y="4293936"/>
            <a:ext cx="2999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</a:t>
            </a:r>
            <a:endParaRPr lang="ru-RU" sz="1600" dirty="0">
              <a:solidFill>
                <a:srgbClr val="004C7E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  <a:latin typeface="+mn-lt"/>
            </a:endParaRPr>
          </a:p>
        </p:txBody>
      </p:sp>
      <p:grpSp>
        <p:nvGrpSpPr>
          <p:cNvPr id="37" name="Group 881"/>
          <p:cNvGrpSpPr/>
          <p:nvPr/>
        </p:nvGrpSpPr>
        <p:grpSpPr>
          <a:xfrm>
            <a:off x="438328" y="733312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4006060" y="715993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881"/>
          <p:cNvGrpSpPr/>
          <p:nvPr/>
        </p:nvGrpSpPr>
        <p:grpSpPr>
          <a:xfrm>
            <a:off x="480905" y="4360840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6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4155541" y="4326202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536463" y="689403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</a:t>
            </a:r>
            <a:r>
              <a:rPr lang="ru-RU" sz="1600" b="1" dirty="0">
                <a:solidFill>
                  <a:srgbClr val="004C7E"/>
                </a:solidFill>
                <a:cs typeface="Times New Roman" panose="02020603050405020304" pitchFamily="18" charset="0"/>
              </a:rPr>
              <a:t> результаты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11373" y="4266342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1FF0805-F389-4960-8CC3-76A78A7646F0}"/>
              </a:ext>
            </a:extLst>
          </p:cNvPr>
          <p:cNvSpPr/>
          <p:nvPr/>
        </p:nvSpPr>
        <p:spPr>
          <a:xfrm>
            <a:off x="813605" y="1446999"/>
            <a:ext cx="298347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Целевая аудитория: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молодежь, в т. ч. с ограниченными возможностями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4C7E"/>
                </a:solidFill>
              </a:rPr>
              <a:t>волонтеры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4C7E"/>
                </a:solidFill>
              </a:rPr>
              <a:t>тренеры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E95FD70-80DA-4B69-AF47-03C2277EBD28}"/>
              </a:ext>
            </a:extLst>
          </p:cNvPr>
          <p:cNvSpPr/>
          <p:nvPr/>
        </p:nvSpPr>
        <p:spPr>
          <a:xfrm>
            <a:off x="898362" y="5115940"/>
            <a:ext cx="29834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Целевая аудитория: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люди, находящиеся в группе риска по НИЗ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студенты и учащиеся ВУЗ, ССУЗ и школ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профессиональные медицинские работники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48" name="Freeform 73">
            <a:extLst>
              <a:ext uri="{FF2B5EF4-FFF2-40B4-BE49-F238E27FC236}">
                <a16:creationId xmlns:a16="http://schemas.microsoft.com/office/drawing/2014/main" id="{3A3346DD-E2EB-4C9B-AFF3-84C7C643AC5D}"/>
              </a:ext>
            </a:extLst>
          </p:cNvPr>
          <p:cNvSpPr>
            <a:spLocks/>
          </p:cNvSpPr>
          <p:nvPr/>
        </p:nvSpPr>
        <p:spPr bwMode="auto">
          <a:xfrm>
            <a:off x="480905" y="1523469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Freeform 73">
            <a:extLst>
              <a:ext uri="{FF2B5EF4-FFF2-40B4-BE49-F238E27FC236}">
                <a16:creationId xmlns:a16="http://schemas.microsoft.com/office/drawing/2014/main" id="{25365B97-BBAC-4A33-9956-D4368B493D87}"/>
              </a:ext>
            </a:extLst>
          </p:cNvPr>
          <p:cNvSpPr>
            <a:spLocks/>
          </p:cNvSpPr>
          <p:nvPr/>
        </p:nvSpPr>
        <p:spPr bwMode="auto">
          <a:xfrm>
            <a:off x="487412" y="5156844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556442" y="996537"/>
            <a:ext cx="53286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распространение 3-х ступенчатой пилотной программы и методики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Тиражирование комплекса упражнений в </a:t>
            </a:r>
            <a:r>
              <a:rPr lang="ru-RU" sz="1400" dirty="0" err="1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видеоформате</a:t>
            </a: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инфографиках</a:t>
            </a: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10 авторских мастер-классов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Проведение  50 массовых спортивных мероприятий  для населения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Общий охват – более 10 тыс. человек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охват – более 3 млн. человек</a:t>
            </a:r>
          </a:p>
        </p:txBody>
      </p:sp>
      <p:pic>
        <p:nvPicPr>
          <p:cNvPr id="1026" name="Picture 2" descr="Утвержден порядок профилактики неинфекционных заболеваний и формирования  ЗОЖ в медорганизациях » Медвестник">
            <a:extLst>
              <a:ext uri="{FF2B5EF4-FFF2-40B4-BE49-F238E27FC236}">
                <a16:creationId xmlns:a16="http://schemas.microsoft.com/office/drawing/2014/main" id="{A1313639-6D6F-40F7-9962-1472DBED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261" y="4452584"/>
            <a:ext cx="2274887" cy="18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9EE30E9-39A4-4531-9448-B93F0144C581}"/>
              </a:ext>
            </a:extLst>
          </p:cNvPr>
          <p:cNvSpPr txBox="1"/>
          <p:nvPr/>
        </p:nvSpPr>
        <p:spPr>
          <a:xfrm>
            <a:off x="491525" y="3970373"/>
            <a:ext cx="11512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</a:t>
            </a:r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Общественный фонд «Лига волонтеров Казахстана»</a:t>
            </a:r>
            <a:endParaRPr lang="ru-RU" b="1" dirty="0">
              <a:solidFill>
                <a:srgbClr val="004C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83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558702" y="2276872"/>
            <a:ext cx="1003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«Охрана окружающей среды»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1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956" y="0"/>
            <a:ext cx="9723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«Проект </a:t>
            </a:r>
            <a:r>
              <a:rPr lang="en-US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ru-RU" sz="2000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irgemiz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ru-RU" sz="2000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Аyala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, направленный на формирование ответственного отношения к животным»</a:t>
            </a:r>
            <a:endParaRPr lang="ru-RU" sz="20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13380" y="1276071"/>
            <a:ext cx="5254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Организация работы службы для бездомных и потерянных животных в г. Нур-Султан</a:t>
            </a:r>
            <a:endParaRPr lang="en-US" sz="1400" dirty="0">
              <a:solidFill>
                <a:srgbClr val="004C7E"/>
              </a:solidFill>
              <a:latin typeface="+mn-lt"/>
            </a:endParaRP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Службой будут спасены более 100 бездомных животных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Реализация не менее 5 малых грантов по направлению</a:t>
            </a:r>
            <a:endParaRPr lang="en-US" sz="1400" dirty="0">
              <a:solidFill>
                <a:srgbClr val="004C7E"/>
              </a:solidFill>
              <a:latin typeface="+mn-lt"/>
            </a:endParaRP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Обучение не менее 100 волонтеров к базовому содержанию, уходу и  своевременному оказанию помощи животным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787" y="3439690"/>
            <a:ext cx="11327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«Разработка и реализация комплекса мер по укреплению экологической культуры среди молодежи»</a:t>
            </a:r>
            <a:endParaRPr lang="ru-RU" sz="15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98560" y="4825722"/>
            <a:ext cx="5185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Создание научно-просветительского 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канала «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Киелі</a:t>
            </a: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табиғат</a:t>
            </a: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и распространение видео-контента в школах, колледжах и вузах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Создание в регионах эко-движений по проекту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не менее 5 онлайн видеокурсов и не менее 5 видео-передач об интересных мифах, легендах казахского фольклора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Общий охват – 100 тыс. человек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kk-KZ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охват: более 5 млн. человек</a:t>
            </a:r>
            <a:endParaRPr lang="ru-RU" sz="1400" dirty="0">
              <a:solidFill>
                <a:srgbClr val="004C7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710" y="4682156"/>
            <a:ext cx="2971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 </a:t>
            </a:r>
            <a:endParaRPr lang="ru-RU" sz="1600" dirty="0">
              <a:solidFill>
                <a:srgbClr val="004C7E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4C7E"/>
                </a:solidFill>
                <a:latin typeface="+mn-lt"/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  <a:latin typeface="+mn-lt"/>
            </a:endParaRPr>
          </a:p>
        </p:txBody>
      </p:sp>
      <p:grpSp>
        <p:nvGrpSpPr>
          <p:cNvPr id="37" name="Group 881"/>
          <p:cNvGrpSpPr/>
          <p:nvPr/>
        </p:nvGrpSpPr>
        <p:grpSpPr>
          <a:xfrm>
            <a:off x="456569" y="1036068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3978873" y="1027134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881"/>
          <p:cNvGrpSpPr/>
          <p:nvPr/>
        </p:nvGrpSpPr>
        <p:grpSpPr>
          <a:xfrm>
            <a:off x="428120" y="4774481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6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4100269" y="4561753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4518660" y="988010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94031" y="4538984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DD673A-FFB8-43B6-A249-997E25B5C609}"/>
              </a:ext>
            </a:extLst>
          </p:cNvPr>
          <p:cNvSpPr txBox="1"/>
          <p:nvPr/>
        </p:nvSpPr>
        <p:spPr>
          <a:xfrm>
            <a:off x="406725" y="654421"/>
            <a:ext cx="10175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</a:t>
            </a:r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Общественный фонд «Лига волонтеров Казахстана»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603FB0-15DC-4D6C-945A-15F28B983BE6}"/>
              </a:ext>
            </a:extLst>
          </p:cNvPr>
          <p:cNvSpPr txBox="1"/>
          <p:nvPr/>
        </p:nvSpPr>
        <p:spPr>
          <a:xfrm>
            <a:off x="892130" y="948824"/>
            <a:ext cx="20144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 </a:t>
            </a:r>
          </a:p>
          <a:p>
            <a:r>
              <a:rPr lang="kk-KZ" sz="1400" dirty="0">
                <a:solidFill>
                  <a:srgbClr val="004C7E"/>
                </a:solidFill>
                <a:latin typeface="+mn-lt"/>
              </a:rPr>
              <a:t>г. Нур-Султан</a:t>
            </a:r>
            <a:endParaRPr lang="ru-RU" sz="1400" dirty="0">
              <a:solidFill>
                <a:srgbClr val="004C7E"/>
              </a:solidFill>
              <a:latin typeface="+mn-lt"/>
            </a:endParaRPr>
          </a:p>
          <a:p>
            <a:endParaRPr lang="ru-RU" sz="1800" b="1" dirty="0">
              <a:solidFill>
                <a:srgbClr val="004C7E"/>
              </a:solidFill>
              <a:ea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2BD477-16ED-42EA-B169-C1E56064C035}"/>
              </a:ext>
            </a:extLst>
          </p:cNvPr>
          <p:cNvSpPr txBox="1"/>
          <p:nvPr/>
        </p:nvSpPr>
        <p:spPr>
          <a:xfrm>
            <a:off x="899640" y="1551351"/>
            <a:ext cx="323819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4C7E"/>
                </a:solidFill>
                <a:latin typeface="+mn-lt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волонтеры</a:t>
            </a:r>
            <a:endParaRPr lang="en-US" sz="1400" dirty="0">
              <a:solidFill>
                <a:srgbClr val="004C7E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инициативные группы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жители города</a:t>
            </a:r>
          </a:p>
        </p:txBody>
      </p:sp>
      <p:sp>
        <p:nvSpPr>
          <p:cNvPr id="41" name="Freeform 73">
            <a:extLst>
              <a:ext uri="{FF2B5EF4-FFF2-40B4-BE49-F238E27FC236}">
                <a16:creationId xmlns:a16="http://schemas.microsoft.com/office/drawing/2014/main" id="{D48CA6EB-33AD-437F-BD9A-089FA14F0466}"/>
              </a:ext>
            </a:extLst>
          </p:cNvPr>
          <p:cNvSpPr>
            <a:spLocks/>
          </p:cNvSpPr>
          <p:nvPr/>
        </p:nvSpPr>
        <p:spPr bwMode="auto">
          <a:xfrm>
            <a:off x="474422" y="1596736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5573F4-C6C8-4591-84D1-F4CFFAD44425}"/>
              </a:ext>
            </a:extLst>
          </p:cNvPr>
          <p:cNvSpPr txBox="1"/>
          <p:nvPr/>
        </p:nvSpPr>
        <p:spPr>
          <a:xfrm>
            <a:off x="329340" y="4043807"/>
            <a:ext cx="11735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Грантополучатель: </a:t>
            </a:r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Республиканское общественное объединение «Единая детско-юношеская организация «</a:t>
            </a:r>
            <a:r>
              <a:rPr lang="ru-RU" sz="1800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Жас</a:t>
            </a:r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Ұлан</a:t>
            </a:r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F3314861-AA34-4296-87FF-F093F253DDA6}"/>
              </a:ext>
            </a:extLst>
          </p:cNvPr>
          <p:cNvSpPr>
            <a:spLocks/>
          </p:cNvSpPr>
          <p:nvPr/>
        </p:nvSpPr>
        <p:spPr bwMode="auto">
          <a:xfrm>
            <a:off x="461275" y="5600244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52D277-8D94-4644-94BE-153C82B386B7}"/>
              </a:ext>
            </a:extLst>
          </p:cNvPr>
          <p:cNvSpPr txBox="1"/>
          <p:nvPr/>
        </p:nvSpPr>
        <p:spPr>
          <a:xfrm>
            <a:off x="934106" y="5571946"/>
            <a:ext cx="2387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4C7E"/>
                </a:solidFill>
                <a:latin typeface="+mn-lt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школьники</a:t>
            </a:r>
            <a:endParaRPr lang="en-US" sz="1400" dirty="0">
              <a:solidFill>
                <a:srgbClr val="004C7E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студенты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молодежь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1400" dirty="0">
              <a:solidFill>
                <a:srgbClr val="004C7E"/>
              </a:solidFill>
              <a:latin typeface="+mn-lt"/>
            </a:endParaRPr>
          </a:p>
        </p:txBody>
      </p:sp>
      <p:pic>
        <p:nvPicPr>
          <p:cNvPr id="1026" name="Picture 2" descr="ОТВЕТСТВЕННОЕ ОТНОШЕНИЕ К ЖИВОТНЫМ | Брянский рабочий">
            <a:extLst>
              <a:ext uri="{FF2B5EF4-FFF2-40B4-BE49-F238E27FC236}">
                <a16:creationId xmlns:a16="http://schemas.microsoft.com/office/drawing/2014/main" id="{DDFEF27F-1113-4E50-A6ED-FC3C9143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8" y="1262939"/>
            <a:ext cx="2441656" cy="15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8B4365-3CE6-435A-BE63-AF6151CDC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130" y="4617206"/>
            <a:ext cx="2326574" cy="19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585AA-4172-4813-BE4E-66F3A5F74619}"/>
              </a:ext>
            </a:extLst>
          </p:cNvPr>
          <p:cNvSpPr txBox="1"/>
          <p:nvPr/>
        </p:nvSpPr>
        <p:spPr>
          <a:xfrm>
            <a:off x="1630710" y="1915970"/>
            <a:ext cx="10031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C7E"/>
                </a:solidFill>
              </a:rPr>
              <a:t>«</a:t>
            </a:r>
            <a:r>
              <a:rPr lang="ru-RU" sz="3200" b="1" dirty="0">
                <a:solidFill>
                  <a:srgbClr val="004C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молодежной политики и детских инициатив</a:t>
            </a:r>
            <a:r>
              <a:rPr lang="ru-RU" sz="3200" b="1" dirty="0">
                <a:solidFill>
                  <a:srgbClr val="004C7E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19142" y="2996952"/>
            <a:ext cx="5544616" cy="0"/>
          </a:xfrm>
          <a:prstGeom prst="line">
            <a:avLst/>
          </a:prstGeom>
          <a:ln w="57150">
            <a:solidFill>
              <a:srgbClr val="ADA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6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35956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C7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217" y="97801"/>
            <a:ext cx="10147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«Разработка и реализация комплекса мер по профилактике суицидов среди молодежи»</a:t>
            </a:r>
            <a:endParaRPr lang="ru-RU" sz="1500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6060" y="1310141"/>
            <a:ext cx="6033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Разработка профессиональных рекомендаций по совершенствованию профилактических мероприятий по предотвращению суицидов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Организация и онлайн обучение более 1 000 родителей и опекунов</a:t>
            </a:r>
          </a:p>
          <a:p>
            <a:pPr marL="342900" marR="73025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Подготовка и апробация индекса социально-психологического благополучия молодого человека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Обучение тренеров в регионах для проведения работ на местном уровне</a:t>
            </a:r>
          </a:p>
          <a:p>
            <a:pPr marL="342900" marR="73025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>
                <a:solidFill>
                  <a:srgbClr val="004C7E"/>
                </a:solidFill>
                <a:latin typeface="+mn-lt"/>
              </a:rPr>
              <a:t>Информационный </a:t>
            </a:r>
            <a:r>
              <a:rPr lang="ru-RU" sz="1400" dirty="0">
                <a:solidFill>
                  <a:srgbClr val="004C7E"/>
                </a:solidFill>
                <a:latin typeface="+mn-lt"/>
              </a:rPr>
              <a:t>охват – более 1 млн.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2700" y="3610695"/>
            <a:ext cx="116877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4C7E"/>
                </a:solidFill>
              </a:rPr>
              <a:t>Разработка и реализация комплекса мер по профилактике интернет-зависимости и азартных игр среди молодежи и детей</a:t>
            </a:r>
            <a:r>
              <a:rPr lang="ru-RU" sz="20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 </a:t>
            </a:r>
          </a:p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</a:t>
            </a:r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Республиканское общественное объединение «Единая детско-юношеская организация «</a:t>
            </a:r>
            <a:r>
              <a:rPr lang="ru-RU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Жас</a:t>
            </a:r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Ұлан</a:t>
            </a:r>
            <a:r>
              <a:rPr lang="ru-RU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»</a:t>
            </a:r>
            <a:endParaRPr lang="ru-RU" b="1" dirty="0">
              <a:solidFill>
                <a:srgbClr val="004C7E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14883" y="4817970"/>
            <a:ext cx="5906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аналитического доклада, разработка п</a:t>
            </a:r>
            <a:r>
              <a:rPr lang="ru-RU" sz="1400" dirty="0">
                <a:solidFill>
                  <a:srgbClr val="004C7E"/>
                </a:solidFill>
              </a:rPr>
              <a:t>акета законодательных поправок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опроса фокус-групп и выявление регионов с высоким уровнем интернет-зависимости, азартных игр и </a:t>
            </a:r>
            <a:r>
              <a:rPr lang="ru-RU" sz="1400" dirty="0" err="1">
                <a:solidFill>
                  <a:srgbClr val="004C7E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кибербуллинга</a:t>
            </a:r>
            <a:endParaRPr lang="ru-RU" sz="1400" dirty="0">
              <a:solidFill>
                <a:srgbClr val="004C7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Реализация 4 информационных курсов и проектов и разработка информационно-разъяснительных материалов по обучению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Прямой охват – 500 человек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-914400" algn="l"/>
                <a:tab pos="-457200" algn="l"/>
                <a:tab pos="378460" algn="l"/>
                <a:tab pos="1408430" algn="l"/>
                <a:tab pos="1659890" algn="l"/>
                <a:tab pos="1828800" algn="l"/>
              </a:tabLst>
            </a:pPr>
            <a:r>
              <a:rPr lang="ru-RU" sz="1400" dirty="0">
                <a:solidFill>
                  <a:srgbClr val="004C7E"/>
                </a:solidFill>
              </a:rPr>
              <a:t>Информационный охват – более 1 млн. человек</a:t>
            </a:r>
            <a:endParaRPr lang="ru-RU" sz="1400" dirty="0">
              <a:solidFill>
                <a:srgbClr val="004C7E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881"/>
          <p:cNvGrpSpPr/>
          <p:nvPr/>
        </p:nvGrpSpPr>
        <p:grpSpPr>
          <a:xfrm>
            <a:off x="483323" y="1425613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3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04"/>
          <p:cNvGrpSpPr/>
          <p:nvPr/>
        </p:nvGrpSpPr>
        <p:grpSpPr>
          <a:xfrm>
            <a:off x="4052430" y="1147619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881"/>
          <p:cNvGrpSpPr/>
          <p:nvPr/>
        </p:nvGrpSpPr>
        <p:grpSpPr>
          <a:xfrm>
            <a:off x="531639" y="4910198"/>
            <a:ext cx="407805" cy="380394"/>
            <a:chOff x="1657350" y="4289425"/>
            <a:chExt cx="420688" cy="441326"/>
          </a:xfrm>
          <a:solidFill>
            <a:srgbClr val="ADAEB0"/>
          </a:solidFill>
        </p:grpSpPr>
        <p:sp>
          <p:nvSpPr>
            <p:cNvPr id="68" name="Freeform 284"/>
            <p:cNvSpPr>
              <a:spLocks noEditPoints="1"/>
            </p:cNvSpPr>
            <p:nvPr/>
          </p:nvSpPr>
          <p:spPr bwMode="auto">
            <a:xfrm>
              <a:off x="1681163" y="4289425"/>
              <a:ext cx="155575" cy="222250"/>
            </a:xfrm>
            <a:custGeom>
              <a:avLst/>
              <a:gdLst>
                <a:gd name="T0" fmla="*/ 500 w 1175"/>
                <a:gd name="T1" fmla="*/ 299 h 1683"/>
                <a:gd name="T2" fmla="*/ 387 w 1175"/>
                <a:gd name="T3" fmla="*/ 362 h 1683"/>
                <a:gd name="T4" fmla="*/ 310 w 1175"/>
                <a:gd name="T5" fmla="*/ 466 h 1683"/>
                <a:gd name="T6" fmla="*/ 281 w 1175"/>
                <a:gd name="T7" fmla="*/ 596 h 1683"/>
                <a:gd name="T8" fmla="*/ 310 w 1175"/>
                <a:gd name="T9" fmla="*/ 727 h 1683"/>
                <a:gd name="T10" fmla="*/ 387 w 1175"/>
                <a:gd name="T11" fmla="*/ 831 h 1683"/>
                <a:gd name="T12" fmla="*/ 500 w 1175"/>
                <a:gd name="T13" fmla="*/ 894 h 1683"/>
                <a:gd name="T14" fmla="*/ 633 w 1175"/>
                <a:gd name="T15" fmla="*/ 904 h 1683"/>
                <a:gd name="T16" fmla="*/ 754 w 1175"/>
                <a:gd name="T17" fmla="*/ 857 h 1683"/>
                <a:gd name="T18" fmla="*/ 844 w 1175"/>
                <a:gd name="T19" fmla="*/ 766 h 1683"/>
                <a:gd name="T20" fmla="*/ 890 w 1175"/>
                <a:gd name="T21" fmla="*/ 642 h 1683"/>
                <a:gd name="T22" fmla="*/ 880 w 1175"/>
                <a:gd name="T23" fmla="*/ 507 h 1683"/>
                <a:gd name="T24" fmla="*/ 818 w 1175"/>
                <a:gd name="T25" fmla="*/ 393 h 1683"/>
                <a:gd name="T26" fmla="*/ 716 w 1175"/>
                <a:gd name="T27" fmla="*/ 314 h 1683"/>
                <a:gd name="T28" fmla="*/ 588 w 1175"/>
                <a:gd name="T29" fmla="*/ 286 h 1683"/>
                <a:gd name="T30" fmla="*/ 706 w 1175"/>
                <a:gd name="T31" fmla="*/ 13 h 1683"/>
                <a:gd name="T32" fmla="*/ 867 w 1175"/>
                <a:gd name="T33" fmla="*/ 73 h 1683"/>
                <a:gd name="T34" fmla="*/ 1003 w 1175"/>
                <a:gd name="T35" fmla="*/ 175 h 1683"/>
                <a:gd name="T36" fmla="*/ 1103 w 1175"/>
                <a:gd name="T37" fmla="*/ 312 h 1683"/>
                <a:gd name="T38" fmla="*/ 1162 w 1175"/>
                <a:gd name="T39" fmla="*/ 476 h 1683"/>
                <a:gd name="T40" fmla="*/ 1173 w 1175"/>
                <a:gd name="T41" fmla="*/ 647 h 1683"/>
                <a:gd name="T42" fmla="*/ 1144 w 1175"/>
                <a:gd name="T43" fmla="*/ 805 h 1683"/>
                <a:gd name="T44" fmla="*/ 1088 w 1175"/>
                <a:gd name="T45" fmla="*/ 961 h 1683"/>
                <a:gd name="T46" fmla="*/ 1013 w 1175"/>
                <a:gd name="T47" fmla="*/ 1115 h 1683"/>
                <a:gd name="T48" fmla="*/ 926 w 1175"/>
                <a:gd name="T49" fmla="*/ 1258 h 1683"/>
                <a:gd name="T50" fmla="*/ 835 w 1175"/>
                <a:gd name="T51" fmla="*/ 1389 h 1683"/>
                <a:gd name="T52" fmla="*/ 748 w 1175"/>
                <a:gd name="T53" fmla="*/ 1500 h 1683"/>
                <a:gd name="T54" fmla="*/ 673 w 1175"/>
                <a:gd name="T55" fmla="*/ 1589 h 1683"/>
                <a:gd name="T56" fmla="*/ 618 w 1175"/>
                <a:gd name="T57" fmla="*/ 1651 h 1683"/>
                <a:gd name="T58" fmla="*/ 590 w 1175"/>
                <a:gd name="T59" fmla="*/ 1681 h 1683"/>
                <a:gd name="T60" fmla="*/ 580 w 1175"/>
                <a:gd name="T61" fmla="*/ 1676 h 1683"/>
                <a:gd name="T62" fmla="*/ 541 w 1175"/>
                <a:gd name="T63" fmla="*/ 1636 h 1683"/>
                <a:gd name="T64" fmla="*/ 478 w 1175"/>
                <a:gd name="T65" fmla="*/ 1567 h 1683"/>
                <a:gd name="T66" fmla="*/ 398 w 1175"/>
                <a:gd name="T67" fmla="*/ 1472 h 1683"/>
                <a:gd name="T68" fmla="*/ 309 w 1175"/>
                <a:gd name="T69" fmla="*/ 1357 h 1683"/>
                <a:gd name="T70" fmla="*/ 219 w 1175"/>
                <a:gd name="T71" fmla="*/ 1223 h 1683"/>
                <a:gd name="T72" fmla="*/ 135 w 1175"/>
                <a:gd name="T73" fmla="*/ 1077 h 1683"/>
                <a:gd name="T74" fmla="*/ 65 w 1175"/>
                <a:gd name="T75" fmla="*/ 920 h 1683"/>
                <a:gd name="T76" fmla="*/ 18 w 1175"/>
                <a:gd name="T77" fmla="*/ 759 h 1683"/>
                <a:gd name="T78" fmla="*/ 0 w 1175"/>
                <a:gd name="T79" fmla="*/ 596 h 1683"/>
                <a:gd name="T80" fmla="*/ 27 w 1175"/>
                <a:gd name="T81" fmla="*/ 419 h 1683"/>
                <a:gd name="T82" fmla="*/ 101 w 1175"/>
                <a:gd name="T83" fmla="*/ 263 h 1683"/>
                <a:gd name="T84" fmla="*/ 214 w 1175"/>
                <a:gd name="T85" fmla="*/ 136 h 1683"/>
                <a:gd name="T86" fmla="*/ 359 w 1175"/>
                <a:gd name="T87" fmla="*/ 47 h 1683"/>
                <a:gd name="T88" fmla="*/ 528 w 1175"/>
                <a:gd name="T89" fmla="*/ 4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5" h="1683">
                  <a:moveTo>
                    <a:pt x="588" y="286"/>
                  </a:moveTo>
                  <a:lnTo>
                    <a:pt x="543" y="289"/>
                  </a:lnTo>
                  <a:lnTo>
                    <a:pt x="500" y="299"/>
                  </a:lnTo>
                  <a:lnTo>
                    <a:pt x="459" y="314"/>
                  </a:lnTo>
                  <a:lnTo>
                    <a:pt x="421" y="336"/>
                  </a:lnTo>
                  <a:lnTo>
                    <a:pt x="387" y="362"/>
                  </a:lnTo>
                  <a:lnTo>
                    <a:pt x="357" y="393"/>
                  </a:lnTo>
                  <a:lnTo>
                    <a:pt x="331" y="428"/>
                  </a:lnTo>
                  <a:lnTo>
                    <a:pt x="310" y="466"/>
                  </a:lnTo>
                  <a:lnTo>
                    <a:pt x="295" y="507"/>
                  </a:lnTo>
                  <a:lnTo>
                    <a:pt x="285" y="550"/>
                  </a:lnTo>
                  <a:lnTo>
                    <a:pt x="281" y="596"/>
                  </a:lnTo>
                  <a:lnTo>
                    <a:pt x="285" y="642"/>
                  </a:lnTo>
                  <a:lnTo>
                    <a:pt x="295" y="686"/>
                  </a:lnTo>
                  <a:lnTo>
                    <a:pt x="310" y="727"/>
                  </a:lnTo>
                  <a:lnTo>
                    <a:pt x="331" y="766"/>
                  </a:lnTo>
                  <a:lnTo>
                    <a:pt x="357" y="799"/>
                  </a:lnTo>
                  <a:lnTo>
                    <a:pt x="387" y="831"/>
                  </a:lnTo>
                  <a:lnTo>
                    <a:pt x="421" y="857"/>
                  </a:lnTo>
                  <a:lnTo>
                    <a:pt x="459" y="878"/>
                  </a:lnTo>
                  <a:lnTo>
                    <a:pt x="500" y="894"/>
                  </a:lnTo>
                  <a:lnTo>
                    <a:pt x="543" y="904"/>
                  </a:lnTo>
                  <a:lnTo>
                    <a:pt x="588" y="907"/>
                  </a:lnTo>
                  <a:lnTo>
                    <a:pt x="633" y="904"/>
                  </a:lnTo>
                  <a:lnTo>
                    <a:pt x="676" y="894"/>
                  </a:lnTo>
                  <a:lnTo>
                    <a:pt x="716" y="878"/>
                  </a:lnTo>
                  <a:lnTo>
                    <a:pt x="754" y="857"/>
                  </a:lnTo>
                  <a:lnTo>
                    <a:pt x="788" y="831"/>
                  </a:lnTo>
                  <a:lnTo>
                    <a:pt x="818" y="799"/>
                  </a:lnTo>
                  <a:lnTo>
                    <a:pt x="844" y="766"/>
                  </a:lnTo>
                  <a:lnTo>
                    <a:pt x="865" y="727"/>
                  </a:lnTo>
                  <a:lnTo>
                    <a:pt x="880" y="686"/>
                  </a:lnTo>
                  <a:lnTo>
                    <a:pt x="890" y="642"/>
                  </a:lnTo>
                  <a:lnTo>
                    <a:pt x="893" y="596"/>
                  </a:lnTo>
                  <a:lnTo>
                    <a:pt x="890" y="550"/>
                  </a:lnTo>
                  <a:lnTo>
                    <a:pt x="880" y="507"/>
                  </a:lnTo>
                  <a:lnTo>
                    <a:pt x="865" y="466"/>
                  </a:lnTo>
                  <a:lnTo>
                    <a:pt x="844" y="428"/>
                  </a:lnTo>
                  <a:lnTo>
                    <a:pt x="818" y="393"/>
                  </a:lnTo>
                  <a:lnTo>
                    <a:pt x="788" y="362"/>
                  </a:lnTo>
                  <a:lnTo>
                    <a:pt x="754" y="336"/>
                  </a:lnTo>
                  <a:lnTo>
                    <a:pt x="716" y="314"/>
                  </a:lnTo>
                  <a:lnTo>
                    <a:pt x="676" y="299"/>
                  </a:lnTo>
                  <a:lnTo>
                    <a:pt x="633" y="289"/>
                  </a:lnTo>
                  <a:lnTo>
                    <a:pt x="588" y="286"/>
                  </a:lnTo>
                  <a:close/>
                  <a:moveTo>
                    <a:pt x="588" y="0"/>
                  </a:moveTo>
                  <a:lnTo>
                    <a:pt x="648" y="4"/>
                  </a:lnTo>
                  <a:lnTo>
                    <a:pt x="706" y="13"/>
                  </a:lnTo>
                  <a:lnTo>
                    <a:pt x="762" y="27"/>
                  </a:lnTo>
                  <a:lnTo>
                    <a:pt x="816" y="47"/>
                  </a:lnTo>
                  <a:lnTo>
                    <a:pt x="867" y="73"/>
                  </a:lnTo>
                  <a:lnTo>
                    <a:pt x="916" y="102"/>
                  </a:lnTo>
                  <a:lnTo>
                    <a:pt x="961" y="136"/>
                  </a:lnTo>
                  <a:lnTo>
                    <a:pt x="1003" y="175"/>
                  </a:lnTo>
                  <a:lnTo>
                    <a:pt x="1040" y="218"/>
                  </a:lnTo>
                  <a:lnTo>
                    <a:pt x="1074" y="263"/>
                  </a:lnTo>
                  <a:lnTo>
                    <a:pt x="1103" y="312"/>
                  </a:lnTo>
                  <a:lnTo>
                    <a:pt x="1128" y="364"/>
                  </a:lnTo>
                  <a:lnTo>
                    <a:pt x="1148" y="419"/>
                  </a:lnTo>
                  <a:lnTo>
                    <a:pt x="1162" y="476"/>
                  </a:lnTo>
                  <a:lnTo>
                    <a:pt x="1172" y="535"/>
                  </a:lnTo>
                  <a:lnTo>
                    <a:pt x="1175" y="596"/>
                  </a:lnTo>
                  <a:lnTo>
                    <a:pt x="1173" y="647"/>
                  </a:lnTo>
                  <a:lnTo>
                    <a:pt x="1167" y="699"/>
                  </a:lnTo>
                  <a:lnTo>
                    <a:pt x="1157" y="752"/>
                  </a:lnTo>
                  <a:lnTo>
                    <a:pt x="1144" y="805"/>
                  </a:lnTo>
                  <a:lnTo>
                    <a:pt x="1128" y="857"/>
                  </a:lnTo>
                  <a:lnTo>
                    <a:pt x="1110" y="909"/>
                  </a:lnTo>
                  <a:lnTo>
                    <a:pt x="1088" y="961"/>
                  </a:lnTo>
                  <a:lnTo>
                    <a:pt x="1066" y="1014"/>
                  </a:lnTo>
                  <a:lnTo>
                    <a:pt x="1040" y="1065"/>
                  </a:lnTo>
                  <a:lnTo>
                    <a:pt x="1013" y="1115"/>
                  </a:lnTo>
                  <a:lnTo>
                    <a:pt x="985" y="1164"/>
                  </a:lnTo>
                  <a:lnTo>
                    <a:pt x="956" y="1211"/>
                  </a:lnTo>
                  <a:lnTo>
                    <a:pt x="926" y="1258"/>
                  </a:lnTo>
                  <a:lnTo>
                    <a:pt x="896" y="1303"/>
                  </a:lnTo>
                  <a:lnTo>
                    <a:pt x="866" y="1346"/>
                  </a:lnTo>
                  <a:lnTo>
                    <a:pt x="835" y="1389"/>
                  </a:lnTo>
                  <a:lnTo>
                    <a:pt x="806" y="1428"/>
                  </a:lnTo>
                  <a:lnTo>
                    <a:pt x="777" y="1465"/>
                  </a:lnTo>
                  <a:lnTo>
                    <a:pt x="748" y="1500"/>
                  </a:lnTo>
                  <a:lnTo>
                    <a:pt x="722" y="1532"/>
                  </a:lnTo>
                  <a:lnTo>
                    <a:pt x="697" y="1563"/>
                  </a:lnTo>
                  <a:lnTo>
                    <a:pt x="673" y="1589"/>
                  </a:lnTo>
                  <a:lnTo>
                    <a:pt x="653" y="1613"/>
                  </a:lnTo>
                  <a:lnTo>
                    <a:pt x="634" y="1633"/>
                  </a:lnTo>
                  <a:lnTo>
                    <a:pt x="618" y="1651"/>
                  </a:lnTo>
                  <a:lnTo>
                    <a:pt x="605" y="1665"/>
                  </a:lnTo>
                  <a:lnTo>
                    <a:pt x="595" y="1675"/>
                  </a:lnTo>
                  <a:lnTo>
                    <a:pt x="590" y="1681"/>
                  </a:lnTo>
                  <a:lnTo>
                    <a:pt x="588" y="1683"/>
                  </a:lnTo>
                  <a:lnTo>
                    <a:pt x="585" y="1681"/>
                  </a:lnTo>
                  <a:lnTo>
                    <a:pt x="580" y="1676"/>
                  </a:lnTo>
                  <a:lnTo>
                    <a:pt x="570" y="1666"/>
                  </a:lnTo>
                  <a:lnTo>
                    <a:pt x="558" y="1653"/>
                  </a:lnTo>
                  <a:lnTo>
                    <a:pt x="541" y="1636"/>
                  </a:lnTo>
                  <a:lnTo>
                    <a:pt x="522" y="1616"/>
                  </a:lnTo>
                  <a:lnTo>
                    <a:pt x="502" y="1593"/>
                  </a:lnTo>
                  <a:lnTo>
                    <a:pt x="478" y="1567"/>
                  </a:lnTo>
                  <a:lnTo>
                    <a:pt x="452" y="1538"/>
                  </a:lnTo>
                  <a:lnTo>
                    <a:pt x="427" y="1507"/>
                  </a:lnTo>
                  <a:lnTo>
                    <a:pt x="398" y="1472"/>
                  </a:lnTo>
                  <a:lnTo>
                    <a:pt x="369" y="1437"/>
                  </a:lnTo>
                  <a:lnTo>
                    <a:pt x="340" y="1397"/>
                  </a:lnTo>
                  <a:lnTo>
                    <a:pt x="309" y="1357"/>
                  </a:lnTo>
                  <a:lnTo>
                    <a:pt x="279" y="1314"/>
                  </a:lnTo>
                  <a:lnTo>
                    <a:pt x="249" y="1269"/>
                  </a:lnTo>
                  <a:lnTo>
                    <a:pt x="219" y="1223"/>
                  </a:lnTo>
                  <a:lnTo>
                    <a:pt x="190" y="1176"/>
                  </a:lnTo>
                  <a:lnTo>
                    <a:pt x="162" y="1127"/>
                  </a:lnTo>
                  <a:lnTo>
                    <a:pt x="135" y="1077"/>
                  </a:lnTo>
                  <a:lnTo>
                    <a:pt x="109" y="1026"/>
                  </a:lnTo>
                  <a:lnTo>
                    <a:pt x="87" y="973"/>
                  </a:lnTo>
                  <a:lnTo>
                    <a:pt x="65" y="920"/>
                  </a:lnTo>
                  <a:lnTo>
                    <a:pt x="47" y="867"/>
                  </a:lnTo>
                  <a:lnTo>
                    <a:pt x="31" y="814"/>
                  </a:lnTo>
                  <a:lnTo>
                    <a:pt x="18" y="759"/>
                  </a:lnTo>
                  <a:lnTo>
                    <a:pt x="9" y="705"/>
                  </a:lnTo>
                  <a:lnTo>
                    <a:pt x="2" y="650"/>
                  </a:lnTo>
                  <a:lnTo>
                    <a:pt x="0" y="596"/>
                  </a:lnTo>
                  <a:lnTo>
                    <a:pt x="3" y="535"/>
                  </a:lnTo>
                  <a:lnTo>
                    <a:pt x="12" y="476"/>
                  </a:lnTo>
                  <a:lnTo>
                    <a:pt x="27" y="419"/>
                  </a:lnTo>
                  <a:lnTo>
                    <a:pt x="46" y="364"/>
                  </a:lnTo>
                  <a:lnTo>
                    <a:pt x="71" y="312"/>
                  </a:lnTo>
                  <a:lnTo>
                    <a:pt x="101" y="263"/>
                  </a:lnTo>
                  <a:lnTo>
                    <a:pt x="134" y="218"/>
                  </a:lnTo>
                  <a:lnTo>
                    <a:pt x="173" y="175"/>
                  </a:lnTo>
                  <a:lnTo>
                    <a:pt x="214" y="136"/>
                  </a:lnTo>
                  <a:lnTo>
                    <a:pt x="259" y="102"/>
                  </a:lnTo>
                  <a:lnTo>
                    <a:pt x="308" y="73"/>
                  </a:lnTo>
                  <a:lnTo>
                    <a:pt x="359" y="47"/>
                  </a:lnTo>
                  <a:lnTo>
                    <a:pt x="413" y="27"/>
                  </a:lnTo>
                  <a:lnTo>
                    <a:pt x="470" y="13"/>
                  </a:lnTo>
                  <a:lnTo>
                    <a:pt x="528" y="4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 noEditPoints="1"/>
            </p:cNvSpPr>
            <p:nvPr/>
          </p:nvSpPr>
          <p:spPr bwMode="auto">
            <a:xfrm>
              <a:off x="1657350" y="4303713"/>
              <a:ext cx="420688" cy="427038"/>
            </a:xfrm>
            <a:custGeom>
              <a:avLst/>
              <a:gdLst>
                <a:gd name="T0" fmla="*/ 2371 w 3185"/>
                <a:gd name="T1" fmla="*/ 2662 h 3229"/>
                <a:gd name="T2" fmla="*/ 814 w 3185"/>
                <a:gd name="T3" fmla="*/ 2662 h 3229"/>
                <a:gd name="T4" fmla="*/ 1733 w 3185"/>
                <a:gd name="T5" fmla="*/ 2452 h 3229"/>
                <a:gd name="T6" fmla="*/ 1900 w 3185"/>
                <a:gd name="T7" fmla="*/ 2743 h 3229"/>
                <a:gd name="T8" fmla="*/ 1970 w 3185"/>
                <a:gd name="T9" fmla="*/ 2490 h 3229"/>
                <a:gd name="T10" fmla="*/ 1373 w 3185"/>
                <a:gd name="T11" fmla="*/ 2460 h 3229"/>
                <a:gd name="T12" fmla="*/ 1210 w 3185"/>
                <a:gd name="T13" fmla="*/ 2638 h 3229"/>
                <a:gd name="T14" fmla="*/ 1409 w 3185"/>
                <a:gd name="T15" fmla="*/ 2855 h 3229"/>
                <a:gd name="T16" fmla="*/ 2480 w 3185"/>
                <a:gd name="T17" fmla="*/ 2003 h 3229"/>
                <a:gd name="T18" fmla="*/ 2540 w 3185"/>
                <a:gd name="T19" fmla="*/ 2405 h 3229"/>
                <a:gd name="T20" fmla="*/ 2779 w 3185"/>
                <a:gd name="T21" fmla="*/ 2167 h 3229"/>
                <a:gd name="T22" fmla="*/ 2894 w 3185"/>
                <a:gd name="T23" fmla="*/ 1771 h 3229"/>
                <a:gd name="T24" fmla="*/ 1904 w 3185"/>
                <a:gd name="T25" fmla="*/ 2159 h 3229"/>
                <a:gd name="T26" fmla="*/ 2189 w 3185"/>
                <a:gd name="T27" fmla="*/ 2045 h 3229"/>
                <a:gd name="T28" fmla="*/ 291 w 3185"/>
                <a:gd name="T29" fmla="*/ 1771 h 3229"/>
                <a:gd name="T30" fmla="*/ 405 w 3185"/>
                <a:gd name="T31" fmla="*/ 2168 h 3229"/>
                <a:gd name="T32" fmla="*/ 645 w 3185"/>
                <a:gd name="T33" fmla="*/ 2405 h 3229"/>
                <a:gd name="T34" fmla="*/ 704 w 3185"/>
                <a:gd name="T35" fmla="*/ 2003 h 3229"/>
                <a:gd name="T36" fmla="*/ 970 w 3185"/>
                <a:gd name="T37" fmla="*/ 1864 h 3229"/>
                <a:gd name="T38" fmla="*/ 1136 w 3185"/>
                <a:gd name="T39" fmla="*/ 2189 h 3229"/>
                <a:gd name="T40" fmla="*/ 963 w 3185"/>
                <a:gd name="T41" fmla="*/ 1770 h 3229"/>
                <a:gd name="T42" fmla="*/ 1820 w 3185"/>
                <a:gd name="T43" fmla="*/ 1082 h 3229"/>
                <a:gd name="T44" fmla="*/ 2204 w 3185"/>
                <a:gd name="T45" fmla="*/ 1274 h 3229"/>
                <a:gd name="T46" fmla="*/ 2539 w 3185"/>
                <a:gd name="T47" fmla="*/ 823 h 3229"/>
                <a:gd name="T48" fmla="*/ 2480 w 3185"/>
                <a:gd name="T49" fmla="*/ 1227 h 3229"/>
                <a:gd name="T50" fmla="*/ 2863 w 3185"/>
                <a:gd name="T51" fmla="*/ 1294 h 3229"/>
                <a:gd name="T52" fmla="*/ 2698 w 3185"/>
                <a:gd name="T53" fmla="*/ 916 h 3229"/>
                <a:gd name="T54" fmla="*/ 2311 w 3185"/>
                <a:gd name="T55" fmla="*/ 604 h 3229"/>
                <a:gd name="T56" fmla="*/ 1733 w 3185"/>
                <a:gd name="T57" fmla="*/ 778 h 3229"/>
                <a:gd name="T58" fmla="*/ 2011 w 3185"/>
                <a:gd name="T59" fmla="*/ 651 h 3229"/>
                <a:gd name="T60" fmla="*/ 1819 w 3185"/>
                <a:gd name="T61" fmla="*/ 405 h 3229"/>
                <a:gd name="T62" fmla="*/ 1799 w 3185"/>
                <a:gd name="T63" fmla="*/ 13 h 3229"/>
                <a:gd name="T64" fmla="*/ 2280 w 3185"/>
                <a:gd name="T65" fmla="*/ 158 h 3229"/>
                <a:gd name="T66" fmla="*/ 2683 w 3185"/>
                <a:gd name="T67" fmla="*/ 438 h 3229"/>
                <a:gd name="T68" fmla="*/ 2983 w 3185"/>
                <a:gd name="T69" fmla="*/ 829 h 3229"/>
                <a:gd name="T70" fmla="*/ 3155 w 3185"/>
                <a:gd name="T71" fmla="*/ 1302 h 3229"/>
                <a:gd name="T72" fmla="*/ 3171 w 3185"/>
                <a:gd name="T73" fmla="*/ 1825 h 3229"/>
                <a:gd name="T74" fmla="*/ 3028 w 3185"/>
                <a:gd name="T75" fmla="*/ 2311 h 3229"/>
                <a:gd name="T76" fmla="*/ 2752 w 3185"/>
                <a:gd name="T77" fmla="*/ 2721 h 3229"/>
                <a:gd name="T78" fmla="*/ 2367 w 3185"/>
                <a:gd name="T79" fmla="*/ 3025 h 3229"/>
                <a:gd name="T80" fmla="*/ 1900 w 3185"/>
                <a:gd name="T81" fmla="*/ 3199 h 3229"/>
                <a:gd name="T82" fmla="*/ 1385 w 3185"/>
                <a:gd name="T83" fmla="*/ 3215 h 3229"/>
                <a:gd name="T84" fmla="*/ 905 w 3185"/>
                <a:gd name="T85" fmla="*/ 3071 h 3229"/>
                <a:gd name="T86" fmla="*/ 502 w 3185"/>
                <a:gd name="T87" fmla="*/ 2790 h 3229"/>
                <a:gd name="T88" fmla="*/ 202 w 3185"/>
                <a:gd name="T89" fmla="*/ 2400 h 3229"/>
                <a:gd name="T90" fmla="*/ 30 w 3185"/>
                <a:gd name="T91" fmla="*/ 1927 h 3229"/>
                <a:gd name="T92" fmla="*/ 12 w 3185"/>
                <a:gd name="T93" fmla="*/ 1422 h 3229"/>
                <a:gd name="T94" fmla="*/ 132 w 3185"/>
                <a:gd name="T95" fmla="*/ 974 h 3229"/>
                <a:gd name="T96" fmla="*/ 348 w 3185"/>
                <a:gd name="T97" fmla="*/ 1204 h 3229"/>
                <a:gd name="T98" fmla="*/ 766 w 3185"/>
                <a:gd name="T99" fmla="*/ 1677 h 3229"/>
                <a:gd name="T100" fmla="*/ 1333 w 3185"/>
                <a:gd name="T101" fmla="*/ 1077 h 3229"/>
                <a:gd name="T102" fmla="*/ 1406 w 3185"/>
                <a:gd name="T103" fmla="*/ 771 h 3229"/>
                <a:gd name="T104" fmla="*/ 1447 w 3185"/>
                <a:gd name="T105" fmla="*/ 351 h 3229"/>
                <a:gd name="T106" fmla="*/ 1359 w 3185"/>
                <a:gd name="T107" fmla="*/ 127 h 3229"/>
                <a:gd name="T108" fmla="*/ 1592 w 3185"/>
                <a:gd name="T109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5" h="3229">
                  <a:moveTo>
                    <a:pt x="2311" y="2626"/>
                  </a:moveTo>
                  <a:lnTo>
                    <a:pt x="2284" y="2682"/>
                  </a:lnTo>
                  <a:lnTo>
                    <a:pt x="2256" y="2737"/>
                  </a:lnTo>
                  <a:lnTo>
                    <a:pt x="2315" y="2701"/>
                  </a:lnTo>
                  <a:lnTo>
                    <a:pt x="2371" y="2662"/>
                  </a:lnTo>
                  <a:lnTo>
                    <a:pt x="2342" y="2644"/>
                  </a:lnTo>
                  <a:lnTo>
                    <a:pt x="2311" y="2626"/>
                  </a:lnTo>
                  <a:close/>
                  <a:moveTo>
                    <a:pt x="874" y="2625"/>
                  </a:moveTo>
                  <a:lnTo>
                    <a:pt x="844" y="2642"/>
                  </a:lnTo>
                  <a:lnTo>
                    <a:pt x="814" y="2662"/>
                  </a:lnTo>
                  <a:lnTo>
                    <a:pt x="870" y="2701"/>
                  </a:lnTo>
                  <a:lnTo>
                    <a:pt x="929" y="2737"/>
                  </a:lnTo>
                  <a:lnTo>
                    <a:pt x="901" y="2682"/>
                  </a:lnTo>
                  <a:lnTo>
                    <a:pt x="874" y="2625"/>
                  </a:lnTo>
                  <a:close/>
                  <a:moveTo>
                    <a:pt x="1733" y="2452"/>
                  </a:moveTo>
                  <a:lnTo>
                    <a:pt x="1733" y="2880"/>
                  </a:lnTo>
                  <a:lnTo>
                    <a:pt x="1776" y="2855"/>
                  </a:lnTo>
                  <a:lnTo>
                    <a:pt x="1819" y="2824"/>
                  </a:lnTo>
                  <a:lnTo>
                    <a:pt x="1859" y="2787"/>
                  </a:lnTo>
                  <a:lnTo>
                    <a:pt x="1900" y="2743"/>
                  </a:lnTo>
                  <a:lnTo>
                    <a:pt x="1939" y="2693"/>
                  </a:lnTo>
                  <a:lnTo>
                    <a:pt x="1976" y="2638"/>
                  </a:lnTo>
                  <a:lnTo>
                    <a:pt x="2012" y="2577"/>
                  </a:lnTo>
                  <a:lnTo>
                    <a:pt x="2045" y="2512"/>
                  </a:lnTo>
                  <a:lnTo>
                    <a:pt x="1970" y="2490"/>
                  </a:lnTo>
                  <a:lnTo>
                    <a:pt x="1893" y="2474"/>
                  </a:lnTo>
                  <a:lnTo>
                    <a:pt x="1813" y="2461"/>
                  </a:lnTo>
                  <a:lnTo>
                    <a:pt x="1733" y="2452"/>
                  </a:lnTo>
                  <a:close/>
                  <a:moveTo>
                    <a:pt x="1452" y="2451"/>
                  </a:moveTo>
                  <a:lnTo>
                    <a:pt x="1373" y="2460"/>
                  </a:lnTo>
                  <a:lnTo>
                    <a:pt x="1293" y="2473"/>
                  </a:lnTo>
                  <a:lnTo>
                    <a:pt x="1216" y="2490"/>
                  </a:lnTo>
                  <a:lnTo>
                    <a:pt x="1140" y="2512"/>
                  </a:lnTo>
                  <a:lnTo>
                    <a:pt x="1174" y="2577"/>
                  </a:lnTo>
                  <a:lnTo>
                    <a:pt x="1210" y="2638"/>
                  </a:lnTo>
                  <a:lnTo>
                    <a:pt x="1246" y="2693"/>
                  </a:lnTo>
                  <a:lnTo>
                    <a:pt x="1285" y="2742"/>
                  </a:lnTo>
                  <a:lnTo>
                    <a:pt x="1325" y="2786"/>
                  </a:lnTo>
                  <a:lnTo>
                    <a:pt x="1366" y="2824"/>
                  </a:lnTo>
                  <a:lnTo>
                    <a:pt x="1409" y="2855"/>
                  </a:lnTo>
                  <a:lnTo>
                    <a:pt x="1452" y="2880"/>
                  </a:lnTo>
                  <a:lnTo>
                    <a:pt x="1452" y="2451"/>
                  </a:lnTo>
                  <a:close/>
                  <a:moveTo>
                    <a:pt x="2502" y="1771"/>
                  </a:moveTo>
                  <a:lnTo>
                    <a:pt x="2493" y="1889"/>
                  </a:lnTo>
                  <a:lnTo>
                    <a:pt x="2480" y="2003"/>
                  </a:lnTo>
                  <a:lnTo>
                    <a:pt x="2463" y="2115"/>
                  </a:lnTo>
                  <a:lnTo>
                    <a:pt x="2442" y="2224"/>
                  </a:lnTo>
                  <a:lnTo>
                    <a:pt x="2416" y="2329"/>
                  </a:lnTo>
                  <a:lnTo>
                    <a:pt x="2480" y="2366"/>
                  </a:lnTo>
                  <a:lnTo>
                    <a:pt x="2540" y="2405"/>
                  </a:lnTo>
                  <a:lnTo>
                    <a:pt x="2598" y="2448"/>
                  </a:lnTo>
                  <a:lnTo>
                    <a:pt x="2651" y="2381"/>
                  </a:lnTo>
                  <a:lnTo>
                    <a:pt x="2698" y="2313"/>
                  </a:lnTo>
                  <a:lnTo>
                    <a:pt x="2741" y="2241"/>
                  </a:lnTo>
                  <a:lnTo>
                    <a:pt x="2779" y="2167"/>
                  </a:lnTo>
                  <a:lnTo>
                    <a:pt x="2813" y="2092"/>
                  </a:lnTo>
                  <a:lnTo>
                    <a:pt x="2841" y="2014"/>
                  </a:lnTo>
                  <a:lnTo>
                    <a:pt x="2863" y="1934"/>
                  </a:lnTo>
                  <a:lnTo>
                    <a:pt x="2881" y="1853"/>
                  </a:lnTo>
                  <a:lnTo>
                    <a:pt x="2894" y="1771"/>
                  </a:lnTo>
                  <a:lnTo>
                    <a:pt x="2502" y="1771"/>
                  </a:lnTo>
                  <a:close/>
                  <a:moveTo>
                    <a:pt x="1733" y="1771"/>
                  </a:moveTo>
                  <a:lnTo>
                    <a:pt x="1733" y="2139"/>
                  </a:lnTo>
                  <a:lnTo>
                    <a:pt x="1820" y="2146"/>
                  </a:lnTo>
                  <a:lnTo>
                    <a:pt x="1904" y="2159"/>
                  </a:lnTo>
                  <a:lnTo>
                    <a:pt x="1988" y="2175"/>
                  </a:lnTo>
                  <a:lnTo>
                    <a:pt x="2071" y="2194"/>
                  </a:lnTo>
                  <a:lnTo>
                    <a:pt x="2150" y="2218"/>
                  </a:lnTo>
                  <a:lnTo>
                    <a:pt x="2171" y="2132"/>
                  </a:lnTo>
                  <a:lnTo>
                    <a:pt x="2189" y="2045"/>
                  </a:lnTo>
                  <a:lnTo>
                    <a:pt x="2204" y="1955"/>
                  </a:lnTo>
                  <a:lnTo>
                    <a:pt x="2214" y="1864"/>
                  </a:lnTo>
                  <a:lnTo>
                    <a:pt x="2222" y="1771"/>
                  </a:lnTo>
                  <a:lnTo>
                    <a:pt x="1733" y="1771"/>
                  </a:lnTo>
                  <a:close/>
                  <a:moveTo>
                    <a:pt x="291" y="1771"/>
                  </a:moveTo>
                  <a:lnTo>
                    <a:pt x="303" y="1854"/>
                  </a:lnTo>
                  <a:lnTo>
                    <a:pt x="322" y="1934"/>
                  </a:lnTo>
                  <a:lnTo>
                    <a:pt x="344" y="2014"/>
                  </a:lnTo>
                  <a:lnTo>
                    <a:pt x="372" y="2092"/>
                  </a:lnTo>
                  <a:lnTo>
                    <a:pt x="405" y="2168"/>
                  </a:lnTo>
                  <a:lnTo>
                    <a:pt x="444" y="2241"/>
                  </a:lnTo>
                  <a:lnTo>
                    <a:pt x="487" y="2313"/>
                  </a:lnTo>
                  <a:lnTo>
                    <a:pt x="534" y="2382"/>
                  </a:lnTo>
                  <a:lnTo>
                    <a:pt x="586" y="2449"/>
                  </a:lnTo>
                  <a:lnTo>
                    <a:pt x="645" y="2405"/>
                  </a:lnTo>
                  <a:lnTo>
                    <a:pt x="706" y="2366"/>
                  </a:lnTo>
                  <a:lnTo>
                    <a:pt x="769" y="2329"/>
                  </a:lnTo>
                  <a:lnTo>
                    <a:pt x="743" y="2224"/>
                  </a:lnTo>
                  <a:lnTo>
                    <a:pt x="722" y="2115"/>
                  </a:lnTo>
                  <a:lnTo>
                    <a:pt x="704" y="2003"/>
                  </a:lnTo>
                  <a:lnTo>
                    <a:pt x="692" y="1889"/>
                  </a:lnTo>
                  <a:lnTo>
                    <a:pt x="683" y="1771"/>
                  </a:lnTo>
                  <a:lnTo>
                    <a:pt x="291" y="1771"/>
                  </a:lnTo>
                  <a:close/>
                  <a:moveTo>
                    <a:pt x="963" y="1770"/>
                  </a:moveTo>
                  <a:lnTo>
                    <a:pt x="970" y="1864"/>
                  </a:lnTo>
                  <a:lnTo>
                    <a:pt x="982" y="1955"/>
                  </a:lnTo>
                  <a:lnTo>
                    <a:pt x="996" y="2044"/>
                  </a:lnTo>
                  <a:lnTo>
                    <a:pt x="1013" y="2132"/>
                  </a:lnTo>
                  <a:lnTo>
                    <a:pt x="1035" y="2217"/>
                  </a:lnTo>
                  <a:lnTo>
                    <a:pt x="1136" y="2189"/>
                  </a:lnTo>
                  <a:lnTo>
                    <a:pt x="1238" y="2166"/>
                  </a:lnTo>
                  <a:lnTo>
                    <a:pt x="1344" y="2150"/>
                  </a:lnTo>
                  <a:lnTo>
                    <a:pt x="1452" y="2139"/>
                  </a:lnTo>
                  <a:lnTo>
                    <a:pt x="1452" y="1770"/>
                  </a:lnTo>
                  <a:lnTo>
                    <a:pt x="963" y="1770"/>
                  </a:lnTo>
                  <a:close/>
                  <a:moveTo>
                    <a:pt x="2150" y="1011"/>
                  </a:moveTo>
                  <a:lnTo>
                    <a:pt x="2071" y="1035"/>
                  </a:lnTo>
                  <a:lnTo>
                    <a:pt x="1989" y="1055"/>
                  </a:lnTo>
                  <a:lnTo>
                    <a:pt x="1905" y="1070"/>
                  </a:lnTo>
                  <a:lnTo>
                    <a:pt x="1820" y="1082"/>
                  </a:lnTo>
                  <a:lnTo>
                    <a:pt x="1733" y="1091"/>
                  </a:lnTo>
                  <a:lnTo>
                    <a:pt x="1733" y="1458"/>
                  </a:lnTo>
                  <a:lnTo>
                    <a:pt x="2222" y="1458"/>
                  </a:lnTo>
                  <a:lnTo>
                    <a:pt x="2214" y="1366"/>
                  </a:lnTo>
                  <a:lnTo>
                    <a:pt x="2204" y="1274"/>
                  </a:lnTo>
                  <a:lnTo>
                    <a:pt x="2189" y="1184"/>
                  </a:lnTo>
                  <a:lnTo>
                    <a:pt x="2171" y="1097"/>
                  </a:lnTo>
                  <a:lnTo>
                    <a:pt x="2150" y="1011"/>
                  </a:lnTo>
                  <a:close/>
                  <a:moveTo>
                    <a:pt x="2598" y="781"/>
                  </a:moveTo>
                  <a:lnTo>
                    <a:pt x="2539" y="823"/>
                  </a:lnTo>
                  <a:lnTo>
                    <a:pt x="2479" y="862"/>
                  </a:lnTo>
                  <a:lnTo>
                    <a:pt x="2415" y="899"/>
                  </a:lnTo>
                  <a:lnTo>
                    <a:pt x="2442" y="1006"/>
                  </a:lnTo>
                  <a:lnTo>
                    <a:pt x="2463" y="1115"/>
                  </a:lnTo>
                  <a:lnTo>
                    <a:pt x="2480" y="1227"/>
                  </a:lnTo>
                  <a:lnTo>
                    <a:pt x="2493" y="1342"/>
                  </a:lnTo>
                  <a:lnTo>
                    <a:pt x="2502" y="1458"/>
                  </a:lnTo>
                  <a:lnTo>
                    <a:pt x="2894" y="1458"/>
                  </a:lnTo>
                  <a:lnTo>
                    <a:pt x="2881" y="1376"/>
                  </a:lnTo>
                  <a:lnTo>
                    <a:pt x="2863" y="1294"/>
                  </a:lnTo>
                  <a:lnTo>
                    <a:pt x="2841" y="1215"/>
                  </a:lnTo>
                  <a:lnTo>
                    <a:pt x="2813" y="1137"/>
                  </a:lnTo>
                  <a:lnTo>
                    <a:pt x="2779" y="1061"/>
                  </a:lnTo>
                  <a:lnTo>
                    <a:pt x="2741" y="987"/>
                  </a:lnTo>
                  <a:lnTo>
                    <a:pt x="2698" y="916"/>
                  </a:lnTo>
                  <a:lnTo>
                    <a:pt x="2651" y="847"/>
                  </a:lnTo>
                  <a:lnTo>
                    <a:pt x="2598" y="781"/>
                  </a:lnTo>
                  <a:close/>
                  <a:moveTo>
                    <a:pt x="2256" y="493"/>
                  </a:moveTo>
                  <a:lnTo>
                    <a:pt x="2284" y="547"/>
                  </a:lnTo>
                  <a:lnTo>
                    <a:pt x="2311" y="604"/>
                  </a:lnTo>
                  <a:lnTo>
                    <a:pt x="2371" y="568"/>
                  </a:lnTo>
                  <a:lnTo>
                    <a:pt x="2315" y="529"/>
                  </a:lnTo>
                  <a:lnTo>
                    <a:pt x="2256" y="493"/>
                  </a:lnTo>
                  <a:close/>
                  <a:moveTo>
                    <a:pt x="1733" y="348"/>
                  </a:moveTo>
                  <a:lnTo>
                    <a:pt x="1733" y="778"/>
                  </a:lnTo>
                  <a:lnTo>
                    <a:pt x="1813" y="769"/>
                  </a:lnTo>
                  <a:lnTo>
                    <a:pt x="1892" y="756"/>
                  </a:lnTo>
                  <a:lnTo>
                    <a:pt x="1969" y="738"/>
                  </a:lnTo>
                  <a:lnTo>
                    <a:pt x="2045" y="718"/>
                  </a:lnTo>
                  <a:lnTo>
                    <a:pt x="2011" y="651"/>
                  </a:lnTo>
                  <a:lnTo>
                    <a:pt x="1975" y="591"/>
                  </a:lnTo>
                  <a:lnTo>
                    <a:pt x="1939" y="536"/>
                  </a:lnTo>
                  <a:lnTo>
                    <a:pt x="1900" y="486"/>
                  </a:lnTo>
                  <a:lnTo>
                    <a:pt x="1859" y="443"/>
                  </a:lnTo>
                  <a:lnTo>
                    <a:pt x="1819" y="405"/>
                  </a:lnTo>
                  <a:lnTo>
                    <a:pt x="1776" y="374"/>
                  </a:lnTo>
                  <a:lnTo>
                    <a:pt x="1733" y="348"/>
                  </a:lnTo>
                  <a:close/>
                  <a:moveTo>
                    <a:pt x="1592" y="0"/>
                  </a:moveTo>
                  <a:lnTo>
                    <a:pt x="1696" y="3"/>
                  </a:lnTo>
                  <a:lnTo>
                    <a:pt x="1799" y="13"/>
                  </a:lnTo>
                  <a:lnTo>
                    <a:pt x="1900" y="31"/>
                  </a:lnTo>
                  <a:lnTo>
                    <a:pt x="1999" y="53"/>
                  </a:lnTo>
                  <a:lnTo>
                    <a:pt x="2095" y="83"/>
                  </a:lnTo>
                  <a:lnTo>
                    <a:pt x="2189" y="118"/>
                  </a:lnTo>
                  <a:lnTo>
                    <a:pt x="2280" y="158"/>
                  </a:lnTo>
                  <a:lnTo>
                    <a:pt x="2367" y="205"/>
                  </a:lnTo>
                  <a:lnTo>
                    <a:pt x="2451" y="256"/>
                  </a:lnTo>
                  <a:lnTo>
                    <a:pt x="2532" y="312"/>
                  </a:lnTo>
                  <a:lnTo>
                    <a:pt x="2609" y="373"/>
                  </a:lnTo>
                  <a:lnTo>
                    <a:pt x="2683" y="438"/>
                  </a:lnTo>
                  <a:lnTo>
                    <a:pt x="2752" y="509"/>
                  </a:lnTo>
                  <a:lnTo>
                    <a:pt x="2817" y="583"/>
                  </a:lnTo>
                  <a:lnTo>
                    <a:pt x="2877" y="661"/>
                  </a:lnTo>
                  <a:lnTo>
                    <a:pt x="2933" y="744"/>
                  </a:lnTo>
                  <a:lnTo>
                    <a:pt x="2983" y="829"/>
                  </a:lnTo>
                  <a:lnTo>
                    <a:pt x="3028" y="918"/>
                  </a:lnTo>
                  <a:lnTo>
                    <a:pt x="3069" y="1010"/>
                  </a:lnTo>
                  <a:lnTo>
                    <a:pt x="3103" y="1105"/>
                  </a:lnTo>
                  <a:lnTo>
                    <a:pt x="3132" y="1202"/>
                  </a:lnTo>
                  <a:lnTo>
                    <a:pt x="3155" y="1302"/>
                  </a:lnTo>
                  <a:lnTo>
                    <a:pt x="3171" y="1404"/>
                  </a:lnTo>
                  <a:lnTo>
                    <a:pt x="3182" y="1508"/>
                  </a:lnTo>
                  <a:lnTo>
                    <a:pt x="3185" y="1615"/>
                  </a:lnTo>
                  <a:lnTo>
                    <a:pt x="3182" y="1720"/>
                  </a:lnTo>
                  <a:lnTo>
                    <a:pt x="3171" y="1825"/>
                  </a:lnTo>
                  <a:lnTo>
                    <a:pt x="3155" y="1927"/>
                  </a:lnTo>
                  <a:lnTo>
                    <a:pt x="3132" y="2027"/>
                  </a:lnTo>
                  <a:lnTo>
                    <a:pt x="3103" y="2125"/>
                  </a:lnTo>
                  <a:lnTo>
                    <a:pt x="3069" y="2219"/>
                  </a:lnTo>
                  <a:lnTo>
                    <a:pt x="3028" y="2311"/>
                  </a:lnTo>
                  <a:lnTo>
                    <a:pt x="2983" y="2400"/>
                  </a:lnTo>
                  <a:lnTo>
                    <a:pt x="2933" y="2486"/>
                  </a:lnTo>
                  <a:lnTo>
                    <a:pt x="2877" y="2567"/>
                  </a:lnTo>
                  <a:lnTo>
                    <a:pt x="2817" y="2645"/>
                  </a:lnTo>
                  <a:lnTo>
                    <a:pt x="2752" y="2721"/>
                  </a:lnTo>
                  <a:lnTo>
                    <a:pt x="2683" y="2790"/>
                  </a:lnTo>
                  <a:lnTo>
                    <a:pt x="2609" y="2856"/>
                  </a:lnTo>
                  <a:lnTo>
                    <a:pt x="2532" y="2917"/>
                  </a:lnTo>
                  <a:lnTo>
                    <a:pt x="2451" y="2974"/>
                  </a:lnTo>
                  <a:lnTo>
                    <a:pt x="2367" y="3025"/>
                  </a:lnTo>
                  <a:lnTo>
                    <a:pt x="2280" y="3071"/>
                  </a:lnTo>
                  <a:lnTo>
                    <a:pt x="2189" y="3112"/>
                  </a:lnTo>
                  <a:lnTo>
                    <a:pt x="2095" y="3147"/>
                  </a:lnTo>
                  <a:lnTo>
                    <a:pt x="1999" y="3176"/>
                  </a:lnTo>
                  <a:lnTo>
                    <a:pt x="1900" y="3199"/>
                  </a:lnTo>
                  <a:lnTo>
                    <a:pt x="1799" y="3215"/>
                  </a:lnTo>
                  <a:lnTo>
                    <a:pt x="1696" y="3226"/>
                  </a:lnTo>
                  <a:lnTo>
                    <a:pt x="1592" y="3229"/>
                  </a:lnTo>
                  <a:lnTo>
                    <a:pt x="1487" y="3226"/>
                  </a:lnTo>
                  <a:lnTo>
                    <a:pt x="1385" y="3215"/>
                  </a:lnTo>
                  <a:lnTo>
                    <a:pt x="1285" y="3199"/>
                  </a:lnTo>
                  <a:lnTo>
                    <a:pt x="1186" y="3176"/>
                  </a:lnTo>
                  <a:lnTo>
                    <a:pt x="1089" y="3147"/>
                  </a:lnTo>
                  <a:lnTo>
                    <a:pt x="996" y="3112"/>
                  </a:lnTo>
                  <a:lnTo>
                    <a:pt x="905" y="3071"/>
                  </a:lnTo>
                  <a:lnTo>
                    <a:pt x="818" y="3025"/>
                  </a:lnTo>
                  <a:lnTo>
                    <a:pt x="733" y="2974"/>
                  </a:lnTo>
                  <a:lnTo>
                    <a:pt x="653" y="2917"/>
                  </a:lnTo>
                  <a:lnTo>
                    <a:pt x="576" y="2855"/>
                  </a:lnTo>
                  <a:lnTo>
                    <a:pt x="502" y="2790"/>
                  </a:lnTo>
                  <a:lnTo>
                    <a:pt x="433" y="2719"/>
                  </a:lnTo>
                  <a:lnTo>
                    <a:pt x="368" y="2645"/>
                  </a:lnTo>
                  <a:lnTo>
                    <a:pt x="308" y="2567"/>
                  </a:lnTo>
                  <a:lnTo>
                    <a:pt x="252" y="2486"/>
                  </a:lnTo>
                  <a:lnTo>
                    <a:pt x="202" y="2400"/>
                  </a:lnTo>
                  <a:lnTo>
                    <a:pt x="156" y="2311"/>
                  </a:lnTo>
                  <a:lnTo>
                    <a:pt x="116" y="2219"/>
                  </a:lnTo>
                  <a:lnTo>
                    <a:pt x="81" y="2124"/>
                  </a:lnTo>
                  <a:lnTo>
                    <a:pt x="52" y="2027"/>
                  </a:lnTo>
                  <a:lnTo>
                    <a:pt x="30" y="1927"/>
                  </a:lnTo>
                  <a:lnTo>
                    <a:pt x="14" y="1825"/>
                  </a:lnTo>
                  <a:lnTo>
                    <a:pt x="3" y="1720"/>
                  </a:lnTo>
                  <a:lnTo>
                    <a:pt x="0" y="1615"/>
                  </a:lnTo>
                  <a:lnTo>
                    <a:pt x="3" y="1518"/>
                  </a:lnTo>
                  <a:lnTo>
                    <a:pt x="12" y="1422"/>
                  </a:lnTo>
                  <a:lnTo>
                    <a:pt x="26" y="1329"/>
                  </a:lnTo>
                  <a:lnTo>
                    <a:pt x="45" y="1237"/>
                  </a:lnTo>
                  <a:lnTo>
                    <a:pt x="70" y="1147"/>
                  </a:lnTo>
                  <a:lnTo>
                    <a:pt x="99" y="1060"/>
                  </a:lnTo>
                  <a:lnTo>
                    <a:pt x="132" y="974"/>
                  </a:lnTo>
                  <a:lnTo>
                    <a:pt x="170" y="892"/>
                  </a:lnTo>
                  <a:lnTo>
                    <a:pt x="210" y="973"/>
                  </a:lnTo>
                  <a:lnTo>
                    <a:pt x="253" y="1054"/>
                  </a:lnTo>
                  <a:lnTo>
                    <a:pt x="300" y="1130"/>
                  </a:lnTo>
                  <a:lnTo>
                    <a:pt x="348" y="1204"/>
                  </a:lnTo>
                  <a:lnTo>
                    <a:pt x="324" y="1287"/>
                  </a:lnTo>
                  <a:lnTo>
                    <a:pt x="304" y="1372"/>
                  </a:lnTo>
                  <a:lnTo>
                    <a:pt x="291" y="1458"/>
                  </a:lnTo>
                  <a:lnTo>
                    <a:pt x="545" y="1458"/>
                  </a:lnTo>
                  <a:lnTo>
                    <a:pt x="766" y="1677"/>
                  </a:lnTo>
                  <a:lnTo>
                    <a:pt x="1004" y="1458"/>
                  </a:lnTo>
                  <a:lnTo>
                    <a:pt x="1452" y="1458"/>
                  </a:lnTo>
                  <a:lnTo>
                    <a:pt x="1452" y="1091"/>
                  </a:lnTo>
                  <a:lnTo>
                    <a:pt x="1392" y="1085"/>
                  </a:lnTo>
                  <a:lnTo>
                    <a:pt x="1333" y="1077"/>
                  </a:lnTo>
                  <a:lnTo>
                    <a:pt x="1274" y="1067"/>
                  </a:lnTo>
                  <a:lnTo>
                    <a:pt x="1311" y="996"/>
                  </a:lnTo>
                  <a:lnTo>
                    <a:pt x="1347" y="922"/>
                  </a:lnTo>
                  <a:lnTo>
                    <a:pt x="1379" y="847"/>
                  </a:lnTo>
                  <a:lnTo>
                    <a:pt x="1406" y="771"/>
                  </a:lnTo>
                  <a:lnTo>
                    <a:pt x="1429" y="774"/>
                  </a:lnTo>
                  <a:lnTo>
                    <a:pt x="1452" y="778"/>
                  </a:lnTo>
                  <a:lnTo>
                    <a:pt x="1452" y="348"/>
                  </a:lnTo>
                  <a:lnTo>
                    <a:pt x="1449" y="350"/>
                  </a:lnTo>
                  <a:lnTo>
                    <a:pt x="1447" y="351"/>
                  </a:lnTo>
                  <a:lnTo>
                    <a:pt x="1443" y="354"/>
                  </a:lnTo>
                  <a:lnTo>
                    <a:pt x="1429" y="294"/>
                  </a:lnTo>
                  <a:lnTo>
                    <a:pt x="1410" y="235"/>
                  </a:lnTo>
                  <a:lnTo>
                    <a:pt x="1386" y="180"/>
                  </a:lnTo>
                  <a:lnTo>
                    <a:pt x="1359" y="127"/>
                  </a:lnTo>
                  <a:lnTo>
                    <a:pt x="1325" y="77"/>
                  </a:lnTo>
                  <a:lnTo>
                    <a:pt x="1289" y="30"/>
                  </a:lnTo>
                  <a:lnTo>
                    <a:pt x="1389" y="13"/>
                  </a:lnTo>
                  <a:lnTo>
                    <a:pt x="1489" y="3"/>
                  </a:lnTo>
                  <a:lnTo>
                    <a:pt x="1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04"/>
          <p:cNvGrpSpPr/>
          <p:nvPr/>
        </p:nvGrpSpPr>
        <p:grpSpPr>
          <a:xfrm>
            <a:off x="4121742" y="4714997"/>
            <a:ext cx="436665" cy="415032"/>
            <a:chOff x="3532188" y="2103438"/>
            <a:chExt cx="765174" cy="715962"/>
          </a:xfrm>
          <a:solidFill>
            <a:srgbClr val="ADAEB0"/>
          </a:solidFill>
        </p:grpSpPr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695700" y="2517775"/>
              <a:ext cx="98425" cy="112713"/>
            </a:xfrm>
            <a:custGeom>
              <a:avLst/>
              <a:gdLst>
                <a:gd name="T0" fmla="*/ 95 w 434"/>
                <a:gd name="T1" fmla="*/ 0 h 497"/>
                <a:gd name="T2" fmla="*/ 339 w 434"/>
                <a:gd name="T3" fmla="*/ 0 h 497"/>
                <a:gd name="T4" fmla="*/ 361 w 434"/>
                <a:gd name="T5" fmla="*/ 2 h 497"/>
                <a:gd name="T6" fmla="*/ 380 w 434"/>
                <a:gd name="T7" fmla="*/ 9 h 497"/>
                <a:gd name="T8" fmla="*/ 398 w 434"/>
                <a:gd name="T9" fmla="*/ 20 h 497"/>
                <a:gd name="T10" fmla="*/ 413 w 434"/>
                <a:gd name="T11" fmla="*/ 34 h 497"/>
                <a:gd name="T12" fmla="*/ 423 w 434"/>
                <a:gd name="T13" fmla="*/ 52 h 497"/>
                <a:gd name="T14" fmla="*/ 431 w 434"/>
                <a:gd name="T15" fmla="*/ 72 h 497"/>
                <a:gd name="T16" fmla="*/ 434 w 434"/>
                <a:gd name="T17" fmla="*/ 94 h 497"/>
                <a:gd name="T18" fmla="*/ 434 w 434"/>
                <a:gd name="T19" fmla="*/ 403 h 497"/>
                <a:gd name="T20" fmla="*/ 431 w 434"/>
                <a:gd name="T21" fmla="*/ 425 h 497"/>
                <a:gd name="T22" fmla="*/ 423 w 434"/>
                <a:gd name="T23" fmla="*/ 445 h 497"/>
                <a:gd name="T24" fmla="*/ 413 w 434"/>
                <a:gd name="T25" fmla="*/ 462 h 497"/>
                <a:gd name="T26" fmla="*/ 398 w 434"/>
                <a:gd name="T27" fmla="*/ 477 h 497"/>
                <a:gd name="T28" fmla="*/ 380 w 434"/>
                <a:gd name="T29" fmla="*/ 488 h 497"/>
                <a:gd name="T30" fmla="*/ 361 w 434"/>
                <a:gd name="T31" fmla="*/ 495 h 497"/>
                <a:gd name="T32" fmla="*/ 339 w 434"/>
                <a:gd name="T33" fmla="*/ 497 h 497"/>
                <a:gd name="T34" fmla="*/ 95 w 434"/>
                <a:gd name="T35" fmla="*/ 497 h 497"/>
                <a:gd name="T36" fmla="*/ 72 w 434"/>
                <a:gd name="T37" fmla="*/ 495 h 497"/>
                <a:gd name="T38" fmla="*/ 53 w 434"/>
                <a:gd name="T39" fmla="*/ 488 h 497"/>
                <a:gd name="T40" fmla="*/ 35 w 434"/>
                <a:gd name="T41" fmla="*/ 477 h 497"/>
                <a:gd name="T42" fmla="*/ 21 w 434"/>
                <a:gd name="T43" fmla="*/ 462 h 497"/>
                <a:gd name="T44" fmla="*/ 10 w 434"/>
                <a:gd name="T45" fmla="*/ 445 h 497"/>
                <a:gd name="T46" fmla="*/ 2 w 434"/>
                <a:gd name="T47" fmla="*/ 425 h 497"/>
                <a:gd name="T48" fmla="*/ 0 w 434"/>
                <a:gd name="T49" fmla="*/ 403 h 497"/>
                <a:gd name="T50" fmla="*/ 0 w 434"/>
                <a:gd name="T51" fmla="*/ 94 h 497"/>
                <a:gd name="T52" fmla="*/ 2 w 434"/>
                <a:gd name="T53" fmla="*/ 72 h 497"/>
                <a:gd name="T54" fmla="*/ 10 w 434"/>
                <a:gd name="T55" fmla="*/ 52 h 497"/>
                <a:gd name="T56" fmla="*/ 21 w 434"/>
                <a:gd name="T57" fmla="*/ 34 h 497"/>
                <a:gd name="T58" fmla="*/ 35 w 434"/>
                <a:gd name="T59" fmla="*/ 20 h 497"/>
                <a:gd name="T60" fmla="*/ 53 w 434"/>
                <a:gd name="T61" fmla="*/ 9 h 497"/>
                <a:gd name="T62" fmla="*/ 72 w 434"/>
                <a:gd name="T63" fmla="*/ 2 h 497"/>
                <a:gd name="T64" fmla="*/ 95 w 434"/>
                <a:gd name="T6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97">
                  <a:moveTo>
                    <a:pt x="95" y="0"/>
                  </a:moveTo>
                  <a:lnTo>
                    <a:pt x="339" y="0"/>
                  </a:lnTo>
                  <a:lnTo>
                    <a:pt x="361" y="2"/>
                  </a:lnTo>
                  <a:lnTo>
                    <a:pt x="380" y="9"/>
                  </a:lnTo>
                  <a:lnTo>
                    <a:pt x="398" y="20"/>
                  </a:lnTo>
                  <a:lnTo>
                    <a:pt x="413" y="34"/>
                  </a:lnTo>
                  <a:lnTo>
                    <a:pt x="423" y="52"/>
                  </a:lnTo>
                  <a:lnTo>
                    <a:pt x="431" y="72"/>
                  </a:lnTo>
                  <a:lnTo>
                    <a:pt x="434" y="94"/>
                  </a:lnTo>
                  <a:lnTo>
                    <a:pt x="434" y="403"/>
                  </a:lnTo>
                  <a:lnTo>
                    <a:pt x="431" y="425"/>
                  </a:lnTo>
                  <a:lnTo>
                    <a:pt x="423" y="445"/>
                  </a:lnTo>
                  <a:lnTo>
                    <a:pt x="413" y="462"/>
                  </a:lnTo>
                  <a:lnTo>
                    <a:pt x="398" y="477"/>
                  </a:lnTo>
                  <a:lnTo>
                    <a:pt x="380" y="488"/>
                  </a:lnTo>
                  <a:lnTo>
                    <a:pt x="361" y="495"/>
                  </a:lnTo>
                  <a:lnTo>
                    <a:pt x="339" y="497"/>
                  </a:lnTo>
                  <a:lnTo>
                    <a:pt x="95" y="497"/>
                  </a:lnTo>
                  <a:lnTo>
                    <a:pt x="72" y="495"/>
                  </a:lnTo>
                  <a:lnTo>
                    <a:pt x="53" y="488"/>
                  </a:lnTo>
                  <a:lnTo>
                    <a:pt x="35" y="477"/>
                  </a:lnTo>
                  <a:lnTo>
                    <a:pt x="21" y="462"/>
                  </a:lnTo>
                  <a:lnTo>
                    <a:pt x="10" y="445"/>
                  </a:lnTo>
                  <a:lnTo>
                    <a:pt x="2" y="425"/>
                  </a:lnTo>
                  <a:lnTo>
                    <a:pt x="0" y="403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10" y="52"/>
                  </a:lnTo>
                  <a:lnTo>
                    <a:pt x="21" y="34"/>
                  </a:lnTo>
                  <a:lnTo>
                    <a:pt x="35" y="20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4025900" y="2679700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8 h 69"/>
                <a:gd name="T8" fmla="*/ 929 w 931"/>
                <a:gd name="T9" fmla="*/ 16 h 69"/>
                <a:gd name="T10" fmla="*/ 931 w 931"/>
                <a:gd name="T11" fmla="*/ 26 h 69"/>
                <a:gd name="T12" fmla="*/ 931 w 931"/>
                <a:gd name="T13" fmla="*/ 43 h 69"/>
                <a:gd name="T14" fmla="*/ 929 w 931"/>
                <a:gd name="T15" fmla="*/ 54 h 69"/>
                <a:gd name="T16" fmla="*/ 924 w 931"/>
                <a:gd name="T17" fmla="*/ 62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2 h 69"/>
                <a:gd name="T28" fmla="*/ 2 w 931"/>
                <a:gd name="T29" fmla="*/ 54 h 69"/>
                <a:gd name="T30" fmla="*/ 0 w 931"/>
                <a:gd name="T31" fmla="*/ 43 h 69"/>
                <a:gd name="T32" fmla="*/ 0 w 931"/>
                <a:gd name="T33" fmla="*/ 26 h 69"/>
                <a:gd name="T34" fmla="*/ 2 w 931"/>
                <a:gd name="T35" fmla="*/ 16 h 69"/>
                <a:gd name="T36" fmla="*/ 8 w 931"/>
                <a:gd name="T37" fmla="*/ 8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8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1" y="43"/>
                  </a:lnTo>
                  <a:lnTo>
                    <a:pt x="929" y="54"/>
                  </a:lnTo>
                  <a:lnTo>
                    <a:pt x="924" y="62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25900" y="2516188"/>
              <a:ext cx="88900" cy="15875"/>
            </a:xfrm>
            <a:custGeom>
              <a:avLst/>
              <a:gdLst>
                <a:gd name="T0" fmla="*/ 27 w 394"/>
                <a:gd name="T1" fmla="*/ 0 h 69"/>
                <a:gd name="T2" fmla="*/ 368 w 394"/>
                <a:gd name="T3" fmla="*/ 0 h 69"/>
                <a:gd name="T4" fmla="*/ 378 w 394"/>
                <a:gd name="T5" fmla="*/ 2 h 69"/>
                <a:gd name="T6" fmla="*/ 386 w 394"/>
                <a:gd name="T7" fmla="*/ 8 h 69"/>
                <a:gd name="T8" fmla="*/ 392 w 394"/>
                <a:gd name="T9" fmla="*/ 16 h 69"/>
                <a:gd name="T10" fmla="*/ 394 w 394"/>
                <a:gd name="T11" fmla="*/ 26 h 69"/>
                <a:gd name="T12" fmla="*/ 394 w 394"/>
                <a:gd name="T13" fmla="*/ 44 h 69"/>
                <a:gd name="T14" fmla="*/ 392 w 394"/>
                <a:gd name="T15" fmla="*/ 54 h 69"/>
                <a:gd name="T16" fmla="*/ 386 w 394"/>
                <a:gd name="T17" fmla="*/ 62 h 69"/>
                <a:gd name="T18" fmla="*/ 378 w 394"/>
                <a:gd name="T19" fmla="*/ 67 h 69"/>
                <a:gd name="T20" fmla="*/ 368 w 394"/>
                <a:gd name="T21" fmla="*/ 69 h 69"/>
                <a:gd name="T22" fmla="*/ 27 w 394"/>
                <a:gd name="T23" fmla="*/ 69 h 69"/>
                <a:gd name="T24" fmla="*/ 17 w 394"/>
                <a:gd name="T25" fmla="*/ 67 h 69"/>
                <a:gd name="T26" fmla="*/ 8 w 394"/>
                <a:gd name="T27" fmla="*/ 62 h 69"/>
                <a:gd name="T28" fmla="*/ 2 w 394"/>
                <a:gd name="T29" fmla="*/ 54 h 69"/>
                <a:gd name="T30" fmla="*/ 0 w 394"/>
                <a:gd name="T31" fmla="*/ 44 h 69"/>
                <a:gd name="T32" fmla="*/ 0 w 394"/>
                <a:gd name="T33" fmla="*/ 26 h 69"/>
                <a:gd name="T34" fmla="*/ 2 w 394"/>
                <a:gd name="T35" fmla="*/ 16 h 69"/>
                <a:gd name="T36" fmla="*/ 8 w 394"/>
                <a:gd name="T37" fmla="*/ 8 h 69"/>
                <a:gd name="T38" fmla="*/ 17 w 394"/>
                <a:gd name="T39" fmla="*/ 2 h 69"/>
                <a:gd name="T40" fmla="*/ 27 w 394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4" h="69">
                  <a:moveTo>
                    <a:pt x="27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2" y="16"/>
                  </a:lnTo>
                  <a:lnTo>
                    <a:pt x="394" y="26"/>
                  </a:lnTo>
                  <a:lnTo>
                    <a:pt x="394" y="44"/>
                  </a:lnTo>
                  <a:lnTo>
                    <a:pt x="392" y="54"/>
                  </a:lnTo>
                  <a:lnTo>
                    <a:pt x="386" y="62"/>
                  </a:lnTo>
                  <a:lnTo>
                    <a:pt x="378" y="67"/>
                  </a:lnTo>
                  <a:lnTo>
                    <a:pt x="368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144963" y="2735263"/>
              <a:ext cx="88900" cy="15875"/>
            </a:xfrm>
            <a:custGeom>
              <a:avLst/>
              <a:gdLst>
                <a:gd name="T0" fmla="*/ 25 w 393"/>
                <a:gd name="T1" fmla="*/ 0 h 70"/>
                <a:gd name="T2" fmla="*/ 368 w 393"/>
                <a:gd name="T3" fmla="*/ 0 h 70"/>
                <a:gd name="T4" fmla="*/ 378 w 393"/>
                <a:gd name="T5" fmla="*/ 2 h 70"/>
                <a:gd name="T6" fmla="*/ 386 w 393"/>
                <a:gd name="T7" fmla="*/ 8 h 70"/>
                <a:gd name="T8" fmla="*/ 391 w 393"/>
                <a:gd name="T9" fmla="*/ 16 h 70"/>
                <a:gd name="T10" fmla="*/ 393 w 393"/>
                <a:gd name="T11" fmla="*/ 27 h 70"/>
                <a:gd name="T12" fmla="*/ 393 w 393"/>
                <a:gd name="T13" fmla="*/ 44 h 70"/>
                <a:gd name="T14" fmla="*/ 391 w 393"/>
                <a:gd name="T15" fmla="*/ 53 h 70"/>
                <a:gd name="T16" fmla="*/ 386 w 393"/>
                <a:gd name="T17" fmla="*/ 62 h 70"/>
                <a:gd name="T18" fmla="*/ 378 w 393"/>
                <a:gd name="T19" fmla="*/ 68 h 70"/>
                <a:gd name="T20" fmla="*/ 368 w 393"/>
                <a:gd name="T21" fmla="*/ 70 h 70"/>
                <a:gd name="T22" fmla="*/ 25 w 393"/>
                <a:gd name="T23" fmla="*/ 70 h 70"/>
                <a:gd name="T24" fmla="*/ 16 w 393"/>
                <a:gd name="T25" fmla="*/ 68 h 70"/>
                <a:gd name="T26" fmla="*/ 7 w 393"/>
                <a:gd name="T27" fmla="*/ 62 h 70"/>
                <a:gd name="T28" fmla="*/ 2 w 393"/>
                <a:gd name="T29" fmla="*/ 53 h 70"/>
                <a:gd name="T30" fmla="*/ 0 w 393"/>
                <a:gd name="T31" fmla="*/ 44 h 70"/>
                <a:gd name="T32" fmla="*/ 0 w 393"/>
                <a:gd name="T33" fmla="*/ 27 h 70"/>
                <a:gd name="T34" fmla="*/ 2 w 393"/>
                <a:gd name="T35" fmla="*/ 16 h 70"/>
                <a:gd name="T36" fmla="*/ 7 w 393"/>
                <a:gd name="T37" fmla="*/ 8 h 70"/>
                <a:gd name="T38" fmla="*/ 16 w 393"/>
                <a:gd name="T39" fmla="*/ 2 h 70"/>
                <a:gd name="T40" fmla="*/ 25 w 393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" h="70">
                  <a:moveTo>
                    <a:pt x="25" y="0"/>
                  </a:moveTo>
                  <a:lnTo>
                    <a:pt x="368" y="0"/>
                  </a:lnTo>
                  <a:lnTo>
                    <a:pt x="378" y="2"/>
                  </a:lnTo>
                  <a:lnTo>
                    <a:pt x="386" y="8"/>
                  </a:lnTo>
                  <a:lnTo>
                    <a:pt x="391" y="16"/>
                  </a:lnTo>
                  <a:lnTo>
                    <a:pt x="393" y="27"/>
                  </a:lnTo>
                  <a:lnTo>
                    <a:pt x="393" y="44"/>
                  </a:lnTo>
                  <a:lnTo>
                    <a:pt x="391" y="53"/>
                  </a:lnTo>
                  <a:lnTo>
                    <a:pt x="386" y="62"/>
                  </a:lnTo>
                  <a:lnTo>
                    <a:pt x="378" y="68"/>
                  </a:lnTo>
                  <a:lnTo>
                    <a:pt x="368" y="70"/>
                  </a:lnTo>
                  <a:lnTo>
                    <a:pt x="25" y="70"/>
                  </a:lnTo>
                  <a:lnTo>
                    <a:pt x="16" y="68"/>
                  </a:lnTo>
                  <a:lnTo>
                    <a:pt x="7" y="62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4025900" y="2571750"/>
              <a:ext cx="130175" cy="15875"/>
            </a:xfrm>
            <a:custGeom>
              <a:avLst/>
              <a:gdLst>
                <a:gd name="T0" fmla="*/ 27 w 575"/>
                <a:gd name="T1" fmla="*/ 0 h 70"/>
                <a:gd name="T2" fmla="*/ 549 w 575"/>
                <a:gd name="T3" fmla="*/ 0 h 70"/>
                <a:gd name="T4" fmla="*/ 560 w 575"/>
                <a:gd name="T5" fmla="*/ 2 h 70"/>
                <a:gd name="T6" fmla="*/ 568 w 575"/>
                <a:gd name="T7" fmla="*/ 7 h 70"/>
                <a:gd name="T8" fmla="*/ 573 w 575"/>
                <a:gd name="T9" fmla="*/ 17 h 70"/>
                <a:gd name="T10" fmla="*/ 575 w 575"/>
                <a:gd name="T11" fmla="*/ 26 h 70"/>
                <a:gd name="T12" fmla="*/ 575 w 575"/>
                <a:gd name="T13" fmla="*/ 43 h 70"/>
                <a:gd name="T14" fmla="*/ 573 w 575"/>
                <a:gd name="T15" fmla="*/ 53 h 70"/>
                <a:gd name="T16" fmla="*/ 568 w 575"/>
                <a:gd name="T17" fmla="*/ 62 h 70"/>
                <a:gd name="T18" fmla="*/ 560 w 575"/>
                <a:gd name="T19" fmla="*/ 68 h 70"/>
                <a:gd name="T20" fmla="*/ 549 w 575"/>
                <a:gd name="T21" fmla="*/ 70 h 70"/>
                <a:gd name="T22" fmla="*/ 27 w 575"/>
                <a:gd name="T23" fmla="*/ 70 h 70"/>
                <a:gd name="T24" fmla="*/ 17 w 575"/>
                <a:gd name="T25" fmla="*/ 68 h 70"/>
                <a:gd name="T26" fmla="*/ 8 w 575"/>
                <a:gd name="T27" fmla="*/ 62 h 70"/>
                <a:gd name="T28" fmla="*/ 2 w 575"/>
                <a:gd name="T29" fmla="*/ 53 h 70"/>
                <a:gd name="T30" fmla="*/ 0 w 575"/>
                <a:gd name="T31" fmla="*/ 43 h 70"/>
                <a:gd name="T32" fmla="*/ 0 w 575"/>
                <a:gd name="T33" fmla="*/ 26 h 70"/>
                <a:gd name="T34" fmla="*/ 2 w 575"/>
                <a:gd name="T35" fmla="*/ 17 h 70"/>
                <a:gd name="T36" fmla="*/ 8 w 575"/>
                <a:gd name="T37" fmla="*/ 7 h 70"/>
                <a:gd name="T38" fmla="*/ 17 w 575"/>
                <a:gd name="T39" fmla="*/ 2 h 70"/>
                <a:gd name="T40" fmla="*/ 27 w 575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70">
                  <a:moveTo>
                    <a:pt x="27" y="0"/>
                  </a:moveTo>
                  <a:lnTo>
                    <a:pt x="549" y="0"/>
                  </a:lnTo>
                  <a:lnTo>
                    <a:pt x="560" y="2"/>
                  </a:lnTo>
                  <a:lnTo>
                    <a:pt x="568" y="7"/>
                  </a:lnTo>
                  <a:lnTo>
                    <a:pt x="573" y="17"/>
                  </a:lnTo>
                  <a:lnTo>
                    <a:pt x="575" y="26"/>
                  </a:lnTo>
                  <a:lnTo>
                    <a:pt x="575" y="43"/>
                  </a:lnTo>
                  <a:lnTo>
                    <a:pt x="573" y="53"/>
                  </a:lnTo>
                  <a:lnTo>
                    <a:pt x="568" y="62"/>
                  </a:lnTo>
                  <a:lnTo>
                    <a:pt x="560" y="68"/>
                  </a:lnTo>
                  <a:lnTo>
                    <a:pt x="549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8" y="62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4025900" y="2625725"/>
              <a:ext cx="211137" cy="15875"/>
            </a:xfrm>
            <a:custGeom>
              <a:avLst/>
              <a:gdLst>
                <a:gd name="T0" fmla="*/ 27 w 931"/>
                <a:gd name="T1" fmla="*/ 0 h 69"/>
                <a:gd name="T2" fmla="*/ 906 w 931"/>
                <a:gd name="T3" fmla="*/ 0 h 69"/>
                <a:gd name="T4" fmla="*/ 916 w 931"/>
                <a:gd name="T5" fmla="*/ 2 h 69"/>
                <a:gd name="T6" fmla="*/ 924 w 931"/>
                <a:gd name="T7" fmla="*/ 7 h 69"/>
                <a:gd name="T8" fmla="*/ 929 w 931"/>
                <a:gd name="T9" fmla="*/ 15 h 69"/>
                <a:gd name="T10" fmla="*/ 931 w 931"/>
                <a:gd name="T11" fmla="*/ 25 h 69"/>
                <a:gd name="T12" fmla="*/ 931 w 931"/>
                <a:gd name="T13" fmla="*/ 43 h 69"/>
                <a:gd name="T14" fmla="*/ 929 w 931"/>
                <a:gd name="T15" fmla="*/ 53 h 69"/>
                <a:gd name="T16" fmla="*/ 924 w 931"/>
                <a:gd name="T17" fmla="*/ 61 h 69"/>
                <a:gd name="T18" fmla="*/ 916 w 931"/>
                <a:gd name="T19" fmla="*/ 67 h 69"/>
                <a:gd name="T20" fmla="*/ 906 w 931"/>
                <a:gd name="T21" fmla="*/ 69 h 69"/>
                <a:gd name="T22" fmla="*/ 27 w 931"/>
                <a:gd name="T23" fmla="*/ 69 h 69"/>
                <a:gd name="T24" fmla="*/ 17 w 931"/>
                <a:gd name="T25" fmla="*/ 67 h 69"/>
                <a:gd name="T26" fmla="*/ 8 w 931"/>
                <a:gd name="T27" fmla="*/ 61 h 69"/>
                <a:gd name="T28" fmla="*/ 2 w 931"/>
                <a:gd name="T29" fmla="*/ 53 h 69"/>
                <a:gd name="T30" fmla="*/ 0 w 931"/>
                <a:gd name="T31" fmla="*/ 43 h 69"/>
                <a:gd name="T32" fmla="*/ 0 w 931"/>
                <a:gd name="T33" fmla="*/ 25 h 69"/>
                <a:gd name="T34" fmla="*/ 2 w 931"/>
                <a:gd name="T35" fmla="*/ 15 h 69"/>
                <a:gd name="T36" fmla="*/ 8 w 931"/>
                <a:gd name="T37" fmla="*/ 7 h 69"/>
                <a:gd name="T38" fmla="*/ 17 w 931"/>
                <a:gd name="T39" fmla="*/ 2 h 69"/>
                <a:gd name="T40" fmla="*/ 27 w 931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69">
                  <a:moveTo>
                    <a:pt x="27" y="0"/>
                  </a:moveTo>
                  <a:lnTo>
                    <a:pt x="906" y="0"/>
                  </a:lnTo>
                  <a:lnTo>
                    <a:pt x="916" y="2"/>
                  </a:lnTo>
                  <a:lnTo>
                    <a:pt x="924" y="7"/>
                  </a:lnTo>
                  <a:lnTo>
                    <a:pt x="929" y="15"/>
                  </a:lnTo>
                  <a:lnTo>
                    <a:pt x="931" y="25"/>
                  </a:lnTo>
                  <a:lnTo>
                    <a:pt x="931" y="43"/>
                  </a:lnTo>
                  <a:lnTo>
                    <a:pt x="929" y="53"/>
                  </a:lnTo>
                  <a:lnTo>
                    <a:pt x="924" y="61"/>
                  </a:lnTo>
                  <a:lnTo>
                    <a:pt x="916" y="67"/>
                  </a:lnTo>
                  <a:lnTo>
                    <a:pt x="906" y="69"/>
                  </a:lnTo>
                  <a:lnTo>
                    <a:pt x="27" y="69"/>
                  </a:lnTo>
                  <a:lnTo>
                    <a:pt x="17" y="67"/>
                  </a:lnTo>
                  <a:lnTo>
                    <a:pt x="8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965575" y="2432050"/>
              <a:ext cx="331787" cy="387350"/>
            </a:xfrm>
            <a:custGeom>
              <a:avLst/>
              <a:gdLst>
                <a:gd name="T0" fmla="*/ 924 w 1460"/>
                <a:gd name="T1" fmla="*/ 151 h 1714"/>
                <a:gd name="T2" fmla="*/ 921 w 1460"/>
                <a:gd name="T3" fmla="*/ 164 h 1714"/>
                <a:gd name="T4" fmla="*/ 921 w 1460"/>
                <a:gd name="T5" fmla="*/ 206 h 1714"/>
                <a:gd name="T6" fmla="*/ 921 w 1460"/>
                <a:gd name="T7" fmla="*/ 260 h 1714"/>
                <a:gd name="T8" fmla="*/ 921 w 1460"/>
                <a:gd name="T9" fmla="*/ 450 h 1714"/>
                <a:gd name="T10" fmla="*/ 929 w 1460"/>
                <a:gd name="T11" fmla="*/ 470 h 1714"/>
                <a:gd name="T12" fmla="*/ 949 w 1460"/>
                <a:gd name="T13" fmla="*/ 478 h 1714"/>
                <a:gd name="T14" fmla="*/ 1288 w 1460"/>
                <a:gd name="T15" fmla="*/ 478 h 1714"/>
                <a:gd name="T16" fmla="*/ 1298 w 1460"/>
                <a:gd name="T17" fmla="*/ 472 h 1714"/>
                <a:gd name="T18" fmla="*/ 1298 w 1460"/>
                <a:gd name="T19" fmla="*/ 464 h 1714"/>
                <a:gd name="T20" fmla="*/ 1293 w 1460"/>
                <a:gd name="T21" fmla="*/ 457 h 1714"/>
                <a:gd name="T22" fmla="*/ 942 w 1460"/>
                <a:gd name="T23" fmla="*/ 158 h 1714"/>
                <a:gd name="T24" fmla="*/ 939 w 1460"/>
                <a:gd name="T25" fmla="*/ 154 h 1714"/>
                <a:gd name="T26" fmla="*/ 931 w 1460"/>
                <a:gd name="T27" fmla="*/ 150 h 1714"/>
                <a:gd name="T28" fmla="*/ 109 w 1460"/>
                <a:gd name="T29" fmla="*/ 80 h 1714"/>
                <a:gd name="T30" fmla="*/ 89 w 1460"/>
                <a:gd name="T31" fmla="*/ 89 h 1714"/>
                <a:gd name="T32" fmla="*/ 81 w 1460"/>
                <a:gd name="T33" fmla="*/ 108 h 1714"/>
                <a:gd name="T34" fmla="*/ 82 w 1460"/>
                <a:gd name="T35" fmla="*/ 1619 h 1714"/>
                <a:gd name="T36" fmla="*/ 89 w 1460"/>
                <a:gd name="T37" fmla="*/ 1630 h 1714"/>
                <a:gd name="T38" fmla="*/ 98 w 1460"/>
                <a:gd name="T39" fmla="*/ 1633 h 1714"/>
                <a:gd name="T40" fmla="*/ 1351 w 1460"/>
                <a:gd name="T41" fmla="*/ 1633 h 1714"/>
                <a:gd name="T42" fmla="*/ 1371 w 1460"/>
                <a:gd name="T43" fmla="*/ 1625 h 1714"/>
                <a:gd name="T44" fmla="*/ 1379 w 1460"/>
                <a:gd name="T45" fmla="*/ 1604 h 1714"/>
                <a:gd name="T46" fmla="*/ 1378 w 1460"/>
                <a:gd name="T47" fmla="*/ 573 h 1714"/>
                <a:gd name="T48" fmla="*/ 1370 w 1460"/>
                <a:gd name="T49" fmla="*/ 562 h 1714"/>
                <a:gd name="T50" fmla="*/ 1358 w 1460"/>
                <a:gd name="T51" fmla="*/ 559 h 1714"/>
                <a:gd name="T52" fmla="*/ 924 w 1460"/>
                <a:gd name="T53" fmla="*/ 556 h 1714"/>
                <a:gd name="T54" fmla="*/ 881 w 1460"/>
                <a:gd name="T55" fmla="*/ 535 h 1714"/>
                <a:gd name="T56" fmla="*/ 851 w 1460"/>
                <a:gd name="T57" fmla="*/ 498 h 1714"/>
                <a:gd name="T58" fmla="*/ 840 w 1460"/>
                <a:gd name="T59" fmla="*/ 450 h 1714"/>
                <a:gd name="T60" fmla="*/ 839 w 1460"/>
                <a:gd name="T61" fmla="*/ 107 h 1714"/>
                <a:gd name="T62" fmla="*/ 830 w 1460"/>
                <a:gd name="T63" fmla="*/ 90 h 1714"/>
                <a:gd name="T64" fmla="*/ 815 w 1460"/>
                <a:gd name="T65" fmla="*/ 82 h 1714"/>
                <a:gd name="T66" fmla="*/ 803 w 1460"/>
                <a:gd name="T67" fmla="*/ 80 h 1714"/>
                <a:gd name="T68" fmla="*/ 109 w 1460"/>
                <a:gd name="T69" fmla="*/ 0 h 1714"/>
                <a:gd name="T70" fmla="*/ 829 w 1460"/>
                <a:gd name="T71" fmla="*/ 2 h 1714"/>
                <a:gd name="T72" fmla="*/ 881 w 1460"/>
                <a:gd name="T73" fmla="*/ 14 h 1714"/>
                <a:gd name="T74" fmla="*/ 930 w 1460"/>
                <a:gd name="T75" fmla="*/ 38 h 1714"/>
                <a:gd name="T76" fmla="*/ 1392 w 1460"/>
                <a:gd name="T77" fmla="*/ 416 h 1714"/>
                <a:gd name="T78" fmla="*/ 1427 w 1460"/>
                <a:gd name="T79" fmla="*/ 455 h 1714"/>
                <a:gd name="T80" fmla="*/ 1451 w 1460"/>
                <a:gd name="T81" fmla="*/ 506 h 1714"/>
                <a:gd name="T82" fmla="*/ 1460 w 1460"/>
                <a:gd name="T83" fmla="*/ 558 h 1714"/>
                <a:gd name="T84" fmla="*/ 1457 w 1460"/>
                <a:gd name="T85" fmla="*/ 1630 h 1714"/>
                <a:gd name="T86" fmla="*/ 1435 w 1460"/>
                <a:gd name="T87" fmla="*/ 1673 h 1714"/>
                <a:gd name="T88" fmla="*/ 1398 w 1460"/>
                <a:gd name="T89" fmla="*/ 1702 h 1714"/>
                <a:gd name="T90" fmla="*/ 1351 w 1460"/>
                <a:gd name="T91" fmla="*/ 1714 h 1714"/>
                <a:gd name="T92" fmla="*/ 106 w 1460"/>
                <a:gd name="T93" fmla="*/ 1714 h 1714"/>
                <a:gd name="T94" fmla="*/ 93 w 1460"/>
                <a:gd name="T95" fmla="*/ 1712 h 1714"/>
                <a:gd name="T96" fmla="*/ 72 w 1460"/>
                <a:gd name="T97" fmla="*/ 1708 h 1714"/>
                <a:gd name="T98" fmla="*/ 48 w 1460"/>
                <a:gd name="T99" fmla="*/ 1696 h 1714"/>
                <a:gd name="T100" fmla="*/ 24 w 1460"/>
                <a:gd name="T101" fmla="*/ 1676 h 1714"/>
                <a:gd name="T102" fmla="*/ 7 w 1460"/>
                <a:gd name="T103" fmla="*/ 1645 h 1714"/>
                <a:gd name="T104" fmla="*/ 0 w 1460"/>
                <a:gd name="T105" fmla="*/ 1601 h 1714"/>
                <a:gd name="T106" fmla="*/ 3 w 1460"/>
                <a:gd name="T107" fmla="*/ 84 h 1714"/>
                <a:gd name="T108" fmla="*/ 24 w 1460"/>
                <a:gd name="T109" fmla="*/ 41 h 1714"/>
                <a:gd name="T110" fmla="*/ 61 w 1460"/>
                <a:gd name="T111" fmla="*/ 11 h 1714"/>
                <a:gd name="T112" fmla="*/ 109 w 1460"/>
                <a:gd name="T113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0" h="1714">
                  <a:moveTo>
                    <a:pt x="927" y="150"/>
                  </a:moveTo>
                  <a:lnTo>
                    <a:pt x="924" y="151"/>
                  </a:lnTo>
                  <a:lnTo>
                    <a:pt x="921" y="156"/>
                  </a:lnTo>
                  <a:lnTo>
                    <a:pt x="921" y="164"/>
                  </a:lnTo>
                  <a:lnTo>
                    <a:pt x="921" y="183"/>
                  </a:lnTo>
                  <a:lnTo>
                    <a:pt x="921" y="206"/>
                  </a:lnTo>
                  <a:lnTo>
                    <a:pt x="921" y="232"/>
                  </a:lnTo>
                  <a:lnTo>
                    <a:pt x="921" y="260"/>
                  </a:lnTo>
                  <a:lnTo>
                    <a:pt x="921" y="290"/>
                  </a:lnTo>
                  <a:lnTo>
                    <a:pt x="921" y="450"/>
                  </a:lnTo>
                  <a:lnTo>
                    <a:pt x="923" y="462"/>
                  </a:lnTo>
                  <a:lnTo>
                    <a:pt x="929" y="470"/>
                  </a:lnTo>
                  <a:lnTo>
                    <a:pt x="937" y="476"/>
                  </a:lnTo>
                  <a:lnTo>
                    <a:pt x="949" y="478"/>
                  </a:lnTo>
                  <a:lnTo>
                    <a:pt x="1276" y="478"/>
                  </a:lnTo>
                  <a:lnTo>
                    <a:pt x="1288" y="478"/>
                  </a:lnTo>
                  <a:lnTo>
                    <a:pt x="1295" y="475"/>
                  </a:lnTo>
                  <a:lnTo>
                    <a:pt x="1298" y="472"/>
                  </a:lnTo>
                  <a:lnTo>
                    <a:pt x="1299" y="468"/>
                  </a:lnTo>
                  <a:lnTo>
                    <a:pt x="1298" y="464"/>
                  </a:lnTo>
                  <a:lnTo>
                    <a:pt x="1295" y="460"/>
                  </a:lnTo>
                  <a:lnTo>
                    <a:pt x="1293" y="457"/>
                  </a:lnTo>
                  <a:lnTo>
                    <a:pt x="1293" y="456"/>
                  </a:lnTo>
                  <a:lnTo>
                    <a:pt x="942" y="158"/>
                  </a:lnTo>
                  <a:lnTo>
                    <a:pt x="941" y="156"/>
                  </a:lnTo>
                  <a:lnTo>
                    <a:pt x="939" y="154"/>
                  </a:lnTo>
                  <a:lnTo>
                    <a:pt x="935" y="152"/>
                  </a:lnTo>
                  <a:lnTo>
                    <a:pt x="931" y="150"/>
                  </a:lnTo>
                  <a:lnTo>
                    <a:pt x="927" y="150"/>
                  </a:lnTo>
                  <a:close/>
                  <a:moveTo>
                    <a:pt x="109" y="80"/>
                  </a:moveTo>
                  <a:lnTo>
                    <a:pt x="98" y="83"/>
                  </a:lnTo>
                  <a:lnTo>
                    <a:pt x="89" y="89"/>
                  </a:lnTo>
                  <a:lnTo>
                    <a:pt x="83" y="97"/>
                  </a:lnTo>
                  <a:lnTo>
                    <a:pt x="81" y="108"/>
                  </a:lnTo>
                  <a:lnTo>
                    <a:pt x="81" y="1609"/>
                  </a:lnTo>
                  <a:lnTo>
                    <a:pt x="82" y="1619"/>
                  </a:lnTo>
                  <a:lnTo>
                    <a:pt x="85" y="1626"/>
                  </a:lnTo>
                  <a:lnTo>
                    <a:pt x="89" y="1630"/>
                  </a:lnTo>
                  <a:lnTo>
                    <a:pt x="94" y="1632"/>
                  </a:lnTo>
                  <a:lnTo>
                    <a:pt x="98" y="1633"/>
                  </a:lnTo>
                  <a:lnTo>
                    <a:pt x="101" y="1633"/>
                  </a:lnTo>
                  <a:lnTo>
                    <a:pt x="1351" y="1633"/>
                  </a:lnTo>
                  <a:lnTo>
                    <a:pt x="1361" y="1631"/>
                  </a:lnTo>
                  <a:lnTo>
                    <a:pt x="1371" y="1625"/>
                  </a:lnTo>
                  <a:lnTo>
                    <a:pt x="1377" y="1615"/>
                  </a:lnTo>
                  <a:lnTo>
                    <a:pt x="1379" y="1604"/>
                  </a:lnTo>
                  <a:lnTo>
                    <a:pt x="1379" y="582"/>
                  </a:lnTo>
                  <a:lnTo>
                    <a:pt x="1378" y="573"/>
                  </a:lnTo>
                  <a:lnTo>
                    <a:pt x="1374" y="566"/>
                  </a:lnTo>
                  <a:lnTo>
                    <a:pt x="1370" y="562"/>
                  </a:lnTo>
                  <a:lnTo>
                    <a:pt x="1363" y="560"/>
                  </a:lnTo>
                  <a:lnTo>
                    <a:pt x="1358" y="559"/>
                  </a:lnTo>
                  <a:lnTo>
                    <a:pt x="949" y="559"/>
                  </a:lnTo>
                  <a:lnTo>
                    <a:pt x="924" y="556"/>
                  </a:lnTo>
                  <a:lnTo>
                    <a:pt x="900" y="548"/>
                  </a:lnTo>
                  <a:lnTo>
                    <a:pt x="881" y="535"/>
                  </a:lnTo>
                  <a:lnTo>
                    <a:pt x="864" y="518"/>
                  </a:lnTo>
                  <a:lnTo>
                    <a:pt x="851" y="498"/>
                  </a:lnTo>
                  <a:lnTo>
                    <a:pt x="843" y="475"/>
                  </a:lnTo>
                  <a:lnTo>
                    <a:pt x="840" y="450"/>
                  </a:lnTo>
                  <a:lnTo>
                    <a:pt x="840" y="120"/>
                  </a:lnTo>
                  <a:lnTo>
                    <a:pt x="839" y="107"/>
                  </a:lnTo>
                  <a:lnTo>
                    <a:pt x="835" y="97"/>
                  </a:lnTo>
                  <a:lnTo>
                    <a:pt x="830" y="90"/>
                  </a:lnTo>
                  <a:lnTo>
                    <a:pt x="823" y="85"/>
                  </a:lnTo>
                  <a:lnTo>
                    <a:pt x="815" y="82"/>
                  </a:lnTo>
                  <a:lnTo>
                    <a:pt x="809" y="81"/>
                  </a:lnTo>
                  <a:lnTo>
                    <a:pt x="803" y="80"/>
                  </a:lnTo>
                  <a:lnTo>
                    <a:pt x="109" y="80"/>
                  </a:lnTo>
                  <a:close/>
                  <a:moveTo>
                    <a:pt x="109" y="0"/>
                  </a:moveTo>
                  <a:lnTo>
                    <a:pt x="803" y="0"/>
                  </a:lnTo>
                  <a:lnTo>
                    <a:pt x="829" y="2"/>
                  </a:lnTo>
                  <a:lnTo>
                    <a:pt x="854" y="7"/>
                  </a:lnTo>
                  <a:lnTo>
                    <a:pt x="881" y="14"/>
                  </a:lnTo>
                  <a:lnTo>
                    <a:pt x="907" y="25"/>
                  </a:lnTo>
                  <a:lnTo>
                    <a:pt x="930" y="38"/>
                  </a:lnTo>
                  <a:lnTo>
                    <a:pt x="951" y="52"/>
                  </a:lnTo>
                  <a:lnTo>
                    <a:pt x="1392" y="416"/>
                  </a:lnTo>
                  <a:lnTo>
                    <a:pt x="1411" y="433"/>
                  </a:lnTo>
                  <a:lnTo>
                    <a:pt x="1427" y="455"/>
                  </a:lnTo>
                  <a:lnTo>
                    <a:pt x="1440" y="480"/>
                  </a:lnTo>
                  <a:lnTo>
                    <a:pt x="1451" y="506"/>
                  </a:lnTo>
                  <a:lnTo>
                    <a:pt x="1458" y="532"/>
                  </a:lnTo>
                  <a:lnTo>
                    <a:pt x="1460" y="558"/>
                  </a:lnTo>
                  <a:lnTo>
                    <a:pt x="1460" y="1604"/>
                  </a:lnTo>
                  <a:lnTo>
                    <a:pt x="1457" y="1630"/>
                  </a:lnTo>
                  <a:lnTo>
                    <a:pt x="1449" y="1652"/>
                  </a:lnTo>
                  <a:lnTo>
                    <a:pt x="1435" y="1673"/>
                  </a:lnTo>
                  <a:lnTo>
                    <a:pt x="1419" y="1689"/>
                  </a:lnTo>
                  <a:lnTo>
                    <a:pt x="1398" y="1702"/>
                  </a:lnTo>
                  <a:lnTo>
                    <a:pt x="1376" y="1711"/>
                  </a:lnTo>
                  <a:lnTo>
                    <a:pt x="1351" y="1714"/>
                  </a:lnTo>
                  <a:lnTo>
                    <a:pt x="108" y="1714"/>
                  </a:lnTo>
                  <a:lnTo>
                    <a:pt x="106" y="1714"/>
                  </a:lnTo>
                  <a:lnTo>
                    <a:pt x="101" y="1713"/>
                  </a:lnTo>
                  <a:lnTo>
                    <a:pt x="93" y="1712"/>
                  </a:lnTo>
                  <a:lnTo>
                    <a:pt x="83" y="1711"/>
                  </a:lnTo>
                  <a:lnTo>
                    <a:pt x="72" y="1708"/>
                  </a:lnTo>
                  <a:lnTo>
                    <a:pt x="60" y="1702"/>
                  </a:lnTo>
                  <a:lnTo>
                    <a:pt x="48" y="1696"/>
                  </a:lnTo>
                  <a:lnTo>
                    <a:pt x="36" y="1687"/>
                  </a:lnTo>
                  <a:lnTo>
                    <a:pt x="24" y="1676"/>
                  </a:lnTo>
                  <a:lnTo>
                    <a:pt x="15" y="1663"/>
                  </a:lnTo>
                  <a:lnTo>
                    <a:pt x="7" y="1645"/>
                  </a:lnTo>
                  <a:lnTo>
                    <a:pt x="2" y="1626"/>
                  </a:lnTo>
                  <a:lnTo>
                    <a:pt x="0" y="1601"/>
                  </a:lnTo>
                  <a:lnTo>
                    <a:pt x="0" y="108"/>
                  </a:lnTo>
                  <a:lnTo>
                    <a:pt x="3" y="84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1" y="23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3532188" y="2103438"/>
              <a:ext cx="757237" cy="695325"/>
            </a:xfrm>
            <a:custGeom>
              <a:avLst/>
              <a:gdLst>
                <a:gd name="T0" fmla="*/ 1066 w 3336"/>
                <a:gd name="T1" fmla="*/ 188 h 3066"/>
                <a:gd name="T2" fmla="*/ 1057 w 3336"/>
                <a:gd name="T3" fmla="*/ 194 h 3066"/>
                <a:gd name="T4" fmla="*/ 1057 w 3336"/>
                <a:gd name="T5" fmla="*/ 387 h 3066"/>
                <a:gd name="T6" fmla="*/ 1069 w 3336"/>
                <a:gd name="T7" fmla="*/ 398 h 3066"/>
                <a:gd name="T8" fmla="*/ 2266 w 3336"/>
                <a:gd name="T9" fmla="*/ 397 h 3066"/>
                <a:gd name="T10" fmla="*/ 2277 w 3336"/>
                <a:gd name="T11" fmla="*/ 395 h 3066"/>
                <a:gd name="T12" fmla="*/ 2280 w 3336"/>
                <a:gd name="T13" fmla="*/ 205 h 3066"/>
                <a:gd name="T14" fmla="*/ 2276 w 3336"/>
                <a:gd name="T15" fmla="*/ 192 h 3066"/>
                <a:gd name="T16" fmla="*/ 2268 w 3336"/>
                <a:gd name="T17" fmla="*/ 188 h 3066"/>
                <a:gd name="T18" fmla="*/ 2280 w 3336"/>
                <a:gd name="T19" fmla="*/ 0 h 3066"/>
                <a:gd name="T20" fmla="*/ 2402 w 3336"/>
                <a:gd name="T21" fmla="*/ 44 h 3066"/>
                <a:gd name="T22" fmla="*/ 2465 w 3336"/>
                <a:gd name="T23" fmla="*/ 155 h 3066"/>
                <a:gd name="T24" fmla="*/ 2470 w 3336"/>
                <a:gd name="T25" fmla="*/ 393 h 3066"/>
                <a:gd name="T26" fmla="*/ 2479 w 3336"/>
                <a:gd name="T27" fmla="*/ 397 h 3066"/>
                <a:gd name="T28" fmla="*/ 3170 w 3336"/>
                <a:gd name="T29" fmla="*/ 397 h 3066"/>
                <a:gd name="T30" fmla="*/ 3276 w 3336"/>
                <a:gd name="T31" fmla="*/ 436 h 3066"/>
                <a:gd name="T32" fmla="*/ 3334 w 3336"/>
                <a:gd name="T33" fmla="*/ 535 h 3066"/>
                <a:gd name="T34" fmla="*/ 3333 w 3336"/>
                <a:gd name="T35" fmla="*/ 1631 h 3066"/>
                <a:gd name="T36" fmla="*/ 3316 w 3336"/>
                <a:gd name="T37" fmla="*/ 1635 h 3066"/>
                <a:gd name="T38" fmla="*/ 3278 w 3336"/>
                <a:gd name="T39" fmla="*/ 1603 h 3066"/>
                <a:gd name="T40" fmla="*/ 3191 w 3336"/>
                <a:gd name="T41" fmla="*/ 1533 h 3066"/>
                <a:gd name="T42" fmla="*/ 3096 w 3336"/>
                <a:gd name="T43" fmla="*/ 1454 h 3066"/>
                <a:gd name="T44" fmla="*/ 3014 w 3336"/>
                <a:gd name="T45" fmla="*/ 1387 h 3066"/>
                <a:gd name="T46" fmla="*/ 2971 w 3336"/>
                <a:gd name="T47" fmla="*/ 1353 h 3066"/>
                <a:gd name="T48" fmla="*/ 2880 w 3336"/>
                <a:gd name="T49" fmla="*/ 1299 h 3066"/>
                <a:gd name="T50" fmla="*/ 2745 w 3336"/>
                <a:gd name="T51" fmla="*/ 1270 h 3066"/>
                <a:gd name="T52" fmla="*/ 1867 w 3336"/>
                <a:gd name="T53" fmla="*/ 1294 h 3066"/>
                <a:gd name="T54" fmla="*/ 1775 w 3336"/>
                <a:gd name="T55" fmla="*/ 1386 h 3066"/>
                <a:gd name="T56" fmla="*/ 1750 w 3336"/>
                <a:gd name="T57" fmla="*/ 2039 h 3066"/>
                <a:gd name="T58" fmla="*/ 1748 w 3336"/>
                <a:gd name="T59" fmla="*/ 2057 h 3066"/>
                <a:gd name="T60" fmla="*/ 1723 w 3336"/>
                <a:gd name="T61" fmla="*/ 2075 h 3066"/>
                <a:gd name="T62" fmla="*/ 1382 w 3336"/>
                <a:gd name="T63" fmla="*/ 2073 h 3066"/>
                <a:gd name="T64" fmla="*/ 1362 w 3336"/>
                <a:gd name="T65" fmla="*/ 2046 h 3066"/>
                <a:gd name="T66" fmla="*/ 1361 w 3336"/>
                <a:gd name="T67" fmla="*/ 1824 h 3066"/>
                <a:gd name="T68" fmla="*/ 1346 w 3336"/>
                <a:gd name="T69" fmla="*/ 1738 h 3066"/>
                <a:gd name="T70" fmla="*/ 1305 w 3336"/>
                <a:gd name="T71" fmla="*/ 1663 h 3066"/>
                <a:gd name="T72" fmla="*/ 1223 w 3336"/>
                <a:gd name="T73" fmla="*/ 1623 h 3066"/>
                <a:gd name="T74" fmla="*/ 629 w 3336"/>
                <a:gd name="T75" fmla="*/ 1627 h 3066"/>
                <a:gd name="T76" fmla="*/ 558 w 3336"/>
                <a:gd name="T77" fmla="*/ 1673 h 3066"/>
                <a:gd name="T78" fmla="*/ 526 w 3336"/>
                <a:gd name="T79" fmla="*/ 1747 h 3066"/>
                <a:gd name="T80" fmla="*/ 517 w 3336"/>
                <a:gd name="T81" fmla="*/ 1828 h 3066"/>
                <a:gd name="T82" fmla="*/ 517 w 3336"/>
                <a:gd name="T83" fmla="*/ 2045 h 3066"/>
                <a:gd name="T84" fmla="*/ 499 w 3336"/>
                <a:gd name="T85" fmla="*/ 2071 h 3066"/>
                <a:gd name="T86" fmla="*/ 481 w 3336"/>
                <a:gd name="T87" fmla="*/ 2075 h 3066"/>
                <a:gd name="T88" fmla="*/ 301 w 3336"/>
                <a:gd name="T89" fmla="*/ 2084 h 3066"/>
                <a:gd name="T90" fmla="*/ 300 w 3336"/>
                <a:gd name="T91" fmla="*/ 2805 h 3066"/>
                <a:gd name="T92" fmla="*/ 336 w 3336"/>
                <a:gd name="T93" fmla="*/ 2868 h 3066"/>
                <a:gd name="T94" fmla="*/ 1729 w 3336"/>
                <a:gd name="T95" fmla="*/ 2878 h 3066"/>
                <a:gd name="T96" fmla="*/ 1748 w 3336"/>
                <a:gd name="T97" fmla="*/ 2887 h 3066"/>
                <a:gd name="T98" fmla="*/ 1750 w 3336"/>
                <a:gd name="T99" fmla="*/ 3054 h 3066"/>
                <a:gd name="T100" fmla="*/ 1733 w 3336"/>
                <a:gd name="T101" fmla="*/ 3066 h 3066"/>
                <a:gd name="T102" fmla="*/ 262 w 3336"/>
                <a:gd name="T103" fmla="*/ 3042 h 3066"/>
                <a:gd name="T104" fmla="*/ 154 w 3336"/>
                <a:gd name="T105" fmla="*/ 2948 h 3066"/>
                <a:gd name="T106" fmla="*/ 112 w 3336"/>
                <a:gd name="T107" fmla="*/ 2805 h 3066"/>
                <a:gd name="T108" fmla="*/ 99 w 3336"/>
                <a:gd name="T109" fmla="*/ 2062 h 3066"/>
                <a:gd name="T110" fmla="*/ 57 w 3336"/>
                <a:gd name="T111" fmla="*/ 2034 h 3066"/>
                <a:gd name="T112" fmla="*/ 3 w 3336"/>
                <a:gd name="T113" fmla="*/ 1938 h 3066"/>
                <a:gd name="T114" fmla="*/ 10 w 3336"/>
                <a:gd name="T115" fmla="*/ 506 h 3066"/>
                <a:gd name="T116" fmla="*/ 83 w 3336"/>
                <a:gd name="T117" fmla="*/ 420 h 3066"/>
                <a:gd name="T118" fmla="*/ 854 w 3336"/>
                <a:gd name="T119" fmla="*/ 397 h 3066"/>
                <a:gd name="T120" fmla="*/ 867 w 3336"/>
                <a:gd name="T121" fmla="*/ 388 h 3066"/>
                <a:gd name="T122" fmla="*/ 879 w 3336"/>
                <a:gd name="T123" fmla="*/ 123 h 3066"/>
                <a:gd name="T124" fmla="*/ 961 w 3336"/>
                <a:gd name="T125" fmla="*/ 2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6" h="3066">
                  <a:moveTo>
                    <a:pt x="1069" y="188"/>
                  </a:moveTo>
                  <a:lnTo>
                    <a:pt x="1069" y="188"/>
                  </a:lnTo>
                  <a:lnTo>
                    <a:pt x="1068" y="188"/>
                  </a:lnTo>
                  <a:lnTo>
                    <a:pt x="1066" y="188"/>
                  </a:lnTo>
                  <a:lnTo>
                    <a:pt x="1063" y="190"/>
                  </a:lnTo>
                  <a:lnTo>
                    <a:pt x="1061" y="191"/>
                  </a:lnTo>
                  <a:lnTo>
                    <a:pt x="1059" y="192"/>
                  </a:lnTo>
                  <a:lnTo>
                    <a:pt x="1057" y="194"/>
                  </a:lnTo>
                  <a:lnTo>
                    <a:pt x="1056" y="197"/>
                  </a:lnTo>
                  <a:lnTo>
                    <a:pt x="1056" y="201"/>
                  </a:lnTo>
                  <a:lnTo>
                    <a:pt x="1056" y="378"/>
                  </a:lnTo>
                  <a:lnTo>
                    <a:pt x="1057" y="387"/>
                  </a:lnTo>
                  <a:lnTo>
                    <a:pt x="1059" y="393"/>
                  </a:lnTo>
                  <a:lnTo>
                    <a:pt x="1063" y="397"/>
                  </a:lnTo>
                  <a:lnTo>
                    <a:pt x="1067" y="398"/>
                  </a:lnTo>
                  <a:lnTo>
                    <a:pt x="1069" y="398"/>
                  </a:lnTo>
                  <a:lnTo>
                    <a:pt x="1070" y="398"/>
                  </a:lnTo>
                  <a:lnTo>
                    <a:pt x="2264" y="397"/>
                  </a:lnTo>
                  <a:lnTo>
                    <a:pt x="2265" y="397"/>
                  </a:lnTo>
                  <a:lnTo>
                    <a:pt x="2266" y="397"/>
                  </a:lnTo>
                  <a:lnTo>
                    <a:pt x="2268" y="397"/>
                  </a:lnTo>
                  <a:lnTo>
                    <a:pt x="2271" y="396"/>
                  </a:lnTo>
                  <a:lnTo>
                    <a:pt x="2273" y="396"/>
                  </a:lnTo>
                  <a:lnTo>
                    <a:pt x="2277" y="395"/>
                  </a:lnTo>
                  <a:lnTo>
                    <a:pt x="2279" y="393"/>
                  </a:lnTo>
                  <a:lnTo>
                    <a:pt x="2280" y="391"/>
                  </a:lnTo>
                  <a:lnTo>
                    <a:pt x="2280" y="388"/>
                  </a:lnTo>
                  <a:lnTo>
                    <a:pt x="2280" y="205"/>
                  </a:lnTo>
                  <a:lnTo>
                    <a:pt x="2280" y="200"/>
                  </a:lnTo>
                  <a:lnTo>
                    <a:pt x="2279" y="196"/>
                  </a:lnTo>
                  <a:lnTo>
                    <a:pt x="2277" y="194"/>
                  </a:lnTo>
                  <a:lnTo>
                    <a:pt x="2276" y="192"/>
                  </a:lnTo>
                  <a:lnTo>
                    <a:pt x="2273" y="190"/>
                  </a:lnTo>
                  <a:lnTo>
                    <a:pt x="2271" y="188"/>
                  </a:lnTo>
                  <a:lnTo>
                    <a:pt x="2269" y="188"/>
                  </a:lnTo>
                  <a:lnTo>
                    <a:pt x="2268" y="188"/>
                  </a:lnTo>
                  <a:lnTo>
                    <a:pt x="2268" y="188"/>
                  </a:lnTo>
                  <a:lnTo>
                    <a:pt x="1069" y="188"/>
                  </a:lnTo>
                  <a:close/>
                  <a:moveTo>
                    <a:pt x="1056" y="0"/>
                  </a:moveTo>
                  <a:lnTo>
                    <a:pt x="2280" y="0"/>
                  </a:lnTo>
                  <a:lnTo>
                    <a:pt x="2313" y="3"/>
                  </a:lnTo>
                  <a:lnTo>
                    <a:pt x="2346" y="11"/>
                  </a:lnTo>
                  <a:lnTo>
                    <a:pt x="2375" y="26"/>
                  </a:lnTo>
                  <a:lnTo>
                    <a:pt x="2402" y="44"/>
                  </a:lnTo>
                  <a:lnTo>
                    <a:pt x="2424" y="67"/>
                  </a:lnTo>
                  <a:lnTo>
                    <a:pt x="2443" y="93"/>
                  </a:lnTo>
                  <a:lnTo>
                    <a:pt x="2457" y="123"/>
                  </a:lnTo>
                  <a:lnTo>
                    <a:pt x="2465" y="155"/>
                  </a:lnTo>
                  <a:lnTo>
                    <a:pt x="2468" y="188"/>
                  </a:lnTo>
                  <a:lnTo>
                    <a:pt x="2468" y="388"/>
                  </a:lnTo>
                  <a:lnTo>
                    <a:pt x="2469" y="391"/>
                  </a:lnTo>
                  <a:lnTo>
                    <a:pt x="2470" y="393"/>
                  </a:lnTo>
                  <a:lnTo>
                    <a:pt x="2472" y="395"/>
                  </a:lnTo>
                  <a:lnTo>
                    <a:pt x="2474" y="396"/>
                  </a:lnTo>
                  <a:lnTo>
                    <a:pt x="2476" y="397"/>
                  </a:lnTo>
                  <a:lnTo>
                    <a:pt x="2479" y="397"/>
                  </a:lnTo>
                  <a:lnTo>
                    <a:pt x="2480" y="397"/>
                  </a:lnTo>
                  <a:lnTo>
                    <a:pt x="2482" y="397"/>
                  </a:lnTo>
                  <a:lnTo>
                    <a:pt x="2482" y="397"/>
                  </a:lnTo>
                  <a:lnTo>
                    <a:pt x="3170" y="397"/>
                  </a:lnTo>
                  <a:lnTo>
                    <a:pt x="3200" y="400"/>
                  </a:lnTo>
                  <a:lnTo>
                    <a:pt x="3227" y="408"/>
                  </a:lnTo>
                  <a:lnTo>
                    <a:pt x="3254" y="420"/>
                  </a:lnTo>
                  <a:lnTo>
                    <a:pt x="3276" y="436"/>
                  </a:lnTo>
                  <a:lnTo>
                    <a:pt x="3297" y="457"/>
                  </a:lnTo>
                  <a:lnTo>
                    <a:pt x="3313" y="480"/>
                  </a:lnTo>
                  <a:lnTo>
                    <a:pt x="3326" y="506"/>
                  </a:lnTo>
                  <a:lnTo>
                    <a:pt x="3334" y="535"/>
                  </a:lnTo>
                  <a:lnTo>
                    <a:pt x="3336" y="564"/>
                  </a:lnTo>
                  <a:lnTo>
                    <a:pt x="3336" y="1608"/>
                  </a:lnTo>
                  <a:lnTo>
                    <a:pt x="3335" y="1622"/>
                  </a:lnTo>
                  <a:lnTo>
                    <a:pt x="3333" y="1631"/>
                  </a:lnTo>
                  <a:lnTo>
                    <a:pt x="3330" y="1636"/>
                  </a:lnTo>
                  <a:lnTo>
                    <a:pt x="3325" y="1638"/>
                  </a:lnTo>
                  <a:lnTo>
                    <a:pt x="3321" y="1637"/>
                  </a:lnTo>
                  <a:lnTo>
                    <a:pt x="3316" y="1635"/>
                  </a:lnTo>
                  <a:lnTo>
                    <a:pt x="3312" y="1632"/>
                  </a:lnTo>
                  <a:lnTo>
                    <a:pt x="3309" y="1630"/>
                  </a:lnTo>
                  <a:lnTo>
                    <a:pt x="3294" y="1618"/>
                  </a:lnTo>
                  <a:lnTo>
                    <a:pt x="3278" y="1603"/>
                  </a:lnTo>
                  <a:lnTo>
                    <a:pt x="3258" y="1587"/>
                  </a:lnTo>
                  <a:lnTo>
                    <a:pt x="3237" y="1570"/>
                  </a:lnTo>
                  <a:lnTo>
                    <a:pt x="3215" y="1551"/>
                  </a:lnTo>
                  <a:lnTo>
                    <a:pt x="3191" y="1533"/>
                  </a:lnTo>
                  <a:lnTo>
                    <a:pt x="3168" y="1513"/>
                  </a:lnTo>
                  <a:lnTo>
                    <a:pt x="3143" y="1493"/>
                  </a:lnTo>
                  <a:lnTo>
                    <a:pt x="3120" y="1473"/>
                  </a:lnTo>
                  <a:lnTo>
                    <a:pt x="3096" y="1454"/>
                  </a:lnTo>
                  <a:lnTo>
                    <a:pt x="3073" y="1436"/>
                  </a:lnTo>
                  <a:lnTo>
                    <a:pt x="3052" y="1418"/>
                  </a:lnTo>
                  <a:lnTo>
                    <a:pt x="3032" y="1402"/>
                  </a:lnTo>
                  <a:lnTo>
                    <a:pt x="3014" y="1387"/>
                  </a:lnTo>
                  <a:lnTo>
                    <a:pt x="2999" y="1375"/>
                  </a:lnTo>
                  <a:lnTo>
                    <a:pt x="2987" y="1365"/>
                  </a:lnTo>
                  <a:lnTo>
                    <a:pt x="2977" y="1357"/>
                  </a:lnTo>
                  <a:lnTo>
                    <a:pt x="2971" y="1353"/>
                  </a:lnTo>
                  <a:lnTo>
                    <a:pt x="2969" y="1351"/>
                  </a:lnTo>
                  <a:lnTo>
                    <a:pt x="2942" y="1331"/>
                  </a:lnTo>
                  <a:lnTo>
                    <a:pt x="2913" y="1314"/>
                  </a:lnTo>
                  <a:lnTo>
                    <a:pt x="2880" y="1299"/>
                  </a:lnTo>
                  <a:lnTo>
                    <a:pt x="2846" y="1287"/>
                  </a:lnTo>
                  <a:lnTo>
                    <a:pt x="2811" y="1278"/>
                  </a:lnTo>
                  <a:lnTo>
                    <a:pt x="2778" y="1272"/>
                  </a:lnTo>
                  <a:lnTo>
                    <a:pt x="2745" y="1270"/>
                  </a:lnTo>
                  <a:lnTo>
                    <a:pt x="1966" y="1270"/>
                  </a:lnTo>
                  <a:lnTo>
                    <a:pt x="1931" y="1273"/>
                  </a:lnTo>
                  <a:lnTo>
                    <a:pt x="1897" y="1281"/>
                  </a:lnTo>
                  <a:lnTo>
                    <a:pt x="1867" y="1294"/>
                  </a:lnTo>
                  <a:lnTo>
                    <a:pt x="1839" y="1312"/>
                  </a:lnTo>
                  <a:lnTo>
                    <a:pt x="1813" y="1333"/>
                  </a:lnTo>
                  <a:lnTo>
                    <a:pt x="1792" y="1359"/>
                  </a:lnTo>
                  <a:lnTo>
                    <a:pt x="1775" y="1386"/>
                  </a:lnTo>
                  <a:lnTo>
                    <a:pt x="1761" y="1418"/>
                  </a:lnTo>
                  <a:lnTo>
                    <a:pt x="1753" y="1451"/>
                  </a:lnTo>
                  <a:lnTo>
                    <a:pt x="1750" y="1486"/>
                  </a:lnTo>
                  <a:lnTo>
                    <a:pt x="1750" y="2039"/>
                  </a:lnTo>
                  <a:lnTo>
                    <a:pt x="1750" y="2041"/>
                  </a:lnTo>
                  <a:lnTo>
                    <a:pt x="1750" y="2045"/>
                  </a:lnTo>
                  <a:lnTo>
                    <a:pt x="1749" y="2051"/>
                  </a:lnTo>
                  <a:lnTo>
                    <a:pt x="1748" y="2057"/>
                  </a:lnTo>
                  <a:lnTo>
                    <a:pt x="1745" y="2064"/>
                  </a:lnTo>
                  <a:lnTo>
                    <a:pt x="1740" y="2069"/>
                  </a:lnTo>
                  <a:lnTo>
                    <a:pt x="1733" y="2073"/>
                  </a:lnTo>
                  <a:lnTo>
                    <a:pt x="1723" y="2075"/>
                  </a:lnTo>
                  <a:lnTo>
                    <a:pt x="1395" y="2075"/>
                  </a:lnTo>
                  <a:lnTo>
                    <a:pt x="1393" y="2075"/>
                  </a:lnTo>
                  <a:lnTo>
                    <a:pt x="1389" y="2074"/>
                  </a:lnTo>
                  <a:lnTo>
                    <a:pt x="1382" y="2073"/>
                  </a:lnTo>
                  <a:lnTo>
                    <a:pt x="1375" y="2070"/>
                  </a:lnTo>
                  <a:lnTo>
                    <a:pt x="1369" y="2064"/>
                  </a:lnTo>
                  <a:lnTo>
                    <a:pt x="1364" y="2057"/>
                  </a:lnTo>
                  <a:lnTo>
                    <a:pt x="1362" y="2046"/>
                  </a:lnTo>
                  <a:lnTo>
                    <a:pt x="1362" y="1882"/>
                  </a:lnTo>
                  <a:lnTo>
                    <a:pt x="1362" y="1863"/>
                  </a:lnTo>
                  <a:lnTo>
                    <a:pt x="1362" y="1844"/>
                  </a:lnTo>
                  <a:lnTo>
                    <a:pt x="1361" y="1824"/>
                  </a:lnTo>
                  <a:lnTo>
                    <a:pt x="1359" y="1802"/>
                  </a:lnTo>
                  <a:lnTo>
                    <a:pt x="1355" y="1781"/>
                  </a:lnTo>
                  <a:lnTo>
                    <a:pt x="1351" y="1759"/>
                  </a:lnTo>
                  <a:lnTo>
                    <a:pt x="1346" y="1738"/>
                  </a:lnTo>
                  <a:lnTo>
                    <a:pt x="1339" y="1717"/>
                  </a:lnTo>
                  <a:lnTo>
                    <a:pt x="1330" y="1698"/>
                  </a:lnTo>
                  <a:lnTo>
                    <a:pt x="1319" y="1679"/>
                  </a:lnTo>
                  <a:lnTo>
                    <a:pt x="1305" y="1663"/>
                  </a:lnTo>
                  <a:lnTo>
                    <a:pt x="1289" y="1648"/>
                  </a:lnTo>
                  <a:lnTo>
                    <a:pt x="1270" y="1637"/>
                  </a:lnTo>
                  <a:lnTo>
                    <a:pt x="1248" y="1628"/>
                  </a:lnTo>
                  <a:lnTo>
                    <a:pt x="1223" y="1623"/>
                  </a:lnTo>
                  <a:lnTo>
                    <a:pt x="1196" y="1621"/>
                  </a:lnTo>
                  <a:lnTo>
                    <a:pt x="684" y="1621"/>
                  </a:lnTo>
                  <a:lnTo>
                    <a:pt x="655" y="1623"/>
                  </a:lnTo>
                  <a:lnTo>
                    <a:pt x="629" y="1627"/>
                  </a:lnTo>
                  <a:lnTo>
                    <a:pt x="607" y="1635"/>
                  </a:lnTo>
                  <a:lnTo>
                    <a:pt x="588" y="1645"/>
                  </a:lnTo>
                  <a:lnTo>
                    <a:pt x="572" y="1659"/>
                  </a:lnTo>
                  <a:lnTo>
                    <a:pt x="558" y="1673"/>
                  </a:lnTo>
                  <a:lnTo>
                    <a:pt x="547" y="1689"/>
                  </a:lnTo>
                  <a:lnTo>
                    <a:pt x="538" y="1708"/>
                  </a:lnTo>
                  <a:lnTo>
                    <a:pt x="531" y="1726"/>
                  </a:lnTo>
                  <a:lnTo>
                    <a:pt x="526" y="1747"/>
                  </a:lnTo>
                  <a:lnTo>
                    <a:pt x="523" y="1766"/>
                  </a:lnTo>
                  <a:lnTo>
                    <a:pt x="519" y="1787"/>
                  </a:lnTo>
                  <a:lnTo>
                    <a:pt x="518" y="1807"/>
                  </a:lnTo>
                  <a:lnTo>
                    <a:pt x="517" y="1828"/>
                  </a:lnTo>
                  <a:lnTo>
                    <a:pt x="517" y="1846"/>
                  </a:lnTo>
                  <a:lnTo>
                    <a:pt x="517" y="1865"/>
                  </a:lnTo>
                  <a:lnTo>
                    <a:pt x="517" y="1882"/>
                  </a:lnTo>
                  <a:lnTo>
                    <a:pt x="517" y="2045"/>
                  </a:lnTo>
                  <a:lnTo>
                    <a:pt x="515" y="2055"/>
                  </a:lnTo>
                  <a:lnTo>
                    <a:pt x="511" y="2062"/>
                  </a:lnTo>
                  <a:lnTo>
                    <a:pt x="506" y="2068"/>
                  </a:lnTo>
                  <a:lnTo>
                    <a:pt x="499" y="2071"/>
                  </a:lnTo>
                  <a:lnTo>
                    <a:pt x="492" y="2073"/>
                  </a:lnTo>
                  <a:lnTo>
                    <a:pt x="486" y="2074"/>
                  </a:lnTo>
                  <a:lnTo>
                    <a:pt x="482" y="2075"/>
                  </a:lnTo>
                  <a:lnTo>
                    <a:pt x="481" y="2075"/>
                  </a:lnTo>
                  <a:lnTo>
                    <a:pt x="316" y="2075"/>
                  </a:lnTo>
                  <a:lnTo>
                    <a:pt x="308" y="2076"/>
                  </a:lnTo>
                  <a:lnTo>
                    <a:pt x="304" y="2080"/>
                  </a:lnTo>
                  <a:lnTo>
                    <a:pt x="301" y="2084"/>
                  </a:lnTo>
                  <a:lnTo>
                    <a:pt x="300" y="2088"/>
                  </a:lnTo>
                  <a:lnTo>
                    <a:pt x="300" y="2091"/>
                  </a:lnTo>
                  <a:lnTo>
                    <a:pt x="300" y="2093"/>
                  </a:lnTo>
                  <a:lnTo>
                    <a:pt x="300" y="2805"/>
                  </a:lnTo>
                  <a:lnTo>
                    <a:pt x="302" y="2825"/>
                  </a:lnTo>
                  <a:lnTo>
                    <a:pt x="309" y="2842"/>
                  </a:lnTo>
                  <a:lnTo>
                    <a:pt x="322" y="2857"/>
                  </a:lnTo>
                  <a:lnTo>
                    <a:pt x="336" y="2868"/>
                  </a:lnTo>
                  <a:lnTo>
                    <a:pt x="353" y="2876"/>
                  </a:lnTo>
                  <a:lnTo>
                    <a:pt x="373" y="2878"/>
                  </a:lnTo>
                  <a:lnTo>
                    <a:pt x="1727" y="2878"/>
                  </a:lnTo>
                  <a:lnTo>
                    <a:pt x="1729" y="2878"/>
                  </a:lnTo>
                  <a:lnTo>
                    <a:pt x="1734" y="2878"/>
                  </a:lnTo>
                  <a:lnTo>
                    <a:pt x="1739" y="2879"/>
                  </a:lnTo>
                  <a:lnTo>
                    <a:pt x="1744" y="2882"/>
                  </a:lnTo>
                  <a:lnTo>
                    <a:pt x="1748" y="2887"/>
                  </a:lnTo>
                  <a:lnTo>
                    <a:pt x="1750" y="2896"/>
                  </a:lnTo>
                  <a:lnTo>
                    <a:pt x="1750" y="3050"/>
                  </a:lnTo>
                  <a:lnTo>
                    <a:pt x="1750" y="3051"/>
                  </a:lnTo>
                  <a:lnTo>
                    <a:pt x="1750" y="3054"/>
                  </a:lnTo>
                  <a:lnTo>
                    <a:pt x="1748" y="3058"/>
                  </a:lnTo>
                  <a:lnTo>
                    <a:pt x="1746" y="3062"/>
                  </a:lnTo>
                  <a:lnTo>
                    <a:pt x="1741" y="3065"/>
                  </a:lnTo>
                  <a:lnTo>
                    <a:pt x="1733" y="3066"/>
                  </a:lnTo>
                  <a:lnTo>
                    <a:pt x="373" y="3066"/>
                  </a:lnTo>
                  <a:lnTo>
                    <a:pt x="334" y="3063"/>
                  </a:lnTo>
                  <a:lnTo>
                    <a:pt x="297" y="3055"/>
                  </a:lnTo>
                  <a:lnTo>
                    <a:pt x="262" y="3042"/>
                  </a:lnTo>
                  <a:lnTo>
                    <a:pt x="231" y="3025"/>
                  </a:lnTo>
                  <a:lnTo>
                    <a:pt x="202" y="3003"/>
                  </a:lnTo>
                  <a:lnTo>
                    <a:pt x="175" y="2976"/>
                  </a:lnTo>
                  <a:lnTo>
                    <a:pt x="154" y="2948"/>
                  </a:lnTo>
                  <a:lnTo>
                    <a:pt x="136" y="2916"/>
                  </a:lnTo>
                  <a:lnTo>
                    <a:pt x="123" y="2881"/>
                  </a:lnTo>
                  <a:lnTo>
                    <a:pt x="115" y="2844"/>
                  </a:lnTo>
                  <a:lnTo>
                    <a:pt x="112" y="2805"/>
                  </a:lnTo>
                  <a:lnTo>
                    <a:pt x="112" y="2089"/>
                  </a:lnTo>
                  <a:lnTo>
                    <a:pt x="110" y="2077"/>
                  </a:lnTo>
                  <a:lnTo>
                    <a:pt x="106" y="2069"/>
                  </a:lnTo>
                  <a:lnTo>
                    <a:pt x="99" y="2062"/>
                  </a:lnTo>
                  <a:lnTo>
                    <a:pt x="93" y="2058"/>
                  </a:lnTo>
                  <a:lnTo>
                    <a:pt x="86" y="2054"/>
                  </a:lnTo>
                  <a:lnTo>
                    <a:pt x="81" y="2051"/>
                  </a:lnTo>
                  <a:lnTo>
                    <a:pt x="57" y="2034"/>
                  </a:lnTo>
                  <a:lnTo>
                    <a:pt x="38" y="2014"/>
                  </a:lnTo>
                  <a:lnTo>
                    <a:pt x="23" y="1991"/>
                  </a:lnTo>
                  <a:lnTo>
                    <a:pt x="10" y="1966"/>
                  </a:lnTo>
                  <a:lnTo>
                    <a:pt x="3" y="1938"/>
                  </a:lnTo>
                  <a:lnTo>
                    <a:pt x="0" y="1909"/>
                  </a:lnTo>
                  <a:lnTo>
                    <a:pt x="0" y="564"/>
                  </a:lnTo>
                  <a:lnTo>
                    <a:pt x="3" y="535"/>
                  </a:lnTo>
                  <a:lnTo>
                    <a:pt x="10" y="506"/>
                  </a:lnTo>
                  <a:lnTo>
                    <a:pt x="23" y="480"/>
                  </a:lnTo>
                  <a:lnTo>
                    <a:pt x="39" y="457"/>
                  </a:lnTo>
                  <a:lnTo>
                    <a:pt x="59" y="436"/>
                  </a:lnTo>
                  <a:lnTo>
                    <a:pt x="83" y="420"/>
                  </a:lnTo>
                  <a:lnTo>
                    <a:pt x="109" y="408"/>
                  </a:lnTo>
                  <a:lnTo>
                    <a:pt x="137" y="400"/>
                  </a:lnTo>
                  <a:lnTo>
                    <a:pt x="167" y="397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9" y="396"/>
                  </a:lnTo>
                  <a:lnTo>
                    <a:pt x="863" y="393"/>
                  </a:lnTo>
                  <a:lnTo>
                    <a:pt x="867" y="388"/>
                  </a:lnTo>
                  <a:lnTo>
                    <a:pt x="868" y="380"/>
                  </a:lnTo>
                  <a:lnTo>
                    <a:pt x="868" y="188"/>
                  </a:lnTo>
                  <a:lnTo>
                    <a:pt x="871" y="155"/>
                  </a:lnTo>
                  <a:lnTo>
                    <a:pt x="879" y="123"/>
                  </a:lnTo>
                  <a:lnTo>
                    <a:pt x="893" y="93"/>
                  </a:lnTo>
                  <a:lnTo>
                    <a:pt x="912" y="67"/>
                  </a:lnTo>
                  <a:lnTo>
                    <a:pt x="934" y="44"/>
                  </a:lnTo>
                  <a:lnTo>
                    <a:pt x="961" y="26"/>
                  </a:lnTo>
                  <a:lnTo>
                    <a:pt x="991" y="11"/>
                  </a:lnTo>
                  <a:lnTo>
                    <a:pt x="1022" y="3"/>
                  </a:lnTo>
                  <a:lnTo>
                    <a:pt x="1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4555463" y="1013822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616873" y="4566155"/>
            <a:ext cx="291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4C7E"/>
                </a:solidFill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70B685-7721-4AE2-BDC7-C817B617C1FF}"/>
              </a:ext>
            </a:extLst>
          </p:cNvPr>
          <p:cNvSpPr txBox="1"/>
          <p:nvPr/>
        </p:nvSpPr>
        <p:spPr>
          <a:xfrm>
            <a:off x="412217" y="695953"/>
            <a:ext cx="11601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7E"/>
                </a:solidFill>
                <a:latin typeface="+mn-lt"/>
              </a:rPr>
              <a:t>Грантополучатель: </a:t>
            </a:r>
            <a:r>
              <a:rPr lang="ru-RU" sz="1800" b="1" dirty="0">
                <a:solidFill>
                  <a:srgbClr val="004C7E"/>
                </a:solidFill>
                <a:latin typeface="+mn-lt"/>
                <a:ea typeface="Calibri" panose="020F0502020204030204" pitchFamily="34" charset="0"/>
              </a:rPr>
              <a:t>Общественный фонд «Институт равных прав и равных возможностей Казахстана»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93E0F5-4A70-42D3-B3B9-DB769C693284}"/>
              </a:ext>
            </a:extLst>
          </p:cNvPr>
          <p:cNvSpPr txBox="1"/>
          <p:nvPr/>
        </p:nvSpPr>
        <p:spPr>
          <a:xfrm>
            <a:off x="891128" y="1371018"/>
            <a:ext cx="2899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600" dirty="0">
              <a:solidFill>
                <a:srgbClr val="004C7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FC1B4B-FCD1-476D-B5D5-73982711FC56}"/>
              </a:ext>
            </a:extLst>
          </p:cNvPr>
          <p:cNvSpPr txBox="1"/>
          <p:nvPr/>
        </p:nvSpPr>
        <p:spPr>
          <a:xfrm>
            <a:off x="900089" y="2096485"/>
            <a:ext cx="3238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4C7E"/>
                </a:solidFill>
                <a:latin typeface="+mn-lt"/>
              </a:rPr>
              <a:t>Целевая аудитория: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родители и опекуны</a:t>
            </a:r>
            <a:endParaRPr lang="en-US" sz="1400" dirty="0">
              <a:solidFill>
                <a:srgbClr val="004C7E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школьники</a:t>
            </a:r>
            <a:endParaRPr lang="en-US" sz="1400" dirty="0">
              <a:solidFill>
                <a:srgbClr val="004C7E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студенты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  <a:latin typeface="+mn-lt"/>
              </a:rPr>
              <a:t>молодежь</a:t>
            </a:r>
          </a:p>
        </p:txBody>
      </p:sp>
      <p:sp>
        <p:nvSpPr>
          <p:cNvPr id="51" name="Freeform 73">
            <a:extLst>
              <a:ext uri="{FF2B5EF4-FFF2-40B4-BE49-F238E27FC236}">
                <a16:creationId xmlns:a16="http://schemas.microsoft.com/office/drawing/2014/main" id="{EBB09945-0586-415F-B565-99821244AE62}"/>
              </a:ext>
            </a:extLst>
          </p:cNvPr>
          <p:cNvSpPr>
            <a:spLocks/>
          </p:cNvSpPr>
          <p:nvPr/>
        </p:nvSpPr>
        <p:spPr bwMode="auto">
          <a:xfrm>
            <a:off x="502871" y="2173799"/>
            <a:ext cx="374650" cy="482600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E436B2-B9CA-46A0-A901-B2AC25FE4634}"/>
              </a:ext>
            </a:extLst>
          </p:cNvPr>
          <p:cNvSpPr txBox="1"/>
          <p:nvPr/>
        </p:nvSpPr>
        <p:spPr>
          <a:xfrm>
            <a:off x="952839" y="4868460"/>
            <a:ext cx="25500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C7E"/>
                </a:solidFill>
                <a:ea typeface="Times New Roman" panose="02020603050405020304" pitchFamily="18" charset="0"/>
              </a:rPr>
              <a:t>География: </a:t>
            </a:r>
          </a:p>
          <a:p>
            <a:r>
              <a:rPr lang="ru-RU" sz="1400" dirty="0">
                <a:solidFill>
                  <a:srgbClr val="004C7E"/>
                </a:solidFill>
                <a:ea typeface="Times New Roman" panose="02020603050405020304" pitchFamily="18" charset="0"/>
              </a:rPr>
              <a:t>14 областей, города Нур-Султан, Алматы и Шымкент</a:t>
            </a:r>
            <a:endParaRPr lang="ru-RU" sz="1400" dirty="0">
              <a:solidFill>
                <a:srgbClr val="004C7E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54565E-E10A-4CDC-B67E-1915F3E369FF}"/>
              </a:ext>
            </a:extLst>
          </p:cNvPr>
          <p:cNvSpPr txBox="1"/>
          <p:nvPr/>
        </p:nvSpPr>
        <p:spPr>
          <a:xfrm>
            <a:off x="983017" y="5698422"/>
            <a:ext cx="323819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4C7E"/>
                </a:solidFill>
                <a:latin typeface="+mn-lt"/>
              </a:rPr>
              <a:t>Целевая аудитория: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дети</a:t>
            </a:r>
            <a:endParaRPr lang="en-US" sz="1400" dirty="0">
              <a:solidFill>
                <a:srgbClr val="004C7E"/>
              </a:solidFill>
            </a:endParaRP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молодежь</a:t>
            </a:r>
          </a:p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rgbClr val="004C7E"/>
                </a:solidFill>
              </a:rPr>
              <a:t>родители</a:t>
            </a:r>
          </a:p>
        </p:txBody>
      </p:sp>
      <p:sp>
        <p:nvSpPr>
          <p:cNvPr id="82" name="Freeform 73">
            <a:extLst>
              <a:ext uri="{FF2B5EF4-FFF2-40B4-BE49-F238E27FC236}">
                <a16:creationId xmlns:a16="http://schemas.microsoft.com/office/drawing/2014/main" id="{78384F35-4F98-499F-8774-F985221EC871}"/>
              </a:ext>
            </a:extLst>
          </p:cNvPr>
          <p:cNvSpPr>
            <a:spLocks/>
          </p:cNvSpPr>
          <p:nvPr/>
        </p:nvSpPr>
        <p:spPr bwMode="auto">
          <a:xfrm>
            <a:off x="525439" y="5793750"/>
            <a:ext cx="374650" cy="397114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26" name="Picture 2" descr="Памятка для родителей по профилактике суицида у подростков | Официальный  портал учреждений социальной поддержки и социального обслуживания населения  Хабаровского края">
            <a:extLst>
              <a:ext uri="{FF2B5EF4-FFF2-40B4-BE49-F238E27FC236}">
                <a16:creationId xmlns:a16="http://schemas.microsoft.com/office/drawing/2014/main" id="{E889D439-7F37-4249-AE3C-5D1F7A54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46" y="1087265"/>
            <a:ext cx="1918603" cy="13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филактика компьютерной зависимости">
            <a:extLst>
              <a:ext uri="{FF2B5EF4-FFF2-40B4-BE49-F238E27FC236}">
                <a16:creationId xmlns:a16="http://schemas.microsoft.com/office/drawing/2014/main" id="{A4CA00AA-B484-469E-890D-0CBA13BE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22" y="4586356"/>
            <a:ext cx="2102426" cy="12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43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9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50919</TotalTime>
  <Words>2742</Words>
  <Application>Microsoft Office PowerPoint</Application>
  <PresentationFormat>Произвольный</PresentationFormat>
  <Paragraphs>403</Paragraphs>
  <Slides>28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9_Custom Design</vt:lpstr>
      <vt:lpstr>Специальное оформление</vt:lpstr>
      <vt:lpstr>1_Специальное оформление</vt:lpstr>
      <vt:lpstr>think-cell Slide</vt:lpstr>
      <vt:lpstr>Центр поддержки гражданских инициатив  Развитие механизмов поддержки гражданских инициатив</vt:lpstr>
      <vt:lpstr>Презентация PowerPoint</vt:lpstr>
      <vt:lpstr>Текущие социальные проекты Центра</vt:lpstr>
      <vt:lpstr>Презентация PowerPoint</vt:lpstr>
      <vt:lpstr>«Проекта «Fitness Park KZ»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«Поколение Независимости»</vt:lpstr>
      <vt:lpstr>Презентация PowerPoint</vt:lpstr>
      <vt:lpstr>«Оказание консультативных услуг по вопросам сохранения репродуктивного здоровья среди молодежи»</vt:lpstr>
      <vt:lpstr>Презентация PowerPoint</vt:lpstr>
      <vt:lpstr>Презентация PowerPoint</vt:lpstr>
      <vt:lpstr>«Разработка и реализация мер по социализации молодежи, не вовлеченной в образовательный процесс и занятость (NEET категория)» </vt:lpstr>
      <vt:lpstr>Презентация PowerPoint</vt:lpstr>
      <vt:lpstr>«Организация комплекса мероприятий, направленных на развитие местного самоуправления» </vt:lpstr>
      <vt:lpstr>Презентация PowerPoint</vt:lpstr>
      <vt:lpstr>Социальное сопровождение граждан, освобождающихся и освободившихся из мест лишения свободы, направленное на их эффективную ресоциализацию</vt:lpstr>
      <vt:lpstr>Презентация PowerPoint</vt:lpstr>
      <vt:lpstr>Презентация PowerPoint</vt:lpstr>
      <vt:lpstr>«Применение института медиации для разрешения социальных вопросов и сохранения стабильности и согласия в обществе»</vt:lpstr>
      <vt:lpstr>«Организация и развитие деятельности республиканского гражданского центра для поддержки неправительственных организаций по принципу «одного окна»</vt:lpstr>
      <vt:lpstr>«Стимулирование и популяризация социального предпринимательства среди НПО  Казахстана»</vt:lpstr>
      <vt:lpstr>«Развитие института общественных советов (ОС)»</vt:lpstr>
      <vt:lpstr>Презентация PowerPoint</vt:lpstr>
      <vt:lpstr>Обеспечение единых механизмов проведения в регионах разъяснительной работы с приверженцами деструктивной и радикальной религиозной идеологии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Макроэкономический отчет</dc:title>
  <dc:creator>Сапышев Р.</dc:creator>
  <cp:lastModifiedBy>Аслан Сариев</cp:lastModifiedBy>
  <cp:revision>3287</cp:revision>
  <cp:lastPrinted>2021-04-12T10:16:32Z</cp:lastPrinted>
  <dcterms:created xsi:type="dcterms:W3CDTF">2016-03-17T04:28:34Z</dcterms:created>
  <dcterms:modified xsi:type="dcterms:W3CDTF">2021-04-16T10:00:52Z</dcterms:modified>
</cp:coreProperties>
</file>