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4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5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6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7.xml" ContentType="application/vnd.openxmlformats-officedocument.theme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8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theme/theme9.xml" ContentType="application/vnd.openxmlformats-officedocument.theme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10" r:id="rId1"/>
    <p:sldMasterId id="2147484022" r:id="rId2"/>
    <p:sldMasterId id="2147484041" r:id="rId3"/>
    <p:sldMasterId id="2147484245" r:id="rId4"/>
    <p:sldMasterId id="2147484283" r:id="rId5"/>
    <p:sldMasterId id="2147513385" r:id="rId6"/>
    <p:sldMasterId id="2147513404" r:id="rId7"/>
    <p:sldMasterId id="2147513422" r:id="rId8"/>
    <p:sldMasterId id="2147534853" r:id="rId9"/>
    <p:sldMasterId id="2147534866" r:id="rId10"/>
  </p:sldMasterIdLst>
  <p:notesMasterIdLst>
    <p:notesMasterId r:id="rId49"/>
  </p:notesMasterIdLst>
  <p:handoutMasterIdLst>
    <p:handoutMasterId r:id="rId50"/>
  </p:handoutMasterIdLst>
  <p:sldIdLst>
    <p:sldId id="256" r:id="rId11"/>
    <p:sldId id="259" r:id="rId12"/>
    <p:sldId id="292" r:id="rId13"/>
    <p:sldId id="366" r:id="rId14"/>
    <p:sldId id="293" r:id="rId15"/>
    <p:sldId id="325" r:id="rId16"/>
    <p:sldId id="367" r:id="rId17"/>
    <p:sldId id="326" r:id="rId18"/>
    <p:sldId id="327" r:id="rId19"/>
    <p:sldId id="297" r:id="rId20"/>
    <p:sldId id="329" r:id="rId21"/>
    <p:sldId id="330" r:id="rId22"/>
    <p:sldId id="312" r:id="rId23"/>
    <p:sldId id="331" r:id="rId24"/>
    <p:sldId id="343" r:id="rId25"/>
    <p:sldId id="346" r:id="rId26"/>
    <p:sldId id="350" r:id="rId27"/>
    <p:sldId id="355" r:id="rId28"/>
    <p:sldId id="332" r:id="rId29"/>
    <p:sldId id="333" r:id="rId30"/>
    <p:sldId id="364" r:id="rId31"/>
    <p:sldId id="334" r:id="rId32"/>
    <p:sldId id="276" r:id="rId33"/>
    <p:sldId id="369" r:id="rId34"/>
    <p:sldId id="278" r:id="rId35"/>
    <p:sldId id="370" r:id="rId36"/>
    <p:sldId id="281" r:id="rId37"/>
    <p:sldId id="354" r:id="rId38"/>
    <p:sldId id="357" r:id="rId39"/>
    <p:sldId id="359" r:id="rId40"/>
    <p:sldId id="368" r:id="rId41"/>
    <p:sldId id="365" r:id="rId42"/>
    <p:sldId id="353" r:id="rId43"/>
    <p:sldId id="348" r:id="rId44"/>
    <p:sldId id="339" r:id="rId45"/>
    <p:sldId id="341" r:id="rId46"/>
    <p:sldId id="342" r:id="rId47"/>
    <p:sldId id="344" r:id="rId48"/>
  </p:sldIdLst>
  <p:sldSz cx="9144000" cy="6858000" type="screen4x3"/>
  <p:notesSz cx="6735763" cy="9866313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00"/>
    <a:srgbClr val="0033CC"/>
    <a:srgbClr val="0000CC"/>
    <a:srgbClr val="A50021"/>
    <a:srgbClr val="3366FF"/>
    <a:srgbClr val="FF0066"/>
    <a:srgbClr val="F3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63" autoAdjust="0"/>
    <p:restoredTop sz="67355" autoAdjust="0"/>
  </p:normalViewPr>
  <p:slideViewPr>
    <p:cSldViewPr>
      <p:cViewPr varScale="1">
        <p:scale>
          <a:sx n="70" d="100"/>
          <a:sy n="70" d="100"/>
        </p:scale>
        <p:origin x="210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slide" Target="slides/slide31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8" Type="http://schemas.openxmlformats.org/officeDocument/2006/relationships/slideMaster" Target="slideMasters/slideMaster8.xml"/><Relationship Id="rId5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812375249500993E-2"/>
          <c:y val="0.12377850162866449"/>
          <c:w val="0.77045908183632739"/>
          <c:h val="0.49837133550488599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2020 год</c:v>
                </c:pt>
              </c:strCache>
            </c:strRef>
          </c:tx>
          <c:spPr>
            <a:ln w="20341">
              <a:solidFill>
                <a:schemeClr val="tx1"/>
              </a:solidFill>
              <a:prstDash val="solid"/>
            </a:ln>
          </c:spPr>
          <c:dPt>
            <c:idx val="0"/>
            <c:bubble3D val="0"/>
            <c:spPr>
              <a:solidFill>
                <a:srgbClr val="99CC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FF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00FF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CC99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5"/>
            <c:bubble3D val="0"/>
            <c:spPr>
              <a:solidFill>
                <a:srgbClr val="0000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6"/>
            <c:bubble3D val="0"/>
          </c:dPt>
          <c:dLbls>
            <c:dLbl>
              <c:idx val="0"/>
              <c:layout>
                <c:manualLayout>
                  <c:x val="-1.6394441326722478E-2"/>
                  <c:y val="-0.2006713103169796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7323876029089309E-2"/>
                  <c:y val="1.6596002422774075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7.9493424820795272E-3"/>
                  <c:y val="-7.6510397738744199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6425104282978585E-2"/>
                  <c:y val="-4.6839895013123363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4179997338686815E-2"/>
                  <c:y val="-2.6605895416919038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3.7990245708632436E-2"/>
                  <c:y val="-8.9576014536644454E-3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380">
                <a:noFill/>
              </a:ln>
            </c:sp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  <c:pt idx="6">
                  <c:v>строительство</c:v>
                </c:pt>
              </c:strCache>
            </c:strRef>
          </c:cat>
          <c:val>
            <c:numRef>
              <c:f>Sheet1!$B$2:$H$2</c:f>
              <c:numCache>
                <c:formatCode>#,##0</c:formatCode>
                <c:ptCount val="7"/>
                <c:pt idx="0">
                  <c:v>146560</c:v>
                </c:pt>
                <c:pt idx="1">
                  <c:v>9124</c:v>
                </c:pt>
                <c:pt idx="2">
                  <c:v>61542</c:v>
                </c:pt>
                <c:pt idx="3">
                  <c:v>22712</c:v>
                </c:pt>
                <c:pt idx="4">
                  <c:v>12546</c:v>
                </c:pt>
                <c:pt idx="5">
                  <c:v>38455</c:v>
                </c:pt>
                <c:pt idx="6">
                  <c:v>18774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Lbls>
            <c:spPr>
              <a:noFill/>
              <a:ln w="25380">
                <a:noFill/>
              </a:ln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  <c:pt idx="6">
                  <c:v>строительство</c:v>
                </c:pt>
              </c:strCache>
            </c:strRef>
          </c:cat>
          <c:val>
            <c:numRef>
              <c:f>Sheet1!$B$3:$H$3</c:f>
              <c:numCache>
                <c:formatCode>0.0</c:formatCode>
                <c:ptCount val="7"/>
                <c:pt idx="0">
                  <c:v>47.321229654551146</c:v>
                </c:pt>
                <c:pt idx="1">
                  <c:v>2.9459531889200647</c:v>
                </c:pt>
                <c:pt idx="2">
                  <c:v>19.87065444459871</c:v>
                </c:pt>
                <c:pt idx="3">
                  <c:v>7.3332407745235102</c:v>
                </c:pt>
                <c:pt idx="4">
                  <c:v>4.0508470745496634</c:v>
                </c:pt>
                <c:pt idx="5">
                  <c:v>12.416333831644135</c:v>
                </c:pt>
                <c:pt idx="6">
                  <c:v>6.061741031212768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69">
          <a:noFill/>
        </a:ln>
      </c:spPr>
    </c:plotArea>
    <c:legend>
      <c:legendPos val="b"/>
      <c:layout>
        <c:manualLayout>
          <c:xMode val="edge"/>
          <c:yMode val="edge"/>
          <c:x val="0.20598594895465652"/>
          <c:y val="0.67729222183747118"/>
          <c:w val="0.58802787582586657"/>
          <c:h val="0.32270777816252882"/>
        </c:manualLayout>
      </c:layout>
      <c:overlay val="1"/>
      <c:spPr>
        <a:solidFill>
          <a:schemeClr val="bg1"/>
        </a:solidFill>
        <a:ln w="40669">
          <a:noFill/>
        </a:ln>
      </c:spPr>
      <c:txPr>
        <a:bodyPr/>
        <a:lstStyle/>
        <a:p>
          <a:pPr>
            <a:defRPr sz="1319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60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812375249500993E-2"/>
          <c:y val="0.12377850162866449"/>
          <c:w val="0.77045908183632739"/>
          <c:h val="0.49837133550488599"/>
        </c:manualLayout>
      </c:layout>
      <c:pie3DChart>
        <c:varyColors val="1"/>
        <c:ser>
          <c:idx val="0"/>
          <c:order val="0"/>
          <c:tx>
            <c:strRef>
              <c:f>Sheet1!$A$3</c:f>
              <c:strCache>
                <c:ptCount val="1"/>
              </c:strCache>
            </c:strRef>
          </c:tx>
          <c:spPr>
            <a:ln w="22755">
              <a:solidFill>
                <a:schemeClr val="tx1"/>
              </a:solidFill>
              <a:prstDash val="solid"/>
            </a:ln>
          </c:spPr>
          <c:explosion val="4"/>
          <c:dPt>
            <c:idx val="0"/>
            <c:bubble3D val="0"/>
            <c:spPr>
              <a:solidFill>
                <a:srgbClr val="99CCFF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FF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explosion val="7"/>
            <c:spPr>
              <a:solidFill>
                <a:srgbClr val="00FF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CC99FF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5"/>
            <c:bubble3D val="0"/>
          </c:dPt>
          <c:dLbls>
            <c:dLbl>
              <c:idx val="0"/>
              <c:layout>
                <c:manualLayout>
                  <c:x val="-6.4344104527917612E-2"/>
                  <c:y val="-7.2848246452222445E-2"/>
                </c:manualLayout>
              </c:layout>
              <c:tx>
                <c:rich>
                  <a:bodyPr/>
                  <a:lstStyle/>
                  <a:p>
                    <a:pPr>
                      <a:defRPr sz="1971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790" dirty="0" smtClean="0"/>
                      <a:t>28,5%</a:t>
                    </a:r>
                    <a:endParaRPr lang="en-US" sz="1800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9638168179797199E-2"/>
                  <c:y val="3.9974294993484823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2,4%</a:t>
                    </a:r>
                    <a:endParaRPr lang="en-US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5132596130401731E-2"/>
                  <c:y val="2.6279030269247827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31,8%</a:t>
                    </a:r>
                    <a:endParaRPr lang="en-US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1064010441317785E-2"/>
                  <c:y val="-3.0430099561947758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7,4%</a:t>
                    </a:r>
                    <a:endParaRPr lang="en-US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5.2328098331970774E-2"/>
                  <c:y val="-4.8716577090686553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11,2%</a:t>
                    </a:r>
                    <a:endParaRPr lang="en-US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6.2350730748820336E-3"/>
                  <c:y val="-1.4640433191661402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18,6 %</a:t>
                    </a:r>
                    <a:endParaRPr lang="en-US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597319048238979E-2"/>
                  <c:y val="-4.9192275678816261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/>
                      <a:t>13,8%</a:t>
                    </a:r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Mode val="edge"/>
                  <c:yMode val="edge"/>
                  <c:x val="0.68463073852295409"/>
                  <c:y val="0.1856677524429967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45510">
                <a:noFill/>
              </a:ln>
            </c:spPr>
            <c:txPr>
              <a:bodyPr/>
              <a:lstStyle/>
              <a:p>
                <a:pPr>
                  <a:defRPr sz="1793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Sheet1!$B$1:$G$1</c:f>
              <c:strCache>
                <c:ptCount val="6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</c:strCache>
            </c:strRef>
          </c:cat>
          <c:val>
            <c:numRef>
              <c:f>Sheet1!$B$3:$G$3</c:f>
              <c:numCache>
                <c:formatCode>#,##0.0</c:formatCode>
                <c:ptCount val="6"/>
                <c:pt idx="0">
                  <c:v>56.408771771810414</c:v>
                </c:pt>
                <c:pt idx="1">
                  <c:v>4.7178510617309363E-2</c:v>
                </c:pt>
                <c:pt idx="2">
                  <c:v>23.25042782331219</c:v>
                </c:pt>
                <c:pt idx="3">
                  <c:v>5.5979447325192897</c:v>
                </c:pt>
                <c:pt idx="4">
                  <c:v>2.7702363643381926</c:v>
                </c:pt>
                <c:pt idx="5">
                  <c:v>11.925440797402608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367">
          <a:noFill/>
        </a:ln>
      </c:spPr>
    </c:plotArea>
    <c:legend>
      <c:legendPos val="b"/>
      <c:layout>
        <c:manualLayout>
          <c:xMode val="edge"/>
          <c:yMode val="edge"/>
          <c:x val="3.9920228312072346E-3"/>
          <c:y val="0.7011080318870756"/>
          <c:w val="0.99600797716879275"/>
          <c:h val="0.23314809112548085"/>
        </c:manualLayout>
      </c:layout>
      <c:overlay val="0"/>
      <c:spPr>
        <a:solidFill>
          <a:schemeClr val="bg1"/>
        </a:solidFill>
        <a:ln w="45510">
          <a:noFill/>
        </a:ln>
      </c:spPr>
      <c:txPr>
        <a:bodyPr/>
        <a:lstStyle/>
        <a:p>
          <a:pPr>
            <a:defRPr sz="1477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3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33856C9-DDFB-431F-99BA-84526E852C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0682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2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9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9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5181A18-6C70-4C48-A7DE-E591F8F921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70157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89B141-CAAF-4F11-BDFD-D9D0B7CB3FE5}" type="slidenum">
              <a:rPr lang="ru-RU" altLang="ru-RU" sz="1200" smtClean="0"/>
              <a:pPr/>
              <a:t>2</a:t>
            </a:fld>
            <a:endParaRPr lang="ru-RU" altLang="ru-RU" sz="1200" smtClean="0"/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957144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377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037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69B8455-7291-4D54-B471-34185E99DC57}" type="slidenum">
              <a:rPr lang="ru-RU" altLang="ru-RU" sz="1200" smtClean="0"/>
              <a:pPr/>
              <a:t>15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22370794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7875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078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8407A69-ADD3-4534-8866-9824A3C956E6}" type="slidenum">
              <a:rPr lang="ru-RU" altLang="ru-RU" sz="1200" smtClean="0"/>
              <a:pPr/>
              <a:t>18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36348032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21647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401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140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A30E35D-25B0-4720-8881-5D5651AB1EAC}" type="slidenum">
              <a:rPr lang="ru-RU" altLang="ru-RU" sz="1200" smtClean="0">
                <a:solidFill>
                  <a:srgbClr val="000000"/>
                </a:solidFill>
                <a:cs typeface="Arial" panose="020B0604020202020204" pitchFamily="34" charset="0"/>
              </a:rPr>
              <a:pPr/>
              <a:t>22</a:t>
            </a:fld>
            <a:endParaRPr lang="ru-RU" altLang="ru-RU" sz="120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3830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76431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00468A-7C3C-4D26-9A4A-130D654C8F50}" type="slidenum">
              <a:rPr lang="ru-RU" altLang="ru-RU" smtClean="0"/>
              <a:pPr>
                <a:defRPr/>
              </a:pPr>
              <a:t>24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16210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665813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59841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221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222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2D866C2-C66C-4A63-B594-0CE61AAE63BA}" type="slidenum">
              <a:rPr lang="ru-RU" altLang="ru-RU" sz="1200" smtClean="0"/>
              <a:pPr/>
              <a:t>29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32244475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9773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6923" indent="-286294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9974" indent="-22871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0603" indent="-22871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1232" indent="-22871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1861" indent="-228716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2490" indent="-228716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3119" indent="-228716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3748" indent="-228716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89B141-CAAF-4F11-BDFD-D9D0B7CB3FE5}" type="slidenum">
              <a:rPr lang="ru-RU" altLang="ru-RU" sz="1200">
                <a:solidFill>
                  <a:srgbClr val="000000"/>
                </a:solidFill>
              </a:rPr>
              <a:pPr/>
              <a:t>4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3664606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83302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22036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26691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040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304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C813348-B2A2-49D3-8050-34E64D36BC25}" type="slidenum">
              <a:rPr lang="ru-RU" altLang="ru-RU" sz="1200" smtClean="0"/>
              <a:pPr/>
              <a:t>34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8510122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2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355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F64AF34-4FCD-48B7-ADC1-9447FD2925CB}" type="slidenum">
              <a:rPr lang="ru-RU" altLang="ru-RU" sz="1200" smtClean="0"/>
              <a:pPr/>
              <a:t>38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9940486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2515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25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25AC2A3-C345-462A-90FA-30F1E5F37AD1}" type="slidenum">
              <a:rPr lang="ru-RU" altLang="ru-RU" sz="1200" smtClean="0"/>
              <a:pPr/>
              <a:t>8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871301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6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45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3A099C9-52C9-4A21-81B7-352273B1F5D3}" type="slidenum">
              <a:rPr lang="ru-RU" altLang="ru-RU" sz="1200" smtClean="0"/>
              <a:pPr/>
              <a:t>9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1438173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80327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30189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865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86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4536F6E-E79E-4812-8813-00AD664EAD08}" type="slidenum">
              <a:rPr lang="ru-RU" altLang="ru-RU" sz="1200" smtClean="0"/>
              <a:pPr/>
              <a:t>12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19189204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11316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173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ctr" eaLnBrk="1" hangingPunct="1">
              <a:spcBef>
                <a:spcPts val="238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Наименование бюджетов</a:t>
            </a:r>
            <a:endParaRPr lang="ru-RU" altLang="ru-RU" dirty="0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Объем бюджета</a:t>
            </a:r>
            <a:endParaRPr lang="ru-RU" altLang="ru-RU" dirty="0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Собственные доходы</a:t>
            </a:r>
            <a:endParaRPr lang="ru-RU" altLang="ru-RU" dirty="0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Поступления от продажи финансовых активов</a:t>
            </a:r>
            <a:endParaRPr lang="ru-RU" altLang="ru-RU" dirty="0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Субвенции (+)</a:t>
            </a:r>
            <a:endParaRPr lang="ru-RU" altLang="ru-RU" dirty="0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Целевые трансферты из РБ</a:t>
            </a:r>
            <a:endParaRPr lang="ru-RU" altLang="ru-RU" dirty="0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Целевые кредиты из РБ</a:t>
            </a:r>
            <a:endParaRPr lang="ru-RU" altLang="ru-RU" dirty="0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Целевые трансферты и кредиты из ОБ</a:t>
            </a:r>
            <a:endParaRPr lang="ru-RU" altLang="ru-RU" dirty="0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Поступление займов</a:t>
            </a:r>
            <a:endParaRPr lang="ru-RU" altLang="ru-RU" dirty="0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Возврат  трансфертов</a:t>
            </a:r>
            <a:endParaRPr lang="ru-RU" altLang="ru-RU" dirty="0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Погашение бюджетных кредитов </a:t>
            </a:r>
            <a:endParaRPr lang="ru-RU" altLang="ru-RU" dirty="0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Свободные остатки</a:t>
            </a:r>
            <a:endParaRPr lang="ru-RU" altLang="ru-RU" dirty="0" smtClean="0"/>
          </a:p>
          <a:p>
            <a:pPr eaLnBrk="1" hangingPunct="1">
              <a:spcBef>
                <a:spcPts val="263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ВСЕГО</a:t>
            </a: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, из них: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333 037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44 408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4,5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142 629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94 190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29 054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9 000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1 061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1 487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5 443</a:t>
            </a:r>
            <a:endParaRPr lang="ru-RU" altLang="ru-RU" dirty="0" smtClean="0"/>
          </a:p>
          <a:p>
            <a:pPr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Айыртауский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11 784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993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4 332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3 488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1 128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1 604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45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194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Акжарский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6 192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427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2 981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1 445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600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626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33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72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Аккайынский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7 613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666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3 266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2 209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1 003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365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16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88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Есильский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7 792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574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3 593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2 549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330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630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33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83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Жамбылский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7 666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489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3 889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1 895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737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531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15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110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Магжана</a:t>
            </a: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 Жумабаева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10 512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947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4 294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3 096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648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1 382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136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Кызылжарский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12 580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1 146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4 283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4 300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1 203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1 527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50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71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Мамлютский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7 541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626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3 099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2 428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395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917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64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имени </a:t>
            </a:r>
            <a:r>
              <a:rPr lang="ru-RU" altLang="ru-RU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Габита</a:t>
            </a: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 Мусрепова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14 226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1 399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4,5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4 837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5 043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703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2 016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46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178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Тайыншинский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11 626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1 348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4 375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3 577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1 109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1 027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183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Тимирязевский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5 510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405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2 298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2 284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218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245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13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47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Уалихановский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7 025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434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3 209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2 441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340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540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23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36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Шал акына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6 672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418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3 060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1 663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782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599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146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Петропавловск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66 887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16 013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6 614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12 629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3 497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15 563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447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2 271</a:t>
            </a:r>
            <a:endParaRPr lang="ru-RU" altLang="ru-RU" dirty="0" smtClean="0"/>
          </a:p>
          <a:p>
            <a:endParaRPr lang="ru-RU" altLang="ru-RU" dirty="0" smtClean="0"/>
          </a:p>
        </p:txBody>
      </p:sp>
      <p:sp>
        <p:nvSpPr>
          <p:cNvPr id="2017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AA418D1-0557-49F6-AB22-EBB1F2B5E6C4}" type="slidenum">
              <a:rPr lang="ru-RU" altLang="ru-RU" sz="1200" smtClean="0"/>
              <a:pPr/>
              <a:t>14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2807886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63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90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C4040-DBD5-43BC-BC67-5E168A9C9CB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7202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0CD39-B270-442E-A675-EDFF5A2E29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269672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E20D0-DC15-41FD-8484-4563DC3A51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45642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9B874-C218-4CFD-BC49-0643D124392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07747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DFCBB-A1F1-4633-A4F1-82E14C7070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773440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83A5A-BB53-4BCE-91D1-B5D06D2E367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789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2E893-7FCD-4472-8A50-33D88EB8D8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09292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7E632-BB1A-4362-8A6B-EFF92E05E2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07107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8803D-D1DA-4FF5-8D2C-4ABA56C7AEB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48382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85A51-D147-4FB4-8D48-64E3E8BD71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11745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B2C92-5367-465A-98F9-E7776B7A29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1822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5F67D-61C8-4CEB-A905-DAD43F8A2D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449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7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DF4A3-1F01-4AF2-92C4-E537F02EFA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71965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8CB40-7FD2-4FB3-BBBC-4C7D3AA01F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30991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5A9C0-67A8-4B34-BA29-36D6CDDDF7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24703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09FBD-92CA-446A-A26B-93ED23991B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54601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310C-9C1A-4F11-B21A-189D1FFE3B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9440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9A8A6-596A-453E-B9B4-19F68D3D6E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41818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86173-C864-461B-8B4A-9A07400D4A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68638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E4462-F56A-4B5D-B736-7014C05A501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05032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91255-2E7C-4C9D-950B-2948D92FD5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14833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34D43-26FF-464F-BA94-8F9B1DB380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84260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3BA07-AF1A-43EA-B52B-446067A3AF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19529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A2A4D-F419-4DFB-9A5D-5DF5232A58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140220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43CA1-59BA-479A-903F-446D5BDCF6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022915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FDE56-FBEF-4C1B-BEC3-902941FDCD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6996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8BF91-2525-469E-AA02-2EBF15593F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3917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14413-EEDC-453E-81E9-44F929C45B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60852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C28BD-1DD5-4EDD-9AB7-1C3BBE3F51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31898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3625D-4BC6-427C-8F63-8BBC63FFDB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42083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A8E0E-482A-4493-9511-E61A2513B7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36994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802F9-59D5-4748-B5E2-419800125F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05051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3C57B-74E8-420F-836D-9637A6B74C6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63441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F8BF4-E031-42D0-8075-6E56F95EB3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776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76EF2-4C91-4F5B-8101-5B6022DEB2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37058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E0178-32ED-4F47-A918-365F28B307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2400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C9075-DB21-4204-A348-FA1C99C543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77118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68899-93A9-4554-A84C-D1A6ACC1D2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37184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898AD-BA04-4695-BAA7-4E5BFD2E0C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89172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1028C-FF8E-481D-A1A0-D4434EF7341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28331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A9F92-F6B6-4FE8-A25D-444DE67CF6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39287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A52F2-23AC-4C3D-939F-71110C566C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28823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255D0-1AE9-4625-8989-0EC65C4CA8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59612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D219A-C062-42F5-B77D-C4126D1E5E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12090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E3918-0150-4394-8146-BD90E2608C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096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C3A73-8128-4D01-A8A5-41996A6F48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41288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25FEB-5DA0-446C-840C-71C78EE48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27956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86AF0-9A1C-44B8-BC81-1AC268D73A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239639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A7FBA-52EE-4D79-8FF3-A08E33872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14569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0CF65-9AEC-4095-B5A1-21360D0B1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462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5819C-A7D3-4ADB-887B-A7E257CF75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908109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A9D4C-1825-4E1E-8BDE-E68BFCBFC9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33510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2D4A7-E973-4F59-A643-CC9B5FC521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264905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96392-6DBE-49AB-9ED7-1E28A2B66D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00844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1AB1E-9FEF-4647-843B-9F88A89FFC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2922915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AF299-3AB8-4B58-9B3F-DC0FFFB2A9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1505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A1673-271A-4102-A1C6-9DB34EE051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931251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9D100-60EB-4BB7-BA64-E3805CD828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243722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173C4-3616-469E-B388-FE0CCF3F89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670747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87D2D-43CD-46F7-BC25-1DE9EE61D1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73762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2990E-E2DC-473F-9A91-B5A1E6432E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304707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A01A9-B462-470A-9DB2-8AB68B4FA6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80359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0DC07-5D91-4957-A756-5890AF148B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917736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DD8F2-99FD-4387-B225-AD08927B57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680762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78757-D0C8-41D9-8EBC-24FF539505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977347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35E6F-9083-4B67-9BBA-7469DF84F1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487433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270B5-C125-4CB5-8AE2-52AF926D3C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769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562F3-30E7-448C-A01E-251F6E1742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92830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995D6-0C7F-4DD9-856D-3C04AA75A3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05799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912C6-A80A-4A61-AFC8-9A01E98A3E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404144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63BCA-95FF-4BD5-B503-A9E230BFF1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207651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A7084-2BBE-4D92-A61A-11FF8586A1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98654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7CF26-8B3B-4E9C-9A1C-78BE5396BA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728265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99A25-524E-4731-86ED-FD8D29D57B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669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E40C2-DD20-4AC5-B2B6-4AB12EF050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0983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20162-A072-4B2C-8C79-22C56FC1144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032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9821A-87B7-48E6-90CA-23A3439D02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585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53946-65B0-4621-B425-43626F285E5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11858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EB106-7BB8-4405-92D3-79933E155D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534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EC1EB-CC59-4863-B11E-B53AFEA7DE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5996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ED3EF-8E2E-4824-840C-94364A27DF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545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24AAE-15D2-4FDB-BCBF-2F400596D3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4444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18803-2FF7-4285-9DA0-86D6922F2D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917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F483B-0235-4BCF-89B8-1261111DE8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8145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21ACF-20FE-41AB-863D-0B7EB11534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4720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0E04D-4C61-4DE7-8A58-B7E8000FD5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6093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1D697-6C80-4EAA-BFAF-B074535F5C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0041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38DDB-5C0C-42DD-A072-133C5E44E0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008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43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82DD0-AFF9-4209-8DFB-0B9390BE08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17511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0DDD7-7091-480E-A4C2-530EB981F0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59008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F7A04-B3E0-4BA3-A67D-5C4EE6F5C7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4505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6F6CA-F47D-4FBF-9470-4B0108391C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8741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F03F1-2A63-45EC-AE90-CF5FFC81843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4083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F639B-8B64-4BFE-BA2E-79F3812D12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9492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1D508-A314-4BAC-8D0E-9C41742686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9597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4E633-2E03-4C6D-8A8F-24E98FD634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179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CC3FE-A456-49F3-924B-2C22C1B5F1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8494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E95DA-7C7C-4A73-A705-616E435264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3183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704EA-32A5-4D3C-8CD6-EF7D819AAD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095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3EB6B-2A4E-42B5-84FF-FF7FA57715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644538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3F9AD-E3FF-4AC5-BFFE-0B4DC1860D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6226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59295-AE8A-4DF5-B482-A907653F5F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0801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48F9A-A15C-4AE2-B4C5-328DC7E36E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4161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8C54F-393D-49AC-9C4A-FA1411AFF4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6977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72FA3-7EAE-4E77-A944-2D4F3EEAA4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50222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BE366-9020-450E-8B25-E895475820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55942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566FC-A270-42CA-A3EB-D94C221E20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35630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A3207-18DA-4773-9C10-4A0B57893C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18258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CC9C3-613E-44A6-ADE4-A52E77F431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435506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23D71-4A80-43B0-9DDF-794B1AE254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400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75F29-AD28-4C70-ADF2-4CDBEC1619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886678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459D9-1C6D-42CA-ABED-756DD01C193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6783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E3CB6-A593-491E-BFB2-E27B00C1BE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75739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336A2-20AB-47C9-B94B-3131889B49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1226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7D6C1-6506-4198-9305-B37EE8351B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45459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9869C-3E80-4B0D-BEA4-F8A3B7A33D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2664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159EF-FB2F-4B96-BFDB-2A826D1573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572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26201-137B-4FCC-BD69-5C4C49920E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25872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9F8A2-9666-4E0C-918A-808C10B819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77272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28C5E-9FFC-4F6C-8DB8-12A44155FA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43719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715F1-C260-40EC-A0BD-4D1E63453B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60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7BAA3-927A-4FC1-BFF4-F3D021B0A2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060380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3007-E679-4DDD-8D72-D197B34882B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79083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434B2-F848-4A4B-B939-BE74B7748E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01717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22136-7783-487E-9136-AF0906EC34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46318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E010E-E2B5-44F2-A192-76A67B5260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65952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9954D-B362-4953-A7FF-32286B852C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11209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D0FC4-5746-48AD-9323-6A35F90CBC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44901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59571-48FA-4393-B754-7154719967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432918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7D98F-AC91-42FE-8715-085C983FDB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38940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146DD-BC9F-4BB9-90D4-F44C7E7502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98864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A2630-80BD-4255-A666-002139C29C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103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3C08D-C347-4AEC-BB28-37498C1F7B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93099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D2BC1-841C-4E68-BDF9-8FCA1E9B9D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88321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56F6D-17F5-497A-AF78-6DD389E618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15168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FAED0-2282-42E3-ABB0-B1A5968A75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85587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C96C5-0152-4446-8B86-F690804EF5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36093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5632F-470A-4DC0-91FB-FD4F83FAB7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71633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A532E-EC32-42CA-AE09-4D63C8BEE3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39896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40ED5-8BE8-4F15-BB56-371AC4A1A5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3916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B8DDE-2F31-4F7E-B00A-A320841DE1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83550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43FB9-D14A-40EA-BB94-51750F5699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9334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39C73-BBDF-4A73-94C3-D2A1E8B8E6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59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18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22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64432-ABD8-4B10-B6D0-E76C065EFD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510823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96471-1C53-47BC-B04E-B949085F194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36764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1FDC1-6F0E-4C15-9B8F-F0317B51CE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4689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02094-B539-4741-B60F-4B8A99363E7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58740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0D0C0-F4DF-48E9-8C04-62267F2ABF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06250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24B4E-A79B-4740-962D-72DA8D2C133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6593991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45157-2E9F-4681-959F-88DFFBC9B0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17787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AA0D3-E244-4C4B-AE2B-17D4B7139B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85197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E59B4-3F54-46EB-8D20-66F0D63878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36172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AD25B-30C7-4EB5-9860-A0F56447C9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85204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79808-1542-4F3A-8C24-443E146441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761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6A5B4-C76D-4EC7-9A92-F0A986209A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626128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02A73-FEA6-4842-98B6-C18000A729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37518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20444-9F2E-4E51-B527-ADED77FDBAB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80023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2DDF5-47E0-4EED-9054-6FE16B0DE3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03839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AA6F8-7A3F-4163-90CE-EEDD0004D8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34834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97F4C-380B-4C6B-973E-16E350D756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12756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43BBA-30DB-43D3-93A3-73C41398DB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57011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B13D2-93FA-41D8-8153-92E317B311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34293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288CB-47A5-4EAD-959D-FA5DFC7995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34660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97C5A-BB1C-41DB-8AF4-5CE384194F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08313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293AF-B488-4E69-9E5D-2256DBE168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312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5.xml"/><Relationship Id="rId13" Type="http://schemas.openxmlformats.org/officeDocument/2006/relationships/slideLayout" Target="../slideLayouts/slideLayout160.xml"/><Relationship Id="rId18" Type="http://schemas.openxmlformats.org/officeDocument/2006/relationships/slideLayout" Target="../slideLayouts/slideLayout165.xml"/><Relationship Id="rId3" Type="http://schemas.openxmlformats.org/officeDocument/2006/relationships/slideLayout" Target="../slideLayouts/slideLayout150.xml"/><Relationship Id="rId7" Type="http://schemas.openxmlformats.org/officeDocument/2006/relationships/slideLayout" Target="../slideLayouts/slideLayout154.xml"/><Relationship Id="rId12" Type="http://schemas.openxmlformats.org/officeDocument/2006/relationships/slideLayout" Target="../slideLayouts/slideLayout159.xml"/><Relationship Id="rId17" Type="http://schemas.openxmlformats.org/officeDocument/2006/relationships/slideLayout" Target="../slideLayouts/slideLayout164.xml"/><Relationship Id="rId2" Type="http://schemas.openxmlformats.org/officeDocument/2006/relationships/slideLayout" Target="../slideLayouts/slideLayout149.xml"/><Relationship Id="rId16" Type="http://schemas.openxmlformats.org/officeDocument/2006/relationships/slideLayout" Target="../slideLayouts/slideLayout163.xml"/><Relationship Id="rId1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53.xml"/><Relationship Id="rId11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2.xml"/><Relationship Id="rId15" Type="http://schemas.openxmlformats.org/officeDocument/2006/relationships/slideLayout" Target="../slideLayouts/slideLayout162.xml"/><Relationship Id="rId10" Type="http://schemas.openxmlformats.org/officeDocument/2006/relationships/slideLayout" Target="../slideLayouts/slideLayout157.xml"/><Relationship Id="rId19" Type="http://schemas.openxmlformats.org/officeDocument/2006/relationships/theme" Target="../theme/theme10.xml"/><Relationship Id="rId4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6.xml"/><Relationship Id="rId14" Type="http://schemas.openxmlformats.org/officeDocument/2006/relationships/slideLayout" Target="../slideLayouts/slideLayout16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1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64.xml"/><Relationship Id="rId2" Type="http://schemas.openxmlformats.org/officeDocument/2006/relationships/slideLayout" Target="../slideLayouts/slideLayout49.xml"/><Relationship Id="rId16" Type="http://schemas.openxmlformats.org/officeDocument/2006/relationships/slideLayout" Target="../slideLayouts/slideLayout63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57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18" Type="http://schemas.openxmlformats.org/officeDocument/2006/relationships/slideLayout" Target="../slideLayouts/slideLayout8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17" Type="http://schemas.openxmlformats.org/officeDocument/2006/relationships/slideLayout" Target="../slideLayouts/slideLayout82.xml"/><Relationship Id="rId2" Type="http://schemas.openxmlformats.org/officeDocument/2006/relationships/slideLayout" Target="../slideLayouts/slideLayout67.xml"/><Relationship Id="rId16" Type="http://schemas.openxmlformats.org/officeDocument/2006/relationships/slideLayout" Target="../slideLayouts/slideLayout81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75.xml"/><Relationship Id="rId19" Type="http://schemas.openxmlformats.org/officeDocument/2006/relationships/theme" Target="../theme/theme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slideLayout" Target="../slideLayouts/slideLayout7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1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17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85.xml"/><Relationship Id="rId16" Type="http://schemas.openxmlformats.org/officeDocument/2006/relationships/slideLayout" Target="../slideLayouts/slideLayout99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93.xml"/><Relationship Id="rId19" Type="http://schemas.openxmlformats.org/officeDocument/2006/relationships/theme" Target="../theme/theme6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slideLayout" Target="../slideLayouts/slideLayout114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13.xml"/><Relationship Id="rId17" Type="http://schemas.openxmlformats.org/officeDocument/2006/relationships/slideLayout" Target="../slideLayouts/slideLayout118.xml"/><Relationship Id="rId2" Type="http://schemas.openxmlformats.org/officeDocument/2006/relationships/slideLayout" Target="../slideLayouts/slideLayout103.xml"/><Relationship Id="rId16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14" Type="http://schemas.openxmlformats.org/officeDocument/2006/relationships/slideLayout" Target="../slideLayouts/slideLayout11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6.xml"/><Relationship Id="rId13" Type="http://schemas.openxmlformats.org/officeDocument/2006/relationships/slideLayout" Target="../slideLayouts/slideLayout131.xml"/><Relationship Id="rId18" Type="http://schemas.openxmlformats.org/officeDocument/2006/relationships/theme" Target="../theme/theme8.xml"/><Relationship Id="rId3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25.xml"/><Relationship Id="rId12" Type="http://schemas.openxmlformats.org/officeDocument/2006/relationships/slideLayout" Target="../slideLayouts/slideLayout130.xml"/><Relationship Id="rId17" Type="http://schemas.openxmlformats.org/officeDocument/2006/relationships/slideLayout" Target="../slideLayouts/slideLayout135.xml"/><Relationship Id="rId2" Type="http://schemas.openxmlformats.org/officeDocument/2006/relationships/slideLayout" Target="../slideLayouts/slideLayout120.xml"/><Relationship Id="rId16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19.xml"/><Relationship Id="rId6" Type="http://schemas.openxmlformats.org/officeDocument/2006/relationships/slideLayout" Target="../slideLayouts/slideLayout124.xml"/><Relationship Id="rId11" Type="http://schemas.openxmlformats.org/officeDocument/2006/relationships/slideLayout" Target="../slideLayouts/slideLayout129.xml"/><Relationship Id="rId5" Type="http://schemas.openxmlformats.org/officeDocument/2006/relationships/slideLayout" Target="../slideLayouts/slideLayout123.xml"/><Relationship Id="rId15" Type="http://schemas.openxmlformats.org/officeDocument/2006/relationships/slideLayout" Target="../slideLayouts/slideLayout133.xml"/><Relationship Id="rId10" Type="http://schemas.openxmlformats.org/officeDocument/2006/relationships/slideLayout" Target="../slideLayouts/slideLayout128.xml"/><Relationship Id="rId4" Type="http://schemas.openxmlformats.org/officeDocument/2006/relationships/slideLayout" Target="../slideLayouts/slideLayout122.xml"/><Relationship Id="rId9" Type="http://schemas.openxmlformats.org/officeDocument/2006/relationships/slideLayout" Target="../slideLayouts/slideLayout127.xml"/><Relationship Id="rId14" Type="http://schemas.openxmlformats.org/officeDocument/2006/relationships/slideLayout" Target="../slideLayouts/slideLayout13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12" Type="http://schemas.openxmlformats.org/officeDocument/2006/relationships/slideLayout" Target="../slideLayouts/slideLayout147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D83280D9-E94D-4133-AA98-D984B24C50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283" r:id="rId1"/>
    <p:sldLayoutId id="2147547266" r:id="rId2"/>
    <p:sldLayoutId id="2147547284" r:id="rId3"/>
    <p:sldLayoutId id="2147547267" r:id="rId4"/>
    <p:sldLayoutId id="2147547268" r:id="rId5"/>
    <p:sldLayoutId id="2147547269" r:id="rId6"/>
    <p:sldLayoutId id="2147547270" r:id="rId7"/>
    <p:sldLayoutId id="2147547271" r:id="rId8"/>
    <p:sldLayoutId id="2147547285" r:id="rId9"/>
    <p:sldLayoutId id="2147547272" r:id="rId10"/>
    <p:sldLayoutId id="214754727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275F9AFB-4DB2-4EEF-8FA4-47E4DAF84F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1126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127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431" r:id="rId1"/>
    <p:sldLayoutId id="2147547432" r:id="rId2"/>
    <p:sldLayoutId id="2147547433" r:id="rId3"/>
    <p:sldLayoutId id="2147547434" r:id="rId4"/>
    <p:sldLayoutId id="2147547435" r:id="rId5"/>
    <p:sldLayoutId id="2147547436" r:id="rId6"/>
    <p:sldLayoutId id="2147547437" r:id="rId7"/>
    <p:sldLayoutId id="2147547438" r:id="rId8"/>
    <p:sldLayoutId id="2147547439" r:id="rId9"/>
    <p:sldLayoutId id="2147547440" r:id="rId10"/>
    <p:sldLayoutId id="2147547441" r:id="rId11"/>
    <p:sldLayoutId id="2147547442" r:id="rId12"/>
    <p:sldLayoutId id="2147547443" r:id="rId13"/>
    <p:sldLayoutId id="2147547444" r:id="rId14"/>
    <p:sldLayoutId id="2147547445" r:id="rId15"/>
    <p:sldLayoutId id="2147547446" r:id="rId16"/>
    <p:sldLayoutId id="2147547447" r:id="rId17"/>
    <p:sldLayoutId id="2147547448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AEA04B3E-D3A4-4EF5-BEE4-FDF7228F61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205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286" r:id="rId1"/>
    <p:sldLayoutId id="2147547287" r:id="rId2"/>
    <p:sldLayoutId id="2147547288" r:id="rId3"/>
    <p:sldLayoutId id="2147547289" r:id="rId4"/>
    <p:sldLayoutId id="2147547290" r:id="rId5"/>
    <p:sldLayoutId id="2147547291" r:id="rId6"/>
    <p:sldLayoutId id="2147547292" r:id="rId7"/>
    <p:sldLayoutId id="2147547293" r:id="rId8"/>
    <p:sldLayoutId id="2147547294" r:id="rId9"/>
    <p:sldLayoutId id="2147547295" r:id="rId10"/>
    <p:sldLayoutId id="2147547296" r:id="rId11"/>
    <p:sldLayoutId id="2147547297" r:id="rId12"/>
    <p:sldLayoutId id="2147547298" r:id="rId13"/>
    <p:sldLayoutId id="2147547299" r:id="rId14"/>
    <p:sldLayoutId id="2147547300" r:id="rId15"/>
    <p:sldLayoutId id="2147547301" r:id="rId16"/>
    <p:sldLayoutId id="2147547302" r:id="rId17"/>
    <p:sldLayoutId id="2147547303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1F7C6C83-1B19-4640-89E4-893E958671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307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04" r:id="rId1"/>
    <p:sldLayoutId id="2147547305" r:id="rId2"/>
    <p:sldLayoutId id="2147547306" r:id="rId3"/>
    <p:sldLayoutId id="2147547307" r:id="rId4"/>
    <p:sldLayoutId id="2147547308" r:id="rId5"/>
    <p:sldLayoutId id="2147547309" r:id="rId6"/>
    <p:sldLayoutId id="2147547310" r:id="rId7"/>
    <p:sldLayoutId id="2147547311" r:id="rId8"/>
    <p:sldLayoutId id="2147547312" r:id="rId9"/>
    <p:sldLayoutId id="2147547313" r:id="rId10"/>
    <p:sldLayoutId id="2147547314" r:id="rId11"/>
    <p:sldLayoutId id="2147547315" r:id="rId12"/>
    <p:sldLayoutId id="2147547316" r:id="rId13"/>
    <p:sldLayoutId id="2147547317" r:id="rId14"/>
    <p:sldLayoutId id="2147547318" r:id="rId15"/>
    <p:sldLayoutId id="2147547319" r:id="rId16"/>
    <p:sldLayoutId id="2147547320" r:id="rId17"/>
    <p:sldLayoutId id="2147547321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D0DA5A40-90EB-4299-B726-01B212FB29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410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410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10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22" r:id="rId1"/>
    <p:sldLayoutId id="2147547323" r:id="rId2"/>
    <p:sldLayoutId id="2147547324" r:id="rId3"/>
    <p:sldLayoutId id="2147547325" r:id="rId4"/>
    <p:sldLayoutId id="2147547326" r:id="rId5"/>
    <p:sldLayoutId id="2147547327" r:id="rId6"/>
    <p:sldLayoutId id="2147547328" r:id="rId7"/>
    <p:sldLayoutId id="2147547329" r:id="rId8"/>
    <p:sldLayoutId id="2147547330" r:id="rId9"/>
    <p:sldLayoutId id="2147547331" r:id="rId10"/>
    <p:sldLayoutId id="2147547332" r:id="rId11"/>
    <p:sldLayoutId id="2147547333" r:id="rId12"/>
    <p:sldLayoutId id="2147547334" r:id="rId13"/>
    <p:sldLayoutId id="2147547335" r:id="rId14"/>
    <p:sldLayoutId id="2147547336" r:id="rId15"/>
    <p:sldLayoutId id="2147547337" r:id="rId16"/>
    <p:sldLayoutId id="2147547338" r:id="rId17"/>
    <p:sldLayoutId id="2147547339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D1B8BE31-43C2-477A-8DD6-CAEE5F653B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512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40" r:id="rId1"/>
    <p:sldLayoutId id="2147547341" r:id="rId2"/>
    <p:sldLayoutId id="2147547342" r:id="rId3"/>
    <p:sldLayoutId id="2147547343" r:id="rId4"/>
    <p:sldLayoutId id="2147547344" r:id="rId5"/>
    <p:sldLayoutId id="2147547345" r:id="rId6"/>
    <p:sldLayoutId id="2147547346" r:id="rId7"/>
    <p:sldLayoutId id="2147547347" r:id="rId8"/>
    <p:sldLayoutId id="2147547348" r:id="rId9"/>
    <p:sldLayoutId id="2147547349" r:id="rId10"/>
    <p:sldLayoutId id="2147547350" r:id="rId11"/>
    <p:sldLayoutId id="2147547351" r:id="rId12"/>
    <p:sldLayoutId id="2147547352" r:id="rId13"/>
    <p:sldLayoutId id="2147547353" r:id="rId14"/>
    <p:sldLayoutId id="2147547354" r:id="rId15"/>
    <p:sldLayoutId id="2147547355" r:id="rId16"/>
    <p:sldLayoutId id="2147547356" r:id="rId17"/>
    <p:sldLayoutId id="2147547357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FB5A6401-9F0B-45AC-A2F8-17F4731BF9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614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15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58" r:id="rId1"/>
    <p:sldLayoutId id="2147547359" r:id="rId2"/>
    <p:sldLayoutId id="2147547360" r:id="rId3"/>
    <p:sldLayoutId id="2147547361" r:id="rId4"/>
    <p:sldLayoutId id="2147547362" r:id="rId5"/>
    <p:sldLayoutId id="2147547363" r:id="rId6"/>
    <p:sldLayoutId id="2147547364" r:id="rId7"/>
    <p:sldLayoutId id="2147547365" r:id="rId8"/>
    <p:sldLayoutId id="2147547366" r:id="rId9"/>
    <p:sldLayoutId id="2147547367" r:id="rId10"/>
    <p:sldLayoutId id="2147547368" r:id="rId11"/>
    <p:sldLayoutId id="2147547369" r:id="rId12"/>
    <p:sldLayoutId id="2147547370" r:id="rId13"/>
    <p:sldLayoutId id="2147547371" r:id="rId14"/>
    <p:sldLayoutId id="2147547372" r:id="rId15"/>
    <p:sldLayoutId id="2147547373" r:id="rId16"/>
    <p:sldLayoutId id="2147547374" r:id="rId17"/>
    <p:sldLayoutId id="2147547375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711F828D-815F-4D95-81B1-112E7C4F94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717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17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76" r:id="rId1"/>
    <p:sldLayoutId id="2147547377" r:id="rId2"/>
    <p:sldLayoutId id="2147547378" r:id="rId3"/>
    <p:sldLayoutId id="2147547379" r:id="rId4"/>
    <p:sldLayoutId id="2147547380" r:id="rId5"/>
    <p:sldLayoutId id="2147547381" r:id="rId6"/>
    <p:sldLayoutId id="2147547382" r:id="rId7"/>
    <p:sldLayoutId id="2147547383" r:id="rId8"/>
    <p:sldLayoutId id="2147547384" r:id="rId9"/>
    <p:sldLayoutId id="2147547385" r:id="rId10"/>
    <p:sldLayoutId id="2147547386" r:id="rId11"/>
    <p:sldLayoutId id="2147547387" r:id="rId12"/>
    <p:sldLayoutId id="2147547388" r:id="rId13"/>
    <p:sldLayoutId id="2147547389" r:id="rId14"/>
    <p:sldLayoutId id="2147547390" r:id="rId15"/>
    <p:sldLayoutId id="2147547391" r:id="rId16"/>
    <p:sldLayoutId id="2147547392" r:id="rId1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B5C02F47-C656-4777-91B5-6A41DDB00C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819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819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19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93" r:id="rId1"/>
    <p:sldLayoutId id="2147547394" r:id="rId2"/>
    <p:sldLayoutId id="2147547395" r:id="rId3"/>
    <p:sldLayoutId id="2147547396" r:id="rId4"/>
    <p:sldLayoutId id="2147547397" r:id="rId5"/>
    <p:sldLayoutId id="2147547398" r:id="rId6"/>
    <p:sldLayoutId id="2147547399" r:id="rId7"/>
    <p:sldLayoutId id="2147547400" r:id="rId8"/>
    <p:sldLayoutId id="2147547401" r:id="rId9"/>
    <p:sldLayoutId id="2147547402" r:id="rId10"/>
    <p:sldLayoutId id="2147547403" r:id="rId11"/>
    <p:sldLayoutId id="2147547404" r:id="rId12"/>
    <p:sldLayoutId id="2147547405" r:id="rId13"/>
    <p:sldLayoutId id="2147547406" r:id="rId14"/>
    <p:sldLayoutId id="2147547407" r:id="rId15"/>
    <p:sldLayoutId id="2147547408" r:id="rId16"/>
    <p:sldLayoutId id="2147547409" r:id="rId1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100" b="1">
                <a:solidFill>
                  <a:prstClr val="black">
                    <a:lumMod val="50000"/>
                    <a:lumOff val="50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100" b="1">
                <a:solidFill>
                  <a:prstClr val="black">
                    <a:lumMod val="50000"/>
                    <a:lumOff val="50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15913F59-738E-489A-AB98-C51794AA62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428" r:id="rId1"/>
    <p:sldLayoutId id="2147547274" r:id="rId2"/>
    <p:sldLayoutId id="2147547429" r:id="rId3"/>
    <p:sldLayoutId id="2147547275" r:id="rId4"/>
    <p:sldLayoutId id="2147547276" r:id="rId5"/>
    <p:sldLayoutId id="2147547277" r:id="rId6"/>
    <p:sldLayoutId id="2147547278" r:id="rId7"/>
    <p:sldLayoutId id="2147547279" r:id="rId8"/>
    <p:sldLayoutId id="2147547430" r:id="rId9"/>
    <p:sldLayoutId id="2147547280" r:id="rId10"/>
    <p:sldLayoutId id="2147547281" r:id="rId11"/>
    <p:sldLayoutId id="214754728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1676400"/>
            <a:ext cx="8686800" cy="3505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6000" dirty="0" smtClean="0">
                <a:solidFill>
                  <a:srgbClr val="0000CC"/>
                </a:solidFill>
                <a:effectLst/>
              </a:rPr>
              <a:t>ГРАЖДАНСКИЙ БЮДЖЕТ </a:t>
            </a:r>
            <a:br>
              <a:rPr lang="ru-RU" altLang="ru-RU" sz="6000" dirty="0" smtClean="0">
                <a:solidFill>
                  <a:srgbClr val="0000CC"/>
                </a:solidFill>
                <a:effectLst/>
              </a:rPr>
            </a:br>
            <a:r>
              <a:rPr lang="ru-RU" altLang="ru-RU" sz="6000" dirty="0" smtClean="0">
                <a:solidFill>
                  <a:srgbClr val="0000CC"/>
                </a:solidFill>
                <a:effectLst/>
              </a:rPr>
              <a:t>на 2021–2023 годы</a:t>
            </a:r>
            <a:br>
              <a:rPr lang="ru-RU" altLang="ru-RU" sz="6000" dirty="0" smtClean="0">
                <a:solidFill>
                  <a:srgbClr val="0000CC"/>
                </a:solidFill>
                <a:effectLst/>
              </a:rPr>
            </a:br>
            <a:r>
              <a:rPr lang="ru-RU" altLang="ru-RU" sz="2800" dirty="0" smtClean="0">
                <a:solidFill>
                  <a:srgbClr val="0000CC"/>
                </a:solidFill>
                <a:effectLst/>
              </a:rPr>
              <a:t>(Уточненный на 1.04 2021 г.)</a:t>
            </a:r>
            <a:r>
              <a:rPr lang="ru-RU" altLang="ru-RU" sz="6000" dirty="0" smtClean="0">
                <a:solidFill>
                  <a:srgbClr val="000000"/>
                </a:solidFill>
                <a:effectLst/>
              </a:rPr>
              <a:t/>
            </a:r>
            <a:br>
              <a:rPr lang="ru-RU" altLang="ru-RU" sz="6000" dirty="0" smtClean="0">
                <a:solidFill>
                  <a:srgbClr val="000000"/>
                </a:solidFill>
                <a:effectLst/>
              </a:rPr>
            </a:br>
            <a:endParaRPr lang="ru-RU" altLang="ru-RU" sz="6000" dirty="0" smtClean="0">
              <a:solidFill>
                <a:srgbClr val="3366FF"/>
              </a:solidFill>
              <a:effectLst/>
            </a:endParaRPr>
          </a:p>
        </p:txBody>
      </p:sp>
      <p:pic>
        <p:nvPicPr>
          <p:cNvPr id="7" name="Рисунок 6" descr="logoМЭРТ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2" y="357166"/>
            <a:ext cx="1428760" cy="879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8207375" cy="9144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Основные направления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расходной части бюджета Северо-Казахстанской области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07929151"/>
              </p:ext>
            </p:extLst>
          </p:nvPr>
        </p:nvGraphicFramePr>
        <p:xfrm>
          <a:off x="276225" y="1527175"/>
          <a:ext cx="8831263" cy="4976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5588" name="Номер слайда 5"/>
          <p:cNvSpPr txBox="1">
            <a:spLocks/>
          </p:cNvSpPr>
          <p:nvPr/>
        </p:nvSpPr>
        <p:spPr bwMode="auto">
          <a:xfrm>
            <a:off x="3810000" y="6248400"/>
            <a:ext cx="18288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95EC692B-ACC4-4A79-9BBD-2CD09D8CAF6F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610600" cy="3048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1800" b="1" dirty="0" smtClean="0">
                <a:solidFill>
                  <a:srgbClr val="0000CC"/>
                </a:solidFill>
              </a:rPr>
              <a:t>Структура поступлений областного бюджета на 2021-2023 годы</a:t>
            </a:r>
            <a:r>
              <a:rPr lang="ru-RU" altLang="ru-RU" sz="2000" b="1" dirty="0" smtClean="0">
                <a:solidFill>
                  <a:srgbClr val="0000CC"/>
                </a:solidFill>
              </a:rPr>
              <a:t>, </a:t>
            </a:r>
            <a:r>
              <a:rPr lang="ru-RU" altLang="ru-RU" sz="1400" dirty="0" err="1" smtClean="0">
                <a:solidFill>
                  <a:srgbClr val="0000CC"/>
                </a:solidFill>
              </a:rPr>
              <a:t>млн.тенге</a:t>
            </a:r>
            <a:r>
              <a:rPr lang="ru-RU" altLang="ru-RU" sz="1400" b="1" dirty="0" smtClean="0">
                <a:solidFill>
                  <a:srgbClr val="0000CC"/>
                </a:solidFill>
              </a:rPr>
              <a:t/>
            </a:r>
            <a:br>
              <a:rPr lang="ru-RU" altLang="ru-RU" sz="1400" b="1" dirty="0" smtClean="0">
                <a:solidFill>
                  <a:srgbClr val="0000CC"/>
                </a:solidFill>
              </a:rPr>
            </a:br>
            <a:endParaRPr lang="ru-RU" altLang="ru-RU" sz="2000" b="1" dirty="0" smtClean="0">
              <a:solidFill>
                <a:srgbClr val="0000CC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9740978"/>
              </p:ext>
            </p:extLst>
          </p:nvPr>
        </p:nvGraphicFramePr>
        <p:xfrm>
          <a:off x="282262" y="661772"/>
          <a:ext cx="8610600" cy="5873966"/>
        </p:xfrm>
        <a:graphic>
          <a:graphicData uri="http://schemas.openxmlformats.org/drawingml/2006/table">
            <a:tbl>
              <a:tblPr/>
              <a:tblGrid>
                <a:gridCol w="4908550"/>
                <a:gridCol w="914400"/>
                <a:gridCol w="914400"/>
                <a:gridCol w="990600"/>
                <a:gridCol w="882650"/>
              </a:tblGrid>
              <a:tr h="22859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Наименование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2021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Прогноз*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682" marB="45682" horzOverflow="overflow"/>
                </a:tc>
              </a:tr>
              <a:tr h="42665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50" marR="91450" marT="45682" marB="4568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утвержден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ный план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Уточненный план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2023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7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Свободные остатки на начало года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8 303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7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- всего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225 459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224 854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166 759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169 677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Налоговые поступления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25 606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26 549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22 116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23 111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Неналоговые поступления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679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1 095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423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442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6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от продажи основного капитала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6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трансфертов из РБ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153 354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153 492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94 525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96 045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0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субвенция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94 394</a:t>
                      </a:r>
                      <a:endParaRPr kumimoji="0" lang="ru-RU" sz="14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94 394</a:t>
                      </a:r>
                      <a:endParaRPr kumimoji="0" lang="ru-RU" sz="14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94 525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96 045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1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целевые трансферты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58 960</a:t>
                      </a:r>
                      <a:endParaRPr kumimoji="0" lang="ru-RU" sz="14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59 098</a:t>
                      </a:r>
                      <a:endParaRPr kumimoji="0" lang="ru-RU" sz="14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Поступление трансфертов из Нац. фонда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153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153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Бюджетные кредиты из РБ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1 566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1 566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Погашение бюджетных кредитов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6 133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6 050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1 891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2 089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Займы из ОБ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7 327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588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Поступление займов (ГЦБ)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- 4 796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4 796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6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Целевые</a:t>
                      </a: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 </a:t>
                      </a: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трансферты и кредиты районам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из областного бюджета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-12 186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-20 019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3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Возврат трансфертов из нижестоящих бюджетов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47 623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48 919 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47 804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47 990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Из резерва Правительства РК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1 664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6729" name="Rectangle 100"/>
          <p:cNvSpPr>
            <a:spLocks noChangeArrowheads="1"/>
          </p:cNvSpPr>
          <p:nvPr/>
        </p:nvSpPr>
        <p:spPr bwMode="auto">
          <a:xfrm>
            <a:off x="611188" y="6556375"/>
            <a:ext cx="8075612" cy="12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>
              <a:solidFill>
                <a:srgbClr val="000000"/>
              </a:solidFill>
            </a:endParaRPr>
          </a:p>
        </p:txBody>
      </p:sp>
      <p:sp>
        <p:nvSpPr>
          <p:cNvPr id="196730" name="Rectangle 283"/>
          <p:cNvSpPr>
            <a:spLocks noChangeArrowheads="1"/>
          </p:cNvSpPr>
          <p:nvPr/>
        </p:nvSpPr>
        <p:spPr bwMode="auto">
          <a:xfrm rot="10800000" flipV="1">
            <a:off x="672363" y="6597649"/>
            <a:ext cx="76295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*Примечание: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100" i="1" dirty="0">
                <a:solidFill>
                  <a:srgbClr val="000000"/>
                </a:solidFill>
              </a:rPr>
              <a:t>годы - без учета целевых трансфертов и кредитов  из республиканского бюджета</a:t>
            </a:r>
          </a:p>
        </p:txBody>
      </p:sp>
      <p:sp>
        <p:nvSpPr>
          <p:cNvPr id="196731" name="Номер слайда 5"/>
          <p:cNvSpPr txBox="1">
            <a:spLocks/>
          </p:cNvSpPr>
          <p:nvPr/>
        </p:nvSpPr>
        <p:spPr bwMode="auto">
          <a:xfrm>
            <a:off x="3886200" y="657225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03974314-AFD0-4243-87E1-D5CE57DB5EA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0" y="609600"/>
            <a:ext cx="824547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Расходы областного бюджета на 2021-2023 годы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, </a:t>
            </a:r>
            <a:r>
              <a:rPr lang="ru-RU" altLang="ru-RU" sz="1400" i="1" dirty="0" smtClean="0">
                <a:solidFill>
                  <a:srgbClr val="0000FF"/>
                </a:solidFill>
              </a:rPr>
              <a:t>млн. тенге</a:t>
            </a:r>
            <a:br>
              <a:rPr lang="ru-RU" altLang="ru-RU" sz="1400" i="1" dirty="0" smtClean="0">
                <a:solidFill>
                  <a:srgbClr val="0000FF"/>
                </a:solidFill>
              </a:rPr>
            </a:br>
            <a:r>
              <a:rPr lang="ru-RU" altLang="ru-RU" sz="1400" b="1" i="1" dirty="0" smtClean="0">
                <a:solidFill>
                  <a:srgbClr val="0000FF"/>
                </a:solidFill>
              </a:rPr>
              <a:t>агрегированная форма</a:t>
            </a:r>
            <a:r>
              <a:rPr lang="ru-RU" altLang="ru-RU" sz="1400" i="1" dirty="0" smtClean="0">
                <a:solidFill>
                  <a:srgbClr val="0000FF"/>
                </a:solidFill>
              </a:rPr>
              <a:t/>
            </a:r>
            <a:br>
              <a:rPr lang="ru-RU" altLang="ru-RU" sz="1400" i="1" dirty="0" smtClean="0">
                <a:solidFill>
                  <a:srgbClr val="0000FF"/>
                </a:solidFill>
              </a:rPr>
            </a:br>
            <a:r>
              <a:rPr lang="ru-RU" altLang="ru-RU" sz="2400" b="1" dirty="0" smtClean="0">
                <a:solidFill>
                  <a:srgbClr val="0000CC"/>
                </a:solidFill>
              </a:rPr>
              <a:t> </a:t>
            </a:r>
            <a:r>
              <a:rPr lang="ru-RU" altLang="ru-RU" sz="2400" b="1" dirty="0" smtClean="0"/>
              <a:t/>
            </a:r>
            <a:br>
              <a:rPr lang="ru-RU" altLang="ru-RU" sz="2400" b="1" dirty="0" smtClean="0"/>
            </a:br>
            <a:endParaRPr lang="ru-RU" altLang="ru-RU" sz="2400" b="1" dirty="0" smtClean="0"/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8624066"/>
              </p:ext>
            </p:extLst>
          </p:nvPr>
        </p:nvGraphicFramePr>
        <p:xfrm>
          <a:off x="152400" y="1098326"/>
          <a:ext cx="8458199" cy="5027646"/>
        </p:xfrm>
        <a:graphic>
          <a:graphicData uri="http://schemas.openxmlformats.org/drawingml/2006/table">
            <a:tbl>
              <a:tblPr/>
              <a:tblGrid>
                <a:gridCol w="4147771"/>
                <a:gridCol w="975946"/>
                <a:gridCol w="1124683"/>
                <a:gridCol w="1066800"/>
                <a:gridCol w="1142999"/>
              </a:tblGrid>
              <a:tr h="288141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функциональных групп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Прогноз*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4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Утвержденный план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Уточненный план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2022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2023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5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РАСХОДЫ - всего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225 459</a:t>
                      </a:r>
                    </a:p>
                  </a:txBody>
                  <a:tcPr marL="91431" marR="91431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233 157</a:t>
                      </a:r>
                    </a:p>
                  </a:txBody>
                  <a:tcPr marL="91431" marR="91431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166 759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169 677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Образование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104 177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105 125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64 795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65 156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Здравоохранение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7 851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10 455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2 157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2 184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67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Социальная защита и обеспечение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3 587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3 587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3 132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3 220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89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Культура, спорт, информационное пространство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10 298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12 354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6 980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7 157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89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Общественный порядок, оборона, государственные услуги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11 782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13 052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10 262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10 435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Сельское, лесное, водное хозяйство и др.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54 120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54 210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30 801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32 341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Промышленность, архитектурная,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градо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 строительная и строительная деятельность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4 483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138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Жилищно-коммунальное хозяйство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2 999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3 149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Транспорт и коммуникации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6 229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6 459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4 284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4 498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04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Прочие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22 838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27 805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41 218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41 399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7739" name="Номер слайда 5"/>
          <p:cNvSpPr txBox="1">
            <a:spLocks/>
          </p:cNvSpPr>
          <p:nvPr/>
        </p:nvSpPr>
        <p:spPr bwMode="auto">
          <a:xfrm>
            <a:off x="4114800" y="64008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76982EB-C7E0-404F-A880-C9B5090A6770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  <p:sp>
        <p:nvSpPr>
          <p:cNvPr id="197740" name="Rectangle 283"/>
          <p:cNvSpPr>
            <a:spLocks noChangeArrowheads="1"/>
          </p:cNvSpPr>
          <p:nvPr/>
        </p:nvSpPr>
        <p:spPr bwMode="auto">
          <a:xfrm rot="10800000" flipV="1">
            <a:off x="635000" y="6249988"/>
            <a:ext cx="8313738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</a:rPr>
              <a:t>Примечание: *  данные на </a:t>
            </a:r>
            <a:r>
              <a:rPr lang="ru-RU" altLang="ru-RU" sz="12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</a:rPr>
              <a:t>годы приведены без учета целевых трансфертов и кредитов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</a:rPr>
              <a:t>                           из республиканского бюджета;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</a:rPr>
              <a:t>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435975" cy="955675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Основные направления расходной части областного бюджета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003651624"/>
              </p:ext>
            </p:extLst>
          </p:nvPr>
        </p:nvGraphicFramePr>
        <p:xfrm>
          <a:off x="396875" y="1425575"/>
          <a:ext cx="8715375" cy="5110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9684" name="Номер слайда 5"/>
          <p:cNvSpPr txBox="1">
            <a:spLocks/>
          </p:cNvSpPr>
          <p:nvPr/>
        </p:nvSpPr>
        <p:spPr bwMode="auto"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5E72D726-5B05-4925-94FB-F50268EFABE1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346075" y="381000"/>
            <a:ext cx="8797925" cy="236538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33CC"/>
                </a:solidFill>
              </a:rPr>
              <a:t>Уточненный бюджет Северо-Казахстанской области на 2021 год                                              </a:t>
            </a:r>
          </a:p>
        </p:txBody>
      </p:sp>
      <p:graphicFrame>
        <p:nvGraphicFramePr>
          <p:cNvPr id="10340" name="Group 10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5189934"/>
              </p:ext>
            </p:extLst>
          </p:nvPr>
        </p:nvGraphicFramePr>
        <p:xfrm>
          <a:off x="152398" y="804942"/>
          <a:ext cx="8991603" cy="5512227"/>
        </p:xfrm>
        <a:graphic>
          <a:graphicData uri="http://schemas.openxmlformats.org/drawingml/2006/table">
            <a:tbl>
              <a:tblPr/>
              <a:tblGrid>
                <a:gridCol w="1219202"/>
                <a:gridCol w="646181"/>
                <a:gridCol w="565044"/>
                <a:gridCol w="743233"/>
                <a:gridCol w="551173"/>
                <a:gridCol w="694769"/>
                <a:gridCol w="609600"/>
                <a:gridCol w="685800"/>
                <a:gridCol w="609600"/>
                <a:gridCol w="762000"/>
                <a:gridCol w="685800"/>
                <a:gridCol w="609600"/>
                <a:gridCol w="609601"/>
              </a:tblGrid>
              <a:tr h="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бюджетов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Объем бюджета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1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413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Собственные доходы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Субвенции (+)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Целевые трансферты из РБ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Целевые трансферты из Нац. Фонда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Бюджетные кредиты из РБ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Поступление займов из ОБ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Поступление займов (ГЦБ)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Возврат трансфертов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Поступление трансфертов из ОБ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Погашение бюджетных кредитов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Свободные остатки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6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из них: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347 335,4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54 210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141 544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67 975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17 131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2 856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5 888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4 796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48 919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2 637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11 321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Айыртауский 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7 119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Акжарский 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4 576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2 842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Аккайынский 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5 526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Есильский 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5 646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3 617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Жамбылский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5 735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3 927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374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Магжана Жумабаева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6 555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Кызылжарский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7 295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Мамлютский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5 359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391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имени </a:t>
                      </a:r>
                      <a:r>
                        <a:rPr lang="ru-RU" sz="11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Габита</a:t>
                      </a:r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Мусрепова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9 308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1 443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Тайыншинский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8 264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1 404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Тимирязевский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5 980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2 126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Уалихановский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4 708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Шал акына 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5 091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Петропавловск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48 391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16 284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12 013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6 693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9 609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Областной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233 157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27 644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94 394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59 098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1 566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-4 313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4 796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48 919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-15117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6 050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0927" name="Text Box 95"/>
          <p:cNvSpPr txBox="1">
            <a:spLocks noChangeArrowheads="1"/>
          </p:cNvSpPr>
          <p:nvPr/>
        </p:nvSpPr>
        <p:spPr bwMode="auto">
          <a:xfrm>
            <a:off x="7391400" y="762000"/>
            <a:ext cx="151288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FF"/>
                </a:solidFill>
              </a:rPr>
              <a:t>млн.тенге</a:t>
            </a:r>
          </a:p>
        </p:txBody>
      </p:sp>
      <p:sp>
        <p:nvSpPr>
          <p:cNvPr id="200928" name="Номер слайда 5"/>
          <p:cNvSpPr txBox="1">
            <a:spLocks/>
          </p:cNvSpPr>
          <p:nvPr/>
        </p:nvSpPr>
        <p:spPr bwMode="auto">
          <a:xfrm>
            <a:off x="4038600" y="6692900"/>
            <a:ext cx="182880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D1A39EB-9C6D-42BD-B29F-A962A561E6BE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0525" y="452438"/>
            <a:ext cx="8666163" cy="3048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Целевые трансферты из республиканского бюджета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88834212"/>
              </p:ext>
            </p:extLst>
          </p:nvPr>
        </p:nvGraphicFramePr>
        <p:xfrm>
          <a:off x="228600" y="990600"/>
          <a:ext cx="8610600" cy="5059602"/>
        </p:xfrm>
        <a:graphic>
          <a:graphicData uri="http://schemas.openxmlformats.org/drawingml/2006/table">
            <a:tbl>
              <a:tblPr/>
              <a:tblGrid>
                <a:gridCol w="7516033"/>
                <a:gridCol w="1094567"/>
              </a:tblGrid>
              <a:tr h="5334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трансферты из РБ - всего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69 639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4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текущие целевые трансферты – всего,</a:t>
                      </a: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62 851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возмещение части расходов, понесенных субъектом агропромышленного комплекса, при инвестиционных вложениях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13 161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в рамках гарантирования и страхования займов субъектов агропромышленного комплекса                                                                                                                                          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процентной ставки по кредитным и лизинговым обязательствам в рамках направления  по финансовому оздоровлению субъектов агропромышленного комплекса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ставок вознаграждения при кредитовании, а также лизинге на приобретение сельскохозяйственных животных, техники и технологического оборудования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3 857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стоимости пестицидов,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биоагентов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(энтомофагов), предназначенных для проведения обработки против вредных и особо опасных вредных организмов с численностью выше экономического порога вредоносности и карантинных объектов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6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выплату государственной адресной социальной помощи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950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размещение государственного социального заказа в неправительственных организациях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2796" name="Rectangle 2"/>
          <p:cNvSpPr>
            <a:spLocks noChangeArrowheads="1"/>
          </p:cNvSpPr>
          <p:nvPr/>
        </p:nvSpPr>
        <p:spPr bwMode="auto">
          <a:xfrm>
            <a:off x="7835900" y="762000"/>
            <a:ext cx="1258888" cy="7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02797" name="Номер слайда 5"/>
          <p:cNvSpPr txBox="1">
            <a:spLocks/>
          </p:cNvSpPr>
          <p:nvPr/>
        </p:nvSpPr>
        <p:spPr bwMode="auto">
          <a:xfrm rot="10800000" flipV="1">
            <a:off x="3810000" y="64770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29E86329-89CA-4395-90E6-87165331AD65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61950" y="685800"/>
            <a:ext cx="8724900" cy="3810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Целевые трансферты из республиканского бюджета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654573560"/>
              </p:ext>
            </p:extLst>
          </p:nvPr>
        </p:nvGraphicFramePr>
        <p:xfrm>
          <a:off x="311150" y="1219200"/>
          <a:ext cx="8763000" cy="5089839"/>
        </p:xfrm>
        <a:graphic>
          <a:graphicData uri="http://schemas.openxmlformats.org/drawingml/2006/table">
            <a:tbl>
              <a:tblPr/>
              <a:tblGrid>
                <a:gridCol w="7649059"/>
                <a:gridCol w="1113941"/>
              </a:tblGrid>
              <a:tr h="4571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698" marB="456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обеспечение прав и улучшение качества жизни инвалидов в Республике Казахстан 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639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услуги по замене и настройке речевых процессоров к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кохлеарным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имплантам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развитие рынка труда 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2 426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установление доплат к заработной плате работников, предоставляющих специальные социальные услуги в государственных организациях социальной защиты населения 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569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дошкольного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1 435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проведение внеурочных мероприятий педагогам физической культуры государственных организаций дошкольного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квалификационную категорию педагогам государственных организаций дошкольного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286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реализацию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подушевого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финансирования в государственных организациях среднего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1 207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образования, за исключением организаций дополнительного образования для взрослых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15 888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квалификационную категорию педагогам государственных организаций образования, за исключением организаций дополнительного образования для взрослых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6 192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проведение внеурочных мероприятий педагогам физической культуры государственных организаций среднего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4850" name="Rectangle 2"/>
          <p:cNvSpPr>
            <a:spLocks noChangeArrowheads="1"/>
          </p:cNvSpPr>
          <p:nvPr/>
        </p:nvSpPr>
        <p:spPr bwMode="auto">
          <a:xfrm>
            <a:off x="7815263" y="914400"/>
            <a:ext cx="12588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04851" name="Номер слайда 5"/>
          <p:cNvSpPr txBox="1">
            <a:spLocks/>
          </p:cNvSpPr>
          <p:nvPr/>
        </p:nvSpPr>
        <p:spPr bwMode="auto">
          <a:xfrm rot="10800000" flipV="1">
            <a:off x="3810000" y="64770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4CB50DA9-2ADA-4EAC-BECF-8E9189B323FC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9100" y="457200"/>
            <a:ext cx="8724900" cy="3048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Целевые трансферты из республиканского бюджета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073914996"/>
              </p:ext>
            </p:extLst>
          </p:nvPr>
        </p:nvGraphicFramePr>
        <p:xfrm>
          <a:off x="228600" y="955956"/>
          <a:ext cx="8763000" cy="5729706"/>
        </p:xfrm>
        <a:graphic>
          <a:graphicData uri="http://schemas.openxmlformats.org/drawingml/2006/table">
            <a:tbl>
              <a:tblPr/>
              <a:tblGrid>
                <a:gridCol w="7620000"/>
                <a:gridCol w="1143000"/>
              </a:tblGrid>
              <a:tr h="4156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степень магистра методистам методических центров (кабинетов) государственных организаций среднего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8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проведение внеурочных мероприятий педагогам физической культуры государственных организаций технического и профессионального,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приобретение оборудования для колледжей в рамках проекта «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Жас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маман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1 448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технического и профессионального,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квалификационную категорию педагогам государственных организаций технического и профессионального,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размещение государственного образовательного заказа на подготовку специалистов с высшим образованием для детей из многодетных и малообеспеченных семей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материально-техническое оснащение организаций здравоохранения на местном уровне 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1 574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возмещение лизинговых платежей по санитарному транспорту, приобретенных на условиях финансового лизинга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закуп вакцин и других иммунобиологических препаратов 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пропаганду здорового образа жизни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реализацию мероприятий   по профилактике и борьбе                                                                                                 с синдромом приобретенного иммунодефицита (СПИД) 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865" name="Rectangle 2"/>
          <p:cNvSpPr>
            <a:spLocks noChangeArrowheads="1"/>
          </p:cNvSpPr>
          <p:nvPr/>
        </p:nvSpPr>
        <p:spPr bwMode="auto">
          <a:xfrm>
            <a:off x="7875588" y="762000"/>
            <a:ext cx="1258887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05866" name="Номер слайда 5"/>
          <p:cNvSpPr txBox="1">
            <a:spLocks/>
          </p:cNvSpPr>
          <p:nvPr/>
        </p:nvSpPr>
        <p:spPr bwMode="auto">
          <a:xfrm rot="10800000" flipV="1">
            <a:off x="3733800" y="6705600"/>
            <a:ext cx="18288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685594AC-BEB4-4D90-9E5B-4E08A6EDB575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07294" y="228600"/>
            <a:ext cx="8724900" cy="6096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Целевые трансферты из республиканского бюджета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053710486"/>
              </p:ext>
            </p:extLst>
          </p:nvPr>
        </p:nvGraphicFramePr>
        <p:xfrm>
          <a:off x="152400" y="685801"/>
          <a:ext cx="8904288" cy="5623563"/>
        </p:xfrm>
        <a:graphic>
          <a:graphicData uri="http://schemas.openxmlformats.org/drawingml/2006/table">
            <a:tbl>
              <a:tblPr/>
              <a:tblGrid>
                <a:gridCol w="7772387"/>
                <a:gridCol w="1131901"/>
              </a:tblGrid>
              <a:tr h="5281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3" marR="91453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3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размера государственной стипендии обучающимся в организациях технического и профессионального,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повышение заработной платы работникам медицинских организаций здравоохранения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42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установление доплат к должностному окладу за особые условия труда в организациях культуры и архивных учреждениях управленческому и основному персоналу государственных организаций культуры и архивных учреждений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8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среднего и дополнительного образования в сфере физической культуры и спорта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42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предоставление государственных грантов молодым предпринимателям для реализации новых бизнес-идей в рамках Государственной программы поддержки и развития бизнеса «Дорожная карта бизнеса – 2025»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42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ставки вознаграждения и гарантирование по кредитам в рамках Государственной программы поддержки и развития бизнеса «Дорожная карта бизнеса – 2025» и Механизма кредитования приоритетных проектов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финансирование приоритетных проектов транспортной инфраструктуры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1 499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4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приобретение жилья для переселенцев из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трудоизбыточных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регионов</a:t>
                      </a: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4 248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90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повышение должностных окладов сотрудников органов внутренних дел</a:t>
                      </a: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139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30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приобретение вакцин против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коронавирусной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инфекции для иммунизации населения  Республики Казахстан и самоблокирующихся шприцов</a:t>
                      </a: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1 664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6883" name="Rectangle 2"/>
          <p:cNvSpPr>
            <a:spLocks noChangeArrowheads="1"/>
          </p:cNvSpPr>
          <p:nvPr/>
        </p:nvSpPr>
        <p:spPr bwMode="auto">
          <a:xfrm>
            <a:off x="7797800" y="533400"/>
            <a:ext cx="1258888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0" algn="ctr" eaLnBrk="1" hangingPunct="1">
              <a:spcBef>
                <a:spcPct val="0"/>
              </a:spcBef>
              <a:buClrTx/>
              <a:buSzTx/>
              <a:buNone/>
            </a:pP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06884" name="Номер слайда 5"/>
          <p:cNvSpPr txBox="1">
            <a:spLocks/>
          </p:cNvSpPr>
          <p:nvPr/>
        </p:nvSpPr>
        <p:spPr bwMode="auto">
          <a:xfrm rot="10800000" flipV="1">
            <a:off x="3810000" y="64770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36E7BE1-8B07-4DEC-B314-EA592A2F5D64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47675" y="533400"/>
            <a:ext cx="8724900" cy="3048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CC"/>
                </a:solidFill>
              </a:rPr>
              <a:t>Целевые трансферты из республиканского бюджета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632453918"/>
              </p:ext>
            </p:extLst>
          </p:nvPr>
        </p:nvGraphicFramePr>
        <p:xfrm>
          <a:off x="304800" y="1295400"/>
          <a:ext cx="8610600" cy="1189136"/>
        </p:xfrm>
        <a:graphic>
          <a:graphicData uri="http://schemas.openxmlformats.org/drawingml/2006/table">
            <a:tbl>
              <a:tblPr/>
              <a:tblGrid>
                <a:gridCol w="7315200"/>
                <a:gridCol w="1295400"/>
              </a:tblGrid>
              <a:tr h="2744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736" marB="457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</a:t>
                      </a:r>
                    </a:p>
                  </a:txBody>
                  <a:tcPr marL="91453" marR="91453" marT="45736" marB="457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трансферты на развитие - всего</a:t>
                      </a:r>
                    </a:p>
                  </a:txBody>
                  <a:tcPr marL="91445" marR="91445" marT="45753" marB="45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6 789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53" marB="45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образование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6 789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0988" name="Rectangle 2"/>
          <p:cNvSpPr>
            <a:spLocks noChangeArrowheads="1"/>
          </p:cNvSpPr>
          <p:nvPr/>
        </p:nvSpPr>
        <p:spPr bwMode="auto">
          <a:xfrm>
            <a:off x="7894638" y="1066800"/>
            <a:ext cx="1258887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10989" name="Номер слайда 5"/>
          <p:cNvSpPr txBox="1">
            <a:spLocks/>
          </p:cNvSpPr>
          <p:nvPr/>
        </p:nvSpPr>
        <p:spPr bwMode="auto">
          <a:xfrm rot="10800000" flipV="1">
            <a:off x="3822700" y="62484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07512D-F176-4E89-981D-B7E401B9FA3C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1312C13-67F2-43D4-8050-78C7BD5C9916}" type="slidenum">
              <a:rPr lang="ru-RU" altLang="ru-RU" sz="1200" smtClean="0">
                <a:solidFill>
                  <a:srgbClr val="7F7F7F"/>
                </a:solidFill>
              </a:rPr>
              <a:pPr/>
              <a:t>2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1853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458200" cy="838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3600" smtClean="0">
                <a:solidFill>
                  <a:srgbClr val="0033CC"/>
                </a:solidFill>
                <a:effectLst/>
              </a:rPr>
              <a:t>Уважаемые посетители сайта!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04800" y="1143000"/>
            <a:ext cx="8610600" cy="5135563"/>
          </a:xfrm>
        </p:spPr>
        <p:txBody>
          <a:bodyPr rtlCol="0">
            <a:noAutofit/>
          </a:bodyPr>
          <a:lstStyle/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	Вашему вниманию представлен Гражданский бюджет на 2021</a:t>
            </a:r>
            <a:r>
              <a:rPr lang="ru-RU" sz="1800" b="1" dirty="0" smtClean="0">
                <a:solidFill>
                  <a:schemeClr val="tx1"/>
                </a:solidFill>
              </a:rPr>
              <a:t>─</a:t>
            </a:r>
            <a:r>
              <a:rPr lang="ru-RU" sz="1800" dirty="0" smtClean="0">
                <a:solidFill>
                  <a:schemeClr val="tx1"/>
                </a:solidFill>
              </a:rPr>
              <a:t>2023 годы, который содержит информацию об основных показателях областного бюджета, параметрах </a:t>
            </a:r>
            <a:r>
              <a:rPr lang="ru-RU" sz="1800" dirty="0">
                <a:solidFill>
                  <a:schemeClr val="tx1"/>
                </a:solidFill>
              </a:rPr>
              <a:t>его формирования </a:t>
            </a:r>
            <a:r>
              <a:rPr lang="ru-RU" sz="1800" dirty="0" smtClean="0">
                <a:solidFill>
                  <a:schemeClr val="tx1"/>
                </a:solidFill>
              </a:rPr>
              <a:t>и направлениях расходования бюджетных средств.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   Данный документ включает следующие разделы: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законодательная база бюджетного процесса;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схема бюджетного процесса;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планирование областного </a:t>
            </a:r>
            <a:r>
              <a:rPr lang="ru-RU" sz="1800" dirty="0" smtClean="0">
                <a:solidFill>
                  <a:schemeClr val="tx1"/>
                </a:solidFill>
              </a:rPr>
              <a:t>бюджета.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smtClean="0">
                <a:solidFill>
                  <a:schemeClr val="tx1"/>
                </a:solidFill>
              </a:rPr>
              <a:t> </a:t>
            </a:r>
            <a:endParaRPr lang="ru-RU" sz="1800" dirty="0" smtClean="0">
              <a:solidFill>
                <a:schemeClr val="tx1"/>
              </a:solidFill>
            </a:endParaRP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 smtClean="0">
                <a:solidFill>
                  <a:srgbClr val="000000"/>
                </a:solidFill>
              </a:rPr>
              <a:t>   Гражданский </a:t>
            </a:r>
            <a:r>
              <a:rPr lang="ru-RU" sz="1800" dirty="0">
                <a:solidFill>
                  <a:srgbClr val="000000"/>
                </a:solidFill>
              </a:rPr>
              <a:t>бюджет разработан в соответствии с </a:t>
            </a:r>
            <a:r>
              <a:rPr lang="ru-RU" sz="1800" dirty="0" smtClean="0">
                <a:solidFill>
                  <a:srgbClr val="000000"/>
                </a:solidFill>
              </a:rPr>
              <a:t>Правилами составления </a:t>
            </a:r>
            <a:r>
              <a:rPr lang="ru-RU" sz="1800" dirty="0">
                <a:solidFill>
                  <a:srgbClr val="000000"/>
                </a:solidFill>
              </a:rPr>
              <a:t>и представления гражданского бюджета на стадиях бюджетного планирования и исполнения </a:t>
            </a:r>
            <a:r>
              <a:rPr lang="ru-RU" sz="1800" dirty="0" smtClean="0">
                <a:solidFill>
                  <a:srgbClr val="000000"/>
                </a:solidFill>
              </a:rPr>
              <a:t>бюджетов, утвержденных приказом </a:t>
            </a:r>
            <a:r>
              <a:rPr lang="ru-RU" sz="1800" dirty="0">
                <a:solidFill>
                  <a:srgbClr val="000000"/>
                </a:solidFill>
              </a:rPr>
              <a:t>Министра финансов </a:t>
            </a:r>
            <a:r>
              <a:rPr lang="ru-RU" sz="1800" dirty="0" smtClean="0">
                <a:solidFill>
                  <a:srgbClr val="000000"/>
                </a:solidFill>
              </a:rPr>
              <a:t>РК.</a:t>
            </a:r>
            <a:endParaRPr lang="ru-RU" sz="18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9100" y="720725"/>
            <a:ext cx="8724900" cy="431800"/>
          </a:xfrm>
        </p:spPr>
        <p:txBody>
          <a:bodyPr/>
          <a:lstStyle/>
          <a:p>
            <a:pPr algn="ctr" eaLnBrk="1" hangingPunct="1"/>
            <a:r>
              <a:rPr lang="ru-RU" altLang="ru-RU" sz="2000" b="1" dirty="0">
                <a:solidFill>
                  <a:srgbClr val="0000FF"/>
                </a:solidFill>
              </a:rPr>
              <a:t>Целевые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текущие трансферты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 за счет целевого трансферта из Национального фонда Республики Казахстан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611645845"/>
              </p:ext>
            </p:extLst>
          </p:nvPr>
        </p:nvGraphicFramePr>
        <p:xfrm>
          <a:off x="381000" y="1828799"/>
          <a:ext cx="8610600" cy="3894595"/>
        </p:xfrm>
        <a:graphic>
          <a:graphicData uri="http://schemas.openxmlformats.org/drawingml/2006/table">
            <a:tbl>
              <a:tblPr/>
              <a:tblGrid>
                <a:gridCol w="7308156"/>
                <a:gridCol w="1302444"/>
              </a:tblGrid>
              <a:tr h="2286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целевых трансфертов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утверждено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Всего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17 131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реализацию мероприятий по социальной и инженерной инфраструктуре в сельских населенных пунктах в рамках проекта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Ауыл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-Ел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бесігі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»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823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приобретение жилья коммунального жилищного фонда для социально уязвимых слоев населения и (или) малообеспеченных многодетных семей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88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развитие системы водоснабжения и водоотведения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4 152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развитие социальной и инженерной инфраструктуры в сельских населенных пунктах в рамках проекта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Ауыл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-Ел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бесігі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»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1 166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развитие и (или) обустройство инженерно-коммуникационной инфраструктуры  в рамках программы жилищного строительства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Нұрлы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жер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»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8 427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строительство и (или) реконструкцию жилья коммунального жилищного фонда в рамках программы жилищного строительства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Нұрлы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жер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»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2 118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развитие инженерной инфраструктуры в рамках Государственной программы развития регионов до 2025 года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356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1997" name="Rectangle 2"/>
          <p:cNvSpPr>
            <a:spLocks noChangeArrowheads="1"/>
          </p:cNvSpPr>
          <p:nvPr/>
        </p:nvSpPr>
        <p:spPr bwMode="auto">
          <a:xfrm>
            <a:off x="7562850" y="1377950"/>
            <a:ext cx="125888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11998" name="Номер слайда 5"/>
          <p:cNvSpPr txBox="1">
            <a:spLocks/>
          </p:cNvSpPr>
          <p:nvPr/>
        </p:nvSpPr>
        <p:spPr bwMode="auto">
          <a:xfrm>
            <a:off x="3838575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B81A9E-6E91-4FD7-AE72-D6D781FB62E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9100" y="720725"/>
            <a:ext cx="8724900" cy="4318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Целевые кредиты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из республиканского бюджета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37498130"/>
              </p:ext>
            </p:extLst>
          </p:nvPr>
        </p:nvGraphicFramePr>
        <p:xfrm>
          <a:off x="381000" y="1676400"/>
          <a:ext cx="8077200" cy="2222206"/>
        </p:xfrm>
        <a:graphic>
          <a:graphicData uri="http://schemas.openxmlformats.org/drawingml/2006/table">
            <a:tbl>
              <a:tblPr/>
              <a:tblGrid>
                <a:gridCol w="6433168"/>
                <a:gridCol w="1644032"/>
              </a:tblGrid>
              <a:tr h="7602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целевых трансфертов и кредитов РБ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утверждено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Бюджетные кредиты и займы из РБ - всего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2 856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развитие продуктивной занятости и массового предпринимательства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1 200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для реализации мер социальной поддержки специалистов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1 290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содействие развитию предпринимательства в областных центрах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366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1997" name="Rectangle 2"/>
          <p:cNvSpPr>
            <a:spLocks noChangeArrowheads="1"/>
          </p:cNvSpPr>
          <p:nvPr/>
        </p:nvSpPr>
        <p:spPr bwMode="auto">
          <a:xfrm>
            <a:off x="7562850" y="1377950"/>
            <a:ext cx="125888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11998" name="Номер слайда 5"/>
          <p:cNvSpPr txBox="1">
            <a:spLocks/>
          </p:cNvSpPr>
          <p:nvPr/>
        </p:nvSpPr>
        <p:spPr bwMode="auto">
          <a:xfrm>
            <a:off x="3838575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B81A9E-6E91-4FD7-AE72-D6D781FB62E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31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4788" y="258763"/>
            <a:ext cx="8939212" cy="539750"/>
          </a:xfrm>
        </p:spPr>
        <p:txBody>
          <a:bodyPr/>
          <a:lstStyle/>
          <a:p>
            <a:pPr algn="ctr" eaLnBrk="1" hangingPunct="1"/>
            <a:r>
              <a:rPr lang="ru-RU" altLang="ru-RU" sz="2200" b="1" dirty="0" smtClean="0">
                <a:solidFill>
                  <a:srgbClr val="0000FF"/>
                </a:solidFill>
              </a:rPr>
              <a:t>Бюджет развития Северо-Казахстанской области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273241696"/>
              </p:ext>
            </p:extLst>
          </p:nvPr>
        </p:nvGraphicFramePr>
        <p:xfrm>
          <a:off x="111580" y="1066800"/>
          <a:ext cx="8803820" cy="4423982"/>
        </p:xfrm>
        <a:graphic>
          <a:graphicData uri="http://schemas.openxmlformats.org/drawingml/2006/table">
            <a:tbl>
              <a:tblPr/>
              <a:tblGrid>
                <a:gridCol w="5146220"/>
                <a:gridCol w="914400"/>
                <a:gridCol w="914400"/>
                <a:gridCol w="762000"/>
                <a:gridCol w="1066800"/>
              </a:tblGrid>
              <a:tr h="4198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</a:t>
                      </a:r>
                    </a:p>
                  </a:txBody>
                  <a:tcPr marL="91432" marR="91432"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Всего</a:t>
                      </a:r>
                    </a:p>
                  </a:txBody>
                  <a:tcPr marL="91432" marR="91432"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МБ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РБ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внутренние займы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0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ВСЕГО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51 690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18 612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23 008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10 070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0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Строительство и реконструкция объектов образования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9 895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2 968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6 789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0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Строительство и реконструкция объектов здравоохранения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2 360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2 360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Строительство и реконструкция объектов культуры и спорта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5 267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2 768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1 966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0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развитие системы водоснабжения и водоотведения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4 818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1 612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2 727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479</a:t>
                      </a:r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0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Строительство и реконструкция жилья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17 868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1 504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10 544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5 820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0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Строительство и реконструкция дорог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1 503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1 147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Строительство и реконструкция объектов коммунального хозяйства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3 821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2 059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1 667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Формирование или увеличение уставного капитала юридических лиц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5 316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5 307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1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Прочие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3084" name="Rectangle 2"/>
          <p:cNvSpPr>
            <a:spLocks noChangeArrowheads="1"/>
          </p:cNvSpPr>
          <p:nvPr/>
        </p:nvSpPr>
        <p:spPr bwMode="auto">
          <a:xfrm>
            <a:off x="7543800" y="528638"/>
            <a:ext cx="12588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213085" name="Номер слайда 5"/>
          <p:cNvSpPr txBox="1">
            <a:spLocks/>
          </p:cNvSpPr>
          <p:nvPr/>
        </p:nvSpPr>
        <p:spPr bwMode="auto">
          <a:xfrm>
            <a:off x="4343400" y="64770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A8E809BD-5813-424C-8CE1-B1D163A22C9D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38600" y="6553200"/>
            <a:ext cx="1828800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1DA6A54-E110-4354-A2DE-E3A26A412723}" type="slidenum">
              <a:rPr lang="ru-RU" altLang="ru-RU" sz="1200" smtClean="0">
                <a:solidFill>
                  <a:srgbClr val="7F7F7F"/>
                </a:solidFill>
              </a:rPr>
              <a:pPr/>
              <a:t>23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1504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0" y="87313"/>
            <a:ext cx="4857750" cy="123507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400" smtClean="0">
                <a:solidFill>
                  <a:srgbClr val="0033CC"/>
                </a:solidFill>
                <a:effectLst/>
              </a:rPr>
              <a:t>Расходы на реализацию мероприятий в сфере образования</a:t>
            </a:r>
          </a:p>
        </p:txBody>
      </p:sp>
      <p:graphicFrame>
        <p:nvGraphicFramePr>
          <p:cNvPr id="195707" name="Group 12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42212753"/>
              </p:ext>
            </p:extLst>
          </p:nvPr>
        </p:nvGraphicFramePr>
        <p:xfrm>
          <a:off x="438150" y="1181100"/>
          <a:ext cx="8488363" cy="5370049"/>
        </p:xfrm>
        <a:graphic>
          <a:graphicData uri="http://schemas.openxmlformats.org/drawingml/2006/table">
            <a:tbl>
              <a:tblPr/>
              <a:tblGrid>
                <a:gridCol w="4278436"/>
                <a:gridCol w="1542926"/>
                <a:gridCol w="1066930"/>
                <a:gridCol w="838909"/>
                <a:gridCol w="761162"/>
              </a:tblGrid>
              <a:tr h="267880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9" marR="91439" marT="45674" marB="4567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358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 план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21708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Утвержденный  бюджет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Уточненный  бюджет</a:t>
                      </a:r>
                    </a:p>
                    <a:p>
                      <a:pPr algn="ctr"/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64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образование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(без аппарата) 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всего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96 947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97 896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64 795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65 156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2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0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Дошкольное воспитание и обучение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7 712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7762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6 259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6 259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42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Начальное, основное среднее и общее среднее образование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73 045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73 068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49 894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50 107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0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Техническое и профессиональное,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послесреднее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952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5 939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4 983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5 070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52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образования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978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5 507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1 793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1 811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0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Социальная помощь и социальное обеспечение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112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1119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1 028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1 058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0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объектов образования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1 764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2 527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1 264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0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Укрепление материально-технической базы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1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1118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1130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t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730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ctr" fontAlgn="t"/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lvl="1" algn="ctr" fontAlgn="t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743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9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  <a:endParaRPr kumimoji="0" lang="ru-RU" sz="1000" b="0" i="1" u="none" strike="noStrike" kern="1200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14" marB="456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57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Реализацию мероприятий по социальной и инженерной инфраструктуре в сельских населенных пунктах в рамках проекта «Ауыл Ел </a:t>
                      </a:r>
                      <a:r>
                        <a:rPr kumimoji="0" lang="ru-RU" sz="1000" b="0" i="1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1" marR="91441" marT="45614" marB="456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4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Выполнение государственных обязательств по проектам государственно-частного партнерства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t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5148" name="Picture 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8" y="87313"/>
            <a:ext cx="165735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9" name="Picture 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188" y="-26399"/>
            <a:ext cx="1577975" cy="109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50" name="Прямоугольник 1"/>
          <p:cNvSpPr>
            <a:spLocks noChangeArrowheads="1"/>
          </p:cNvSpPr>
          <p:nvPr/>
        </p:nvSpPr>
        <p:spPr bwMode="auto">
          <a:xfrm>
            <a:off x="438150" y="6472624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191000" y="6605588"/>
            <a:ext cx="1828800" cy="212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DCE1D67-DB19-4C22-B688-EC5F1D36D935}" type="slidenum">
              <a:rPr lang="ru-RU" altLang="ru-RU" sz="1200" smtClean="0">
                <a:solidFill>
                  <a:srgbClr val="7F7F7F"/>
                </a:solidFill>
              </a:rPr>
              <a:pPr/>
              <a:t>24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1197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448050" y="123825"/>
            <a:ext cx="5314950" cy="110172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400" dirty="0" smtClean="0">
                <a:solidFill>
                  <a:srgbClr val="0033CC"/>
                </a:solidFill>
                <a:effectLst/>
              </a:rPr>
              <a:t>Расходы на реализацию мероприятий</a:t>
            </a:r>
            <a:br>
              <a:rPr lang="ru-RU" altLang="ru-RU" sz="2400" dirty="0" smtClean="0">
                <a:solidFill>
                  <a:srgbClr val="0033CC"/>
                </a:solidFill>
                <a:effectLst/>
              </a:rPr>
            </a:br>
            <a:r>
              <a:rPr lang="ru-RU" altLang="ru-RU" sz="2400" dirty="0" smtClean="0">
                <a:solidFill>
                  <a:srgbClr val="0033CC"/>
                </a:solidFill>
                <a:effectLst/>
              </a:rPr>
              <a:t> в сфере здравоохранения</a:t>
            </a:r>
          </a:p>
        </p:txBody>
      </p:sp>
      <p:graphicFrame>
        <p:nvGraphicFramePr>
          <p:cNvPr id="194709" name="Group 14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497770635"/>
              </p:ext>
            </p:extLst>
          </p:nvPr>
        </p:nvGraphicFramePr>
        <p:xfrm>
          <a:off x="533400" y="1016376"/>
          <a:ext cx="8488362" cy="5581781"/>
        </p:xfrm>
        <a:graphic>
          <a:graphicData uri="http://schemas.openxmlformats.org/drawingml/2006/table">
            <a:tbl>
              <a:tblPr/>
              <a:tblGrid>
                <a:gridCol w="4512453"/>
                <a:gridCol w="1217115"/>
                <a:gridCol w="976032"/>
                <a:gridCol w="838200"/>
                <a:gridCol w="944562"/>
              </a:tblGrid>
              <a:tr h="245792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8" marR="91438" marT="45669" marB="45669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386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 план</a:t>
                      </a:r>
                    </a:p>
                  </a:txBody>
                  <a:tcPr marL="91439" marR="91439"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8347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Утверждено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88" marB="45688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Уточнённый 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88" marB="45688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685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здравоохранение -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всего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7851,1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10 455,5 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2156,8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2184,1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Охрана здоровья населения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867,9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881,4 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356,4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366,7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Специализированная медицинская помощь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952,6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952,6 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135,1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139,2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Другие виды медицинской помощи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75,8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75,8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70,3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72,4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здравоохранения и образования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278,8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1 942,8 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138,2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142,3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Техническое и профессиональное,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образование 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249,6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249,6 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178,9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184,3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Переподготовка и повышение квалификации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Высшее послевузовское образование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124,0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179,5 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46,5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47,9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Капитальные затраты системы здравоохранения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3463,1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3 488,0 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1231,4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1231,4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объектов здравоохранения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1 535,8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2 360,4 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4DCFA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303,5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325,5 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2069" name="Picture 76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9087" y="2381"/>
            <a:ext cx="1530350" cy="1104900"/>
          </a:xfrm>
          <a:noFill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2070" name="Picture 7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525" y="28575"/>
            <a:ext cx="1524000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2071" name="Прямоугольник 6"/>
          <p:cNvSpPr>
            <a:spLocks noChangeArrowheads="1"/>
          </p:cNvSpPr>
          <p:nvPr/>
        </p:nvSpPr>
        <p:spPr bwMode="auto">
          <a:xfrm>
            <a:off x="100012" y="6388784"/>
            <a:ext cx="89217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sz="1200" i="1" dirty="0" smtClean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algn="ctr" eaLnBrk="1" hangingPunct="1"/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Примечание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: * 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годы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- без </a:t>
            </a:r>
            <a:r>
              <a:rPr lang="ru-RU" altLang="ru-RU" sz="1200" i="1" dirty="0">
                <a:solidFill>
                  <a:prstClr val="black"/>
                </a:solidFill>
                <a:cs typeface="Arial" panose="020B0604020202020204" pitchFamily="34" charset="0"/>
              </a:rPr>
              <a:t>учета целевых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трансфертов из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республиканского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бюджета;</a:t>
            </a:r>
          </a:p>
          <a:p>
            <a:pPr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84942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00500" y="6553200"/>
            <a:ext cx="1828800" cy="212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483C3FA-D0FD-4452-80B2-636D37183F3F}" type="slidenum">
              <a:rPr lang="ru-RU" altLang="ru-RU" sz="1200" smtClean="0">
                <a:solidFill>
                  <a:srgbClr val="7F7F7F"/>
                </a:solidFill>
              </a:rPr>
              <a:pPr/>
              <a:t>25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3490913" y="112710"/>
            <a:ext cx="5410200" cy="1214438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200" dirty="0" smtClean="0">
                <a:solidFill>
                  <a:srgbClr val="0000FF"/>
                </a:solidFill>
                <a:effectLst/>
              </a:rPr>
              <a:t>Расходы на реализацию мероприятий </a:t>
            </a:r>
            <a:br>
              <a:rPr lang="ru-RU" sz="2200" dirty="0" smtClean="0">
                <a:solidFill>
                  <a:srgbClr val="0000FF"/>
                </a:solidFill>
                <a:effectLst/>
              </a:rPr>
            </a:br>
            <a:r>
              <a:rPr lang="ru-RU" sz="2200" dirty="0" smtClean="0">
                <a:solidFill>
                  <a:srgbClr val="0000FF"/>
                </a:solidFill>
                <a:effectLst/>
              </a:rPr>
              <a:t>в сфере социальной помощи </a:t>
            </a:r>
            <a:br>
              <a:rPr lang="ru-RU" sz="2200" dirty="0" smtClean="0">
                <a:solidFill>
                  <a:srgbClr val="0000FF"/>
                </a:solidFill>
                <a:effectLst/>
              </a:rPr>
            </a:br>
            <a:r>
              <a:rPr lang="ru-RU" sz="2200" dirty="0" smtClean="0">
                <a:solidFill>
                  <a:srgbClr val="0000FF"/>
                </a:solidFill>
                <a:effectLst/>
              </a:rPr>
              <a:t>и социального обеспечения</a:t>
            </a: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834176"/>
              </p:ext>
            </p:extLst>
          </p:nvPr>
        </p:nvGraphicFramePr>
        <p:xfrm>
          <a:off x="304799" y="1296359"/>
          <a:ext cx="8596314" cy="4752975"/>
        </p:xfrm>
        <a:graphic>
          <a:graphicData uri="http://schemas.openxmlformats.org/drawingml/2006/table">
            <a:tbl>
              <a:tblPr/>
              <a:tblGrid>
                <a:gridCol w="4255743"/>
                <a:gridCol w="1075203"/>
                <a:gridCol w="1190757"/>
                <a:gridCol w="1086950"/>
                <a:gridCol w="987661"/>
              </a:tblGrid>
              <a:tr h="290158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697" marB="45697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109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42762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утвержденный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725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социальную помощь и социальное обеспечение 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</a:t>
                      </a:r>
                      <a:r>
                        <a:rPr kumimoji="0" 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- всего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11 697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11 726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6 865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7 056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0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Социальное обеспечение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4 304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4 322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2 884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2 965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Социальная помощь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6 256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6 840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3 242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3 271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социальной помощи и социального обеспечения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1 137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564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739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820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20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4DCFA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3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 (ремонт объектов  городов и сельских населенных пунктов)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4DCFA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7161" name="Picture 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1925"/>
            <a:ext cx="1357313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7162" name="Picture 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1925"/>
            <a:ext cx="142875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7163" name="Прямоугольник 6"/>
          <p:cNvSpPr>
            <a:spLocks noChangeArrowheads="1"/>
          </p:cNvSpPr>
          <p:nvPr/>
        </p:nvSpPr>
        <p:spPr bwMode="auto">
          <a:xfrm>
            <a:off x="747713" y="6276975"/>
            <a:ext cx="8153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38600" y="6521450"/>
            <a:ext cx="1828800" cy="238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F745FC5-01B9-4523-983C-AC8B5A47D351}" type="slidenum">
              <a:rPr lang="ru-RU" altLang="ru-RU" sz="1200" smtClean="0">
                <a:solidFill>
                  <a:srgbClr val="7F7F7F"/>
                </a:solidFill>
              </a:rPr>
              <a:pPr/>
              <a:t>26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43350" y="149225"/>
            <a:ext cx="4953000" cy="757238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000" smtClean="0">
                <a:solidFill>
                  <a:srgbClr val="0000FF"/>
                </a:solidFill>
                <a:effectLst/>
              </a:rPr>
              <a:t>Расходы на реализацию мероприятий в сфере культуры, спорта и информационного пространства</a:t>
            </a:r>
          </a:p>
        </p:txBody>
      </p:sp>
      <p:graphicFrame>
        <p:nvGraphicFramePr>
          <p:cNvPr id="202866" name="Group 11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76318284"/>
              </p:ext>
            </p:extLst>
          </p:nvPr>
        </p:nvGraphicFramePr>
        <p:xfrm>
          <a:off x="480646" y="1063625"/>
          <a:ext cx="8534401" cy="5308909"/>
        </p:xfrm>
        <a:graphic>
          <a:graphicData uri="http://schemas.openxmlformats.org/drawingml/2006/table">
            <a:tbl>
              <a:tblPr/>
              <a:tblGrid>
                <a:gridCol w="4415093"/>
                <a:gridCol w="1051129"/>
                <a:gridCol w="1051129"/>
                <a:gridCol w="808935"/>
                <a:gridCol w="1208115"/>
              </a:tblGrid>
              <a:tr h="270671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41" marR="91441" marT="45652" marB="45652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218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план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32" marB="456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0711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91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культуру, спорт, информационное пространство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 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 всего,    в том числе:  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15 394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19 253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9 613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9 840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Деятельность в области культуры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5 952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6 508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3 931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3 977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1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объектов культуры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521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794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65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Реализацию мероприятий по социальной и инженерной инфраструктуре в сельских населенных пунктах в рамках проекта «</a:t>
                      </a:r>
                      <a:r>
                        <a:rPr kumimoji="0" lang="ru-RU" sz="10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Ауыл</a:t>
                      </a: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Ел </a:t>
                      </a:r>
                      <a:r>
                        <a:rPr kumimoji="0" lang="ru-RU" sz="10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232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Спорт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8 274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11 557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4 491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4 623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1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000" b="0" i="1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  <a:endParaRPr kumimoji="0" lang="ru-RU" sz="1000" b="0" i="1" u="none" strike="noStrike" kern="1200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4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Реализацию мероприятий по социальной и инженерной инфраструктуре в сельских населенных пунктах в рамках проекта «Ауыл Ел </a:t>
                      </a:r>
                      <a:r>
                        <a:rPr kumimoji="0" lang="ru-RU" sz="1000" b="0" i="1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733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899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объектов спорта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3 675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Информационное пространство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925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932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958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997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1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по организации культуры, спорта, информационного пространства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256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233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283" name="Picture 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-7938"/>
            <a:ext cx="1785938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84" name="Picture 7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738" y="0"/>
            <a:ext cx="1785937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5" name="Прямоугольник 6"/>
          <p:cNvSpPr>
            <a:spLocks noChangeArrowheads="1"/>
          </p:cNvSpPr>
          <p:nvPr/>
        </p:nvSpPr>
        <p:spPr bwMode="auto">
          <a:xfrm>
            <a:off x="514350" y="6447780"/>
            <a:ext cx="83820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9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 прогноз на 2022-2023 годы - без учета целевых трансфертов из республиканского бюджета</a:t>
            </a:r>
          </a:p>
        </p:txBody>
      </p:sp>
    </p:spTree>
    <p:extLst>
      <p:ext uri="{BB962C8B-B14F-4D97-AF65-F5344CB8AC3E}">
        <p14:creationId xmlns:p14="http://schemas.microsoft.com/office/powerpoint/2010/main" val="310904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94307C1-DC05-4FF5-9C18-BC2881325A5F}" type="slidenum">
              <a:rPr lang="ru-RU" altLang="ru-RU" sz="1200" smtClean="0">
                <a:solidFill>
                  <a:srgbClr val="7F7F7F"/>
                </a:solidFill>
              </a:rPr>
              <a:pPr/>
              <a:t>27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0" y="228600"/>
            <a:ext cx="5029200" cy="16002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200" dirty="0" smtClean="0">
                <a:solidFill>
                  <a:srgbClr val="0000FF"/>
                </a:solidFill>
                <a:effectLst/>
              </a:rPr>
              <a:t>Расходы на жилищно-коммунальное хозяйство, обеспечение транспортной инфраструктуры и коммуникаций </a:t>
            </a:r>
          </a:p>
        </p:txBody>
      </p:sp>
      <p:graphicFrame>
        <p:nvGraphicFramePr>
          <p:cNvPr id="205910" name="Group 8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479380658"/>
              </p:ext>
            </p:extLst>
          </p:nvPr>
        </p:nvGraphicFramePr>
        <p:xfrm>
          <a:off x="990599" y="1752602"/>
          <a:ext cx="7629525" cy="3644572"/>
        </p:xfrm>
        <a:graphic>
          <a:graphicData uri="http://schemas.openxmlformats.org/drawingml/2006/table">
            <a:tbl>
              <a:tblPr/>
              <a:tblGrid>
                <a:gridCol w="3008456"/>
                <a:gridCol w="1203382"/>
                <a:gridCol w="1203382"/>
                <a:gridCol w="1031471"/>
                <a:gridCol w="1182834"/>
              </a:tblGrid>
              <a:tr h="313381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9" marR="91439" marT="45750" marB="4575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381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529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утверждено</a:t>
                      </a:r>
                    </a:p>
                    <a:p>
                      <a:endParaRPr lang="ru-RU" dirty="0"/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25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45 591,4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50 030,6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15 437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12 157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Жилищное хозяйство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2 260,5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2 285,2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жилья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14 808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18 771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Коммунальное хозяйство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12 645,8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12 716,9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4 058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2 983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Благоустройство населенных пунктов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4 598,7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5 571,3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2 432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1 982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Транспорт и коммуникации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11 278,4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10 686,2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8 874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7 153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9209" name="Picture 11" descr="IMG_1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0" t="7213" r="2455" b="37601"/>
          <a:stretch>
            <a:fillRect/>
          </a:stretch>
        </p:blipFill>
        <p:spPr bwMode="auto">
          <a:xfrm>
            <a:off x="152400" y="152400"/>
            <a:ext cx="1676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9210" name="Picture 5" descr="площадь_нов_коп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85800"/>
            <a:ext cx="1600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9211" name="Прямоугольник 6"/>
          <p:cNvSpPr>
            <a:spLocks noChangeArrowheads="1"/>
          </p:cNvSpPr>
          <p:nvPr/>
        </p:nvSpPr>
        <p:spPr bwMode="auto">
          <a:xfrm>
            <a:off x="533400" y="5486400"/>
            <a:ext cx="80867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85800"/>
            <a:ext cx="8451850" cy="7588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b="1" dirty="0" smtClean="0">
                <a:solidFill>
                  <a:srgbClr val="0000FF"/>
                </a:solidFill>
              </a:rPr>
              <a:t>На </a:t>
            </a:r>
            <a:r>
              <a:rPr lang="ru-RU" sz="2400" b="1" dirty="0">
                <a:solidFill>
                  <a:srgbClr val="0000FF"/>
                </a:solidFill>
              </a:rPr>
              <a:t>обеспечение занятости за счет развития инфраструктуры и жилищно-коммунального хозяйства </a:t>
            </a:r>
            <a:r>
              <a:rPr lang="ru-RU" sz="2400" b="1" dirty="0" smtClean="0">
                <a:solidFill>
                  <a:srgbClr val="0000FF"/>
                </a:solidFill>
              </a:rPr>
              <a:t/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в </a:t>
            </a:r>
            <a:r>
              <a:rPr lang="ru-RU" sz="2400" b="1" dirty="0">
                <a:solidFill>
                  <a:srgbClr val="0000FF"/>
                </a:solidFill>
              </a:rPr>
              <a:t>рамках Дорожной карты занятости на 2020-2021 годы</a:t>
            </a:r>
            <a:endParaRPr lang="ru-RU" sz="24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832867960"/>
              </p:ext>
            </p:extLst>
          </p:nvPr>
        </p:nvGraphicFramePr>
        <p:xfrm>
          <a:off x="380999" y="1600200"/>
          <a:ext cx="8610602" cy="4678268"/>
        </p:xfrm>
        <a:graphic>
          <a:graphicData uri="http://schemas.openxmlformats.org/drawingml/2006/table">
            <a:tbl>
              <a:tblPr/>
              <a:tblGrid>
                <a:gridCol w="3845511"/>
                <a:gridCol w="250941"/>
                <a:gridCol w="300250"/>
                <a:gridCol w="708699"/>
                <a:gridCol w="695935"/>
                <a:gridCol w="599465"/>
                <a:gridCol w="805168"/>
                <a:gridCol w="490232"/>
                <a:gridCol w="914401"/>
              </a:tblGrid>
              <a:tr h="30390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                                 млн. тенге</a:t>
                      </a: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945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227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kk-KZ" sz="1100" dirty="0" smtClean="0"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10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за счёт внутренних займов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kk-KZ" sz="1100" dirty="0" smtClean="0">
                          <a:latin typeface="Arial" pitchFamily="34" charset="0"/>
                          <a:cs typeface="Arial" pitchFamily="34" charset="0"/>
                        </a:rPr>
                        <a:t>РБ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100" dirty="0" smtClean="0">
                          <a:latin typeface="Arial" pitchFamily="34" charset="0"/>
                          <a:cs typeface="Arial" pitchFamily="34" charset="0"/>
                        </a:rPr>
                        <a:t>МБ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58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</a:t>
                      </a: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</a:t>
                      </a:r>
                      <a:r>
                        <a:rPr lang="ru-RU" sz="1400" b="1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обеспечение занятости за счет развития инфраструктуры и жилищно-коммунального хозяйства в рамках Дорожной карты занятости на 2020-2021 годы, всего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17 814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10 924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6 789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 по отраслям: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9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Культура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9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Образование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6 789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6 789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9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Здравоохранение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9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Спорт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2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Реальный сектор (ЖКХ, дороги, строительство)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10 825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10 825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0199" name="Номер слайда 5"/>
          <p:cNvSpPr txBox="1">
            <a:spLocks/>
          </p:cNvSpPr>
          <p:nvPr/>
        </p:nvSpPr>
        <p:spPr bwMode="auto">
          <a:xfrm>
            <a:off x="3810000" y="63246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3AF7D609-AE56-40D6-BA5A-783A792EB398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85800"/>
            <a:ext cx="8451850" cy="7588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b="1" dirty="0">
                <a:solidFill>
                  <a:srgbClr val="0000FF"/>
                </a:solidFill>
              </a:rPr>
              <a:t>Государственная программа развития продуктивной занятости и массового предпринимательства </a:t>
            </a:r>
            <a:r>
              <a:rPr lang="ru-RU" sz="2400" b="1" dirty="0" smtClean="0">
                <a:solidFill>
                  <a:srgbClr val="0000FF"/>
                </a:solidFill>
              </a:rPr>
              <a:t/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на </a:t>
            </a:r>
            <a:r>
              <a:rPr lang="ru-RU" sz="2400" b="1" dirty="0">
                <a:solidFill>
                  <a:srgbClr val="0000FF"/>
                </a:solidFill>
              </a:rPr>
              <a:t>2017-2021 годы "</a:t>
            </a:r>
            <a:r>
              <a:rPr lang="ru-RU" sz="2400" b="1" dirty="0" err="1" smtClean="0">
                <a:solidFill>
                  <a:srgbClr val="0000FF"/>
                </a:solidFill>
              </a:rPr>
              <a:t>Еңбек</a:t>
            </a:r>
            <a:r>
              <a:rPr lang="ru-RU" sz="2400" b="1" dirty="0" smtClean="0">
                <a:solidFill>
                  <a:srgbClr val="0000FF"/>
                </a:solidFill>
              </a:rPr>
              <a:t>" в СКО 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1800" b="1" dirty="0">
                <a:solidFill>
                  <a:srgbClr val="0000FF"/>
                </a:solidFill>
              </a:rPr>
              <a:t>(</a:t>
            </a:r>
            <a:r>
              <a:rPr lang="ru-RU" sz="1800" b="1" dirty="0" smtClean="0">
                <a:solidFill>
                  <a:srgbClr val="0000FF"/>
                </a:solidFill>
              </a:rPr>
              <a:t>за счет трансфертов) </a:t>
            </a: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88342366"/>
              </p:ext>
            </p:extLst>
          </p:nvPr>
        </p:nvGraphicFramePr>
        <p:xfrm>
          <a:off x="1066800" y="1905000"/>
          <a:ext cx="7086600" cy="3733380"/>
        </p:xfrm>
        <a:graphic>
          <a:graphicData uri="http://schemas.openxmlformats.org/drawingml/2006/table">
            <a:tbl>
              <a:tblPr/>
              <a:tblGrid>
                <a:gridCol w="5432148"/>
                <a:gridCol w="1654452"/>
              </a:tblGrid>
              <a:tr h="30477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08" marB="45708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708" marB="45708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1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план</a:t>
                      </a:r>
                    </a:p>
                  </a:txBody>
                  <a:tcPr marL="91439" marR="91439"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97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утвержденный 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реализацию Государственной программы развития продуктивной занятости и массового предпринимательства на 2017-2021 годы "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", всего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8 239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рынка труда через содействие занятости населения и мобильность трудовых ресурсов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2 425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Приобретение жилья для переселенцев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4 248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БК на развитие продуктивной занятости и массового предпринимательства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1 200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БК на содействие развитию предпринимательства в областных центрах 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366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1220" name="Номер слайда 5"/>
          <p:cNvSpPr txBox="1">
            <a:spLocks/>
          </p:cNvSpPr>
          <p:nvPr/>
        </p:nvSpPr>
        <p:spPr bwMode="auto">
          <a:xfrm>
            <a:off x="3810000" y="63246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D25AF50A-FEB8-4FE5-AC0C-BE90F054FC0E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942263" cy="304800"/>
          </a:xfrm>
        </p:spPr>
        <p:txBody>
          <a:bodyPr/>
          <a:lstStyle/>
          <a:p>
            <a:pPr algn="ctr"/>
            <a:r>
              <a:rPr lang="ru-RU" altLang="ru-RU" sz="2400" b="1" smtClean="0">
                <a:solidFill>
                  <a:srgbClr val="0000FF"/>
                </a:solidFill>
              </a:rPr>
              <a:t>Законодательная база бюджетного процесса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8153400" cy="57150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Областной бюджет  –  </a:t>
            </a:r>
            <a:r>
              <a:rPr lang="ru-RU" altLang="ru-RU" sz="1600" dirty="0" smtClean="0"/>
              <a:t>это централизованный денежный фонд, предназначенный для финансового обеспечения задач и функций областных государственных органов, подведомственных им учреждений и реализации государственной</a:t>
            </a:r>
            <a:r>
              <a:rPr lang="ru-RU" altLang="ru-RU" sz="1600" b="1" dirty="0" smtClean="0"/>
              <a:t> </a:t>
            </a:r>
            <a:r>
              <a:rPr lang="ru-RU" altLang="ru-RU" sz="1600" dirty="0" smtClean="0"/>
              <a:t>политики, направленной на достижение конкретных результатов.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Областной бюджет</a:t>
            </a:r>
            <a:r>
              <a:rPr lang="ru-RU" altLang="ru-RU" sz="1600" dirty="0" smtClean="0"/>
              <a:t> ежегодно разрабатывается на 3-х летний период                                   в соответствии с Правилами разработки проектов местных бюджетов, утвержденными приказом Министра финансов РК от 31 октября                    2014 года № 470.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b="1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Уточнением областного бюджета</a:t>
            </a:r>
            <a:r>
              <a:rPr lang="ru-RU" altLang="ru-RU" sz="1600" dirty="0" smtClean="0"/>
              <a:t> является изменение показателей областного бюджета в течение соответствующего финансового года посредством внесения изменений и дополнений в решение маслихата об областном бюджете в случаях, предусмотренных Бюджетным кодексом РК.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Корректировкой</a:t>
            </a:r>
            <a:r>
              <a:rPr lang="ru-RU" altLang="ru-RU" sz="1600" dirty="0" smtClean="0"/>
              <a:t> </a:t>
            </a:r>
            <a:r>
              <a:rPr lang="ru-RU" altLang="ru-RU" sz="1600" b="1" dirty="0" smtClean="0"/>
              <a:t>областного</a:t>
            </a:r>
            <a:r>
              <a:rPr lang="ru-RU" altLang="ru-RU" sz="1600" dirty="0" smtClean="0"/>
              <a:t> </a:t>
            </a:r>
            <a:r>
              <a:rPr lang="ru-RU" altLang="ru-RU" sz="1600" b="1" dirty="0" smtClean="0"/>
              <a:t>бюджета</a:t>
            </a:r>
            <a:r>
              <a:rPr lang="ru-RU" altLang="ru-RU" sz="1600" dirty="0" smtClean="0"/>
              <a:t> является изменение показателей утвержденного (уточненного) бюджета на основании постановлений Правительства Республики Казахстан, местных исполнительных органов                           и иных нормативных правовых актов посредством внесения изменений                             и дополнений в сводный план поступлений и финансирования по платежам, сводный план финансирования по обязательствам на очередной финансовый год в порядке, определяемом центральным уполномоченным органом                             по бюджетному планированию, и в случаях, предусмотренных Бюджетным кодексом РК.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Областной бюджет</a:t>
            </a:r>
            <a:r>
              <a:rPr lang="ru-RU" altLang="ru-RU" sz="1600" dirty="0" smtClean="0"/>
              <a:t> на 2021-2023 годы сформирован в соответствии                                     с Бюджетным и Налоговым кодексами РК, Прогнозом социально-экономического развития Северо-Казахстанской области на 2021-2025 годы                       и утвержден решением сессии областного маслихата от 11 декабря 2020 года № 50/1.</a:t>
            </a:r>
            <a:endParaRPr lang="ru-RU" altLang="ru-RU" sz="1600" i="1" dirty="0" smtClean="0"/>
          </a:p>
        </p:txBody>
      </p:sp>
      <p:sp>
        <p:nvSpPr>
          <p:cNvPr id="187396" name="Номер слайда 5"/>
          <p:cNvSpPr txBox="1">
            <a:spLocks/>
          </p:cNvSpPr>
          <p:nvPr/>
        </p:nvSpPr>
        <p:spPr bwMode="auto">
          <a:xfrm>
            <a:off x="3810000" y="655796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F315203-6E28-43BA-89F6-F20690620FE0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85800"/>
            <a:ext cx="8451850" cy="7588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b="1" dirty="0">
                <a:solidFill>
                  <a:srgbClr val="0000FF"/>
                </a:solidFill>
              </a:rPr>
              <a:t>На реализацию мероприятий по социальной и инженерной инфраструктуре в сельских населенных пунктах в рамках проекта «</a:t>
            </a:r>
            <a:r>
              <a:rPr lang="ru-RU" sz="2400" b="1" dirty="0" err="1">
                <a:solidFill>
                  <a:srgbClr val="0000FF"/>
                </a:solidFill>
              </a:rPr>
              <a:t>Ауыл</a:t>
            </a:r>
            <a:r>
              <a:rPr lang="ru-RU" sz="2400" b="1" dirty="0">
                <a:solidFill>
                  <a:srgbClr val="0000FF"/>
                </a:solidFill>
              </a:rPr>
              <a:t> Ел </a:t>
            </a:r>
            <a:r>
              <a:rPr lang="ru-RU" sz="2400" b="1" dirty="0" err="1" smtClean="0">
                <a:solidFill>
                  <a:srgbClr val="0000FF"/>
                </a:solidFill>
              </a:rPr>
              <a:t>бесігі</a:t>
            </a:r>
            <a:r>
              <a:rPr lang="ru-RU" sz="2400" b="1" dirty="0" smtClean="0">
                <a:solidFill>
                  <a:srgbClr val="0000FF"/>
                </a:solidFill>
              </a:rPr>
              <a:t>» 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1800" b="1" dirty="0">
                <a:solidFill>
                  <a:srgbClr val="0000FF"/>
                </a:solidFill>
              </a:rPr>
              <a:t>(</a:t>
            </a:r>
            <a:r>
              <a:rPr lang="ru-RU" sz="1800" b="1" dirty="0" smtClean="0">
                <a:solidFill>
                  <a:srgbClr val="0000FF"/>
                </a:solidFill>
              </a:rPr>
              <a:t>за счет трансфертов)</a:t>
            </a: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714337280"/>
              </p:ext>
            </p:extLst>
          </p:nvPr>
        </p:nvGraphicFramePr>
        <p:xfrm>
          <a:off x="1371600" y="1729202"/>
          <a:ext cx="7010400" cy="4148324"/>
        </p:xfrm>
        <a:graphic>
          <a:graphicData uri="http://schemas.openxmlformats.org/drawingml/2006/table">
            <a:tbl>
              <a:tblPr/>
              <a:tblGrid>
                <a:gridCol w="4067620"/>
                <a:gridCol w="709468"/>
                <a:gridCol w="328312"/>
                <a:gridCol w="398279"/>
                <a:gridCol w="501198"/>
                <a:gridCol w="1005523"/>
              </a:tblGrid>
              <a:tr h="32188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            </a:t>
                      </a: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51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L="91439" marR="91439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2946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Нац. фонд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МБ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9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 по отраслям: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Всего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3 600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1 989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1 611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Образование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512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153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359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Здравоохранения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Культура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186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164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Спорт</a:t>
                      </a:r>
                    </a:p>
                  </a:txBody>
                  <a:tcPr marL="91435" marR="91435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693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533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160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Реальный сектор 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2187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1 139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1 048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3263" name="Номер слайда 5"/>
          <p:cNvSpPr txBox="1">
            <a:spLocks/>
          </p:cNvSpPr>
          <p:nvPr/>
        </p:nvSpPr>
        <p:spPr bwMode="auto">
          <a:xfrm>
            <a:off x="3810000" y="63246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43DE6565-AE50-4BAD-996A-E5DD878A1857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Номер слайда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10000" y="6172200"/>
            <a:ext cx="18288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E0FD54A8-0F62-4C64-9C6A-22688BA63E83}" type="slidenum">
              <a:rPr lang="ru-RU" altLang="ru-RU" sz="1200" smtClean="0">
                <a:solidFill>
                  <a:srgbClr val="7F7F7F"/>
                </a:solidFill>
              </a:rPr>
              <a:pPr/>
              <a:t>31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19353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188640"/>
            <a:ext cx="8763000" cy="9906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itchFamily="18" charset="0"/>
              <a:buNone/>
            </a:pPr>
            <a:r>
              <a:rPr lang="ru-RU" altLang="ru-RU" sz="2000" dirty="0" smtClean="0"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Финансовая поддержка специалистам социальной сферы прибывшим для работы в сельскую местность</a:t>
            </a:r>
            <a:r>
              <a:rPr lang="ru-RU" altLang="ru-RU" sz="2200" dirty="0" smtClean="0"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lang="ru-RU" altLang="ru-RU" sz="1200" b="0" i="1" dirty="0" smtClean="0"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тыс. тенге</a:t>
            </a:r>
          </a:p>
        </p:txBody>
      </p:sp>
      <p:graphicFrame>
        <p:nvGraphicFramePr>
          <p:cNvPr id="5" name="Group 61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896366967"/>
              </p:ext>
            </p:extLst>
          </p:nvPr>
        </p:nvGraphicFramePr>
        <p:xfrm>
          <a:off x="323528" y="1124744"/>
          <a:ext cx="8569323" cy="4977760"/>
        </p:xfrm>
        <a:graphic>
          <a:graphicData uri="http://schemas.openxmlformats.org/drawingml/2006/table">
            <a:tbl>
              <a:tblPr/>
              <a:tblGrid>
                <a:gridCol w="4159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3335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7390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2133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9212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9212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9212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64133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3012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854123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350506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Меры социальной поддержки        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95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Подъемное пособие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Бюджетные кредиты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90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Факт за 2020 год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План на 2021 год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Факт за 2020 год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План на 2021 год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962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-во спец.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Сумма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-во спец.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Сумма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-во спец.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Сумма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-во спец.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Сумма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Айыртауский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30 958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75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21 878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134 233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36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157 518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Акжарский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17 223,6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33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9 627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143 144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38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166 269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Аккайынский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9 216,6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5 834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67 791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70 008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Есильский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10 669,1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14 585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99 603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109 387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14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Жамбылский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13 056,6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10 210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60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392</a:t>
                      </a:r>
                      <a:endParaRPr lang="ru-RU" sz="1200" b="0" i="0" u="none" strike="noStrik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61 257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Магжана Жумабаева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8 118,1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r>
                        <a:rPr lang="ru-RU" sz="1200" b="0" i="0" u="none" strike="noStrike" baseline="0" dirty="0" smtClean="0">
                          <a:latin typeface="Arial" pitchFamily="34" charset="0"/>
                          <a:cs typeface="Arial" pitchFamily="34" charset="0"/>
                        </a:rPr>
                        <a:t> 210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39 765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52 506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Кызылжарский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11 134,2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201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58 632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224 030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240 652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Мамлютский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6 362,4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14 585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35 205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61 257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имени Габита Мусрепова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10 807,2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11 556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139 748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152 756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Тайыншинский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10 618,3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5 543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55 671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61 257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Тимирязевский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4 444,8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5 250,6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5 882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48 130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Уалихановский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13 056,6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8 751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56 553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61 257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Шал акына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3 560,6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2 917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4 324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48 130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ИТОГО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149 226,1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616</a:t>
                      </a:r>
                      <a:endParaRPr lang="ru-RU" sz="12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179 578,6</a:t>
                      </a:r>
                      <a:endParaRPr lang="ru-RU" sz="12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1 066 341,0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295</a:t>
                      </a:r>
                      <a:endParaRPr lang="ru-RU" sz="12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1 290 384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170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41514"/>
            <a:ext cx="8220075" cy="457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1800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Субсидии по сельскому хозяйству</a:t>
            </a:r>
          </a:p>
        </p:txBody>
      </p:sp>
      <p:graphicFrame>
        <p:nvGraphicFramePr>
          <p:cNvPr id="224329" name="Group 7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217213362"/>
              </p:ext>
            </p:extLst>
          </p:nvPr>
        </p:nvGraphicFramePr>
        <p:xfrm>
          <a:off x="631371" y="838200"/>
          <a:ext cx="8229601" cy="5562952"/>
        </p:xfrm>
        <a:graphic>
          <a:graphicData uri="http://schemas.openxmlformats.org/drawingml/2006/table">
            <a:tbl>
              <a:tblPr/>
              <a:tblGrid>
                <a:gridCol w="350429"/>
                <a:gridCol w="4985899"/>
                <a:gridCol w="1347501"/>
                <a:gridCol w="1545772"/>
              </a:tblGrid>
              <a:tr h="25908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 субсидий</a:t>
                      </a: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3523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Утвержденный  план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Уточненный  план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438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45 228,2</a:t>
                      </a: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45 228,2</a:t>
                      </a: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развития семеноводства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1528,2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1528,2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развития племенного животноводства, повышение продуктивности и качества продукции животноводства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8850,8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8850,8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стоимости пестицидов,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биоагентов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(энтомофагов), предназначенных для проведения обработки против вредных и особо опасных вредных организмов с численностью выше экономического порога вредоносности и карантинных объектов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9610,5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9610,5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стоимости удобрений (за исключением органических)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5994,8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5994,8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5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Возмещение части расходов, понесенных субъектом агропромышленного комплекса, при инвестиционных вложениях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13161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13161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процентной ставки по кредитным и лизинговым обязательствам в рамках направления по финансовому оздоровлению субъектов агропромышленного комплекса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заготовительным организациям в сфере агропромышленного комплекса суммы налога на добавленную стоимость, уплаченного в бюджет, в пределах исчисленного налога на добавленную стоимость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ставок вознаграждения при кредитовании, а также лизинге на приобретение сельскохозяйственных животных, техники и технологического оборудования</a:t>
                      </a:r>
                    </a:p>
                  </a:txBody>
                  <a:tcPr marT="45733" marB="457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3856,9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3856,9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затрат перерабатывающих предприятий на закуп сельскохозяйственной продукции для производства продуктов ее глубокой переработки в сфере животноводства</a:t>
                      </a:r>
                    </a:p>
                  </a:txBody>
                  <a:tcPr marT="45733" marB="457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2009,4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2009,4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в рамках гарантирования и страхования займов субъектов агропромышленного комплекса</a:t>
                      </a:r>
                    </a:p>
                  </a:txBody>
                  <a:tcPr marT="45733" marB="457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80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4114800" y="6629400"/>
            <a:ext cx="1828800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0B02BF9-BB70-4369-A652-07704126D6DE}" type="slidenum">
              <a:rPr lang="ru-RU" altLang="ru-RU" sz="1200">
                <a:solidFill>
                  <a:srgbClr val="7F7F7F"/>
                </a:solidFill>
              </a:rPr>
              <a:pPr/>
              <a:t>32</a:t>
            </a:fld>
            <a:endParaRPr lang="ru-RU" altLang="ru-RU" sz="1200">
              <a:solidFill>
                <a:srgbClr val="7F7F7F"/>
              </a:solidFill>
            </a:endParaRPr>
          </a:p>
        </p:txBody>
      </p:sp>
      <p:sp>
        <p:nvSpPr>
          <p:cNvPr id="30807" name="Прямоугольник 1"/>
          <p:cNvSpPr>
            <a:spLocks noChangeArrowheads="1"/>
          </p:cNvSpPr>
          <p:nvPr/>
        </p:nvSpPr>
        <p:spPr bwMode="auto">
          <a:xfrm>
            <a:off x="7810500" y="609600"/>
            <a:ext cx="101917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dirty="0" err="1">
                <a:solidFill>
                  <a:srgbClr val="0000CC"/>
                </a:solidFill>
              </a:rPr>
              <a:t>млн.тенге</a:t>
            </a:r>
            <a:endParaRPr lang="ru-RU" altLang="ru-RU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01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8229600" cy="519113"/>
          </a:xfrm>
        </p:spPr>
        <p:txBody>
          <a:bodyPr/>
          <a:lstStyle/>
          <a:p>
            <a:pPr algn="ctr"/>
            <a:r>
              <a:rPr lang="ru-RU" altLang="ru-RU" sz="2200" b="1" dirty="0" smtClean="0">
                <a:solidFill>
                  <a:schemeClr val="bg1"/>
                </a:solidFill>
              </a:rPr>
              <a:t>Государственные программы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, реализуемые в  2021 году</a:t>
            </a:r>
          </a:p>
        </p:txBody>
      </p:sp>
      <p:sp>
        <p:nvSpPr>
          <p:cNvPr id="228355" name="Rectangle 5"/>
          <p:cNvSpPr>
            <a:spLocks noChangeArrowheads="1"/>
          </p:cNvSpPr>
          <p:nvPr/>
        </p:nvSpPr>
        <p:spPr bwMode="auto">
          <a:xfrm>
            <a:off x="0" y="323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6" name="Rectangle 6"/>
          <p:cNvSpPr>
            <a:spLocks noChangeArrowheads="1"/>
          </p:cNvSpPr>
          <p:nvPr/>
        </p:nvSpPr>
        <p:spPr bwMode="auto">
          <a:xfrm>
            <a:off x="0" y="1268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7" name="Rectangle 7"/>
          <p:cNvSpPr>
            <a:spLocks noChangeArrowheads="1"/>
          </p:cNvSpPr>
          <p:nvPr/>
        </p:nvSpPr>
        <p:spPr bwMode="auto">
          <a:xfrm>
            <a:off x="0" y="4343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8" name="Rectangle 8"/>
          <p:cNvSpPr>
            <a:spLocks noChangeArrowheads="1"/>
          </p:cNvSpPr>
          <p:nvPr/>
        </p:nvSpPr>
        <p:spPr bwMode="auto">
          <a:xfrm rot="10800000">
            <a:off x="0" y="5048250"/>
            <a:ext cx="9144000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9" name="Rectangle 9"/>
          <p:cNvSpPr>
            <a:spLocks noChangeArrowheads="1"/>
          </p:cNvSpPr>
          <p:nvPr/>
        </p:nvSpPr>
        <p:spPr bwMode="auto">
          <a:xfrm>
            <a:off x="0" y="65341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60" name="Rectangle 11"/>
          <p:cNvSpPr>
            <a:spLocks noChangeArrowheads="1"/>
          </p:cNvSpPr>
          <p:nvPr/>
        </p:nvSpPr>
        <p:spPr bwMode="auto">
          <a:xfrm>
            <a:off x="4981575" y="3603625"/>
            <a:ext cx="3846513" cy="2689226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>
              <a:solidFill>
                <a:srgbClr val="FF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Государственной программы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инфраструктурного развития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 "</a:t>
            </a:r>
            <a:r>
              <a:rPr lang="ru-RU" altLang="ru-RU" sz="1400" b="1" dirty="0" err="1">
                <a:solidFill>
                  <a:srgbClr val="00007D"/>
                </a:solidFill>
              </a:rPr>
              <a:t>Нұрлы</a:t>
            </a:r>
            <a:r>
              <a:rPr lang="ru-RU" altLang="ru-RU" sz="1400" b="1" dirty="0">
                <a:solidFill>
                  <a:srgbClr val="00007D"/>
                </a:solidFill>
              </a:rPr>
              <a:t> </a:t>
            </a:r>
            <a:r>
              <a:rPr lang="ru-RU" altLang="ru-RU" sz="1400" b="1" dirty="0" err="1">
                <a:solidFill>
                  <a:srgbClr val="00007D"/>
                </a:solidFill>
              </a:rPr>
              <a:t>жол</a:t>
            </a:r>
            <a:r>
              <a:rPr lang="ru-RU" altLang="ru-RU" sz="1400" b="1" dirty="0">
                <a:solidFill>
                  <a:srgbClr val="00007D"/>
                </a:solidFill>
              </a:rPr>
              <a:t>" на 2020–2025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0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5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b="1" dirty="0"/>
              <a:t>Цель:</a:t>
            </a:r>
            <a:r>
              <a:rPr lang="ru-RU" altLang="ru-RU" sz="1000" i="1" dirty="0"/>
              <a:t> Содействие экономическому росту и повышению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 уровня жизни населения страны посредством создания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эффективной  и конкурентоспособной транспортной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инфраструктуры, развития транзита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 и транспортных услуг, совершенствования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 технологической и институциональной среды.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500" i="1" dirty="0"/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1,5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100" b="1" dirty="0">
              <a:solidFill>
                <a:srgbClr val="FF0000"/>
              </a:solidFill>
            </a:endParaRPr>
          </a:p>
        </p:txBody>
      </p:sp>
      <p:sp>
        <p:nvSpPr>
          <p:cNvPr id="228361" name="Rectangle 15"/>
          <p:cNvSpPr>
            <a:spLocks noChangeArrowheads="1"/>
          </p:cNvSpPr>
          <p:nvPr/>
        </p:nvSpPr>
        <p:spPr bwMode="auto">
          <a:xfrm>
            <a:off x="365125" y="4876800"/>
            <a:ext cx="4576763" cy="1416051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поддержки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и развития бизнеса "Дорожная карта бизнеса-2025»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b="1" dirty="0"/>
              <a:t>Цель:</a:t>
            </a:r>
            <a:r>
              <a:rPr lang="ru-RU" altLang="ru-RU" sz="1100" i="1" dirty="0"/>
              <a:t> Обеспечение устойчивого и сбалансированного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i="1" dirty="0"/>
              <a:t>роста регионального предпринимательства,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i="1" dirty="0"/>
              <a:t>а также поддержание действующих и создание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i="1" dirty="0"/>
              <a:t>новых постоянных рабочих мест</a:t>
            </a:r>
            <a:endParaRPr lang="ru-RU" altLang="ru-RU" sz="500" i="1" dirty="0"/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0,9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</a:p>
        </p:txBody>
      </p:sp>
      <p:sp>
        <p:nvSpPr>
          <p:cNvPr id="228362" name="Номер слайда 5"/>
          <p:cNvSpPr txBox="1">
            <a:spLocks/>
          </p:cNvSpPr>
          <p:nvPr/>
        </p:nvSpPr>
        <p:spPr bwMode="auto">
          <a:xfrm>
            <a:off x="3924300" y="6410325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6940E93-4D1A-4543-8EA2-23A9FEA55659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  <p:sp>
        <p:nvSpPr>
          <p:cNvPr id="89102" name="Rectangle 11"/>
          <p:cNvSpPr>
            <a:spLocks noChangeArrowheads="1"/>
          </p:cNvSpPr>
          <p:nvPr/>
        </p:nvSpPr>
        <p:spPr bwMode="auto">
          <a:xfrm>
            <a:off x="4981575" y="666750"/>
            <a:ext cx="3846513" cy="2851150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/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00007D"/>
                </a:solidFill>
                <a:latin typeface="Arial" charset="0"/>
              </a:rPr>
              <a:t>Государственной программы развития </a:t>
            </a:r>
          </a:p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00007D"/>
                </a:solidFill>
                <a:latin typeface="Arial" charset="0"/>
              </a:rPr>
              <a:t>регионов на 2020-2025 годы </a:t>
            </a:r>
          </a:p>
          <a:p>
            <a:pPr algn="ctr" eaLnBrk="1" hangingPunct="1">
              <a:defRPr/>
            </a:pPr>
            <a:endParaRPr lang="ru-RU" altLang="ru-RU" sz="800" b="1" dirty="0">
              <a:solidFill>
                <a:srgbClr val="00007D"/>
              </a:solidFill>
              <a:latin typeface="Arial" charset="0"/>
            </a:endParaRPr>
          </a:p>
          <a:p>
            <a:pPr algn="ctr" eaLnBrk="1" hangingPunct="1">
              <a:defRPr/>
            </a:pPr>
            <a:r>
              <a:rPr lang="ru-RU" altLang="ru-RU" sz="1000" b="1" dirty="0">
                <a:latin typeface="Arial" charset="0"/>
              </a:rPr>
              <a:t>Цель:</a:t>
            </a:r>
            <a:r>
              <a:rPr lang="ru-RU" altLang="ru-RU" sz="1000" i="1" dirty="0">
                <a:latin typeface="Arial" charset="0"/>
              </a:rPr>
              <a:t> </a:t>
            </a:r>
            <a:r>
              <a:rPr lang="ru-RU" sz="1000" dirty="0"/>
              <a:t>Повышение экономической конкурентоспособности </a:t>
            </a:r>
          </a:p>
          <a:p>
            <a:pPr algn="ctr" eaLnBrk="1" hangingPunct="1">
              <a:defRPr/>
            </a:pPr>
            <a:r>
              <a:rPr lang="ru-RU" sz="1000" dirty="0"/>
              <a:t>регионов и улучшение качества жизни </a:t>
            </a:r>
          </a:p>
          <a:p>
            <a:pPr algn="ctr" eaLnBrk="1" hangingPunct="1">
              <a:defRPr/>
            </a:pPr>
            <a:r>
              <a:rPr lang="ru-RU" sz="1000" dirty="0"/>
              <a:t>населения через управляемую урбанизацию </a:t>
            </a:r>
          </a:p>
          <a:p>
            <a:pPr algn="ctr" eaLnBrk="1" hangingPunct="1">
              <a:defRPr/>
            </a:pPr>
            <a:endParaRPr lang="ru-RU" sz="1000" dirty="0"/>
          </a:p>
          <a:p>
            <a:pPr algn="ctr" eaLnBrk="1" hangingPunct="1">
              <a:defRPr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1,8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  <a:r>
              <a:rPr lang="ru-RU" altLang="ru-RU" sz="1000" b="1" i="1" dirty="0">
                <a:latin typeface="Arial" charset="0"/>
              </a:rPr>
              <a:t>, </a:t>
            </a:r>
            <a:r>
              <a:rPr lang="ru-RU" altLang="ru-RU" sz="1000" i="1" dirty="0">
                <a:latin typeface="Arial" charset="0"/>
              </a:rPr>
              <a:t>в том числе:</a:t>
            </a:r>
          </a:p>
          <a:p>
            <a:pPr marL="171450" indent="-171450" algn="ctr" eaLnBrk="1" hangingPunct="1">
              <a:buFontTx/>
              <a:buChar char="-"/>
              <a:defRPr/>
            </a:pPr>
            <a:r>
              <a:rPr lang="ru-RU" altLang="ru-RU" sz="1000" i="1" dirty="0">
                <a:latin typeface="Arial" charset="0"/>
              </a:rPr>
              <a:t>развитие инженерной инфраструктуры – </a:t>
            </a:r>
            <a:r>
              <a:rPr lang="ru-RU" altLang="ru-RU" sz="1000" b="1" i="1" dirty="0" smtClean="0">
                <a:latin typeface="Arial" charset="0"/>
              </a:rPr>
              <a:t>0,4 </a:t>
            </a:r>
            <a:r>
              <a:rPr lang="ru-RU" altLang="ru-RU" sz="1000" b="1" i="1" dirty="0">
                <a:latin typeface="Arial" charset="0"/>
              </a:rPr>
              <a:t>млрд. тенге</a:t>
            </a:r>
            <a:r>
              <a:rPr lang="ru-RU" altLang="ru-RU" sz="1000" i="1" dirty="0">
                <a:latin typeface="Arial" charset="0"/>
              </a:rPr>
              <a:t>;</a:t>
            </a:r>
          </a:p>
          <a:p>
            <a:pPr marL="171450" indent="-171450" algn="ctr" eaLnBrk="1" hangingPunct="1">
              <a:buFontTx/>
              <a:buChar char="-"/>
              <a:defRPr/>
            </a:pPr>
            <a:r>
              <a:rPr lang="ru-RU" altLang="ru-RU" sz="1000" i="1" dirty="0" smtClean="0">
                <a:latin typeface="Arial" charset="0"/>
              </a:rPr>
              <a:t>реализация </a:t>
            </a:r>
            <a:r>
              <a:rPr lang="ru-RU" altLang="ru-RU" sz="1000" i="1" dirty="0">
                <a:latin typeface="Arial" charset="0"/>
              </a:rPr>
              <a:t>мероприятий по социальной и инженерной</a:t>
            </a:r>
          </a:p>
          <a:p>
            <a:pPr algn="ctr" eaLnBrk="1" hangingPunct="1">
              <a:defRPr/>
            </a:pPr>
            <a:r>
              <a:rPr lang="ru-RU" altLang="ru-RU" sz="1000" i="1" dirty="0">
                <a:latin typeface="Arial" charset="0"/>
              </a:rPr>
              <a:t>инфраструктуре в сельских населенных пунктах в рамках </a:t>
            </a:r>
          </a:p>
          <a:p>
            <a:pPr algn="ctr" eaLnBrk="1" hangingPunct="1">
              <a:defRPr/>
            </a:pPr>
            <a:r>
              <a:rPr lang="ru-RU" altLang="ru-RU" sz="1000" i="1" dirty="0">
                <a:latin typeface="Arial" charset="0"/>
              </a:rPr>
              <a:t>проекта «</a:t>
            </a:r>
            <a:r>
              <a:rPr lang="ru-RU" altLang="ru-RU" sz="1000" i="1" dirty="0" err="1">
                <a:latin typeface="Arial" charset="0"/>
              </a:rPr>
              <a:t>Ауыл</a:t>
            </a:r>
            <a:r>
              <a:rPr lang="ru-RU" altLang="ru-RU" sz="1000" i="1" dirty="0">
                <a:latin typeface="Arial" charset="0"/>
              </a:rPr>
              <a:t>-Ел </a:t>
            </a:r>
            <a:r>
              <a:rPr lang="ru-RU" altLang="ru-RU" sz="1000" i="1" dirty="0" err="1">
                <a:latin typeface="Arial" charset="0"/>
              </a:rPr>
              <a:t>бесігі</a:t>
            </a:r>
            <a:r>
              <a:rPr lang="ru-RU" altLang="ru-RU" sz="1000" i="1" dirty="0">
                <a:latin typeface="Arial" charset="0"/>
              </a:rPr>
              <a:t>» </a:t>
            </a:r>
            <a:r>
              <a:rPr lang="ru-RU" altLang="ru-RU" sz="1000" b="1" i="1" dirty="0">
                <a:latin typeface="Arial" charset="0"/>
              </a:rPr>
              <a:t>- </a:t>
            </a:r>
            <a:r>
              <a:rPr lang="ru-RU" altLang="ru-RU" sz="1000" b="1" i="1" dirty="0" smtClean="0">
                <a:latin typeface="Arial" charset="0"/>
              </a:rPr>
              <a:t>1,4 </a:t>
            </a:r>
            <a:r>
              <a:rPr lang="ru-RU" altLang="ru-RU" sz="1000" b="1" i="1" dirty="0">
                <a:latin typeface="Arial" charset="0"/>
              </a:rPr>
              <a:t>млрд. тенге;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altLang="ru-RU" sz="10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3804" name="Rectangle 11"/>
          <p:cNvSpPr>
            <a:spLocks noChangeArrowheads="1"/>
          </p:cNvSpPr>
          <p:nvPr/>
        </p:nvSpPr>
        <p:spPr bwMode="auto">
          <a:xfrm>
            <a:off x="365125" y="3557588"/>
            <a:ext cx="4576763" cy="1185862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500" b="1" dirty="0" smtClean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400" b="1" dirty="0" smtClean="0">
                <a:ln w="0"/>
                <a:solidFill>
                  <a:srgbClr val="00007D"/>
                </a:solidFill>
              </a:rPr>
              <a:t>Государственной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программы жилищно-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коммунального 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</a:rPr>
              <a:t>развития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"</a:t>
            </a:r>
            <a:r>
              <a:rPr lang="ru-RU" altLang="ru-RU" sz="1400" b="1" dirty="0" err="1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Нұрлы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ru-RU" altLang="ru-RU" sz="1400" b="1" dirty="0" err="1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жер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"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 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</a:rPr>
              <a:t>2020-2025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000" b="1" dirty="0" smtClean="0"/>
              <a:t>Цель:</a:t>
            </a:r>
            <a:r>
              <a:rPr lang="ru-RU" altLang="ru-RU" sz="1000" i="1" dirty="0" smtClean="0"/>
              <a:t> </a:t>
            </a:r>
            <a:r>
              <a:rPr lang="ru-RU" sz="1000" dirty="0" smtClean="0"/>
              <a:t>Повышение доступности и комфорта жилья 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sz="1000" dirty="0" smtClean="0"/>
              <a:t>развитие жилищной инфраструктуры</a:t>
            </a:r>
            <a:endParaRPr lang="ru-RU" altLang="ru-RU" sz="500" i="1" dirty="0" smtClean="0"/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15,7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ru-RU" altLang="ru-RU" sz="1100" b="1" dirty="0" smtClean="0">
              <a:solidFill>
                <a:srgbClr val="3366FF"/>
              </a:solidFill>
            </a:endParaRPr>
          </a:p>
        </p:txBody>
      </p:sp>
      <p:sp>
        <p:nvSpPr>
          <p:cNvPr id="228365" name="Прямоугольник 4"/>
          <p:cNvSpPr>
            <a:spLocks noChangeArrowheads="1"/>
          </p:cNvSpPr>
          <p:nvPr/>
        </p:nvSpPr>
        <p:spPr bwMode="auto">
          <a:xfrm>
            <a:off x="365125" y="655638"/>
            <a:ext cx="4576763" cy="2862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Государственной программы развития агропромышленного комплекса Республики Казахстан на 2017–2021 годы</a:t>
            </a:r>
            <a:endParaRPr lang="ru-RU" altLang="ru-RU" sz="5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b="1" dirty="0"/>
              <a:t>Цель:</a:t>
            </a:r>
            <a:r>
              <a:rPr lang="ru-RU" altLang="ru-RU" sz="1100" i="1" dirty="0"/>
              <a:t> В целях реализации Послания Главы государства народу Казахстана от 10 января 2018 года "Новые возможности развития в условиях четвертой промышленной революции" увеличение в течение 5 лет производительности труда в АПК и экспорта переработанной сельскохозяйственной продукции как минимум в 2,5 раза по сравнению с 2017 годом.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/>
              <a:t>Повышение конкурентоспособности отрасли АПК путем увеличения производительности труда с 1,2 млн. тенге на 1 занятого в сельском хозяйстве в 2015 году до 3,7 млн. тенге к 2021 году, а также экспорта переработанной продукции с 945,1 млн. долл. США в 2015 году до 2 400 млн. долл. США в 2021 году.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300" i="1" dirty="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18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461963"/>
            <a:ext cx="8229600" cy="285750"/>
          </a:xfrm>
        </p:spPr>
        <p:txBody>
          <a:bodyPr/>
          <a:lstStyle/>
          <a:p>
            <a:pPr algn="ctr"/>
            <a:r>
              <a:rPr lang="ru-RU" altLang="ru-RU" sz="2200" b="1" dirty="0" smtClean="0">
                <a:solidFill>
                  <a:srgbClr val="0000FF"/>
                </a:solidFill>
              </a:rPr>
              <a:t>Государственные программы, реализуемые в  2021 году</a:t>
            </a:r>
          </a:p>
        </p:txBody>
      </p:sp>
      <p:sp>
        <p:nvSpPr>
          <p:cNvPr id="229379" name="Rectangle 5"/>
          <p:cNvSpPr>
            <a:spLocks noChangeArrowheads="1"/>
          </p:cNvSpPr>
          <p:nvPr/>
        </p:nvSpPr>
        <p:spPr bwMode="auto">
          <a:xfrm>
            <a:off x="0" y="185738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0" name="Rectangle 6"/>
          <p:cNvSpPr>
            <a:spLocks noChangeArrowheads="1"/>
          </p:cNvSpPr>
          <p:nvPr/>
        </p:nvSpPr>
        <p:spPr bwMode="auto">
          <a:xfrm>
            <a:off x="0" y="1130300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1" name="Rectangle 8"/>
          <p:cNvSpPr>
            <a:spLocks noChangeArrowheads="1"/>
          </p:cNvSpPr>
          <p:nvPr/>
        </p:nvSpPr>
        <p:spPr bwMode="auto">
          <a:xfrm>
            <a:off x="0" y="4910138"/>
            <a:ext cx="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2" name="Rectangle 9"/>
          <p:cNvSpPr>
            <a:spLocks noChangeArrowheads="1"/>
          </p:cNvSpPr>
          <p:nvPr/>
        </p:nvSpPr>
        <p:spPr bwMode="auto">
          <a:xfrm>
            <a:off x="0" y="6396038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3" name="Rectangle 10"/>
          <p:cNvSpPr>
            <a:spLocks noChangeArrowheads="1"/>
          </p:cNvSpPr>
          <p:nvPr/>
        </p:nvSpPr>
        <p:spPr bwMode="auto">
          <a:xfrm>
            <a:off x="274638" y="2736850"/>
            <a:ext cx="4314825" cy="1638300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развития продуктивной занятости и массового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предпринимательства на 2017-2021 годы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"</a:t>
            </a:r>
            <a:r>
              <a:rPr lang="ru-RU" altLang="ru-RU" sz="1400" b="1" dirty="0" err="1">
                <a:solidFill>
                  <a:srgbClr val="00007D"/>
                </a:solidFill>
              </a:rPr>
              <a:t>Еңбек</a:t>
            </a:r>
            <a:r>
              <a:rPr lang="ru-RU" altLang="ru-RU" sz="1400" b="1" dirty="0">
                <a:solidFill>
                  <a:srgbClr val="00007D"/>
                </a:solidFill>
              </a:rPr>
              <a:t>"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b="1" dirty="0">
                <a:solidFill>
                  <a:srgbClr val="000000"/>
                </a:solidFill>
              </a:rPr>
              <a:t>Цель:</a:t>
            </a:r>
            <a:r>
              <a:rPr lang="ru-RU" altLang="ru-RU" sz="1100" i="1" dirty="0">
                <a:solidFill>
                  <a:srgbClr val="000000"/>
                </a:solidFill>
              </a:rPr>
              <a:t> Содействие продуктивной занятости населения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и вовлечение граждан в предпринимательство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i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543 млн. </a:t>
            </a:r>
            <a:r>
              <a:rPr lang="ru-RU" altLang="ru-RU" sz="1400" b="1" dirty="0">
                <a:solidFill>
                  <a:srgbClr val="00007D"/>
                </a:solidFill>
              </a:rPr>
              <a:t>тенге</a:t>
            </a:r>
          </a:p>
        </p:txBody>
      </p:sp>
      <p:sp>
        <p:nvSpPr>
          <p:cNvPr id="229384" name="Rectangle 11"/>
          <p:cNvSpPr>
            <a:spLocks noChangeArrowheads="1"/>
          </p:cNvSpPr>
          <p:nvPr/>
        </p:nvSpPr>
        <p:spPr bwMode="auto">
          <a:xfrm>
            <a:off x="4676775" y="1077913"/>
            <a:ext cx="4314825" cy="3297237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по реализации языковой политики в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Республике Казахстан на 2020-2025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0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b="1" dirty="0">
                <a:solidFill>
                  <a:srgbClr val="000000"/>
                </a:solidFill>
              </a:rPr>
              <a:t>Цель:</a:t>
            </a:r>
            <a:r>
              <a:rPr lang="ru-RU" altLang="ru-RU" sz="1000" i="1" dirty="0">
                <a:solidFill>
                  <a:srgbClr val="000000"/>
                </a:solidFill>
              </a:rPr>
              <a:t> </a:t>
            </a:r>
            <a:r>
              <a:rPr lang="ru-RU" altLang="ru-RU" sz="1000" dirty="0"/>
              <a:t>ведение гармоничной языковой политики,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направленной на модернизацию казахского языка</a:t>
            </a:r>
            <a:r>
              <a:rPr lang="ru-RU" altLang="ru-RU" sz="10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на основе </a:t>
            </a:r>
            <a:r>
              <a:rPr lang="ru-RU" altLang="ru-RU" sz="1000" dirty="0" err="1"/>
              <a:t>латинографического</a:t>
            </a:r>
            <a:r>
              <a:rPr lang="ru-RU" altLang="ru-RU" sz="1000" dirty="0"/>
              <a:t> алфавита,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ru-RU" altLang="ru-RU" sz="1000" dirty="0"/>
              <a:t>дальнейшее повышение языковой культуры 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развитие языкового капитала, обеспечивая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полноценную деятельность казахского языка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 как государственного языка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68,9 млн</a:t>
            </a:r>
            <a:r>
              <a:rPr lang="ru-RU" altLang="ru-RU" sz="1400" b="1" dirty="0">
                <a:solidFill>
                  <a:srgbClr val="00007D"/>
                </a:solidFill>
              </a:rPr>
              <a:t>. тенге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100" b="1" dirty="0">
              <a:solidFill>
                <a:srgbClr val="000000"/>
              </a:solidFill>
            </a:endParaRPr>
          </a:p>
        </p:txBody>
      </p:sp>
      <p:sp>
        <p:nvSpPr>
          <p:cNvPr id="229385" name="Номер слайда 5"/>
          <p:cNvSpPr txBox="1">
            <a:spLocks/>
          </p:cNvSpPr>
          <p:nvPr/>
        </p:nvSpPr>
        <p:spPr bwMode="auto">
          <a:xfrm>
            <a:off x="4038600" y="6537325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33</a:t>
            </a:r>
          </a:p>
        </p:txBody>
      </p:sp>
      <p:sp>
        <p:nvSpPr>
          <p:cNvPr id="229386" name="Rectangle 10"/>
          <p:cNvSpPr>
            <a:spLocks noChangeArrowheads="1"/>
          </p:cNvSpPr>
          <p:nvPr/>
        </p:nvSpPr>
        <p:spPr bwMode="auto">
          <a:xfrm>
            <a:off x="255588" y="1071563"/>
            <a:ext cx="4322762" cy="1479550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>
                <a:solidFill>
                  <a:srgbClr val="00007D"/>
                </a:solidFill>
              </a:rPr>
              <a:t>Государственная программа развития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>
                <a:solidFill>
                  <a:srgbClr val="00007D"/>
                </a:solidFill>
              </a:rPr>
              <a:t>образования и науки РК на 2020–2025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800" b="1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>
                <a:solidFill>
                  <a:srgbClr val="000000"/>
                </a:solidFill>
              </a:rPr>
              <a:t>Цель: </a:t>
            </a:r>
            <a:r>
              <a:rPr lang="ru-RU" altLang="ru-RU" sz="1000" i="1">
                <a:solidFill>
                  <a:srgbClr val="000000"/>
                </a:solidFill>
              </a:rPr>
              <a:t>Повышение глобальной  конкурентоспособности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>
                <a:solidFill>
                  <a:srgbClr val="000000"/>
                </a:solidFill>
              </a:rPr>
              <a:t>казахстанского образования и науки, воспитание и обучение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>
                <a:solidFill>
                  <a:srgbClr val="000000"/>
                </a:solidFill>
              </a:rPr>
              <a:t> личности на основе общечеловеческих ценностей</a:t>
            </a:r>
            <a:r>
              <a:rPr lang="ru-RU" altLang="ru-RU" sz="1000"/>
              <a:t>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i="1">
                <a:solidFill>
                  <a:srgbClr val="000000"/>
                </a:solidFill>
              </a:rPr>
              <a:t> </a:t>
            </a:r>
            <a:r>
              <a:rPr lang="ru-RU" altLang="ru-RU" sz="1400" b="1">
                <a:solidFill>
                  <a:srgbClr val="00007D"/>
                </a:solidFill>
              </a:rPr>
              <a:t>Расходы бюджета –  30,4 млрд. тенге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828800"/>
            <a:ext cx="8915400" cy="251460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2400" b="1" dirty="0" smtClean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 smtClean="0">
                <a:solidFill>
                  <a:prstClr val="white"/>
                </a:solidFill>
                <a:ea typeface="+mn-ea"/>
              </a:rPr>
            </a:b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4000" b="1" dirty="0" smtClean="0">
                <a:solidFill>
                  <a:srgbClr val="0000FF"/>
                </a:solidFill>
              </a:rPr>
              <a:t>Четвертый уровень бюджета - самостоятельный бюджет местного самоуправления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1427" name="Номер слайда 5"/>
          <p:cNvSpPr txBox="1">
            <a:spLocks/>
          </p:cNvSpPr>
          <p:nvPr/>
        </p:nvSpPr>
        <p:spPr bwMode="auto">
          <a:xfrm>
            <a:off x="4343400" y="6242050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34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4850" y="762000"/>
            <a:ext cx="7886700" cy="1709738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2400" b="1" dirty="0" smtClean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 smtClean="0">
                <a:solidFill>
                  <a:prstClr val="white"/>
                </a:solidFill>
                <a:ea typeface="+mn-ea"/>
              </a:rPr>
            </a:b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3600" b="1" dirty="0" smtClean="0">
                <a:solidFill>
                  <a:srgbClr val="0000FF"/>
                </a:solidFill>
              </a:rPr>
              <a:t>Этапы </a:t>
            </a:r>
            <a:r>
              <a:rPr lang="ru-RU" sz="3600" b="1" dirty="0">
                <a:solidFill>
                  <a:srgbClr val="0000FF"/>
                </a:solidFill>
              </a:rPr>
              <a:t>внедрения самостоятельного бюджета местного самоуправления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9683" name="Объект 2"/>
          <p:cNvSpPr>
            <a:spLocks noGrp="1"/>
          </p:cNvSpPr>
          <p:nvPr>
            <p:ph idx="1"/>
          </p:nvPr>
        </p:nvSpPr>
        <p:spPr>
          <a:xfrm>
            <a:off x="609600" y="2895600"/>
            <a:ext cx="8229600" cy="2582863"/>
          </a:xfrm>
        </p:spPr>
        <p:txBody>
          <a:bodyPr/>
          <a:lstStyle/>
          <a:p>
            <a:pPr>
              <a:defRPr/>
            </a:pPr>
            <a:r>
              <a:rPr lang="ru-RU" altLang="ru-RU" dirty="0" smtClean="0">
                <a:solidFill>
                  <a:srgbClr val="0000FF"/>
                </a:solidFill>
              </a:rPr>
              <a:t>с 2018 года </a:t>
            </a:r>
            <a:r>
              <a:rPr lang="ru-RU" altLang="ru-RU" sz="2400" dirty="0" smtClean="0"/>
              <a:t>- </a:t>
            </a:r>
            <a:r>
              <a:rPr lang="ru-RU" altLang="ru-RU" sz="2000" dirty="0" smtClean="0"/>
              <a:t>внедрение самостоятельного бюджета МСУ, как IV уровня госбюджета в административно-территориальных единицах с населением более 2 тыс. человек;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ru-RU" altLang="ru-RU" sz="2000" dirty="0" smtClean="0"/>
          </a:p>
          <a:p>
            <a:pPr>
              <a:defRPr/>
            </a:pPr>
            <a:r>
              <a:rPr lang="ru-RU" altLang="ru-RU" dirty="0" smtClean="0">
                <a:solidFill>
                  <a:srgbClr val="0000FF"/>
                </a:solidFill>
              </a:rPr>
              <a:t>c 2020 года </a:t>
            </a:r>
            <a:r>
              <a:rPr lang="ru-RU" altLang="ru-RU" sz="2000" dirty="0" smtClean="0"/>
              <a:t>- повсеместное внедрение</a:t>
            </a:r>
          </a:p>
        </p:txBody>
      </p:sp>
      <p:sp>
        <p:nvSpPr>
          <p:cNvPr id="232452" name="Номер слайда 5"/>
          <p:cNvSpPr txBox="1">
            <a:spLocks/>
          </p:cNvSpPr>
          <p:nvPr/>
        </p:nvSpPr>
        <p:spPr bwMode="auto">
          <a:xfrm>
            <a:off x="4000500" y="6172200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35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Объект 2"/>
          <p:cNvSpPr>
            <a:spLocks noGrp="1"/>
          </p:cNvSpPr>
          <p:nvPr>
            <p:ph idx="1"/>
          </p:nvPr>
        </p:nvSpPr>
        <p:spPr>
          <a:xfrm>
            <a:off x="231775" y="1135063"/>
            <a:ext cx="8839200" cy="4894262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2000" smtClean="0"/>
              <a:t>186 сельских округов и 4 города районного значения, в том числе по районам: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Айыртауский -  14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Акжарский – 12 сельских округа;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Аккайынский – 12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Есильский – 16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Жамбылский – 13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Магжана Жумабаева – 17 сельских округов, 1 аппарат акима г.Булаево;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Кызылжарский – 19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Мамлютский – 11 сельских округов, 1 аппарат акима г.Мамлютка;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имени Габита Мусрепова – 17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Тайыншинский – 18 сельских округов, 1 аппарат акима г.Тайынша;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Тимирязевский – 16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Уалихановский - 11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Шал акына – 10 сельских округов, 1 аппарат акима г.Сергеевка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ru-RU" altLang="ru-RU" sz="2000" smtClean="0"/>
          </a:p>
        </p:txBody>
      </p:sp>
      <p:sp>
        <p:nvSpPr>
          <p:cNvPr id="233475" name="Номер слайда 5"/>
          <p:cNvSpPr txBox="1">
            <a:spLocks/>
          </p:cNvSpPr>
          <p:nvPr/>
        </p:nvSpPr>
        <p:spPr bwMode="auto">
          <a:xfrm>
            <a:off x="4267200" y="6415088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36</a:t>
            </a:r>
          </a:p>
        </p:txBody>
      </p:sp>
      <p:sp>
        <p:nvSpPr>
          <p:cNvPr id="233476" name="Прямоугольник 5"/>
          <p:cNvSpPr>
            <a:spLocks noChangeArrowheads="1"/>
          </p:cNvSpPr>
          <p:nvPr/>
        </p:nvSpPr>
        <p:spPr bwMode="auto">
          <a:xfrm>
            <a:off x="533400" y="488950"/>
            <a:ext cx="8001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ctr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solidFill>
                  <a:srgbClr val="0000FF"/>
                </a:solidFill>
              </a:rPr>
              <a:t>Информация о количестве местного самоуправления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515938" y="-152400"/>
            <a:ext cx="8797925" cy="1371600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00FF"/>
                </a:solidFill>
              </a:rPr>
              <a:t>Уточненный бюджет сельских округов на 2021 год </a:t>
            </a:r>
            <a:r>
              <a:rPr lang="ru-RU" altLang="ru-RU" sz="1800" b="1" dirty="0" smtClean="0"/>
              <a:t>                                             </a:t>
            </a:r>
          </a:p>
        </p:txBody>
      </p:sp>
      <p:graphicFrame>
        <p:nvGraphicFramePr>
          <p:cNvPr id="10340" name="Group 10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0646978"/>
              </p:ext>
            </p:extLst>
          </p:nvPr>
        </p:nvGraphicFramePr>
        <p:xfrm>
          <a:off x="0" y="793007"/>
          <a:ext cx="9143999" cy="5827971"/>
        </p:xfrm>
        <a:graphic>
          <a:graphicData uri="http://schemas.openxmlformats.org/drawingml/2006/table">
            <a:tbl>
              <a:tblPr/>
              <a:tblGrid>
                <a:gridCol w="990600"/>
                <a:gridCol w="741218"/>
                <a:gridCol w="623454"/>
                <a:gridCol w="557861"/>
                <a:gridCol w="550503"/>
                <a:gridCol w="692727"/>
                <a:gridCol w="692727"/>
                <a:gridCol w="623454"/>
                <a:gridCol w="623454"/>
                <a:gridCol w="623454"/>
                <a:gridCol w="692727"/>
                <a:gridCol w="554183"/>
                <a:gridCol w="644238"/>
                <a:gridCol w="533399"/>
              </a:tblGrid>
              <a:tr h="17242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Районы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Поступления всего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Расходы всего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57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налоговые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неналоговые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поступление займов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целевые трансферты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субвенции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Свободные остатки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ЖКХ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Дороги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Ауыл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-Ел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бесігі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развития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регионов до 2020 года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прочие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из них: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10 356 299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939 950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4 808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31 292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6 086 468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3 213 318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80 462,8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10 356 299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3 346 727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1 777 075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829 191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373 763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4 029 543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Айыртауский 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726 736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81 701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31292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401 718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196 775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15 249,7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726 736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280 421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31292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81121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15 582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318 320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2777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Акжарский 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515 608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33 386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211 313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270 118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515 608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140 643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5 663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63042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27 917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278 343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Аккайынский 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1 067 606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39 121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776 215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251 415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1 067 606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333 641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65 760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285 081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36 711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346 413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62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Есильский 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778 258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63 015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458 879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256 240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124,0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778 258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95 851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356 840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52 483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273 084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Жамбылский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633 289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48 926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340 216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244 145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633 289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140 320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138 150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31 080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323 739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7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Магжана Жумабаева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1 097 656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88 926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686 915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320 265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1 549,6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1 097 656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360 366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238 000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73643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28 700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396 947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Кызылжарский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915 659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152 467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435 738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303 944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22 742,1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915 659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289 761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155 448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6852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56 576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407 022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62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Мамлютский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531 017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53 041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189 953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288 000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531 017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110 574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136 688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13 961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269 794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7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имени </a:t>
                      </a:r>
                      <a:r>
                        <a:rPr lang="ru-RU" sz="1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Габита</a:t>
                      </a:r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Мусрепова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1 182 221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130 665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852 237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183 174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15 315,4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1 182 221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658 678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163 876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359 667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Тайыншинский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1 068 290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113 662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613 362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341 065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1 068 290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425 606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211 486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56 312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374 886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Тимирязевский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546 564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36 207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323 122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184 652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1 948,9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546 564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80 105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5 860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230119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15 200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215 280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Уалихановский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680 848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52 814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1 011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347 382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263 980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15 661,0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680 848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220 961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81 618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44665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24 241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309 363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Шал акына 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612 547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46 019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449 418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109 545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7 565,2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612 547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209 800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186 394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44668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15 000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156 685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4746" name="Text Box 95"/>
          <p:cNvSpPr txBox="1">
            <a:spLocks noChangeArrowheads="1"/>
          </p:cNvSpPr>
          <p:nvPr/>
        </p:nvSpPr>
        <p:spPr bwMode="auto">
          <a:xfrm>
            <a:off x="8001000" y="495300"/>
            <a:ext cx="11430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тыс.тенге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34747" name="Номер слайда 5"/>
          <p:cNvSpPr txBox="1">
            <a:spLocks/>
          </p:cNvSpPr>
          <p:nvPr/>
        </p:nvSpPr>
        <p:spPr bwMode="auto">
          <a:xfrm>
            <a:off x="4267200" y="6629400"/>
            <a:ext cx="1295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37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1312C13-67F2-43D4-8050-78C7BD5C9916}" type="slidenum">
              <a:rPr lang="ru-RU" altLang="ru-RU" sz="1200" smtClean="0">
                <a:solidFill>
                  <a:srgbClr val="7F7F7F"/>
                </a:solidFill>
              </a:rPr>
              <a:pPr/>
              <a:t>4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1853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458200" cy="2255838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None/>
            </a:pPr>
            <a:r>
              <a:rPr lang="ru-RU" altLang="ru-RU" sz="3200" dirty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Информация о внесении изменений </a:t>
            </a:r>
            <a: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altLang="ru-RU" sz="3200" dirty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дополнений в Бюджетный кодекс Республики </a:t>
            </a:r>
            <a: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Казахстан</a:t>
            </a:r>
            <a:b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b="0" i="1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altLang="ru-RU" sz="2800" b="0" i="1" dirty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 части планирования </a:t>
            </a:r>
            <a:r>
              <a:rPr lang="ru-RU" altLang="ru-RU" sz="2800" b="0" i="1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бюджета)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04800" y="2819401"/>
            <a:ext cx="8610600" cy="2819400"/>
          </a:xfrm>
        </p:spPr>
        <p:txBody>
          <a:bodyPr rtlCol="0">
            <a:noAutofit/>
          </a:bodyPr>
          <a:lstStyle/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	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Законом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Республики Казахстан от 27 декабря 2019 года №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291-VI внесены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изменения в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статьи 54, 55, 56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Бюджетного кодекса Республики Казахстан (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вводится в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действие с 01.01.2021 года):</a:t>
            </a: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расходы в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сфере 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 с районного (городского) уровней переданы на областной уровень</a:t>
            </a:r>
            <a:endParaRPr lang="ru-RU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1945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Прямоугольник 4"/>
          <p:cNvSpPr>
            <a:spLocks noChangeArrowheads="1"/>
          </p:cNvSpPr>
          <p:nvPr/>
        </p:nvSpPr>
        <p:spPr bwMode="auto">
          <a:xfrm>
            <a:off x="1258888" y="404813"/>
            <a:ext cx="7156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5" tIns="45708" rIns="91415" bIns="45708">
            <a:spAutoFit/>
          </a:bodyPr>
          <a:lstStyle/>
          <a:p>
            <a:pPr algn="ctr" defTabSz="615950" eaLnBrk="1" hangingPunct="1">
              <a:defRPr/>
            </a:pPr>
            <a:r>
              <a:rPr lang="ru-RU" altLang="ru-RU" sz="2400" b="1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СХЕМА</a:t>
            </a:r>
            <a:r>
              <a:rPr lang="ru-RU" altLang="ru-RU" sz="2400" b="1" dirty="0">
                <a:solidFill>
                  <a:srgbClr val="0000FF"/>
                </a:solidFill>
                <a:latin typeface="Arial" charset="0"/>
              </a:rPr>
              <a:t> БЮДЖЕТНОГО ПРОЦЕССА</a:t>
            </a:r>
          </a:p>
        </p:txBody>
      </p:sp>
      <p:sp>
        <p:nvSpPr>
          <p:cNvPr id="188419" name="Прямоугольник 16"/>
          <p:cNvSpPr>
            <a:spLocks noChangeArrowheads="1"/>
          </p:cNvSpPr>
          <p:nvPr/>
        </p:nvSpPr>
        <p:spPr bwMode="auto">
          <a:xfrm>
            <a:off x="677863" y="1935163"/>
            <a:ext cx="3195637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Определение прогноза бюджетных параметров и бюджетной политики к Прогнозу социально-экономического развития области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на 5-летний период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0" name="Прямоугольник 16"/>
          <p:cNvSpPr>
            <a:spLocks noChangeArrowheads="1"/>
          </p:cNvSpPr>
          <p:nvPr/>
        </p:nvSpPr>
        <p:spPr bwMode="auto">
          <a:xfrm>
            <a:off x="684213" y="4437063"/>
            <a:ext cx="3167062" cy="830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Составление проекта областного бюджета и внесение его в областной маслихата </a:t>
            </a:r>
            <a:r>
              <a:rPr lang="ru-RU" altLang="ru-RU" sz="1200" b="1">
                <a:solidFill>
                  <a:srgbClr val="000000"/>
                </a:solidFill>
              </a:rPr>
              <a:t>до 15 октября </a:t>
            </a:r>
            <a:r>
              <a:rPr lang="ru-RU" altLang="ru-RU" sz="1200">
                <a:solidFill>
                  <a:srgbClr val="000000"/>
                </a:solidFill>
              </a:rPr>
              <a:t>текущего финансового года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1" name="Прямоугольник 16"/>
          <p:cNvSpPr>
            <a:spLocks noChangeArrowheads="1"/>
          </p:cNvSpPr>
          <p:nvPr/>
        </p:nvSpPr>
        <p:spPr bwMode="auto">
          <a:xfrm>
            <a:off x="684213" y="5516563"/>
            <a:ext cx="3167062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Утверждение маслихатом областного бюджета на трехлетний период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не позднее 2-недельного срока                 </a:t>
            </a:r>
            <a:r>
              <a:rPr lang="ru-RU" altLang="ru-RU" sz="1200">
                <a:solidFill>
                  <a:srgbClr val="000000"/>
                </a:solidFill>
              </a:rPr>
              <a:t>после подписания Закона                                     о республиканском бюджете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2" name="Прямоугольник 16"/>
          <p:cNvSpPr>
            <a:spLocks noChangeArrowheads="1"/>
          </p:cNvSpPr>
          <p:nvPr/>
        </p:nvSpPr>
        <p:spPr bwMode="auto">
          <a:xfrm>
            <a:off x="684213" y="3109913"/>
            <a:ext cx="3167062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Рассмотрение бюджетных заявок администраторов бюджетных программ, подготовка заключений и их передача               на рассмотрение областной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бюджетной комиссии</a:t>
            </a:r>
          </a:p>
        </p:txBody>
      </p:sp>
      <p:sp>
        <p:nvSpPr>
          <p:cNvPr id="249863" name="Rectangle 21"/>
          <p:cNvSpPr>
            <a:spLocks noChangeArrowheads="1"/>
          </p:cNvSpPr>
          <p:nvPr/>
        </p:nvSpPr>
        <p:spPr bwMode="auto">
          <a:xfrm>
            <a:off x="323850" y="1052513"/>
            <a:ext cx="3816350" cy="623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ru-RU" altLang="ru-RU" sz="1800" b="1" dirty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РАЗРАБОТКА БЮДЖЕТА</a:t>
            </a:r>
          </a:p>
          <a:p>
            <a:pPr algn="ctr" eaLnBrk="1" hangingPunct="1">
              <a:defRPr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(уполномоченный орган – управление финансов)</a:t>
            </a:r>
          </a:p>
        </p:txBody>
      </p:sp>
      <p:sp>
        <p:nvSpPr>
          <p:cNvPr id="249864" name="Rectangle 22"/>
          <p:cNvSpPr>
            <a:spLocks noChangeArrowheads="1"/>
          </p:cNvSpPr>
          <p:nvPr/>
        </p:nvSpPr>
        <p:spPr bwMode="auto">
          <a:xfrm>
            <a:off x="4837113" y="1052513"/>
            <a:ext cx="3816350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ru-RU" altLang="ru-RU" sz="1800" b="1" dirty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ИСПОЛНЕНИЕ БЮДЖЕТА</a:t>
            </a:r>
          </a:p>
          <a:p>
            <a:pPr algn="ctr" eaLnBrk="1" hangingPunct="1">
              <a:defRPr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(уполномоченный орган – управление финансов)</a:t>
            </a:r>
          </a:p>
          <a:p>
            <a:pPr algn="ctr" eaLnBrk="1" hangingPunct="1">
              <a:defRPr/>
            </a:pPr>
            <a:endParaRPr lang="ru-RU" altLang="ru-RU" sz="12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8425" name="AutoShape 23"/>
          <p:cNvSpPr>
            <a:spLocks noChangeArrowheads="1"/>
          </p:cNvSpPr>
          <p:nvPr/>
        </p:nvSpPr>
        <p:spPr bwMode="auto">
          <a:xfrm>
            <a:off x="2014538" y="1663700"/>
            <a:ext cx="431800" cy="271463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6" name="AutoShape 24"/>
          <p:cNvSpPr>
            <a:spLocks noChangeArrowheads="1"/>
          </p:cNvSpPr>
          <p:nvPr/>
        </p:nvSpPr>
        <p:spPr bwMode="auto">
          <a:xfrm>
            <a:off x="2058988" y="2914650"/>
            <a:ext cx="431800" cy="2286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7" name="AutoShape 27"/>
          <p:cNvSpPr>
            <a:spLocks noChangeArrowheads="1"/>
          </p:cNvSpPr>
          <p:nvPr/>
        </p:nvSpPr>
        <p:spPr bwMode="auto">
          <a:xfrm>
            <a:off x="2051050" y="4221163"/>
            <a:ext cx="431800" cy="2159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8" name="AutoShape 39"/>
          <p:cNvSpPr>
            <a:spLocks noChangeArrowheads="1"/>
          </p:cNvSpPr>
          <p:nvPr/>
        </p:nvSpPr>
        <p:spPr bwMode="auto">
          <a:xfrm>
            <a:off x="2051050" y="5300663"/>
            <a:ext cx="358775" cy="2159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9" name="Прямоугольник 16"/>
          <p:cNvSpPr>
            <a:spLocks noChangeArrowheads="1"/>
          </p:cNvSpPr>
          <p:nvPr/>
        </p:nvSpPr>
        <p:spPr bwMode="auto">
          <a:xfrm>
            <a:off x="5148263" y="2133600"/>
            <a:ext cx="3240087" cy="649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Формирование и утверждение сводного плана поступлений и финансирования по платежам и обязательствам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30" name="AutoShape 41"/>
          <p:cNvSpPr>
            <a:spLocks noChangeArrowheads="1"/>
          </p:cNvSpPr>
          <p:nvPr/>
        </p:nvSpPr>
        <p:spPr bwMode="auto">
          <a:xfrm>
            <a:off x="6569075" y="1773238"/>
            <a:ext cx="431800" cy="360362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1" name="Прямоугольник 16"/>
          <p:cNvSpPr>
            <a:spLocks noChangeArrowheads="1"/>
          </p:cNvSpPr>
          <p:nvPr/>
        </p:nvSpPr>
        <p:spPr bwMode="auto">
          <a:xfrm>
            <a:off x="5219700" y="3141663"/>
            <a:ext cx="3313113" cy="649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Проведение комплекса мероприятий по исполнению областного бюджета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в течение финансового года</a:t>
            </a:r>
          </a:p>
        </p:txBody>
      </p:sp>
      <p:sp>
        <p:nvSpPr>
          <p:cNvPr id="188432" name="Прямоугольник 16"/>
          <p:cNvSpPr>
            <a:spLocks noChangeArrowheads="1"/>
          </p:cNvSpPr>
          <p:nvPr/>
        </p:nvSpPr>
        <p:spPr bwMode="auto">
          <a:xfrm>
            <a:off x="5219700" y="4221163"/>
            <a:ext cx="3211513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Проведение бюджетного мониторинга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и оценки эффективности управления бюджетными средствами,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составление </a:t>
            </a:r>
            <a:r>
              <a:rPr lang="ru-RU" altLang="ru-RU" sz="1200" b="1">
                <a:solidFill>
                  <a:srgbClr val="000000"/>
                </a:solidFill>
              </a:rPr>
              <a:t>ежемесячных</a:t>
            </a:r>
            <a:r>
              <a:rPr lang="ru-RU" altLang="ru-RU" sz="1200">
                <a:solidFill>
                  <a:srgbClr val="000000"/>
                </a:solidFill>
              </a:rPr>
              <a:t> отчетов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 об исполнении бюджета  </a:t>
            </a:r>
          </a:p>
        </p:txBody>
      </p:sp>
      <p:sp>
        <p:nvSpPr>
          <p:cNvPr id="188433" name="Прямоугольник 16"/>
          <p:cNvSpPr>
            <a:spLocks noChangeArrowheads="1"/>
          </p:cNvSpPr>
          <p:nvPr/>
        </p:nvSpPr>
        <p:spPr bwMode="auto">
          <a:xfrm>
            <a:off x="5219700" y="5516563"/>
            <a:ext cx="3240088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Представление в областной маслихат годового отчета об исполнении областного бюджета за отчетный финансовый год 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до 1 мая текущего года</a:t>
            </a:r>
            <a:r>
              <a:rPr lang="ru-RU" altLang="ru-RU" sz="1200">
                <a:solidFill>
                  <a:srgbClr val="000000"/>
                </a:solidFill>
              </a:rPr>
              <a:t>, его утверждение на сессии маслихата</a:t>
            </a:r>
          </a:p>
        </p:txBody>
      </p:sp>
      <p:sp>
        <p:nvSpPr>
          <p:cNvPr id="188434" name="AutoShape 46"/>
          <p:cNvSpPr>
            <a:spLocks noChangeArrowheads="1"/>
          </p:cNvSpPr>
          <p:nvPr/>
        </p:nvSpPr>
        <p:spPr bwMode="auto">
          <a:xfrm>
            <a:off x="6588125" y="2781300"/>
            <a:ext cx="431800" cy="360363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5" name="AutoShape 47"/>
          <p:cNvSpPr>
            <a:spLocks noChangeArrowheads="1"/>
          </p:cNvSpPr>
          <p:nvPr/>
        </p:nvSpPr>
        <p:spPr bwMode="auto">
          <a:xfrm>
            <a:off x="6659563" y="5229225"/>
            <a:ext cx="431800" cy="287338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6" name="AutoShape 48"/>
          <p:cNvSpPr>
            <a:spLocks noChangeArrowheads="1"/>
          </p:cNvSpPr>
          <p:nvPr/>
        </p:nvSpPr>
        <p:spPr bwMode="auto">
          <a:xfrm>
            <a:off x="6588125" y="3789363"/>
            <a:ext cx="431800" cy="4318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7" name="AutoShape 49"/>
          <p:cNvSpPr>
            <a:spLocks noChangeArrowheads="1"/>
          </p:cNvSpPr>
          <p:nvPr/>
        </p:nvSpPr>
        <p:spPr bwMode="auto">
          <a:xfrm>
            <a:off x="4140200" y="1268413"/>
            <a:ext cx="719138" cy="288925"/>
          </a:xfrm>
          <a:prstGeom prst="rightArrow">
            <a:avLst>
              <a:gd name="adj1" fmla="val 50000"/>
              <a:gd name="adj2" fmla="val 6222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8" name="Номер слайда 5"/>
          <p:cNvSpPr txBox="1">
            <a:spLocks/>
          </p:cNvSpPr>
          <p:nvPr/>
        </p:nvSpPr>
        <p:spPr bwMode="auto">
          <a:xfrm>
            <a:off x="3810000" y="6248400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F6350D3-0BB2-40F4-A564-D6FD550BC562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15"/>
          <p:cNvSpPr>
            <a:spLocks noGrp="1" noChangeArrowheads="1"/>
          </p:cNvSpPr>
          <p:nvPr>
            <p:ph type="title"/>
          </p:nvPr>
        </p:nvSpPr>
        <p:spPr>
          <a:xfrm>
            <a:off x="304800" y="1600200"/>
            <a:ext cx="8686800" cy="3505200"/>
          </a:xfrm>
        </p:spPr>
        <p:txBody>
          <a:bodyPr/>
          <a:lstStyle/>
          <a:p>
            <a:pPr algn="ctr" eaLnBrk="1" hangingPunct="1">
              <a:buFont typeface="Georgia" panose="02040502050405020303" pitchFamily="18" charset="0"/>
              <a:buNone/>
            </a:pPr>
            <a:r>
              <a:rPr lang="ru-RU" altLang="ru-RU" sz="6000" dirty="0" smtClean="0">
                <a:solidFill>
                  <a:srgbClr val="0000FF"/>
                </a:solidFill>
              </a:rPr>
              <a:t>Планирование областного бюджета</a:t>
            </a:r>
          </a:p>
        </p:txBody>
      </p:sp>
      <p:pic>
        <p:nvPicPr>
          <p:cNvPr id="7" name="Рисунок 6" descr="logoМЭРТ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2" y="357166"/>
            <a:ext cx="1428760" cy="879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89444" name="Номер слайда 5"/>
          <p:cNvSpPr txBox="1">
            <a:spLocks/>
          </p:cNvSpPr>
          <p:nvPr/>
        </p:nvSpPr>
        <p:spPr bwMode="auto">
          <a:xfrm>
            <a:off x="3810000" y="651986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2B273B66-ED49-4978-8550-99432B0F6AD7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Номер слайда 5"/>
          <p:cNvSpPr txBox="1">
            <a:spLocks/>
          </p:cNvSpPr>
          <p:nvPr/>
        </p:nvSpPr>
        <p:spPr bwMode="auto">
          <a:xfrm>
            <a:off x="3810000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66281568-9FF3-4B45-ABD8-2F50761DEB90}" type="slidenum">
              <a:rPr lang="ru-RU" altLang="ru-RU" sz="1200" b="1" smtClean="0">
                <a:solidFill>
                  <a:srgbClr val="7F7F7F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7</a:t>
            </a:fld>
            <a:endParaRPr lang="ru-RU" altLang="ru-RU" sz="1200" b="1" smtClean="0">
              <a:solidFill>
                <a:srgbClr val="7F7F7F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76250" y="620688"/>
            <a:ext cx="849630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800" b="1" kern="0" dirty="0" smtClean="0">
                <a:solidFill>
                  <a:srgbClr val="000000"/>
                </a:solidFill>
              </a:rPr>
              <a:t>Основные показатели социально-экономического развития области</a:t>
            </a:r>
            <a:endParaRPr lang="ru-RU" altLang="ru-RU" sz="1800" kern="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8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2032347"/>
              </p:ext>
            </p:extLst>
          </p:nvPr>
        </p:nvGraphicFramePr>
        <p:xfrm>
          <a:off x="381000" y="1066800"/>
          <a:ext cx="8424936" cy="4731143"/>
        </p:xfrm>
        <a:graphic>
          <a:graphicData uri="http://schemas.openxmlformats.org/drawingml/2006/table">
            <a:tbl>
              <a:tblPr/>
              <a:tblGrid>
                <a:gridCol w="4412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1071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216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6216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6216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6216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6216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62165"/>
              </a:tblGrid>
              <a:tr h="238147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№ п/п</a:t>
                      </a:r>
                    </a:p>
                  </a:txBody>
                  <a:tcPr marL="91455" marR="9145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показателей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Факт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2020 год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План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08107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2022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2023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2024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2025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2094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Валовой региональный продукт (ВРП), </a:t>
                      </a:r>
                      <a:r>
                        <a:rPr kumimoji="0" lang="ru-RU" alt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млрд.тенге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1 016,7*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1 621,6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1 721,5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1 832,7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1 954,8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2 079,4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2094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ВРП на душу населения, </a:t>
                      </a:r>
                      <a:r>
                        <a:rPr kumimoji="0" lang="ru-RU" alt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тыс.тенге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1 858,2*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2,991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3,193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3,415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3,656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3,900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2094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Уровень безработицы, %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5,0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5,0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4,9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4,9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4,8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+mj-lt"/>
                        </a:rPr>
                        <a:t>4,8</a:t>
                      </a:r>
                      <a:endParaRPr lang="ru-RU" sz="1200" dirty="0">
                        <a:latin typeface="+mj-lt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2094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Месячный расчетный показатель (МРП), тенге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2 778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2 917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3 063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3 201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3 345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+mj-lt"/>
                        </a:rPr>
                        <a:t>3 462</a:t>
                      </a:r>
                      <a:endParaRPr lang="ru-RU" sz="1200" dirty="0">
                        <a:latin typeface="+mj-lt"/>
                      </a:endParaRP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2094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Минимальный размер заработной платы, тенге 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+mj-lt"/>
                        </a:rPr>
                        <a:t>42 500</a:t>
                      </a:r>
                      <a:endParaRPr lang="ru-RU" sz="1200" dirty="0">
                        <a:latin typeface="+mj-lt"/>
                      </a:endParaRP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2094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Среднемесячная номинальная заработная плата, тенге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156 265**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161 115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172 554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183 942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197 922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212 964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2094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Минимальный размер пенсий, тенге 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40 441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43272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46302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49312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52518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+mj-lt"/>
                        </a:rPr>
                        <a:t>55407</a:t>
                      </a:r>
                      <a:endParaRPr lang="ru-RU" sz="1200" dirty="0">
                        <a:latin typeface="+mj-lt"/>
                      </a:endParaRP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76250" y="5949280"/>
            <a:ext cx="54444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i="1" dirty="0" smtClean="0"/>
              <a:t>* - данные за январь – сентябрь 2020 года</a:t>
            </a:r>
          </a:p>
          <a:p>
            <a:r>
              <a:rPr lang="ru-RU" sz="1050" i="1" dirty="0" smtClean="0"/>
              <a:t>** - </a:t>
            </a:r>
            <a:r>
              <a:rPr lang="ru-RU" sz="1050" i="1" smtClean="0"/>
              <a:t>данные январь-декабрь </a:t>
            </a:r>
            <a:r>
              <a:rPr lang="ru-RU" sz="1050" i="1" dirty="0" smtClean="0"/>
              <a:t>2020 года</a:t>
            </a:r>
            <a:endParaRPr lang="ru-RU" sz="1050" i="1" dirty="0"/>
          </a:p>
        </p:txBody>
      </p:sp>
    </p:spTree>
    <p:extLst>
      <p:ext uri="{BB962C8B-B14F-4D97-AF65-F5344CB8AC3E}">
        <p14:creationId xmlns:p14="http://schemas.microsoft.com/office/powerpoint/2010/main" val="400288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30262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Структура поступлений бюджета СКО на 2021-2023 годы, </a:t>
            </a:r>
            <a:r>
              <a:rPr lang="ru-RU" altLang="ru-RU" sz="1400" dirty="0" err="1" smtClean="0">
                <a:solidFill>
                  <a:srgbClr val="0000FF"/>
                </a:solidFill>
              </a:rPr>
              <a:t>млн.тенге</a:t>
            </a:r>
            <a:r>
              <a:rPr lang="ru-RU" altLang="ru-RU" sz="1400" b="1" dirty="0" smtClean="0">
                <a:solidFill>
                  <a:srgbClr val="0000CC"/>
                </a:solidFill>
              </a:rPr>
              <a:t/>
            </a:r>
            <a:br>
              <a:rPr lang="ru-RU" altLang="ru-RU" sz="1400" b="1" dirty="0" smtClean="0">
                <a:solidFill>
                  <a:srgbClr val="0000CC"/>
                </a:solidFill>
              </a:rPr>
            </a:br>
            <a:endParaRPr lang="ru-RU" altLang="ru-RU" sz="2000" b="1" dirty="0" smtClean="0">
              <a:solidFill>
                <a:srgbClr val="0000CC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0587327"/>
              </p:ext>
            </p:extLst>
          </p:nvPr>
        </p:nvGraphicFramePr>
        <p:xfrm>
          <a:off x="533398" y="762000"/>
          <a:ext cx="8302625" cy="5564776"/>
        </p:xfrm>
        <a:graphic>
          <a:graphicData uri="http://schemas.openxmlformats.org/drawingml/2006/table">
            <a:tbl>
              <a:tblPr/>
              <a:tblGrid>
                <a:gridCol w="3645624"/>
                <a:gridCol w="1187822"/>
                <a:gridCol w="1262555"/>
                <a:gridCol w="1143000"/>
                <a:gridCol w="1063624"/>
              </a:tblGrid>
              <a:tr h="1375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Наименование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2021 год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Прогноз*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682" marB="45682" horzOverflow="overflow"/>
                </a:tc>
              </a:tr>
              <a:tr h="4572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50" marR="91450" marT="45682" marB="4568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Утвержденный план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Уточненный план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97" marB="456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2023 год</a:t>
                      </a:r>
                    </a:p>
                  </a:txBody>
                  <a:tcPr marL="91450" marR="91450" marT="45697" marB="456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5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Свободные остатки на начало года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11 329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- всего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330 380,4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336 006,4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202 733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196 387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Налоговые поступления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48 213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49 454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47 043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47 881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Неналоговые поступления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643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1 067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673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700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37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от продажи основного капитала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3 763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2 976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12 179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3 567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трансфертов из РБ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209 381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209 519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141 829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143 162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субвенция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141 544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141 544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141 829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143 162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5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целевые трансферты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67 837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67 975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трансфертов из Нац. Фонда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17 131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17 131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Бюджетные кредиты РБ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2 856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2 856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Погашение бюджетных кредитов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2 721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3 040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1 009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1 077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Трансферты из нижестоящих бюджетов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Поступление займов  из ОБ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8 050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5 888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5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Поступление займов (ГЦБ)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4 796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из резерва Правительства РК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1 664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Трансферты из нижестоящих бюджетов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47 623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48 919</a:t>
                      </a:r>
                      <a:endParaRPr kumimoji="0" lang="ru-RU" alt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1602" name="Rectangle 283"/>
          <p:cNvSpPr>
            <a:spLocks noChangeArrowheads="1"/>
          </p:cNvSpPr>
          <p:nvPr/>
        </p:nvSpPr>
        <p:spPr bwMode="auto">
          <a:xfrm rot="10800000" flipV="1">
            <a:off x="869949" y="6629400"/>
            <a:ext cx="76295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*Примечание: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100" i="1" dirty="0">
                <a:solidFill>
                  <a:srgbClr val="000000"/>
                </a:solidFill>
              </a:rPr>
              <a:t>годы - без учета целевых трансфертов и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кредитов  </a:t>
            </a:r>
            <a:r>
              <a:rPr lang="ru-RU" altLang="ru-RU" sz="1100" i="1" dirty="0">
                <a:solidFill>
                  <a:srgbClr val="000000"/>
                </a:solidFill>
              </a:rPr>
              <a:t>из республиканского бюджета</a:t>
            </a:r>
          </a:p>
        </p:txBody>
      </p:sp>
      <p:sp>
        <p:nvSpPr>
          <p:cNvPr id="191603" name="Номер слайда 5"/>
          <p:cNvSpPr txBox="1">
            <a:spLocks/>
          </p:cNvSpPr>
          <p:nvPr/>
        </p:nvSpPr>
        <p:spPr bwMode="auto">
          <a:xfrm>
            <a:off x="5410200" y="638121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AD16B60B-DF80-4BC1-8F8F-1694AFEEAFD1}" type="slidenum">
              <a:rPr lang="ru-RU" altLang="ru-RU" sz="1200" b="1" smtClean="0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00137" y="228600"/>
            <a:ext cx="755332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Расходы бюджета СКО на 2021-2023 годы, </a:t>
            </a:r>
            <a:r>
              <a:rPr lang="ru-RU" altLang="ru-RU" sz="1400" dirty="0" smtClean="0">
                <a:solidFill>
                  <a:srgbClr val="0000FF"/>
                </a:solidFill>
              </a:rPr>
              <a:t>млн. тенге</a:t>
            </a:r>
            <a:br>
              <a:rPr lang="ru-RU" altLang="ru-RU" sz="1400" dirty="0" smtClean="0">
                <a:solidFill>
                  <a:srgbClr val="0000FF"/>
                </a:solidFill>
              </a:rPr>
            </a:br>
            <a:r>
              <a:rPr lang="ru-RU" altLang="ru-RU" sz="1400" b="1" i="1" dirty="0" smtClean="0">
                <a:solidFill>
                  <a:srgbClr val="0000FF"/>
                </a:solidFill>
              </a:rPr>
              <a:t>агрегированная форма</a:t>
            </a:r>
            <a:r>
              <a:rPr lang="ru-RU" altLang="ru-RU" sz="1400" b="1" dirty="0" smtClean="0">
                <a:solidFill>
                  <a:srgbClr val="0000FF"/>
                </a:solidFill>
              </a:rPr>
              <a:t/>
            </a:r>
            <a:br>
              <a:rPr lang="ru-RU" altLang="ru-RU" sz="1400" b="1" dirty="0" smtClean="0">
                <a:solidFill>
                  <a:srgbClr val="0000FF"/>
                </a:solidFill>
              </a:rPr>
            </a:br>
            <a:endParaRPr lang="ru-RU" altLang="ru-RU" sz="14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2947255"/>
              </p:ext>
            </p:extLst>
          </p:nvPr>
        </p:nvGraphicFramePr>
        <p:xfrm>
          <a:off x="196335" y="825467"/>
          <a:ext cx="8642865" cy="5589462"/>
        </p:xfrm>
        <a:graphic>
          <a:graphicData uri="http://schemas.openxmlformats.org/drawingml/2006/table">
            <a:tbl>
              <a:tblPr/>
              <a:tblGrid>
                <a:gridCol w="3528326"/>
                <a:gridCol w="1398804"/>
                <a:gridCol w="1189307"/>
                <a:gridCol w="1019407"/>
                <a:gridCol w="1507021"/>
              </a:tblGrid>
              <a:tr h="285686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функциональных групп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 год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Прогноз*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99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Утвержденный план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Уточненный план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85" marB="456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2023 год</a:t>
                      </a:r>
                    </a:p>
                  </a:txBody>
                  <a:tcPr marL="91450" marR="91450" marT="45685" marB="456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РАСХОДЫ - всего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330 380,4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347 335,4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202 733</a:t>
                      </a:r>
                    </a:p>
                  </a:txBody>
                  <a:tcPr marL="91450" marR="91450"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196 387</a:t>
                      </a:r>
                    </a:p>
                  </a:txBody>
                  <a:tcPr marL="91450" marR="91450"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Образование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104 177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105 126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68 103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68 516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Здравоохранение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7 851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10 455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2 050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2 072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Социальная защита и обеспечение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11 697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11 726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10 254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10 416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54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Культура, спорт, информационное пространство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15 394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19 253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8 160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8 352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54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Общественный порядок, оборона, государственные услуги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20 866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22 712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16 551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16 546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6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Сельское, лесное, водное хозяйство и др.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58 044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61 542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32 571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34 249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99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Промышленность, архитектурная, градостроительная и строительная деятельность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20 827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18 774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296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Жилищно-коммунальное хозяйство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11 507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9 124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6 653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6 938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Транспорт и коммуникации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12 483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12 546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8 995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8 719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Прочие 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19 911,4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27 158,4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49 100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40 283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8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Трансферты из нижестоящих бюджетов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47 623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48 919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3643" name="Rectangle 100"/>
          <p:cNvSpPr>
            <a:spLocks noChangeArrowheads="1"/>
          </p:cNvSpPr>
          <p:nvPr/>
        </p:nvSpPr>
        <p:spPr bwMode="auto">
          <a:xfrm>
            <a:off x="611188" y="6224588"/>
            <a:ext cx="8148637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>
              <a:solidFill>
                <a:srgbClr val="000000"/>
              </a:solidFill>
            </a:endParaRPr>
          </a:p>
        </p:txBody>
      </p:sp>
      <p:sp>
        <p:nvSpPr>
          <p:cNvPr id="193644" name="Rectangle 283"/>
          <p:cNvSpPr>
            <a:spLocks noChangeArrowheads="1"/>
          </p:cNvSpPr>
          <p:nvPr/>
        </p:nvSpPr>
        <p:spPr bwMode="auto">
          <a:xfrm rot="10800000" flipV="1">
            <a:off x="611188" y="6459538"/>
            <a:ext cx="8226425" cy="16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Примечание: *  данные на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100" i="1" dirty="0">
                <a:solidFill>
                  <a:srgbClr val="000000"/>
                </a:solidFill>
              </a:rPr>
              <a:t>годы приведены без учета целевых трансфертов и кредитов из РБ;</a:t>
            </a:r>
          </a:p>
        </p:txBody>
      </p:sp>
      <p:sp>
        <p:nvSpPr>
          <p:cNvPr id="193645" name="Номер слайда 5"/>
          <p:cNvSpPr txBox="1">
            <a:spLocks/>
          </p:cNvSpPr>
          <p:nvPr/>
        </p:nvSpPr>
        <p:spPr bwMode="auto">
          <a:xfrm>
            <a:off x="3962399" y="650261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72E52937-D41F-4F06-BF5A-E7E4DA4B6731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3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3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30458</TotalTime>
  <Words>5270</Words>
  <Application>Microsoft Office PowerPoint</Application>
  <PresentationFormat>Экран (4:3)</PresentationFormat>
  <Paragraphs>1902</Paragraphs>
  <Slides>38</Slides>
  <Notes>24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38</vt:i4>
      </vt:variant>
    </vt:vector>
  </HeadingPairs>
  <TitlesOfParts>
    <vt:vector size="56" baseType="lpstr">
      <vt:lpstr>Arial</vt:lpstr>
      <vt:lpstr>Arial Black</vt:lpstr>
      <vt:lpstr>Arial Cyr</vt:lpstr>
      <vt:lpstr>Courier New</vt:lpstr>
      <vt:lpstr>Georgia</vt:lpstr>
      <vt:lpstr>Times New Roman</vt:lpstr>
      <vt:lpstr>Trebuchet MS</vt:lpstr>
      <vt:lpstr>Wingdings</vt:lpstr>
      <vt:lpstr>Воздушный поток</vt:lpstr>
      <vt:lpstr>Пиксел</vt:lpstr>
      <vt:lpstr>1_Пиксел</vt:lpstr>
      <vt:lpstr>2_Пиксел</vt:lpstr>
      <vt:lpstr>4_Пиксел</vt:lpstr>
      <vt:lpstr>5_Пиксел</vt:lpstr>
      <vt:lpstr>7_Пиксел</vt:lpstr>
      <vt:lpstr>10_Пиксел</vt:lpstr>
      <vt:lpstr>3_Воздушный поток</vt:lpstr>
      <vt:lpstr>13_Пиксел</vt:lpstr>
      <vt:lpstr>ГРАЖДАНСКИЙ БЮДЖЕТ  на 2021–2023 годы (Уточненный на 1.04 2021 г.) </vt:lpstr>
      <vt:lpstr>Уважаемые посетители сайта!</vt:lpstr>
      <vt:lpstr>Законодательная база бюджетного процесса</vt:lpstr>
      <vt:lpstr>Информация о внесении изменений  и дополнений в Бюджетный кодекс Республики Казахстан (в части планирования бюджета)</vt:lpstr>
      <vt:lpstr>Презентация PowerPoint</vt:lpstr>
      <vt:lpstr>Планирование областного бюджета</vt:lpstr>
      <vt:lpstr>Презентация PowerPoint</vt:lpstr>
      <vt:lpstr> Структура поступлений бюджета СКО на 2021-2023 годы, млн.тенге </vt:lpstr>
      <vt:lpstr> Расходы бюджета СКО на 2021-2023 годы, млн. тенге агрегированная форма </vt:lpstr>
      <vt:lpstr>Основные направления  расходной части бюджета Северо-Казахстанской области  на 2021 год</vt:lpstr>
      <vt:lpstr> Структура поступлений областного бюджета на 2021-2023 годы, млн.тенге </vt:lpstr>
      <vt:lpstr> Расходы областного бюджета на 2021-2023 годы, млн. тенге агрегированная форма   </vt:lpstr>
      <vt:lpstr>Основные направления расходной части областного бюджета  на 2021 год</vt:lpstr>
      <vt:lpstr>Уточненный бюджет Северо-Казахстанской области на 2021 год                                              </vt:lpstr>
      <vt:lpstr>Целевые трансферты из республиканского бюджета на 2021 год</vt:lpstr>
      <vt:lpstr>Целевые трансферты из республиканского бюджета на 2021 год</vt:lpstr>
      <vt:lpstr>Целевые трансферты из республиканского бюджета на 2021 год</vt:lpstr>
      <vt:lpstr>Целевые трансферты из республиканского бюджета на 2021 год</vt:lpstr>
      <vt:lpstr>Целевые трансферты из республиканского бюджета на 2021 год</vt:lpstr>
      <vt:lpstr>Целевые текущие трансферты  за счет целевого трансферта из Национального фонда Республики Казахстан на 2021 год</vt:lpstr>
      <vt:lpstr>Целевые кредиты  из республиканского бюджета на 2021 год</vt:lpstr>
      <vt:lpstr>Бюджет развития Северо-Казахстанской области на 2021 год</vt:lpstr>
      <vt:lpstr>Расходы на реализацию мероприятий в сфере образования</vt:lpstr>
      <vt:lpstr>Расходы на реализацию мероприятий  в сфере здравоохранения</vt:lpstr>
      <vt:lpstr>Расходы на реализацию мероприятий  в сфере социальной помощи  и социального обеспечения</vt:lpstr>
      <vt:lpstr>Расходы на реализацию мероприятий в сфере культуры, спорта и информационного пространства</vt:lpstr>
      <vt:lpstr>Расходы на жилищно-коммунальное хозяйство, обеспечение транспортной инфраструктуры и коммуникаций </vt:lpstr>
      <vt:lpstr>На обеспечение занятости за счет развития инфраструктуры и жилищно-коммунального хозяйства  в рамках Дорожной карты занятости на 2020-2021 годы</vt:lpstr>
      <vt:lpstr>Государственная программа развития продуктивной занятости и массового предпринимательства  на 2017-2021 годы "Еңбек" в СКО  (за счет трансфертов) </vt:lpstr>
      <vt:lpstr>На реализацию мероприятий по социальной и инженерной инфраструктуре в сельских населенных пунктах в рамках проекта «Ауыл Ел бесігі»  (за счет трансфертов)</vt:lpstr>
      <vt:lpstr>Финансовая поддержка специалистам социальной сферы прибывшим для работы в сельскую местность, тыс. тенге</vt:lpstr>
      <vt:lpstr>Субсидии по сельскому хозяйству</vt:lpstr>
      <vt:lpstr>Государственные программы, реализуемые в  2021 году</vt:lpstr>
      <vt:lpstr>Государственные программы, реализуемые в  2021 году</vt:lpstr>
      <vt:lpstr>   Четвертый уровень бюджета - самостоятельный бюджет местного самоуправления   </vt:lpstr>
      <vt:lpstr>   Этапы внедрения самостоятельного бюджета местного самоуправления   </vt:lpstr>
      <vt:lpstr>Презентация PowerPoint</vt:lpstr>
      <vt:lpstr>Уточненный бюджет сельских округов на 2021 год                                        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Альфия Ф. Садыкова</dc:creator>
  <cp:lastModifiedBy>Римма Ниязбаева</cp:lastModifiedBy>
  <cp:revision>1355</cp:revision>
  <cp:lastPrinted>2021-04-21T03:33:02Z</cp:lastPrinted>
  <dcterms:created xsi:type="dcterms:W3CDTF">1601-01-01T00:00:00Z</dcterms:created>
  <dcterms:modified xsi:type="dcterms:W3CDTF">2021-04-21T08:49:43Z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