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57" r:id="rId4"/>
  </p:sldIdLst>
  <p:sldSz cx="9144000" cy="5143500" type="screen16x9"/>
  <p:notesSz cx="6858000" cy="9947275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5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Приток ПИИ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0.6</c:v>
                </c:pt>
                <c:pt idx="1">
                  <c:v>0.9</c:v>
                </c:pt>
                <c:pt idx="2">
                  <c:v>1.3</c:v>
                </c:pt>
                <c:pt idx="3">
                  <c:v>1.6</c:v>
                </c:pt>
                <c:pt idx="4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4D-FC4A-8205-74D77ACE9B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Отток ПИИ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0.4</c:v>
                </c:pt>
                <c:pt idx="1">
                  <c:v>0.6</c:v>
                </c:pt>
                <c:pt idx="2">
                  <c:v>0.4</c:v>
                </c:pt>
                <c:pt idx="3">
                  <c:v>0.4</c:v>
                </c:pt>
                <c:pt idx="4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4D-FC4A-8205-74D77ACE9B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7"/>
        <c:overlap val="-25"/>
        <c:axId val="172190224"/>
        <c:axId val="233353008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Сальдо ПИИ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1.6839031017627726E-2"/>
                  <c:y val="-4.0258627339306324E-2"/>
                </c:manualLayout>
              </c:layout>
              <c:tx>
                <c:rich>
                  <a:bodyPr/>
                  <a:lstStyle/>
                  <a:p>
                    <a:fld id="{4C7AB513-1549-4A9F-8E9F-9F36E07D3189}" type="VALUE">
                      <a:rPr lang="en-US" sz="11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F4D-FC4A-8205-74D77ACE9B2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96455361872322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F4D-FC4A-8205-74D77ACE9B2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130103392093445E-3"/>
                  <c:y val="-6.0387941008959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F4D-FC4A-8205-74D77ACE9B2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29040007963711E-16"/>
                  <c:y val="-4.6968398562524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F4D-FC4A-8205-74D77ACE9B2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8065051696045179E-3"/>
                  <c:y val="-6.0387941008959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F4D-FC4A-8205-74D77ACE9B2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0.2</c:v>
                </c:pt>
                <c:pt idx="1">
                  <c:v>0.3</c:v>
                </c:pt>
                <c:pt idx="2">
                  <c:v>0.9</c:v>
                </c:pt>
                <c:pt idx="3">
                  <c:v>1.1000000000000001</c:v>
                </c:pt>
                <c:pt idx="4">
                  <c:v>0.9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F4D-FC4A-8205-74D77ACE9B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2190224"/>
        <c:axId val="233353008"/>
      </c:lineChart>
      <c:catAx>
        <c:axId val="17219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3353008"/>
        <c:crosses val="autoZero"/>
        <c:auto val="1"/>
        <c:lblAlgn val="ctr"/>
        <c:lblOffset val="100"/>
        <c:noMultiLvlLbl val="0"/>
      </c:catAx>
      <c:valAx>
        <c:axId val="23335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19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kk-KZ" sz="1400" b="1" dirty="0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КАЗАХСТАН В ЕАЭС: ТОРГОВЛЯ ТОВАРАМИ (2015-2019)</a:t>
            </a:r>
            <a:endParaRPr lang="ru-RU" sz="1400" dirty="0">
              <a:solidFill>
                <a:srgbClr val="0070C0"/>
              </a:solidFill>
              <a:effectLst/>
              <a:latin typeface="Century Gothic" panose="020B0502020202020204" pitchFamily="34" charset="0"/>
            </a:endParaRPr>
          </a:p>
        </c:rich>
      </c:tx>
      <c:layout>
        <c:manualLayout>
          <c:xMode val="edge"/>
          <c:yMode val="edge"/>
          <c:x val="0.22114942528735634"/>
          <c:y val="0.11778033646225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Экспорт (+25,5%)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5.0999999999999996</c:v>
                </c:pt>
                <c:pt idx="1">
                  <c:v>3.9</c:v>
                </c:pt>
                <c:pt idx="2">
                  <c:v>5.3</c:v>
                </c:pt>
                <c:pt idx="3">
                  <c:v>6</c:v>
                </c:pt>
                <c:pt idx="4">
                  <c:v>6.4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20-4047-A933-B8E449F8B4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 (+35,7%)</c:v>
                </c:pt>
              </c:strCache>
            </c:strRef>
          </c:tx>
          <c:spPr>
            <a:solidFill>
              <a:schemeClr val="accent3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11.2</c:v>
                </c:pt>
                <c:pt idx="1">
                  <c:v>9.9</c:v>
                </c:pt>
                <c:pt idx="2">
                  <c:v>12.5</c:v>
                </c:pt>
                <c:pt idx="3">
                  <c:v>14.1</c:v>
                </c:pt>
                <c:pt idx="4">
                  <c:v>15.2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20-4047-A933-B8E449F8B43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Товарооборот (+32,5%)</c:v>
                </c:pt>
              </c:strCache>
            </c:strRef>
          </c:tx>
          <c:spPr>
            <a:solidFill>
              <a:schemeClr val="accent5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16.299999999999997</c:v>
                </c:pt>
                <c:pt idx="1">
                  <c:v>13.8</c:v>
                </c:pt>
                <c:pt idx="2">
                  <c:v>17.8</c:v>
                </c:pt>
                <c:pt idx="3">
                  <c:v>20.100000000000001</c:v>
                </c:pt>
                <c:pt idx="4">
                  <c:v>21.6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C20-4047-A933-B8E449F8B4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3356368"/>
        <c:axId val="233213216"/>
      </c:barChart>
      <c:catAx>
        <c:axId val="23335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3213216"/>
        <c:crosses val="autoZero"/>
        <c:auto val="1"/>
        <c:lblAlgn val="ctr"/>
        <c:lblOffset val="100"/>
        <c:noMultiLvlLbl val="0"/>
      </c:catAx>
      <c:valAx>
        <c:axId val="233213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335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9181826409629833E-2"/>
          <c:y val="0.29032852937945242"/>
          <c:w val="0.96081817359037014"/>
          <c:h val="0.103823259583295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Экспорт (-12,2%)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Янв-Нояб 2019 г. </c:v>
                </c:pt>
                <c:pt idx="1">
                  <c:v>Янв-Нояб 2020 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5.7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89-5441-B277-2AE0FDA320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 (-7,9%)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Янв-Нояб 2019 г. </c:v>
                </c:pt>
                <c:pt idx="1">
                  <c:v>Янв-Нояб 2020 г.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13.8</c:v>
                </c:pt>
                <c:pt idx="1">
                  <c:v>12.7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89-5441-B277-2AE0FDA3201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Товарооборот (-9,2%)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Янв-Нояб 2019 г. </c:v>
                </c:pt>
                <c:pt idx="1">
                  <c:v>Янв-Нояб 2020 г.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19.5</c:v>
                </c:pt>
                <c:pt idx="1">
                  <c:v>17.7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89-5441-B277-2AE0FDA320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3216576"/>
        <c:axId val="296781040"/>
      </c:barChart>
      <c:catAx>
        <c:axId val="233216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781040"/>
        <c:crosses val="autoZero"/>
        <c:auto val="1"/>
        <c:lblAlgn val="ctr"/>
        <c:lblOffset val="100"/>
        <c:noMultiLvlLbl val="0"/>
      </c:catAx>
      <c:valAx>
        <c:axId val="2967810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321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7441291961343477E-2"/>
          <c:y val="0.26791480452550631"/>
          <c:w val="0.93255889547051107"/>
          <c:h val="0.205135468736619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82B330AE-F20D-4200-9437-8C8A39229CBD}" type="datetimeFigureOut">
              <a:rPr lang="ru-RU" smtClean="0"/>
              <a:pPr/>
              <a:t>20.01.2021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5"/>
            <a:ext cx="5486400" cy="3916740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909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0D7AE88F-341C-4E3E-8A13-8C2C44ED3F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79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8F91A-59C5-43B9-8025-A8D9A615371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0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9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16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6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87E6405-2724-43C5-8B95-C70402BD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25486" y="4928339"/>
            <a:ext cx="272093" cy="273844"/>
          </a:xfrm>
          <a:prstGeom prst="rect">
            <a:avLst/>
          </a:prstGeom>
        </p:spPr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7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0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4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9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3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0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97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8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35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3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Объект 7"/>
          <p:cNvGraphicFramePr>
            <a:graphicFrameLocks noGrp="1"/>
          </p:cNvGraphicFramePr>
          <p:nvPr>
            <p:ph idx="1"/>
            <p:extLst/>
          </p:nvPr>
        </p:nvGraphicFramePr>
        <p:xfrm>
          <a:off x="4648198" y="767611"/>
          <a:ext cx="4525201" cy="1892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/>
          </p:nvPr>
        </p:nvGraphicFramePr>
        <p:xfrm>
          <a:off x="-106999" y="66593"/>
          <a:ext cx="4695825" cy="280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xmlns="" id="{B62DF9D8-B649-49F5-A762-A9A8F82AE6EF}"/>
              </a:ext>
            </a:extLst>
          </p:cNvPr>
          <p:cNvSpPr/>
          <p:nvPr/>
        </p:nvSpPr>
        <p:spPr>
          <a:xfrm>
            <a:off x="559" y="-5443"/>
            <a:ext cx="6875401" cy="347514"/>
          </a:xfrm>
          <a:prstGeom prst="parallelogram">
            <a:avLst>
              <a:gd name="adj" fmla="val 28760"/>
            </a:avLst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ru-RU" sz="1600" b="1" spc="-4" dirty="0">
              <a:solidFill>
                <a:prstClr val="white"/>
              </a:solidFill>
              <a:latin typeface="Century Gothic" panose="020B0502020202020204" pitchFamily="34" charset="0"/>
              <a:cs typeface="Arial Narrow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19AA3AC-C765-47F1-A88F-6BEAC9BD9BD3}"/>
              </a:ext>
            </a:extLst>
          </p:cNvPr>
          <p:cNvSpPr/>
          <p:nvPr/>
        </p:nvSpPr>
        <p:spPr>
          <a:xfrm>
            <a:off x="-4181" y="-5444"/>
            <a:ext cx="388501" cy="347515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253014">
              <a:defRPr/>
            </a:pPr>
            <a:endParaRPr lang="ru-RU" sz="1600" kern="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88826" y="342071"/>
            <a:ext cx="0" cy="4801429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2"/>
          <p:cNvGraphicFramePr/>
          <p:nvPr>
            <p:extLst/>
          </p:nvPr>
        </p:nvGraphicFramePr>
        <p:xfrm>
          <a:off x="0" y="2988596"/>
          <a:ext cx="2194560" cy="211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4648198" y="295677"/>
            <a:ext cx="4379323" cy="538609"/>
            <a:chOff x="4676774" y="2640393"/>
            <a:chExt cx="4379323" cy="498122"/>
          </a:xfrm>
        </p:grpSpPr>
        <p:sp>
          <p:nvSpPr>
            <p:cNvPr id="13" name="TextBox 12"/>
            <p:cNvSpPr txBox="1"/>
            <p:nvPr/>
          </p:nvSpPr>
          <p:spPr>
            <a:xfrm>
              <a:off x="4676774" y="2640393"/>
              <a:ext cx="4379323" cy="498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Валовый приток ПИИ          на 250%</a:t>
              </a:r>
            </a:p>
            <a:p>
              <a:r>
                <a:rPr lang="ru-RU" sz="11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2015/2019</a:t>
              </a: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 flipV="1">
              <a:off x="7456849" y="2737965"/>
              <a:ext cx="274593" cy="225589"/>
            </a:xfrm>
            <a:prstGeom prst="triangl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B05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46918" y="2960503"/>
            <a:ext cx="18241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prstClr val="black"/>
                </a:solidFill>
              </a:rPr>
              <a:t>Казахстан в ЕАЭС: торговля товарами</a:t>
            </a:r>
          </a:p>
          <a:p>
            <a:pPr algn="ctr"/>
            <a:r>
              <a:rPr lang="ru-RU" sz="1000" i="1" dirty="0">
                <a:solidFill>
                  <a:prstClr val="black"/>
                </a:solidFill>
              </a:rPr>
              <a:t>(за 1</a:t>
            </a:r>
            <a:r>
              <a:rPr lang="en-US" sz="1000" i="1" dirty="0">
                <a:solidFill>
                  <a:prstClr val="black"/>
                </a:solidFill>
              </a:rPr>
              <a:t>1</a:t>
            </a:r>
            <a:r>
              <a:rPr lang="ru-RU" sz="1000" i="1" dirty="0">
                <a:solidFill>
                  <a:prstClr val="black"/>
                </a:solidFill>
              </a:rPr>
              <a:t> месяцев 2020 года)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2071" y="3277620"/>
            <a:ext cx="252675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b="1" i="1" dirty="0">
                <a:solidFill>
                  <a:srgbClr val="4F81BD"/>
                </a:solidFill>
                <a:latin typeface="Century Gothic" panose="020B0502020202020204" pitchFamily="34" charset="0"/>
              </a:rPr>
              <a:t>За 1</a:t>
            </a:r>
            <a:r>
              <a:rPr lang="en-US" sz="1100" b="1" i="1">
                <a:solidFill>
                  <a:srgbClr val="4F81BD"/>
                </a:solidFill>
                <a:latin typeface="Century Gothic" panose="020B0502020202020204" pitchFamily="34" charset="0"/>
              </a:rPr>
              <a:t>1</a:t>
            </a:r>
            <a:r>
              <a:rPr lang="ru-RU" sz="1100" b="1" i="1">
                <a:solidFill>
                  <a:srgbClr val="4F81BD"/>
                </a:solidFill>
                <a:latin typeface="Century Gothic" panose="020B0502020202020204" pitchFamily="34" charset="0"/>
              </a:rPr>
              <a:t> </a:t>
            </a:r>
            <a:r>
              <a:rPr lang="ru-RU" sz="1100" b="1" i="1" dirty="0">
                <a:solidFill>
                  <a:srgbClr val="4F81BD"/>
                </a:solidFill>
                <a:latin typeface="Century Gothic" panose="020B0502020202020204" pitchFamily="34" charset="0"/>
              </a:rPr>
              <a:t>месяцев 2020 года:</a:t>
            </a:r>
            <a:endParaRPr lang="ru-RU" sz="1100" b="1" dirty="0">
              <a:solidFill>
                <a:srgbClr val="4F81BD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Взаимная торговля стран ЕАЭС - </a:t>
            </a:r>
            <a:r>
              <a:rPr lang="ru-RU" sz="1100" b="1" dirty="0">
                <a:solidFill>
                  <a:srgbClr val="4F81BD"/>
                </a:solidFill>
                <a:latin typeface="Century Gothic" panose="020B0502020202020204" pitchFamily="34" charset="0"/>
              </a:rPr>
              <a:t>49,3 </a:t>
            </a: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млрд. </a:t>
            </a:r>
            <a:r>
              <a:rPr lang="en-US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$</a:t>
            </a: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 </a:t>
            </a:r>
            <a:r>
              <a:rPr lang="ru-RU" sz="11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(снижение на 11,5% )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11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Торговля ЕАЭС с третьими странами - </a:t>
            </a:r>
            <a:r>
              <a:rPr lang="ru-RU" sz="1100" b="1" dirty="0">
                <a:solidFill>
                  <a:srgbClr val="4F81BD"/>
                </a:solidFill>
                <a:latin typeface="Century Gothic" panose="020B0502020202020204" pitchFamily="34" charset="0"/>
              </a:rPr>
              <a:t>558,4 </a:t>
            </a: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млрд. </a:t>
            </a:r>
            <a:r>
              <a:rPr lang="en-US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$</a:t>
            </a:r>
            <a:r>
              <a:rPr lang="ru-RU" sz="1100" dirty="0">
                <a:solidFill>
                  <a:srgbClr val="4F81BD"/>
                </a:solidFill>
                <a:latin typeface="Century Gothic" panose="020B0502020202020204" pitchFamily="34" charset="0"/>
              </a:rPr>
              <a:t> </a:t>
            </a:r>
            <a:r>
              <a:rPr lang="ru-RU" sz="11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(снижение на 16</a:t>
            </a:r>
            <a:r>
              <a:rPr lang="en-US" sz="11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,4</a:t>
            </a:r>
            <a:r>
              <a:rPr lang="ru-RU" sz="11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% )</a:t>
            </a:r>
          </a:p>
          <a:p>
            <a:endParaRPr lang="ru-RU" sz="1100" dirty="0">
              <a:solidFill>
                <a:prstClr val="black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-4181" y="2968755"/>
            <a:ext cx="9148181" cy="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4723908" y="3220403"/>
            <a:ext cx="4595568" cy="1092607"/>
            <a:chOff x="4648199" y="2934374"/>
            <a:chExt cx="4595568" cy="1092607"/>
          </a:xfrm>
        </p:grpSpPr>
        <p:sp>
          <p:nvSpPr>
            <p:cNvPr id="22" name="TextBox 21"/>
            <p:cNvSpPr txBox="1"/>
            <p:nvPr/>
          </p:nvSpPr>
          <p:spPr>
            <a:xfrm>
              <a:off x="4648199" y="2934374"/>
              <a:ext cx="1914192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Количество </a:t>
              </a:r>
            </a:p>
            <a:p>
              <a:r>
                <a:rPr lang="ru-RU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совместных </a:t>
              </a:r>
            </a:p>
            <a:p>
              <a:r>
                <a:rPr lang="ru-RU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предприятий</a:t>
              </a:r>
            </a:p>
            <a:p>
              <a:r>
                <a:rPr lang="ru-RU" sz="11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2015/2020</a:t>
              </a: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7344590" y="3080567"/>
              <a:ext cx="1899177" cy="800219"/>
              <a:chOff x="7277915" y="2996928"/>
              <a:chExt cx="1899177" cy="800219"/>
            </a:xfrm>
          </p:grpSpPr>
          <p:sp>
            <p:nvSpPr>
              <p:cNvPr id="23" name="Равнобедренный треугольник 22"/>
              <p:cNvSpPr/>
              <p:nvPr/>
            </p:nvSpPr>
            <p:spPr>
              <a:xfrm>
                <a:off x="7277915" y="3118011"/>
                <a:ext cx="209006" cy="207161"/>
              </a:xfrm>
              <a:prstGeom prst="triangle">
                <a:avLst/>
              </a:prstGeom>
              <a:solidFill>
                <a:srgbClr val="00B05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486921" y="2996928"/>
                <a:ext cx="1690171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в 2 раза</a:t>
                </a:r>
              </a:p>
              <a:p>
                <a:endParaRPr lang="ru-RU" sz="700" b="1" dirty="0">
                  <a:solidFill>
                    <a:srgbClr val="0070C0"/>
                  </a:solidFill>
                  <a:latin typeface="Century Gothic" panose="020B0502020202020204" pitchFamily="34" charset="0"/>
                </a:endParaRPr>
              </a:p>
              <a:p>
                <a:r>
                  <a:rPr lang="ru-RU" sz="1050" b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12 939 </a:t>
                </a:r>
                <a:r>
                  <a:rPr lang="ru-RU" sz="1050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предприятий</a:t>
                </a:r>
              </a:p>
              <a:p>
                <a:r>
                  <a:rPr lang="ru-RU" sz="1050" i="1" dirty="0">
                    <a:solidFill>
                      <a:srgbClr val="0070C0"/>
                    </a:solidFill>
                    <a:latin typeface="Century Gothic" panose="020B0502020202020204" pitchFamily="34" charset="0"/>
                  </a:rPr>
                  <a:t>(в 2015 году – 6512)</a:t>
                </a:r>
              </a:p>
            </p:txBody>
          </p:sp>
        </p:grpSp>
      </p:grpSp>
      <p:sp>
        <p:nvSpPr>
          <p:cNvPr id="27" name="Прямоугольник 26"/>
          <p:cNvSpPr/>
          <p:nvPr/>
        </p:nvSpPr>
        <p:spPr>
          <a:xfrm>
            <a:off x="4723908" y="256238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050" b="1" i="1" dirty="0">
                <a:solidFill>
                  <a:srgbClr val="4F81BD"/>
                </a:solidFill>
                <a:latin typeface="Century Gothic" panose="020B0502020202020204" pitchFamily="34" charset="0"/>
              </a:rPr>
              <a:t>По итогам 1 полугодия 2020 г.</a:t>
            </a:r>
          </a:p>
          <a:p>
            <a:pPr algn="just"/>
            <a:r>
              <a:rPr lang="ru-RU" sz="1050" dirty="0">
                <a:solidFill>
                  <a:srgbClr val="4F81BD"/>
                </a:solidFill>
                <a:latin typeface="Century Gothic" panose="020B0502020202020204" pitchFamily="34" charset="0"/>
              </a:rPr>
              <a:t>ПИИ из стран ЕАЭС  - </a:t>
            </a:r>
            <a:r>
              <a:rPr lang="ru-RU" sz="1050" b="1" dirty="0">
                <a:solidFill>
                  <a:srgbClr val="4F81BD"/>
                </a:solidFill>
                <a:latin typeface="Century Gothic" panose="020B0502020202020204" pitchFamily="34" charset="0"/>
              </a:rPr>
              <a:t>602 </a:t>
            </a:r>
            <a:r>
              <a:rPr lang="ru-RU" sz="1050" dirty="0">
                <a:solidFill>
                  <a:srgbClr val="4F81BD"/>
                </a:solidFill>
                <a:latin typeface="Century Gothic" panose="020B0502020202020204" pitchFamily="34" charset="0"/>
              </a:rPr>
              <a:t>млн. </a:t>
            </a:r>
            <a:r>
              <a:rPr lang="en-US" sz="1050" dirty="0">
                <a:solidFill>
                  <a:srgbClr val="4F81BD"/>
                </a:solidFill>
                <a:latin typeface="Century Gothic" panose="020B0502020202020204" pitchFamily="34" charset="0"/>
              </a:rPr>
              <a:t>$</a:t>
            </a:r>
            <a:r>
              <a:rPr lang="ru-RU" sz="1050" dirty="0">
                <a:solidFill>
                  <a:srgbClr val="4F81BD"/>
                </a:solidFill>
                <a:latin typeface="Century Gothic" panose="020B0502020202020204" pitchFamily="34" charset="0"/>
              </a:rPr>
              <a:t> </a:t>
            </a:r>
            <a:r>
              <a:rPr lang="ru-RU" sz="1050" i="1" dirty="0">
                <a:solidFill>
                  <a:srgbClr val="C00000"/>
                </a:solidFill>
                <a:latin typeface="Century Gothic" panose="020B0502020202020204" pitchFamily="34" charset="0"/>
              </a:rPr>
              <a:t>(снижение на 7,6% 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47786" y="0"/>
            <a:ext cx="88984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prstClr val="white"/>
                </a:solidFill>
                <a:latin typeface="Century Gothic" panose="020B0502020202020204" pitchFamily="34" charset="0"/>
              </a:rPr>
              <a:t>ЭКОНОМИЧЕСКАЯ ИНТЕГРАЦИЯ</a:t>
            </a:r>
            <a:r>
              <a:rPr lang="ru-RU" sz="1600" b="1" dirty="0">
                <a:solidFill>
                  <a:prstClr val="white"/>
                </a:solidFill>
                <a:latin typeface="Century Gothic" panose="020B0502020202020204" pitchFamily="34" charset="0"/>
              </a:rPr>
              <a:t>: В ЦИФРАХ</a:t>
            </a:r>
          </a:p>
        </p:txBody>
      </p:sp>
    </p:spTree>
    <p:extLst>
      <p:ext uri="{BB962C8B-B14F-4D97-AF65-F5344CB8AC3E}">
        <p14:creationId xmlns:p14="http://schemas.microsoft.com/office/powerpoint/2010/main" val="343401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>
            <a:extLst>
              <a:ext uri="{FF2B5EF4-FFF2-40B4-BE49-F238E27FC236}">
                <a16:creationId xmlns="" xmlns:a16="http://schemas.microsoft.com/office/drawing/2014/main" id="{45E8763A-AC7A-4DFF-A8F1-356C7533C965}"/>
              </a:ext>
            </a:extLst>
          </p:cNvPr>
          <p:cNvGrpSpPr/>
          <p:nvPr/>
        </p:nvGrpSpPr>
        <p:grpSpPr>
          <a:xfrm>
            <a:off x="-3885" y="-5444"/>
            <a:ext cx="6880141" cy="347515"/>
            <a:chOff x="44502" y="10760"/>
            <a:chExt cx="5757695" cy="273377"/>
          </a:xfrm>
          <a:solidFill>
            <a:srgbClr val="0070C0"/>
          </a:solidFill>
        </p:grpSpPr>
        <p:sp>
          <p:nvSpPr>
            <p:cNvPr id="29" name="Параллелограмм 28">
              <a:extLst>
                <a:ext uri="{FF2B5EF4-FFF2-40B4-BE49-F238E27FC236}">
                  <a16:creationId xmlns="" xmlns:a16="http://schemas.microsoft.com/office/drawing/2014/main" id="{B62DF9D8-B649-49F5-A762-A9A8F82AE6EF}"/>
                </a:ext>
              </a:extLst>
            </p:cNvPr>
            <p:cNvSpPr/>
            <p:nvPr/>
          </p:nvSpPr>
          <p:spPr>
            <a:xfrm>
              <a:off x="48469" y="10761"/>
              <a:ext cx="5753728" cy="273376"/>
            </a:xfrm>
            <a:prstGeom prst="parallelogram">
              <a:avLst>
                <a:gd name="adj" fmla="val 28760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ru-RU" sz="1600" b="1" spc="-4" dirty="0">
                <a:solidFill>
                  <a:prstClr val="white"/>
                </a:solidFill>
                <a:latin typeface="Century Gothic" panose="020B0502020202020204" pitchFamily="34" charset="0"/>
                <a:cs typeface="Arial Narrow"/>
              </a:endParaRPr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="" xmlns:a16="http://schemas.microsoft.com/office/drawing/2014/main" id="{919AA3AC-C765-47F1-A88F-6BEAC9BD9BD3}"/>
                </a:ext>
              </a:extLst>
            </p:cNvPr>
            <p:cNvSpPr/>
            <p:nvPr/>
          </p:nvSpPr>
          <p:spPr>
            <a:xfrm>
              <a:off x="44502" y="10760"/>
              <a:ext cx="325120" cy="273377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defTabSz="253014">
                <a:defRPr/>
              </a:pPr>
              <a:endParaRPr lang="ru-RU" sz="1600" kern="0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7786" y="0"/>
            <a:ext cx="88984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ЭКОНОМИЧЕСКАЯ ИНТЕГРАЦИЯ</a:t>
            </a:r>
            <a:r>
              <a:rPr lang="ru-RU" sz="1600" b="1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: </a:t>
            </a:r>
            <a:r>
              <a:rPr lang="ru-RU" sz="1600" b="1" dirty="0">
                <a:solidFill>
                  <a:prstClr val="white"/>
                </a:solidFill>
                <a:latin typeface="Century Gothic" panose="020B0502020202020204" pitchFamily="34" charset="0"/>
              </a:rPr>
              <a:t>ИТОГИ ЗА 2020 </a:t>
            </a:r>
            <a:r>
              <a:rPr lang="ru-RU" sz="1600" b="1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ГОД</a:t>
            </a:r>
            <a:endParaRPr lang="ru-RU" sz="16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7E2044A7-5EDC-4B80-89ED-79818D2EA1D0}"/>
              </a:ext>
            </a:extLst>
          </p:cNvPr>
          <p:cNvCxnSpPr>
            <a:cxnSpLocks/>
          </p:cNvCxnSpPr>
          <p:nvPr/>
        </p:nvCxnSpPr>
        <p:spPr>
          <a:xfrm>
            <a:off x="1922721" y="141590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25486" y="4928339"/>
            <a:ext cx="272093" cy="273844"/>
          </a:xfrm>
        </p:spPr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05270A60-53A3-4068-A411-0918A3CA2916}"/>
              </a:ext>
            </a:extLst>
          </p:cNvPr>
          <p:cNvSpPr/>
          <p:nvPr/>
        </p:nvSpPr>
        <p:spPr>
          <a:xfrm>
            <a:off x="7027817" y="483759"/>
            <a:ext cx="2116182" cy="3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УСИЛЕНИЕ КООРДИНИРУЮЩЕЙ РОЛИ МТИ</a:t>
            </a:r>
            <a:endParaRPr lang="ru-RU" sz="9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855098" y="485079"/>
            <a:ext cx="2119138" cy="4437717"/>
            <a:chOff x="-3885" y="490622"/>
            <a:chExt cx="2119138" cy="4437717"/>
          </a:xfrm>
        </p:grpSpPr>
        <p:sp>
          <p:nvSpPr>
            <p:cNvPr id="48" name="Прямоугольник 47">
              <a:extLst>
                <a:ext uri="{FF2B5EF4-FFF2-40B4-BE49-F238E27FC236}">
                  <a16:creationId xmlns="" xmlns:a16="http://schemas.microsoft.com/office/drawing/2014/main" id="{C9DEB4B5-F20D-48CF-AE97-A5EDEF58FCF8}"/>
                </a:ext>
              </a:extLst>
            </p:cNvPr>
            <p:cNvSpPr/>
            <p:nvPr/>
          </p:nvSpPr>
          <p:spPr>
            <a:xfrm>
              <a:off x="854" y="490622"/>
              <a:ext cx="2114399" cy="3777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ОБЕСПЕЧЕНО СОДЕРЖАТЕЛЬНОЕ СОПРОВОЖДЕНИЕ</a:t>
              </a:r>
              <a:endParaRPr lang="ru-RU" sz="900" b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2" name="Прямоугольник 51">
              <a:extLst>
                <a:ext uri="{FF2B5EF4-FFF2-40B4-BE49-F238E27FC236}">
                  <a16:creationId xmlns="" xmlns:a16="http://schemas.microsoft.com/office/drawing/2014/main" id="{6E958903-9927-4B82-9306-51FD663F0B0C}"/>
                </a:ext>
              </a:extLst>
            </p:cNvPr>
            <p:cNvSpPr/>
            <p:nvPr/>
          </p:nvSpPr>
          <p:spPr>
            <a:xfrm>
              <a:off x="-3885" y="868401"/>
              <a:ext cx="2119138" cy="4059938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к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3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заседаниям ВЕЭС; </a:t>
              </a: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к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6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заседаниям ЕМПС; </a:t>
              </a: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к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15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заседаниям Совета ЕЭК; </a:t>
              </a: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к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49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заседаниям Коллегии ЕЭК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;</a:t>
              </a: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к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19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заседаниям Коорсовета по вопросам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экономической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интеграции; </a:t>
              </a: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Приняты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более 650 актов органов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ЕАЭС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(имеют обязательную силу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)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Например (важные для РК):</a:t>
              </a: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Распоряжение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Совета № 4 от 21.02.2020 (утверждена ДК по единой системе транзита); </a:t>
              </a:r>
              <a:endPara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Распоряжение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Совета № 15  от 10.07.2020 (создан Комитет по 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обеспечению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свободы перемещения товаров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);</a:t>
              </a: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Решение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ЕМПС № 2 от 10.04.2020 (упрощен экспорт скоропорта); </a:t>
              </a:r>
              <a:endPara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Распоряжение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ЕМПС № 11 от 17.07.2020 (страны ЕАЭС уведомляют о введении маркировки за 9 мес.); </a:t>
              </a:r>
              <a:endPara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Решения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ВЕЭС от 11.12.2020 о предоставлении Кубе и РУ статусов 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государства-наблюдателя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при ЕАЭС.</a:t>
              </a: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подписаны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7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международных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договоров</a:t>
              </a:r>
              <a:endParaRPr lang="ru-RU" sz="1050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584410" y="490622"/>
            <a:ext cx="2217107" cy="4439389"/>
            <a:chOff x="2173266" y="488950"/>
            <a:chExt cx="2217107" cy="4439389"/>
          </a:xfrm>
        </p:grpSpPr>
        <p:sp>
          <p:nvSpPr>
            <p:cNvPr id="49" name="Прямоугольник 48">
              <a:extLst>
                <a:ext uri="{FF2B5EF4-FFF2-40B4-BE49-F238E27FC236}">
                  <a16:creationId xmlns="" xmlns:a16="http://schemas.microsoft.com/office/drawing/2014/main" id="{56893713-1757-4A2D-886F-992E574D1DD3}"/>
                </a:ext>
              </a:extLst>
            </p:cNvPr>
            <p:cNvSpPr/>
            <p:nvPr/>
          </p:nvSpPr>
          <p:spPr>
            <a:xfrm>
              <a:off x="2173266" y="488950"/>
              <a:ext cx="2217107" cy="3759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СТРАТЕГИЯ РАЗВИТИЯ ЕАЭС </a:t>
              </a:r>
            </a:p>
            <a:p>
              <a:pPr algn="ctr"/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ДО 2025 ГОДА</a:t>
              </a:r>
              <a:endParaRPr lang="ru-RU" sz="900" b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4" name="Прямоугольник 53">
              <a:extLst>
                <a:ext uri="{FF2B5EF4-FFF2-40B4-BE49-F238E27FC236}">
                  <a16:creationId xmlns="" xmlns:a16="http://schemas.microsoft.com/office/drawing/2014/main" id="{DA989515-3F58-4763-AC19-2FF6183EFC28}"/>
                </a:ext>
              </a:extLst>
            </p:cNvPr>
            <p:cNvSpPr/>
            <p:nvPr/>
          </p:nvSpPr>
          <p:spPr>
            <a:xfrm>
              <a:off x="2173266" y="868400"/>
              <a:ext cx="2217107" cy="4059939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Из 7 версий формата Стратегии ЕАЭС,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утвержден формат, предложенный РК</a:t>
              </a:r>
            </a:p>
            <a:p>
              <a:pPr algn="just">
                <a:buClr>
                  <a:srgbClr val="0070C0"/>
                </a:buClr>
              </a:pPr>
              <a:endParaRPr lang="ru-RU" sz="900" b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Утверждены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332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 мероприятий</a:t>
              </a: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Исключены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246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мероприятий,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не отвечающие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национальным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интересам РК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(единая валюта, единая политика в области АПК, 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промышленности, </a:t>
              </a:r>
              <a:r>
                <a:rPr lang="ru-RU" sz="80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финансов и т.п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.)</a:t>
              </a:r>
            </a:p>
            <a:p>
              <a:pPr algn="just">
                <a:buClr>
                  <a:srgbClr val="0070C0"/>
                </a:buClr>
              </a:pPr>
              <a:endParaRPr lang="ru-RU" sz="800" i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Учтены замечания по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106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мероприятиям</a:t>
              </a:r>
              <a:endParaRPr lang="ru-RU" sz="900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algn="just">
                <a:buClr>
                  <a:srgbClr val="0070C0"/>
                </a:buClr>
              </a:pPr>
              <a:endParaRPr lang="ru-RU" sz="900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Включены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10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инициативных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мероприятий, обеспечивающие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продвижение интересов РК в ряде сфер</a:t>
              </a: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endParaRPr lang="ru-RU" sz="1000" dirty="0" smtClean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Документ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принят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11 декабря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2020 г.</a:t>
              </a:r>
              <a:endParaRPr lang="ru-RU" sz="900" b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0" y="490622"/>
            <a:ext cx="2514971" cy="4437717"/>
            <a:chOff x="4459265" y="490622"/>
            <a:chExt cx="2514971" cy="4437717"/>
          </a:xfrm>
        </p:grpSpPr>
        <p:sp>
          <p:nvSpPr>
            <p:cNvPr id="50" name="Прямоугольник 49">
              <a:extLst>
                <a:ext uri="{FF2B5EF4-FFF2-40B4-BE49-F238E27FC236}">
                  <a16:creationId xmlns="" xmlns:a16="http://schemas.microsoft.com/office/drawing/2014/main" id="{4B033087-1EC1-4447-AF4B-865955C46C02}"/>
                </a:ext>
              </a:extLst>
            </p:cNvPr>
            <p:cNvSpPr/>
            <p:nvPr/>
          </p:nvSpPr>
          <p:spPr>
            <a:xfrm>
              <a:off x="4459265" y="490622"/>
              <a:ext cx="2514971" cy="3777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ПРОДВИЖЕНИЕ КАЗАХСТАНСКИХ ТОВАРОВ НА РЫНКИ СТРАН ЕАЭС</a:t>
              </a:r>
              <a:endParaRPr lang="ru-RU" sz="900" b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5" name="Прямоугольник 54">
              <a:extLst>
                <a:ext uri="{FF2B5EF4-FFF2-40B4-BE49-F238E27FC236}">
                  <a16:creationId xmlns="" xmlns:a16="http://schemas.microsoft.com/office/drawing/2014/main" id="{FD50C165-79AF-4482-88A9-119841DB2364}"/>
                </a:ext>
              </a:extLst>
            </p:cNvPr>
            <p:cNvSpPr/>
            <p:nvPr/>
          </p:nvSpPr>
          <p:spPr>
            <a:xfrm>
              <a:off x="4459265" y="869398"/>
              <a:ext cx="2514971" cy="4058941"/>
            </a:xfrm>
            <a:prstGeom prst="rect">
              <a:avLst/>
            </a:pr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Устранено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8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барьеров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: </a:t>
              </a:r>
              <a:endPara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доступ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казах-их вет. препаратов на рынок РФ; </a:t>
              </a:r>
              <a:endParaRPr lang="ru-RU" sz="75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 РФ доп. требований по транспортировке пищевой </a:t>
              </a: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продукции; </a:t>
              </a: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запрета в РФ на транзит рыбы из Норвегии; </a:t>
              </a:r>
              <a:endParaRPr lang="ru-RU" sz="75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требований в РФ к сейфам, инвентарь для игр, канаты и др.; </a:t>
              </a:r>
              <a:endParaRPr lang="ru-RU" sz="75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 РФ практики региональной сертификации (Настоящий Вологодский продукт); </a:t>
              </a:r>
              <a:endParaRPr lang="ru-RU" sz="75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 РФ трудовых ограничений для легионеров; </a:t>
              </a:r>
              <a:endParaRPr lang="ru-RU" sz="750" i="1" dirty="0" smtClean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в РФ запрета на доступ казахстанских промышленных товаров к госзакупкам (ППРФ </a:t>
              </a: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/>
              </a:r>
              <a:b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</a:b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№ 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616</a:t>
              </a: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);</a:t>
              </a:r>
            </a:p>
            <a:p>
              <a:pPr indent="87313" algn="just">
                <a:buClr>
                  <a:srgbClr val="0070C0"/>
                </a:buClr>
                <a:buAutoNum type="arabicParenR"/>
              </a:pP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отмена в РФ требований по пред. установке только российских ПО.</a:t>
              </a:r>
              <a:endParaRPr lang="ru-RU" sz="750" i="1" dirty="0">
                <a:solidFill>
                  <a:srgbClr val="0070C0"/>
                </a:solidFill>
                <a:latin typeface="Century Gothic" panose="020B0502020202020204" pitchFamily="34" charset="0"/>
              </a:endParaRP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Инициировано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8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разбирательств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по вопросам доступа каз. товаров </a:t>
              </a: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(, Томаты, МУКЦ</a:t>
              </a:r>
              <a:r>
                <a:rPr lang="ru-RU" sz="750" i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, добровольная сертификация, российские мобильные таможенные посты, кыргызский трансп. контр., транзит  каз. </a:t>
              </a:r>
              <a:r>
                <a:rPr lang="ru-RU" sz="75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угля) </a:t>
              </a:r>
              <a:r>
                <a:rPr lang="ru-RU" sz="900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Разработан 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и принят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перечень ограничительных и стимулирующих мер</a:t>
              </a: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, направленных на продвижение экономических интересов РК в условиях членства в ЕАЭС и ВТО</a:t>
              </a:r>
            </a:p>
            <a:p>
              <a:pPr indent="87313" algn="just">
                <a:buClr>
                  <a:srgbClr val="0070C0"/>
                </a:buClr>
                <a:buFont typeface="Wingdings" panose="05000000000000000000" pitchFamily="2" charset="2"/>
                <a:buChar char="ü"/>
              </a:pPr>
              <a:r>
                <a:rPr lang="ru-RU" sz="900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Обеспечен доступ к госзакупкам стран ЕАЭС по </a:t>
              </a:r>
              <a:r>
                <a:rPr lang="ru-RU" sz="9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85 группам промышленных </a:t>
              </a:r>
              <a:r>
                <a:rPr lang="ru-RU" sz="9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товаров </a:t>
              </a:r>
              <a:r>
                <a:rPr lang="ru-RU" sz="800" i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(утверждены соответствующие правила)</a:t>
              </a:r>
              <a:endParaRPr lang="ru-RU" sz="800" i="1" dirty="0">
                <a:solidFill>
                  <a:srgbClr val="0070C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E6AB0A81-015B-41AE-9C11-1BBCDD5712AD}"/>
              </a:ext>
            </a:extLst>
          </p:cNvPr>
          <p:cNvSpPr/>
          <p:nvPr/>
        </p:nvSpPr>
        <p:spPr>
          <a:xfrm>
            <a:off x="7027817" y="865780"/>
            <a:ext cx="2116181" cy="4053850"/>
          </a:xfrm>
          <a:prstGeom prst="rect">
            <a:avLst/>
          </a:prstGeom>
          <a:noFill/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87313" algn="just">
              <a:buFont typeface="Wingdings" panose="05000000000000000000" pitchFamily="2" charset="2"/>
              <a:buChar char="ü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Разработаны поправки в ЗРК </a:t>
            </a:r>
            <a:r>
              <a:rPr lang="ru-RU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«О </a:t>
            </a: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регулировании торговой </a:t>
            </a:r>
            <a:r>
              <a:rPr lang="ru-RU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деятельности</a:t>
            </a: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</a:t>
            </a:r>
          </a:p>
          <a:p>
            <a:pPr indent="87313" algn="just">
              <a:buFont typeface="Wingdings" panose="05000000000000000000" pitchFamily="2" charset="2"/>
              <a:buChar char="ü"/>
            </a:pP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indent="87313" algn="just">
              <a:buFont typeface="Wingdings" panose="05000000000000000000" pitchFamily="2" charset="2"/>
              <a:buChar char="ü"/>
            </a:pPr>
            <a:r>
              <a:rPr lang="ru-RU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Утверждена </a:t>
            </a: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Рабочая группа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по вопросам устранения препятствий на внутреннем рынке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ЕАЭС</a:t>
            </a:r>
          </a:p>
          <a:p>
            <a:pPr indent="87313" algn="just">
              <a:buFont typeface="Wingdings" panose="05000000000000000000" pitchFamily="2" charset="2"/>
              <a:buChar char="ü"/>
            </a:pP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indent="87313" algn="just">
              <a:buFont typeface="Wingdings" panose="05000000000000000000" pitchFamily="2" charset="2"/>
              <a:buChar char="ü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Создана </a:t>
            </a:r>
            <a:r>
              <a:rPr lang="ru-RU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Общественная приемная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по вопросам участия РК в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ЕАЭС и ВТО</a:t>
            </a:r>
          </a:p>
          <a:p>
            <a:pPr indent="87313" algn="just">
              <a:buFont typeface="Wingdings" panose="05000000000000000000" pitchFamily="2" charset="2"/>
              <a:buChar char="ü"/>
            </a:pP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indent="87313" algn="just">
              <a:buFont typeface="Wingdings" panose="05000000000000000000" pitchFamily="2" charset="2"/>
              <a:buChar char="ü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Создается </a:t>
            </a: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информационный портал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по вопросам экономической интеграции и участия РК в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ЕАЭС</a:t>
            </a:r>
          </a:p>
          <a:p>
            <a:pPr indent="87313" algn="just">
              <a:buFont typeface="Wingdings" panose="05000000000000000000" pitchFamily="2" charset="2"/>
              <a:buChar char="ü"/>
            </a:pP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indent="87313" algn="just">
              <a:buFont typeface="Wingdings" panose="05000000000000000000" pitchFamily="2" charset="2"/>
              <a:buChar char="ü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Разработан </a:t>
            </a:r>
            <a:r>
              <a:rPr lang="ru-RU" sz="9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Медиа-план по информационному сопровождению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участия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РК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</a:rPr>
              <a:t>в ЕАЭС</a:t>
            </a:r>
          </a:p>
        </p:txBody>
      </p:sp>
    </p:spTree>
    <p:extLst>
      <p:ext uri="{BB962C8B-B14F-4D97-AF65-F5344CB8AC3E}">
        <p14:creationId xmlns:p14="http://schemas.microsoft.com/office/powerpoint/2010/main" val="322398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A399-8557-4A84-8294-A7BA300A36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5E8763A-AC7A-4DFF-A8F1-356C7533C965}"/>
              </a:ext>
            </a:extLst>
          </p:cNvPr>
          <p:cNvGrpSpPr/>
          <p:nvPr/>
        </p:nvGrpSpPr>
        <p:grpSpPr>
          <a:xfrm>
            <a:off x="-3885" y="-5444"/>
            <a:ext cx="6880141" cy="347515"/>
            <a:chOff x="44502" y="10760"/>
            <a:chExt cx="5757695" cy="273377"/>
          </a:xfrm>
        </p:grpSpPr>
        <p:sp>
          <p:nvSpPr>
            <p:cNvPr id="14" name="Параллелограмм 13">
              <a:extLst>
                <a:ext uri="{FF2B5EF4-FFF2-40B4-BE49-F238E27FC236}">
                  <a16:creationId xmlns="" xmlns:a16="http://schemas.microsoft.com/office/drawing/2014/main" id="{B62DF9D8-B649-49F5-A762-A9A8F82AE6EF}"/>
                </a:ext>
              </a:extLst>
            </p:cNvPr>
            <p:cNvSpPr/>
            <p:nvPr/>
          </p:nvSpPr>
          <p:spPr>
            <a:xfrm>
              <a:off x="48469" y="10761"/>
              <a:ext cx="5753728" cy="273376"/>
            </a:xfrm>
            <a:prstGeom prst="parallelogram">
              <a:avLst>
                <a:gd name="adj" fmla="val 28760"/>
              </a:avLst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ru-RU" sz="1600" b="1" spc="-4" dirty="0">
                <a:solidFill>
                  <a:srgbClr val="0070C0"/>
                </a:solidFill>
                <a:latin typeface="Arial Narrow" pitchFamily="34" charset="0"/>
                <a:cs typeface="Arial Narrow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919AA3AC-C765-47F1-A88F-6BEAC9BD9BD3}"/>
                </a:ext>
              </a:extLst>
            </p:cNvPr>
            <p:cNvSpPr/>
            <p:nvPr/>
          </p:nvSpPr>
          <p:spPr>
            <a:xfrm>
              <a:off x="44502" y="10760"/>
              <a:ext cx="325120" cy="273377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defTabSz="253014">
                <a:defRPr/>
              </a:pPr>
              <a:endParaRPr lang="ru-RU" sz="1600" kern="0" dirty="0">
                <a:solidFill>
                  <a:srgbClr val="0070C0"/>
                </a:solidFill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47786" y="0"/>
            <a:ext cx="74485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ЭКОНОМИЧЕСКАЯ ИНТЕГРАЦИЯ: </a:t>
            </a:r>
            <a:r>
              <a:rPr lang="ru-RU" sz="1600" b="1" dirty="0">
                <a:solidFill>
                  <a:prstClr val="white"/>
                </a:solidFill>
                <a:latin typeface="Century Gothic" panose="020B0502020202020204" pitchFamily="34" charset="0"/>
              </a:rPr>
              <a:t>ЗАДАЧИ НА 2021 </a:t>
            </a:r>
            <a:r>
              <a:rPr lang="ru-RU" sz="1600" b="1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ГОД</a:t>
            </a:r>
            <a:endParaRPr lang="ru-RU" sz="16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365" y="397077"/>
            <a:ext cx="770350" cy="450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9763" y="397077"/>
            <a:ext cx="7935239" cy="450936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9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algn="just"/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РЕАЛИЗАЦИЯ СТРАТЕГИИ РАЗВИТИЯ ЕАЭС ДО 2025 ГОДА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порядка 13 международных договоров, 60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нормативных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правовых актов и 25 поправок в Договор о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ЕАЭС</a:t>
            </a: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180975" lvl="0" indent="-180975">
              <a:buFont typeface="Arial" pitchFamily="34" charset="0"/>
              <a:buChar char="•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Плана мероприятий по реализации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Стратегии</a:t>
            </a: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89763" y="3196640"/>
            <a:ext cx="7935239" cy="739035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105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ПРЕДСЕДАТЕЛЬСТВО РК В ОРГАНАХ ЕАЭС В 2021 ГОДУ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Продвижение приоритетов, указанных в Обращении Президента РК К.-Ж. К. </a:t>
            </a:r>
            <a:r>
              <a:rPr lang="ru-RU" sz="900" dirty="0" err="1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Токаева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 к главам государств-членов ЕАЭС (направлен 18.01.2021)</a:t>
            </a: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Организационно-содержательное сопровождение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Первого Заместителя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Премьер-Министра,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Премьер-Министра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и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Президента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в рамках участия в заседаниях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органов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ЕАЭС</a:t>
            </a:r>
          </a:p>
          <a:p>
            <a:pPr marL="171450" lvl="0" indent="-171450">
              <a:buFont typeface="Arial" pitchFamily="34" charset="0"/>
              <a:buChar char="•"/>
            </a:pP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89762" y="930516"/>
            <a:ext cx="7935239" cy="512483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10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СТРАТЕГИЧЕСКИХ ПОДХОДОВ ПО УЧАСТИЮ РК В ЕАЭС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Создание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Аналитического совета по вопросам экономической интеграции </a:t>
            </a:r>
            <a:r>
              <a:rPr lang="ru-RU" sz="700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(с участием представителей АП, КПМ, </a:t>
            </a:r>
            <a:r>
              <a:rPr lang="ru-RU" sz="700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ГО</a:t>
            </a: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Иные меры … </a:t>
            </a:r>
            <a:endParaRPr lang="ru-RU" sz="800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89763" y="4024717"/>
            <a:ext cx="7935239" cy="1118783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9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ИНСТИТУЦИОНАЛЬНОЕ УКРЕПЛЕНИЕ ПРЕДСТАВЛЕННОСТИ РК В ОРГАНАХ ЕАЭС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Правил проведения квалифицированного отбора кандидатов на замещение вакантных должностей директоров и заместителей директоров в ЕЭК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Порядка квалифицированного отбора кандидатов на замещение вакантных должностей сотрудников ЕЭК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Ратификация Протокола о внесении изменений в Договор о ЕАЭС в части уточнения механизма формирования кадрового состава 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Обеспечения равных возможностей для граждан стран ЕАЭС для занятия вакантных должностей в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ЕЭК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Усиление координирующей роли МТИ путем внесения изменений в Правила взаимодействия госорганов РК с ЕЭК</a:t>
            </a:r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89763" y="1515063"/>
            <a:ext cx="7935239" cy="723337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10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УСТРАНЕНИЕ БАРЬЕРОВ, СОКРАЩЕНИЕ ИЗЪЯТИЙ И ОГРАНИЧЕНИЙ НА ВНУТРЕННЕМ РЫНКЕ ЕАЭС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Принятие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поправок в Методологию 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разделения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препятствий в части сокращения сроков рассмотрения барьеров до 3-х месяцев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Разработка и реализация Дорожной карты по устранению изъятий и ограничений на внутреннем рынке ЕАЭС на 2021-2022 гг</a:t>
            </a: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.</a:t>
            </a:r>
            <a:endParaRPr lang="ru-RU" sz="8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endParaRPr lang="ru-RU" sz="1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89761" y="2318816"/>
            <a:ext cx="7935239" cy="796407"/>
          </a:xfrm>
          <a:prstGeom prst="rect">
            <a:avLst/>
          </a:prstGeom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endParaRPr lang="ru-RU" sz="10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lvl="0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СОЗДАНИЕ УСЛОВИЙ ДЛЯ УВЕЛИЧЕНИЯ ТОРГОВЛИ СО СТРАНАМИ ЕАЭС И С ТРЕТЬИМИ СТРАНАМИ, С КОТОРЫМИ ИМЕЮТСЯ ЗСТ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Увеличение экспорта </a:t>
            </a:r>
            <a:r>
              <a:rPr lang="ru-RU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более чем на 2 млрд. долл. США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(за счет продукции металлургии, машиностроения, химии, нефтехимии, продуктов питания и строительных </a:t>
            </a: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материалов)</a:t>
            </a:r>
            <a:endParaRPr lang="ru-RU" sz="900" i="1" dirty="0">
              <a:solidFill>
                <a:srgbClr val="0070C0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Развитие кооперации со странами ЕАЭС</a:t>
            </a:r>
          </a:p>
          <a:p>
            <a:pPr marL="171450" lvl="0" indent="-171450">
              <a:buFont typeface="Arial" pitchFamily="34" charset="0"/>
              <a:buChar char="•"/>
            </a:pPr>
            <a:endParaRPr lang="ru-RU" sz="1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90365" y="930515"/>
            <a:ext cx="770350" cy="5124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90365" y="1515062"/>
            <a:ext cx="770350" cy="723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75364" y="2330337"/>
            <a:ext cx="786007" cy="7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5364" y="3196639"/>
            <a:ext cx="786008" cy="7390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75364" y="4005112"/>
            <a:ext cx="786007" cy="1138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4122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759</Words>
  <Application>Microsoft Office PowerPoint</Application>
  <PresentationFormat>Экран (16:9)</PresentationFormat>
  <Paragraphs>111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Данияр Досумов</cp:lastModifiedBy>
  <cp:revision>41</cp:revision>
  <cp:lastPrinted>2021-01-21T09:56:06Z</cp:lastPrinted>
  <dcterms:modified xsi:type="dcterms:W3CDTF">2021-01-21T10:14:47Z</dcterms:modified>
</cp:coreProperties>
</file>