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86" r:id="rId3"/>
    <p:sldId id="373" r:id="rId4"/>
    <p:sldId id="384" r:id="rId5"/>
    <p:sldId id="381" r:id="rId6"/>
    <p:sldId id="374" r:id="rId7"/>
    <p:sldId id="260" r:id="rId8"/>
    <p:sldId id="388" r:id="rId9"/>
    <p:sldId id="383" r:id="rId10"/>
    <p:sldId id="385" r:id="rId11"/>
    <p:sldId id="377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8A4"/>
    <a:srgbClr val="006BB3"/>
    <a:srgbClr val="679CC8"/>
    <a:srgbClr val="FEFEFE"/>
    <a:srgbClr val="FFFF00"/>
    <a:srgbClr val="FFC000"/>
    <a:srgbClr val="C00000"/>
    <a:srgbClr val="548235"/>
    <a:srgbClr val="A9D18E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5" autoAdjust="0"/>
    <p:restoredTop sz="94660"/>
  </p:normalViewPr>
  <p:slideViewPr>
    <p:cSldViewPr snapToGrid="0">
      <p:cViewPr>
        <p:scale>
          <a:sx n="66" d="100"/>
          <a:sy n="66" d="100"/>
        </p:scale>
        <p:origin x="-2622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\Downloads\&#1054;&#1076;&#1086;&#1073;&#1088;&#1077;&#1085;&#1085;&#1099;&#1077;%20&#1052;&#1042;&#1050;-2020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user\Downloads\&#1054;&#1076;&#1086;&#1073;&#1088;&#1077;&#1085;&#1085;&#1099;&#1077;%20&#1052;&#1042;&#1050;-2020%20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044;&#1080;&#1072;&#1075;&#1088;&#1072;&#1084;&#1084;&#1072;%202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'[Одобренные МВК-2020 (1).xlsx]Лист1'!$G$3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'[Одобренные МВК-2020 (1).xlsx]Лист1'!$G$4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07-4B80-A2EB-694C08186656}"/>
            </c:ext>
          </c:extLst>
        </c:ser>
        <c:ser>
          <c:idx val="1"/>
          <c:order val="1"/>
          <c:tx>
            <c:strRef>
              <c:f>'[Одобренные МВК-2020 (1).xlsx]Лист1'!$H$3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'[Одобренные МВК-2020 (1).xlsx]Лист1'!$H$4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07-4B80-A2EB-694C08186656}"/>
            </c:ext>
          </c:extLst>
        </c:ser>
        <c:ser>
          <c:idx val="2"/>
          <c:order val="2"/>
          <c:tx>
            <c:strRef>
              <c:f>'[Одобренные МВК-2020 (1).xlsx]Лист1'!$I$3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'[Одобренные МВК-2020 (1).xlsx]Лист1'!$I$4</c:f>
              <c:numCache>
                <c:formatCode>General</c:formatCode>
                <c:ptCount val="1"/>
                <c:pt idx="0">
                  <c:v>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07-4B80-A2EB-694C08186656}"/>
            </c:ext>
          </c:extLst>
        </c:ser>
        <c:ser>
          <c:idx val="3"/>
          <c:order val="3"/>
          <c:tx>
            <c:strRef>
              <c:f>'[Одобренные МВК-2020 (1).xlsx]Лист1'!$J$3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'[Одобренные МВК-2020 (1).xlsx]Лист1'!$J$4</c:f>
              <c:numCache>
                <c:formatCode>General</c:formatCode>
                <c:ptCount val="1"/>
                <c:pt idx="0">
                  <c:v>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07-4B80-A2EB-694C08186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342144"/>
        <c:axId val="182256768"/>
      </c:barChart>
      <c:catAx>
        <c:axId val="180342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2256768"/>
        <c:crosses val="autoZero"/>
        <c:auto val="1"/>
        <c:lblAlgn val="ctr"/>
        <c:lblOffset val="100"/>
        <c:noMultiLvlLbl val="0"/>
      </c:catAx>
      <c:valAx>
        <c:axId val="182256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8034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'[Одобренные МВК-2020 (1).xlsx]Лист1'!$N$3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'[Одобренные МВК-2020 (1).xlsx]Лист1'!$N$4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45-4339-B8E1-09828F4F95B4}"/>
            </c:ext>
          </c:extLst>
        </c:ser>
        <c:ser>
          <c:idx val="1"/>
          <c:order val="1"/>
          <c:tx>
            <c:strRef>
              <c:f>'[Одобренные МВК-2020 (1).xlsx]Лист1'!$O$3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'[Одобренные МВК-2020 (1).xlsx]Лист1'!$O$4</c:f>
              <c:numCache>
                <c:formatCode>General</c:formatCode>
                <c:ptCount val="1"/>
                <c:pt idx="0">
                  <c:v>90.1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45-4339-B8E1-09828F4F95B4}"/>
            </c:ext>
          </c:extLst>
        </c:ser>
        <c:ser>
          <c:idx val="2"/>
          <c:order val="2"/>
          <c:tx>
            <c:strRef>
              <c:f>'[Одобренные МВК-2020 (1).xlsx]Лист1'!$P$3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'[Одобренные МВК-2020 (1).xlsx]Лист1'!$P$4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45-4339-B8E1-09828F4F95B4}"/>
            </c:ext>
          </c:extLst>
        </c:ser>
        <c:ser>
          <c:idx val="3"/>
          <c:order val="3"/>
          <c:tx>
            <c:strRef>
              <c:f>'[Одобренные МВК-2020 (1).xlsx]Лист1'!$Q$3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'[Одобренные МВК-2020 (1).xlsx]Лист1'!$Q$4</c:f>
              <c:numCache>
                <c:formatCode>General</c:formatCode>
                <c:ptCount val="1"/>
                <c:pt idx="0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D45-4339-B8E1-09828F4F9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311168"/>
        <c:axId val="182591488"/>
      </c:barChart>
      <c:catAx>
        <c:axId val="182311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2591488"/>
        <c:crosses val="autoZero"/>
        <c:auto val="1"/>
        <c:lblAlgn val="ctr"/>
        <c:lblOffset val="100"/>
        <c:noMultiLvlLbl val="0"/>
      </c:catAx>
      <c:valAx>
        <c:axId val="182591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823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032549728752281E-3"/>
          <c:y val="2.0392156862745089E-2"/>
          <c:w val="0.9889749412100618"/>
          <c:h val="0.95921568627450993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868A4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82-48A4-B03D-E44822B25804}"/>
              </c:ext>
            </c:extLst>
          </c:dPt>
          <c:dPt>
            <c:idx val="3"/>
            <c:invertIfNegative val="0"/>
            <c:bubble3D val="0"/>
            <c:spPr>
              <a:solidFill>
                <a:srgbClr val="2868A4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82-48A4-B03D-E44822B25804}"/>
              </c:ext>
            </c:extLst>
          </c:dPt>
          <c:dPt>
            <c:idx val="5"/>
            <c:invertIfNegative val="0"/>
            <c:bubble3D val="0"/>
            <c:spPr>
              <a:solidFill>
                <a:srgbClr val="2868A4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82-48A4-B03D-E44822B25804}"/>
              </c:ext>
            </c:extLst>
          </c:dPt>
          <c:val>
            <c:numRef>
              <c:f>Sheet1!$A$1:$F$1</c:f>
              <c:numCache>
                <c:formatCode>General</c:formatCode>
                <c:ptCount val="6"/>
                <c:pt idx="0">
                  <c:v>5.9320000000000004</c:v>
                </c:pt>
                <c:pt idx="1">
                  <c:v>5.9320000000000004</c:v>
                </c:pt>
                <c:pt idx="2">
                  <c:v>10.366000000000001</c:v>
                </c:pt>
                <c:pt idx="3">
                  <c:v>13.486000000000002</c:v>
                </c:pt>
                <c:pt idx="4">
                  <c:v>13.486000000000002</c:v>
                </c:pt>
                <c:pt idx="5">
                  <c:v>17.899999999999999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82-48A4-B03D-E44822B25804}"/>
            </c:ext>
          </c:extLst>
        </c:ser>
        <c:ser>
          <c:idx val="1"/>
          <c:order val="1"/>
          <c:spPr>
            <a:solidFill>
              <a:srgbClr val="2868A4"/>
            </a:solidFill>
            <a:ln w="3175" algn="ctr">
              <a:solidFill>
                <a:schemeClr val="bg1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782-48A4-B03D-E44822B25804}"/>
              </c:ext>
            </c:extLst>
          </c:dPt>
          <c:val>
            <c:numRef>
              <c:f>Sheet1!$A$2:$F$2</c:f>
              <c:numCache>
                <c:formatCode>General</c:formatCode>
                <c:ptCount val="6"/>
                <c:pt idx="1">
                  <c:v>4.4339999999999993</c:v>
                </c:pt>
                <c:pt idx="2">
                  <c:v>3.120000000000001</c:v>
                </c:pt>
                <c:pt idx="4">
                  <c:v>4.4139999999999979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782-48A4-B03D-E44822B25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79350912"/>
        <c:axId val="179352704"/>
      </c:barChart>
      <c:catAx>
        <c:axId val="1793509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12700" algn="ctr">
            <a:solidFill>
              <a:schemeClr val="tx1"/>
            </a:solidFill>
            <a:prstDash val="solid"/>
          </a:ln>
        </c:spPr>
        <c:crossAx val="179352704"/>
        <c:crosses val="min"/>
        <c:auto val="0"/>
        <c:lblAlgn val="ctr"/>
        <c:lblOffset val="100"/>
        <c:noMultiLvlLbl val="0"/>
      </c:catAx>
      <c:valAx>
        <c:axId val="179352704"/>
        <c:scaling>
          <c:orientation val="minMax"/>
          <c:max val="17.899999999999999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79350912"/>
        <c:crosses val="min"/>
        <c:crossBetween val="between"/>
      </c:valAx>
    </c:plotArea>
    <c:plotVisOnly val="0"/>
    <c:dispBlanksAs val="gap"/>
    <c:showDLblsOverMax val="1"/>
  </c:chart>
  <c:txPr>
    <a:bodyPr/>
    <a:lstStyle/>
    <a:p>
      <a:pPr>
        <a:defRPr>
          <a:latin typeface="+mn-lt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37078826124103E-2"/>
          <c:y val="1.3450321713337992E-2"/>
          <c:w val="0.92026292117387576"/>
          <c:h val="0.986549678286661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68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'[Диаграмма в Microsoft PowerPoint]Sheet1'!$A$2:$A$12</c:f>
              <c:numCache>
                <c:formatCode>General</c:formatCode>
                <c:ptCount val="11"/>
                <c:pt idx="0">
                  <c:v>40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190</c:v>
                </c:pt>
                <c:pt idx="5">
                  <c:v>560</c:v>
                </c:pt>
                <c:pt idx="6">
                  <c:v>570</c:v>
                </c:pt>
                <c:pt idx="7">
                  <c:v>1050</c:v>
                </c:pt>
                <c:pt idx="8">
                  <c:v>1080</c:v>
                </c:pt>
                <c:pt idx="9">
                  <c:v>1100</c:v>
                </c:pt>
                <c:pt idx="10">
                  <c:v>1110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88-4300-BD7C-FD2545DDD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4362880"/>
        <c:axId val="184364416"/>
      </c:barChart>
      <c:catAx>
        <c:axId val="184362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84364416"/>
        <c:crosses val="autoZero"/>
        <c:auto val="1"/>
        <c:lblAlgn val="ctr"/>
        <c:lblOffset val="100"/>
        <c:noMultiLvlLbl val="0"/>
      </c:catAx>
      <c:valAx>
        <c:axId val="184364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436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06026943471316E-2"/>
          <c:y val="3.5788934458628345E-2"/>
          <c:w val="0.95448759979943676"/>
          <c:h val="0.9446899254197828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68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'[Диаграмма 2 в Microsoft PowerPoint]Sheet1'!$A$2:$A$6</c:f>
              <c:numCache>
                <c:formatCode>General</c:formatCode>
                <c:ptCount val="5"/>
                <c:pt idx="0">
                  <c:v>0</c:v>
                </c:pt>
                <c:pt idx="1">
                  <c:v>170</c:v>
                </c:pt>
                <c:pt idx="2">
                  <c:v>495</c:v>
                </c:pt>
                <c:pt idx="3">
                  <c:v>770</c:v>
                </c:pt>
                <c:pt idx="4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B1-4B07-BCF5-02EB7D1C4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4283136"/>
        <c:axId val="184284672"/>
      </c:barChart>
      <c:catAx>
        <c:axId val="184283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84284672"/>
        <c:crosses val="autoZero"/>
        <c:auto val="1"/>
        <c:lblAlgn val="ctr"/>
        <c:lblOffset val="100"/>
        <c:noMultiLvlLbl val="0"/>
      </c:catAx>
      <c:valAx>
        <c:axId val="18428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428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2EEA8-BF4C-485C-BDB3-44B851B167EF}" type="datetimeFigureOut">
              <a:rPr lang="kk-KZ" smtClean="0"/>
              <a:pPr/>
              <a:t>07.02.2021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74540-627D-48E9-B268-8CB3BE4BE923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78466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6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6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6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1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9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DEF525-DF22-4FE3-BBB3-548B82EA4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5526DC6-BDF0-4407-A7AC-47A66245D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FF9E40-CFCF-4A5C-B2B0-8F392415F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AB9-D347-4445-B36F-F639631BC4BA}" type="datetimeFigureOut">
              <a:rPr lang="x-none" smtClean="0"/>
              <a:pPr/>
              <a:t>07.02.2021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F15D93-8674-47FC-A9D1-297DCC24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64533B-8E6E-4A5E-A6F2-FDF6F8DA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53D-AF2A-4AFA-83FB-712DF72BCE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557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915A7A-66FC-4253-89FC-AA3DF3FF6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57E8B08-348A-45C3-9D71-31FDE60A9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1C5B52-C5AB-4EB8-A562-CC76F775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AB9-D347-4445-B36F-F639631BC4BA}" type="datetimeFigureOut">
              <a:rPr lang="x-none" smtClean="0"/>
              <a:pPr/>
              <a:t>07.02.2021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CD287D-E638-415C-AB9E-724F2737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7C08E5-CBE1-48A3-810C-1B19C0FF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53D-AF2A-4AFA-83FB-712DF72BCE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449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79D72F5-84EC-4951-BAF4-021469B87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E285B3C-0990-4BB0-B18E-6EE01879D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A7EB9F-D2AD-4F39-9DB4-7FA94F3F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AB9-D347-4445-B36F-F639631BC4BA}" type="datetimeFigureOut">
              <a:rPr lang="x-none" smtClean="0"/>
              <a:pPr/>
              <a:t>07.02.2021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8C3780-0EB1-4189-9437-AEF91C01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08E2D0-E035-4EE0-8FF5-15C675BA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53D-AF2A-4AFA-83FB-712DF72BCE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972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87E6405-2724-43C5-8B95-C70402BD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0649" y="6571119"/>
            <a:ext cx="362791" cy="365125"/>
          </a:xfrm>
          <a:prstGeom prst="rect">
            <a:avLst/>
          </a:prstGeom>
        </p:spPr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5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C14810-72FA-4AD3-BA82-0859DF4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9FCF8D-170E-4790-AB9E-167D10AAF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155BFC-5BE3-44B5-8A29-DB3548F9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AB9-D347-4445-B36F-F639631BC4BA}" type="datetimeFigureOut">
              <a:rPr lang="x-none" smtClean="0"/>
              <a:pPr/>
              <a:t>07.02.2021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EBF3AA-73F3-485C-A279-6A115039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603291-CB4C-4C7E-A404-1246A29D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53D-AF2A-4AFA-83FB-712DF72BCE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6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962CA2-6C74-404D-BD87-EA67C033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08D492-3CDF-42A5-91B3-0914E27E9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A24592-1F33-4487-966D-E4FD166D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AB9-D347-4445-B36F-F639631BC4BA}" type="datetimeFigureOut">
              <a:rPr lang="x-none" smtClean="0"/>
              <a:pPr/>
              <a:t>07.02.2021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4D6C4A-F49E-4C5D-AAB8-37DD96F5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82C9C1-6B22-4642-8815-6888279B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53D-AF2A-4AFA-83FB-712DF72BCE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986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12A011-6917-424C-A98C-9E41B47B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618494-1573-4C01-B970-ACBFCA450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5A327F-CD9A-4C59-978F-ABB31B4A8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30B4D8-2DC5-475F-A291-BAE01A6D6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AB9-D347-4445-B36F-F639631BC4BA}" type="datetimeFigureOut">
              <a:rPr lang="x-none" smtClean="0"/>
              <a:pPr/>
              <a:t>07.02.2021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186A57-F791-4A0F-BD85-3F1B9348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ED66C5-C07C-42D0-A8D6-4A35FA9D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53D-AF2A-4AFA-83FB-712DF72BCE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235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0A4BA8-F577-450C-A8AB-E4CD8656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0CB3A1-958F-4937-9D5C-4B46029E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02E443-BC45-42D8-A257-0D0317B92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76C91BB-D032-4F61-92E7-A47B71249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FEFB2A5-31B8-4C1C-B2C9-20DD03498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7F76219-0E8A-47E4-9A89-C8CA9BBC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AB9-D347-4445-B36F-F639631BC4BA}" type="datetimeFigureOut">
              <a:rPr lang="x-none" smtClean="0"/>
              <a:pPr/>
              <a:t>07.02.2021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24B4ADD-4503-4217-B79F-0064A1B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E7EF0B3-43DB-49BB-9502-054595B5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53D-AF2A-4AFA-83FB-712DF72BCE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256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3560FF-E441-411B-8C82-162011DA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5F77327-6B07-4205-B3A8-9FDD2E7A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AB9-D347-4445-B36F-F639631BC4BA}" type="datetimeFigureOut">
              <a:rPr lang="x-none" smtClean="0"/>
              <a:pPr/>
              <a:t>07.02.2021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02A263-F524-4212-B721-C520A0843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B35AA0-8246-4F0E-A92F-5511BB2F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53D-AF2A-4AFA-83FB-712DF72BCE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598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A1B8887-1325-4C7E-B9CF-8E4AB642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AB9-D347-4445-B36F-F639631BC4BA}" type="datetimeFigureOut">
              <a:rPr lang="x-none" smtClean="0"/>
              <a:pPr/>
              <a:t>07.02.2021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20DC5A6-3052-46EA-9CA1-63BF9E29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69134CE-47EC-43F0-916A-89CAC355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53D-AF2A-4AFA-83FB-712DF72BCE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809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770444-4663-472D-BF6D-7F5ABBF7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AADA3C-F2F5-4379-9575-9AF5C49F9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196ED8-30E7-467F-AAC9-1B353F979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767255-BF19-438D-BEAD-8B347B83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AB9-D347-4445-B36F-F639631BC4BA}" type="datetimeFigureOut">
              <a:rPr lang="x-none" smtClean="0"/>
              <a:pPr/>
              <a:t>07.02.2021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C7085C-2F25-4F8C-99D0-A64CED5C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BFACAD-50B2-45FC-B98E-866321A6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53D-AF2A-4AFA-83FB-712DF72BCE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33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056EF0-BBA7-4A15-88CB-948E1ACC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54BA40E-7BC6-4D95-A506-82C7D66B7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E0D3501-D518-48C9-8454-1F141E690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1EBDEC-7E06-4948-B9B9-3B63454E7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AB9-D347-4445-B36F-F639631BC4BA}" type="datetimeFigureOut">
              <a:rPr lang="x-none" smtClean="0"/>
              <a:pPr/>
              <a:t>07.02.2021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06D065-01C1-4AA1-9F7E-68D8EE3E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8C0A7C-24E4-4643-A821-B0012368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53D-AF2A-4AFA-83FB-712DF72BCE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475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06C43-BFD3-41B8-A700-3CDCFBB2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E81E68-85C3-4443-92D8-010F0CC87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6FF1D2-0693-42FE-97F9-0881955DF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69AB9-D347-4445-B36F-F639631BC4BA}" type="datetimeFigureOut">
              <a:rPr lang="x-none" smtClean="0"/>
              <a:pPr/>
              <a:t>07.02.2021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716FE2-766D-4B61-B34B-B3E83D452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1A7078-9013-4072-AE9A-17E36B3BC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153D-AF2A-4AFA-83FB-712DF72BCE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125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1.jpeg"/><Relationship Id="rId4" Type="http://schemas.openxmlformats.org/officeDocument/2006/relationships/image" Target="../media/image77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chart" Target="../charts/chart2.xml"/><Relationship Id="rId5" Type="http://schemas.openxmlformats.org/officeDocument/2006/relationships/image" Target="../media/image27.png"/><Relationship Id="rId10" Type="http://schemas.openxmlformats.org/officeDocument/2006/relationships/chart" Target="../charts/chart1.xml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3.jpe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51.png"/><Relationship Id="rId3" Type="http://schemas.openxmlformats.org/officeDocument/2006/relationships/tags" Target="../tags/tag3.xml"/><Relationship Id="rId21" Type="http://schemas.openxmlformats.org/officeDocument/2006/relationships/chart" Target="../charts/chart3.xml"/><Relationship Id="rId34" Type="http://schemas.openxmlformats.org/officeDocument/2006/relationships/image" Target="../media/image55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23.svg"/><Relationship Id="rId33" Type="http://schemas.openxmlformats.org/officeDocument/2006/relationships/image" Target="../media/image61.sv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3.jpeg"/><Relationship Id="rId29" Type="http://schemas.openxmlformats.org/officeDocument/2006/relationships/image" Target="../media/image57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50.png"/><Relationship Id="rId32" Type="http://schemas.openxmlformats.org/officeDocument/2006/relationships/image" Target="../media/image54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chart" Target="../charts/chart5.xml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9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chart" Target="../charts/chart4.xml"/><Relationship Id="rId27" Type="http://schemas.openxmlformats.org/officeDocument/2006/relationships/image" Target="../media/image55.svg"/><Relationship Id="rId30" Type="http://schemas.openxmlformats.org/officeDocument/2006/relationships/image" Target="../media/image53.png"/><Relationship Id="rId35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2.png"/><Relationship Id="rId5" Type="http://schemas.openxmlformats.org/officeDocument/2006/relationships/image" Target="../media/image6.png"/><Relationship Id="rId10" Type="http://schemas.openxmlformats.org/officeDocument/2006/relationships/image" Target="../media/image61.png"/><Relationship Id="rId4" Type="http://schemas.openxmlformats.org/officeDocument/2006/relationships/image" Target="../media/image5.jpe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18" Type="http://schemas.openxmlformats.org/officeDocument/2006/relationships/image" Target="../media/image73.png"/><Relationship Id="rId3" Type="http://schemas.openxmlformats.org/officeDocument/2006/relationships/image" Target="../media/image64.png"/><Relationship Id="rId21" Type="http://schemas.openxmlformats.org/officeDocument/2006/relationships/image" Target="../media/image76.png"/><Relationship Id="rId7" Type="http://schemas.openxmlformats.org/officeDocument/2006/relationships/image" Target="../media/image13.png"/><Relationship Id="rId12" Type="http://schemas.openxmlformats.org/officeDocument/2006/relationships/image" Target="../media/image70.jpeg"/><Relationship Id="rId17" Type="http://schemas.openxmlformats.org/officeDocument/2006/relationships/image" Target="../media/image43.png"/><Relationship Id="rId2" Type="http://schemas.openxmlformats.org/officeDocument/2006/relationships/image" Target="../media/image63.jpeg"/><Relationship Id="rId16" Type="http://schemas.openxmlformats.org/officeDocument/2006/relationships/image" Target="../media/image42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5" Type="http://schemas.openxmlformats.org/officeDocument/2006/relationships/image" Target="../media/image3.jpeg"/><Relationship Id="rId10" Type="http://schemas.openxmlformats.org/officeDocument/2006/relationships/image" Target="../media/image6.png"/><Relationship Id="rId19" Type="http://schemas.openxmlformats.org/officeDocument/2006/relationships/image" Target="../media/image74.png"/><Relationship Id="rId4" Type="http://schemas.openxmlformats.org/officeDocument/2006/relationships/image" Target="../media/image5.jpeg"/><Relationship Id="rId9" Type="http://schemas.openxmlformats.org/officeDocument/2006/relationships/image" Target="../media/image68.png"/><Relationship Id="rId1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B58889D-7424-4A52-A6FF-0D3C3AAC3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xmlns="" id="{2B913258-68AE-4EAD-8C15-05E7EDF33286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83" y="222869"/>
            <a:ext cx="566081" cy="56916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1B7B4DC-A43B-40A7-84ED-EA2141A8FAB2}"/>
              </a:ext>
            </a:extLst>
          </p:cNvPr>
          <p:cNvSpPr txBox="1">
            <a:spLocks/>
          </p:cNvSpPr>
          <p:nvPr/>
        </p:nvSpPr>
        <p:spPr>
          <a:xfrm>
            <a:off x="3191061" y="364630"/>
            <a:ext cx="7292596" cy="3416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12800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МИНИСТЕРСТВО ТОРГОВЛИ И ИНТЕГРАЦИИ РЕСПУБЛИКИ КАЗАХСТАН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94B0660-A2B0-40A0-BB79-5C06790CF5D1}"/>
              </a:ext>
            </a:extLst>
          </p:cNvPr>
          <p:cNvSpPr/>
          <p:nvPr/>
        </p:nvSpPr>
        <p:spPr>
          <a:xfrm>
            <a:off x="1" y="3012846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КОЛЛЕГИЯ МИНИСТЕРСТВА ТОРГОВЛИ И ИНТЕГРАЦИИ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РЕСПУБЛИКИ КАЗАХСТАН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Развитие и продвижение </a:t>
            </a:r>
            <a:r>
              <a:rPr lang="ru-RU" sz="2800" b="1" dirty="0" err="1">
                <a:solidFill>
                  <a:schemeClr val="bg1"/>
                </a:solidFill>
              </a:rPr>
              <a:t>несырьевого</a:t>
            </a:r>
            <a:r>
              <a:rPr lang="ru-RU" sz="2800" b="1" dirty="0">
                <a:solidFill>
                  <a:schemeClr val="bg1"/>
                </a:solidFill>
              </a:rPr>
              <a:t> экспорта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9F30428-AC8A-41A9-8578-C0E49CEAC220}"/>
              </a:ext>
            </a:extLst>
          </p:cNvPr>
          <p:cNvSpPr txBox="1">
            <a:spLocks/>
          </p:cNvSpPr>
          <p:nvPr/>
        </p:nvSpPr>
        <p:spPr>
          <a:xfrm>
            <a:off x="4476769" y="6390925"/>
            <a:ext cx="3435590" cy="3139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12800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г. </a:t>
            </a:r>
            <a:r>
              <a:rPr lang="ru-RU" sz="1600" b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Нур</a:t>
            </a:r>
            <a:r>
              <a:rPr lang="ru-RU" sz="1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-Султан  Февраль 2020</a:t>
            </a:r>
          </a:p>
        </p:txBody>
      </p:sp>
    </p:spTree>
    <p:extLst>
      <p:ext uri="{BB962C8B-B14F-4D97-AF65-F5344CB8AC3E}">
        <p14:creationId xmlns:p14="http://schemas.microsoft.com/office/powerpoint/2010/main" val="163709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C252F7DD-C493-4504-8D12-DC4A20BD6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4"/>
            <a:ext cx="10761785" cy="51816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668F6434-42FF-47FD-8893-110AD48C9011}"/>
              </a:ext>
            </a:extLst>
          </p:cNvPr>
          <p:cNvSpPr/>
          <p:nvPr/>
        </p:nvSpPr>
        <p:spPr>
          <a:xfrm>
            <a:off x="207786" y="20856"/>
            <a:ext cx="11234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prstClr val="white"/>
                </a:solidFill>
              </a:rPr>
              <a:t>ПЛАНЫ НА 2021 ГОД ПО ФИНАНСОВЫМ МЕРАМ ПОДДЕРЖКИ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07786" y="1209965"/>
            <a:ext cx="6572678" cy="1015663"/>
            <a:chOff x="665431" y="1688206"/>
            <a:chExt cx="4433461" cy="1015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41F03EC-23D8-4486-9ACF-DE8FD716310F}"/>
                </a:ext>
              </a:extLst>
            </p:cNvPr>
            <p:cNvSpPr txBox="1"/>
            <p:nvPr/>
          </p:nvSpPr>
          <p:spPr>
            <a:xfrm>
              <a:off x="665431" y="1688206"/>
              <a:ext cx="7506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8000">
                  <a:solidFill>
                    <a:srgbClr val="C00000"/>
                  </a:solidFill>
                </a:defRPr>
              </a:lvl1pPr>
            </a:lstStyle>
            <a:p>
              <a:r>
                <a:rPr lang="en-US" sz="4400" b="1" dirty="0">
                  <a:solidFill>
                    <a:srgbClr val="2868A4"/>
                  </a:solidFill>
                </a:rPr>
                <a:t>200</a:t>
              </a:r>
              <a:r>
                <a:rPr lang="ru-RU" sz="4400" b="1" dirty="0">
                  <a:solidFill>
                    <a:srgbClr val="2868A4"/>
                  </a:solidFill>
                </a:rPr>
                <a:t> </a:t>
              </a:r>
            </a:p>
            <a:p>
              <a:r>
                <a:rPr lang="ru-RU" sz="1600" b="1" dirty="0" err="1">
                  <a:solidFill>
                    <a:schemeClr val="bg2">
                      <a:lumMod val="50000"/>
                    </a:schemeClr>
                  </a:solidFill>
                </a:rPr>
                <a:t>млрд.тенге</a:t>
              </a:r>
              <a:endParaRPr lang="ru-RU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74D32CD-CEAD-4562-82B6-78970534793A}"/>
                </a:ext>
              </a:extLst>
            </p:cNvPr>
            <p:cNvSpPr txBox="1"/>
            <p:nvPr/>
          </p:nvSpPr>
          <p:spPr>
            <a:xfrm>
              <a:off x="1416049" y="2029706"/>
              <a:ext cx="368284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defRPr/>
              </a:pPr>
              <a:r>
                <a: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Оказание </a:t>
              </a:r>
              <a:r>
                <a:rPr lang="ru-RU" sz="2000" b="1" dirty="0">
                  <a:solidFill>
                    <a:srgbClr val="2868A4"/>
                  </a:solidFill>
                </a:rPr>
                <a:t>страховой поддержки </a:t>
              </a:r>
              <a:r>
                <a: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экспортерам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07786" y="2118078"/>
            <a:ext cx="7606064" cy="1015663"/>
            <a:chOff x="639552" y="2818267"/>
            <a:chExt cx="3440617" cy="10156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41F03EC-23D8-4486-9ACF-DE8FD716310F}"/>
                </a:ext>
              </a:extLst>
            </p:cNvPr>
            <p:cNvSpPr txBox="1"/>
            <p:nvPr/>
          </p:nvSpPr>
          <p:spPr>
            <a:xfrm>
              <a:off x="639552" y="2818267"/>
              <a:ext cx="11842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0">
                  <a:solidFill>
                    <a:srgbClr val="C00000"/>
                  </a:solidFill>
                </a:defRPr>
              </a:lvl1pPr>
            </a:lstStyle>
            <a:p>
              <a:r>
                <a:rPr lang="ru-RU" sz="4400" b="1" dirty="0">
                  <a:solidFill>
                    <a:srgbClr val="2868A4"/>
                  </a:solidFill>
                </a:rPr>
                <a:t>24,1</a:t>
              </a:r>
            </a:p>
            <a:p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</a:rPr>
                <a:t>млрд. тенге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74D32CD-CEAD-4562-82B6-78970534793A}"/>
                </a:ext>
              </a:extLst>
            </p:cNvPr>
            <p:cNvSpPr txBox="1"/>
            <p:nvPr/>
          </p:nvSpPr>
          <p:spPr>
            <a:xfrm>
              <a:off x="1142931" y="3102545"/>
              <a:ext cx="293723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defRPr/>
              </a:pPr>
              <a:r>
                <a:rPr lang="ru-RU" sz="2000" b="1" dirty="0">
                  <a:solidFill>
                    <a:srgbClr val="2868A4"/>
                  </a:solidFill>
                </a:rPr>
                <a:t>Экспортное торговое финансирование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-224740" y="2953106"/>
            <a:ext cx="7112596" cy="1015663"/>
            <a:chOff x="260115" y="3857525"/>
            <a:chExt cx="5435868" cy="10156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41F03EC-23D8-4486-9ACF-DE8FD716310F}"/>
                </a:ext>
              </a:extLst>
            </p:cNvPr>
            <p:cNvSpPr txBox="1"/>
            <p:nvPr/>
          </p:nvSpPr>
          <p:spPr>
            <a:xfrm>
              <a:off x="260115" y="3857525"/>
              <a:ext cx="12973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0">
                  <a:solidFill>
                    <a:srgbClr val="C00000"/>
                  </a:solidFill>
                </a:defRPr>
              </a:lvl1pPr>
            </a:lstStyle>
            <a:p>
              <a:pPr algn="ctr"/>
              <a:r>
                <a:rPr lang="ru-RU" sz="4400" b="1" dirty="0">
                  <a:solidFill>
                    <a:srgbClr val="2868A4"/>
                  </a:solidFill>
                </a:rPr>
                <a:t>5</a:t>
              </a:r>
            </a:p>
            <a:p>
              <a:pPr algn="ctr"/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</a:rPr>
                <a:t>млрд. тенге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74D32CD-CEAD-4562-82B6-78970534793A}"/>
                </a:ext>
              </a:extLst>
            </p:cNvPr>
            <p:cNvSpPr txBox="1"/>
            <p:nvPr/>
          </p:nvSpPr>
          <p:spPr>
            <a:xfrm>
              <a:off x="1412740" y="3993947"/>
              <a:ext cx="4283243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Предоставление </a:t>
              </a:r>
              <a:r>
                <a:rPr lang="ru-RU" sz="2000" b="1" dirty="0" err="1">
                  <a:solidFill>
                    <a:srgbClr val="2868A4"/>
                  </a:solidFill>
                </a:rPr>
                <a:t>предэкспортного</a:t>
              </a:r>
              <a:r>
                <a:rPr lang="ru-RU" sz="2000" b="1" dirty="0">
                  <a:solidFill>
                    <a:srgbClr val="2868A4"/>
                  </a:solidFill>
                </a:rPr>
                <a:t> </a:t>
              </a:r>
            </a:p>
            <a:p>
              <a:pPr>
                <a:defRPr/>
              </a:pPr>
              <a:r>
                <a:rPr lang="ru-RU" sz="2000" b="1" dirty="0">
                  <a:solidFill>
                    <a:srgbClr val="2868A4"/>
                  </a:solidFill>
                </a:rPr>
                <a:t>финансирования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283419" y="4028992"/>
            <a:ext cx="50952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Внедрение механизма </a:t>
            </a:r>
            <a:r>
              <a:rPr lang="ru-RU" sz="1400" b="1" dirty="0">
                <a:solidFill>
                  <a:srgbClr val="006BB3"/>
                </a:solidFill>
                <a:latin typeface="+mj-lt"/>
              </a:rPr>
              <a:t>субсидирования ставки торгового финансирования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зарубежных покупателей отечественных обработанных товаров и услуг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Вывод АО «ЭСК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КазахЭкспорт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</a:t>
            </a:r>
            <a:r>
              <a:rPr lang="ru-RU" sz="1400" b="1" dirty="0">
                <a:solidFill>
                  <a:srgbClr val="006BB3"/>
                </a:solidFill>
              </a:rPr>
              <a:t>из под регулирования АРРФР РК 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реорганизация в Экспортно-Кредитное Агентство (ЭКА)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357597" y="3943896"/>
            <a:ext cx="723350" cy="723350"/>
          </a:xfrm>
          <a:prstGeom prst="rect">
            <a:avLst/>
          </a:prstGeom>
        </p:spPr>
      </p:pic>
      <p:pic>
        <p:nvPicPr>
          <p:cNvPr id="39" name="Picture 2" descr="Image result for kazakhexport лого png">
            <a:extLst>
              <a:ext uri="{FF2B5EF4-FFF2-40B4-BE49-F238E27FC236}">
                <a16:creationId xmlns:a16="http://schemas.microsoft.com/office/drawing/2014/main" xmlns="" id="{A07C2F8D-94D9-4204-82DA-DC5B78FE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" y="650873"/>
            <a:ext cx="1260704" cy="5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3D1512F-F8B6-406E-8D91-93AF008817A5}"/>
              </a:ext>
            </a:extLst>
          </p:cNvPr>
          <p:cNvSpPr txBox="1"/>
          <p:nvPr/>
        </p:nvSpPr>
        <p:spPr>
          <a:xfrm>
            <a:off x="11798427" y="647259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0" y="5194808"/>
            <a:ext cx="12192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F3A0C8B-8165-4294-B7D6-1255EDF04371}"/>
              </a:ext>
            </a:extLst>
          </p:cNvPr>
          <p:cNvSpPr txBox="1"/>
          <p:nvPr/>
        </p:nvSpPr>
        <p:spPr>
          <a:xfrm>
            <a:off x="7750663" y="586288"/>
            <a:ext cx="2271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Задача: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US" sz="2000" b="1" dirty="0">
                <a:solidFill>
                  <a:srgbClr val="006BB3"/>
                </a:solidFill>
              </a:rPr>
              <a:t>Digital Export </a:t>
            </a:r>
            <a:endParaRPr lang="ru-RU" sz="2000" b="1" dirty="0">
              <a:solidFill>
                <a:srgbClr val="006BB3"/>
              </a:solidFill>
            </a:endParaRPr>
          </a:p>
          <a:p>
            <a:pPr lvl="0"/>
            <a:r>
              <a:rPr lang="en-US" sz="2000" b="1" dirty="0">
                <a:solidFill>
                  <a:srgbClr val="006BB3"/>
                </a:solidFill>
              </a:rPr>
              <a:t>(export.gov.kz 2.0)</a:t>
            </a:r>
            <a:endParaRPr lang="ru-RU" sz="2000" b="1" dirty="0">
              <a:solidFill>
                <a:srgbClr val="006BB3"/>
              </a:solidFill>
            </a:endParaRPr>
          </a:p>
        </p:txBody>
      </p:sp>
      <p:pic>
        <p:nvPicPr>
          <p:cNvPr id="31" name="Рисунок 82">
            <a:extLst>
              <a:ext uri="{FF2B5EF4-FFF2-40B4-BE49-F238E27FC236}">
                <a16:creationId xmlns:a16="http://schemas.microsoft.com/office/drawing/2014/main" xmlns="" id="{558AC68E-2E5C-448B-BB8B-4E059BA1FA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44" y="600328"/>
            <a:ext cx="1057926" cy="1249729"/>
          </a:xfrm>
          <a:prstGeom prst="rect">
            <a:avLst/>
          </a:prstGeom>
        </p:spPr>
      </p:pic>
      <p:sp>
        <p:nvSpPr>
          <p:cNvPr id="34" name="object 3730">
            <a:extLst>
              <a:ext uri="{FF2B5EF4-FFF2-40B4-BE49-F238E27FC236}">
                <a16:creationId xmlns:a16="http://schemas.microsoft.com/office/drawing/2014/main" xmlns="" id="{47643584-F7CE-473C-A2CA-4DA44F80EB25}"/>
              </a:ext>
            </a:extLst>
          </p:cNvPr>
          <p:cNvSpPr txBox="1"/>
          <p:nvPr/>
        </p:nvSpPr>
        <p:spPr>
          <a:xfrm>
            <a:off x="6661772" y="1902641"/>
            <a:ext cx="5530228" cy="1432443"/>
          </a:xfrm>
          <a:prstGeom prst="rect">
            <a:avLst/>
          </a:prstGeom>
          <a:noFill/>
        </p:spPr>
        <p:txBody>
          <a:bodyPr vert="horz" wrap="square" lIns="0" tIns="69850" rIns="0" bIns="0" rtlCol="0">
            <a:spAutoFit/>
          </a:bodyPr>
          <a:lstStyle/>
          <a:p>
            <a:pPr marL="71755" algn="just">
              <a:lnSpc>
                <a:spcPct val="100000"/>
              </a:lnSpc>
              <a:spcBef>
                <a:spcPts val="550"/>
              </a:spcBef>
            </a:pPr>
            <a:r>
              <a:rPr lang="ru-RU" sz="1600" b="1" spc="-10" dirty="0">
                <a:solidFill>
                  <a:srgbClr val="006BB3"/>
                </a:solidFill>
                <a:cs typeface="Arial"/>
              </a:rPr>
              <a:t>Умная аналитика</a:t>
            </a:r>
          </a:p>
          <a:p>
            <a:pPr marL="74295" marR="226695" algn="just">
              <a:lnSpc>
                <a:spcPct val="100000"/>
              </a:lnSpc>
              <a:spcBef>
                <a:spcPts val="305"/>
              </a:spcBef>
              <a:tabLst>
                <a:tab pos="300990" algn="l"/>
              </a:tabLst>
            </a:pPr>
            <a:r>
              <a:rPr lang="ru-RU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Предоставление актуальных аналитических материалов. </a:t>
            </a:r>
            <a:r>
              <a:rPr lang="en-US" sz="1400" b="1" spc="-5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|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ru-RU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Информация действующих экспортерах и потенциальных покупателей отечественной продукции.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en-US" sz="1400" b="1" spc="-5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|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ru-RU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API </a:t>
            </a:r>
            <a:r>
              <a:rPr lang="ru-RU" sz="1400" spc="-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UNComtrade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.</a:t>
            </a:r>
            <a:r>
              <a:rPr lang="ru-RU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en-US" sz="1400" b="1" spc="-5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|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ru-RU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Создание универсальной формы заявки на получение полноценных предложений в части логистики, включая калькулятор логистики.</a:t>
            </a:r>
            <a:endParaRPr lang="en-US" sz="1400" spc="-5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2D88640-1046-452C-9810-E38A2A54149B}"/>
              </a:ext>
            </a:extLst>
          </p:cNvPr>
          <p:cNvSpPr/>
          <p:nvPr/>
        </p:nvSpPr>
        <p:spPr>
          <a:xfrm>
            <a:off x="6547444" y="3344412"/>
            <a:ext cx="554144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algn="just">
              <a:lnSpc>
                <a:spcPct val="100000"/>
              </a:lnSpc>
              <a:spcBef>
                <a:spcPts val="550"/>
              </a:spcBef>
            </a:pPr>
            <a:r>
              <a:rPr lang="ru-RU" sz="1600" b="1" spc="-10" dirty="0">
                <a:solidFill>
                  <a:srgbClr val="006BB3"/>
                </a:solidFill>
                <a:cs typeface="Arial"/>
              </a:rPr>
              <a:t>Государственные услуги в сфере экспорта </a:t>
            </a:r>
          </a:p>
          <a:p>
            <a:pPr marL="71755" algn="just">
              <a:lnSpc>
                <a:spcPct val="100000"/>
              </a:lnSpc>
              <a:spcBef>
                <a:spcPts val="550"/>
              </a:spcBef>
            </a:pPr>
            <a:r>
              <a:rPr lang="ru-RU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Прием заявок на консультацию, предоставление необходимой информации, сопровождение процесса. Обеспечение прозрачности процесса рассмотрения.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en-US" sz="1400" b="1" spc="-5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|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kk-KZ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Возмещение части затрат</a:t>
            </a:r>
            <a:r>
              <a:rPr lang="ru-RU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. </a:t>
            </a:r>
            <a:r>
              <a:rPr lang="en-US" sz="1400" b="1" spc="-5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|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ru-RU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Экспортная Акселерация </a:t>
            </a:r>
            <a:r>
              <a:rPr lang="en-US" sz="1400" b="1" spc="-5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| </a:t>
            </a:r>
            <a:r>
              <a:rPr lang="en-US" sz="1400" spc="-5" dirty="0">
                <a:cs typeface="Arial"/>
              </a:rPr>
              <a:t>Alibaba</a:t>
            </a:r>
            <a:r>
              <a:rPr lang="ru-RU" sz="1400" spc="-5" dirty="0">
                <a:cs typeface="Arial"/>
              </a:rPr>
              <a:t>.</a:t>
            </a:r>
            <a:r>
              <a:rPr lang="en-US" sz="1400" b="1" spc="-5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| </a:t>
            </a:r>
            <a:r>
              <a:rPr lang="ru-RU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Автоматизация процесса получения сертификатов происхождения.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en-US" sz="1400" b="1" spc="-5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|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ru-RU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Автоматизация процесса получения сертификатов происхождения.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en-US" sz="1400" b="1" spc="-5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|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ru-RU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Таможенные услуги.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en-US" sz="1400" b="1" spc="-5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|</a:t>
            </a:r>
            <a:r>
              <a:rPr lang="en-US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ru-RU"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Аукцион таможенных брокеров.</a:t>
            </a:r>
            <a:endParaRPr lang="en-US" sz="1400" spc="-5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6428253" y="761458"/>
            <a:ext cx="0" cy="443708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D9B51D1-5C86-456E-91FE-79F225D2BD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81" y="6013544"/>
            <a:ext cx="446223" cy="2756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1566363-A139-4C7B-B9C5-711F71E4CA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90" y="6078888"/>
            <a:ext cx="482998" cy="2796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0CB7FD2-61E0-4FD4-B2BD-9CE4734025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33" y="6458648"/>
            <a:ext cx="535156" cy="28899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3A0C8B-8165-4294-B7D6-1255EDF04371}"/>
              </a:ext>
            </a:extLst>
          </p:cNvPr>
          <p:cNvSpPr txBox="1"/>
          <p:nvPr/>
        </p:nvSpPr>
        <p:spPr>
          <a:xfrm>
            <a:off x="7793793" y="6096140"/>
            <a:ext cx="413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006BB3"/>
                </a:solidFill>
              </a:rPr>
              <a:t>Проведение Форумов межрегионального сотрудничества</a:t>
            </a:r>
            <a:endParaRPr lang="ru-RU" sz="2800" b="1" dirty="0">
              <a:solidFill>
                <a:srgbClr val="006BB3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0238D393-A2D2-445E-8DDC-FD74622D57D0}"/>
              </a:ext>
            </a:extLst>
          </p:cNvPr>
          <p:cNvSpPr/>
          <p:nvPr/>
        </p:nvSpPr>
        <p:spPr>
          <a:xfrm>
            <a:off x="6646148" y="5364273"/>
            <a:ext cx="1030516" cy="486287"/>
          </a:xfrm>
          <a:prstGeom prst="rect">
            <a:avLst/>
          </a:prstGeom>
          <a:solidFill>
            <a:srgbClr val="006BB3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F3A0C8B-8165-4294-B7D6-1255EDF04371}"/>
              </a:ext>
            </a:extLst>
          </p:cNvPr>
          <p:cNvSpPr txBox="1"/>
          <p:nvPr/>
        </p:nvSpPr>
        <p:spPr>
          <a:xfrm>
            <a:off x="7750663" y="5287978"/>
            <a:ext cx="4275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006BB3"/>
                </a:solidFill>
              </a:rPr>
              <a:t>Заседаний МПК, с основными странами партнерами</a:t>
            </a:r>
            <a:endParaRPr lang="ru-RU" sz="2800" b="1" dirty="0">
              <a:solidFill>
                <a:srgbClr val="006BB3"/>
              </a:solidFill>
            </a:endParaRPr>
          </a:p>
        </p:txBody>
      </p:sp>
      <p:sp>
        <p:nvSpPr>
          <p:cNvPr id="17" name="AutoShape 2" descr="blob:https://web.telegram.org/057f31ec-9636-4432-86d7-26c40cb74d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4" descr="blob:https://web.telegram.org/057f31ec-9636-4432-86d7-26c40cb74d7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Ожет\OneDrive\Рабочий стол\057f31ec-9636-4432-86d7-26c40cb74d70.jf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" y="5338838"/>
            <a:ext cx="1171783" cy="11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F3A0C8B-8165-4294-B7D6-1255EDF04371}"/>
              </a:ext>
            </a:extLst>
          </p:cNvPr>
          <p:cNvSpPr txBox="1"/>
          <p:nvPr/>
        </p:nvSpPr>
        <p:spPr>
          <a:xfrm>
            <a:off x="1308512" y="5570786"/>
            <a:ext cx="5107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006BB3"/>
                </a:solidFill>
              </a:rPr>
              <a:t>Централизация МПК по </a:t>
            </a:r>
            <a:br>
              <a:rPr lang="ru-RU" sz="2000" b="1" dirty="0">
                <a:solidFill>
                  <a:srgbClr val="006BB3"/>
                </a:solidFill>
              </a:rPr>
            </a:br>
            <a:r>
              <a:rPr lang="ru-RU" sz="2000" b="1" dirty="0">
                <a:solidFill>
                  <a:srgbClr val="006BB3"/>
                </a:solidFill>
              </a:rPr>
              <a:t>торгово-экономическому сотрудничеству</a:t>
            </a:r>
            <a:endParaRPr lang="ru-RU" sz="2800" b="1" dirty="0">
              <a:solidFill>
                <a:srgbClr val="006B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2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58889D-7424-4A52-A6FF-0D3C3AAC3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xmlns="" id="{2B913258-68AE-4EAD-8C15-05E7EDF33286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83" y="222869"/>
            <a:ext cx="566081" cy="56916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1B7B4DC-A43B-40A7-84ED-EA2141A8FAB2}"/>
              </a:ext>
            </a:extLst>
          </p:cNvPr>
          <p:cNvSpPr txBox="1">
            <a:spLocks/>
          </p:cNvSpPr>
          <p:nvPr/>
        </p:nvSpPr>
        <p:spPr>
          <a:xfrm>
            <a:off x="3191061" y="364630"/>
            <a:ext cx="7292596" cy="3416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12800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МИНИСТЕРСТВО ТОРГОВЛИ И ИНТЕГРАЦИИ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186458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C252F7DD-C493-4504-8D12-DC4A20BD6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4"/>
            <a:ext cx="10761785" cy="51816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668F6434-42FF-47FD-8893-110AD48C9011}"/>
              </a:ext>
            </a:extLst>
          </p:cNvPr>
          <p:cNvSpPr/>
          <p:nvPr/>
        </p:nvSpPr>
        <p:spPr>
          <a:xfrm>
            <a:off x="207786" y="20856"/>
            <a:ext cx="11234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prstClr val="white"/>
                </a:solidFill>
              </a:rPr>
              <a:t>МИРОВЫЕ ТРЕНДЫ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3D1512F-F8B6-406E-8D91-93AF008817A5}"/>
              </a:ext>
            </a:extLst>
          </p:cNvPr>
          <p:cNvSpPr txBox="1"/>
          <p:nvPr/>
        </p:nvSpPr>
        <p:spPr>
          <a:xfrm>
            <a:off x="11798427" y="647259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8062" y="1444246"/>
            <a:ext cx="1196282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янв-нояб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., 2019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63424" y="1444246"/>
            <a:ext cx="1154604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янв-нояб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2020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43689" y="906656"/>
            <a:ext cx="1486441" cy="417696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Экспорт РК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28163" y="1786307"/>
            <a:ext cx="1008000" cy="864000"/>
          </a:xfrm>
          <a:prstGeom prst="rect">
            <a:avLst/>
          </a:prstGeom>
          <a:pattFill prst="lt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txBody>
          <a:bodyPr wrap="none" lIns="65306" tIns="32653" rIns="65306" bIns="32653" rtlCol="0" anchor="ctr" anchorCtr="0">
            <a:spAutoFit/>
          </a:bodyPr>
          <a:lstStyle/>
          <a:p>
            <a:pPr algn="ctr"/>
            <a:r>
              <a:rPr lang="ru-RU" sz="4000" b="1" dirty="0">
                <a:solidFill>
                  <a:srgbClr val="2868A4"/>
                </a:solidFill>
                <a:latin typeface="Arial Narrow" panose="020B0606020202030204" pitchFamily="34" charset="0"/>
              </a:rPr>
              <a:t>  53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36726" y="1786307"/>
            <a:ext cx="1008000" cy="864000"/>
          </a:xfrm>
          <a:prstGeom prst="rect">
            <a:avLst/>
          </a:prstGeom>
          <a:pattFill prst="lt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txBody>
          <a:bodyPr wrap="none" lIns="65306" tIns="32653" rIns="65306" bIns="32653" rtlCol="0" anchor="ctr" anchorCtr="0">
            <a:spAutoFit/>
          </a:bodyPr>
          <a:lstStyle/>
          <a:p>
            <a:pPr algn="ctr"/>
            <a:r>
              <a:rPr lang="ru-RU" sz="4000" b="1" dirty="0">
                <a:solidFill>
                  <a:srgbClr val="2868A4"/>
                </a:solidFill>
                <a:latin typeface="Arial Narrow" panose="020B0606020202030204" pitchFamily="34" charset="0"/>
              </a:rPr>
              <a:t>43,4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1A3A1499-3157-49B7-A794-492B93CD19A5}"/>
              </a:ext>
            </a:extLst>
          </p:cNvPr>
          <p:cNvGrpSpPr/>
          <p:nvPr/>
        </p:nvGrpSpPr>
        <p:grpSpPr>
          <a:xfrm>
            <a:off x="1619938" y="1933153"/>
            <a:ext cx="733014" cy="436703"/>
            <a:chOff x="1420403" y="2062474"/>
            <a:chExt cx="733014" cy="436703"/>
          </a:xfrm>
        </p:grpSpPr>
        <p:sp>
          <p:nvSpPr>
            <p:cNvPr id="73" name="TextBox 72"/>
            <p:cNvSpPr txBox="1"/>
            <p:nvPr/>
          </p:nvSpPr>
          <p:spPr>
            <a:xfrm>
              <a:off x="1420403" y="2156234"/>
              <a:ext cx="733014" cy="342943"/>
            </a:xfrm>
            <a:prstGeom prst="rect">
              <a:avLst/>
            </a:prstGeom>
            <a:noFill/>
          </p:spPr>
          <p:txBody>
            <a:bodyPr wrap="none" lIns="65306" tIns="32653" rIns="65306" bIns="32653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-18,2%</a:t>
              </a: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1716532" y="2062474"/>
              <a:ext cx="169285" cy="6905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858772" y="4412333"/>
            <a:ext cx="905926" cy="605767"/>
          </a:xfrm>
          <a:prstGeom prst="rect">
            <a:avLst/>
          </a:prstGeom>
          <a:pattFill prst="lt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txBody>
          <a:bodyPr wrap="none" lIns="65306" tIns="32653" rIns="65306" bIns="32653" rtlCol="0" anchor="ctr" anchorCtr="0">
            <a:noAutofit/>
          </a:bodyPr>
          <a:lstStyle/>
          <a:p>
            <a:pPr algn="ctr"/>
            <a:r>
              <a:rPr lang="ru-RU" sz="2900" b="1" dirty="0">
                <a:solidFill>
                  <a:srgbClr val="C00000"/>
                </a:solidFill>
                <a:latin typeface="Arial Narrow" panose="020B0606020202030204" pitchFamily="34" charset="0"/>
              </a:rPr>
              <a:t>-2,8%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312039" y="1444246"/>
            <a:ext cx="1154603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янв-нояб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2019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423232" y="1444246"/>
            <a:ext cx="1154604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янв-нояб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2020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142454" y="955059"/>
            <a:ext cx="2888096" cy="41769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Несырьевые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товары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385340" y="1786307"/>
            <a:ext cx="1008000" cy="864000"/>
          </a:xfrm>
          <a:prstGeom prst="rect">
            <a:avLst/>
          </a:prstGeom>
          <a:pattFill prst="lt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txBody>
          <a:bodyPr wrap="none" lIns="65306" tIns="32653" rIns="65306" bIns="32653" rtlCol="0" anchor="ctr" anchorCtr="0">
            <a:noAutofit/>
          </a:bodyPr>
          <a:lstStyle/>
          <a:p>
            <a:pPr algn="ctr"/>
            <a:r>
              <a:rPr lang="kk-KZ" sz="4000" b="1" dirty="0">
                <a:solidFill>
                  <a:srgbClr val="2868A4"/>
                </a:solidFill>
                <a:latin typeface="Arial Narrow" panose="020B0606020202030204" pitchFamily="34" charset="0"/>
              </a:rPr>
              <a:t>14,4</a:t>
            </a:r>
            <a:endParaRPr lang="ru-RU" sz="4000" b="1" dirty="0">
              <a:solidFill>
                <a:srgbClr val="2868A4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496534" y="1786307"/>
            <a:ext cx="1008000" cy="864000"/>
          </a:xfrm>
          <a:prstGeom prst="rect">
            <a:avLst/>
          </a:prstGeom>
          <a:pattFill prst="lt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txBody>
          <a:bodyPr wrap="none" lIns="65306" tIns="32653" rIns="65306" bIns="32653" rtlCol="0" anchor="ctr" anchorCtr="0">
            <a:noAutofit/>
          </a:bodyPr>
          <a:lstStyle/>
          <a:p>
            <a:pPr algn="ctr"/>
            <a:r>
              <a:rPr lang="ru-RU" sz="4000" b="1" dirty="0">
                <a:solidFill>
                  <a:srgbClr val="2868A4"/>
                </a:solidFill>
                <a:latin typeface="Arial Narrow" panose="020B0606020202030204" pitchFamily="34" charset="0"/>
              </a:rPr>
              <a:t>13,9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0281919-7E91-4839-8046-841B6A4413D6}"/>
              </a:ext>
            </a:extLst>
          </p:cNvPr>
          <p:cNvGrpSpPr/>
          <p:nvPr/>
        </p:nvGrpSpPr>
        <p:grpSpPr>
          <a:xfrm>
            <a:off x="9631329" y="1933153"/>
            <a:ext cx="627216" cy="436703"/>
            <a:chOff x="9305608" y="1781441"/>
            <a:chExt cx="627216" cy="436703"/>
          </a:xfrm>
        </p:grpSpPr>
        <p:sp>
          <p:nvSpPr>
            <p:cNvPr id="88" name="TextBox 87"/>
            <p:cNvSpPr txBox="1"/>
            <p:nvPr/>
          </p:nvSpPr>
          <p:spPr>
            <a:xfrm>
              <a:off x="9305608" y="1875201"/>
              <a:ext cx="627216" cy="342943"/>
            </a:xfrm>
            <a:prstGeom prst="rect">
              <a:avLst/>
            </a:prstGeom>
            <a:noFill/>
          </p:spPr>
          <p:txBody>
            <a:bodyPr wrap="none" lIns="65306" tIns="32653" rIns="65306" bIns="32653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-3,4%</a:t>
              </a:r>
            </a:p>
          </p:txBody>
        </p:sp>
        <p:cxnSp>
          <p:nvCxnSpPr>
            <p:cNvPr id="89" name="Прямая со стрелкой 88"/>
            <p:cNvCxnSpPr/>
            <p:nvPr/>
          </p:nvCxnSpPr>
          <p:spPr>
            <a:xfrm>
              <a:off x="9548839" y="1781441"/>
              <a:ext cx="169285" cy="6905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4211566" y="1444246"/>
            <a:ext cx="1154604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янв-нояб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2019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329042" y="1444246"/>
            <a:ext cx="1154604" cy="281387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янв-нояб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2020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490185" y="906656"/>
            <a:ext cx="2417329" cy="417696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Сырьевые товары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84868" y="1786307"/>
            <a:ext cx="1008000" cy="864000"/>
          </a:xfrm>
          <a:prstGeom prst="rect">
            <a:avLst/>
          </a:prstGeom>
          <a:pattFill prst="lt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txBody>
          <a:bodyPr wrap="none" lIns="65306" tIns="32653" rIns="65306" bIns="32653" rtlCol="0" anchor="ctr" anchorCtr="0">
            <a:noAutofit/>
          </a:bodyPr>
          <a:lstStyle/>
          <a:p>
            <a:pPr algn="ctr"/>
            <a:r>
              <a:rPr lang="ru-RU" sz="4000" b="1" dirty="0">
                <a:solidFill>
                  <a:srgbClr val="2868A4"/>
                </a:solidFill>
                <a:latin typeface="Arial Narrow" panose="020B0606020202030204" pitchFamily="34" charset="0"/>
              </a:rPr>
              <a:t>38,6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402344" y="1786307"/>
            <a:ext cx="1008000" cy="864000"/>
          </a:xfrm>
          <a:prstGeom prst="rect">
            <a:avLst/>
          </a:prstGeom>
          <a:pattFill prst="lt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txBody>
          <a:bodyPr wrap="none" lIns="65306" tIns="32653" rIns="65306" bIns="32653" rtlCol="0" anchor="ctr" anchorCtr="0">
            <a:noAutofit/>
          </a:bodyPr>
          <a:lstStyle/>
          <a:p>
            <a:pPr algn="ctr"/>
            <a:r>
              <a:rPr lang="ru-RU" sz="4000" b="1" dirty="0">
                <a:solidFill>
                  <a:srgbClr val="2868A4"/>
                </a:solidFill>
                <a:latin typeface="Arial Narrow" panose="020B0606020202030204" pitchFamily="34" charset="0"/>
              </a:rPr>
              <a:t>29,4</a:t>
            </a:r>
          </a:p>
        </p:txBody>
      </p:sp>
      <p:cxnSp>
        <p:nvCxnSpPr>
          <p:cNvPr id="145" name="Прямая соединительная линия 144"/>
          <p:cNvCxnSpPr>
            <a:cxnSpLocks/>
          </p:cNvCxnSpPr>
          <p:nvPr/>
        </p:nvCxnSpPr>
        <p:spPr>
          <a:xfrm>
            <a:off x="3922218" y="847565"/>
            <a:ext cx="0" cy="2034739"/>
          </a:xfrm>
          <a:prstGeom prst="line">
            <a:avLst/>
          </a:prstGeom>
          <a:ln w="12700">
            <a:solidFill>
              <a:schemeClr val="bg1">
                <a:lumMod val="50000"/>
                <a:alpha val="4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45490" y="732366"/>
            <a:ext cx="570441" cy="28579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млрд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$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1830A6F-A1C2-4C80-8645-520F3348DB6B}"/>
              </a:ext>
            </a:extLst>
          </p:cNvPr>
          <p:cNvGrpSpPr/>
          <p:nvPr/>
        </p:nvGrpSpPr>
        <p:grpSpPr>
          <a:xfrm>
            <a:off x="5481099" y="1933153"/>
            <a:ext cx="733014" cy="436703"/>
            <a:chOff x="5325112" y="1773592"/>
            <a:chExt cx="733014" cy="436703"/>
          </a:xfrm>
        </p:grpSpPr>
        <p:sp>
          <p:nvSpPr>
            <p:cNvPr id="162" name="TextBox 161"/>
            <p:cNvSpPr txBox="1"/>
            <p:nvPr/>
          </p:nvSpPr>
          <p:spPr>
            <a:xfrm>
              <a:off x="5325112" y="1867352"/>
              <a:ext cx="733014" cy="342943"/>
            </a:xfrm>
            <a:prstGeom prst="rect">
              <a:avLst/>
            </a:prstGeom>
            <a:noFill/>
          </p:spPr>
          <p:txBody>
            <a:bodyPr wrap="none" lIns="65306" tIns="32653" rIns="65306" bIns="32653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-23,8%</a:t>
              </a:r>
            </a:p>
          </p:txBody>
        </p:sp>
        <p:cxnSp>
          <p:nvCxnSpPr>
            <p:cNvPr id="163" name="Прямая со стрелкой 162"/>
            <p:cNvCxnSpPr/>
            <p:nvPr/>
          </p:nvCxnSpPr>
          <p:spPr>
            <a:xfrm>
              <a:off x="5621242" y="1773592"/>
              <a:ext cx="169285" cy="6905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Картинки по запросу &quot;флаг итал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флаг итали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&quot;флаг италии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&quot;флаг итали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3" y="5964409"/>
            <a:ext cx="391073" cy="26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F1566363-A139-4C7B-B9C5-711F71E4CA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3" y="3560924"/>
            <a:ext cx="387064" cy="224072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30CB7FD2-61E0-4FD4-B2BD-9CE4734025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2" y="4904508"/>
            <a:ext cx="392722" cy="212078"/>
          </a:xfrm>
          <a:prstGeom prst="rect">
            <a:avLst/>
          </a:prstGeom>
        </p:spPr>
      </p:pic>
      <p:sp>
        <p:nvSpPr>
          <p:cNvPr id="6" name="AutoShape 10" descr="Картинки по запросу &quot;флаг южная корея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Картинки по запросу &quot;флаг южная корея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2" y="3832352"/>
            <a:ext cx="412736" cy="4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4" descr="Картинки по запросу &quot;флаг германия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Картинки по запросу &quot;флаг германия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0" y="4279703"/>
            <a:ext cx="398889" cy="2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&quot;флаг турция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9" y="4579096"/>
            <a:ext cx="396454" cy="2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Картинки по запросу &quot;флаг сша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2" y="5155303"/>
            <a:ext cx="385008" cy="22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Картинки по запросу &quot;флаг великобритания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2" y="5396130"/>
            <a:ext cx="382945" cy="2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Картинки по запросу &quot;флаг франция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8" y="5684015"/>
            <a:ext cx="392047" cy="25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ая фигурная скобка 10"/>
          <p:cNvSpPr/>
          <p:nvPr/>
        </p:nvSpPr>
        <p:spPr>
          <a:xfrm>
            <a:off x="1043689" y="3196875"/>
            <a:ext cx="600655" cy="30368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xmlns="" id="{FC71A46B-C3EB-4C7E-A002-D6A549039639}"/>
              </a:ext>
            </a:extLst>
          </p:cNvPr>
          <p:cNvSpPr/>
          <p:nvPr/>
        </p:nvSpPr>
        <p:spPr>
          <a:xfrm rot="10800000" flipV="1">
            <a:off x="2841438" y="4237458"/>
            <a:ext cx="3006685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316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632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7948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264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6580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5897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213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4530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Среднее замедление роста в странах </a:t>
            </a:r>
            <a:r>
              <a:rPr lang="ru-RU" sz="1800" b="1" dirty="0">
                <a:solidFill>
                  <a:srgbClr val="006BB3"/>
                </a:solidFill>
              </a:rPr>
              <a:t>ТОП-10</a:t>
            </a:r>
            <a:r>
              <a:rPr lang="ru-RU" sz="1800" dirty="0"/>
              <a:t> партнерах Казахстана</a:t>
            </a:r>
          </a:p>
        </p:txBody>
      </p:sp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AD9B51D1-5C86-456E-91FE-79F225D2BD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3" y="3223029"/>
            <a:ext cx="400744" cy="26022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CEBEBC42-5069-4906-B0A3-85493FCFD225}"/>
              </a:ext>
            </a:extLst>
          </p:cNvPr>
          <p:cNvGrpSpPr/>
          <p:nvPr/>
        </p:nvGrpSpPr>
        <p:grpSpPr>
          <a:xfrm>
            <a:off x="6120752" y="3381830"/>
            <a:ext cx="5461648" cy="1925930"/>
            <a:chOff x="5998874" y="3425498"/>
            <a:chExt cx="2221729" cy="1500297"/>
          </a:xfrm>
        </p:grpSpPr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xmlns="" id="{AD9B51D1-5C86-456E-91FE-79F225D2B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875" y="4220233"/>
              <a:ext cx="1142274" cy="705562"/>
            </a:xfrm>
            <a:prstGeom prst="rect">
              <a:avLst/>
            </a:prstGeom>
          </p:spPr>
        </p:pic>
        <p:pic>
          <p:nvPicPr>
            <p:cNvPr id="1050" name="Picture 26" descr="Картинки по запросу &quot;флаг ЕС&quot;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874" y="3425498"/>
              <a:ext cx="1115968" cy="63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" name="TextBox 173"/>
            <p:cNvSpPr txBox="1"/>
            <p:nvPr/>
          </p:nvSpPr>
          <p:spPr>
            <a:xfrm>
              <a:off x="7314677" y="3425498"/>
              <a:ext cx="905926" cy="605767"/>
            </a:xfrm>
            <a:prstGeom prst="rect">
              <a:avLst/>
            </a:prstGeom>
            <a:pattFill prst="ltDn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lIns="65306" tIns="32653" rIns="65306" bIns="32653" rtlCol="0" anchor="ctr" anchorCtr="0">
              <a:noAutofit/>
            </a:bodyPr>
            <a:lstStyle/>
            <a:p>
              <a:pPr algn="ctr"/>
              <a:r>
                <a:rPr lang="ru-RU" sz="29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-7,4%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314677" y="4320028"/>
              <a:ext cx="905926" cy="605767"/>
            </a:xfrm>
            <a:prstGeom prst="rect">
              <a:avLst/>
            </a:prstGeom>
            <a:pattFill prst="ltDn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lIns="65306" tIns="32653" rIns="65306" bIns="32653" rtlCol="0" anchor="ctr" anchorCtr="0">
              <a:noAutofit/>
            </a:bodyPr>
            <a:lstStyle/>
            <a:p>
              <a:pPr algn="ctr"/>
              <a:r>
                <a:rPr lang="ru-RU" sz="29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-3,1%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96DFAB06-06A2-4747-B305-B9C0E3A43185}"/>
              </a:ext>
            </a:extLst>
          </p:cNvPr>
          <p:cNvGrpSpPr/>
          <p:nvPr/>
        </p:nvGrpSpPr>
        <p:grpSpPr>
          <a:xfrm>
            <a:off x="3698199" y="5607833"/>
            <a:ext cx="7806335" cy="863240"/>
            <a:chOff x="3576321" y="5607833"/>
            <a:chExt cx="7806335" cy="863240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A0AF317F-8F4A-4BD4-9FC6-3160729E7DD7}"/>
                </a:ext>
              </a:extLst>
            </p:cNvPr>
            <p:cNvSpPr/>
            <p:nvPr/>
          </p:nvSpPr>
          <p:spPr>
            <a:xfrm>
              <a:off x="3576321" y="5607833"/>
              <a:ext cx="7806335" cy="863240"/>
            </a:xfrm>
            <a:prstGeom prst="rect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88A5E52-17AC-4392-95BE-ACCBA76F0DBE}"/>
                </a:ext>
              </a:extLst>
            </p:cNvPr>
            <p:cNvSpPr txBox="1"/>
            <p:nvPr/>
          </p:nvSpPr>
          <p:spPr>
            <a:xfrm>
              <a:off x="3729706" y="5736570"/>
              <a:ext cx="905926" cy="605767"/>
            </a:xfrm>
            <a:prstGeom prst="rect">
              <a:avLst/>
            </a:prstGeom>
            <a:pattFill prst="ltDn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lIns="65306" tIns="32653" rIns="65306" bIns="32653" rtlCol="0" anchor="ctr" anchorCtr="0">
              <a:noAutofit/>
            </a:bodyPr>
            <a:lstStyle/>
            <a:p>
              <a:pPr algn="ctr"/>
              <a:r>
                <a:rPr lang="ru-RU" sz="29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-9,2%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E4FCE9D4-A3EE-4EE6-89A4-51D05AB36C2F}"/>
                </a:ext>
              </a:extLst>
            </p:cNvPr>
            <p:cNvSpPr/>
            <p:nvPr/>
          </p:nvSpPr>
          <p:spPr>
            <a:xfrm rot="10800000" flipV="1">
              <a:off x="4845097" y="5747065"/>
              <a:ext cx="65170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438632" rtl="0" eaLnBrk="1" latinLnBrk="0" hangingPunct="1">
                <a:defRPr sz="8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316" algn="l" defTabSz="438632" rtl="0" eaLnBrk="1" latinLnBrk="0" hangingPunct="1">
                <a:defRPr sz="8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632" algn="l" defTabSz="438632" rtl="0" eaLnBrk="1" latinLnBrk="0" hangingPunct="1">
                <a:defRPr sz="8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7948" algn="l" defTabSz="438632" rtl="0" eaLnBrk="1" latinLnBrk="0" hangingPunct="1">
                <a:defRPr sz="8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264" algn="l" defTabSz="438632" rtl="0" eaLnBrk="1" latinLnBrk="0" hangingPunct="1">
                <a:defRPr sz="8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6580" algn="l" defTabSz="438632" rtl="0" eaLnBrk="1" latinLnBrk="0" hangingPunct="1">
                <a:defRPr sz="8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5897" algn="l" defTabSz="438632" rtl="0" eaLnBrk="1" latinLnBrk="0" hangingPunct="1">
                <a:defRPr sz="8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5213" algn="l" defTabSz="438632" rtl="0" eaLnBrk="1" latinLnBrk="0" hangingPunct="1">
                <a:defRPr sz="8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4530" algn="l" defTabSz="438632" rtl="0" eaLnBrk="1" latinLnBrk="0" hangingPunct="1">
                <a:defRPr sz="8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rgbClr val="2868A4"/>
                  </a:solidFill>
                  <a:latin typeface="Arial Narrow" panose="020B0606020202030204" pitchFamily="34" charset="0"/>
                </a:rPr>
                <a:t>Снижение мирового товарооборота</a:t>
              </a:r>
            </a:p>
          </p:txBody>
        </p:sp>
      </p:grp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xmlns="" id="{03EEFF38-51CC-4899-B872-060700DF8D7E}"/>
              </a:ext>
            </a:extLst>
          </p:cNvPr>
          <p:cNvCxnSpPr>
            <a:cxnSpLocks/>
          </p:cNvCxnSpPr>
          <p:nvPr/>
        </p:nvCxnSpPr>
        <p:spPr>
          <a:xfrm>
            <a:off x="7889518" y="847565"/>
            <a:ext cx="0" cy="2034739"/>
          </a:xfrm>
          <a:prstGeom prst="line">
            <a:avLst/>
          </a:prstGeom>
          <a:ln w="12700">
            <a:solidFill>
              <a:schemeClr val="bg1">
                <a:lumMod val="50000"/>
                <a:alpha val="4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F641894D-8E0C-4B2C-B554-BBA195869D5A}"/>
              </a:ext>
            </a:extLst>
          </p:cNvPr>
          <p:cNvCxnSpPr>
            <a:cxnSpLocks/>
          </p:cNvCxnSpPr>
          <p:nvPr/>
        </p:nvCxnSpPr>
        <p:spPr>
          <a:xfrm>
            <a:off x="448062" y="2923669"/>
            <a:ext cx="11056472" cy="0"/>
          </a:xfrm>
          <a:prstGeom prst="line">
            <a:avLst/>
          </a:prstGeom>
          <a:ln w="12700">
            <a:solidFill>
              <a:schemeClr val="bg1">
                <a:lumMod val="50000"/>
                <a:alpha val="4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C252F7DD-C493-4504-8D12-DC4A20BD6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4"/>
            <a:ext cx="10761785" cy="51816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668F6434-42FF-47FD-8893-110AD48C9011}"/>
              </a:ext>
            </a:extLst>
          </p:cNvPr>
          <p:cNvSpPr/>
          <p:nvPr/>
        </p:nvSpPr>
        <p:spPr>
          <a:xfrm>
            <a:off x="207786" y="20856"/>
            <a:ext cx="11234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prstClr val="white"/>
                </a:solidFill>
              </a:rPr>
              <a:t>СИСТЕМА ВЗАИМОДЕЙСТВИЯ МТИ ПО РАЗВИТИЮ ТОРГОВЛИ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3D1512F-F8B6-406E-8D91-93AF008817A5}"/>
              </a:ext>
            </a:extLst>
          </p:cNvPr>
          <p:cNvSpPr txBox="1"/>
          <p:nvPr/>
        </p:nvSpPr>
        <p:spPr>
          <a:xfrm>
            <a:off x="11798427" y="647259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1AA40BE-AB21-491F-921D-B2277401000A}"/>
              </a:ext>
            </a:extLst>
          </p:cNvPr>
          <p:cNvSpPr/>
          <p:nvPr/>
        </p:nvSpPr>
        <p:spPr>
          <a:xfrm>
            <a:off x="7411377" y="3848183"/>
            <a:ext cx="4555630" cy="83770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H="1">
            <a:off x="2628389" y="1419283"/>
            <a:ext cx="1203368" cy="621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53883" y="689757"/>
            <a:ext cx="262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Отраслевые ассоциации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51170" y="728863"/>
            <a:ext cx="262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Отраслевые ассоциации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34413" y="1172858"/>
            <a:ext cx="1523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НПП «АТАМЕКЕН»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621954"/>
            <a:ext cx="601687" cy="55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531143" y="4926099"/>
            <a:ext cx="1212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E75B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РЕАЛИЗАЦИЯ</a:t>
            </a:r>
            <a:endParaRPr lang="ru-RU" sz="1400" b="1" dirty="0">
              <a:solidFill>
                <a:srgbClr val="2E75B6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66863" y="174655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Заключение Соглашения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Встречные обязательства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9434" y="1610293"/>
            <a:ext cx="1990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Заключение Соглашения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Встречные обязательства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6" descr="Картинки по запросу союз молочников казахста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64" y="1270660"/>
            <a:ext cx="931552" cy="24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Картинки по запросу союз зерновиков казахста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02" y="1222194"/>
            <a:ext cx="414137" cy="4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Картинки по запросу отраслевые ассоциации казахстана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r="10876"/>
          <a:stretch/>
        </p:blipFill>
        <p:spPr bwMode="auto">
          <a:xfrm>
            <a:off x="11231134" y="1189297"/>
            <a:ext cx="905601" cy="6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Картинки по запросу ассоциация легкой промышленности казахстан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10347" r="18340" b="6478"/>
          <a:stretch/>
        </p:blipFill>
        <p:spPr bwMode="auto">
          <a:xfrm>
            <a:off x="10477708" y="1235117"/>
            <a:ext cx="583044" cy="42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Картинки по запросу ассоциация горнодобывающей промышленности казахстана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r="31069"/>
          <a:stretch/>
        </p:blipFill>
        <p:spPr bwMode="auto">
          <a:xfrm>
            <a:off x="9689192" y="1227821"/>
            <a:ext cx="518301" cy="47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411377" y="3119956"/>
            <a:ext cx="455563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Регулирование производством/реализацией</a:t>
            </a:r>
          </a:p>
          <a:p>
            <a:r>
              <a:rPr lang="ru-RU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Обмен данными спроса и предложений</a:t>
            </a:r>
          </a:p>
          <a:p>
            <a:r>
              <a:rPr lang="ru-RU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Информационно-аналитическое обеспечение</a:t>
            </a:r>
          </a:p>
        </p:txBody>
      </p:sp>
      <p:cxnSp>
        <p:nvCxnSpPr>
          <p:cNvPr id="29" name="Прямая со стрелкой 28"/>
          <p:cNvCxnSpPr>
            <a:endCxn id="19" idx="1"/>
          </p:cNvCxnSpPr>
          <p:nvPr/>
        </p:nvCxnSpPr>
        <p:spPr>
          <a:xfrm>
            <a:off x="2743200" y="883920"/>
            <a:ext cx="3043238" cy="15736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9" idx="3"/>
            <a:endCxn id="9" idx="1"/>
          </p:cNvCxnSpPr>
          <p:nvPr/>
        </p:nvCxnSpPr>
        <p:spPr>
          <a:xfrm>
            <a:off x="6388125" y="899656"/>
            <a:ext cx="3063045" cy="2926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820902" y="1438069"/>
            <a:ext cx="0" cy="709836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</p:cNvCxnSpPr>
          <p:nvPr/>
        </p:nvCxnSpPr>
        <p:spPr>
          <a:xfrm>
            <a:off x="8360244" y="1343189"/>
            <a:ext cx="1058733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360244" y="1335569"/>
            <a:ext cx="0" cy="92439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81117" y="3120578"/>
            <a:ext cx="455563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Регулирование производством/реализацией</a:t>
            </a:r>
          </a:p>
          <a:p>
            <a:r>
              <a:rPr lang="ru-RU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Обмен данными спроса и предложений</a:t>
            </a:r>
          </a:p>
          <a:p>
            <a:r>
              <a:rPr lang="ru-RU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Информационно-аналитическое обеспечение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436648" y="3822996"/>
            <a:ext cx="43931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ИНСТРУМЕНТЫ ТОЧЕЧНОГО ПРОДВИЖЕНИЯ ЭКСПОРТА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433062" y="4129627"/>
            <a:ext cx="53885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71" indent="-34287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b="1" dirty="0">
                <a:latin typeface="Arial Narrow" panose="020B0606020202030204" pitchFamily="34" charset="0"/>
              </a:rPr>
              <a:t>Таможенно-тарифное регулирование</a:t>
            </a:r>
          </a:p>
          <a:p>
            <a:pPr marL="342871" indent="-34287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b="1" dirty="0">
                <a:latin typeface="Arial Narrow" panose="020B0606020202030204" pitchFamily="34" charset="0"/>
                <a:cs typeface="Arial" panose="020B0604020202020204" pitchFamily="34" charset="0"/>
              </a:rPr>
              <a:t>Нетарифное регулирование (</a:t>
            </a:r>
            <a:r>
              <a:rPr lang="ru-RU" sz="105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Техрегулирование</a:t>
            </a:r>
            <a:r>
              <a:rPr lang="ru-RU" sz="1050" b="1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05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Вет</a:t>
            </a:r>
            <a:r>
              <a:rPr lang="ru-RU" sz="1050" b="1" dirty="0">
                <a:latin typeface="Arial Narrow" panose="020B0606020202030204" pitchFamily="34" charset="0"/>
                <a:cs typeface="Arial" panose="020B0604020202020204" pitchFamily="34" charset="0"/>
              </a:rPr>
              <a:t>./сан./фито. контроль)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48898" y="5022321"/>
            <a:ext cx="6443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Регулирование в ручном режиме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Рисунок 37" descr="Суд">
            <a:extLst>
              <a:ext uri="{FF2B5EF4-FFF2-40B4-BE49-F238E27FC236}">
                <a16:creationId xmlns:a16="http://schemas.microsoft.com/office/drawing/2014/main" xmlns="" id="{30400980-B1B9-461A-8FEC-4CEC1B66DD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85B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321178" y="2101778"/>
            <a:ext cx="969452" cy="969452"/>
          </a:xfrm>
          <a:prstGeom prst="rect">
            <a:avLst/>
          </a:prstGeom>
          <a:ln>
            <a:noFill/>
          </a:ln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907E90E-A90A-482D-A3A9-70CA3E16F739}"/>
              </a:ext>
            </a:extLst>
          </p:cNvPr>
          <p:cNvSpPr/>
          <p:nvPr/>
        </p:nvSpPr>
        <p:spPr>
          <a:xfrm>
            <a:off x="2208161" y="2409146"/>
            <a:ext cx="1138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МСХ РК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CCB6424F-FEE3-4E0B-ADCB-6D69391AD2FA}"/>
              </a:ext>
            </a:extLst>
          </p:cNvPr>
          <p:cNvSpPr/>
          <p:nvPr/>
        </p:nvSpPr>
        <p:spPr>
          <a:xfrm>
            <a:off x="8676252" y="2314895"/>
            <a:ext cx="131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МИИР РК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5BF4130B-3A83-4BE6-A9BF-0F373B6658C3}"/>
              </a:ext>
            </a:extLst>
          </p:cNvPr>
          <p:cNvSpPr/>
          <p:nvPr/>
        </p:nvSpPr>
        <p:spPr>
          <a:xfrm>
            <a:off x="6166336" y="3975618"/>
            <a:ext cx="1122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МТИ РК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42" name="Рисунок 41" descr="Суд">
            <a:extLst>
              <a:ext uri="{FF2B5EF4-FFF2-40B4-BE49-F238E27FC236}">
                <a16:creationId xmlns:a16="http://schemas.microsoft.com/office/drawing/2014/main" xmlns="" id="{30400980-B1B9-461A-8FEC-4CEC1B66DD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85B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799625" y="3074261"/>
            <a:ext cx="1059552" cy="1059552"/>
          </a:xfrm>
          <a:prstGeom prst="rect">
            <a:avLst/>
          </a:prstGeom>
          <a:ln>
            <a:noFill/>
          </a:ln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0907E90E-A90A-482D-A3A9-70CA3E16F739}"/>
              </a:ext>
            </a:extLst>
          </p:cNvPr>
          <p:cNvSpPr/>
          <p:nvPr/>
        </p:nvSpPr>
        <p:spPr>
          <a:xfrm>
            <a:off x="4937532" y="3975618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МИО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81118" y="3920538"/>
            <a:ext cx="455563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25" indent="-28572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b="1" dirty="0">
                <a:latin typeface="Arial Narrow" panose="020B0606020202030204" pitchFamily="34" charset="0"/>
                <a:cs typeface="Arial" panose="020B0604020202020204" pitchFamily="34" charset="0"/>
              </a:rPr>
              <a:t>Взаимодействие в направлении межрегиональной кооперации</a:t>
            </a:r>
          </a:p>
          <a:p>
            <a:pPr marL="285725" indent="-285725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b="1" dirty="0">
                <a:latin typeface="Arial Narrow" panose="020B0606020202030204" pitchFamily="34" charset="0"/>
                <a:cs typeface="Arial" panose="020B0604020202020204" pitchFamily="34" charset="0"/>
              </a:rPr>
              <a:t>Обмен данными спроса и предложений с другими территориальными МИО</a:t>
            </a:r>
          </a:p>
          <a:p>
            <a:pPr marL="285725" indent="-28572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b="1" dirty="0">
                <a:latin typeface="Arial Narrow" panose="020B0606020202030204" pitchFamily="34" charset="0"/>
                <a:cs typeface="Arial" panose="020B0604020202020204" pitchFamily="34" charset="0"/>
              </a:rPr>
              <a:t>Развитие института городов-побратимов в экономической сфере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4857516" y="1740612"/>
            <a:ext cx="2201961" cy="802948"/>
            <a:chOff x="7138684" y="3567016"/>
            <a:chExt cx="3436661" cy="131693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7138684" y="4576166"/>
              <a:ext cx="1292353" cy="307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2E75B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ПЕРЕРАБОТКА</a:t>
              </a:r>
              <a:endParaRPr lang="ru-RU" sz="1400" b="1" dirty="0">
                <a:solidFill>
                  <a:srgbClr val="2E75B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137118" y="4575956"/>
              <a:ext cx="1438227" cy="307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2E75B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ПРОИЗВОДСТВО</a:t>
              </a:r>
              <a:endParaRPr lang="ru-RU" sz="1400" b="1" dirty="0">
                <a:solidFill>
                  <a:srgbClr val="2E75B6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8" name="Picture 4" descr="Картинки по запросу сельское хозяйство icon 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382" y="3584658"/>
              <a:ext cx="885053" cy="88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Картинки по запросу фабрика icon 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5569" y="3567016"/>
              <a:ext cx="887935" cy="887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Рисунок 49" descr="Суд">
            <a:extLst>
              <a:ext uri="{FF2B5EF4-FFF2-40B4-BE49-F238E27FC236}">
                <a16:creationId xmlns:a16="http://schemas.microsoft.com/office/drawing/2014/main" xmlns="" id="{30400980-B1B9-461A-8FEC-4CEC1B66DD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85B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191607" y="3055211"/>
            <a:ext cx="1071880" cy="1071880"/>
          </a:xfrm>
          <a:prstGeom prst="rect">
            <a:avLst/>
          </a:prstGeom>
          <a:ln>
            <a:noFill/>
          </a:ln>
        </p:spPr>
      </p:pic>
      <p:sp>
        <p:nvSpPr>
          <p:cNvPr id="51" name="Правая круглая скобка 50"/>
          <p:cNvSpPr/>
          <p:nvPr/>
        </p:nvSpPr>
        <p:spPr>
          <a:xfrm rot="5400000">
            <a:off x="5943364" y="1888273"/>
            <a:ext cx="373007" cy="1900947"/>
          </a:xfrm>
          <a:prstGeom prst="rightBracket">
            <a:avLst>
              <a:gd name="adj" fmla="val 82386"/>
            </a:avLst>
          </a:prstGeom>
          <a:ln w="19050">
            <a:solidFill>
              <a:srgbClr val="2E75B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k-KZ" sz="120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0" y="5370320"/>
            <a:ext cx="12192000" cy="3798"/>
          </a:xfrm>
          <a:prstGeom prst="line">
            <a:avLst/>
          </a:prstGeom>
          <a:ln w="12700">
            <a:solidFill>
              <a:srgbClr val="2F6F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51" idx="2"/>
          </p:cNvCxnSpPr>
          <p:nvPr/>
        </p:nvCxnSpPr>
        <p:spPr>
          <a:xfrm flipH="1">
            <a:off x="6126612" y="3025250"/>
            <a:ext cx="3255" cy="1524841"/>
          </a:xfrm>
          <a:prstGeom prst="line">
            <a:avLst/>
          </a:prstGeom>
          <a:ln w="19050">
            <a:solidFill>
              <a:srgbClr val="2E75B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кругленная соединительная линия 53"/>
          <p:cNvCxnSpPr/>
          <p:nvPr/>
        </p:nvCxnSpPr>
        <p:spPr>
          <a:xfrm rot="10800000" flipV="1">
            <a:off x="4719056" y="4538034"/>
            <a:ext cx="1456843" cy="800608"/>
          </a:xfrm>
          <a:prstGeom prst="curvedConnector3">
            <a:avLst>
              <a:gd name="adj1" fmla="val 99522"/>
            </a:avLst>
          </a:prstGeom>
          <a:ln w="19050">
            <a:solidFill>
              <a:srgbClr val="2E75B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/>
          <p:nvPr/>
        </p:nvCxnSpPr>
        <p:spPr>
          <a:xfrm>
            <a:off x="5993911" y="4540155"/>
            <a:ext cx="1419307" cy="825926"/>
          </a:xfrm>
          <a:prstGeom prst="curvedConnector3">
            <a:avLst>
              <a:gd name="adj1" fmla="val 100240"/>
            </a:avLst>
          </a:prstGeom>
          <a:ln w="19050">
            <a:solidFill>
              <a:srgbClr val="2E75B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 descr="Суд">
            <a:extLst>
              <a:ext uri="{FF2B5EF4-FFF2-40B4-BE49-F238E27FC236}">
                <a16:creationId xmlns:a16="http://schemas.microsoft.com/office/drawing/2014/main" xmlns="" id="{30400980-B1B9-461A-8FEC-4CEC1B66DD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85B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83600" y="2016428"/>
            <a:ext cx="953288" cy="953288"/>
          </a:xfrm>
          <a:prstGeom prst="rect">
            <a:avLst/>
          </a:prstGeom>
          <a:ln>
            <a:noFill/>
          </a:ln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9006ABE5-54A3-4A1C-8BA3-AD30F7614D79}"/>
              </a:ext>
            </a:extLst>
          </p:cNvPr>
          <p:cNvSpPr/>
          <p:nvPr/>
        </p:nvSpPr>
        <p:spPr>
          <a:xfrm>
            <a:off x="181117" y="3861421"/>
            <a:ext cx="4555630" cy="819887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F427AB4F-BD15-4A59-B0E8-00441074D7CD}"/>
              </a:ext>
            </a:extLst>
          </p:cNvPr>
          <p:cNvCxnSpPr>
            <a:stCxn id="57" idx="2"/>
          </p:cNvCxnSpPr>
          <p:nvPr/>
        </p:nvCxnSpPr>
        <p:spPr>
          <a:xfrm>
            <a:off x="2458932" y="4681308"/>
            <a:ext cx="587270" cy="60999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93FC1ED7-D647-48AB-BBAD-9CFA0226C39B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648696" y="4685892"/>
            <a:ext cx="1040496" cy="60540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Image result for kazakhexport лого png">
            <a:extLst>
              <a:ext uri="{FF2B5EF4-FFF2-40B4-BE49-F238E27FC236}">
                <a16:creationId xmlns:a16="http://schemas.microsoft.com/office/drawing/2014/main" xmlns="" id="{A07C2F8D-94D9-4204-82DA-DC5B78FE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3" y="5794884"/>
            <a:ext cx="1562579" cy="7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60" y="5957513"/>
            <a:ext cx="1832283" cy="515085"/>
          </a:xfrm>
          <a:prstGeom prst="rect">
            <a:avLst/>
          </a:prstGeom>
        </p:spPr>
      </p:pic>
      <p:pic>
        <p:nvPicPr>
          <p:cNvPr id="62" name="Picture 2" descr="QazIndustry: поддержка бизнеса — ОЮЛ Союз Машиностроителей Казахстана">
            <a:extLst>
              <a:ext uri="{FF2B5EF4-FFF2-40B4-BE49-F238E27FC236}">
                <a16:creationId xmlns:a16="http://schemas.microsoft.com/office/drawing/2014/main" xmlns="" id="{B5A497C2-B24E-4C4C-AA8F-335C017A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84" y="5773465"/>
            <a:ext cx="2596160" cy="75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&quot;казахинвест&quot;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918" y="5537162"/>
            <a:ext cx="2259510" cy="11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0" y="5384428"/>
            <a:ext cx="6443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Институты развития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7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C252F7DD-C493-4504-8D12-DC4A20BD6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4"/>
            <a:ext cx="10761785" cy="51816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668F6434-42FF-47FD-8893-110AD48C9011}"/>
              </a:ext>
            </a:extLst>
          </p:cNvPr>
          <p:cNvSpPr/>
          <p:nvPr/>
        </p:nvSpPr>
        <p:spPr>
          <a:xfrm>
            <a:off x="207786" y="20856"/>
            <a:ext cx="11234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prstClr val="white"/>
                </a:solidFill>
              </a:rPr>
              <a:t>ВЛИЯНИЕ ПАНДЕМИИ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3D1512F-F8B6-406E-8D91-93AF008817A5}"/>
              </a:ext>
            </a:extLst>
          </p:cNvPr>
          <p:cNvSpPr txBox="1"/>
          <p:nvPr/>
        </p:nvSpPr>
        <p:spPr>
          <a:xfrm>
            <a:off x="11798427" y="647259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6096000" y="3899473"/>
            <a:ext cx="9526" cy="2942458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C5DD231-0B91-491F-AC47-A0E57B8679BE}"/>
              </a:ext>
            </a:extLst>
          </p:cNvPr>
          <p:cNvSpPr txBox="1"/>
          <p:nvPr/>
        </p:nvSpPr>
        <p:spPr>
          <a:xfrm>
            <a:off x="799083" y="746724"/>
            <a:ext cx="112629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2868A4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sz="1800" dirty="0" err="1">
                <a:latin typeface="+mn-lt"/>
              </a:rPr>
              <a:t>Telegram</a:t>
            </a:r>
            <a:r>
              <a:rPr lang="ru-RU" sz="1800" dirty="0">
                <a:latin typeface="+mn-lt"/>
              </a:rPr>
              <a:t>-канал</a:t>
            </a:r>
            <a:r>
              <a:rPr lang="en-US" sz="1800" dirty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– средство оперативного решения проблем экспортеров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345E406-350D-4F52-9D05-A70FAD9F3F9B}"/>
              </a:ext>
            </a:extLst>
          </p:cNvPr>
          <p:cNvSpPr txBox="1"/>
          <p:nvPr/>
        </p:nvSpPr>
        <p:spPr>
          <a:xfrm>
            <a:off x="113342" y="1230711"/>
            <a:ext cx="152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0">
                <a:solidFill>
                  <a:srgbClr val="C00000"/>
                </a:solidFill>
              </a:defRPr>
            </a:lvl1pPr>
          </a:lstStyle>
          <a:p>
            <a:r>
              <a:rPr lang="en-US" sz="5400" b="1" dirty="0">
                <a:solidFill>
                  <a:srgbClr val="2868A4"/>
                </a:solidFill>
              </a:rPr>
              <a:t>&gt;</a:t>
            </a:r>
            <a:r>
              <a:rPr lang="ru-RU" sz="5400" b="1" dirty="0">
                <a:solidFill>
                  <a:srgbClr val="2868A4"/>
                </a:solidFill>
              </a:rPr>
              <a:t>7</a:t>
            </a:r>
            <a:r>
              <a:rPr lang="en-US" sz="5400" b="1" dirty="0">
                <a:solidFill>
                  <a:srgbClr val="2868A4"/>
                </a:solidFill>
              </a:rPr>
              <a:t>00</a:t>
            </a:r>
            <a:endParaRPr lang="ru-RU" sz="5400" b="1" dirty="0">
              <a:solidFill>
                <a:srgbClr val="2868A4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FF6D0D9-97CA-4E15-BF5E-8DEA12B3A9BF}"/>
              </a:ext>
            </a:extLst>
          </p:cNvPr>
          <p:cNvSpPr txBox="1"/>
          <p:nvPr/>
        </p:nvSpPr>
        <p:spPr>
          <a:xfrm>
            <a:off x="1562766" y="1294207"/>
            <a:ext cx="3091611" cy="7521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rgbClr val="2868A4"/>
                </a:solidFill>
              </a:rPr>
              <a:t>обработанных запросов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28.03.2020 г., постоянный сбор данных и мониторинг в режиме реального времени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4F1AF9F-2CE4-4E2D-A651-171462D78666}"/>
              </a:ext>
            </a:extLst>
          </p:cNvPr>
          <p:cNvSpPr txBox="1"/>
          <p:nvPr/>
        </p:nvSpPr>
        <p:spPr>
          <a:xfrm>
            <a:off x="8430566" y="1408661"/>
            <a:ext cx="23609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868A4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режим </a:t>
            </a:r>
            <a:r>
              <a:rPr lang="ru-RU" sz="1400" b="1" dirty="0">
                <a:cs typeface="+mn-cs"/>
              </a:rPr>
              <a:t>экспертной поддержки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предприятий по вопросам ВЭД</a:t>
            </a:r>
            <a:endParaRPr lang="ru-RU" sz="1400" i="1" dirty="0">
              <a:solidFill>
                <a:srgbClr val="595959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1D440DE-212A-443C-BFC5-521B89A47D68}"/>
              </a:ext>
            </a:extLst>
          </p:cNvPr>
          <p:cNvSpPr txBox="1"/>
          <p:nvPr/>
        </p:nvSpPr>
        <p:spPr>
          <a:xfrm>
            <a:off x="7052777" y="1230711"/>
            <a:ext cx="129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8000">
                <a:solidFill>
                  <a:srgbClr val="C00000"/>
                </a:solidFill>
              </a:defRPr>
            </a:lvl1pPr>
          </a:lstStyle>
          <a:p>
            <a:r>
              <a:rPr lang="ru-RU" sz="5400" b="1" dirty="0">
                <a:solidFill>
                  <a:srgbClr val="2868A4"/>
                </a:solidFill>
              </a:rPr>
              <a:t>24/7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9281DCD-EF47-444E-841C-5F8FE9647412}"/>
              </a:ext>
            </a:extLst>
          </p:cNvPr>
          <p:cNvSpPr txBox="1"/>
          <p:nvPr/>
        </p:nvSpPr>
        <p:spPr>
          <a:xfrm>
            <a:off x="220045" y="4277949"/>
            <a:ext cx="5274593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868A4"/>
                </a:solidFill>
                <a:cs typeface="Times New Roman" panose="02020603050405020304" pitchFamily="18" charset="0"/>
              </a:defRPr>
            </a:lvl1pPr>
          </a:lstStyle>
          <a:p>
            <a:pPr marL="257407" lvl="3" indent="-181432" algn="just" defTabSz="595658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Совместно с </a:t>
            </a:r>
            <a:r>
              <a:rPr lang="ru-RU" sz="1600" b="1" dirty="0">
                <a:solidFill>
                  <a:srgbClr val="2868A4"/>
                </a:solidFill>
              </a:rPr>
              <a:t>Посольством ОАЭ организован </a:t>
            </a:r>
            <a:r>
              <a:rPr lang="ru-RU" sz="1600" b="1" dirty="0" err="1">
                <a:solidFill>
                  <a:srgbClr val="2868A4"/>
                </a:solidFill>
              </a:rPr>
              <a:t>авиаэкспресс</a:t>
            </a:r>
            <a:r>
              <a:rPr lang="ru-RU" sz="1600" b="1" dirty="0">
                <a:solidFill>
                  <a:srgbClr val="2868A4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экспорту охлажденной баранины и говядины в ОАЭ в объеме 22 тонн</a:t>
            </a:r>
          </a:p>
          <a:p>
            <a:pPr marL="257407" lvl="3" indent="-181432" algn="just" defTabSz="595658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Возобновлена работа </a:t>
            </a:r>
            <a:r>
              <a:rPr lang="ru-RU" sz="1600" b="1" dirty="0">
                <a:solidFill>
                  <a:srgbClr val="2868A4"/>
                </a:solidFill>
              </a:rPr>
              <a:t>зеленого коридора на казахстанско-китайской границе</a:t>
            </a:r>
          </a:p>
          <a:p>
            <a:pPr marL="257407" lvl="3" indent="-181432" algn="just" defTabSz="595658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2868A4"/>
                </a:solidFill>
              </a:rPr>
              <a:t>Поставка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отечественного антисептика в РФ</a:t>
            </a:r>
          </a:p>
          <a:p>
            <a:pPr marL="257407" lvl="3" indent="-181432" algn="just" defTabSz="595658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Экспорт </a:t>
            </a:r>
            <a:r>
              <a:rPr lang="ru-RU" sz="1600" b="1" dirty="0">
                <a:solidFill>
                  <a:srgbClr val="2868A4"/>
                </a:solidFill>
              </a:rPr>
              <a:t>10 тонн меда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ОАЭ</a:t>
            </a:r>
          </a:p>
          <a:p>
            <a:pPr marL="257407" lvl="3" indent="-181432" algn="just" defTabSz="595658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Экспорт </a:t>
            </a:r>
            <a:r>
              <a:rPr lang="ru-RU" sz="1600" b="1" dirty="0">
                <a:solidFill>
                  <a:srgbClr val="2868A4"/>
                </a:solidFill>
              </a:rPr>
              <a:t>сухого молока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КНР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E90AE92B-166A-4D63-9803-302579CFB752}"/>
              </a:ext>
            </a:extLst>
          </p:cNvPr>
          <p:cNvSpPr/>
          <p:nvPr/>
        </p:nvSpPr>
        <p:spPr>
          <a:xfrm>
            <a:off x="9527" y="3922612"/>
            <a:ext cx="608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95658">
              <a:defRPr/>
            </a:pPr>
            <a:r>
              <a:rPr lang="ru-RU" b="1" dirty="0">
                <a:solidFill>
                  <a:srgbClr val="2868A4"/>
                </a:solidFill>
              </a:rPr>
              <a:t>Успешные кейсы</a:t>
            </a:r>
          </a:p>
        </p:txBody>
      </p:sp>
      <p:pic>
        <p:nvPicPr>
          <p:cNvPr id="85" name="Picture 2" descr="Telegram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6" y="669036"/>
            <a:ext cx="529928" cy="5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3899473"/>
            <a:ext cx="12192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FF6D0D9-97CA-4E15-BF5E-8DEA12B3A9BF}"/>
              </a:ext>
            </a:extLst>
          </p:cNvPr>
          <p:cNvSpPr txBox="1"/>
          <p:nvPr/>
        </p:nvSpPr>
        <p:spPr>
          <a:xfrm>
            <a:off x="6268521" y="4277949"/>
            <a:ext cx="536691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 defTabSz="307086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Заторы на казахстанско-китайской государственной границе (с 1 июля 2020 года пропускная способность на авто п/п «</a:t>
            </a:r>
            <a:r>
              <a:rPr lang="kk-K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Нұрлы Жол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</a:t>
            </a:r>
            <a:r>
              <a:rPr lang="ru-RU" sz="1600" b="1" dirty="0">
                <a:solidFill>
                  <a:srgbClr val="2868A4"/>
                </a:solidFill>
              </a:rPr>
              <a:t>20-30 авто/сутки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Реальные потребности экспортеров порядка </a:t>
            </a:r>
            <a:r>
              <a:rPr lang="ru-RU" sz="1600" b="1" dirty="0">
                <a:solidFill>
                  <a:srgbClr val="2868A4"/>
                </a:solidFill>
              </a:rPr>
              <a:t>1000 авто/сутки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 algn="just" defTabSz="307086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Длительные </a:t>
            </a:r>
            <a:r>
              <a:rPr lang="ru-RU" sz="1600" b="1" dirty="0">
                <a:solidFill>
                  <a:srgbClr val="2868A4"/>
                </a:solidFill>
              </a:rPr>
              <a:t>проверки и санобработка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грузового автотранспорта и ЖД вагонов</a:t>
            </a:r>
          </a:p>
          <a:p>
            <a:pPr marL="285750" indent="-285750" algn="just" defTabSz="307086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95959"/>
                </a:solidFill>
              </a:rPr>
              <a:t>Отсутствие конкретного перечная </a:t>
            </a:r>
            <a:r>
              <a:rPr lang="ru-RU" sz="1600" b="1" dirty="0">
                <a:solidFill>
                  <a:srgbClr val="2868A4"/>
                </a:solidFill>
              </a:rPr>
              <a:t>приоритетных экспортных товаров</a:t>
            </a:r>
            <a:r>
              <a:rPr lang="ru-RU" sz="1600" dirty="0">
                <a:solidFill>
                  <a:srgbClr val="595959"/>
                </a:solidFill>
              </a:rPr>
              <a:t>, кроме скоропортящейся продукции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90AE92B-166A-4D63-9803-302579CFB752}"/>
              </a:ext>
            </a:extLst>
          </p:cNvPr>
          <p:cNvSpPr/>
          <p:nvPr/>
        </p:nvSpPr>
        <p:spPr>
          <a:xfrm>
            <a:off x="6105526" y="3922612"/>
            <a:ext cx="608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95658">
              <a:defRPr/>
            </a:pPr>
            <a:r>
              <a:rPr lang="ru-RU" b="1" dirty="0">
                <a:solidFill>
                  <a:srgbClr val="2868A4"/>
                </a:solidFill>
              </a:rPr>
              <a:t>Проблемные вопросы</a:t>
            </a:r>
          </a:p>
        </p:txBody>
      </p:sp>
      <p:sp>
        <p:nvSpPr>
          <p:cNvPr id="48" name="Стрелка вправо 47"/>
          <p:cNvSpPr/>
          <p:nvPr/>
        </p:nvSpPr>
        <p:spPr>
          <a:xfrm>
            <a:off x="1493220" y="3304124"/>
            <a:ext cx="2456094" cy="34990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28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1503587" y="2759840"/>
            <a:ext cx="2456094" cy="34990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28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A911A4C-BFF0-4203-810E-2FF729B78BCA}"/>
              </a:ext>
            </a:extLst>
          </p:cNvPr>
          <p:cNvSpPr txBox="1"/>
          <p:nvPr/>
        </p:nvSpPr>
        <p:spPr>
          <a:xfrm>
            <a:off x="908258" y="2315259"/>
            <a:ext cx="11229739" cy="329761"/>
          </a:xfrm>
          <a:prstGeom prst="rect">
            <a:avLst/>
          </a:prstGeom>
          <a:noFill/>
        </p:spPr>
        <p:txBody>
          <a:bodyPr wrap="square" lIns="65306" tIns="32653" rIns="65306" bIns="32653" rtlCol="0" anchor="ctr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2868A4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sz="1700" dirty="0">
                <a:latin typeface="+mn-lt"/>
              </a:rPr>
              <a:t>Портал </a:t>
            </a:r>
            <a:r>
              <a:rPr lang="ru-RU" sz="1700" dirty="0" err="1">
                <a:latin typeface="+mn-lt"/>
              </a:rPr>
              <a:t>export</a:t>
            </a:r>
            <a:r>
              <a:rPr lang="ru-RU" sz="1700" dirty="0">
                <a:latin typeface="+mn-lt"/>
              </a:rPr>
              <a:t>.</a:t>
            </a:r>
            <a:r>
              <a:rPr lang="en-US" sz="1700" dirty="0">
                <a:latin typeface="+mn-lt"/>
              </a:rPr>
              <a:t>g</a:t>
            </a:r>
            <a:r>
              <a:rPr lang="ru-RU" sz="1700" dirty="0" err="1">
                <a:latin typeface="+mn-lt"/>
              </a:rPr>
              <a:t>ov</a:t>
            </a:r>
            <a:r>
              <a:rPr lang="ru-RU" sz="1700" dirty="0">
                <a:latin typeface="+mn-lt"/>
              </a:rPr>
              <a:t>.</a:t>
            </a:r>
            <a:r>
              <a:rPr lang="en-US" sz="1700" dirty="0">
                <a:latin typeface="+mn-lt"/>
              </a:rPr>
              <a:t>k</a:t>
            </a:r>
            <a:r>
              <a:rPr lang="ru-RU" sz="1700" dirty="0">
                <a:latin typeface="+mn-lt"/>
              </a:rPr>
              <a:t>z концентрация всех мер господдержки для экспортеров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93B5F776-8125-4E8E-B405-F03082627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5" y="2610835"/>
            <a:ext cx="689469" cy="81447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F705BDA-D377-4F8D-BFA4-F387D033C6E2}"/>
              </a:ext>
            </a:extLst>
          </p:cNvPr>
          <p:cNvSpPr txBox="1"/>
          <p:nvPr/>
        </p:nvSpPr>
        <p:spPr>
          <a:xfrm>
            <a:off x="1493220" y="3351518"/>
            <a:ext cx="2369079" cy="241824"/>
          </a:xfrm>
          <a:prstGeom prst="rect">
            <a:avLst/>
          </a:prstGeom>
          <a:noFill/>
        </p:spPr>
        <p:txBody>
          <a:bodyPr wrap="square" lIns="65306" tIns="32653" rIns="65306" bIns="32653" rtlCol="0" anchor="ctr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</a:rPr>
              <a:t>Энциклопедия для экспортеров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8281D35-CE9C-48C7-9D62-2C0C1142680A}"/>
              </a:ext>
            </a:extLst>
          </p:cNvPr>
          <p:cNvSpPr txBox="1"/>
          <p:nvPr/>
        </p:nvSpPr>
        <p:spPr>
          <a:xfrm>
            <a:off x="5072979" y="3323450"/>
            <a:ext cx="2160436" cy="417696"/>
          </a:xfrm>
          <a:prstGeom prst="rect">
            <a:avLst/>
          </a:prstGeom>
          <a:noFill/>
        </p:spPr>
        <p:txBody>
          <a:bodyPr wrap="square" lIns="65306" tIns="32653" rIns="65306" bIns="32653" rtlCol="0" anchor="ctr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595959"/>
                </a:solidFill>
              </a:rPr>
              <a:t>Образовательная платформа </a:t>
            </a:r>
            <a:r>
              <a:rPr lang="en-US" sz="1100" dirty="0" err="1">
                <a:solidFill>
                  <a:srgbClr val="595959"/>
                </a:solidFill>
              </a:rPr>
              <a:t>QazTrade</a:t>
            </a:r>
            <a:r>
              <a:rPr lang="en-US" sz="1100" dirty="0">
                <a:solidFill>
                  <a:srgbClr val="595959"/>
                </a:solidFill>
              </a:rPr>
              <a:t> Academy</a:t>
            </a:r>
            <a:endParaRPr lang="ru-RU" sz="1100" dirty="0">
              <a:solidFill>
                <a:srgbClr val="595959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3C9FF412-79C9-4EF5-9692-ECBC7C5017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56" y="3233378"/>
            <a:ext cx="1128829" cy="51090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50A2752-DA54-4C7A-8B3C-929342145A86}"/>
              </a:ext>
            </a:extLst>
          </p:cNvPr>
          <p:cNvSpPr txBox="1"/>
          <p:nvPr/>
        </p:nvSpPr>
        <p:spPr>
          <a:xfrm>
            <a:off x="7656531" y="2718051"/>
            <a:ext cx="1943633" cy="417696"/>
          </a:xfrm>
          <a:prstGeom prst="rect">
            <a:avLst/>
          </a:prstGeom>
          <a:noFill/>
        </p:spPr>
        <p:txBody>
          <a:bodyPr wrap="square" lIns="65306" tIns="32653" rIns="65306" bIns="32653" rtlCol="0" anchor="ctr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595959"/>
                </a:solidFill>
              </a:rPr>
              <a:t>Интерактивная аналитика и готовые исследования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CF78EC8-0A79-4148-BF40-046FD0EDCDA4}"/>
              </a:ext>
            </a:extLst>
          </p:cNvPr>
          <p:cNvSpPr txBox="1"/>
          <p:nvPr/>
        </p:nvSpPr>
        <p:spPr>
          <a:xfrm>
            <a:off x="7656531" y="3402201"/>
            <a:ext cx="1836388" cy="241824"/>
          </a:xfrm>
          <a:prstGeom prst="rect">
            <a:avLst/>
          </a:prstGeom>
          <a:noFill/>
        </p:spPr>
        <p:txBody>
          <a:bodyPr wrap="square" lIns="65306" tIns="32653" rIns="65306" bIns="32653" rtlCol="0" anchor="ctr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595959"/>
                </a:solidFill>
              </a:rPr>
              <a:t>Калькулятор логистики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A6E6D2AD-B4E5-437E-BBE1-2B055A73D4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3" y="3298632"/>
            <a:ext cx="368439" cy="3684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BCBE6699-9615-4E65-BE9F-5B09B7B74A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91" y="2695428"/>
            <a:ext cx="462940" cy="46294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9D8CCA1A-06F3-4601-83D7-FA0814E64E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84" y="3344981"/>
            <a:ext cx="395953" cy="39595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C82E013-9D7E-46B3-9D10-1DC10459E63C}"/>
              </a:ext>
            </a:extLst>
          </p:cNvPr>
          <p:cNvSpPr txBox="1"/>
          <p:nvPr/>
        </p:nvSpPr>
        <p:spPr>
          <a:xfrm>
            <a:off x="1493220" y="2731680"/>
            <a:ext cx="2399759" cy="373729"/>
          </a:xfrm>
          <a:prstGeom prst="rect">
            <a:avLst/>
          </a:prstGeom>
          <a:noFill/>
        </p:spPr>
        <p:txBody>
          <a:bodyPr wrap="square" lIns="65306" tIns="32653" rIns="65306" bIns="32653" rtlCol="0" anchor="ctr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Подача заявок на получение мер государственной поддержки 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35F541C2-8243-47A2-87D7-E7EB3A2305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3" y="2714452"/>
            <a:ext cx="424895" cy="42489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C82E013-9D7E-46B3-9D10-1DC10459E63C}"/>
              </a:ext>
            </a:extLst>
          </p:cNvPr>
          <p:cNvSpPr txBox="1"/>
          <p:nvPr/>
        </p:nvSpPr>
        <p:spPr>
          <a:xfrm>
            <a:off x="4020089" y="2728739"/>
            <a:ext cx="3055034" cy="417696"/>
          </a:xfrm>
          <a:prstGeom prst="rect">
            <a:avLst/>
          </a:prstGeom>
          <a:noFill/>
        </p:spPr>
        <p:txBody>
          <a:bodyPr wrap="square" lIns="65306" tIns="32653" rIns="65306" bIns="32653" rtlCol="0" anchor="ctr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595959"/>
                </a:solidFill>
              </a:rPr>
              <a:t>В процессе интеграция с финансовыми мерами поддержки </a:t>
            </a:r>
            <a:r>
              <a:rPr lang="en-US" sz="1100" dirty="0" err="1">
                <a:solidFill>
                  <a:srgbClr val="595959"/>
                </a:solidFill>
              </a:rPr>
              <a:t>KazakhExport</a:t>
            </a:r>
            <a:endParaRPr lang="ru-RU" sz="1100" dirty="0">
              <a:solidFill>
                <a:srgbClr val="595959"/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0DFD1B75-23D6-4786-9337-187C6429D375}"/>
              </a:ext>
            </a:extLst>
          </p:cNvPr>
          <p:cNvSpPr/>
          <p:nvPr/>
        </p:nvSpPr>
        <p:spPr>
          <a:xfrm>
            <a:off x="10051437" y="3353781"/>
            <a:ext cx="2138394" cy="442337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>
            <a:defPPr>
              <a:defRPr lang="ru-RU"/>
            </a:defPPr>
            <a:lvl1pPr marL="0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316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632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7948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264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6580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5897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213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4530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ru-RU" sz="1100" b="1" dirty="0">
                <a:solidFill>
                  <a:srgbClr val="595959"/>
                </a:solidFill>
                <a:cs typeface="Arial" panose="020B0604020202020204" pitchFamily="34" charset="0"/>
              </a:rPr>
              <a:t>Поисковик </a:t>
            </a:r>
            <a:r>
              <a:rPr lang="ru-RU" sz="1100" dirty="0">
                <a:solidFill>
                  <a:srgbClr val="595959"/>
                </a:solidFill>
                <a:cs typeface="Arial" panose="020B0604020202020204" pitchFamily="34" charset="0"/>
              </a:rPr>
              <a:t>Казахстанских </a:t>
            </a:r>
            <a:br>
              <a:rPr lang="ru-RU" sz="1100" dirty="0">
                <a:solidFill>
                  <a:srgbClr val="595959"/>
                </a:solidFill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595959"/>
                </a:solidFill>
                <a:cs typeface="Arial" panose="020B0604020202020204" pitchFamily="34" charset="0"/>
              </a:rPr>
              <a:t>товаров и производителей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0C1BB3B-6944-4D5A-B96C-D2D669C67748}"/>
              </a:ext>
            </a:extLst>
          </p:cNvPr>
          <p:cNvSpPr/>
          <p:nvPr/>
        </p:nvSpPr>
        <p:spPr>
          <a:xfrm>
            <a:off x="10051437" y="2705257"/>
            <a:ext cx="2138394" cy="443284"/>
          </a:xfrm>
          <a:prstGeom prst="rect">
            <a:avLst/>
          </a:prstGeom>
        </p:spPr>
        <p:txBody>
          <a:bodyPr wrap="square" lIns="65306" tIns="32653" rIns="65306" bIns="32653">
            <a:noAutofit/>
          </a:bodyPr>
          <a:lstStyle/>
          <a:p>
            <a:pPr>
              <a:lnSpc>
                <a:spcPct val="107000"/>
              </a:lnSpc>
            </a:pPr>
            <a:r>
              <a:rPr lang="ru-RU" sz="1100" b="1" dirty="0">
                <a:solidFill>
                  <a:srgbClr val="59595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«Личный кабинет</a:t>
            </a:r>
            <a:r>
              <a:rPr lang="en-US" sz="1100" b="1" dirty="0">
                <a:solidFill>
                  <a:srgbClr val="59595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59595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экспортера»</a:t>
            </a:r>
            <a:endParaRPr lang="ru-RU" sz="1100" dirty="0">
              <a:solidFill>
                <a:srgbClr val="595959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 descr="Отпечаток пальца">
            <a:extLst>
              <a:ext uri="{FF2B5EF4-FFF2-40B4-BE49-F238E27FC236}">
                <a16:creationId xmlns:a16="http://schemas.microsoft.com/office/drawing/2014/main" xmlns="" id="{C3283669-02A5-474C-91FD-4C014B352E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56" y="2679638"/>
            <a:ext cx="494521" cy="494521"/>
          </a:xfrm>
          <a:prstGeom prst="rect">
            <a:avLst/>
          </a:prstGeom>
        </p:spPr>
      </p:pic>
      <p:cxnSp>
        <p:nvCxnSpPr>
          <p:cNvPr id="86" name="Прямая соединительная линия 85"/>
          <p:cNvCxnSpPr/>
          <p:nvPr/>
        </p:nvCxnSpPr>
        <p:spPr>
          <a:xfrm>
            <a:off x="0" y="2268831"/>
            <a:ext cx="12192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Рисунок 86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38" y="3381131"/>
            <a:ext cx="427326" cy="4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9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C252F7DD-C493-4504-8D12-DC4A20BD6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4"/>
            <a:ext cx="10761785" cy="51816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668F6434-42FF-47FD-8893-110AD48C9011}"/>
              </a:ext>
            </a:extLst>
          </p:cNvPr>
          <p:cNvSpPr/>
          <p:nvPr/>
        </p:nvSpPr>
        <p:spPr>
          <a:xfrm>
            <a:off x="207786" y="20856"/>
            <a:ext cx="11234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prstClr val="white"/>
                </a:solidFill>
              </a:rPr>
              <a:t>ФИНАНСОВЫЕ МЕРЫ ПОДДЕРЖКИ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3D1512F-F8B6-406E-8D91-93AF008817A5}"/>
              </a:ext>
            </a:extLst>
          </p:cNvPr>
          <p:cNvSpPr txBox="1"/>
          <p:nvPr/>
        </p:nvSpPr>
        <p:spPr>
          <a:xfrm>
            <a:off x="11798427" y="647259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Картинки по запросу казахэкспорт">
            <a:extLst>
              <a:ext uri="{FF2B5EF4-FFF2-40B4-BE49-F238E27FC236}">
                <a16:creationId xmlns:a16="http://schemas.microsoft.com/office/drawing/2014/main" xmlns="" id="{B6D2A9F4-6C78-4D34-8D75-B13516E03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1" y="645105"/>
            <a:ext cx="1952227" cy="8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4EF0BE2-7AAB-4DD2-968C-BE79AE1889E1}"/>
              </a:ext>
            </a:extLst>
          </p:cNvPr>
          <p:cNvSpPr/>
          <p:nvPr/>
        </p:nvSpPr>
        <p:spPr>
          <a:xfrm>
            <a:off x="2957285" y="1715804"/>
            <a:ext cx="2911929" cy="4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1429" b="1" dirty="0">
                <a:solidFill>
                  <a:srgbClr val="2868A4"/>
                </a:solidFill>
                <a:cs typeface="Arial" panose="020B0604020202020204" pitchFamily="34" charset="0"/>
              </a:rPr>
              <a:t>Объем принятых страховых обязательств, в млрд. тенге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2437F21-8953-43D6-B651-95FE52840B00}"/>
              </a:ext>
            </a:extLst>
          </p:cNvPr>
          <p:cNvSpPr/>
          <p:nvPr/>
        </p:nvSpPr>
        <p:spPr>
          <a:xfrm>
            <a:off x="254000" y="1716720"/>
            <a:ext cx="2703284" cy="4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1429" b="1" dirty="0">
                <a:solidFill>
                  <a:srgbClr val="2868A4"/>
                </a:solidFill>
                <a:cs typeface="Arial" panose="020B0604020202020204" pitchFamily="34" charset="0"/>
              </a:rPr>
              <a:t>Количество поддержанных экспортеров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238D393-A2D2-445E-8DDC-FD74622D57D0}"/>
              </a:ext>
            </a:extLst>
          </p:cNvPr>
          <p:cNvSpPr/>
          <p:nvPr/>
        </p:nvSpPr>
        <p:spPr>
          <a:xfrm>
            <a:off x="1599504" y="5475574"/>
            <a:ext cx="433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5"/>
              </a:spcBef>
              <a:defRPr/>
            </a:pPr>
            <a:r>
              <a:rPr lang="ru-RU" sz="2000" b="1" dirty="0">
                <a:solidFill>
                  <a:srgbClr val="006BB3"/>
                </a:solidFill>
              </a:rPr>
              <a:t>Млрд. тенге - с</a:t>
            </a:r>
            <a:r>
              <a:rPr lang="ru-RU" altLang="ru-RU" sz="2000" b="1" dirty="0">
                <a:solidFill>
                  <a:srgbClr val="2868A4"/>
                </a:solidFill>
                <a:cs typeface="Arial" panose="020B0604020202020204" pitchFamily="34" charset="0"/>
              </a:rPr>
              <a:t>умма экспортного торгового финансирования</a:t>
            </a:r>
          </a:p>
        </p:txBody>
      </p:sp>
      <p:pic>
        <p:nvPicPr>
          <p:cNvPr id="14" name="Picture 2" descr="QazIndustry: поддержка бизнеса — ОЮЛ Союз Машиностроителей Казахстана">
            <a:extLst>
              <a:ext uri="{FF2B5EF4-FFF2-40B4-BE49-F238E27FC236}">
                <a16:creationId xmlns:a16="http://schemas.microsoft.com/office/drawing/2014/main" xmlns="" id="{B5A497C2-B24E-4C4C-AA8F-335C017A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86" y="710234"/>
            <a:ext cx="2596160" cy="75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842D85-3CAC-418B-9107-15C28B6E5500}"/>
              </a:ext>
            </a:extLst>
          </p:cNvPr>
          <p:cNvSpPr txBox="1"/>
          <p:nvPr/>
        </p:nvSpPr>
        <p:spPr>
          <a:xfrm>
            <a:off x="11591734" y="1693150"/>
            <a:ext cx="519694" cy="224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7" i="1" dirty="0" err="1">
                <a:solidFill>
                  <a:srgbClr val="595959"/>
                </a:solidFill>
                <a:cs typeface="Arial" panose="020B0604020202020204" pitchFamily="34" charset="0"/>
              </a:rPr>
              <a:t>млн.тг</a:t>
            </a:r>
            <a:r>
              <a:rPr lang="ru-RU" sz="857" i="1" dirty="0">
                <a:solidFill>
                  <a:srgbClr val="595959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DE98D7F-6F26-461C-ACB0-CB1FDEFB024D}"/>
              </a:ext>
            </a:extLst>
          </p:cNvPr>
          <p:cNvSpPr/>
          <p:nvPr/>
        </p:nvSpPr>
        <p:spPr>
          <a:xfrm>
            <a:off x="8803822" y="1625255"/>
            <a:ext cx="1322001" cy="2682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43" b="1" dirty="0">
                <a:solidFill>
                  <a:srgbClr val="2868A4"/>
                </a:solidFill>
                <a:cs typeface="Arial" panose="020B0604020202020204" pitchFamily="34" charset="0"/>
              </a:rPr>
              <a:t>по видам затрат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8C9E985A-94CA-4770-B075-D93C78366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905402"/>
              </p:ext>
            </p:extLst>
          </p:nvPr>
        </p:nvGraphicFramePr>
        <p:xfrm>
          <a:off x="8803821" y="1867079"/>
          <a:ext cx="3305549" cy="247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8172">
                  <a:extLst>
                    <a:ext uri="{9D8B030D-6E8A-4147-A177-3AD203B41FA5}">
                      <a16:colId xmlns:a16="http://schemas.microsoft.com/office/drawing/2014/main" xmlns="" val="3595316662"/>
                    </a:ext>
                  </a:extLst>
                </a:gridCol>
                <a:gridCol w="420197">
                  <a:extLst>
                    <a:ext uri="{9D8B030D-6E8A-4147-A177-3AD203B41FA5}">
                      <a16:colId xmlns:a16="http://schemas.microsoft.com/office/drawing/2014/main" xmlns="" val="3066865005"/>
                    </a:ext>
                  </a:extLst>
                </a:gridCol>
                <a:gridCol w="494899">
                  <a:extLst>
                    <a:ext uri="{9D8B030D-6E8A-4147-A177-3AD203B41FA5}">
                      <a16:colId xmlns:a16="http://schemas.microsoft.com/office/drawing/2014/main" xmlns="" val="3785241644"/>
                    </a:ext>
                  </a:extLst>
                </a:gridCol>
                <a:gridCol w="602281">
                  <a:extLst>
                    <a:ext uri="{9D8B030D-6E8A-4147-A177-3AD203B41FA5}">
                      <a16:colId xmlns:a16="http://schemas.microsoft.com/office/drawing/2014/main" xmlns="" val="3375289635"/>
                    </a:ext>
                  </a:extLst>
                </a:gridCol>
              </a:tblGrid>
              <a:tr h="2085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Доставка</a:t>
                      </a:r>
                      <a:endParaRPr lang="ru-RU" sz="1200" b="1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486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5 294,28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4814499"/>
                  </a:ext>
                </a:extLst>
              </a:tr>
              <a:tr h="211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Железнодорожный</a:t>
                      </a:r>
                      <a:endParaRPr lang="ru-RU" sz="1200" b="0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323</a:t>
                      </a:r>
                      <a:endParaRPr lang="ru-RU" sz="1200" b="1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4178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6315797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Автомобильный</a:t>
                      </a:r>
                      <a:endParaRPr lang="ru-RU" sz="1200" b="0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120</a:t>
                      </a:r>
                      <a:endParaRPr lang="ru-RU" sz="1200" b="1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829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8257454"/>
                  </a:ext>
                </a:extLst>
              </a:tr>
              <a:tr h="199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Морской</a:t>
                      </a:r>
                      <a:endParaRPr lang="ru-RU" sz="1200" b="0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lang="ru-RU" sz="1200" b="1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2304182"/>
                  </a:ext>
                </a:extLst>
              </a:tr>
              <a:tr h="211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Авиа</a:t>
                      </a:r>
                      <a:endParaRPr lang="ru-RU" sz="1200" b="0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1851394"/>
                  </a:ext>
                </a:extLst>
              </a:tr>
              <a:tr h="211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Продвижение</a:t>
                      </a:r>
                      <a:endParaRPr lang="ru-RU" sz="1200" b="1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316,73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70324"/>
                  </a:ext>
                </a:extLst>
              </a:tr>
              <a:tr h="205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Выставки, форумы</a:t>
                      </a:r>
                      <a:endParaRPr lang="ru-RU" sz="1200" b="0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108</a:t>
                      </a:r>
                      <a:endParaRPr lang="ru-RU" sz="1200" b="1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0607970"/>
                  </a:ext>
                </a:extLst>
              </a:tr>
              <a:tr h="205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Реклама</a:t>
                      </a:r>
                      <a:endParaRPr lang="ru-RU" sz="1200" b="0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143</a:t>
                      </a:r>
                      <a:endParaRPr lang="ru-RU" sz="1200" b="1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6871533"/>
                  </a:ext>
                </a:extLst>
              </a:tr>
              <a:tr h="211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Аренда складов, помещений</a:t>
                      </a:r>
                      <a:endParaRPr lang="ru-RU" sz="1200" b="0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9350749"/>
                  </a:ext>
                </a:extLst>
              </a:tr>
              <a:tr h="163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Регистрация торгового знака</a:t>
                      </a:r>
                      <a:endParaRPr lang="ru-RU" sz="1200" b="0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5696743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Изготовление каталога</a:t>
                      </a:r>
                      <a:endParaRPr lang="ru-RU" sz="1200" b="0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lang="ru-RU" sz="1200" b="1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8361814"/>
                  </a:ext>
                </a:extLst>
              </a:tr>
              <a:tr h="209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Сертификация</a:t>
                      </a:r>
                      <a:endParaRPr lang="ru-RU" sz="1200" b="0" i="0" u="none" strike="noStrike" dirty="0">
                        <a:solidFill>
                          <a:srgbClr val="2868A4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2868A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04" marR="6804" marT="680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7032887"/>
                  </a:ext>
                </a:extLst>
              </a:tr>
            </a:tbl>
          </a:graphicData>
        </a:graphic>
      </p:graphicFrame>
      <p:pic>
        <p:nvPicPr>
          <p:cNvPr id="18" name="Рисунок 17" descr="Пользователь">
            <a:extLst>
              <a:ext uri="{FF2B5EF4-FFF2-40B4-BE49-F238E27FC236}">
                <a16:creationId xmlns:a16="http://schemas.microsoft.com/office/drawing/2014/main" xmlns="" id="{F8F4E055-0B41-47C3-9380-FBF8770A93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51513" y="1567525"/>
            <a:ext cx="304969" cy="304969"/>
          </a:xfrm>
          <a:prstGeom prst="rect">
            <a:avLst/>
          </a:prstGeom>
        </p:spPr>
      </p:pic>
      <p:pic>
        <p:nvPicPr>
          <p:cNvPr id="19" name="Рисунок 18" descr="Круговая диаграмма">
            <a:extLst>
              <a:ext uri="{FF2B5EF4-FFF2-40B4-BE49-F238E27FC236}">
                <a16:creationId xmlns:a16="http://schemas.microsoft.com/office/drawing/2014/main" xmlns="" id="{91FB1BA5-4FB9-4644-AD98-8D5C532861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081298" y="1567525"/>
            <a:ext cx="304969" cy="3049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A58FBFD-D21C-40EF-B835-9C4A3FF9E593}"/>
              </a:ext>
            </a:extLst>
          </p:cNvPr>
          <p:cNvSpPr txBox="1"/>
          <p:nvPr/>
        </p:nvSpPr>
        <p:spPr>
          <a:xfrm>
            <a:off x="6009744" y="1441623"/>
            <a:ext cx="268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868A4"/>
                </a:solidFill>
              </a:rPr>
              <a:t>По итогам 19-ти МВК в 2020 г.: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C71A46B-C3EB-4C7E-A002-D6A549039639}"/>
              </a:ext>
            </a:extLst>
          </p:cNvPr>
          <p:cNvSpPr/>
          <p:nvPr/>
        </p:nvSpPr>
        <p:spPr>
          <a:xfrm rot="10800000" flipV="1">
            <a:off x="5967031" y="4454913"/>
            <a:ext cx="6013369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316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632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7948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264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6580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5897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213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4530" algn="l" defTabSz="438632" rtl="0" eaLnBrk="1" latinLnBrk="0" hangingPunct="1"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2868A4"/>
                </a:solidFill>
              </a:rPr>
              <a:t>Приказом Министра торговли и  интеграции от 23 сентября 2020 года №208-НҚ внесены изменения</a:t>
            </a:r>
            <a:r>
              <a:rPr lang="ru-RU" sz="1800" dirty="0">
                <a:solidFill>
                  <a:srgbClr val="2868A4"/>
                </a:solidFill>
              </a:rPr>
              <a:t>: </a:t>
            </a:r>
          </a:p>
          <a:p>
            <a:pPr algn="ctr"/>
            <a:r>
              <a:rPr lang="ru-RU" sz="1800" b="1" dirty="0">
                <a:solidFill>
                  <a:srgbClr val="2868A4"/>
                </a:solidFill>
              </a:rPr>
              <a:t>80%</a:t>
            </a:r>
            <a:r>
              <a:rPr lang="ru-RU" sz="1800" dirty="0">
                <a:solidFill>
                  <a:srgbClr val="2868A4"/>
                </a:solidFill>
              </a:rPr>
              <a:t> </a:t>
            </a:r>
            <a:r>
              <a:rPr lang="ru-RU" sz="1800" dirty="0">
                <a:solidFill>
                  <a:srgbClr val="595959"/>
                </a:solidFill>
              </a:rPr>
              <a:t>покрытие расходов для </a:t>
            </a:r>
            <a:r>
              <a:rPr lang="ru-RU" sz="1800" b="1" dirty="0">
                <a:solidFill>
                  <a:srgbClr val="2868A4"/>
                </a:solidFill>
              </a:rPr>
              <a:t>высокотехнологичных товаров </a:t>
            </a:r>
            <a:r>
              <a:rPr lang="ru-RU" sz="1800" dirty="0">
                <a:solidFill>
                  <a:srgbClr val="595959"/>
                </a:solidFill>
              </a:rPr>
              <a:t>и </a:t>
            </a:r>
            <a:r>
              <a:rPr lang="ru-RU" sz="1800" b="1" dirty="0">
                <a:solidFill>
                  <a:srgbClr val="2868A4"/>
                </a:solidFill>
              </a:rPr>
              <a:t>50%</a:t>
            </a:r>
            <a:r>
              <a:rPr lang="ru-RU" sz="1800" dirty="0">
                <a:solidFill>
                  <a:srgbClr val="595959"/>
                </a:solidFill>
              </a:rPr>
              <a:t> для товаров </a:t>
            </a:r>
            <a:r>
              <a:rPr lang="ru-RU" sz="1800" b="1" dirty="0">
                <a:solidFill>
                  <a:srgbClr val="2868A4"/>
                </a:solidFill>
              </a:rPr>
              <a:t>среднего передела</a:t>
            </a:r>
            <a:r>
              <a:rPr lang="ru-RU" sz="1800" dirty="0">
                <a:solidFill>
                  <a:srgbClr val="2868A4"/>
                </a:solidFill>
              </a:rPr>
              <a:t>. </a:t>
            </a:r>
            <a:r>
              <a:rPr lang="ru-RU" sz="1800" b="1" dirty="0">
                <a:solidFill>
                  <a:srgbClr val="2868A4"/>
                </a:solidFill>
              </a:rPr>
              <a:t>Расширены виды затрат </a:t>
            </a:r>
            <a:r>
              <a:rPr lang="ru-RU" sz="1800" dirty="0">
                <a:solidFill>
                  <a:srgbClr val="595959"/>
                </a:solidFill>
              </a:rPr>
              <a:t>по лицензированию и сертификации, аренде торговых полок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57286" y="633903"/>
            <a:ext cx="2911929" cy="907649"/>
          </a:xfrm>
          <a:prstGeom prst="roundRect">
            <a:avLst>
              <a:gd name="adj" fmla="val 8231"/>
            </a:avLst>
          </a:prstGeom>
          <a:solidFill>
            <a:srgbClr val="006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125"/>
              </a:spcBef>
              <a:defRPr/>
            </a:pPr>
            <a:r>
              <a:rPr lang="ru-RU" sz="1429" dirty="0">
                <a:solidFill>
                  <a:schemeClr val="bg1"/>
                </a:solidFill>
              </a:rPr>
              <a:t>Поддержка экспорта посредством реализации страхового инструментария защиты экспортных операций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805476" y="633903"/>
            <a:ext cx="3303893" cy="907649"/>
          </a:xfrm>
          <a:prstGeom prst="roundRect">
            <a:avLst>
              <a:gd name="adj" fmla="val 8231"/>
            </a:avLst>
          </a:prstGeom>
          <a:solidFill>
            <a:srgbClr val="006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125"/>
              </a:spcBef>
            </a:pPr>
            <a:r>
              <a:rPr lang="ru-RU" sz="1429" dirty="0">
                <a:solidFill>
                  <a:schemeClr val="bg1"/>
                </a:solidFill>
              </a:rPr>
              <a:t>Возмещение части затрат субъектам по продвижению отечественных обработанных товаров на внешних рынках</a:t>
            </a: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973714"/>
              </p:ext>
            </p:extLst>
          </p:nvPr>
        </p:nvGraphicFramePr>
        <p:xfrm>
          <a:off x="-39006" y="2199312"/>
          <a:ext cx="2994234" cy="193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409428"/>
              </p:ext>
            </p:extLst>
          </p:nvPr>
        </p:nvGraphicFramePr>
        <p:xfrm>
          <a:off x="2731920" y="2003165"/>
          <a:ext cx="3137294" cy="203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238D393-A2D2-445E-8DDC-FD74622D57D0}"/>
              </a:ext>
            </a:extLst>
          </p:cNvPr>
          <p:cNvSpPr/>
          <p:nvPr/>
        </p:nvSpPr>
        <p:spPr>
          <a:xfrm>
            <a:off x="575126" y="5478929"/>
            <a:ext cx="1030516" cy="486287"/>
          </a:xfrm>
          <a:prstGeom prst="rect">
            <a:avLst/>
          </a:prstGeom>
          <a:solidFill>
            <a:srgbClr val="006BB3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16,1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0238D393-A2D2-445E-8DDC-FD74622D57D0}"/>
              </a:ext>
            </a:extLst>
          </p:cNvPr>
          <p:cNvSpPr/>
          <p:nvPr/>
        </p:nvSpPr>
        <p:spPr>
          <a:xfrm>
            <a:off x="575126" y="6146680"/>
            <a:ext cx="1030516" cy="486287"/>
          </a:xfrm>
          <a:prstGeom prst="rect">
            <a:avLst/>
          </a:prstGeom>
          <a:solidFill>
            <a:srgbClr val="006BB3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13,5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238D393-A2D2-445E-8DDC-FD74622D57D0}"/>
              </a:ext>
            </a:extLst>
          </p:cNvPr>
          <p:cNvSpPr/>
          <p:nvPr/>
        </p:nvSpPr>
        <p:spPr>
          <a:xfrm>
            <a:off x="1602573" y="6117652"/>
            <a:ext cx="433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5"/>
              </a:spcBef>
              <a:defRPr/>
            </a:pPr>
            <a:r>
              <a:rPr lang="ru-RU" sz="2000" b="1" dirty="0">
                <a:solidFill>
                  <a:srgbClr val="006BB3"/>
                </a:solidFill>
              </a:rPr>
              <a:t>Млрд. тенге - с</a:t>
            </a:r>
            <a:r>
              <a:rPr lang="ru-RU" altLang="ru-RU" sz="2000" b="1" dirty="0">
                <a:solidFill>
                  <a:srgbClr val="2868A4"/>
                </a:solidFill>
                <a:cs typeface="Arial" panose="020B0604020202020204" pitchFamily="34" charset="0"/>
              </a:rPr>
              <a:t>умма </a:t>
            </a:r>
            <a:r>
              <a:rPr lang="ru-RU" altLang="ru-RU" sz="2000" b="1" dirty="0" err="1">
                <a:solidFill>
                  <a:srgbClr val="2868A4"/>
                </a:solidFill>
                <a:cs typeface="Arial" panose="020B0604020202020204" pitchFamily="34" charset="0"/>
              </a:rPr>
              <a:t>предэкспортного</a:t>
            </a:r>
            <a:r>
              <a:rPr lang="ru-RU" altLang="ru-RU" sz="2000" b="1" dirty="0">
                <a:solidFill>
                  <a:srgbClr val="2868A4"/>
                </a:solidFill>
                <a:cs typeface="Arial" panose="020B0604020202020204" pitchFamily="34" charset="0"/>
              </a:rPr>
              <a:t> финансирования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238D393-A2D2-445E-8DDC-FD74622D57D0}"/>
              </a:ext>
            </a:extLst>
          </p:cNvPr>
          <p:cNvSpPr/>
          <p:nvPr/>
        </p:nvSpPr>
        <p:spPr>
          <a:xfrm>
            <a:off x="6068786" y="2003165"/>
            <a:ext cx="1030516" cy="486287"/>
          </a:xfrm>
          <a:prstGeom prst="rect">
            <a:avLst/>
          </a:prstGeom>
          <a:solidFill>
            <a:srgbClr val="006BB3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487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238D393-A2D2-445E-8DDC-FD74622D57D0}"/>
              </a:ext>
            </a:extLst>
          </p:cNvPr>
          <p:cNvSpPr/>
          <p:nvPr/>
        </p:nvSpPr>
        <p:spPr>
          <a:xfrm>
            <a:off x="6068786" y="2681110"/>
            <a:ext cx="1030516" cy="486287"/>
          </a:xfrm>
          <a:prstGeom prst="rect">
            <a:avLst/>
          </a:prstGeom>
          <a:solidFill>
            <a:srgbClr val="006BB3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216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0238D393-A2D2-445E-8DDC-FD74622D57D0}"/>
              </a:ext>
            </a:extLst>
          </p:cNvPr>
          <p:cNvSpPr/>
          <p:nvPr/>
        </p:nvSpPr>
        <p:spPr>
          <a:xfrm>
            <a:off x="6090656" y="3389328"/>
            <a:ext cx="1030516" cy="486287"/>
          </a:xfrm>
          <a:prstGeom prst="rect">
            <a:avLst/>
          </a:prstGeom>
          <a:solidFill>
            <a:srgbClr val="006BB3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5,6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58FBFD-D21C-40EF-B835-9C4A3FF9E593}"/>
              </a:ext>
            </a:extLst>
          </p:cNvPr>
          <p:cNvSpPr txBox="1"/>
          <p:nvPr/>
        </p:nvSpPr>
        <p:spPr>
          <a:xfrm>
            <a:off x="7096578" y="2011594"/>
            <a:ext cx="268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68A4"/>
                </a:solidFill>
              </a:rPr>
              <a:t>Заявок </a:t>
            </a:r>
          </a:p>
          <a:p>
            <a:r>
              <a:rPr lang="ru-RU" sz="1600" dirty="0">
                <a:solidFill>
                  <a:srgbClr val="2868A4"/>
                </a:solidFill>
              </a:rPr>
              <a:t>одобрено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A58FBFD-D21C-40EF-B835-9C4A3FF9E593}"/>
              </a:ext>
            </a:extLst>
          </p:cNvPr>
          <p:cNvSpPr txBox="1"/>
          <p:nvPr/>
        </p:nvSpPr>
        <p:spPr>
          <a:xfrm>
            <a:off x="7096578" y="2719812"/>
            <a:ext cx="268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68A4"/>
                </a:solidFill>
              </a:rPr>
              <a:t>Субъектов</a:t>
            </a:r>
            <a:br>
              <a:rPr lang="ru-RU" sz="1600" dirty="0">
                <a:solidFill>
                  <a:srgbClr val="2868A4"/>
                </a:solidFill>
              </a:rPr>
            </a:br>
            <a:r>
              <a:rPr lang="ru-RU" sz="1600" dirty="0">
                <a:solidFill>
                  <a:srgbClr val="2868A4"/>
                </a:solidFill>
              </a:rPr>
              <a:t>поддержано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A58FBFD-D21C-40EF-B835-9C4A3FF9E593}"/>
              </a:ext>
            </a:extLst>
          </p:cNvPr>
          <p:cNvSpPr txBox="1"/>
          <p:nvPr/>
        </p:nvSpPr>
        <p:spPr>
          <a:xfrm>
            <a:off x="7096577" y="3377132"/>
            <a:ext cx="268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rgbClr val="2868A4"/>
                </a:solidFill>
              </a:rPr>
              <a:t>Млрд.тенге</a:t>
            </a:r>
            <a:r>
              <a:rPr lang="ru-RU" sz="1600" dirty="0">
                <a:solidFill>
                  <a:srgbClr val="2868A4"/>
                </a:solidFill>
              </a:rPr>
              <a:t> </a:t>
            </a:r>
          </a:p>
          <a:p>
            <a:r>
              <a:rPr lang="ru-RU" sz="1600" dirty="0">
                <a:solidFill>
                  <a:srgbClr val="2868A4"/>
                </a:solidFill>
              </a:rPr>
              <a:t>возмещено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0238D393-A2D2-445E-8DDC-FD74622D57D0}"/>
              </a:ext>
            </a:extLst>
          </p:cNvPr>
          <p:cNvSpPr/>
          <p:nvPr/>
        </p:nvSpPr>
        <p:spPr>
          <a:xfrm>
            <a:off x="1602573" y="4147448"/>
            <a:ext cx="433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5"/>
              </a:spcBef>
              <a:defRPr/>
            </a:pPr>
            <a:r>
              <a:rPr lang="ru-RU" sz="2000" b="1" dirty="0">
                <a:solidFill>
                  <a:srgbClr val="006BB3"/>
                </a:solidFill>
              </a:rPr>
              <a:t>Млрд. тенге объем принятых страховых обязательств</a:t>
            </a:r>
            <a:endParaRPr lang="ru-RU" altLang="ru-RU" sz="2000" b="1" dirty="0">
              <a:solidFill>
                <a:srgbClr val="006BB3"/>
              </a:solidFill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238D393-A2D2-445E-8DDC-FD74622D57D0}"/>
              </a:ext>
            </a:extLst>
          </p:cNvPr>
          <p:cNvSpPr/>
          <p:nvPr/>
        </p:nvSpPr>
        <p:spPr>
          <a:xfrm>
            <a:off x="572057" y="4143429"/>
            <a:ext cx="1030516" cy="486287"/>
          </a:xfrm>
          <a:prstGeom prst="rect">
            <a:avLst/>
          </a:prstGeom>
          <a:solidFill>
            <a:srgbClr val="006BB3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134,6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0238D393-A2D2-445E-8DDC-FD74622D57D0}"/>
              </a:ext>
            </a:extLst>
          </p:cNvPr>
          <p:cNvSpPr/>
          <p:nvPr/>
        </p:nvSpPr>
        <p:spPr>
          <a:xfrm>
            <a:off x="572057" y="4811179"/>
            <a:ext cx="1030516" cy="486287"/>
          </a:xfrm>
          <a:prstGeom prst="rect">
            <a:avLst/>
          </a:prstGeom>
          <a:solidFill>
            <a:srgbClr val="006BB3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799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0238D393-A2D2-445E-8DDC-FD74622D57D0}"/>
              </a:ext>
            </a:extLst>
          </p:cNvPr>
          <p:cNvSpPr/>
          <p:nvPr/>
        </p:nvSpPr>
        <p:spPr>
          <a:xfrm>
            <a:off x="1599504" y="4810317"/>
            <a:ext cx="433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5"/>
              </a:spcBef>
              <a:defRPr/>
            </a:pPr>
            <a:r>
              <a:rPr lang="ru-RU" sz="2000" b="1" dirty="0">
                <a:solidFill>
                  <a:srgbClr val="006BB3"/>
                </a:solidFill>
              </a:rPr>
              <a:t>Млрд. тенге - сумма экспортных контрактов</a:t>
            </a:r>
            <a:endParaRPr lang="ru-RU" altLang="ru-RU" sz="2000" b="1" dirty="0">
              <a:solidFill>
                <a:srgbClr val="006BB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1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China unveils mascot for first import expo_China_www.newsgd.com"/>
          <p:cNvSpPr>
            <a:spLocks noChangeAspect="1" noChangeArrowheads="1"/>
          </p:cNvSpPr>
          <p:nvPr/>
        </p:nvSpPr>
        <p:spPr bwMode="auto">
          <a:xfrm>
            <a:off x="83344" y="-77391"/>
            <a:ext cx="163286" cy="1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986" tIns="24493" rIns="48986" bIns="24493" numCol="1" anchor="t" anchorCtr="0" compatLnSpc="1">
            <a:prstTxWarp prst="textNoShape">
              <a:avLst/>
            </a:prstTxWarp>
          </a:bodyPr>
          <a:lstStyle/>
          <a:p>
            <a:endParaRPr lang="ru-RU" sz="964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228484" y="672480"/>
            <a:ext cx="5758660" cy="38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4922">
              <a:defRPr/>
            </a:pPr>
            <a:r>
              <a:rPr lang="ru-RU" sz="1929" b="1" dirty="0">
                <a:solidFill>
                  <a:srgbClr val="006BB3"/>
                </a:solidFill>
                <a:latin typeface="+mj-lt"/>
              </a:rPr>
              <a:t>ВЫВОД КОМПАНИЙ НА ВНЕШНИЕ РЫНКИ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6371656" y="672480"/>
            <a:ext cx="5567476" cy="38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4922">
              <a:defRPr/>
            </a:pPr>
            <a:r>
              <a:rPr lang="ru-RU" sz="1929" b="1" dirty="0">
                <a:solidFill>
                  <a:srgbClr val="006BB3"/>
                </a:solidFill>
                <a:latin typeface="+mj-lt"/>
              </a:rPr>
              <a:t>ВЫВОД КОМПАНИЙ НА </a:t>
            </a:r>
            <a:r>
              <a:rPr lang="en-US" sz="1929" b="1" dirty="0">
                <a:solidFill>
                  <a:srgbClr val="006BB3"/>
                </a:solidFill>
                <a:latin typeface="+mj-lt"/>
              </a:rPr>
              <a:t>ALIBABA</a:t>
            </a:r>
            <a:endParaRPr lang="ru-RU" sz="1929" b="1" dirty="0">
              <a:solidFill>
                <a:srgbClr val="006BB3"/>
              </a:solidFill>
              <a:latin typeface="+mj-lt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BD90BF40-30F8-4446-9974-459BFE853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49275"/>
              </p:ext>
            </p:extLst>
          </p:nvPr>
        </p:nvGraphicFramePr>
        <p:xfrm>
          <a:off x="827198" y="1018727"/>
          <a:ext cx="4996659" cy="177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785">
                  <a:extLst>
                    <a:ext uri="{9D8B030D-6E8A-4147-A177-3AD203B41FA5}">
                      <a16:colId xmlns:a16="http://schemas.microsoft.com/office/drawing/2014/main" xmlns="" val="2509609372"/>
                    </a:ext>
                  </a:extLst>
                </a:gridCol>
                <a:gridCol w="3717874">
                  <a:extLst>
                    <a:ext uri="{9D8B030D-6E8A-4147-A177-3AD203B41FA5}">
                      <a16:colId xmlns:a16="http://schemas.microsoft.com/office/drawing/2014/main" xmlns="" val="2110669258"/>
                    </a:ext>
                  </a:extLst>
                </a:gridCol>
              </a:tblGrid>
              <a:tr h="885051">
                <a:tc>
                  <a:txBody>
                    <a:bodyPr/>
                    <a:lstStyle/>
                    <a:p>
                      <a:pPr algn="ctr"/>
                      <a:r>
                        <a:rPr lang="ru-RU" sz="4300" b="1" dirty="0">
                          <a:solidFill>
                            <a:srgbClr val="2868A4"/>
                          </a:solidFill>
                        </a:rPr>
                        <a:t>35</a:t>
                      </a:r>
                    </a:p>
                  </a:txBody>
                  <a:tcPr marL="48986" marR="48986" marT="24493" marB="24493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экспортеров приняли участие в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QazTrade</a:t>
                      </a:r>
                      <a:r>
                        <a:rPr lang="ru-RU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Accelerator</a:t>
                      </a:r>
                      <a:endParaRPr lang="ru-RU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48986" marR="48986" marT="24493" marB="2449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6072977"/>
                  </a:ext>
                </a:extLst>
              </a:tr>
              <a:tr h="8850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300" b="1" kern="1200" dirty="0">
                          <a:solidFill>
                            <a:srgbClr val="2868A4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8986" marR="48986" marT="24493" marB="24493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контрактов по 75 товарам в рамках CIIE-2020 на сумму </a:t>
                      </a:r>
                      <a:r>
                        <a:rPr lang="ru-RU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167 </a:t>
                      </a:r>
                      <a:r>
                        <a:rPr lang="ru-RU" sz="15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млн.долл.США</a:t>
                      </a:r>
                      <a:endParaRPr lang="ru-RU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48986" marR="48986" marT="24493" marB="2449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9308728"/>
                  </a:ext>
                </a:extLst>
              </a:tr>
            </a:tbl>
          </a:graphicData>
        </a:graphic>
      </p:graphicFrame>
      <p:pic>
        <p:nvPicPr>
          <p:cNvPr id="15" name="Picture 4" descr="http://www.newsgd.com/news/images/attachement/jpg/site26/20180728/d8cb8a47665a1cc6205203.jpg">
            <a:extLst>
              <a:ext uri="{FF2B5EF4-FFF2-40B4-BE49-F238E27FC236}">
                <a16:creationId xmlns:a16="http://schemas.microsoft.com/office/drawing/2014/main" xmlns="" id="{BFE62F04-F9A1-4B8C-808B-5167EFE60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1" t="16313" r="30056" b="10102"/>
          <a:stretch/>
        </p:blipFill>
        <p:spPr bwMode="auto">
          <a:xfrm>
            <a:off x="334111" y="2006547"/>
            <a:ext cx="565752" cy="7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54AA445-3891-47BD-BDB8-2A221BC0F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1" y="1197083"/>
            <a:ext cx="602679" cy="602679"/>
          </a:xfrm>
          <a:prstGeom prst="rect">
            <a:avLst/>
          </a:prstGeom>
        </p:spPr>
      </p:pic>
      <p:pic>
        <p:nvPicPr>
          <p:cNvPr id="2050" name="Picture 2" descr="PrivacyGrade">
            <a:extLst>
              <a:ext uri="{FF2B5EF4-FFF2-40B4-BE49-F238E27FC236}">
                <a16:creationId xmlns:a16="http://schemas.microsoft.com/office/drawing/2014/main" xmlns="" id="{BD3E5E09-9059-4E44-9456-F14E4A68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93" y="1177077"/>
            <a:ext cx="602679" cy="6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252F7DD-C493-4504-8D12-DC4A20BD6E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4"/>
            <a:ext cx="10761785" cy="51816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68F6434-42FF-47FD-8893-110AD48C9011}"/>
              </a:ext>
            </a:extLst>
          </p:cNvPr>
          <p:cNvSpPr/>
          <p:nvPr/>
        </p:nvSpPr>
        <p:spPr>
          <a:xfrm>
            <a:off x="207786" y="20856"/>
            <a:ext cx="11234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prstClr val="white"/>
                </a:solidFill>
              </a:rPr>
              <a:t>НЕФИНАНСОВЫ МЕРЫ ПОДДЕРЖКИ</a:t>
            </a:r>
          </a:p>
        </p:txBody>
      </p:sp>
      <p:graphicFrame>
        <p:nvGraphicFramePr>
          <p:cNvPr id="37" name="Таблица 36">
            <a:extLst>
              <a:ext uri="{FF2B5EF4-FFF2-40B4-BE49-F238E27FC236}">
                <a16:creationId xmlns:a16="http://schemas.microsoft.com/office/drawing/2014/main" xmlns="" id="{BD90BF40-30F8-4446-9974-459BFE853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21357"/>
              </p:ext>
            </p:extLst>
          </p:nvPr>
        </p:nvGraphicFramePr>
        <p:xfrm>
          <a:off x="6942472" y="1100443"/>
          <a:ext cx="4996659" cy="1688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785">
                  <a:extLst>
                    <a:ext uri="{9D8B030D-6E8A-4147-A177-3AD203B41FA5}">
                      <a16:colId xmlns:a16="http://schemas.microsoft.com/office/drawing/2014/main" xmlns="" val="2509609372"/>
                    </a:ext>
                  </a:extLst>
                </a:gridCol>
                <a:gridCol w="3717874">
                  <a:extLst>
                    <a:ext uri="{9D8B030D-6E8A-4147-A177-3AD203B41FA5}">
                      <a16:colId xmlns:a16="http://schemas.microsoft.com/office/drawing/2014/main" xmlns="" val="2110669258"/>
                    </a:ext>
                  </a:extLst>
                </a:gridCol>
              </a:tblGrid>
              <a:tr h="844193">
                <a:tc>
                  <a:txBody>
                    <a:bodyPr/>
                    <a:lstStyle/>
                    <a:p>
                      <a:pPr algn="ctr"/>
                      <a:r>
                        <a:rPr lang="ru-RU" sz="4300" b="1" kern="1200" dirty="0">
                          <a:solidFill>
                            <a:srgbClr val="2868A4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8986" marR="48986" marT="24493" marB="24493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выдано золотых аккаунтов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Alibaba</a:t>
                      </a:r>
                      <a:r>
                        <a:rPr lang="ru-RU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по 4000 товарам, заключено контрактов на 17 млн.$</a:t>
                      </a:r>
                    </a:p>
                  </a:txBody>
                  <a:tcPr marL="48986" marR="48986" marT="24493" marB="2449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6072977"/>
                  </a:ext>
                </a:extLst>
              </a:tr>
              <a:tr h="8441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300" b="1" kern="1200" dirty="0">
                          <a:solidFill>
                            <a:srgbClr val="2868A4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8986" marR="48986" marT="24493" marB="24493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Млн.долл.США</a:t>
                      </a:r>
                      <a:r>
                        <a:rPr lang="ru-RU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заключенных контрактов</a:t>
                      </a:r>
                    </a:p>
                  </a:txBody>
                  <a:tcPr marL="48986" marR="48986" marT="24493" marB="2449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9308728"/>
                  </a:ext>
                </a:extLst>
              </a:tr>
            </a:tbl>
          </a:graphicData>
        </a:graphic>
      </p:graphicFrame>
      <p:pic>
        <p:nvPicPr>
          <p:cNvPr id="2" name="Picture 2" descr="Картинки по запросу &quot;флаг кнр шарик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16951" r="17851" b="17524"/>
          <a:stretch/>
        </p:blipFill>
        <p:spPr bwMode="auto">
          <a:xfrm>
            <a:off x="333791" y="3003850"/>
            <a:ext cx="657320" cy="66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1175333" y="3003850"/>
            <a:ext cx="464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4922">
              <a:defRPr/>
            </a:pPr>
            <a:r>
              <a:rPr lang="ru-RU" dirty="0">
                <a:solidFill>
                  <a:srgbClr val="006BB3"/>
                </a:solidFill>
                <a:latin typeface="+mj-lt"/>
              </a:rPr>
              <a:t>Целевым рынком по итогам проведённого анализа был определён Китай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6083467" y="672480"/>
            <a:ext cx="341" cy="408355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" y="4004135"/>
            <a:ext cx="658801" cy="65880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1116005" y="3976179"/>
            <a:ext cx="496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4922">
              <a:defRPr/>
            </a:pPr>
            <a:r>
              <a:rPr lang="ru-RU" dirty="0">
                <a:solidFill>
                  <a:srgbClr val="006BB3"/>
                </a:solidFill>
                <a:latin typeface="+mj-lt"/>
              </a:rPr>
              <a:t>Ускоренное развитие экспортных компетенций прошли предприятия пищевой промышленности</a:t>
            </a:r>
          </a:p>
        </p:txBody>
      </p:sp>
      <p:pic>
        <p:nvPicPr>
          <p:cNvPr id="2054" name="Picture 6" descr="Картинки по запросу &quot;пищевая промышленность иконка зтп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14" y="1960688"/>
            <a:ext cx="729296" cy="77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2C09CB5-7565-4493-A442-C2E5791BC0BE}"/>
              </a:ext>
            </a:extLst>
          </p:cNvPr>
          <p:cNvSpPr txBox="1"/>
          <p:nvPr/>
        </p:nvSpPr>
        <p:spPr>
          <a:xfrm>
            <a:off x="8232381" y="2951677"/>
            <a:ext cx="3803073" cy="1068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2000"/>
            </a:lvl1pPr>
          </a:lstStyle>
          <a:p>
            <a:pPr algn="just" defTabSz="128016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Компания ТОО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Sunbeealtai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совершила продажи через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Alibaba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и за свой счет продлила действие своего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аккауната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т.к. увидела стабильный спрос на свою продукцию, не только на рынке Китая, но и в странах Ближнего Востока.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151683A-7599-4F03-A2CC-4EDEA0C8EF75}"/>
              </a:ext>
            </a:extLst>
          </p:cNvPr>
          <p:cNvSpPr txBox="1"/>
          <p:nvPr/>
        </p:nvSpPr>
        <p:spPr>
          <a:xfrm>
            <a:off x="8232381" y="4014933"/>
            <a:ext cx="3775443" cy="18136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2000"/>
            </a:lvl1pPr>
          </a:lstStyle>
          <a:p>
            <a:pPr algn="just" defTabSz="128016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Компания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Оптоград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через каналы сбыта электронной коммерции заключила контракты с ОАЭ и Оманом по поставке мясной продукции на сумму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1,8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млн.долл.США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2EE43A38-C059-4E89-95F1-04A143FBE5F0}"/>
              </a:ext>
            </a:extLst>
          </p:cNvPr>
          <p:cNvGrpSpPr/>
          <p:nvPr/>
        </p:nvGrpSpPr>
        <p:grpSpPr>
          <a:xfrm>
            <a:off x="6320061" y="3003664"/>
            <a:ext cx="1778910" cy="466636"/>
            <a:chOff x="180510" y="9034217"/>
            <a:chExt cx="2981670" cy="81236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21CE62AF-83C7-40C0-806E-F35A6D52D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16" y="9162907"/>
              <a:ext cx="2732259" cy="587009"/>
            </a:xfrm>
            <a:prstGeom prst="rect">
              <a:avLst/>
            </a:prstGeom>
          </p:spPr>
        </p:pic>
        <p:sp>
          <p:nvSpPr>
            <p:cNvPr id="48" name="Половина рамки 47">
              <a:extLst>
                <a:ext uri="{FF2B5EF4-FFF2-40B4-BE49-F238E27FC236}">
                  <a16:creationId xmlns:a16="http://schemas.microsoft.com/office/drawing/2014/main" xmlns="" id="{5EDA9100-AED1-4580-986E-B0AE084C6E96}"/>
                </a:ext>
              </a:extLst>
            </p:cNvPr>
            <p:cNvSpPr/>
            <p:nvPr/>
          </p:nvSpPr>
          <p:spPr>
            <a:xfrm rot="10800000">
              <a:off x="2685464" y="9369861"/>
              <a:ext cx="476716" cy="476716"/>
            </a:xfrm>
            <a:prstGeom prst="halfFrame">
              <a:avLst>
                <a:gd name="adj1" fmla="val 7505"/>
                <a:gd name="adj2" fmla="val 826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>
                <a:solidFill>
                  <a:schemeClr val="tx1"/>
                </a:solidFill>
              </a:endParaRPr>
            </a:p>
          </p:txBody>
        </p:sp>
        <p:sp>
          <p:nvSpPr>
            <p:cNvPr id="49" name="Половина рамки 48">
              <a:extLst>
                <a:ext uri="{FF2B5EF4-FFF2-40B4-BE49-F238E27FC236}">
                  <a16:creationId xmlns:a16="http://schemas.microsoft.com/office/drawing/2014/main" xmlns="" id="{4B2E879B-9D66-455E-8685-7D7BDFE43DCD}"/>
                </a:ext>
              </a:extLst>
            </p:cNvPr>
            <p:cNvSpPr/>
            <p:nvPr/>
          </p:nvSpPr>
          <p:spPr>
            <a:xfrm>
              <a:off x="180510" y="9034217"/>
              <a:ext cx="476716" cy="476716"/>
            </a:xfrm>
            <a:prstGeom prst="halfFrame">
              <a:avLst>
                <a:gd name="adj1" fmla="val 7505"/>
                <a:gd name="adj2" fmla="val 826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80513F66-AB20-4333-9D6F-D3CE019A11EC}"/>
              </a:ext>
            </a:extLst>
          </p:cNvPr>
          <p:cNvGrpSpPr/>
          <p:nvPr/>
        </p:nvGrpSpPr>
        <p:grpSpPr>
          <a:xfrm>
            <a:off x="6339793" y="4115411"/>
            <a:ext cx="1788325" cy="399147"/>
            <a:chOff x="170531" y="5545800"/>
            <a:chExt cx="2991649" cy="672539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xmlns="" id="{4DEEE258-6FCE-4814-B240-424D7896D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46" y="5574885"/>
              <a:ext cx="2681061" cy="643454"/>
            </a:xfrm>
            <a:prstGeom prst="rect">
              <a:avLst/>
            </a:prstGeom>
          </p:spPr>
        </p:pic>
        <p:sp>
          <p:nvSpPr>
            <p:cNvPr id="52" name="Половина рамки 51">
              <a:extLst>
                <a:ext uri="{FF2B5EF4-FFF2-40B4-BE49-F238E27FC236}">
                  <a16:creationId xmlns:a16="http://schemas.microsoft.com/office/drawing/2014/main" xmlns="" id="{70161C33-BB5C-4941-9C39-C588D443C328}"/>
                </a:ext>
              </a:extLst>
            </p:cNvPr>
            <p:cNvSpPr/>
            <p:nvPr/>
          </p:nvSpPr>
          <p:spPr>
            <a:xfrm rot="10800000">
              <a:off x="2685464" y="5717341"/>
              <a:ext cx="476716" cy="476716"/>
            </a:xfrm>
            <a:prstGeom prst="halfFrame">
              <a:avLst>
                <a:gd name="adj1" fmla="val 7505"/>
                <a:gd name="adj2" fmla="val 826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>
                <a:solidFill>
                  <a:schemeClr val="tx1"/>
                </a:solidFill>
              </a:endParaRPr>
            </a:p>
          </p:txBody>
        </p:sp>
        <p:sp>
          <p:nvSpPr>
            <p:cNvPr id="53" name="Половина рамки 52">
              <a:extLst>
                <a:ext uri="{FF2B5EF4-FFF2-40B4-BE49-F238E27FC236}">
                  <a16:creationId xmlns:a16="http://schemas.microsoft.com/office/drawing/2014/main" xmlns="" id="{F1F7191A-512C-473C-A886-64F6ECD75F3C}"/>
                </a:ext>
              </a:extLst>
            </p:cNvPr>
            <p:cNvSpPr/>
            <p:nvPr/>
          </p:nvSpPr>
          <p:spPr>
            <a:xfrm>
              <a:off x="170531" y="5545800"/>
              <a:ext cx="476716" cy="476716"/>
            </a:xfrm>
            <a:prstGeom prst="halfFrame">
              <a:avLst>
                <a:gd name="adj1" fmla="val 7505"/>
                <a:gd name="adj2" fmla="val 826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>
                <a:solidFill>
                  <a:schemeClr val="tx1"/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87CD184-421F-4D87-86D1-C81936A290AB}"/>
              </a:ext>
            </a:extLst>
          </p:cNvPr>
          <p:cNvSpPr txBox="1"/>
          <p:nvPr/>
        </p:nvSpPr>
        <p:spPr>
          <a:xfrm>
            <a:off x="813318" y="5201054"/>
            <a:ext cx="95691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2868A4"/>
                </a:solidFill>
                <a:cs typeface="Arial" panose="020B0604020202020204" pitchFamily="34" charset="0"/>
              </a:rPr>
              <a:t>Консультационно-аналитическая поддержка экспортеров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41F03EC-23D8-4486-9ACF-DE8FD716310F}"/>
              </a:ext>
            </a:extLst>
          </p:cNvPr>
          <p:cNvSpPr txBox="1"/>
          <p:nvPr/>
        </p:nvSpPr>
        <p:spPr>
          <a:xfrm>
            <a:off x="113342" y="5605944"/>
            <a:ext cx="1132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8000">
                <a:solidFill>
                  <a:srgbClr val="C00000"/>
                </a:solidFill>
              </a:defRPr>
            </a:lvl1pPr>
          </a:lstStyle>
          <a:p>
            <a:r>
              <a:rPr lang="ru-RU" sz="5400" b="1" dirty="0">
                <a:solidFill>
                  <a:srgbClr val="2868A4"/>
                </a:solidFill>
              </a:rPr>
              <a:t>103</a:t>
            </a:r>
            <a:endParaRPr lang="ru-RU" sz="4400" b="1" dirty="0">
              <a:solidFill>
                <a:srgbClr val="2868A4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74D32CD-CEAD-4562-82B6-78970534793A}"/>
              </a:ext>
            </a:extLst>
          </p:cNvPr>
          <p:cNvSpPr txBox="1"/>
          <p:nvPr/>
        </p:nvSpPr>
        <p:spPr>
          <a:xfrm>
            <a:off x="1167213" y="5698205"/>
            <a:ext cx="367532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Предприятия получили рекомендации по улучшению ведения экспортной деятельности </a:t>
            </a:r>
            <a:r>
              <a:rPr lang="ru-RU" sz="1400" b="1" dirty="0">
                <a:solidFill>
                  <a:srgbClr val="2868A4"/>
                </a:solidFill>
              </a:rPr>
              <a:t>по поиску контрагентов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EEB5BF9-55A7-4B27-BC4A-BB96DE303AF0}"/>
              </a:ext>
            </a:extLst>
          </p:cNvPr>
          <p:cNvSpPr txBox="1"/>
          <p:nvPr/>
        </p:nvSpPr>
        <p:spPr>
          <a:xfrm>
            <a:off x="5559996" y="5913648"/>
            <a:ext cx="27541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Отраслевых экспресс-дайджестов</a:t>
            </a:r>
            <a:endParaRPr lang="ru-RU" sz="1400" b="1" dirty="0">
              <a:solidFill>
                <a:srgbClr val="2868A4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BF6A001-B00F-4ADE-90EB-611B2E35BCE8}"/>
              </a:ext>
            </a:extLst>
          </p:cNvPr>
          <p:cNvSpPr txBox="1"/>
          <p:nvPr/>
        </p:nvSpPr>
        <p:spPr>
          <a:xfrm>
            <a:off x="9093401" y="5805927"/>
            <a:ext cx="29686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Форсайт исследований по запросам экспортеров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45689427-D7A1-4A63-A866-E29D3C621C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0" y="5146559"/>
            <a:ext cx="478319" cy="47831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41F03EC-23D8-4486-9ACF-DE8FD716310F}"/>
              </a:ext>
            </a:extLst>
          </p:cNvPr>
          <p:cNvSpPr txBox="1"/>
          <p:nvPr/>
        </p:nvSpPr>
        <p:spPr>
          <a:xfrm>
            <a:off x="4766469" y="5605944"/>
            <a:ext cx="816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8000">
                <a:solidFill>
                  <a:srgbClr val="C00000"/>
                </a:solidFill>
              </a:defRPr>
            </a:lvl1pPr>
          </a:lstStyle>
          <a:p>
            <a:r>
              <a:rPr lang="ru-RU" sz="5400" b="1" dirty="0">
                <a:solidFill>
                  <a:srgbClr val="2868A4"/>
                </a:solidFill>
              </a:rPr>
              <a:t>14</a:t>
            </a:r>
            <a:endParaRPr lang="ru-RU" sz="4400" b="1" dirty="0">
              <a:solidFill>
                <a:srgbClr val="2868A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40D2BDE-A709-47CB-A459-E64AD0F4F357}"/>
              </a:ext>
            </a:extLst>
          </p:cNvPr>
          <p:cNvSpPr txBox="1"/>
          <p:nvPr/>
        </p:nvSpPr>
        <p:spPr>
          <a:xfrm>
            <a:off x="8029465" y="5597318"/>
            <a:ext cx="1148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8000">
                <a:solidFill>
                  <a:srgbClr val="C00000"/>
                </a:solidFill>
              </a:defRPr>
            </a:lvl1pPr>
          </a:lstStyle>
          <a:p>
            <a:r>
              <a:rPr lang="ru-RU" sz="5400" b="1" dirty="0">
                <a:solidFill>
                  <a:srgbClr val="2868A4"/>
                </a:solidFill>
              </a:rPr>
              <a:t>&gt;60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3D1512F-F8B6-406E-8D91-93AF008817A5}"/>
              </a:ext>
            </a:extLst>
          </p:cNvPr>
          <p:cNvSpPr txBox="1"/>
          <p:nvPr/>
        </p:nvSpPr>
        <p:spPr>
          <a:xfrm>
            <a:off x="11798427" y="647259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0" y="4962691"/>
            <a:ext cx="12192000" cy="3798"/>
          </a:xfrm>
          <a:prstGeom prst="line">
            <a:avLst/>
          </a:prstGeom>
          <a:ln w="12700">
            <a:solidFill>
              <a:srgbClr val="2F6F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01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4C183A-4DC5-4766-8629-AD63A39CC35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4"/>
            <a:ext cx="9147048" cy="51816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9E4FDE8-9920-4C33-8349-FED4378B7BDE}"/>
              </a:ext>
            </a:extLst>
          </p:cNvPr>
          <p:cNvSpPr/>
          <p:nvPr/>
        </p:nvSpPr>
        <p:spPr>
          <a:xfrm>
            <a:off x="207786" y="20856"/>
            <a:ext cx="7970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a typeface="Times New Roman" panose="02020603050405020304" pitchFamily="18" charset="0"/>
              </a:rPr>
              <a:t>РЕАЛИЗАЦИЯ ПРОЕКТА ПО УСКОРЕННОМУ ПРОДВИЖЕНИЮ НЕСЫРЬЕВОГО ЭКСПОРТА</a:t>
            </a:r>
          </a:p>
        </p:txBody>
      </p: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xmlns="" id="{2B5D40EA-84C7-4801-946F-B8AB8E013E10}"/>
              </a:ext>
            </a:extLst>
          </p:cNvPr>
          <p:cNvSpPr/>
          <p:nvPr/>
        </p:nvSpPr>
        <p:spPr>
          <a:xfrm>
            <a:off x="-112192" y="622144"/>
            <a:ext cx="12358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2868A4"/>
                </a:solidFill>
                <a:sym typeface="+mn-lt"/>
              </a:rPr>
              <a:t>Сформирован дополнительный потенциал увеличения экспорта по приоритетным товаром и услугам, млрд.</a:t>
            </a:r>
            <a:r>
              <a:rPr lang="en-US" sz="2000" b="1" dirty="0">
                <a:solidFill>
                  <a:srgbClr val="2868A4"/>
                </a:solidFill>
                <a:sym typeface="+mn-lt"/>
              </a:rPr>
              <a:t>$</a:t>
            </a:r>
            <a:endParaRPr lang="ru-RU" sz="2000" b="1" dirty="0">
              <a:solidFill>
                <a:srgbClr val="2868A4"/>
              </a:solidFill>
              <a:sym typeface="+mn-lt"/>
            </a:endParaRPr>
          </a:p>
        </p:txBody>
      </p:sp>
      <p:graphicFrame>
        <p:nvGraphicFramePr>
          <p:cNvPr id="270" name="Chart 57">
            <a:extLst>
              <a:ext uri="{FF2B5EF4-FFF2-40B4-BE49-F238E27FC236}">
                <a16:creationId xmlns:a16="http://schemas.microsoft.com/office/drawing/2014/main" xmlns="" id="{43EBD09D-DBD7-4F49-B134-BB933583BB5C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3142552"/>
              </p:ext>
            </p:extLst>
          </p:nvPr>
        </p:nvGraphicFramePr>
        <p:xfrm>
          <a:off x="6512924" y="1482020"/>
          <a:ext cx="5422490" cy="159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271" name="Text Placeholder 2">
            <a:extLst>
              <a:ext uri="{FF2B5EF4-FFF2-40B4-BE49-F238E27FC236}">
                <a16:creationId xmlns:a16="http://schemas.microsoft.com/office/drawing/2014/main" xmlns="" id="{038CDA3F-42FC-4A74-8EF2-17C9FCA99A4A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75723" y="3100947"/>
            <a:ext cx="595171" cy="14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198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96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594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92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1F497D"/>
              </a:buClr>
            </a:pPr>
            <a:r>
              <a:rPr lang="kk-KZ" altLang="en-US" dirty="0">
                <a:solidFill>
                  <a:srgbClr val="000000">
                    <a:lumMod val="65000"/>
                    <a:lumOff val="35000"/>
                  </a:srgbClr>
                </a:solidFill>
                <a:sym typeface="Arial Narrow" panose="020B0606020202030204" pitchFamily="34" charset="0"/>
              </a:rPr>
              <a:t>Металлургия</a:t>
            </a:r>
            <a:endParaRPr lang="kk-KZ" dirty="0">
              <a:solidFill>
                <a:srgbClr val="000000">
                  <a:lumMod val="65000"/>
                  <a:lumOff val="35000"/>
                </a:srgbClr>
              </a:solidFill>
              <a:sym typeface="Arial Narrow" panose="020B0606020202030204" pitchFamily="34" charset="0"/>
            </a:endParaRPr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xmlns="" id="{DA7365F1-2C22-496F-9E7E-7393789CF85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1237294" y="3113332"/>
            <a:ext cx="615891" cy="28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198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96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594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92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1F497D"/>
              </a:buClr>
            </a:pPr>
            <a:fld id="{FF21D3FC-DF17-4D2E-ADC5-8D744C330656}" type="datetime'''''Цел''ь'''''''''''''''''''' к ''''''''''''&#10;2025'''''' г''.'">
              <a:rPr lang="kk-KZ" altLang="en-US" sz="1100">
                <a:solidFill>
                  <a:srgbClr val="000000">
                    <a:lumMod val="65000"/>
                    <a:lumOff val="35000"/>
                  </a:srgbClr>
                </a:solidFill>
                <a:sym typeface="Arial Narrow" panose="020B0606020202030204" pitchFamily="34" charset="0"/>
              </a:rPr>
              <a:pPr algn="ctr">
                <a:buClr>
                  <a:srgbClr val="1F497D"/>
                </a:buClr>
              </a:pPr>
              <a:t>Цель к 
2025 г.</a:t>
            </a:fld>
            <a:endParaRPr lang="kk-KZ" sz="1100" dirty="0">
              <a:solidFill>
                <a:srgbClr val="000000">
                  <a:lumMod val="65000"/>
                  <a:lumOff val="35000"/>
                </a:srgbClr>
              </a:solidFill>
              <a:sym typeface="Arial Narrow" panose="020B0606020202030204" pitchFamily="34" charset="0"/>
            </a:endParaRPr>
          </a:p>
        </p:txBody>
      </p:sp>
      <p:sp>
        <p:nvSpPr>
          <p:cNvPr id="273" name="Text Placeholder 2">
            <a:extLst>
              <a:ext uri="{FF2B5EF4-FFF2-40B4-BE49-F238E27FC236}">
                <a16:creationId xmlns:a16="http://schemas.microsoft.com/office/drawing/2014/main" xmlns="" id="{3E7FDD37-14D2-475B-A32C-9725E78B61D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1386605" y="1324159"/>
            <a:ext cx="220195" cy="14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6584" tIns="0" rIns="16584" bIns="0" numCol="1" spcCol="0" rtlCol="0" anchor="b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1F497D"/>
              </a:buClr>
            </a:pPr>
            <a:fld id="{95E8AD7F-61B9-43EF-8E49-E845C3B4EDC3}" type="datetime'''''''''1''''''''''''''''''7'',''''''9'''''''''">
              <a:rPr lang="en-GB" altLang="en-US" b="1">
                <a:solidFill>
                  <a:srgbClr val="000000">
                    <a:lumMod val="65000"/>
                    <a:lumOff val="35000"/>
                  </a:srgbClr>
                </a:solidFill>
                <a:sym typeface="Arial Narrow" panose="020B0606020202030204" pitchFamily="34" charset="0"/>
              </a:rPr>
              <a:pPr algn="ctr">
                <a:buClr>
                  <a:srgbClr val="1F497D"/>
                </a:buClr>
              </a:pPr>
              <a:t>17,9</a:t>
            </a:fld>
            <a:endParaRPr lang="en-GB" b="1" dirty="0">
              <a:solidFill>
                <a:srgbClr val="000000">
                  <a:lumMod val="65000"/>
                  <a:lumOff val="35000"/>
                </a:srgbClr>
              </a:solidFill>
              <a:sym typeface="Arial Narrow" panose="020B0606020202030204" pitchFamily="34" charset="0"/>
            </a:endParaRP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xmlns="" id="{136B51BE-FD03-498E-A56F-88882838D87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9507644" y="1963290"/>
            <a:ext cx="298507" cy="1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741" tIns="0" rIns="14741" bIns="0" numCol="1" spcCol="0" rtlCol="0" anchor="b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1F497D"/>
              </a:buClr>
            </a:pPr>
            <a:r>
              <a:rPr altLang="en-US" sz="1400" b="1" dirty="0">
                <a:solidFill>
                  <a:schemeClr val="bg1"/>
                </a:solidFill>
                <a:sym typeface="Arial Narrow" panose="020B0606020202030204" pitchFamily="34" charset="0"/>
              </a:rPr>
              <a:t>=</a:t>
            </a:r>
            <a:fld id="{C95710D7-BD4D-457A-BC30-FCF5A9C9DC3A}" type="datetime'''''''''''''''1''''''''''''''''3'',''''''''''''''''''''5'''''">
              <a:rPr lang="en-GB" altLang="en-US" b="1">
                <a:solidFill>
                  <a:schemeClr val="bg1"/>
                </a:solidFill>
                <a:sym typeface="Arial Narrow" panose="020B0606020202030204" pitchFamily="34" charset="0"/>
              </a:rPr>
              <a:pPr algn="ctr">
                <a:buClr>
                  <a:srgbClr val="1F497D"/>
                </a:buClr>
              </a:pPr>
              <a:t>13,5</a:t>
            </a:fld>
            <a:endParaRPr lang="en-GB" b="1" dirty="0">
              <a:solidFill>
                <a:schemeClr val="bg1"/>
              </a:solidFill>
              <a:sym typeface="Arial Narrow" panose="020B0606020202030204" pitchFamily="34" charset="0"/>
            </a:endParaRPr>
          </a:p>
        </p:txBody>
      </p:sp>
      <p:sp>
        <p:nvSpPr>
          <p:cNvPr id="275" name="Text Placeholder 2">
            <a:extLst>
              <a:ext uri="{FF2B5EF4-FFF2-40B4-BE49-F238E27FC236}">
                <a16:creationId xmlns:a16="http://schemas.microsoft.com/office/drawing/2014/main" xmlns="" id="{A90CB99F-9F0D-45ED-9379-02C249FDA8A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0479106" y="1340137"/>
            <a:ext cx="166759" cy="14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6584" tIns="0" rIns="16584" bIns="0" numCol="1" spcCol="0" rtlCol="0" anchor="b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1F497D"/>
              </a:buClr>
            </a:pPr>
            <a:fld id="{45CA79AF-8A24-41E7-9B10-52174EEA4BA9}" type="datetime'''''''''''''''''4'''''''''',''''''''''''4'''''''''''''''''">
              <a:rPr lang="en-GB" altLang="en-US" b="1">
                <a:solidFill>
                  <a:srgbClr val="000000">
                    <a:lumMod val="65000"/>
                    <a:lumOff val="35000"/>
                  </a:srgbClr>
                </a:solidFill>
                <a:sym typeface="Arial Narrow" panose="020B0606020202030204" pitchFamily="34" charset="0"/>
              </a:rPr>
              <a:pPr algn="ctr">
                <a:buClr>
                  <a:srgbClr val="1F497D"/>
                </a:buClr>
              </a:pPr>
              <a:t>4,4</a:t>
            </a:fld>
            <a:endParaRPr lang="en-GB" b="1" dirty="0">
              <a:solidFill>
                <a:srgbClr val="000000">
                  <a:lumMod val="65000"/>
                  <a:lumOff val="35000"/>
                </a:srgbClr>
              </a:solidFill>
              <a:sym typeface="Arial Narrow" panose="020B0606020202030204" pitchFamily="34" charset="0"/>
            </a:endParaRPr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xmlns="" id="{F3D81CA6-CE1F-4CE7-AEDB-2E0CD5227FF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313331" y="3082950"/>
            <a:ext cx="858848" cy="4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198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96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594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92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1F497D"/>
              </a:buClr>
            </a:pPr>
            <a:r>
              <a:rPr lang="kk-KZ" altLang="en-US" dirty="0">
                <a:solidFill>
                  <a:srgbClr val="000000">
                    <a:lumMod val="65000"/>
                    <a:lumOff val="35000"/>
                  </a:srgbClr>
                </a:solidFill>
                <a:sym typeface="Arial Narrow" panose="020B0606020202030204" pitchFamily="34" charset="0"/>
              </a:rPr>
              <a:t>Эффект от приоритетных направлений</a:t>
            </a:r>
            <a:endParaRPr lang="kk-KZ" dirty="0">
              <a:solidFill>
                <a:srgbClr val="000000">
                  <a:lumMod val="65000"/>
                  <a:lumOff val="35000"/>
                </a:srgbClr>
              </a:solidFill>
              <a:sym typeface="Arial Narrow" panose="020B0606020202030204" pitchFamily="34" charset="0"/>
            </a:endParaRPr>
          </a:p>
        </p:txBody>
      </p:sp>
      <p:sp>
        <p:nvSpPr>
          <p:cNvPr id="277" name="Text Placeholder 2">
            <a:extLst>
              <a:ext uri="{FF2B5EF4-FFF2-40B4-BE49-F238E27FC236}">
                <a16:creationId xmlns:a16="http://schemas.microsoft.com/office/drawing/2014/main" xmlns="" id="{1EF7C6C9-1A71-4E81-A99D-D9BFDC473E98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512375" y="3055498"/>
            <a:ext cx="870294" cy="4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198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96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594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92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1F497D"/>
              </a:buClr>
            </a:pPr>
            <a:r>
              <a:rPr lang="kk-KZ" dirty="0">
                <a:solidFill>
                  <a:srgbClr val="000000">
                    <a:lumMod val="65000"/>
                    <a:lumOff val="35000"/>
                  </a:srgbClr>
                </a:solidFill>
                <a:sym typeface="Arial Narrow" panose="020B0606020202030204" pitchFamily="34" charset="0"/>
              </a:rPr>
              <a:t>Приоритетные товарные группы </a:t>
            </a:r>
          </a:p>
          <a:p>
            <a:pPr algn="ctr">
              <a:buClr>
                <a:srgbClr val="1F497D"/>
              </a:buClr>
            </a:pPr>
            <a:r>
              <a:rPr lang="kk-KZ" dirty="0">
                <a:solidFill>
                  <a:srgbClr val="000000">
                    <a:lumMod val="65000"/>
                    <a:lumOff val="35000"/>
                  </a:srgbClr>
                </a:solidFill>
                <a:sym typeface="Arial Narrow" panose="020B0606020202030204" pitchFamily="34" charset="0"/>
              </a:rPr>
              <a:t>(11 товаров)</a:t>
            </a:r>
          </a:p>
        </p:txBody>
      </p:sp>
      <p:sp>
        <p:nvSpPr>
          <p:cNvPr id="278" name="Text Placeholder 2">
            <a:extLst>
              <a:ext uri="{FF2B5EF4-FFF2-40B4-BE49-F238E27FC236}">
                <a16:creationId xmlns:a16="http://schemas.microsoft.com/office/drawing/2014/main" xmlns="" id="{164AC9B0-323F-497C-91F5-53297E8194EF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512002" y="3082950"/>
            <a:ext cx="903446" cy="4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198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96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594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92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1F497D"/>
              </a:buClr>
            </a:pPr>
            <a:r>
              <a:rPr lang="kk-KZ" altLang="en-US" dirty="0">
                <a:solidFill>
                  <a:srgbClr val="000000">
                    <a:lumMod val="65000"/>
                    <a:lumOff val="35000"/>
                  </a:srgbClr>
                </a:solidFill>
                <a:sym typeface="Arial Narrow" panose="020B0606020202030204" pitchFamily="34" charset="0"/>
              </a:rPr>
              <a:t>Приоритетные услуги </a:t>
            </a:r>
          </a:p>
          <a:p>
            <a:pPr algn="ctr">
              <a:buClr>
                <a:srgbClr val="1F497D"/>
              </a:buClr>
            </a:pPr>
            <a:r>
              <a:rPr lang="kk-KZ" altLang="en-US" dirty="0">
                <a:solidFill>
                  <a:srgbClr val="000000">
                    <a:lumMod val="65000"/>
                    <a:lumOff val="35000"/>
                  </a:srgbClr>
                </a:solidFill>
                <a:sym typeface="Arial Narrow" panose="020B0606020202030204" pitchFamily="34" charset="0"/>
              </a:rPr>
              <a:t>(4 типа услуг)</a:t>
            </a:r>
            <a:endParaRPr lang="kk-KZ" dirty="0">
              <a:solidFill>
                <a:srgbClr val="000000">
                  <a:lumMod val="65000"/>
                  <a:lumOff val="35000"/>
                </a:srgbClr>
              </a:solidFill>
              <a:sym typeface="Arial Narrow" panose="020B0606020202030204" pitchFamily="34" charset="0"/>
            </a:endParaRPr>
          </a:p>
        </p:txBody>
      </p:sp>
      <p:sp>
        <p:nvSpPr>
          <p:cNvPr id="279" name="Text Placeholder 2">
            <a:extLst>
              <a:ext uri="{FF2B5EF4-FFF2-40B4-BE49-F238E27FC236}">
                <a16:creationId xmlns:a16="http://schemas.microsoft.com/office/drawing/2014/main" xmlns="" id="{39E084BC-38A5-46C5-B324-9C5E29CD26B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220717" y="3065563"/>
            <a:ext cx="1016577" cy="5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198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96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594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92000" indent="-19800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1F497D"/>
              </a:buClr>
            </a:pPr>
            <a:fld id="{3310E082-C1C7-4E95-B6FE-EC4F0D101025}" type="datetime'Необходимое увелич''ен''ие по ''дру''гим товар''ам/услу''гам'">
              <a:rPr altLang="en-US">
                <a:solidFill>
                  <a:srgbClr val="000000">
                    <a:lumMod val="65000"/>
                    <a:lumOff val="35000"/>
                  </a:srgbClr>
                </a:solidFill>
                <a:sym typeface="Arial Narrow" panose="020B0606020202030204" pitchFamily="34" charset="0"/>
              </a:rPr>
              <a:pPr algn="ctr">
                <a:buClr>
                  <a:srgbClr val="1F497D"/>
                </a:buClr>
              </a:pPr>
              <a:t>Необходимое увеличение по другим товарам/услугам</a:t>
            </a:fld>
            <a:endParaRPr lang="kk-KZ" dirty="0">
              <a:solidFill>
                <a:srgbClr val="000000">
                  <a:lumMod val="65000"/>
                  <a:lumOff val="35000"/>
                </a:srgbClr>
              </a:solidFill>
              <a:sym typeface="Arial Narrow" panose="020B0606020202030204" pitchFamily="34" charset="0"/>
            </a:endParaRPr>
          </a:p>
        </p:txBody>
      </p:sp>
      <p:sp>
        <p:nvSpPr>
          <p:cNvPr id="280" name="Штриховая стрелка вправо 40">
            <a:extLst>
              <a:ext uri="{FF2B5EF4-FFF2-40B4-BE49-F238E27FC236}">
                <a16:creationId xmlns:a16="http://schemas.microsoft.com/office/drawing/2014/main" xmlns="" id="{69F61C3D-7F51-4011-8C6A-B65340E21C57}"/>
              </a:ext>
            </a:extLst>
          </p:cNvPr>
          <p:cNvSpPr/>
          <p:nvPr/>
        </p:nvSpPr>
        <p:spPr>
          <a:xfrm rot="16200000">
            <a:off x="6789211" y="2041716"/>
            <a:ext cx="387117" cy="465807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546">
              <a:defRPr/>
            </a:pPr>
            <a:endParaRPr lang="kk-KZ" sz="1050">
              <a:solidFill>
                <a:prstClr val="white"/>
              </a:solidFill>
            </a:endParaRPr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xmlns="" id="{8DEE6616-5658-476D-A208-24E1631560DC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866657" y="2666584"/>
            <a:ext cx="222959" cy="14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6584" tIns="0" rIns="16584" bIns="0" numCol="1" spcCol="0" rtlCol="0" anchor="b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1F497D"/>
              </a:buClr>
            </a:pPr>
            <a:r>
              <a:rPr altLang="en-US" sz="1400" b="1" dirty="0">
                <a:solidFill>
                  <a:schemeClr val="bg1"/>
                </a:solidFill>
                <a:sym typeface="Arial Narrow" panose="020B0606020202030204" pitchFamily="34" charset="0"/>
              </a:rPr>
              <a:t>+</a:t>
            </a:r>
            <a:r>
              <a:rPr lang="en-US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sym typeface="Arial Narrow" panose="020B0606020202030204" pitchFamily="34" charset="0"/>
              </a:rPr>
              <a:t> </a:t>
            </a:r>
            <a:fld id="{01922369-FFE0-42FA-9D29-92356C31D723}" type="datetime'''''5'''',''9'''''''''''''''''''''''''''''''">
              <a:rPr lang="en-GB" altLang="en-US" sz="1800" b="1">
                <a:solidFill>
                  <a:schemeClr val="bg1"/>
                </a:solidFill>
                <a:sym typeface="Arial Narrow" panose="020B0606020202030204" pitchFamily="34" charset="0"/>
              </a:rPr>
              <a:pPr algn="ctr">
                <a:buClr>
                  <a:srgbClr val="1F497D"/>
                </a:buClr>
              </a:pPr>
              <a:t>5,9</a:t>
            </a:fld>
            <a:endParaRPr lang="en-GB" sz="1800" b="1" dirty="0">
              <a:solidFill>
                <a:schemeClr val="bg1"/>
              </a:solidFill>
              <a:sym typeface="Arial Narrow" panose="020B0606020202030204" pitchFamily="34" charset="0"/>
            </a:endParaRPr>
          </a:p>
        </p:txBody>
      </p:sp>
      <p:sp>
        <p:nvSpPr>
          <p:cNvPr id="284" name="Text Placeholder 2">
            <a:extLst>
              <a:ext uri="{FF2B5EF4-FFF2-40B4-BE49-F238E27FC236}">
                <a16:creationId xmlns:a16="http://schemas.microsoft.com/office/drawing/2014/main" xmlns="" id="{B8090D5C-7A07-4AFC-B0D6-5D5734B5AE2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759533" y="2342233"/>
            <a:ext cx="222959" cy="14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6584" tIns="0" rIns="16584" bIns="0" numCol="1" spcCol="0" rtlCol="0" anchor="b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1F497D"/>
              </a:buClr>
            </a:pPr>
            <a:r>
              <a:rPr altLang="en-US" sz="1400" b="1" dirty="0">
                <a:solidFill>
                  <a:schemeClr val="bg1"/>
                </a:solidFill>
                <a:sym typeface="Arial Narrow" panose="020B0606020202030204" pitchFamily="34" charset="0"/>
              </a:rPr>
              <a:t>+</a:t>
            </a:r>
            <a:r>
              <a:rPr lang="en-US" altLang="en-US" sz="1400" b="1" dirty="0">
                <a:solidFill>
                  <a:schemeClr val="bg1"/>
                </a:solidFill>
                <a:sym typeface="Arial Narrow" panose="020B0606020202030204" pitchFamily="34" charset="0"/>
              </a:rPr>
              <a:t> </a:t>
            </a:r>
            <a:fld id="{D1450C4D-E11C-40F3-8DBE-F93F1F39EE74}" type="datetime'4'''',''''''4'''''''''''''''''''''">
              <a:rPr lang="en-GB" altLang="en-US" sz="1800" b="1">
                <a:solidFill>
                  <a:schemeClr val="bg1"/>
                </a:solidFill>
                <a:sym typeface="Arial Narrow" panose="020B0606020202030204" pitchFamily="34" charset="0"/>
              </a:rPr>
              <a:pPr algn="ctr">
                <a:buClr>
                  <a:srgbClr val="1F497D"/>
                </a:buClr>
              </a:pPr>
              <a:t>4,4</a:t>
            </a:fld>
            <a:endParaRPr lang="en-GB" sz="1800" b="1" dirty="0">
              <a:solidFill>
                <a:schemeClr val="bg1"/>
              </a:solidFill>
              <a:sym typeface="Arial Narrow" panose="020B0606020202030204" pitchFamily="34" charset="0"/>
            </a:endParaRPr>
          </a:p>
        </p:txBody>
      </p:sp>
      <p:sp>
        <p:nvSpPr>
          <p:cNvPr id="285" name="Text Placeholder 2">
            <a:extLst>
              <a:ext uri="{FF2B5EF4-FFF2-40B4-BE49-F238E27FC236}">
                <a16:creationId xmlns:a16="http://schemas.microsoft.com/office/drawing/2014/main" xmlns="" id="{E18FC2AB-0877-4F02-B273-9D2121BA5D0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8670101" y="1980789"/>
            <a:ext cx="222959" cy="14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6584" tIns="0" rIns="16584" bIns="0" numCol="1" spcCol="0" rtlCol="0" anchor="b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1F497D"/>
              </a:buClr>
            </a:pPr>
            <a:r>
              <a:rPr altLang="en-US" b="1" dirty="0">
                <a:solidFill>
                  <a:schemeClr val="bg1"/>
                </a:solidFill>
                <a:sym typeface="Arial Narrow" panose="020B0606020202030204" pitchFamily="34" charset="0"/>
              </a:rPr>
              <a:t>+</a:t>
            </a:r>
            <a:r>
              <a:rPr lang="en-US" altLang="en-US" b="1" dirty="0">
                <a:solidFill>
                  <a:schemeClr val="bg1"/>
                </a:solidFill>
                <a:sym typeface="Arial Narrow" panose="020B0606020202030204" pitchFamily="34" charset="0"/>
              </a:rPr>
              <a:t> </a:t>
            </a:r>
            <a:fld id="{BA9EB2F9-3A88-41B7-A0BD-4FBAEC83BF62}" type="datetime'''''''3,''''''''''''''''''''''''''1'''''''''''''''''''''''''''">
              <a:rPr lang="en-GB" altLang="en-US" b="1">
                <a:solidFill>
                  <a:schemeClr val="bg1"/>
                </a:solidFill>
                <a:sym typeface="Arial Narrow" panose="020B0606020202030204" pitchFamily="34" charset="0"/>
              </a:rPr>
              <a:pPr algn="ctr">
                <a:buClr>
                  <a:srgbClr val="1F497D"/>
                </a:buClr>
              </a:pPr>
              <a:t>3,1</a:t>
            </a:fld>
            <a:endParaRPr lang="en-GB" b="1" dirty="0">
              <a:solidFill>
                <a:schemeClr val="bg1"/>
              </a:solidFill>
              <a:sym typeface="Arial Narrow" panose="020B0606020202030204" pitchFamily="34" charset="0"/>
            </a:endParaRPr>
          </a:p>
        </p:txBody>
      </p:sp>
      <p:graphicFrame>
        <p:nvGraphicFramePr>
          <p:cNvPr id="236" name="Диаграмма 235">
            <a:extLst>
              <a:ext uri="{FF2B5EF4-FFF2-40B4-BE49-F238E27FC236}">
                <a16:creationId xmlns:a16="http://schemas.microsoft.com/office/drawing/2014/main" xmlns="" id="{73F18EB7-8D3B-4462-8233-DCA96BA0C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047989"/>
              </p:ext>
            </p:extLst>
          </p:nvPr>
        </p:nvGraphicFramePr>
        <p:xfrm>
          <a:off x="1741844" y="1590940"/>
          <a:ext cx="1752008" cy="283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237" name="Oval 76">
            <a:extLst>
              <a:ext uri="{FF2B5EF4-FFF2-40B4-BE49-F238E27FC236}">
                <a16:creationId xmlns:a16="http://schemas.microsoft.com/office/drawing/2014/main" xmlns="" id="{9A6D84AE-CD16-4A38-B068-4B1545F916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77277" y="4494583"/>
            <a:ext cx="803561" cy="306322"/>
          </a:xfrm>
          <a:prstGeom prst="roundRect">
            <a:avLst/>
          </a:prstGeom>
          <a:solidFill>
            <a:srgbClr val="2868A4"/>
          </a:solidFill>
          <a:ln w="9525">
            <a:noFill/>
            <a:round/>
            <a:headEnd/>
            <a:tailEnd/>
          </a:ln>
          <a:effec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defTabSz="480125">
              <a:buClr>
                <a:prstClr val="white"/>
              </a:buClr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itchFamily="34" charset="0"/>
              </a:rPr>
              <a:t>~$ 5</a:t>
            </a:r>
            <a:r>
              <a:rPr lang="ru-RU" sz="1400" b="1" kern="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1400" b="1" kern="0" dirty="0">
                <a:solidFill>
                  <a:prstClr val="white"/>
                </a:solidFill>
                <a:cs typeface="Arial" pitchFamily="34" charset="0"/>
              </a:rPr>
              <a:t>90</a:t>
            </a:r>
            <a:r>
              <a:rPr lang="ru-RU" sz="1400" b="1" kern="0" dirty="0">
                <a:solidFill>
                  <a:prstClr val="white"/>
                </a:solidFill>
                <a:cs typeface="Arial" pitchFamily="34" charset="0"/>
              </a:rPr>
              <a:t>0</a:t>
            </a:r>
            <a:endParaRPr lang="en-US" sz="1400" b="1" kern="0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238" name="AutoShape 249">
            <a:extLst>
              <a:ext uri="{FF2B5EF4-FFF2-40B4-BE49-F238E27FC236}">
                <a16:creationId xmlns:a16="http://schemas.microsoft.com/office/drawing/2014/main" xmlns="" id="{A3096F93-5629-48DE-8BE4-7B4CDD779286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1672834" y="1573075"/>
            <a:ext cx="1435648" cy="0"/>
          </a:xfrm>
          <a:prstGeom prst="straightConnector1">
            <a:avLst/>
          </a:prstGeom>
          <a:noFill/>
          <a:ln w="6350" cap="flat" cmpd="sng" algn="ctr">
            <a:solidFill>
              <a:srgbClr val="2868A4"/>
            </a:solidFill>
            <a:prstDash val="solid"/>
            <a:miter lim="800000"/>
          </a:ln>
          <a:effectLst/>
        </p:spPr>
      </p:cxnSp>
      <p:sp>
        <p:nvSpPr>
          <p:cNvPr id="239" name="AutoShape 250">
            <a:extLst>
              <a:ext uri="{FF2B5EF4-FFF2-40B4-BE49-F238E27FC236}">
                <a16:creationId xmlns:a16="http://schemas.microsoft.com/office/drawing/2014/main" xmlns="" id="{A5DCCF18-0E24-4337-BC62-D1EA2DAF4D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31078" y="1139187"/>
            <a:ext cx="1435648" cy="44489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3869" anchor="b">
            <a:spAutoFit/>
          </a:bodyPr>
          <a:lstStyle/>
          <a:p>
            <a:pPr algn="ctr" defTabSz="254582">
              <a:defRPr/>
            </a:pPr>
            <a:r>
              <a:rPr lang="ru-RU" sz="1400" b="1" dirty="0">
                <a:solidFill>
                  <a:srgbClr val="2868A4"/>
                </a:solidFill>
                <a:latin typeface="+mj-lt"/>
                <a:sym typeface="+mn-lt"/>
              </a:rPr>
              <a:t>Доп. потенциал </a:t>
            </a:r>
          </a:p>
          <a:p>
            <a:pPr algn="ctr" defTabSz="254582">
              <a:defRPr/>
            </a:pPr>
            <a:r>
              <a:rPr lang="ru-RU" sz="1400" b="1" dirty="0">
                <a:solidFill>
                  <a:srgbClr val="2868A4"/>
                </a:solidFill>
                <a:latin typeface="+mj-lt"/>
                <a:sym typeface="+mn-lt"/>
              </a:rPr>
              <a:t>к</a:t>
            </a:r>
            <a:r>
              <a:rPr lang="en-US" sz="1400" b="1" dirty="0">
                <a:solidFill>
                  <a:srgbClr val="2868A4"/>
                </a:solidFill>
                <a:latin typeface="+mj-lt"/>
                <a:sym typeface="+mn-lt"/>
              </a:rPr>
              <a:t> </a:t>
            </a:r>
            <a:r>
              <a:rPr lang="ru-RU" sz="1400" b="1" dirty="0">
                <a:solidFill>
                  <a:srgbClr val="2868A4"/>
                </a:solidFill>
                <a:latin typeface="+mj-lt"/>
                <a:sym typeface="+mn-lt"/>
              </a:rPr>
              <a:t>2025 г.</a:t>
            </a:r>
            <a:r>
              <a:rPr lang="en-US" sz="1400" b="1" dirty="0">
                <a:solidFill>
                  <a:srgbClr val="2868A4"/>
                </a:solidFill>
                <a:latin typeface="+mj-lt"/>
                <a:sym typeface="+mn-lt"/>
              </a:rPr>
              <a:t>, </a:t>
            </a:r>
            <a:r>
              <a:rPr lang="ru-RU" sz="1400" b="1" dirty="0">
                <a:solidFill>
                  <a:srgbClr val="2868A4"/>
                </a:solidFill>
                <a:latin typeface="+mj-lt"/>
                <a:sym typeface="+mn-lt"/>
              </a:rPr>
              <a:t>млн.</a:t>
            </a:r>
            <a:r>
              <a:rPr lang="en-US" sz="1400" b="1" dirty="0">
                <a:solidFill>
                  <a:srgbClr val="2868A4"/>
                </a:solidFill>
                <a:latin typeface="+mj-lt"/>
                <a:sym typeface="+mn-lt"/>
              </a:rPr>
              <a:t>$</a:t>
            </a:r>
            <a:endParaRPr lang="ru-RU" sz="1400" b="1" dirty="0">
              <a:solidFill>
                <a:srgbClr val="2868A4"/>
              </a:solidFill>
              <a:latin typeface="+mj-lt"/>
              <a:sym typeface="+mn-lt"/>
            </a:endParaRPr>
          </a:p>
        </p:txBody>
      </p:sp>
      <p:cxnSp>
        <p:nvCxnSpPr>
          <p:cNvPr id="240" name="AutoShape 249">
            <a:extLst>
              <a:ext uri="{FF2B5EF4-FFF2-40B4-BE49-F238E27FC236}">
                <a16:creationId xmlns:a16="http://schemas.microsoft.com/office/drawing/2014/main" xmlns="" id="{8E2F469D-9DAA-441C-8808-71046781499F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147952" y="1573075"/>
            <a:ext cx="1435648" cy="0"/>
          </a:xfrm>
          <a:prstGeom prst="straightConnector1">
            <a:avLst/>
          </a:prstGeom>
          <a:noFill/>
          <a:ln w="6350" cap="flat" cmpd="sng" algn="ctr">
            <a:solidFill>
              <a:srgbClr val="2868A4"/>
            </a:solidFill>
            <a:prstDash val="solid"/>
            <a:miter lim="800000"/>
          </a:ln>
          <a:effectLst/>
        </p:spPr>
      </p:cxnSp>
      <p:sp>
        <p:nvSpPr>
          <p:cNvPr id="241" name="AutoShape 250">
            <a:extLst>
              <a:ext uri="{FF2B5EF4-FFF2-40B4-BE49-F238E27FC236}">
                <a16:creationId xmlns:a16="http://schemas.microsoft.com/office/drawing/2014/main" xmlns="" id="{D0AB27E5-07D3-40FF-933B-EA74785002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7952" y="1340492"/>
            <a:ext cx="1435648" cy="22944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3869" anchor="b">
            <a:spAutoFit/>
          </a:bodyPr>
          <a:lstStyle/>
          <a:p>
            <a:pPr algn="ctr" defTabSz="254582">
              <a:defRPr/>
            </a:pPr>
            <a:r>
              <a:rPr lang="ru-RU" sz="1400" b="1" kern="0" dirty="0">
                <a:solidFill>
                  <a:srgbClr val="2868A4"/>
                </a:solidFill>
                <a:latin typeface="+mj-lt"/>
                <a:sym typeface="+mn-lt"/>
              </a:rPr>
              <a:t>Товар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3FC251BC-32D0-482E-A007-ACAC49A28270}"/>
              </a:ext>
            </a:extLst>
          </p:cNvPr>
          <p:cNvSpPr txBox="1">
            <a:spLocks/>
          </p:cNvSpPr>
          <p:nvPr/>
        </p:nvSpPr>
        <p:spPr>
          <a:xfrm>
            <a:off x="424765" y="2148288"/>
            <a:ext cx="1204257" cy="20005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ru-RU" sz="1200" baseline="0" dirty="0">
                <a:latin typeface="+mn-lt"/>
              </a:defRPr>
            </a:lvl1pPr>
            <a:lvl2pPr marL="198000" lvl="1" indent="-198000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latin typeface="+mn-lt"/>
              </a:defRPr>
            </a:lvl2pPr>
            <a:lvl3pPr marL="396000" lvl="2" indent="-198000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latin typeface="+mn-lt"/>
              </a:defRPr>
            </a:lvl3pPr>
            <a:lvl4pPr marL="594000" lvl="3" indent="-198000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latin typeface="+mn-lt"/>
              </a:defRPr>
            </a:lvl4pPr>
            <a:lvl5pPr marL="792000" lvl="4" indent="-19800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>
              <a:buClr>
                <a:srgbClr val="2868A4"/>
              </a:buClr>
            </a:pPr>
            <a:r>
              <a:rPr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Свинина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D605DBB8-F294-4307-8F56-90D9CB6D96A7}"/>
              </a:ext>
            </a:extLst>
          </p:cNvPr>
          <p:cNvSpPr txBox="1">
            <a:spLocks/>
          </p:cNvSpPr>
          <p:nvPr/>
        </p:nvSpPr>
        <p:spPr>
          <a:xfrm>
            <a:off x="424765" y="3116123"/>
            <a:ext cx="1204257" cy="20005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ru-RU" sz="1200" baseline="0" dirty="0">
                <a:latin typeface="+mn-lt"/>
              </a:defRPr>
            </a:lvl1pPr>
            <a:lvl2pPr marL="198000" lvl="1" indent="-198000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latin typeface="+mn-lt"/>
              </a:defRPr>
            </a:lvl2pPr>
            <a:lvl3pPr marL="396000" lvl="2" indent="-198000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latin typeface="+mn-lt"/>
              </a:defRPr>
            </a:lvl3pPr>
            <a:lvl4pPr marL="594000" lvl="3" indent="-198000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latin typeface="+mn-lt"/>
              </a:defRPr>
            </a:lvl4pPr>
            <a:lvl5pPr marL="792000" lvl="4" indent="-19800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>
              <a:buClr>
                <a:srgbClr val="2868A4"/>
              </a:buClr>
            </a:pPr>
            <a:r>
              <a:rPr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Пестициды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xmlns="" id="{E25F8DA9-283A-4855-92C3-639B2B745790}"/>
              </a:ext>
            </a:extLst>
          </p:cNvPr>
          <p:cNvSpPr txBox="1">
            <a:spLocks/>
          </p:cNvSpPr>
          <p:nvPr/>
        </p:nvSpPr>
        <p:spPr>
          <a:xfrm>
            <a:off x="424765" y="2400892"/>
            <a:ext cx="1204257" cy="20005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ru-RU" sz="1200" baseline="0" dirty="0">
                <a:latin typeface="+mn-lt"/>
              </a:defRPr>
            </a:lvl1pPr>
            <a:lvl2pPr marL="198000" lvl="1" indent="-198000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latin typeface="+mn-lt"/>
              </a:defRPr>
            </a:lvl2pPr>
            <a:lvl3pPr marL="396000" lvl="2" indent="-198000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latin typeface="+mn-lt"/>
              </a:defRPr>
            </a:lvl3pPr>
            <a:lvl4pPr marL="594000" lvl="3" indent="-198000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latin typeface="+mn-lt"/>
              </a:defRPr>
            </a:lvl4pPr>
            <a:lvl5pPr marL="792000" lvl="4" indent="-19800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>
              <a:buClr>
                <a:srgbClr val="2868A4"/>
              </a:buClr>
            </a:pPr>
            <a:r>
              <a:rPr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Нефтехимия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32BF8412-CB36-471C-A4E9-517E19AC809F}"/>
              </a:ext>
            </a:extLst>
          </p:cNvPr>
          <p:cNvSpPr txBox="1">
            <a:spLocks/>
          </p:cNvSpPr>
          <p:nvPr/>
        </p:nvSpPr>
        <p:spPr>
          <a:xfrm>
            <a:off x="424765" y="3380730"/>
            <a:ext cx="1204257" cy="20005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ru-RU" sz="1200" baseline="0" dirty="0">
                <a:latin typeface="+mn-lt"/>
              </a:defRPr>
            </a:lvl1pPr>
            <a:lvl2pPr marL="198000" lvl="1" indent="-198000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latin typeface="+mn-lt"/>
              </a:defRPr>
            </a:lvl2pPr>
            <a:lvl3pPr marL="396000" lvl="2" indent="-198000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latin typeface="+mn-lt"/>
              </a:defRPr>
            </a:lvl3pPr>
            <a:lvl4pPr marL="594000" lvl="3" indent="-198000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latin typeface="+mn-lt"/>
              </a:defRPr>
            </a:lvl4pPr>
            <a:lvl5pPr marL="792000" lvl="4" indent="-19800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>
              <a:buClr>
                <a:srgbClr val="2868A4"/>
              </a:buClr>
            </a:pPr>
            <a:r>
              <a:rPr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Трансформаторы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0E4658B7-209F-46B7-936C-07CBF972DE2F}"/>
              </a:ext>
            </a:extLst>
          </p:cNvPr>
          <p:cNvSpPr txBox="1">
            <a:spLocks/>
          </p:cNvSpPr>
          <p:nvPr/>
        </p:nvSpPr>
        <p:spPr>
          <a:xfrm>
            <a:off x="448718" y="4174187"/>
            <a:ext cx="1204257" cy="20005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ru-RU" sz="1200" baseline="0" dirty="0">
                <a:latin typeface="+mn-lt"/>
              </a:defRPr>
            </a:lvl1pPr>
            <a:lvl2pPr marL="198000" lvl="1" indent="-198000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latin typeface="+mn-lt"/>
              </a:defRPr>
            </a:lvl2pPr>
            <a:lvl3pPr marL="396000" lvl="2" indent="-198000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latin typeface="+mn-lt"/>
              </a:defRPr>
            </a:lvl3pPr>
            <a:lvl4pPr marL="594000" lvl="3" indent="-198000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latin typeface="+mn-lt"/>
              </a:defRPr>
            </a:lvl4pPr>
            <a:lvl5pPr marL="792000" lvl="4" indent="-19800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>
              <a:buClr>
                <a:srgbClr val="2868A4"/>
              </a:buClr>
            </a:pPr>
            <a:r>
              <a:rPr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Мучные изделия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xmlns="" id="{387729C0-A5ED-4F16-9952-3295FB067261}"/>
              </a:ext>
            </a:extLst>
          </p:cNvPr>
          <p:cNvSpPr txBox="1">
            <a:spLocks/>
          </p:cNvSpPr>
          <p:nvPr/>
        </p:nvSpPr>
        <p:spPr>
          <a:xfrm>
            <a:off x="414514" y="3638430"/>
            <a:ext cx="1452513" cy="20005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ru-RU" sz="1200" baseline="0" dirty="0">
                <a:latin typeface="+mn-lt"/>
              </a:defRPr>
            </a:lvl1pPr>
            <a:lvl2pPr marL="198000" lvl="1" indent="-198000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latin typeface="+mn-lt"/>
              </a:defRPr>
            </a:lvl2pPr>
            <a:lvl3pPr marL="396000" lvl="2" indent="-198000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latin typeface="+mn-lt"/>
              </a:defRPr>
            </a:lvl3pPr>
            <a:lvl4pPr marL="594000" lvl="3" indent="-198000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latin typeface="+mn-lt"/>
              </a:defRPr>
            </a:lvl4pPr>
            <a:lvl5pPr marL="792000" lvl="4" indent="-19800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>
              <a:buClr>
                <a:srgbClr val="2868A4"/>
              </a:buClr>
            </a:pPr>
            <a:r>
              <a:rPr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Макаронные изделия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AB22969A-AAAC-4CFA-A302-13814CCAE384}"/>
              </a:ext>
            </a:extLst>
          </p:cNvPr>
          <p:cNvSpPr txBox="1">
            <a:spLocks/>
          </p:cNvSpPr>
          <p:nvPr/>
        </p:nvSpPr>
        <p:spPr>
          <a:xfrm>
            <a:off x="424765" y="1671312"/>
            <a:ext cx="1204257" cy="20005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ru-RU" sz="1200" baseline="0" dirty="0">
                <a:latin typeface="+mn-lt"/>
              </a:defRPr>
            </a:lvl1pPr>
            <a:lvl2pPr marL="198000" lvl="1" indent="-198000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latin typeface="+mn-lt"/>
              </a:defRPr>
            </a:lvl2pPr>
            <a:lvl3pPr marL="396000" lvl="2" indent="-198000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latin typeface="+mn-lt"/>
              </a:defRPr>
            </a:lvl3pPr>
            <a:lvl4pPr marL="594000" lvl="3" indent="-198000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latin typeface="+mn-lt"/>
              </a:defRPr>
            </a:lvl4pPr>
            <a:lvl5pPr marL="792000" lvl="4" indent="-19800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>
              <a:buClr>
                <a:srgbClr val="2868A4"/>
              </a:buClr>
            </a:pPr>
            <a:r>
              <a:rPr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Говядина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3ECE3226-B340-48A5-845B-63EFCBABD93A}"/>
              </a:ext>
            </a:extLst>
          </p:cNvPr>
          <p:cNvSpPr txBox="1">
            <a:spLocks/>
          </p:cNvSpPr>
          <p:nvPr/>
        </p:nvSpPr>
        <p:spPr>
          <a:xfrm>
            <a:off x="424765" y="2633882"/>
            <a:ext cx="1204257" cy="20005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ru-RU" sz="1200" baseline="0" dirty="0">
                <a:latin typeface="+mn-lt"/>
              </a:defRPr>
            </a:lvl1pPr>
            <a:lvl2pPr marL="198000" lvl="1" indent="-198000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latin typeface="+mn-lt"/>
              </a:defRPr>
            </a:lvl2pPr>
            <a:lvl3pPr marL="396000" lvl="2" indent="-198000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latin typeface="+mn-lt"/>
              </a:defRPr>
            </a:lvl3pPr>
            <a:lvl4pPr marL="594000" lvl="3" indent="-198000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latin typeface="+mn-lt"/>
              </a:defRPr>
            </a:lvl4pPr>
            <a:lvl5pPr marL="792000" lvl="4" indent="-19800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>
              <a:buClr>
                <a:srgbClr val="2868A4"/>
              </a:buClr>
            </a:pPr>
            <a:r>
              <a:rPr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Баранина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525E0F3B-B4A1-404B-B29D-213EFAF8A895}"/>
              </a:ext>
            </a:extLst>
          </p:cNvPr>
          <p:cNvSpPr txBox="1">
            <a:spLocks/>
          </p:cNvSpPr>
          <p:nvPr/>
        </p:nvSpPr>
        <p:spPr>
          <a:xfrm>
            <a:off x="427247" y="3905537"/>
            <a:ext cx="1204257" cy="20005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ru-RU" sz="1200" baseline="0" dirty="0">
                <a:latin typeface="+mn-lt"/>
              </a:defRPr>
            </a:lvl1pPr>
            <a:lvl2pPr marL="198000" lvl="1" indent="-198000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latin typeface="+mn-lt"/>
              </a:defRPr>
            </a:lvl2pPr>
            <a:lvl3pPr marL="396000" lvl="2" indent="-198000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latin typeface="+mn-lt"/>
              </a:defRPr>
            </a:lvl3pPr>
            <a:lvl4pPr marL="594000" lvl="3" indent="-198000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latin typeface="+mn-lt"/>
              </a:defRPr>
            </a:lvl4pPr>
            <a:lvl5pPr marL="792000" lvl="4" indent="-19800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>
              <a:buClr>
                <a:srgbClr val="2868A4"/>
              </a:buClr>
            </a:pPr>
            <a:r>
              <a:rPr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Аккумуляторы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2541D86F-DCFB-4740-9C6F-B90795B05ACA}"/>
              </a:ext>
            </a:extLst>
          </p:cNvPr>
          <p:cNvSpPr txBox="1">
            <a:spLocks/>
          </p:cNvSpPr>
          <p:nvPr/>
        </p:nvSpPr>
        <p:spPr>
          <a:xfrm>
            <a:off x="196303" y="4498607"/>
            <a:ext cx="694014" cy="301091"/>
          </a:xfrm>
          <a:prstGeom prst="roundRect">
            <a:avLst/>
          </a:prstGeom>
          <a:solidFill>
            <a:srgbClr val="2868A4"/>
          </a:solidFill>
          <a:ln w="9525">
            <a:noFill/>
            <a:round/>
            <a:headEnd/>
            <a:tailEnd/>
          </a:ln>
          <a:effec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defTabSz="480125">
              <a:buClr>
                <a:prstClr val="white"/>
              </a:buClr>
              <a:defRPr sz="1100" b="1" kern="0">
                <a:solidFill>
                  <a:prstClr val="white"/>
                </a:solidFill>
                <a:cs typeface="Arial" pitchFamily="34" charset="0"/>
              </a:defRPr>
            </a:lvl1pPr>
            <a:lvl2pPr marL="198000" lvl="1" indent="-198000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latin typeface="+mn-lt"/>
                <a:sym typeface="+mn-lt"/>
              </a:defRPr>
            </a:lvl2pPr>
            <a:lvl3pPr marL="396000" lvl="2" indent="-198000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latin typeface="+mn-lt"/>
                <a:sym typeface="+mn-lt"/>
              </a:defRPr>
            </a:lvl3pPr>
            <a:lvl4pPr marL="594000" lvl="3" indent="-198000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latin typeface="+mn-lt"/>
                <a:sym typeface="+mn-lt"/>
              </a:defRPr>
            </a:lvl4pPr>
            <a:lvl5pPr marL="792000" lvl="4" indent="-19800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latin typeface="+mn-lt"/>
                <a:sym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r>
              <a:rPr lang="ru-RU" sz="1400" dirty="0"/>
              <a:t>ИТОГО</a:t>
            </a:r>
            <a:endParaRPr sz="1400" dirty="0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9AC9DB4E-5F8B-463A-8C24-51110030C25C}"/>
              </a:ext>
            </a:extLst>
          </p:cNvPr>
          <p:cNvSpPr txBox="1">
            <a:spLocks/>
          </p:cNvSpPr>
          <p:nvPr/>
        </p:nvSpPr>
        <p:spPr>
          <a:xfrm>
            <a:off x="424765" y="1899853"/>
            <a:ext cx="1452513" cy="20005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ru-RU" sz="1200" baseline="0" dirty="0">
                <a:latin typeface="+mn-lt"/>
              </a:defRPr>
            </a:lvl1pPr>
            <a:lvl2pPr marL="198000" lvl="1" indent="-198000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latin typeface="+mn-lt"/>
              </a:defRPr>
            </a:lvl2pPr>
            <a:lvl3pPr marL="396000" lvl="2" indent="-198000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latin typeface="+mn-lt"/>
              </a:defRPr>
            </a:lvl3pPr>
            <a:lvl4pPr marL="594000" lvl="3" indent="-198000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latin typeface="+mn-lt"/>
              </a:defRPr>
            </a:lvl4pPr>
            <a:lvl5pPr marL="792000" lvl="4" indent="-19800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>
              <a:buClr>
                <a:srgbClr val="2868A4"/>
              </a:buClr>
            </a:pPr>
            <a:r>
              <a:rPr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Растительные масла 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xmlns="" id="{5E04DAA2-4C4E-4A57-AE8B-BAF489F5797B}"/>
              </a:ext>
            </a:extLst>
          </p:cNvPr>
          <p:cNvSpPr txBox="1">
            <a:spLocks/>
          </p:cNvSpPr>
          <p:nvPr/>
        </p:nvSpPr>
        <p:spPr>
          <a:xfrm>
            <a:off x="424765" y="2877400"/>
            <a:ext cx="1204257" cy="20005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ru-RU" sz="1200" baseline="0" dirty="0">
                <a:latin typeface="+mn-lt"/>
              </a:defRPr>
            </a:lvl1pPr>
            <a:lvl2pPr marL="198000" lvl="1" indent="-198000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00" baseline="0" dirty="0">
                <a:latin typeface="+mn-lt"/>
              </a:defRPr>
            </a:lvl2pPr>
            <a:lvl3pPr marL="396000" lvl="2" indent="-198000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200" baseline="0" dirty="0">
                <a:latin typeface="+mn-lt"/>
              </a:defRPr>
            </a:lvl3pPr>
            <a:lvl4pPr marL="594000" lvl="3" indent="-198000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00" baseline="0" dirty="0">
                <a:latin typeface="+mn-lt"/>
              </a:defRPr>
            </a:lvl4pPr>
            <a:lvl5pPr marL="792000" lvl="4" indent="-19800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200" baseline="0" dirty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>
              <a:buClr>
                <a:srgbClr val="2868A4"/>
              </a:buClr>
            </a:pPr>
            <a:r>
              <a:rPr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Удобрения </a:t>
            </a:r>
          </a:p>
        </p:txBody>
      </p:sp>
      <p:cxnSp>
        <p:nvCxnSpPr>
          <p:cNvPr id="255" name="AutoShape 249">
            <a:extLst>
              <a:ext uri="{FF2B5EF4-FFF2-40B4-BE49-F238E27FC236}">
                <a16:creationId xmlns:a16="http://schemas.microsoft.com/office/drawing/2014/main" xmlns="" id="{EC6DAFDD-47C4-4F09-B4AB-844BC3AFC64A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4669581" y="1573075"/>
            <a:ext cx="1448013" cy="0"/>
          </a:xfrm>
          <a:prstGeom prst="straightConnector1">
            <a:avLst/>
          </a:prstGeom>
          <a:noFill/>
          <a:ln w="6350" cap="flat" cmpd="sng" algn="ctr">
            <a:solidFill>
              <a:srgbClr val="2868A4"/>
            </a:solidFill>
            <a:prstDash val="solid"/>
            <a:miter lim="800000"/>
          </a:ln>
          <a:effectLst/>
        </p:spPr>
      </p:cxnSp>
      <p:sp>
        <p:nvSpPr>
          <p:cNvPr id="256" name="AutoShape 250">
            <a:extLst>
              <a:ext uri="{FF2B5EF4-FFF2-40B4-BE49-F238E27FC236}">
                <a16:creationId xmlns:a16="http://schemas.microsoft.com/office/drawing/2014/main" xmlns="" id="{6653949A-C6F7-4348-BAB6-848BC7436F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6359" y="1134610"/>
            <a:ext cx="1448013" cy="44160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0614" anchor="b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984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9969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4954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9939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4924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9909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4894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9879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254582">
              <a:defRPr/>
            </a:pPr>
            <a:r>
              <a:rPr lang="ru-RU" sz="1400" b="1" dirty="0">
                <a:solidFill>
                  <a:srgbClr val="2868A4"/>
                </a:solidFill>
                <a:latin typeface="+mj-lt"/>
                <a:sym typeface="+mn-lt"/>
              </a:rPr>
              <a:t>Доп. потенциал</a:t>
            </a:r>
            <a:endParaRPr lang="en-US" sz="1400" b="1" dirty="0">
              <a:solidFill>
                <a:srgbClr val="2868A4"/>
              </a:solidFill>
              <a:latin typeface="+mj-lt"/>
              <a:sym typeface="+mn-lt"/>
            </a:endParaRPr>
          </a:p>
          <a:p>
            <a:pPr algn="ctr" defTabSz="254582">
              <a:defRPr/>
            </a:pPr>
            <a:r>
              <a:rPr lang="ru-RU" sz="1400" b="1" dirty="0">
                <a:solidFill>
                  <a:srgbClr val="2868A4"/>
                </a:solidFill>
                <a:latin typeface="+mj-lt"/>
                <a:sym typeface="+mn-lt"/>
              </a:rPr>
              <a:t> к</a:t>
            </a:r>
            <a:r>
              <a:rPr lang="en-US" sz="1400" b="1" dirty="0">
                <a:solidFill>
                  <a:srgbClr val="2868A4"/>
                </a:solidFill>
                <a:latin typeface="+mj-lt"/>
                <a:sym typeface="+mn-lt"/>
              </a:rPr>
              <a:t> </a:t>
            </a:r>
            <a:r>
              <a:rPr lang="ru-RU" sz="1400" b="1" dirty="0">
                <a:solidFill>
                  <a:srgbClr val="2868A4"/>
                </a:solidFill>
                <a:latin typeface="+mj-lt"/>
                <a:sym typeface="+mn-lt"/>
              </a:rPr>
              <a:t>2025 г., млн.</a:t>
            </a:r>
            <a:r>
              <a:rPr lang="en-US" sz="1400" b="1" dirty="0">
                <a:solidFill>
                  <a:srgbClr val="2868A4"/>
                </a:solidFill>
                <a:latin typeface="+mj-lt"/>
                <a:sym typeface="+mn-lt"/>
              </a:rPr>
              <a:t>$</a:t>
            </a:r>
            <a:endParaRPr lang="ru-RU" sz="1400" b="1" dirty="0">
              <a:solidFill>
                <a:srgbClr val="2868A4"/>
              </a:solidFill>
              <a:latin typeface="+mj-lt"/>
              <a:sym typeface="+mn-lt"/>
            </a:endParaRPr>
          </a:p>
        </p:txBody>
      </p:sp>
      <p:cxnSp>
        <p:nvCxnSpPr>
          <p:cNvPr id="257" name="AutoShape 249">
            <a:extLst>
              <a:ext uri="{FF2B5EF4-FFF2-40B4-BE49-F238E27FC236}">
                <a16:creationId xmlns:a16="http://schemas.microsoft.com/office/drawing/2014/main" xmlns="" id="{7450D7CB-5F98-4A73-A3AF-176337DF19EF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3585154" y="1573075"/>
            <a:ext cx="861370" cy="0"/>
          </a:xfrm>
          <a:prstGeom prst="straightConnector1">
            <a:avLst/>
          </a:prstGeom>
          <a:noFill/>
          <a:ln w="6350" cap="flat" cmpd="sng" algn="ctr">
            <a:solidFill>
              <a:srgbClr val="2868A4"/>
            </a:solidFill>
            <a:prstDash val="solid"/>
            <a:miter lim="800000"/>
          </a:ln>
          <a:effectLst/>
        </p:spPr>
      </p:cxnSp>
      <p:sp>
        <p:nvSpPr>
          <p:cNvPr id="258" name="AutoShape 250">
            <a:extLst>
              <a:ext uri="{FF2B5EF4-FFF2-40B4-BE49-F238E27FC236}">
                <a16:creationId xmlns:a16="http://schemas.microsoft.com/office/drawing/2014/main" xmlns="" id="{0FC63B34-4E2B-480C-AE21-EFA30C626D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43551" y="1337511"/>
            <a:ext cx="861370" cy="22616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0614" anchor="b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984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9969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4954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9939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4924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9909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4894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9879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254582">
              <a:defRPr/>
            </a:pPr>
            <a:r>
              <a:rPr lang="ru-RU" sz="1400" b="1" dirty="0">
                <a:solidFill>
                  <a:srgbClr val="2868A4"/>
                </a:solidFill>
                <a:latin typeface="+mj-lt"/>
                <a:sym typeface="+mn-lt"/>
              </a:rPr>
              <a:t>Услуга</a:t>
            </a:r>
          </a:p>
        </p:txBody>
      </p:sp>
      <p:sp>
        <p:nvSpPr>
          <p:cNvPr id="259" name="TextBox 2">
            <a:extLst>
              <a:ext uri="{FF2B5EF4-FFF2-40B4-BE49-F238E27FC236}">
                <a16:creationId xmlns:a16="http://schemas.microsoft.com/office/drawing/2014/main" xmlns="" id="{2D54CA77-9451-4EAD-AE0F-99633A748817}"/>
              </a:ext>
            </a:extLst>
          </p:cNvPr>
          <p:cNvSpPr txBox="1">
            <a:spLocks/>
          </p:cNvSpPr>
          <p:nvPr/>
        </p:nvSpPr>
        <p:spPr>
          <a:xfrm>
            <a:off x="3562926" y="4070035"/>
            <a:ext cx="993188" cy="24694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984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9969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4954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9939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4924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9909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4894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9879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254582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Пассажирские авиа услуги</a:t>
            </a:r>
          </a:p>
        </p:txBody>
      </p:sp>
      <p:sp>
        <p:nvSpPr>
          <p:cNvPr id="260" name="TextBox 4">
            <a:extLst>
              <a:ext uri="{FF2B5EF4-FFF2-40B4-BE49-F238E27FC236}">
                <a16:creationId xmlns:a16="http://schemas.microsoft.com/office/drawing/2014/main" xmlns="" id="{D1FCED71-0718-4255-85CD-0871DCAB0001}"/>
              </a:ext>
            </a:extLst>
          </p:cNvPr>
          <p:cNvSpPr txBox="1">
            <a:spLocks/>
          </p:cNvSpPr>
          <p:nvPr/>
        </p:nvSpPr>
        <p:spPr>
          <a:xfrm>
            <a:off x="3562926" y="3429000"/>
            <a:ext cx="1241911" cy="33674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984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9969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4954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9939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4924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9909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4894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9879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254582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Грузовой мультимодальный </a:t>
            </a:r>
            <a:r>
              <a:rPr lang="ru-RU" sz="13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хаб</a:t>
            </a:r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</a:p>
        </p:txBody>
      </p:sp>
      <p:sp>
        <p:nvSpPr>
          <p:cNvPr id="261" name="TextBox 8">
            <a:extLst>
              <a:ext uri="{FF2B5EF4-FFF2-40B4-BE49-F238E27FC236}">
                <a16:creationId xmlns:a16="http://schemas.microsoft.com/office/drawing/2014/main" xmlns="" id="{367616F6-2270-4B7F-AE25-491BE8DB025B}"/>
              </a:ext>
            </a:extLst>
          </p:cNvPr>
          <p:cNvSpPr txBox="1">
            <a:spLocks/>
          </p:cNvSpPr>
          <p:nvPr/>
        </p:nvSpPr>
        <p:spPr>
          <a:xfrm>
            <a:off x="3562926" y="2821538"/>
            <a:ext cx="996617" cy="40011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984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9969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4954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9939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4924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9909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4894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9879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254582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IT</a:t>
            </a:r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услуги и решения</a:t>
            </a:r>
          </a:p>
        </p:txBody>
      </p:sp>
      <p:sp>
        <p:nvSpPr>
          <p:cNvPr id="262" name="TextBox 10">
            <a:extLst>
              <a:ext uri="{FF2B5EF4-FFF2-40B4-BE49-F238E27FC236}">
                <a16:creationId xmlns:a16="http://schemas.microsoft.com/office/drawing/2014/main" xmlns="" id="{D53D25CB-A80B-401D-A2E5-1F5A059BCB47}"/>
              </a:ext>
            </a:extLst>
          </p:cNvPr>
          <p:cNvSpPr txBox="1">
            <a:spLocks/>
          </p:cNvSpPr>
          <p:nvPr/>
        </p:nvSpPr>
        <p:spPr>
          <a:xfrm>
            <a:off x="3562926" y="1884984"/>
            <a:ext cx="772320" cy="2001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984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9969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4954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9939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4924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9909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4894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9879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254582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Туризм</a:t>
            </a:r>
          </a:p>
        </p:txBody>
      </p:sp>
      <p:sp>
        <p:nvSpPr>
          <p:cNvPr id="263" name="Oval 76">
            <a:extLst>
              <a:ext uri="{FF2B5EF4-FFF2-40B4-BE49-F238E27FC236}">
                <a16:creationId xmlns:a16="http://schemas.microsoft.com/office/drawing/2014/main" xmlns="" id="{8082D11A-7838-436C-AE8C-87DCD66D03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0930" y="4448818"/>
            <a:ext cx="803561" cy="309003"/>
          </a:xfrm>
          <a:prstGeom prst="roundRect">
            <a:avLst/>
          </a:prstGeom>
          <a:solidFill>
            <a:srgbClr val="2868A4"/>
          </a:solidFill>
          <a:ln w="9525">
            <a:noFill/>
            <a:round/>
            <a:headEnd/>
            <a:tailEnd/>
          </a:ln>
          <a:effec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984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9969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4954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9939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4924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9909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4894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9879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480125"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US" sz="1400" b="1" kern="0" dirty="0">
                <a:solidFill>
                  <a:prstClr val="white"/>
                </a:solidFill>
                <a:cs typeface="Arial" pitchFamily="34" charset="0"/>
              </a:rPr>
              <a:t>~$ 4 </a:t>
            </a:r>
            <a:r>
              <a:rPr lang="ru-RU" sz="1400" b="1" kern="0" dirty="0">
                <a:solidFill>
                  <a:prstClr val="white"/>
                </a:solidFill>
                <a:cs typeface="Arial" pitchFamily="34" charset="0"/>
              </a:rPr>
              <a:t>44</a:t>
            </a:r>
            <a:r>
              <a:rPr lang="en-US" sz="1400" b="1" kern="0" dirty="0">
                <a:solidFill>
                  <a:prstClr val="white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264" name="TextBox 67">
            <a:extLst>
              <a:ext uri="{FF2B5EF4-FFF2-40B4-BE49-F238E27FC236}">
                <a16:creationId xmlns:a16="http://schemas.microsoft.com/office/drawing/2014/main" xmlns="" id="{8F9D05CF-198F-4DA8-9B8E-164D301CE3FF}"/>
              </a:ext>
            </a:extLst>
          </p:cNvPr>
          <p:cNvSpPr txBox="1">
            <a:spLocks/>
          </p:cNvSpPr>
          <p:nvPr/>
        </p:nvSpPr>
        <p:spPr>
          <a:xfrm>
            <a:off x="3562926" y="2353313"/>
            <a:ext cx="1184168" cy="33674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984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9969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4954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9939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4924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9909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4894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9879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254582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Грузовой транзит по </a:t>
            </a:r>
            <a:r>
              <a:rPr lang="ru-RU" sz="13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Нурлы</a:t>
            </a:r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ru-RU" sz="13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жол</a:t>
            </a:r>
            <a:endParaRPr lang="ru-RU" sz="13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  <p:graphicFrame>
        <p:nvGraphicFramePr>
          <p:cNvPr id="267" name="Диаграмма 266">
            <a:extLst>
              <a:ext uri="{FF2B5EF4-FFF2-40B4-BE49-F238E27FC236}">
                <a16:creationId xmlns:a16="http://schemas.microsoft.com/office/drawing/2014/main" xmlns="" id="{85E892EB-3CCC-46D6-AAE3-8DE4B25B4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134154"/>
              </p:ext>
            </p:extLst>
          </p:nvPr>
        </p:nvGraphicFramePr>
        <p:xfrm>
          <a:off x="4766339" y="1590940"/>
          <a:ext cx="1802631" cy="284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pic>
        <p:nvPicPr>
          <p:cNvPr id="286" name="CustomIcon">
            <a:extLst>
              <a:ext uri="{FF2B5EF4-FFF2-40B4-BE49-F238E27FC236}">
                <a16:creationId xmlns:a16="http://schemas.microsoft.com/office/drawing/2014/main" xmlns="" id="{C038E64E-D5D5-4610-A19E-0502D4FA2A7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54227" y="2160899"/>
            <a:ext cx="166943" cy="166943"/>
          </a:xfrm>
          <a:prstGeom prst="rect">
            <a:avLst/>
          </a:prstGeom>
        </p:spPr>
      </p:pic>
      <p:grpSp>
        <p:nvGrpSpPr>
          <p:cNvPr id="287" name="Group 42">
            <a:extLst>
              <a:ext uri="{FF2B5EF4-FFF2-40B4-BE49-F238E27FC236}">
                <a16:creationId xmlns:a16="http://schemas.microsoft.com/office/drawing/2014/main" xmlns="" id="{6DA01186-6D85-458A-9CE5-8BBCCEEEBAAB}"/>
              </a:ext>
            </a:extLst>
          </p:cNvPr>
          <p:cNvGrpSpPr/>
          <p:nvPr/>
        </p:nvGrpSpPr>
        <p:grpSpPr>
          <a:xfrm>
            <a:off x="154227" y="3132579"/>
            <a:ext cx="199433" cy="160211"/>
            <a:chOff x="5323486" y="3514504"/>
            <a:chExt cx="615647" cy="540000"/>
          </a:xfrm>
        </p:grpSpPr>
        <p:sp>
          <p:nvSpPr>
            <p:cNvPr id="288" name="Freeform 624">
              <a:extLst>
                <a:ext uri="{FF2B5EF4-FFF2-40B4-BE49-F238E27FC236}">
                  <a16:creationId xmlns:a16="http://schemas.microsoft.com/office/drawing/2014/main" xmlns="" id="{5E5DE10C-6F4D-42B5-B2F8-8D800CFF8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382" y="3874116"/>
              <a:ext cx="573750" cy="180388"/>
            </a:xfrm>
            <a:custGeom>
              <a:avLst/>
              <a:gdLst>
                <a:gd name="T0" fmla="*/ 0 w 179"/>
                <a:gd name="T1" fmla="*/ 56 h 56"/>
                <a:gd name="T2" fmla="*/ 10 w 179"/>
                <a:gd name="T3" fmla="*/ 50 h 56"/>
                <a:gd name="T4" fmla="*/ 32 w 179"/>
                <a:gd name="T5" fmla="*/ 37 h 56"/>
                <a:gd name="T6" fmla="*/ 56 w 179"/>
                <a:gd name="T7" fmla="*/ 25 h 56"/>
                <a:gd name="T8" fmla="*/ 81 w 179"/>
                <a:gd name="T9" fmla="*/ 16 h 56"/>
                <a:gd name="T10" fmla="*/ 179 w 179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6">
                  <a:moveTo>
                    <a:pt x="0" y="56"/>
                  </a:moveTo>
                  <a:cubicBezTo>
                    <a:pt x="3" y="54"/>
                    <a:pt x="7" y="52"/>
                    <a:pt x="10" y="50"/>
                  </a:cubicBezTo>
                  <a:cubicBezTo>
                    <a:pt x="17" y="45"/>
                    <a:pt x="25" y="41"/>
                    <a:pt x="32" y="37"/>
                  </a:cubicBezTo>
                  <a:cubicBezTo>
                    <a:pt x="40" y="33"/>
                    <a:pt x="48" y="29"/>
                    <a:pt x="56" y="25"/>
                  </a:cubicBezTo>
                  <a:cubicBezTo>
                    <a:pt x="64" y="22"/>
                    <a:pt x="72" y="19"/>
                    <a:pt x="81" y="16"/>
                  </a:cubicBezTo>
                  <a:cubicBezTo>
                    <a:pt x="112" y="6"/>
                    <a:pt x="145" y="0"/>
                    <a:pt x="179" y="0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289" name="Freeform 625">
              <a:extLst>
                <a:ext uri="{FF2B5EF4-FFF2-40B4-BE49-F238E27FC236}">
                  <a16:creationId xmlns:a16="http://schemas.microsoft.com/office/drawing/2014/main" xmlns="" id="{9121F97A-1BE9-4FF5-90E7-38734BC9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813" y="3926487"/>
              <a:ext cx="478320" cy="128017"/>
            </a:xfrm>
            <a:custGeom>
              <a:avLst/>
              <a:gdLst>
                <a:gd name="T0" fmla="*/ 0 w 149"/>
                <a:gd name="T1" fmla="*/ 40 h 40"/>
                <a:gd name="T2" fmla="*/ 149 w 149"/>
                <a:gd name="T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9" h="40">
                  <a:moveTo>
                    <a:pt x="0" y="40"/>
                  </a:moveTo>
                  <a:cubicBezTo>
                    <a:pt x="45" y="15"/>
                    <a:pt x="95" y="0"/>
                    <a:pt x="149" y="0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290" name="Freeform 626">
              <a:extLst>
                <a:ext uri="{FF2B5EF4-FFF2-40B4-BE49-F238E27FC236}">
                  <a16:creationId xmlns:a16="http://schemas.microsoft.com/office/drawing/2014/main" xmlns="" id="{5140EEFE-F664-4211-815B-C798D1A2C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030" y="3977694"/>
              <a:ext cx="363103" cy="76810"/>
            </a:xfrm>
            <a:custGeom>
              <a:avLst/>
              <a:gdLst>
                <a:gd name="T0" fmla="*/ 0 w 113"/>
                <a:gd name="T1" fmla="*/ 24 h 24"/>
                <a:gd name="T2" fmla="*/ 113 w 113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3" h="24">
                  <a:moveTo>
                    <a:pt x="0" y="24"/>
                  </a:moveTo>
                  <a:cubicBezTo>
                    <a:pt x="33" y="9"/>
                    <a:pt x="72" y="0"/>
                    <a:pt x="113" y="0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291" name="Freeform 627">
              <a:extLst>
                <a:ext uri="{FF2B5EF4-FFF2-40B4-BE49-F238E27FC236}">
                  <a16:creationId xmlns:a16="http://schemas.microsoft.com/office/drawing/2014/main" xmlns="" id="{48F9285E-823A-4099-887C-148F6823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3141" y="4028900"/>
              <a:ext cx="205991" cy="25604"/>
            </a:xfrm>
            <a:custGeom>
              <a:avLst/>
              <a:gdLst>
                <a:gd name="T0" fmla="*/ 64 w 64"/>
                <a:gd name="T1" fmla="*/ 0 h 8"/>
                <a:gd name="T2" fmla="*/ 0 w 64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8">
                  <a:moveTo>
                    <a:pt x="64" y="0"/>
                  </a:moveTo>
                  <a:cubicBezTo>
                    <a:pt x="43" y="0"/>
                    <a:pt x="22" y="3"/>
                    <a:pt x="0" y="8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292" name="Line 628">
              <a:extLst>
                <a:ext uri="{FF2B5EF4-FFF2-40B4-BE49-F238E27FC236}">
                  <a16:creationId xmlns:a16="http://schemas.microsoft.com/office/drawing/2014/main" xmlns="" id="{47D1E913-CC25-485F-9CCB-BFB06737E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3486" y="3874116"/>
              <a:ext cx="615647" cy="0"/>
            </a:xfrm>
            <a:prstGeom prst="line">
              <a:avLst/>
            </a:pr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293" name="Line 629">
              <a:extLst>
                <a:ext uri="{FF2B5EF4-FFF2-40B4-BE49-F238E27FC236}">
                  <a16:creationId xmlns:a16="http://schemas.microsoft.com/office/drawing/2014/main" xmlns="" id="{B63E16A2-013A-44CA-808A-620144DC2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3486" y="3926487"/>
              <a:ext cx="301423" cy="0"/>
            </a:xfrm>
            <a:prstGeom prst="line">
              <a:avLst/>
            </a:pr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294" name="Line 630">
              <a:extLst>
                <a:ext uri="{FF2B5EF4-FFF2-40B4-BE49-F238E27FC236}">
                  <a16:creationId xmlns:a16="http://schemas.microsoft.com/office/drawing/2014/main" xmlns="" id="{604817C8-F24E-4C2F-8B51-8CD3AC234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3486" y="3977694"/>
              <a:ext cx="173406" cy="0"/>
            </a:xfrm>
            <a:prstGeom prst="line">
              <a:avLst/>
            </a:pr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295" name="Freeform 655">
              <a:extLst>
                <a:ext uri="{FF2B5EF4-FFF2-40B4-BE49-F238E27FC236}">
                  <a16:creationId xmlns:a16="http://schemas.microsoft.com/office/drawing/2014/main" xmlns="" id="{9C1376B2-0C7B-454A-BF18-3656281F9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322" y="3682090"/>
              <a:ext cx="76810" cy="128017"/>
            </a:xfrm>
            <a:custGeom>
              <a:avLst/>
              <a:gdLst>
                <a:gd name="T0" fmla="*/ 23 w 24"/>
                <a:gd name="T1" fmla="*/ 23 h 40"/>
                <a:gd name="T2" fmla="*/ 12 w 24"/>
                <a:gd name="T3" fmla="*/ 0 h 40"/>
                <a:gd name="T4" fmla="*/ 1 w 24"/>
                <a:gd name="T5" fmla="*/ 23 h 40"/>
                <a:gd name="T6" fmla="*/ 0 w 24"/>
                <a:gd name="T7" fmla="*/ 28 h 40"/>
                <a:gd name="T8" fmla="*/ 12 w 24"/>
                <a:gd name="T9" fmla="*/ 40 h 40"/>
                <a:gd name="T10" fmla="*/ 24 w 24"/>
                <a:gd name="T11" fmla="*/ 28 h 40"/>
                <a:gd name="T12" fmla="*/ 23 w 24"/>
                <a:gd name="T13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0">
                  <a:moveTo>
                    <a:pt x="23" y="2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5"/>
                    <a:pt x="0" y="26"/>
                    <a:pt x="0" y="28"/>
                  </a:cubicBezTo>
                  <a:cubicBezTo>
                    <a:pt x="0" y="35"/>
                    <a:pt x="5" y="40"/>
                    <a:pt x="12" y="40"/>
                  </a:cubicBezTo>
                  <a:cubicBezTo>
                    <a:pt x="19" y="40"/>
                    <a:pt x="24" y="35"/>
                    <a:pt x="24" y="28"/>
                  </a:cubicBezTo>
                  <a:cubicBezTo>
                    <a:pt x="24" y="26"/>
                    <a:pt x="24" y="25"/>
                    <a:pt x="23" y="23"/>
                  </a:cubicBezTo>
                  <a:close/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296" name="Freeform 656">
              <a:extLst>
                <a:ext uri="{FF2B5EF4-FFF2-40B4-BE49-F238E27FC236}">
                  <a16:creationId xmlns:a16="http://schemas.microsoft.com/office/drawing/2014/main" xmlns="" id="{32558553-73E1-4CE4-B651-479303EB1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951" y="3682090"/>
              <a:ext cx="77974" cy="128017"/>
            </a:xfrm>
            <a:custGeom>
              <a:avLst/>
              <a:gdLst>
                <a:gd name="T0" fmla="*/ 23 w 24"/>
                <a:gd name="T1" fmla="*/ 23 h 40"/>
                <a:gd name="T2" fmla="*/ 12 w 24"/>
                <a:gd name="T3" fmla="*/ 0 h 40"/>
                <a:gd name="T4" fmla="*/ 1 w 24"/>
                <a:gd name="T5" fmla="*/ 23 h 40"/>
                <a:gd name="T6" fmla="*/ 0 w 24"/>
                <a:gd name="T7" fmla="*/ 28 h 40"/>
                <a:gd name="T8" fmla="*/ 12 w 24"/>
                <a:gd name="T9" fmla="*/ 40 h 40"/>
                <a:gd name="T10" fmla="*/ 24 w 24"/>
                <a:gd name="T11" fmla="*/ 28 h 40"/>
                <a:gd name="T12" fmla="*/ 23 w 24"/>
                <a:gd name="T13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0">
                  <a:moveTo>
                    <a:pt x="23" y="2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5"/>
                    <a:pt x="0" y="26"/>
                    <a:pt x="0" y="28"/>
                  </a:cubicBezTo>
                  <a:cubicBezTo>
                    <a:pt x="0" y="35"/>
                    <a:pt x="5" y="40"/>
                    <a:pt x="12" y="40"/>
                  </a:cubicBezTo>
                  <a:cubicBezTo>
                    <a:pt x="19" y="40"/>
                    <a:pt x="24" y="35"/>
                    <a:pt x="24" y="28"/>
                  </a:cubicBezTo>
                  <a:cubicBezTo>
                    <a:pt x="24" y="26"/>
                    <a:pt x="24" y="25"/>
                    <a:pt x="23" y="23"/>
                  </a:cubicBezTo>
                  <a:close/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297" name="Freeform 657">
              <a:extLst>
                <a:ext uri="{FF2B5EF4-FFF2-40B4-BE49-F238E27FC236}">
                  <a16:creationId xmlns:a16="http://schemas.microsoft.com/office/drawing/2014/main" xmlns="" id="{C08EF375-884D-4E25-9B4C-3368DF13E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486" y="3566875"/>
              <a:ext cx="64008" cy="51207"/>
            </a:xfrm>
            <a:custGeom>
              <a:avLst/>
              <a:gdLst>
                <a:gd name="T0" fmla="*/ 55 w 55"/>
                <a:gd name="T1" fmla="*/ 44 h 44"/>
                <a:gd name="T2" fmla="*/ 55 w 55"/>
                <a:gd name="T3" fmla="*/ 0 h 44"/>
                <a:gd name="T4" fmla="*/ 0 w 5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55" y="44"/>
                  </a:move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298" name="Freeform 658">
              <a:extLst>
                <a:ext uri="{FF2B5EF4-FFF2-40B4-BE49-F238E27FC236}">
                  <a16:creationId xmlns:a16="http://schemas.microsoft.com/office/drawing/2014/main" xmlns="" id="{8052D1DF-7582-48B1-A8A2-D539F0202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01" y="3566875"/>
              <a:ext cx="166423" cy="51207"/>
            </a:xfrm>
            <a:custGeom>
              <a:avLst/>
              <a:gdLst>
                <a:gd name="T0" fmla="*/ 143 w 143"/>
                <a:gd name="T1" fmla="*/ 44 h 44"/>
                <a:gd name="T2" fmla="*/ 143 w 143"/>
                <a:gd name="T3" fmla="*/ 0 h 44"/>
                <a:gd name="T4" fmla="*/ 0 w 143"/>
                <a:gd name="T5" fmla="*/ 0 h 44"/>
                <a:gd name="T6" fmla="*/ 0 w 143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44">
                  <a:moveTo>
                    <a:pt x="143" y="44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44"/>
                  </a:ln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299" name="Line 659">
              <a:extLst>
                <a:ext uri="{FF2B5EF4-FFF2-40B4-BE49-F238E27FC236}">
                  <a16:creationId xmlns:a16="http://schemas.microsoft.com/office/drawing/2014/main" xmlns="" id="{550C7D7D-37C0-428B-B392-38EF57DD8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3486" y="3514504"/>
              <a:ext cx="615647" cy="0"/>
            </a:xfrm>
            <a:prstGeom prst="line">
              <a:avLst/>
            </a:pr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300" name="Freeform 660">
              <a:extLst>
                <a:ext uri="{FF2B5EF4-FFF2-40B4-BE49-F238E27FC236}">
                  <a16:creationId xmlns:a16="http://schemas.microsoft.com/office/drawing/2014/main" xmlns="" id="{96A4D97C-02A2-47B9-B386-87CF8AD9E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330" y="3566875"/>
              <a:ext cx="166423" cy="51207"/>
            </a:xfrm>
            <a:custGeom>
              <a:avLst/>
              <a:gdLst>
                <a:gd name="T0" fmla="*/ 143 w 143"/>
                <a:gd name="T1" fmla="*/ 44 h 44"/>
                <a:gd name="T2" fmla="*/ 143 w 143"/>
                <a:gd name="T3" fmla="*/ 0 h 44"/>
                <a:gd name="T4" fmla="*/ 0 w 143"/>
                <a:gd name="T5" fmla="*/ 0 h 44"/>
                <a:gd name="T6" fmla="*/ 0 w 143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44">
                  <a:moveTo>
                    <a:pt x="143" y="44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44"/>
                  </a:ln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301" name="Freeform 661">
              <a:extLst>
                <a:ext uri="{FF2B5EF4-FFF2-40B4-BE49-F238E27FC236}">
                  <a16:creationId xmlns:a16="http://schemas.microsoft.com/office/drawing/2014/main" xmlns="" id="{52E779B5-D255-4817-AA49-2A622EBFB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125" y="3566875"/>
              <a:ext cx="64008" cy="51207"/>
            </a:xfrm>
            <a:custGeom>
              <a:avLst/>
              <a:gdLst>
                <a:gd name="T0" fmla="*/ 0 w 55"/>
                <a:gd name="T1" fmla="*/ 44 h 44"/>
                <a:gd name="T2" fmla="*/ 0 w 55"/>
                <a:gd name="T3" fmla="*/ 0 h 44"/>
                <a:gd name="T4" fmla="*/ 55 w 5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0" y="44"/>
                  </a:moveTo>
                  <a:lnTo>
                    <a:pt x="0" y="0"/>
                  </a:lnTo>
                  <a:lnTo>
                    <a:pt x="55" y="0"/>
                  </a:ln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  <p:sp>
          <p:nvSpPr>
            <p:cNvPr id="302" name="Freeform 662">
              <a:extLst>
                <a:ext uri="{FF2B5EF4-FFF2-40B4-BE49-F238E27FC236}">
                  <a16:creationId xmlns:a16="http://schemas.microsoft.com/office/drawing/2014/main" xmlns="" id="{A4D0D030-F5E8-4AF2-A04B-CA567C62C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4693" y="3682090"/>
              <a:ext cx="76810" cy="128017"/>
            </a:xfrm>
            <a:custGeom>
              <a:avLst/>
              <a:gdLst>
                <a:gd name="T0" fmla="*/ 23 w 24"/>
                <a:gd name="T1" fmla="*/ 23 h 40"/>
                <a:gd name="T2" fmla="*/ 12 w 24"/>
                <a:gd name="T3" fmla="*/ 0 h 40"/>
                <a:gd name="T4" fmla="*/ 1 w 24"/>
                <a:gd name="T5" fmla="*/ 23 h 40"/>
                <a:gd name="T6" fmla="*/ 0 w 24"/>
                <a:gd name="T7" fmla="*/ 28 h 40"/>
                <a:gd name="T8" fmla="*/ 12 w 24"/>
                <a:gd name="T9" fmla="*/ 40 h 40"/>
                <a:gd name="T10" fmla="*/ 24 w 24"/>
                <a:gd name="T11" fmla="*/ 28 h 40"/>
                <a:gd name="T12" fmla="*/ 23 w 24"/>
                <a:gd name="T13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0">
                  <a:moveTo>
                    <a:pt x="23" y="2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5"/>
                    <a:pt x="0" y="26"/>
                    <a:pt x="0" y="28"/>
                  </a:cubicBezTo>
                  <a:cubicBezTo>
                    <a:pt x="0" y="35"/>
                    <a:pt x="5" y="40"/>
                    <a:pt x="12" y="40"/>
                  </a:cubicBezTo>
                  <a:cubicBezTo>
                    <a:pt x="19" y="40"/>
                    <a:pt x="24" y="35"/>
                    <a:pt x="24" y="28"/>
                  </a:cubicBezTo>
                  <a:cubicBezTo>
                    <a:pt x="24" y="26"/>
                    <a:pt x="24" y="25"/>
                    <a:pt x="23" y="23"/>
                  </a:cubicBezTo>
                  <a:close/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2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303" name="Group 58">
            <a:extLst>
              <a:ext uri="{FF2B5EF4-FFF2-40B4-BE49-F238E27FC236}">
                <a16:creationId xmlns:a16="http://schemas.microsoft.com/office/drawing/2014/main" xmlns="" id="{941A2F7C-563F-4882-AFD9-3D3BD7DB18EA}"/>
              </a:ext>
            </a:extLst>
          </p:cNvPr>
          <p:cNvGrpSpPr/>
          <p:nvPr/>
        </p:nvGrpSpPr>
        <p:grpSpPr>
          <a:xfrm>
            <a:off x="154227" y="2415154"/>
            <a:ext cx="154167" cy="163645"/>
            <a:chOff x="6294406" y="5462284"/>
            <a:chExt cx="539075" cy="540000"/>
          </a:xfrm>
        </p:grpSpPr>
        <p:sp>
          <p:nvSpPr>
            <p:cNvPr id="304" name="Freeform 749">
              <a:extLst>
                <a:ext uri="{FF2B5EF4-FFF2-40B4-BE49-F238E27FC236}">
                  <a16:creationId xmlns:a16="http://schemas.microsoft.com/office/drawing/2014/main" xmlns="" id="{D467A384-BB0A-42DA-8E0C-A19F9D9F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944" y="5914591"/>
              <a:ext cx="121846" cy="41539"/>
            </a:xfrm>
            <a:custGeom>
              <a:avLst/>
              <a:gdLst>
                <a:gd name="T0" fmla="*/ 56 w 56"/>
                <a:gd name="T1" fmla="*/ 0 h 19"/>
                <a:gd name="T2" fmla="*/ 0 w 56"/>
                <a:gd name="T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19">
                  <a:moveTo>
                    <a:pt x="56" y="0"/>
                  </a:moveTo>
                  <a:cubicBezTo>
                    <a:pt x="42" y="14"/>
                    <a:pt x="18" y="19"/>
                    <a:pt x="0" y="13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05" name="Freeform 750">
              <a:extLst>
                <a:ext uri="{FF2B5EF4-FFF2-40B4-BE49-F238E27FC236}">
                  <a16:creationId xmlns:a16="http://schemas.microsoft.com/office/drawing/2014/main" xmlns="" id="{AA72CD16-D812-45EE-B1E1-CC9AE3FF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51" y="5721669"/>
              <a:ext cx="69230" cy="106153"/>
            </a:xfrm>
            <a:custGeom>
              <a:avLst/>
              <a:gdLst>
                <a:gd name="T0" fmla="*/ 0 w 32"/>
                <a:gd name="T1" fmla="*/ 1 h 49"/>
                <a:gd name="T2" fmla="*/ 32 w 32"/>
                <a:gd name="T3" fmla="*/ 0 h 49"/>
                <a:gd name="T4" fmla="*/ 18 w 32"/>
                <a:gd name="T5" fmla="*/ 16 h 49"/>
                <a:gd name="T6" fmla="*/ 10 w 32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9">
                  <a:moveTo>
                    <a:pt x="0" y="1"/>
                  </a:moveTo>
                  <a:cubicBezTo>
                    <a:pt x="11" y="1"/>
                    <a:pt x="22" y="0"/>
                    <a:pt x="32" y="0"/>
                  </a:cubicBezTo>
                  <a:cubicBezTo>
                    <a:pt x="26" y="3"/>
                    <a:pt x="19" y="13"/>
                    <a:pt x="18" y="16"/>
                  </a:cubicBezTo>
                  <a:cubicBezTo>
                    <a:pt x="11" y="26"/>
                    <a:pt x="11" y="38"/>
                    <a:pt x="10" y="49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06" name="Freeform 751">
              <a:extLst>
                <a:ext uri="{FF2B5EF4-FFF2-40B4-BE49-F238E27FC236}">
                  <a16:creationId xmlns:a16="http://schemas.microsoft.com/office/drawing/2014/main" xmlns="" id="{3C667309-9B19-401F-9936-617A238BC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712" y="5736438"/>
              <a:ext cx="43384" cy="17539"/>
            </a:xfrm>
            <a:custGeom>
              <a:avLst/>
              <a:gdLst>
                <a:gd name="T0" fmla="*/ 0 w 20"/>
                <a:gd name="T1" fmla="*/ 8 h 8"/>
                <a:gd name="T2" fmla="*/ 20 w 20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cubicBezTo>
                    <a:pt x="6" y="5"/>
                    <a:pt x="13" y="2"/>
                    <a:pt x="20" y="0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07" name="Freeform 752">
              <a:extLst>
                <a:ext uri="{FF2B5EF4-FFF2-40B4-BE49-F238E27FC236}">
                  <a16:creationId xmlns:a16="http://schemas.microsoft.com/office/drawing/2014/main" xmlns="" id="{558773D5-CC6E-4D10-8C60-26E3177E0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791" y="5784438"/>
              <a:ext cx="113537" cy="217845"/>
            </a:xfrm>
            <a:custGeom>
              <a:avLst/>
              <a:gdLst>
                <a:gd name="T0" fmla="*/ 52 w 52"/>
                <a:gd name="T1" fmla="*/ 100 h 100"/>
                <a:gd name="T2" fmla="*/ 0 w 52"/>
                <a:gd name="T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" h="100">
                  <a:moveTo>
                    <a:pt x="52" y="100"/>
                  </a:moveTo>
                  <a:cubicBezTo>
                    <a:pt x="49" y="66"/>
                    <a:pt x="25" y="25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08" name="Freeform 753">
              <a:extLst>
                <a:ext uri="{FF2B5EF4-FFF2-40B4-BE49-F238E27FC236}">
                  <a16:creationId xmlns:a16="http://schemas.microsoft.com/office/drawing/2014/main" xmlns="" id="{11C9933F-0BBE-4A86-ABC1-A95119533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405" y="5932129"/>
              <a:ext cx="76614" cy="6461"/>
            </a:xfrm>
            <a:custGeom>
              <a:avLst/>
              <a:gdLst>
                <a:gd name="T0" fmla="*/ 0 w 35"/>
                <a:gd name="T1" fmla="*/ 0 h 3"/>
                <a:gd name="T2" fmla="*/ 35 w 35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" h="3">
                  <a:moveTo>
                    <a:pt x="0" y="0"/>
                  </a:moveTo>
                  <a:cubicBezTo>
                    <a:pt x="12" y="3"/>
                    <a:pt x="24" y="3"/>
                    <a:pt x="35" y="0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09" name="Freeform 754">
              <a:extLst>
                <a:ext uri="{FF2B5EF4-FFF2-40B4-BE49-F238E27FC236}">
                  <a16:creationId xmlns:a16="http://schemas.microsoft.com/office/drawing/2014/main" xmlns="" id="{3A063589-8564-4B1C-B8F9-3465BEF3C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406" y="5627514"/>
              <a:ext cx="130153" cy="230769"/>
            </a:xfrm>
            <a:custGeom>
              <a:avLst/>
              <a:gdLst>
                <a:gd name="T0" fmla="*/ 60 w 60"/>
                <a:gd name="T1" fmla="*/ 8 h 106"/>
                <a:gd name="T2" fmla="*/ 0 w 60"/>
                <a:gd name="T3" fmla="*/ 0 h 106"/>
                <a:gd name="T4" fmla="*/ 17 w 60"/>
                <a:gd name="T5" fmla="*/ 21 h 106"/>
                <a:gd name="T6" fmla="*/ 28 w 6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6">
                  <a:moveTo>
                    <a:pt x="60" y="8"/>
                  </a:moveTo>
                  <a:cubicBezTo>
                    <a:pt x="40" y="3"/>
                    <a:pt x="19" y="1"/>
                    <a:pt x="0" y="0"/>
                  </a:cubicBezTo>
                  <a:cubicBezTo>
                    <a:pt x="7" y="3"/>
                    <a:pt x="15" y="18"/>
                    <a:pt x="17" y="21"/>
                  </a:cubicBezTo>
                  <a:cubicBezTo>
                    <a:pt x="31" y="49"/>
                    <a:pt x="16" y="79"/>
                    <a:pt x="28" y="106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10" name="Freeform 755">
              <a:extLst>
                <a:ext uri="{FF2B5EF4-FFF2-40B4-BE49-F238E27FC236}">
                  <a16:creationId xmlns:a16="http://schemas.microsoft.com/office/drawing/2014/main" xmlns="" id="{A4631447-53CE-4DDE-96A1-8AB7FC1AB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866" y="5688437"/>
              <a:ext cx="102462" cy="228922"/>
            </a:xfrm>
            <a:custGeom>
              <a:avLst/>
              <a:gdLst>
                <a:gd name="T0" fmla="*/ 28 w 47"/>
                <a:gd name="T1" fmla="*/ 105 h 105"/>
                <a:gd name="T2" fmla="*/ 13 w 47"/>
                <a:gd name="T3" fmla="*/ 9 h 105"/>
                <a:gd name="T4" fmla="*/ 0 w 4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05">
                  <a:moveTo>
                    <a:pt x="28" y="105"/>
                  </a:moveTo>
                  <a:cubicBezTo>
                    <a:pt x="47" y="72"/>
                    <a:pt x="44" y="35"/>
                    <a:pt x="13" y="9"/>
                  </a:cubicBezTo>
                  <a:cubicBezTo>
                    <a:pt x="9" y="6"/>
                    <a:pt x="4" y="3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11" name="Freeform 756">
              <a:extLst>
                <a:ext uri="{FF2B5EF4-FFF2-40B4-BE49-F238E27FC236}">
                  <a16:creationId xmlns:a16="http://schemas.microsoft.com/office/drawing/2014/main" xmlns="" id="{DEAEAAC0-13A9-4B17-A576-CE3BA25D6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713" y="5505670"/>
              <a:ext cx="410768" cy="496614"/>
            </a:xfrm>
            <a:custGeom>
              <a:avLst/>
              <a:gdLst>
                <a:gd name="T0" fmla="*/ 51 w 189"/>
                <a:gd name="T1" fmla="*/ 0 h 228"/>
                <a:gd name="T2" fmla="*/ 51 w 189"/>
                <a:gd name="T3" fmla="*/ 60 h 228"/>
                <a:gd name="T4" fmla="*/ 6 w 189"/>
                <a:gd name="T5" fmla="*/ 196 h 228"/>
                <a:gd name="T6" fmla="*/ 28 w 189"/>
                <a:gd name="T7" fmla="*/ 228 h 228"/>
                <a:gd name="T8" fmla="*/ 160 w 189"/>
                <a:gd name="T9" fmla="*/ 228 h 228"/>
                <a:gd name="T10" fmla="*/ 183 w 189"/>
                <a:gd name="T11" fmla="*/ 195 h 228"/>
                <a:gd name="T12" fmla="*/ 131 w 189"/>
                <a:gd name="T13" fmla="*/ 60 h 228"/>
                <a:gd name="T14" fmla="*/ 131 w 18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228">
                  <a:moveTo>
                    <a:pt x="51" y="0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6" y="196"/>
                    <a:pt x="6" y="196"/>
                    <a:pt x="6" y="196"/>
                  </a:cubicBezTo>
                  <a:cubicBezTo>
                    <a:pt x="0" y="212"/>
                    <a:pt x="12" y="228"/>
                    <a:pt x="28" y="228"/>
                  </a:cubicBezTo>
                  <a:cubicBezTo>
                    <a:pt x="160" y="228"/>
                    <a:pt x="160" y="228"/>
                    <a:pt x="160" y="228"/>
                  </a:cubicBezTo>
                  <a:cubicBezTo>
                    <a:pt x="177" y="228"/>
                    <a:pt x="189" y="211"/>
                    <a:pt x="183" y="195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12" name="Freeform 757">
              <a:extLst>
                <a:ext uri="{FF2B5EF4-FFF2-40B4-BE49-F238E27FC236}">
                  <a16:creationId xmlns:a16="http://schemas.microsoft.com/office/drawing/2014/main" xmlns="" id="{61FF0541-2DC5-4C40-A2E6-7672BB197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943" y="5462284"/>
              <a:ext cx="208615" cy="43384"/>
            </a:xfrm>
            <a:custGeom>
              <a:avLst/>
              <a:gdLst>
                <a:gd name="T0" fmla="*/ 16 w 96"/>
                <a:gd name="T1" fmla="*/ 20 h 20"/>
                <a:gd name="T2" fmla="*/ 8 w 96"/>
                <a:gd name="T3" fmla="*/ 20 h 20"/>
                <a:gd name="T4" fmla="*/ 0 w 96"/>
                <a:gd name="T5" fmla="*/ 12 h 20"/>
                <a:gd name="T6" fmla="*/ 0 w 96"/>
                <a:gd name="T7" fmla="*/ 8 h 20"/>
                <a:gd name="T8" fmla="*/ 8 w 96"/>
                <a:gd name="T9" fmla="*/ 0 h 20"/>
                <a:gd name="T10" fmla="*/ 88 w 96"/>
                <a:gd name="T11" fmla="*/ 0 h 20"/>
                <a:gd name="T12" fmla="*/ 96 w 96"/>
                <a:gd name="T13" fmla="*/ 8 h 20"/>
                <a:gd name="T14" fmla="*/ 96 w 96"/>
                <a:gd name="T15" fmla="*/ 12 h 20"/>
                <a:gd name="T16" fmla="*/ 88 w 96"/>
                <a:gd name="T17" fmla="*/ 20 h 20"/>
                <a:gd name="T18" fmla="*/ 52 w 96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20">
                  <a:moveTo>
                    <a:pt x="16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16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2" y="0"/>
                    <a:pt x="96" y="4"/>
                    <a:pt x="96" y="8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6"/>
                    <a:pt x="92" y="20"/>
                    <a:pt x="88" y="20"/>
                  </a:cubicBezTo>
                  <a:cubicBezTo>
                    <a:pt x="52" y="20"/>
                    <a:pt x="52" y="20"/>
                    <a:pt x="52" y="20"/>
                  </a:cubicBezTo>
                </a:path>
              </a:pathLst>
            </a:custGeom>
            <a:noFill/>
            <a:ln w="9525" cap="sq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68">
            <a:extLst>
              <a:ext uri="{FF2B5EF4-FFF2-40B4-BE49-F238E27FC236}">
                <a16:creationId xmlns:a16="http://schemas.microsoft.com/office/drawing/2014/main" xmlns="" id="{7BF34238-9E93-4D5B-AF18-0BC71EF7F89C}"/>
              </a:ext>
            </a:extLst>
          </p:cNvPr>
          <p:cNvGrpSpPr/>
          <p:nvPr/>
        </p:nvGrpSpPr>
        <p:grpSpPr>
          <a:xfrm>
            <a:off x="154227" y="3375969"/>
            <a:ext cx="184429" cy="202552"/>
            <a:chOff x="8167718" y="5462284"/>
            <a:chExt cx="522985" cy="540000"/>
          </a:xfrm>
        </p:grpSpPr>
        <p:sp>
          <p:nvSpPr>
            <p:cNvPr id="314" name="Freeform 735">
              <a:extLst>
                <a:ext uri="{FF2B5EF4-FFF2-40B4-BE49-F238E27FC236}">
                  <a16:creationId xmlns:a16="http://schemas.microsoft.com/office/drawing/2014/main" xmlns="" id="{177F560B-F738-4F3A-B331-435A402B6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718" y="5648554"/>
              <a:ext cx="261493" cy="303582"/>
            </a:xfrm>
            <a:custGeom>
              <a:avLst/>
              <a:gdLst>
                <a:gd name="T0" fmla="*/ 48 w 124"/>
                <a:gd name="T1" fmla="*/ 8 h 144"/>
                <a:gd name="T2" fmla="*/ 0 w 124"/>
                <a:gd name="T3" fmla="*/ 4 h 144"/>
                <a:gd name="T4" fmla="*/ 28 w 124"/>
                <a:gd name="T5" fmla="*/ 92 h 144"/>
                <a:gd name="T6" fmla="*/ 99 w 124"/>
                <a:gd name="T7" fmla="*/ 108 h 144"/>
                <a:gd name="T8" fmla="*/ 124 w 12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44">
                  <a:moveTo>
                    <a:pt x="48" y="8"/>
                  </a:moveTo>
                  <a:cubicBezTo>
                    <a:pt x="28" y="0"/>
                    <a:pt x="0" y="4"/>
                    <a:pt x="0" y="4"/>
                  </a:cubicBezTo>
                  <a:cubicBezTo>
                    <a:pt x="0" y="4"/>
                    <a:pt x="1" y="63"/>
                    <a:pt x="28" y="92"/>
                  </a:cubicBezTo>
                  <a:cubicBezTo>
                    <a:pt x="53" y="118"/>
                    <a:pt x="85" y="111"/>
                    <a:pt x="99" y="108"/>
                  </a:cubicBezTo>
                  <a:cubicBezTo>
                    <a:pt x="121" y="102"/>
                    <a:pt x="124" y="128"/>
                    <a:pt x="124" y="144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15" name="Freeform 736">
              <a:extLst>
                <a:ext uri="{FF2B5EF4-FFF2-40B4-BE49-F238E27FC236}">
                  <a16:creationId xmlns:a16="http://schemas.microsoft.com/office/drawing/2014/main" xmlns="" id="{823A69FD-EC13-40E7-A0AB-4CF6F172E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1300" y="5766763"/>
              <a:ext cx="219403" cy="235521"/>
            </a:xfrm>
            <a:custGeom>
              <a:avLst/>
              <a:gdLst>
                <a:gd name="T0" fmla="*/ 0 w 104"/>
                <a:gd name="T1" fmla="*/ 44 h 112"/>
                <a:gd name="T2" fmla="*/ 41 w 104"/>
                <a:gd name="T3" fmla="*/ 7 h 112"/>
                <a:gd name="T4" fmla="*/ 104 w 104"/>
                <a:gd name="T5" fmla="*/ 8 h 112"/>
                <a:gd name="T6" fmla="*/ 0 w 104"/>
                <a:gd name="T7" fmla="*/ 7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2">
                  <a:moveTo>
                    <a:pt x="0" y="44"/>
                  </a:moveTo>
                  <a:cubicBezTo>
                    <a:pt x="0" y="44"/>
                    <a:pt x="0" y="16"/>
                    <a:pt x="41" y="7"/>
                  </a:cubicBezTo>
                  <a:cubicBezTo>
                    <a:pt x="72" y="0"/>
                    <a:pt x="104" y="8"/>
                    <a:pt x="104" y="8"/>
                  </a:cubicBezTo>
                  <a:cubicBezTo>
                    <a:pt x="104" y="8"/>
                    <a:pt x="83" y="112"/>
                    <a:pt x="0" y="72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16" name="Freeform 737">
              <a:extLst>
                <a:ext uri="{FF2B5EF4-FFF2-40B4-BE49-F238E27FC236}">
                  <a16:creationId xmlns:a16="http://schemas.microsoft.com/office/drawing/2014/main" xmlns="" id="{3CC7C798-4162-4A99-9DCD-B1ACA37E3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001" y="5841986"/>
              <a:ext cx="158508" cy="118209"/>
            </a:xfrm>
            <a:custGeom>
              <a:avLst/>
              <a:gdLst>
                <a:gd name="T0" fmla="*/ 0 w 75"/>
                <a:gd name="T1" fmla="*/ 56 h 56"/>
                <a:gd name="T2" fmla="*/ 75 w 75"/>
                <a:gd name="T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56">
                  <a:moveTo>
                    <a:pt x="0" y="56"/>
                  </a:moveTo>
                  <a:cubicBezTo>
                    <a:pt x="0" y="56"/>
                    <a:pt x="22" y="19"/>
                    <a:pt x="75" y="0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17" name="Freeform 738">
              <a:extLst>
                <a:ext uri="{FF2B5EF4-FFF2-40B4-BE49-F238E27FC236}">
                  <a16:creationId xmlns:a16="http://schemas.microsoft.com/office/drawing/2014/main" xmlns="" id="{ACD26DEB-E1B2-4DF8-ACA4-A549F122E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9062" y="5622582"/>
              <a:ext cx="220298" cy="152239"/>
            </a:xfrm>
            <a:custGeom>
              <a:avLst/>
              <a:gdLst>
                <a:gd name="T0" fmla="*/ 104 w 104"/>
                <a:gd name="T1" fmla="*/ 0 h 72"/>
                <a:gd name="T2" fmla="*/ 104 w 104"/>
                <a:gd name="T3" fmla="*/ 20 h 72"/>
                <a:gd name="T4" fmla="*/ 52 w 104"/>
                <a:gd name="T5" fmla="*/ 72 h 72"/>
                <a:gd name="T6" fmla="*/ 52 w 104"/>
                <a:gd name="T7" fmla="*/ 72 h 72"/>
                <a:gd name="T8" fmla="*/ 0 w 104"/>
                <a:gd name="T9" fmla="*/ 20 h 72"/>
                <a:gd name="T10" fmla="*/ 0 w 104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72">
                  <a:moveTo>
                    <a:pt x="104" y="0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4" y="49"/>
                    <a:pt x="81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23" y="72"/>
                    <a:pt x="0" y="49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18" name="Line 739">
              <a:extLst>
                <a:ext uri="{FF2B5EF4-FFF2-40B4-BE49-F238E27FC236}">
                  <a16:creationId xmlns:a16="http://schemas.microsoft.com/office/drawing/2014/main" xmlns="" id="{CF214117-03C9-48C8-AB16-7971C1E8F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9211" y="5816911"/>
              <a:ext cx="0" cy="169253"/>
            </a:xfrm>
            <a:prstGeom prst="line">
              <a:avLst/>
            </a:prstGeom>
            <a:noFill/>
            <a:ln w="9525" cap="sq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19" name="Freeform 740">
              <a:extLst>
                <a:ext uri="{FF2B5EF4-FFF2-40B4-BE49-F238E27FC236}">
                  <a16:creationId xmlns:a16="http://schemas.microsoft.com/office/drawing/2014/main" xmlns="" id="{667E6F06-CBF0-4D67-9AB7-137A7F65E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942" y="5563478"/>
              <a:ext cx="253433" cy="59105"/>
            </a:xfrm>
            <a:custGeom>
              <a:avLst/>
              <a:gdLst>
                <a:gd name="T0" fmla="*/ 16 w 120"/>
                <a:gd name="T1" fmla="*/ 28 h 28"/>
                <a:gd name="T2" fmla="*/ 8 w 120"/>
                <a:gd name="T3" fmla="*/ 28 h 28"/>
                <a:gd name="T4" fmla="*/ 0 w 120"/>
                <a:gd name="T5" fmla="*/ 20 h 28"/>
                <a:gd name="T6" fmla="*/ 0 w 120"/>
                <a:gd name="T7" fmla="*/ 8 h 28"/>
                <a:gd name="T8" fmla="*/ 8 w 120"/>
                <a:gd name="T9" fmla="*/ 0 h 28"/>
                <a:gd name="T10" fmla="*/ 112 w 120"/>
                <a:gd name="T11" fmla="*/ 0 h 28"/>
                <a:gd name="T12" fmla="*/ 120 w 120"/>
                <a:gd name="T13" fmla="*/ 8 h 28"/>
                <a:gd name="T14" fmla="*/ 120 w 120"/>
                <a:gd name="T15" fmla="*/ 20 h 28"/>
                <a:gd name="T16" fmla="*/ 112 w 120"/>
                <a:gd name="T17" fmla="*/ 28 h 28"/>
                <a:gd name="T18" fmla="*/ 56 w 12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28">
                  <a:moveTo>
                    <a:pt x="16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4"/>
                    <a:pt x="120" y="8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4"/>
                    <a:pt x="116" y="28"/>
                    <a:pt x="112" y="28"/>
                  </a:cubicBezTo>
                  <a:cubicBezTo>
                    <a:pt x="56" y="28"/>
                    <a:pt x="56" y="28"/>
                    <a:pt x="56" y="28"/>
                  </a:cubicBezTo>
                </a:path>
              </a:pathLst>
            </a:custGeom>
            <a:noFill/>
            <a:ln w="9525" cap="sq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20" name="Freeform 741">
              <a:extLst>
                <a:ext uri="{FF2B5EF4-FFF2-40B4-BE49-F238E27FC236}">
                  <a16:creationId xmlns:a16="http://schemas.microsoft.com/office/drawing/2014/main" xmlns="" id="{7021256A-189A-4015-A3D5-A9D3DC557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032" y="5462284"/>
              <a:ext cx="50149" cy="101194"/>
            </a:xfrm>
            <a:custGeom>
              <a:avLst/>
              <a:gdLst>
                <a:gd name="T0" fmla="*/ 0 w 24"/>
                <a:gd name="T1" fmla="*/ 48 h 48"/>
                <a:gd name="T2" fmla="*/ 0 w 24"/>
                <a:gd name="T3" fmla="*/ 12 h 48"/>
                <a:gd name="T4" fmla="*/ 12 w 24"/>
                <a:gd name="T5" fmla="*/ 0 h 48"/>
                <a:gd name="T6" fmla="*/ 12 w 24"/>
                <a:gd name="T7" fmla="*/ 0 h 48"/>
                <a:gd name="T8" fmla="*/ 24 w 24"/>
                <a:gd name="T9" fmla="*/ 12 h 48"/>
                <a:gd name="T10" fmla="*/ 24 w 24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noFill/>
            <a:ln w="9525" cap="sq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21" name="Freeform 742">
              <a:extLst>
                <a:ext uri="{FF2B5EF4-FFF2-40B4-BE49-F238E27FC236}">
                  <a16:creationId xmlns:a16="http://schemas.microsoft.com/office/drawing/2014/main" xmlns="" id="{AEFF8676-94B8-4B4A-9A79-5DC86E399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3241" y="5462284"/>
              <a:ext cx="50149" cy="101194"/>
            </a:xfrm>
            <a:custGeom>
              <a:avLst/>
              <a:gdLst>
                <a:gd name="T0" fmla="*/ 0 w 24"/>
                <a:gd name="T1" fmla="*/ 48 h 48"/>
                <a:gd name="T2" fmla="*/ 0 w 24"/>
                <a:gd name="T3" fmla="*/ 12 h 48"/>
                <a:gd name="T4" fmla="*/ 12 w 24"/>
                <a:gd name="T5" fmla="*/ 0 h 48"/>
                <a:gd name="T6" fmla="*/ 12 w 24"/>
                <a:gd name="T7" fmla="*/ 0 h 48"/>
                <a:gd name="T8" fmla="*/ 24 w 24"/>
                <a:gd name="T9" fmla="*/ 12 h 48"/>
                <a:gd name="T10" fmla="*/ 24 w 24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noFill/>
            <a:ln w="9525" cap="sq">
              <a:solidFill>
                <a:srgbClr val="0072C7"/>
              </a:solidFill>
              <a:prstDash val="solid"/>
              <a:round/>
              <a:headEnd/>
              <a:tailEnd/>
            </a:ln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322" name="Group 77">
            <a:extLst>
              <a:ext uri="{FF2B5EF4-FFF2-40B4-BE49-F238E27FC236}">
                <a16:creationId xmlns:a16="http://schemas.microsoft.com/office/drawing/2014/main" xmlns="" id="{F6D5CA34-C635-468F-8DA6-CD9E1E6E9C57}"/>
              </a:ext>
            </a:extLst>
          </p:cNvPr>
          <p:cNvGrpSpPr/>
          <p:nvPr/>
        </p:nvGrpSpPr>
        <p:grpSpPr>
          <a:xfrm>
            <a:off x="154227" y="4215814"/>
            <a:ext cx="204533" cy="136907"/>
            <a:chOff x="4271963" y="3336925"/>
            <a:chExt cx="811213" cy="509588"/>
          </a:xfrm>
        </p:grpSpPr>
        <p:sp>
          <p:nvSpPr>
            <p:cNvPr id="323" name="Freeform 158">
              <a:extLst>
                <a:ext uri="{FF2B5EF4-FFF2-40B4-BE49-F238E27FC236}">
                  <a16:creationId xmlns:a16="http://schemas.microsoft.com/office/drawing/2014/main" xmlns="" id="{FE4B1224-428E-48F8-A78E-764D8E1EB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3440113"/>
              <a:ext cx="296863" cy="384175"/>
            </a:xfrm>
            <a:custGeom>
              <a:avLst/>
              <a:gdLst>
                <a:gd name="T0" fmla="*/ 0 w 100"/>
                <a:gd name="T1" fmla="*/ 112 h 130"/>
                <a:gd name="T2" fmla="*/ 29 w 100"/>
                <a:gd name="T3" fmla="*/ 116 h 130"/>
                <a:gd name="T4" fmla="*/ 89 w 100"/>
                <a:gd name="T5" fmla="*/ 63 h 130"/>
                <a:gd name="T6" fmla="*/ 99 w 100"/>
                <a:gd name="T7" fmla="*/ 40 h 130"/>
                <a:gd name="T8" fmla="*/ 89 w 100"/>
                <a:gd name="T9" fmla="*/ 21 h 130"/>
                <a:gd name="T10" fmla="*/ 40 w 100"/>
                <a:gd name="T11" fmla="*/ 4 h 130"/>
                <a:gd name="T12" fmla="*/ 37 w 100"/>
                <a:gd name="T13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30">
                  <a:moveTo>
                    <a:pt x="0" y="112"/>
                  </a:moveTo>
                  <a:cubicBezTo>
                    <a:pt x="13" y="130"/>
                    <a:pt x="29" y="116"/>
                    <a:pt x="29" y="116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100" y="51"/>
                    <a:pt x="99" y="40"/>
                    <a:pt x="99" y="40"/>
                  </a:cubicBezTo>
                  <a:cubicBezTo>
                    <a:pt x="98" y="31"/>
                    <a:pt x="89" y="21"/>
                    <a:pt x="89" y="21"/>
                  </a:cubicBezTo>
                  <a:cubicBezTo>
                    <a:pt x="71" y="0"/>
                    <a:pt x="40" y="4"/>
                    <a:pt x="40" y="4"/>
                  </a:cubicBezTo>
                  <a:cubicBezTo>
                    <a:pt x="37" y="4"/>
                    <a:pt x="37" y="4"/>
                    <a:pt x="37" y="4"/>
                  </a:cubicBezTo>
                </a:path>
              </a:pathLst>
            </a:cu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24" name="Freeform 159">
              <a:extLst>
                <a:ext uri="{FF2B5EF4-FFF2-40B4-BE49-F238E27FC236}">
                  <a16:creationId xmlns:a16="http://schemas.microsoft.com/office/drawing/2014/main" xmlns="" id="{1A5214DD-3C81-4821-B574-E5345D2B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0" y="3451225"/>
              <a:ext cx="295275" cy="373063"/>
            </a:xfrm>
            <a:custGeom>
              <a:avLst/>
              <a:gdLst>
                <a:gd name="T0" fmla="*/ 46 w 100"/>
                <a:gd name="T1" fmla="*/ 0 h 126"/>
                <a:gd name="T2" fmla="*/ 11 w 100"/>
                <a:gd name="T3" fmla="*/ 17 h 126"/>
                <a:gd name="T4" fmla="*/ 1 w 100"/>
                <a:gd name="T5" fmla="*/ 36 h 126"/>
                <a:gd name="T6" fmla="*/ 11 w 100"/>
                <a:gd name="T7" fmla="*/ 59 h 126"/>
                <a:gd name="T8" fmla="*/ 71 w 100"/>
                <a:gd name="T9" fmla="*/ 112 h 126"/>
                <a:gd name="T10" fmla="*/ 100 w 100"/>
                <a:gd name="T11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26">
                  <a:moveTo>
                    <a:pt x="46" y="0"/>
                  </a:moveTo>
                  <a:cubicBezTo>
                    <a:pt x="36" y="1"/>
                    <a:pt x="21" y="5"/>
                    <a:pt x="11" y="17"/>
                  </a:cubicBezTo>
                  <a:cubicBezTo>
                    <a:pt x="11" y="17"/>
                    <a:pt x="2" y="27"/>
                    <a:pt x="1" y="36"/>
                  </a:cubicBezTo>
                  <a:cubicBezTo>
                    <a:pt x="1" y="36"/>
                    <a:pt x="0" y="47"/>
                    <a:pt x="11" y="59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1" y="112"/>
                    <a:pt x="87" y="126"/>
                    <a:pt x="100" y="108"/>
                  </a:cubicBezTo>
                </a:path>
              </a:pathLst>
            </a:cu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25" name="Freeform 160">
              <a:extLst>
                <a:ext uri="{FF2B5EF4-FFF2-40B4-BE49-F238E27FC236}">
                  <a16:creationId xmlns:a16="http://schemas.microsoft.com/office/drawing/2014/main" xmlns="" id="{C73982D7-D418-4911-9366-4B83D3799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3336925"/>
              <a:ext cx="322263" cy="474663"/>
            </a:xfrm>
            <a:custGeom>
              <a:avLst/>
              <a:gdLst>
                <a:gd name="T0" fmla="*/ 55 w 109"/>
                <a:gd name="T1" fmla="*/ 161 h 161"/>
                <a:gd name="T2" fmla="*/ 43 w 109"/>
                <a:gd name="T3" fmla="*/ 153 h 161"/>
                <a:gd name="T4" fmla="*/ 7 w 109"/>
                <a:gd name="T5" fmla="*/ 58 h 161"/>
                <a:gd name="T6" fmla="*/ 6 w 109"/>
                <a:gd name="T7" fmla="*/ 23 h 161"/>
                <a:gd name="T8" fmla="*/ 54 w 109"/>
                <a:gd name="T9" fmla="*/ 1 h 161"/>
                <a:gd name="T10" fmla="*/ 54 w 109"/>
                <a:gd name="T11" fmla="*/ 1 h 161"/>
                <a:gd name="T12" fmla="*/ 103 w 109"/>
                <a:gd name="T13" fmla="*/ 23 h 161"/>
                <a:gd name="T14" fmla="*/ 101 w 109"/>
                <a:gd name="T15" fmla="*/ 58 h 161"/>
                <a:gd name="T16" fmla="*/ 65 w 109"/>
                <a:gd name="T17" fmla="*/ 153 h 161"/>
                <a:gd name="T18" fmla="*/ 54 w 109"/>
                <a:gd name="T1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61">
                  <a:moveTo>
                    <a:pt x="55" y="161"/>
                  </a:moveTo>
                  <a:cubicBezTo>
                    <a:pt x="46" y="161"/>
                    <a:pt x="43" y="153"/>
                    <a:pt x="43" y="153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0" y="38"/>
                    <a:pt x="6" y="23"/>
                    <a:pt x="6" y="23"/>
                  </a:cubicBezTo>
                  <a:cubicBezTo>
                    <a:pt x="17" y="0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91" y="0"/>
                    <a:pt x="103" y="23"/>
                  </a:cubicBezTo>
                  <a:cubicBezTo>
                    <a:pt x="103" y="23"/>
                    <a:pt x="109" y="38"/>
                    <a:pt x="101" y="58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5" y="153"/>
                    <a:pt x="63" y="161"/>
                    <a:pt x="54" y="161"/>
                  </a:cubicBezTo>
                </a:path>
              </a:pathLst>
            </a:cu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26" name="Freeform 161">
              <a:extLst>
                <a:ext uri="{FF2B5EF4-FFF2-40B4-BE49-F238E27FC236}">
                  <a16:creationId xmlns:a16="http://schemas.microsoft.com/office/drawing/2014/main" xmlns="" id="{01B2CB92-FEFB-40C7-AF43-67E585F6D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3614738"/>
              <a:ext cx="255588" cy="231775"/>
            </a:xfrm>
            <a:custGeom>
              <a:avLst/>
              <a:gdLst>
                <a:gd name="T0" fmla="*/ 57 w 86"/>
                <a:gd name="T1" fmla="*/ 0 h 79"/>
                <a:gd name="T2" fmla="*/ 83 w 86"/>
                <a:gd name="T3" fmla="*/ 52 h 79"/>
                <a:gd name="T4" fmla="*/ 70 w 86"/>
                <a:gd name="T5" fmla="*/ 75 h 79"/>
                <a:gd name="T6" fmla="*/ 0 w 86"/>
                <a:gd name="T7" fmla="*/ 5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9">
                  <a:moveTo>
                    <a:pt x="57" y="0"/>
                  </a:moveTo>
                  <a:cubicBezTo>
                    <a:pt x="57" y="0"/>
                    <a:pt x="82" y="29"/>
                    <a:pt x="83" y="52"/>
                  </a:cubicBezTo>
                  <a:cubicBezTo>
                    <a:pt x="83" y="52"/>
                    <a:pt x="86" y="72"/>
                    <a:pt x="70" y="75"/>
                  </a:cubicBezTo>
                  <a:cubicBezTo>
                    <a:pt x="70" y="75"/>
                    <a:pt x="39" y="79"/>
                    <a:pt x="0" y="52"/>
                  </a:cubicBezTo>
                </a:path>
              </a:pathLst>
            </a:cu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27" name="Freeform 162">
              <a:extLst>
                <a:ext uri="{FF2B5EF4-FFF2-40B4-BE49-F238E27FC236}">
                  <a16:creationId xmlns:a16="http://schemas.microsoft.com/office/drawing/2014/main" xmlns="" id="{26EC6EC0-2896-4559-A655-06C94623B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3657600"/>
              <a:ext cx="254000" cy="188913"/>
            </a:xfrm>
            <a:custGeom>
              <a:avLst/>
              <a:gdLst>
                <a:gd name="T0" fmla="*/ 19 w 86"/>
                <a:gd name="T1" fmla="*/ 0 h 64"/>
                <a:gd name="T2" fmla="*/ 4 w 86"/>
                <a:gd name="T3" fmla="*/ 37 h 64"/>
                <a:gd name="T4" fmla="*/ 16 w 86"/>
                <a:gd name="T5" fmla="*/ 60 h 64"/>
                <a:gd name="T6" fmla="*/ 86 w 86"/>
                <a:gd name="T7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4">
                  <a:moveTo>
                    <a:pt x="19" y="0"/>
                  </a:moveTo>
                  <a:cubicBezTo>
                    <a:pt x="12" y="11"/>
                    <a:pt x="4" y="25"/>
                    <a:pt x="4" y="37"/>
                  </a:cubicBezTo>
                  <a:cubicBezTo>
                    <a:pt x="4" y="37"/>
                    <a:pt x="0" y="57"/>
                    <a:pt x="16" y="60"/>
                  </a:cubicBezTo>
                  <a:cubicBezTo>
                    <a:pt x="16" y="60"/>
                    <a:pt x="47" y="64"/>
                    <a:pt x="86" y="37"/>
                  </a:cubicBezTo>
                </a:path>
              </a:pathLst>
            </a:cu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328" name="Group 85">
            <a:extLst>
              <a:ext uri="{FF2B5EF4-FFF2-40B4-BE49-F238E27FC236}">
                <a16:creationId xmlns:a16="http://schemas.microsoft.com/office/drawing/2014/main" xmlns="" id="{6DA6DE1F-0B6C-423C-B30F-9286CC016E02}"/>
              </a:ext>
            </a:extLst>
          </p:cNvPr>
          <p:cNvGrpSpPr/>
          <p:nvPr/>
        </p:nvGrpSpPr>
        <p:grpSpPr>
          <a:xfrm>
            <a:off x="154227" y="1883003"/>
            <a:ext cx="178412" cy="207130"/>
            <a:chOff x="3248025" y="3268663"/>
            <a:chExt cx="542925" cy="631825"/>
          </a:xfrm>
        </p:grpSpPr>
        <p:sp>
          <p:nvSpPr>
            <p:cNvPr id="329" name="Freeform 46">
              <a:extLst>
                <a:ext uri="{FF2B5EF4-FFF2-40B4-BE49-F238E27FC236}">
                  <a16:creationId xmlns:a16="http://schemas.microsoft.com/office/drawing/2014/main" xmlns="" id="{2DEFB055-C6C9-47F7-923F-D6D3D81A0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3424238"/>
              <a:ext cx="447675" cy="476250"/>
            </a:xfrm>
            <a:custGeom>
              <a:avLst/>
              <a:gdLst>
                <a:gd name="T0" fmla="*/ 123 w 165"/>
                <a:gd name="T1" fmla="*/ 61 h 176"/>
                <a:gd name="T2" fmla="*/ 83 w 165"/>
                <a:gd name="T3" fmla="*/ 0 h 176"/>
                <a:gd name="T4" fmla="*/ 83 w 165"/>
                <a:gd name="T5" fmla="*/ 0 h 176"/>
                <a:gd name="T6" fmla="*/ 42 w 165"/>
                <a:gd name="T7" fmla="*/ 61 h 176"/>
                <a:gd name="T8" fmla="*/ 82 w 165"/>
                <a:gd name="T9" fmla="*/ 176 h 176"/>
                <a:gd name="T10" fmla="*/ 83 w 165"/>
                <a:gd name="T11" fmla="*/ 176 h 176"/>
                <a:gd name="T12" fmla="*/ 123 w 165"/>
                <a:gd name="T13" fmla="*/ 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76">
                  <a:moveTo>
                    <a:pt x="123" y="61"/>
                  </a:moveTo>
                  <a:cubicBezTo>
                    <a:pt x="86" y="18"/>
                    <a:pt x="83" y="2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2" y="2"/>
                    <a:pt x="79" y="18"/>
                    <a:pt x="42" y="61"/>
                  </a:cubicBezTo>
                  <a:cubicBezTo>
                    <a:pt x="0" y="111"/>
                    <a:pt x="24" y="176"/>
                    <a:pt x="82" y="176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141" y="176"/>
                    <a:pt x="165" y="111"/>
                    <a:pt x="123" y="61"/>
                  </a:cubicBezTo>
                  <a:close/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30" name="Freeform 47">
              <a:extLst>
                <a:ext uri="{FF2B5EF4-FFF2-40B4-BE49-F238E27FC236}">
                  <a16:creationId xmlns:a16="http://schemas.microsoft.com/office/drawing/2014/main" xmlns="" id="{810923E1-A0B5-47FD-B9D9-AD6919DFD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00" y="3738563"/>
              <a:ext cx="46037" cy="76200"/>
            </a:xfrm>
            <a:custGeom>
              <a:avLst/>
              <a:gdLst>
                <a:gd name="T0" fmla="*/ 0 w 17"/>
                <a:gd name="T1" fmla="*/ 0 h 28"/>
                <a:gd name="T2" fmla="*/ 17 w 17"/>
                <a:gd name="T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28">
                  <a:moveTo>
                    <a:pt x="0" y="0"/>
                  </a:moveTo>
                  <a:cubicBezTo>
                    <a:pt x="0" y="0"/>
                    <a:pt x="1" y="18"/>
                    <a:pt x="17" y="28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31" name="Freeform 48">
              <a:extLst>
                <a:ext uri="{FF2B5EF4-FFF2-40B4-BE49-F238E27FC236}">
                  <a16:creationId xmlns:a16="http://schemas.microsoft.com/office/drawing/2014/main" xmlns="" id="{CB1334F6-5A04-4F0E-AEDD-F8F098687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350" y="3268663"/>
              <a:ext cx="228600" cy="239713"/>
            </a:xfrm>
            <a:custGeom>
              <a:avLst/>
              <a:gdLst>
                <a:gd name="T0" fmla="*/ 62 w 84"/>
                <a:gd name="T1" fmla="*/ 31 h 89"/>
                <a:gd name="T2" fmla="*/ 42 w 84"/>
                <a:gd name="T3" fmla="*/ 0 h 89"/>
                <a:gd name="T4" fmla="*/ 42 w 84"/>
                <a:gd name="T5" fmla="*/ 0 h 89"/>
                <a:gd name="T6" fmla="*/ 21 w 84"/>
                <a:gd name="T7" fmla="*/ 31 h 89"/>
                <a:gd name="T8" fmla="*/ 42 w 84"/>
                <a:gd name="T9" fmla="*/ 89 h 89"/>
                <a:gd name="T10" fmla="*/ 42 w 84"/>
                <a:gd name="T11" fmla="*/ 89 h 89"/>
                <a:gd name="T12" fmla="*/ 62 w 84"/>
                <a:gd name="T13" fmla="*/ 3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9">
                  <a:moveTo>
                    <a:pt x="62" y="31"/>
                  </a:moveTo>
                  <a:cubicBezTo>
                    <a:pt x="44" y="9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0" y="9"/>
                    <a:pt x="21" y="31"/>
                  </a:cubicBezTo>
                  <a:cubicBezTo>
                    <a:pt x="0" y="56"/>
                    <a:pt x="12" y="89"/>
                    <a:pt x="42" y="8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71" y="89"/>
                    <a:pt x="84" y="56"/>
                    <a:pt x="62" y="31"/>
                  </a:cubicBezTo>
                  <a:close/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332" name="Group 92">
            <a:extLst>
              <a:ext uri="{FF2B5EF4-FFF2-40B4-BE49-F238E27FC236}">
                <a16:creationId xmlns:a16="http://schemas.microsoft.com/office/drawing/2014/main" xmlns="" id="{3B6EBE20-F1F1-4C68-8031-7865553792D5}"/>
              </a:ext>
            </a:extLst>
          </p:cNvPr>
          <p:cNvGrpSpPr/>
          <p:nvPr/>
        </p:nvGrpSpPr>
        <p:grpSpPr>
          <a:xfrm>
            <a:off x="154227" y="2640130"/>
            <a:ext cx="157431" cy="179665"/>
            <a:chOff x="-340471" y="3502555"/>
            <a:chExt cx="270775" cy="291233"/>
          </a:xfrm>
        </p:grpSpPr>
        <p:sp>
          <p:nvSpPr>
            <p:cNvPr id="333" name="Line 173">
              <a:extLst>
                <a:ext uri="{FF2B5EF4-FFF2-40B4-BE49-F238E27FC236}">
                  <a16:creationId xmlns:a16="http://schemas.microsoft.com/office/drawing/2014/main" xmlns="" id="{976D5ACB-1A68-4969-99FB-FAAC064E1B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253730" y="3663175"/>
              <a:ext cx="8791" cy="7619"/>
            </a:xfrm>
            <a:prstGeom prst="line">
              <a:avLst/>
            </a:prstGeom>
            <a:noFill/>
            <a:ln w="9525" cap="rnd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34" name="Line 174">
              <a:extLst>
                <a:ext uri="{FF2B5EF4-FFF2-40B4-BE49-F238E27FC236}">
                  <a16:creationId xmlns:a16="http://schemas.microsoft.com/office/drawing/2014/main" xmlns="" id="{5CA32575-C69D-4DEC-B96C-5A516FD66F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64644" y="3664347"/>
              <a:ext cx="7033" cy="6447"/>
            </a:xfrm>
            <a:prstGeom prst="line">
              <a:avLst/>
            </a:prstGeom>
            <a:noFill/>
            <a:ln w="9525" cap="rnd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35" name="Freeform 175">
              <a:extLst>
                <a:ext uri="{FF2B5EF4-FFF2-40B4-BE49-F238E27FC236}">
                  <a16:creationId xmlns:a16="http://schemas.microsoft.com/office/drawing/2014/main" xmlns="" id="{D60677D7-603F-4F46-9B3E-C8F6E9E5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471" y="3569400"/>
              <a:ext cx="270775" cy="98464"/>
            </a:xfrm>
            <a:custGeom>
              <a:avLst/>
              <a:gdLst>
                <a:gd name="T0" fmla="*/ 182 w 222"/>
                <a:gd name="T1" fmla="*/ 74 h 81"/>
                <a:gd name="T2" fmla="*/ 222 w 222"/>
                <a:gd name="T3" fmla="*/ 81 h 81"/>
                <a:gd name="T4" fmla="*/ 218 w 222"/>
                <a:gd name="T5" fmla="*/ 68 h 81"/>
                <a:gd name="T6" fmla="*/ 180 w 222"/>
                <a:gd name="T7" fmla="*/ 42 h 81"/>
                <a:gd name="T8" fmla="*/ 158 w 222"/>
                <a:gd name="T9" fmla="*/ 21 h 81"/>
                <a:gd name="T10" fmla="*/ 136 w 222"/>
                <a:gd name="T11" fmla="*/ 0 h 81"/>
                <a:gd name="T12" fmla="*/ 87 w 222"/>
                <a:gd name="T13" fmla="*/ 0 h 81"/>
                <a:gd name="T14" fmla="*/ 64 w 222"/>
                <a:gd name="T15" fmla="*/ 21 h 81"/>
                <a:gd name="T16" fmla="*/ 42 w 222"/>
                <a:gd name="T17" fmla="*/ 42 h 81"/>
                <a:gd name="T18" fmla="*/ 4 w 222"/>
                <a:gd name="T19" fmla="*/ 68 h 81"/>
                <a:gd name="T20" fmla="*/ 0 w 222"/>
                <a:gd name="T21" fmla="*/ 81 h 81"/>
                <a:gd name="T22" fmla="*/ 41 w 222"/>
                <a:gd name="T23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" h="81">
                  <a:moveTo>
                    <a:pt x="182" y="74"/>
                  </a:moveTo>
                  <a:cubicBezTo>
                    <a:pt x="198" y="68"/>
                    <a:pt x="222" y="81"/>
                    <a:pt x="222" y="81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1" y="42"/>
                    <a:pt x="180" y="42"/>
                    <a:pt x="180" y="42"/>
                  </a:cubicBezTo>
                  <a:cubicBezTo>
                    <a:pt x="164" y="39"/>
                    <a:pt x="158" y="21"/>
                    <a:pt x="158" y="21"/>
                  </a:cubicBezTo>
                  <a:cubicBezTo>
                    <a:pt x="154" y="4"/>
                    <a:pt x="136" y="0"/>
                    <a:pt x="13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68" y="4"/>
                    <a:pt x="64" y="21"/>
                  </a:cubicBezTo>
                  <a:cubicBezTo>
                    <a:pt x="64" y="21"/>
                    <a:pt x="58" y="39"/>
                    <a:pt x="42" y="42"/>
                  </a:cubicBezTo>
                  <a:cubicBezTo>
                    <a:pt x="42" y="42"/>
                    <a:pt x="11" y="42"/>
                    <a:pt x="4" y="6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25" y="67"/>
                    <a:pt x="41" y="74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36" name="Freeform 176">
              <a:extLst>
                <a:ext uri="{FF2B5EF4-FFF2-40B4-BE49-F238E27FC236}">
                  <a16:creationId xmlns:a16="http://schemas.microsoft.com/office/drawing/2014/main" xmlns="" id="{48AE859B-FF4B-49B8-B23C-2EC26F88A0B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-252558" y="3732834"/>
              <a:ext cx="94947" cy="60954"/>
            </a:xfrm>
            <a:custGeom>
              <a:avLst/>
              <a:gdLst>
                <a:gd name="T0" fmla="*/ 78 w 78"/>
                <a:gd name="T1" fmla="*/ 21 h 50"/>
                <a:gd name="T2" fmla="*/ 78 w 78"/>
                <a:gd name="T3" fmla="*/ 34 h 50"/>
                <a:gd name="T4" fmla="*/ 62 w 78"/>
                <a:gd name="T5" fmla="*/ 50 h 50"/>
                <a:gd name="T6" fmla="*/ 16 w 78"/>
                <a:gd name="T7" fmla="*/ 50 h 50"/>
                <a:gd name="T8" fmla="*/ 0 w 78"/>
                <a:gd name="T9" fmla="*/ 34 h 50"/>
                <a:gd name="T10" fmla="*/ 0 w 78"/>
                <a:gd name="T11" fmla="*/ 21 h 50"/>
                <a:gd name="T12" fmla="*/ 2 w 78"/>
                <a:gd name="T13" fmla="*/ 13 h 50"/>
                <a:gd name="T14" fmla="*/ 39 w 78"/>
                <a:gd name="T15" fmla="*/ 0 h 50"/>
                <a:gd name="T16" fmla="*/ 76 w 78"/>
                <a:gd name="T17" fmla="*/ 13 h 50"/>
                <a:gd name="T18" fmla="*/ 78 w 78"/>
                <a:gd name="T1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50">
                  <a:moveTo>
                    <a:pt x="78" y="21"/>
                  </a:moveTo>
                  <a:cubicBezTo>
                    <a:pt x="78" y="23"/>
                    <a:pt x="78" y="34"/>
                    <a:pt x="78" y="34"/>
                  </a:cubicBezTo>
                  <a:cubicBezTo>
                    <a:pt x="78" y="42"/>
                    <a:pt x="71" y="50"/>
                    <a:pt x="6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2"/>
                    <a:pt x="0" y="34"/>
                  </a:cubicBezTo>
                  <a:cubicBezTo>
                    <a:pt x="0" y="34"/>
                    <a:pt x="0" y="24"/>
                    <a:pt x="0" y="21"/>
                  </a:cubicBezTo>
                  <a:cubicBezTo>
                    <a:pt x="0" y="17"/>
                    <a:pt x="2" y="13"/>
                    <a:pt x="2" y="13"/>
                  </a:cubicBezTo>
                  <a:cubicBezTo>
                    <a:pt x="8" y="4"/>
                    <a:pt x="22" y="0"/>
                    <a:pt x="39" y="0"/>
                  </a:cubicBezTo>
                  <a:cubicBezTo>
                    <a:pt x="56" y="0"/>
                    <a:pt x="71" y="4"/>
                    <a:pt x="76" y="13"/>
                  </a:cubicBezTo>
                  <a:cubicBezTo>
                    <a:pt x="76" y="13"/>
                    <a:pt x="78" y="18"/>
                    <a:pt x="78" y="21"/>
                  </a:cubicBezTo>
                  <a:close/>
                </a:path>
              </a:pathLst>
            </a:cu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37" name="Oval 179">
              <a:extLst>
                <a:ext uri="{FF2B5EF4-FFF2-40B4-BE49-F238E27FC236}">
                  <a16:creationId xmlns:a16="http://schemas.microsoft.com/office/drawing/2014/main" xmlns="" id="{0459BE6C-6370-430C-9ADA-0EEBA2BDC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6769" y="3759795"/>
              <a:ext cx="7033" cy="8205"/>
            </a:xfrm>
            <a:prstGeom prst="ellipse">
              <a:avLst/>
            </a:pr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38" name="Oval 180">
              <a:extLst>
                <a:ext uri="{FF2B5EF4-FFF2-40B4-BE49-F238E27FC236}">
                  <a16:creationId xmlns:a16="http://schemas.microsoft.com/office/drawing/2014/main" xmlns="" id="{8E6D9575-632A-47E5-AD32-251EC537F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432" y="3759795"/>
              <a:ext cx="7619" cy="8205"/>
            </a:xfrm>
            <a:prstGeom prst="ellipse">
              <a:avLst/>
            </a:pr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39" name="Freeform 181">
              <a:extLst>
                <a:ext uri="{FF2B5EF4-FFF2-40B4-BE49-F238E27FC236}">
                  <a16:creationId xmlns:a16="http://schemas.microsoft.com/office/drawing/2014/main" xmlns="" id="{8D1C369A-9A3A-4AF7-95EE-FAB57DBDB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031" y="3649694"/>
              <a:ext cx="50990" cy="85570"/>
            </a:xfrm>
            <a:custGeom>
              <a:avLst/>
              <a:gdLst>
                <a:gd name="T0" fmla="*/ 10 w 42"/>
                <a:gd name="T1" fmla="*/ 0 h 70"/>
                <a:gd name="T2" fmla="*/ 25 w 42"/>
                <a:gd name="T3" fmla="*/ 49 h 70"/>
                <a:gd name="T4" fmla="*/ 42 w 42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70">
                  <a:moveTo>
                    <a:pt x="10" y="0"/>
                  </a:moveTo>
                  <a:cubicBezTo>
                    <a:pt x="10" y="0"/>
                    <a:pt x="0" y="32"/>
                    <a:pt x="25" y="49"/>
                  </a:cubicBezTo>
                  <a:cubicBezTo>
                    <a:pt x="25" y="49"/>
                    <a:pt x="35" y="57"/>
                    <a:pt x="42" y="70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40" name="Freeform 182">
              <a:extLst>
                <a:ext uri="{FF2B5EF4-FFF2-40B4-BE49-F238E27FC236}">
                  <a16:creationId xmlns:a16="http://schemas.microsoft.com/office/drawing/2014/main" xmlns="" id="{C929E786-CD2B-47E5-86C1-4D3B3CF67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127" y="3649694"/>
              <a:ext cx="51576" cy="85570"/>
            </a:xfrm>
            <a:custGeom>
              <a:avLst/>
              <a:gdLst>
                <a:gd name="T0" fmla="*/ 32 w 42"/>
                <a:gd name="T1" fmla="*/ 0 h 70"/>
                <a:gd name="T2" fmla="*/ 17 w 42"/>
                <a:gd name="T3" fmla="*/ 49 h 70"/>
                <a:gd name="T4" fmla="*/ 0 w 42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70">
                  <a:moveTo>
                    <a:pt x="32" y="0"/>
                  </a:moveTo>
                  <a:cubicBezTo>
                    <a:pt x="32" y="0"/>
                    <a:pt x="42" y="32"/>
                    <a:pt x="17" y="49"/>
                  </a:cubicBezTo>
                  <a:cubicBezTo>
                    <a:pt x="17" y="49"/>
                    <a:pt x="7" y="57"/>
                    <a:pt x="0" y="70"/>
                  </a:cubicBezTo>
                </a:path>
              </a:pathLst>
            </a:custGeom>
            <a:noFill/>
            <a:ln w="9525" cap="rnd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41" name="Freeform 176">
              <a:extLst>
                <a:ext uri="{FF2B5EF4-FFF2-40B4-BE49-F238E27FC236}">
                  <a16:creationId xmlns:a16="http://schemas.microsoft.com/office/drawing/2014/main" xmlns="" id="{A8C66E81-69A4-497C-9E04-6021A9E48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935" y="3552901"/>
              <a:ext cx="44294" cy="41632"/>
            </a:xfrm>
            <a:custGeom>
              <a:avLst/>
              <a:gdLst>
                <a:gd name="T0" fmla="*/ 78 w 78"/>
                <a:gd name="T1" fmla="*/ 21 h 50"/>
                <a:gd name="T2" fmla="*/ 78 w 78"/>
                <a:gd name="T3" fmla="*/ 34 h 50"/>
                <a:gd name="T4" fmla="*/ 62 w 78"/>
                <a:gd name="T5" fmla="*/ 50 h 50"/>
                <a:gd name="T6" fmla="*/ 16 w 78"/>
                <a:gd name="T7" fmla="*/ 50 h 50"/>
                <a:gd name="T8" fmla="*/ 0 w 78"/>
                <a:gd name="T9" fmla="*/ 34 h 50"/>
                <a:gd name="T10" fmla="*/ 0 w 78"/>
                <a:gd name="T11" fmla="*/ 21 h 50"/>
                <a:gd name="T12" fmla="*/ 2 w 78"/>
                <a:gd name="T13" fmla="*/ 13 h 50"/>
                <a:gd name="T14" fmla="*/ 39 w 78"/>
                <a:gd name="T15" fmla="*/ 0 h 50"/>
                <a:gd name="T16" fmla="*/ 76 w 78"/>
                <a:gd name="T17" fmla="*/ 13 h 50"/>
                <a:gd name="T18" fmla="*/ 78 w 78"/>
                <a:gd name="T1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50">
                  <a:moveTo>
                    <a:pt x="78" y="21"/>
                  </a:moveTo>
                  <a:cubicBezTo>
                    <a:pt x="78" y="23"/>
                    <a:pt x="78" y="34"/>
                    <a:pt x="78" y="34"/>
                  </a:cubicBezTo>
                  <a:cubicBezTo>
                    <a:pt x="78" y="42"/>
                    <a:pt x="71" y="50"/>
                    <a:pt x="6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2"/>
                    <a:pt x="0" y="34"/>
                  </a:cubicBezTo>
                  <a:cubicBezTo>
                    <a:pt x="0" y="34"/>
                    <a:pt x="0" y="24"/>
                    <a:pt x="0" y="21"/>
                  </a:cubicBezTo>
                  <a:cubicBezTo>
                    <a:pt x="0" y="17"/>
                    <a:pt x="2" y="13"/>
                    <a:pt x="2" y="13"/>
                  </a:cubicBezTo>
                  <a:cubicBezTo>
                    <a:pt x="8" y="4"/>
                    <a:pt x="22" y="0"/>
                    <a:pt x="39" y="0"/>
                  </a:cubicBezTo>
                  <a:cubicBezTo>
                    <a:pt x="56" y="0"/>
                    <a:pt x="71" y="4"/>
                    <a:pt x="76" y="13"/>
                  </a:cubicBezTo>
                  <a:cubicBezTo>
                    <a:pt x="76" y="13"/>
                    <a:pt x="78" y="18"/>
                    <a:pt x="78" y="21"/>
                  </a:cubicBezTo>
                  <a:close/>
                </a:path>
              </a:pathLst>
            </a:cu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42" name="Freeform 176">
              <a:extLst>
                <a:ext uri="{FF2B5EF4-FFF2-40B4-BE49-F238E27FC236}">
                  <a16:creationId xmlns:a16="http://schemas.microsoft.com/office/drawing/2014/main" xmlns="" id="{D727C252-F8A0-4CB7-8F32-0D75CBE74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0923" y="3679198"/>
              <a:ext cx="33278" cy="34406"/>
            </a:xfrm>
            <a:custGeom>
              <a:avLst/>
              <a:gdLst>
                <a:gd name="T0" fmla="*/ 78 w 78"/>
                <a:gd name="T1" fmla="*/ 21 h 50"/>
                <a:gd name="T2" fmla="*/ 78 w 78"/>
                <a:gd name="T3" fmla="*/ 34 h 50"/>
                <a:gd name="T4" fmla="*/ 62 w 78"/>
                <a:gd name="T5" fmla="*/ 50 h 50"/>
                <a:gd name="T6" fmla="*/ 16 w 78"/>
                <a:gd name="T7" fmla="*/ 50 h 50"/>
                <a:gd name="T8" fmla="*/ 0 w 78"/>
                <a:gd name="T9" fmla="*/ 34 h 50"/>
                <a:gd name="T10" fmla="*/ 0 w 78"/>
                <a:gd name="T11" fmla="*/ 21 h 50"/>
                <a:gd name="T12" fmla="*/ 2 w 78"/>
                <a:gd name="T13" fmla="*/ 13 h 50"/>
                <a:gd name="T14" fmla="*/ 39 w 78"/>
                <a:gd name="T15" fmla="*/ 0 h 50"/>
                <a:gd name="T16" fmla="*/ 76 w 78"/>
                <a:gd name="T17" fmla="*/ 13 h 50"/>
                <a:gd name="T18" fmla="*/ 78 w 78"/>
                <a:gd name="T1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50">
                  <a:moveTo>
                    <a:pt x="78" y="21"/>
                  </a:moveTo>
                  <a:cubicBezTo>
                    <a:pt x="78" y="23"/>
                    <a:pt x="78" y="34"/>
                    <a:pt x="78" y="34"/>
                  </a:cubicBezTo>
                  <a:cubicBezTo>
                    <a:pt x="78" y="42"/>
                    <a:pt x="71" y="50"/>
                    <a:pt x="6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2"/>
                    <a:pt x="0" y="34"/>
                  </a:cubicBezTo>
                  <a:cubicBezTo>
                    <a:pt x="0" y="34"/>
                    <a:pt x="0" y="24"/>
                    <a:pt x="0" y="21"/>
                  </a:cubicBezTo>
                  <a:cubicBezTo>
                    <a:pt x="0" y="17"/>
                    <a:pt x="2" y="13"/>
                    <a:pt x="2" y="13"/>
                  </a:cubicBezTo>
                  <a:cubicBezTo>
                    <a:pt x="8" y="4"/>
                    <a:pt x="22" y="0"/>
                    <a:pt x="39" y="0"/>
                  </a:cubicBezTo>
                  <a:cubicBezTo>
                    <a:pt x="56" y="0"/>
                    <a:pt x="71" y="4"/>
                    <a:pt x="76" y="13"/>
                  </a:cubicBezTo>
                  <a:cubicBezTo>
                    <a:pt x="76" y="13"/>
                    <a:pt x="78" y="18"/>
                    <a:pt x="78" y="21"/>
                  </a:cubicBezTo>
                  <a:close/>
                </a:path>
              </a:pathLst>
            </a:cu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43" name="Freeform 176">
              <a:extLst>
                <a:ext uri="{FF2B5EF4-FFF2-40B4-BE49-F238E27FC236}">
                  <a16:creationId xmlns:a16="http://schemas.microsoft.com/office/drawing/2014/main" xmlns="" id="{72650FC6-9A02-4C03-BC33-6BEDE5CB3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9826" y="3502555"/>
              <a:ext cx="44294" cy="41632"/>
            </a:xfrm>
            <a:custGeom>
              <a:avLst/>
              <a:gdLst>
                <a:gd name="T0" fmla="*/ 78 w 78"/>
                <a:gd name="T1" fmla="*/ 21 h 50"/>
                <a:gd name="T2" fmla="*/ 78 w 78"/>
                <a:gd name="T3" fmla="*/ 34 h 50"/>
                <a:gd name="T4" fmla="*/ 62 w 78"/>
                <a:gd name="T5" fmla="*/ 50 h 50"/>
                <a:gd name="T6" fmla="*/ 16 w 78"/>
                <a:gd name="T7" fmla="*/ 50 h 50"/>
                <a:gd name="T8" fmla="*/ 0 w 78"/>
                <a:gd name="T9" fmla="*/ 34 h 50"/>
                <a:gd name="T10" fmla="*/ 0 w 78"/>
                <a:gd name="T11" fmla="*/ 21 h 50"/>
                <a:gd name="T12" fmla="*/ 2 w 78"/>
                <a:gd name="T13" fmla="*/ 13 h 50"/>
                <a:gd name="T14" fmla="*/ 39 w 78"/>
                <a:gd name="T15" fmla="*/ 0 h 50"/>
                <a:gd name="T16" fmla="*/ 76 w 78"/>
                <a:gd name="T17" fmla="*/ 13 h 50"/>
                <a:gd name="T18" fmla="*/ 78 w 78"/>
                <a:gd name="T1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50">
                  <a:moveTo>
                    <a:pt x="78" y="21"/>
                  </a:moveTo>
                  <a:cubicBezTo>
                    <a:pt x="78" y="23"/>
                    <a:pt x="78" y="34"/>
                    <a:pt x="78" y="34"/>
                  </a:cubicBezTo>
                  <a:cubicBezTo>
                    <a:pt x="78" y="42"/>
                    <a:pt x="71" y="50"/>
                    <a:pt x="6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2"/>
                    <a:pt x="0" y="34"/>
                  </a:cubicBezTo>
                  <a:cubicBezTo>
                    <a:pt x="0" y="34"/>
                    <a:pt x="0" y="24"/>
                    <a:pt x="0" y="21"/>
                  </a:cubicBezTo>
                  <a:cubicBezTo>
                    <a:pt x="0" y="17"/>
                    <a:pt x="2" y="13"/>
                    <a:pt x="2" y="13"/>
                  </a:cubicBezTo>
                  <a:cubicBezTo>
                    <a:pt x="8" y="4"/>
                    <a:pt x="22" y="0"/>
                    <a:pt x="39" y="0"/>
                  </a:cubicBezTo>
                  <a:cubicBezTo>
                    <a:pt x="56" y="0"/>
                    <a:pt x="71" y="4"/>
                    <a:pt x="76" y="13"/>
                  </a:cubicBezTo>
                  <a:cubicBezTo>
                    <a:pt x="76" y="13"/>
                    <a:pt x="78" y="18"/>
                    <a:pt x="78" y="21"/>
                  </a:cubicBezTo>
                  <a:close/>
                </a:path>
              </a:pathLst>
            </a:cu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44" name="Freeform 176">
              <a:extLst>
                <a:ext uri="{FF2B5EF4-FFF2-40B4-BE49-F238E27FC236}">
                  <a16:creationId xmlns:a16="http://schemas.microsoft.com/office/drawing/2014/main" xmlns="" id="{EEE29924-715F-4475-808C-E65079A0F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4717" y="3502555"/>
              <a:ext cx="44294" cy="41632"/>
            </a:xfrm>
            <a:custGeom>
              <a:avLst/>
              <a:gdLst>
                <a:gd name="T0" fmla="*/ 78 w 78"/>
                <a:gd name="T1" fmla="*/ 21 h 50"/>
                <a:gd name="T2" fmla="*/ 78 w 78"/>
                <a:gd name="T3" fmla="*/ 34 h 50"/>
                <a:gd name="T4" fmla="*/ 62 w 78"/>
                <a:gd name="T5" fmla="*/ 50 h 50"/>
                <a:gd name="T6" fmla="*/ 16 w 78"/>
                <a:gd name="T7" fmla="*/ 50 h 50"/>
                <a:gd name="T8" fmla="*/ 0 w 78"/>
                <a:gd name="T9" fmla="*/ 34 h 50"/>
                <a:gd name="T10" fmla="*/ 0 w 78"/>
                <a:gd name="T11" fmla="*/ 21 h 50"/>
                <a:gd name="T12" fmla="*/ 2 w 78"/>
                <a:gd name="T13" fmla="*/ 13 h 50"/>
                <a:gd name="T14" fmla="*/ 39 w 78"/>
                <a:gd name="T15" fmla="*/ 0 h 50"/>
                <a:gd name="T16" fmla="*/ 76 w 78"/>
                <a:gd name="T17" fmla="*/ 13 h 50"/>
                <a:gd name="T18" fmla="*/ 78 w 78"/>
                <a:gd name="T1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50">
                  <a:moveTo>
                    <a:pt x="78" y="21"/>
                  </a:moveTo>
                  <a:cubicBezTo>
                    <a:pt x="78" y="23"/>
                    <a:pt x="78" y="34"/>
                    <a:pt x="78" y="34"/>
                  </a:cubicBezTo>
                  <a:cubicBezTo>
                    <a:pt x="78" y="42"/>
                    <a:pt x="71" y="50"/>
                    <a:pt x="6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2"/>
                    <a:pt x="0" y="34"/>
                  </a:cubicBezTo>
                  <a:cubicBezTo>
                    <a:pt x="0" y="34"/>
                    <a:pt x="0" y="24"/>
                    <a:pt x="0" y="21"/>
                  </a:cubicBezTo>
                  <a:cubicBezTo>
                    <a:pt x="0" y="17"/>
                    <a:pt x="2" y="13"/>
                    <a:pt x="2" y="13"/>
                  </a:cubicBezTo>
                  <a:cubicBezTo>
                    <a:pt x="8" y="4"/>
                    <a:pt x="22" y="0"/>
                    <a:pt x="39" y="0"/>
                  </a:cubicBezTo>
                  <a:cubicBezTo>
                    <a:pt x="56" y="0"/>
                    <a:pt x="71" y="4"/>
                    <a:pt x="76" y="13"/>
                  </a:cubicBezTo>
                  <a:cubicBezTo>
                    <a:pt x="76" y="13"/>
                    <a:pt x="78" y="18"/>
                    <a:pt x="78" y="21"/>
                  </a:cubicBezTo>
                  <a:close/>
                </a:path>
              </a:pathLst>
            </a:cu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45" name="Freeform 176">
              <a:extLst>
                <a:ext uri="{FF2B5EF4-FFF2-40B4-BE49-F238E27FC236}">
                  <a16:creationId xmlns:a16="http://schemas.microsoft.com/office/drawing/2014/main" xmlns="" id="{EB8CC297-CE7D-44D3-8D9E-E1EF5D8B4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608" y="3502555"/>
              <a:ext cx="44294" cy="41632"/>
            </a:xfrm>
            <a:custGeom>
              <a:avLst/>
              <a:gdLst>
                <a:gd name="T0" fmla="*/ 78 w 78"/>
                <a:gd name="T1" fmla="*/ 21 h 50"/>
                <a:gd name="T2" fmla="*/ 78 w 78"/>
                <a:gd name="T3" fmla="*/ 34 h 50"/>
                <a:gd name="T4" fmla="*/ 62 w 78"/>
                <a:gd name="T5" fmla="*/ 50 h 50"/>
                <a:gd name="T6" fmla="*/ 16 w 78"/>
                <a:gd name="T7" fmla="*/ 50 h 50"/>
                <a:gd name="T8" fmla="*/ 0 w 78"/>
                <a:gd name="T9" fmla="*/ 34 h 50"/>
                <a:gd name="T10" fmla="*/ 0 w 78"/>
                <a:gd name="T11" fmla="*/ 21 h 50"/>
                <a:gd name="T12" fmla="*/ 2 w 78"/>
                <a:gd name="T13" fmla="*/ 13 h 50"/>
                <a:gd name="T14" fmla="*/ 39 w 78"/>
                <a:gd name="T15" fmla="*/ 0 h 50"/>
                <a:gd name="T16" fmla="*/ 76 w 78"/>
                <a:gd name="T17" fmla="*/ 13 h 50"/>
                <a:gd name="T18" fmla="*/ 78 w 78"/>
                <a:gd name="T1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50">
                  <a:moveTo>
                    <a:pt x="78" y="21"/>
                  </a:moveTo>
                  <a:cubicBezTo>
                    <a:pt x="78" y="23"/>
                    <a:pt x="78" y="34"/>
                    <a:pt x="78" y="34"/>
                  </a:cubicBezTo>
                  <a:cubicBezTo>
                    <a:pt x="78" y="42"/>
                    <a:pt x="71" y="50"/>
                    <a:pt x="6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2"/>
                    <a:pt x="0" y="34"/>
                  </a:cubicBezTo>
                  <a:cubicBezTo>
                    <a:pt x="0" y="34"/>
                    <a:pt x="0" y="24"/>
                    <a:pt x="0" y="21"/>
                  </a:cubicBezTo>
                  <a:cubicBezTo>
                    <a:pt x="0" y="17"/>
                    <a:pt x="2" y="13"/>
                    <a:pt x="2" y="13"/>
                  </a:cubicBezTo>
                  <a:cubicBezTo>
                    <a:pt x="8" y="4"/>
                    <a:pt x="22" y="0"/>
                    <a:pt x="39" y="0"/>
                  </a:cubicBezTo>
                  <a:cubicBezTo>
                    <a:pt x="56" y="0"/>
                    <a:pt x="71" y="4"/>
                    <a:pt x="76" y="13"/>
                  </a:cubicBezTo>
                  <a:cubicBezTo>
                    <a:pt x="76" y="13"/>
                    <a:pt x="78" y="18"/>
                    <a:pt x="78" y="21"/>
                  </a:cubicBezTo>
                  <a:close/>
                </a:path>
              </a:pathLst>
            </a:cu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46" name="Freeform 176">
              <a:extLst>
                <a:ext uri="{FF2B5EF4-FFF2-40B4-BE49-F238E27FC236}">
                  <a16:creationId xmlns:a16="http://schemas.microsoft.com/office/drawing/2014/main" xmlns="" id="{0915EEB3-3B48-4779-B8F6-778ABDD53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499" y="3552901"/>
              <a:ext cx="44294" cy="41632"/>
            </a:xfrm>
            <a:custGeom>
              <a:avLst/>
              <a:gdLst>
                <a:gd name="T0" fmla="*/ 78 w 78"/>
                <a:gd name="T1" fmla="*/ 21 h 50"/>
                <a:gd name="T2" fmla="*/ 78 w 78"/>
                <a:gd name="T3" fmla="*/ 34 h 50"/>
                <a:gd name="T4" fmla="*/ 62 w 78"/>
                <a:gd name="T5" fmla="*/ 50 h 50"/>
                <a:gd name="T6" fmla="*/ 16 w 78"/>
                <a:gd name="T7" fmla="*/ 50 h 50"/>
                <a:gd name="T8" fmla="*/ 0 w 78"/>
                <a:gd name="T9" fmla="*/ 34 h 50"/>
                <a:gd name="T10" fmla="*/ 0 w 78"/>
                <a:gd name="T11" fmla="*/ 21 h 50"/>
                <a:gd name="T12" fmla="*/ 2 w 78"/>
                <a:gd name="T13" fmla="*/ 13 h 50"/>
                <a:gd name="T14" fmla="*/ 39 w 78"/>
                <a:gd name="T15" fmla="*/ 0 h 50"/>
                <a:gd name="T16" fmla="*/ 76 w 78"/>
                <a:gd name="T17" fmla="*/ 13 h 50"/>
                <a:gd name="T18" fmla="*/ 78 w 78"/>
                <a:gd name="T1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50">
                  <a:moveTo>
                    <a:pt x="78" y="21"/>
                  </a:moveTo>
                  <a:cubicBezTo>
                    <a:pt x="78" y="23"/>
                    <a:pt x="78" y="34"/>
                    <a:pt x="78" y="34"/>
                  </a:cubicBezTo>
                  <a:cubicBezTo>
                    <a:pt x="78" y="42"/>
                    <a:pt x="71" y="50"/>
                    <a:pt x="6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2"/>
                    <a:pt x="0" y="34"/>
                  </a:cubicBezTo>
                  <a:cubicBezTo>
                    <a:pt x="0" y="34"/>
                    <a:pt x="0" y="24"/>
                    <a:pt x="0" y="21"/>
                  </a:cubicBezTo>
                  <a:cubicBezTo>
                    <a:pt x="0" y="17"/>
                    <a:pt x="2" y="13"/>
                    <a:pt x="2" y="13"/>
                  </a:cubicBezTo>
                  <a:cubicBezTo>
                    <a:pt x="8" y="4"/>
                    <a:pt x="22" y="0"/>
                    <a:pt x="39" y="0"/>
                  </a:cubicBezTo>
                  <a:cubicBezTo>
                    <a:pt x="56" y="0"/>
                    <a:pt x="71" y="4"/>
                    <a:pt x="76" y="13"/>
                  </a:cubicBezTo>
                  <a:cubicBezTo>
                    <a:pt x="76" y="13"/>
                    <a:pt x="78" y="18"/>
                    <a:pt x="78" y="21"/>
                  </a:cubicBezTo>
                  <a:close/>
                </a:path>
              </a:pathLst>
            </a:cu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  <p:sp>
          <p:nvSpPr>
            <p:cNvPr id="347" name="Freeform 176">
              <a:extLst>
                <a:ext uri="{FF2B5EF4-FFF2-40B4-BE49-F238E27FC236}">
                  <a16:creationId xmlns:a16="http://schemas.microsoft.com/office/drawing/2014/main" xmlns="" id="{83A5AB61-77DA-4AAD-A7C3-C6F4A6292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797" y="3679198"/>
              <a:ext cx="33278" cy="34406"/>
            </a:xfrm>
            <a:custGeom>
              <a:avLst/>
              <a:gdLst>
                <a:gd name="T0" fmla="*/ 78 w 78"/>
                <a:gd name="T1" fmla="*/ 21 h 50"/>
                <a:gd name="T2" fmla="*/ 78 w 78"/>
                <a:gd name="T3" fmla="*/ 34 h 50"/>
                <a:gd name="T4" fmla="*/ 62 w 78"/>
                <a:gd name="T5" fmla="*/ 50 h 50"/>
                <a:gd name="T6" fmla="*/ 16 w 78"/>
                <a:gd name="T7" fmla="*/ 50 h 50"/>
                <a:gd name="T8" fmla="*/ 0 w 78"/>
                <a:gd name="T9" fmla="*/ 34 h 50"/>
                <a:gd name="T10" fmla="*/ 0 w 78"/>
                <a:gd name="T11" fmla="*/ 21 h 50"/>
                <a:gd name="T12" fmla="*/ 2 w 78"/>
                <a:gd name="T13" fmla="*/ 13 h 50"/>
                <a:gd name="T14" fmla="*/ 39 w 78"/>
                <a:gd name="T15" fmla="*/ 0 h 50"/>
                <a:gd name="T16" fmla="*/ 76 w 78"/>
                <a:gd name="T17" fmla="*/ 13 h 50"/>
                <a:gd name="T18" fmla="*/ 78 w 78"/>
                <a:gd name="T1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50">
                  <a:moveTo>
                    <a:pt x="78" y="21"/>
                  </a:moveTo>
                  <a:cubicBezTo>
                    <a:pt x="78" y="23"/>
                    <a:pt x="78" y="34"/>
                    <a:pt x="78" y="34"/>
                  </a:cubicBezTo>
                  <a:cubicBezTo>
                    <a:pt x="78" y="42"/>
                    <a:pt x="71" y="50"/>
                    <a:pt x="6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2"/>
                    <a:pt x="0" y="34"/>
                  </a:cubicBezTo>
                  <a:cubicBezTo>
                    <a:pt x="0" y="34"/>
                    <a:pt x="0" y="24"/>
                    <a:pt x="0" y="21"/>
                  </a:cubicBezTo>
                  <a:cubicBezTo>
                    <a:pt x="0" y="17"/>
                    <a:pt x="2" y="13"/>
                    <a:pt x="2" y="13"/>
                  </a:cubicBezTo>
                  <a:cubicBezTo>
                    <a:pt x="8" y="4"/>
                    <a:pt x="22" y="0"/>
                    <a:pt x="39" y="0"/>
                  </a:cubicBezTo>
                  <a:cubicBezTo>
                    <a:pt x="56" y="0"/>
                    <a:pt x="71" y="4"/>
                    <a:pt x="76" y="13"/>
                  </a:cubicBezTo>
                  <a:cubicBezTo>
                    <a:pt x="76" y="13"/>
                    <a:pt x="78" y="18"/>
                    <a:pt x="78" y="21"/>
                  </a:cubicBezTo>
                  <a:close/>
                </a:path>
              </a:pathLst>
            </a:custGeom>
            <a:noFill/>
            <a:ln w="9525" cap="flat">
              <a:solidFill>
                <a:srgbClr val="0072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347" tIns="34674" rIns="69347" bIns="34674" numCol="1" anchor="t" anchorCtr="0" compatLnSpc="1">
              <a:prstTxWarp prst="textNoShape">
                <a:avLst/>
              </a:prstTxWarp>
            </a:bodyPr>
            <a:lstStyle/>
            <a:p>
              <a:pPr defTabSz="254582">
                <a:defRPr/>
              </a:pPr>
              <a:endParaRPr lang="ru-RU" sz="1600" kern="0">
                <a:solidFill>
                  <a:prstClr val="black"/>
                </a:solidFill>
              </a:endParaRPr>
            </a:p>
          </p:txBody>
        </p:sp>
      </p:grpSp>
      <p:pic>
        <p:nvPicPr>
          <p:cNvPr id="348" name="CustomIcon">
            <a:extLst>
              <a:ext uri="{FF2B5EF4-FFF2-40B4-BE49-F238E27FC236}">
                <a16:creationId xmlns:a16="http://schemas.microsoft.com/office/drawing/2014/main" xmlns="" id="{13C9ECA3-EC1D-433E-9DB1-10EEC0A714A0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54227" y="3938961"/>
            <a:ext cx="172863" cy="172863"/>
          </a:xfrm>
          <a:prstGeom prst="rect">
            <a:avLst/>
          </a:prstGeom>
        </p:spPr>
      </p:pic>
      <p:pic>
        <p:nvPicPr>
          <p:cNvPr id="349" name="CustomIcon">
            <a:extLst>
              <a:ext uri="{FF2B5EF4-FFF2-40B4-BE49-F238E27FC236}">
                <a16:creationId xmlns:a16="http://schemas.microsoft.com/office/drawing/2014/main" xmlns="" id="{9A4C3CFC-02C6-4136-9C19-470A63F1B0FC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54227" y="2872571"/>
            <a:ext cx="202526" cy="202526"/>
          </a:xfrm>
          <a:prstGeom prst="rect">
            <a:avLst/>
          </a:prstGeom>
        </p:spPr>
      </p:pic>
      <p:pic>
        <p:nvPicPr>
          <p:cNvPr id="350" name="CustomIcon">
            <a:extLst>
              <a:ext uri="{FF2B5EF4-FFF2-40B4-BE49-F238E27FC236}">
                <a16:creationId xmlns:a16="http://schemas.microsoft.com/office/drawing/2014/main" xmlns="" id="{CC9E1E24-F7EF-4919-AB0E-FE780191A64E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54227" y="3634545"/>
            <a:ext cx="196544" cy="196544"/>
          </a:xfrm>
          <a:prstGeom prst="rect">
            <a:avLst/>
          </a:prstGeom>
        </p:spPr>
      </p:pic>
      <p:pic>
        <p:nvPicPr>
          <p:cNvPr id="351" name="CustomIcon">
            <a:extLst>
              <a:ext uri="{FF2B5EF4-FFF2-40B4-BE49-F238E27FC236}">
                <a16:creationId xmlns:a16="http://schemas.microsoft.com/office/drawing/2014/main" xmlns="" id="{C1EC49EA-6767-499E-BA06-1E55413616B9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154227" y="1673675"/>
            <a:ext cx="208954" cy="208954"/>
          </a:xfrm>
          <a:prstGeom prst="rect">
            <a:avLst/>
          </a:prstGeom>
        </p:spPr>
      </p:pic>
      <p:sp>
        <p:nvSpPr>
          <p:cNvPr id="128" name="Штриховая стрелка вправо 40">
            <a:extLst>
              <a:ext uri="{FF2B5EF4-FFF2-40B4-BE49-F238E27FC236}">
                <a16:creationId xmlns:a16="http://schemas.microsoft.com/office/drawing/2014/main" xmlns="" id="{6DB35E1A-0F70-47EF-B957-B4585FC11BC4}"/>
              </a:ext>
            </a:extLst>
          </p:cNvPr>
          <p:cNvSpPr/>
          <p:nvPr/>
        </p:nvSpPr>
        <p:spPr>
          <a:xfrm rot="16200000">
            <a:off x="7669328" y="1619574"/>
            <a:ext cx="387117" cy="465807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546">
              <a:defRPr/>
            </a:pPr>
            <a:endParaRPr lang="kk-KZ" sz="1050">
              <a:solidFill>
                <a:prstClr val="white"/>
              </a:solidFill>
            </a:endParaRPr>
          </a:p>
        </p:txBody>
      </p:sp>
      <p:sp>
        <p:nvSpPr>
          <p:cNvPr id="129" name="Штриховая стрелка вправо 40">
            <a:extLst>
              <a:ext uri="{FF2B5EF4-FFF2-40B4-BE49-F238E27FC236}">
                <a16:creationId xmlns:a16="http://schemas.microsoft.com/office/drawing/2014/main" xmlns="" id="{2D7D836E-C5A2-4CFB-BCA2-DB3E8FBA8AEB}"/>
              </a:ext>
            </a:extLst>
          </p:cNvPr>
          <p:cNvSpPr/>
          <p:nvPr/>
        </p:nvSpPr>
        <p:spPr>
          <a:xfrm rot="16200000">
            <a:off x="8558874" y="1340804"/>
            <a:ext cx="387117" cy="465807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546">
              <a:defRPr/>
            </a:pPr>
            <a:endParaRPr lang="kk-KZ" sz="105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67951" y="1814514"/>
            <a:ext cx="635793" cy="3397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dirty="0">
              <a:solidFill>
                <a:schemeClr val="tx1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0267952" y="1659731"/>
            <a:ext cx="635792" cy="1563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k-KZ" sz="1100" dirty="0">
              <a:solidFill>
                <a:schemeClr val="tx1"/>
              </a:solidFill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xmlns="" id="{2B5D40EA-84C7-4801-946F-B8AB8E013E10}"/>
              </a:ext>
            </a:extLst>
          </p:cNvPr>
          <p:cNvSpPr/>
          <p:nvPr/>
        </p:nvSpPr>
        <p:spPr>
          <a:xfrm>
            <a:off x="10354195" y="1466694"/>
            <a:ext cx="9122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>
                <a:sym typeface="+mn-lt"/>
              </a:rPr>
              <a:t>0,6</a:t>
            </a:r>
            <a:endParaRPr lang="ru-RU" sz="1100" dirty="0">
              <a:sym typeface="+mn-lt"/>
            </a:endParaRP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2B5D40EA-84C7-4801-946F-B8AB8E013E10}"/>
              </a:ext>
            </a:extLst>
          </p:cNvPr>
          <p:cNvSpPr/>
          <p:nvPr/>
        </p:nvSpPr>
        <p:spPr>
          <a:xfrm>
            <a:off x="10349433" y="1611951"/>
            <a:ext cx="9122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>
                <a:sym typeface="+mn-lt"/>
              </a:rPr>
              <a:t>1,1</a:t>
            </a:r>
            <a:endParaRPr lang="ru-RU" sz="1100" dirty="0">
              <a:sym typeface="+mn-lt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xmlns="" id="{2B5D40EA-84C7-4801-946F-B8AB8E013E10}"/>
              </a:ext>
            </a:extLst>
          </p:cNvPr>
          <p:cNvSpPr/>
          <p:nvPr/>
        </p:nvSpPr>
        <p:spPr>
          <a:xfrm>
            <a:off x="10351814" y="1847695"/>
            <a:ext cx="9122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>
                <a:sym typeface="+mn-lt"/>
              </a:rPr>
              <a:t>2,7</a:t>
            </a:r>
            <a:endParaRPr lang="ru-RU" sz="1100" dirty="0">
              <a:sym typeface="+mn-lt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D3D1512F-F8B6-406E-8D91-93AF008817A5}"/>
              </a:ext>
            </a:extLst>
          </p:cNvPr>
          <p:cNvSpPr txBox="1"/>
          <p:nvPr/>
        </p:nvSpPr>
        <p:spPr>
          <a:xfrm>
            <a:off x="11798427" y="647259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775766" y="3974132"/>
            <a:ext cx="5069128" cy="400110"/>
            <a:chOff x="6799815" y="3916874"/>
            <a:chExt cx="5069128" cy="40011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799815" y="3918732"/>
              <a:ext cx="2749398" cy="246221"/>
              <a:chOff x="7204227" y="4956018"/>
              <a:chExt cx="2749398" cy="246221"/>
            </a:xfrm>
          </p:grpSpPr>
          <p:sp>
            <p:nvSpPr>
              <p:cNvPr id="130" name="Прямоугольник 129"/>
              <p:cNvSpPr/>
              <p:nvPr/>
            </p:nvSpPr>
            <p:spPr>
              <a:xfrm>
                <a:off x="7204227" y="5028725"/>
                <a:ext cx="144000" cy="144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k-KZ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37" name="Прямоугольник 136">
                <a:extLst>
                  <a:ext uri="{FF2B5EF4-FFF2-40B4-BE49-F238E27FC236}">
                    <a16:creationId xmlns:a16="http://schemas.microsoft.com/office/drawing/2014/main" xmlns="" id="{2B5D40EA-84C7-4801-946F-B8AB8E013E10}"/>
                  </a:ext>
                </a:extLst>
              </p:cNvPr>
              <p:cNvSpPr/>
              <p:nvPr/>
            </p:nvSpPr>
            <p:spPr>
              <a:xfrm>
                <a:off x="7361758" y="4956018"/>
                <a:ext cx="2591867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1000" dirty="0">
                    <a:solidFill>
                      <a:schemeClr val="bg2">
                        <a:lumMod val="25000"/>
                      </a:schemeClr>
                    </a:solidFill>
                    <a:sym typeface="+mn-lt"/>
                  </a:rPr>
                  <a:t>Естественный прирост</a:t>
                </a:r>
              </a:p>
            </p:txBody>
          </p:sp>
        </p:grpSp>
        <p:sp>
          <p:nvSpPr>
            <p:cNvPr id="160" name="Прямоугольник 159"/>
            <p:cNvSpPr/>
            <p:nvPr/>
          </p:nvSpPr>
          <p:spPr>
            <a:xfrm>
              <a:off x="8336505" y="3991439"/>
              <a:ext cx="144000" cy="144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xmlns="" id="{2B5D40EA-84C7-4801-946F-B8AB8E013E10}"/>
                </a:ext>
              </a:extLst>
            </p:cNvPr>
            <p:cNvSpPr/>
            <p:nvPr/>
          </p:nvSpPr>
          <p:spPr>
            <a:xfrm>
              <a:off x="8487800" y="3935602"/>
              <a:ext cx="190966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Проекты Карты индустриализации</a:t>
              </a: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10366150" y="3984827"/>
              <a:ext cx="144000" cy="144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xmlns="" id="{2B5D40EA-84C7-4801-946F-B8AB8E013E10}"/>
                </a:ext>
              </a:extLst>
            </p:cNvPr>
            <p:cNvSpPr/>
            <p:nvPr/>
          </p:nvSpPr>
          <p:spPr>
            <a:xfrm>
              <a:off x="10490780" y="3916874"/>
              <a:ext cx="13781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i="1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Строительные услуги </a:t>
              </a:r>
              <a:br>
                <a:rPr lang="ru-RU" sz="1000" i="1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</a:br>
              <a:r>
                <a:rPr lang="en-US" sz="1000" i="1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(</a:t>
              </a:r>
              <a:r>
                <a:rPr lang="ru-RU" sz="1000" i="1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включая </a:t>
              </a:r>
              <a:r>
                <a:rPr lang="en-US" sz="1000" i="1" dirty="0">
                  <a:solidFill>
                    <a:schemeClr val="bg2">
                      <a:lumMod val="25000"/>
                    </a:schemeClr>
                  </a:solidFill>
                  <a:sym typeface="+mn-lt"/>
                </a:rPr>
                <a:t>BI group)</a:t>
              </a:r>
              <a:endParaRPr lang="ru-RU" sz="1000" i="1" dirty="0">
                <a:solidFill>
                  <a:schemeClr val="bg2">
                    <a:lumMod val="25000"/>
                  </a:schemeClr>
                </a:solidFill>
                <a:sym typeface="+mn-lt"/>
              </a:endParaRPr>
            </a:p>
          </p:txBody>
        </p: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380884" y="4968817"/>
            <a:ext cx="11710647" cy="38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4922">
              <a:defRPr/>
            </a:pPr>
            <a:r>
              <a:rPr lang="ru-RU" sz="1929" b="1" dirty="0">
                <a:solidFill>
                  <a:srgbClr val="006BB3"/>
                </a:solidFill>
                <a:latin typeface="+mj-lt"/>
              </a:rPr>
              <a:t>ТРЕХУРОВНЕВАЯ СИСТЕМА ВЗАИМОДЕЙСТВИЯ</a:t>
            </a: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xmlns="" id="{5D2FE69E-A70E-42DE-BD39-83AC1C20F6A2}"/>
              </a:ext>
            </a:extLst>
          </p:cNvPr>
          <p:cNvSpPr/>
          <p:nvPr/>
        </p:nvSpPr>
        <p:spPr>
          <a:xfrm>
            <a:off x="273775" y="6301238"/>
            <a:ext cx="2066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Загранучреждение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xmlns="" id="{214284C1-9F70-41CB-A7E0-CA00E8F222F8}"/>
              </a:ext>
            </a:extLst>
          </p:cNvPr>
          <p:cNvSpPr/>
          <p:nvPr/>
        </p:nvSpPr>
        <p:spPr>
          <a:xfrm>
            <a:off x="1902740" y="6033334"/>
            <a:ext cx="93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запрос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xmlns="" id="{2CD18FAD-6168-45C1-B3A5-26771C77C086}"/>
              </a:ext>
            </a:extLst>
          </p:cNvPr>
          <p:cNvSpPr/>
          <p:nvPr/>
        </p:nvSpPr>
        <p:spPr>
          <a:xfrm>
            <a:off x="4907422" y="6031894"/>
            <a:ext cx="1395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поиск поставщика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168" name="Рисунок 167"/>
          <p:cNvPicPr>
            <a:picLocks noChangeAspect="1"/>
          </p:cNvPicPr>
          <p:nvPr/>
        </p:nvPicPr>
        <p:blipFill>
          <a:blip r:embed="rId3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0" y="5535169"/>
            <a:ext cx="747507" cy="747507"/>
          </a:xfrm>
          <a:prstGeom prst="rect">
            <a:avLst/>
          </a:prstGeom>
        </p:spPr>
      </p:pic>
      <p:sp>
        <p:nvSpPr>
          <p:cNvPr id="169" name="Стрелка вправо 168"/>
          <p:cNvSpPr/>
          <p:nvPr/>
        </p:nvSpPr>
        <p:spPr>
          <a:xfrm>
            <a:off x="2004901" y="5623790"/>
            <a:ext cx="577769" cy="245085"/>
          </a:xfrm>
          <a:prstGeom prst="rightArrow">
            <a:avLst>
              <a:gd name="adj1" fmla="val 44449"/>
              <a:gd name="adj2" fmla="val 6332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Стрелка вправо 169"/>
          <p:cNvSpPr/>
          <p:nvPr/>
        </p:nvSpPr>
        <p:spPr>
          <a:xfrm rot="10800000">
            <a:off x="2004900" y="5845792"/>
            <a:ext cx="577769" cy="245085"/>
          </a:xfrm>
          <a:prstGeom prst="rightArrow">
            <a:avLst>
              <a:gd name="adj1" fmla="val 44449"/>
              <a:gd name="adj2" fmla="val 6332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Стрелка вправо 170"/>
          <p:cNvSpPr/>
          <p:nvPr/>
        </p:nvSpPr>
        <p:spPr>
          <a:xfrm>
            <a:off x="5310134" y="5623163"/>
            <a:ext cx="577769" cy="245085"/>
          </a:xfrm>
          <a:prstGeom prst="rightArrow">
            <a:avLst>
              <a:gd name="adj1" fmla="val 44449"/>
              <a:gd name="adj2" fmla="val 6332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Стрелка вправо 171"/>
          <p:cNvSpPr/>
          <p:nvPr/>
        </p:nvSpPr>
        <p:spPr>
          <a:xfrm rot="10800000">
            <a:off x="5310133" y="5845165"/>
            <a:ext cx="577769" cy="245085"/>
          </a:xfrm>
          <a:prstGeom prst="rightArrow">
            <a:avLst>
              <a:gd name="adj1" fmla="val 44449"/>
              <a:gd name="adj2" fmla="val 6332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3" name="Рисунок 17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11" y="5560676"/>
            <a:ext cx="1832283" cy="515085"/>
          </a:xfrm>
          <a:prstGeom prst="rect">
            <a:avLst/>
          </a:prstGeom>
        </p:spPr>
      </p:pic>
      <p:pic>
        <p:nvPicPr>
          <p:cNvPr id="174" name="Рисунок 173"/>
          <p:cNvPicPr>
            <a:picLocks noChangeAspect="1"/>
          </p:cNvPicPr>
          <p:nvPr/>
        </p:nvPicPr>
        <p:blipFill>
          <a:blip r:embed="rId3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19" y="5502051"/>
            <a:ext cx="780625" cy="780625"/>
          </a:xfrm>
          <a:prstGeom prst="rect">
            <a:avLst/>
          </a:prstGeom>
        </p:spPr>
      </p:pic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xmlns="" id="{06DAE87D-B337-4F76-8081-8795DFAF6914}"/>
              </a:ext>
            </a:extLst>
          </p:cNvPr>
          <p:cNvSpPr/>
          <p:nvPr/>
        </p:nvSpPr>
        <p:spPr>
          <a:xfrm>
            <a:off x="7919485" y="5336398"/>
            <a:ext cx="41345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>
                <a:solidFill>
                  <a:srgbClr val="5959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 анализ </a:t>
            </a:r>
            <a:r>
              <a:rPr lang="ru-RU" sz="1800" i="1" dirty="0">
                <a:solidFill>
                  <a:srgbClr val="2868A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потенциала экспорта</a:t>
            </a:r>
            <a:r>
              <a:rPr lang="ru-RU" sz="1800" i="1" dirty="0">
                <a:solidFill>
                  <a:srgbClr val="5959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отечественной продукции в </a:t>
            </a:r>
            <a:r>
              <a:rPr lang="ru-RU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64</a:t>
            </a:r>
            <a:r>
              <a:rPr lang="ru-RU" sz="1800" i="1" dirty="0">
                <a:solidFill>
                  <a:srgbClr val="5959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стран по </a:t>
            </a:r>
            <a:r>
              <a:rPr lang="ru-RU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1800" b="1" i="1" dirty="0">
                <a:solidFill>
                  <a:srgbClr val="5959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5959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отраслям обработанной промышленности</a:t>
            </a:r>
            <a:endParaRPr lang="ru-RU" sz="1800" b="1" i="1" dirty="0">
              <a:solidFill>
                <a:srgbClr val="595959"/>
              </a:solidFill>
            </a:endParaRPr>
          </a:p>
        </p:txBody>
      </p:sp>
      <p:cxnSp>
        <p:nvCxnSpPr>
          <p:cNvPr id="177" name="Прямая соединительная линия 176"/>
          <p:cNvCxnSpPr/>
          <p:nvPr/>
        </p:nvCxnSpPr>
        <p:spPr>
          <a:xfrm>
            <a:off x="0" y="4951674"/>
            <a:ext cx="12192000" cy="3798"/>
          </a:xfrm>
          <a:prstGeom prst="line">
            <a:avLst/>
          </a:prstGeom>
          <a:ln w="12700">
            <a:solidFill>
              <a:srgbClr val="2F6F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4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4C183A-4DC5-4766-8629-AD63A39CC3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4"/>
            <a:ext cx="9147048" cy="51816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9E4FDE8-9920-4C33-8349-FED4378B7BDE}"/>
              </a:ext>
            </a:extLst>
          </p:cNvPr>
          <p:cNvSpPr/>
          <p:nvPr/>
        </p:nvSpPr>
        <p:spPr>
          <a:xfrm>
            <a:off x="207786" y="20856"/>
            <a:ext cx="7970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МЕЖПРАВИТЕЛЬСТВЕННЫЕ КОМИССИИ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D3D1512F-F8B6-406E-8D91-93AF008817A5}"/>
              </a:ext>
            </a:extLst>
          </p:cNvPr>
          <p:cNvSpPr txBox="1"/>
          <p:nvPr/>
        </p:nvSpPr>
        <p:spPr>
          <a:xfrm>
            <a:off x="11798427" y="647259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228484" y="672480"/>
            <a:ext cx="11460412" cy="68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44922">
              <a:defRPr/>
            </a:pPr>
            <a:r>
              <a:rPr lang="ru-RU" sz="1929" b="1" dirty="0">
                <a:solidFill>
                  <a:srgbClr val="006BB3"/>
                </a:solidFill>
                <a:latin typeface="+mj-lt"/>
              </a:rPr>
              <a:t>Межправительственные комиссии – </a:t>
            </a:r>
            <a:r>
              <a:rPr lang="ru-RU" sz="1929" dirty="0">
                <a:solidFill>
                  <a:srgbClr val="006BB3"/>
                </a:solidFill>
                <a:latin typeface="+mj-lt"/>
              </a:rPr>
              <a:t>эффективный инструмент налаживания торгово-экономического сотрудничества на двусторонней основе</a:t>
            </a:r>
          </a:p>
        </p:txBody>
      </p:sp>
      <p:pic>
        <p:nvPicPr>
          <p:cNvPr id="3074" name="Picture 2" descr="Картинки по запросу &quot;qazexpocongres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69" y="3584542"/>
            <a:ext cx="740312" cy="58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238587" y="1655728"/>
            <a:ext cx="3081515" cy="38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44922">
              <a:defRPr/>
            </a:pPr>
            <a:r>
              <a:rPr lang="ru-RU" sz="1929" dirty="0" smtClean="0">
                <a:latin typeface="+mj-lt"/>
              </a:rPr>
              <a:t>За </a:t>
            </a:r>
            <a:r>
              <a:rPr lang="ru-RU" sz="1929" dirty="0">
                <a:latin typeface="+mj-lt"/>
              </a:rPr>
              <a:t>МТИ </a:t>
            </a:r>
            <a:r>
              <a:rPr lang="ru-RU" sz="1929" dirty="0" smtClean="0">
                <a:latin typeface="+mj-lt"/>
              </a:rPr>
              <a:t>РК</a:t>
            </a:r>
            <a:r>
              <a:rPr lang="en-US" sz="1929" dirty="0" smtClean="0">
                <a:latin typeface="+mj-lt"/>
              </a:rPr>
              <a:t> </a:t>
            </a:r>
            <a:r>
              <a:rPr lang="ru-RU" sz="1929" dirty="0" smtClean="0">
                <a:latin typeface="+mj-lt"/>
              </a:rPr>
              <a:t>закреплено </a:t>
            </a:r>
            <a:endParaRPr lang="ru-RU" sz="1929" dirty="0">
              <a:latin typeface="+mj-lt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3345E406-350D-4F52-9D05-A70FAD9F3F9B}"/>
              </a:ext>
            </a:extLst>
          </p:cNvPr>
          <p:cNvSpPr txBox="1"/>
          <p:nvPr/>
        </p:nvSpPr>
        <p:spPr>
          <a:xfrm>
            <a:off x="2482015" y="1357442"/>
            <a:ext cx="87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0">
                <a:solidFill>
                  <a:srgbClr val="C00000"/>
                </a:solidFill>
              </a:defRPr>
            </a:lvl1pPr>
          </a:lstStyle>
          <a:p>
            <a:r>
              <a:rPr lang="en-US" sz="5400" b="1" dirty="0">
                <a:solidFill>
                  <a:srgbClr val="2868A4"/>
                </a:solidFill>
              </a:rPr>
              <a:t>37</a:t>
            </a:r>
            <a:endParaRPr lang="ru-RU" sz="5400" b="1" dirty="0">
              <a:solidFill>
                <a:srgbClr val="2868A4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3345E406-350D-4F52-9D05-A70FAD9F3F9B}"/>
              </a:ext>
            </a:extLst>
          </p:cNvPr>
          <p:cNvSpPr txBox="1"/>
          <p:nvPr/>
        </p:nvSpPr>
        <p:spPr>
          <a:xfrm>
            <a:off x="256563" y="3042396"/>
            <a:ext cx="87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0">
                <a:solidFill>
                  <a:srgbClr val="C00000"/>
                </a:solidFill>
              </a:defRPr>
            </a:lvl1pPr>
          </a:lstStyle>
          <a:p>
            <a:r>
              <a:rPr lang="en-US" sz="5400" b="1" dirty="0">
                <a:solidFill>
                  <a:srgbClr val="2868A4"/>
                </a:solidFill>
              </a:rPr>
              <a:t>3</a:t>
            </a:r>
            <a:endParaRPr lang="ru-RU" sz="5400" b="1" dirty="0">
              <a:solidFill>
                <a:srgbClr val="2868A4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872576" y="3190533"/>
            <a:ext cx="2886419" cy="68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44922">
              <a:defRPr/>
            </a:pPr>
            <a:r>
              <a:rPr lang="ru-RU" sz="1929" dirty="0">
                <a:latin typeface="+mj-lt"/>
              </a:rPr>
              <a:t>Форума межрегионального сотрудничества</a:t>
            </a:r>
          </a:p>
        </p:txBody>
      </p:sp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F1566363-A139-4C7B-B9C5-711F71E4C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52" y="3584542"/>
            <a:ext cx="387064" cy="224072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30CB7FD2-61E0-4FD4-B2BD-9CE4734025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34" y="3596536"/>
            <a:ext cx="392722" cy="212078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AD9B51D1-5C86-456E-91FE-79F225D2BD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58" y="3527604"/>
            <a:ext cx="400744" cy="260220"/>
          </a:xfrm>
          <a:prstGeom prst="rect">
            <a:avLst/>
          </a:prstGeom>
        </p:spPr>
      </p:pic>
      <p:sp>
        <p:nvSpPr>
          <p:cNvPr id="174" name="Правая фигурная скобка 173"/>
          <p:cNvSpPr/>
          <p:nvPr/>
        </p:nvSpPr>
        <p:spPr>
          <a:xfrm>
            <a:off x="5041263" y="1597579"/>
            <a:ext cx="600655" cy="2571116"/>
          </a:xfrm>
          <a:prstGeom prst="rightBrace">
            <a:avLst>
              <a:gd name="adj1" fmla="val 8333"/>
              <a:gd name="adj2" fmla="val 495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3345E406-350D-4F52-9D05-A70FAD9F3F9B}"/>
              </a:ext>
            </a:extLst>
          </p:cNvPr>
          <p:cNvSpPr txBox="1"/>
          <p:nvPr/>
        </p:nvSpPr>
        <p:spPr>
          <a:xfrm>
            <a:off x="5673211" y="2280772"/>
            <a:ext cx="1440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0">
                <a:solidFill>
                  <a:srgbClr val="C00000"/>
                </a:solidFill>
              </a:defRPr>
            </a:lvl1pPr>
          </a:lstStyle>
          <a:p>
            <a:r>
              <a:rPr lang="ru-RU" sz="5400" b="1" dirty="0" smtClean="0">
                <a:solidFill>
                  <a:srgbClr val="2868A4"/>
                </a:solidFill>
              </a:rPr>
              <a:t>64,9</a:t>
            </a:r>
            <a:endParaRPr lang="ru-RU" sz="5400" b="1" dirty="0">
              <a:solidFill>
                <a:srgbClr val="2868A4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5613722" y="3104697"/>
            <a:ext cx="1888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4922">
              <a:defRPr/>
            </a:pPr>
            <a:r>
              <a:rPr lang="kk-KZ" sz="1600" dirty="0">
                <a:latin typeface="+mj-lt"/>
              </a:rPr>
              <a:t>м</a:t>
            </a:r>
            <a:r>
              <a:rPr lang="ru-RU" sz="1600" dirty="0" err="1" smtClean="0">
                <a:latin typeface="+mj-lt"/>
              </a:rPr>
              <a:t>лрд</a:t>
            </a:r>
            <a:r>
              <a:rPr lang="ru-RU" sz="1600" dirty="0">
                <a:latin typeface="+mj-lt"/>
              </a:rPr>
              <a:t>.</a:t>
            </a:r>
            <a:r>
              <a:rPr lang="en-US" sz="1600" dirty="0">
                <a:latin typeface="+mj-lt"/>
              </a:rPr>
              <a:t>$ </a:t>
            </a:r>
            <a:r>
              <a:rPr lang="ru-RU" sz="1600" dirty="0">
                <a:latin typeface="+mj-lt"/>
              </a:rPr>
              <a:t>совокупного товарооборота </a:t>
            </a:r>
            <a:endParaRPr lang="ru-RU" sz="1600" dirty="0" smtClean="0">
              <a:latin typeface="+mj-lt"/>
            </a:endParaRPr>
          </a:p>
          <a:p>
            <a:pPr defTabSz="244922">
              <a:defRPr/>
            </a:pPr>
            <a:r>
              <a:rPr lang="ru-RU" sz="1600" dirty="0" smtClean="0">
                <a:latin typeface="+mj-lt"/>
              </a:rPr>
              <a:t>за </a:t>
            </a:r>
            <a:r>
              <a:rPr lang="ru-RU" sz="1600" dirty="0">
                <a:latin typeface="+mj-lt"/>
              </a:rPr>
              <a:t>11 мес. 2020г</a:t>
            </a:r>
            <a:r>
              <a:rPr lang="ru-RU" sz="1600" dirty="0" smtClean="0">
                <a:latin typeface="+mj-lt"/>
              </a:rPr>
              <a:t>. </a:t>
            </a:r>
          </a:p>
          <a:p>
            <a:pPr defTabSz="244922">
              <a:defRPr/>
            </a:pPr>
            <a:r>
              <a:rPr lang="ru-RU" sz="1600" i="1" dirty="0" smtClean="0">
                <a:latin typeface="+mj-lt"/>
              </a:rPr>
              <a:t>(всего </a:t>
            </a:r>
            <a:r>
              <a:rPr lang="ru-RU" sz="1600" b="1" i="1" dirty="0" smtClean="0">
                <a:latin typeface="+mj-lt"/>
              </a:rPr>
              <a:t>77,7</a:t>
            </a:r>
            <a:r>
              <a:rPr lang="ru-RU" sz="1600" i="1" dirty="0" smtClean="0">
                <a:latin typeface="+mj-lt"/>
              </a:rPr>
              <a:t> млрд.</a:t>
            </a:r>
            <a:r>
              <a:rPr lang="en-US" sz="1600" i="1" dirty="0" smtClean="0"/>
              <a:t>$</a:t>
            </a:r>
            <a:r>
              <a:rPr lang="ru-RU" sz="1600" i="1" dirty="0" smtClean="0">
                <a:latin typeface="+mj-lt"/>
              </a:rPr>
              <a:t>)</a:t>
            </a:r>
            <a:endParaRPr lang="ru-RU" sz="1600" i="1" dirty="0">
              <a:latin typeface="+mj-lt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3345E406-350D-4F52-9D05-A70FAD9F3F9B}"/>
              </a:ext>
            </a:extLst>
          </p:cNvPr>
          <p:cNvSpPr txBox="1"/>
          <p:nvPr/>
        </p:nvSpPr>
        <p:spPr>
          <a:xfrm>
            <a:off x="7613839" y="2716797"/>
            <a:ext cx="87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0">
                <a:solidFill>
                  <a:srgbClr val="C00000"/>
                </a:solidFill>
              </a:defRPr>
            </a:lvl1pPr>
          </a:lstStyle>
          <a:p>
            <a:r>
              <a:rPr lang="ru-RU" sz="5400" b="1" dirty="0">
                <a:solidFill>
                  <a:srgbClr val="2868A4"/>
                </a:solidFill>
              </a:rPr>
              <a:t>10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8442681" y="2929382"/>
            <a:ext cx="352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44922">
              <a:defRPr/>
            </a:pPr>
            <a:r>
              <a:rPr lang="ru-RU" sz="1600" dirty="0">
                <a:latin typeface="+mj-lt"/>
              </a:rPr>
              <a:t>Заседаний МПК </a:t>
            </a:r>
            <a:r>
              <a:rPr lang="ru-RU" sz="1600" dirty="0" smtClean="0">
                <a:latin typeface="+mj-lt"/>
              </a:rPr>
              <a:t>проведены </a:t>
            </a:r>
            <a:r>
              <a:rPr lang="ru-RU" sz="1600" dirty="0">
                <a:latin typeface="+mj-lt"/>
              </a:rPr>
              <a:t>в </a:t>
            </a:r>
            <a:r>
              <a:rPr lang="ru-RU" sz="1600" dirty="0" smtClean="0">
                <a:latin typeface="+mj-lt"/>
              </a:rPr>
              <a:t>2020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г. в </a:t>
            </a:r>
            <a:r>
              <a:rPr lang="en-US" sz="1600" dirty="0" smtClean="0">
                <a:latin typeface="+mj-lt"/>
              </a:rPr>
              <a:t>online </a:t>
            </a:r>
            <a:r>
              <a:rPr lang="kk-KZ" sz="1600" dirty="0" smtClean="0">
                <a:latin typeface="+mj-lt"/>
              </a:rPr>
              <a:t>формате</a:t>
            </a:r>
            <a:endParaRPr lang="ru-RU" sz="1600" dirty="0">
              <a:latin typeface="+mj-lt"/>
            </a:endParaRPr>
          </a:p>
        </p:txBody>
      </p:sp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30CB7FD2-61E0-4FD4-B2BD-9CE4734025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39" y="1458245"/>
            <a:ext cx="731393" cy="394967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8418625" y="1357442"/>
            <a:ext cx="354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44922">
              <a:defRPr/>
            </a:pPr>
            <a:r>
              <a:rPr lang="ru-RU" sz="1600" dirty="0">
                <a:latin typeface="+mj-lt"/>
              </a:rPr>
              <a:t>Межрегиональный форум в Ургенче: </a:t>
            </a:r>
            <a:r>
              <a:rPr lang="ru-RU" sz="1600" b="1" dirty="0" smtClean="0">
                <a:latin typeface="+mj-lt"/>
              </a:rPr>
              <a:t>34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контракта на сумму </a:t>
            </a:r>
            <a:r>
              <a:rPr lang="ru-RU" sz="1600" b="1" dirty="0">
                <a:latin typeface="+mj-lt"/>
              </a:rPr>
              <a:t>431,4млн.долл.США</a:t>
            </a:r>
          </a:p>
        </p:txBody>
      </p:sp>
      <p:cxnSp>
        <p:nvCxnSpPr>
          <p:cNvPr id="181" name="Прямая соединительная линия 180"/>
          <p:cNvCxnSpPr/>
          <p:nvPr/>
        </p:nvCxnSpPr>
        <p:spPr>
          <a:xfrm>
            <a:off x="0" y="4367773"/>
            <a:ext cx="12192000" cy="3798"/>
          </a:xfrm>
          <a:prstGeom prst="line">
            <a:avLst/>
          </a:prstGeom>
          <a:ln w="12700">
            <a:solidFill>
              <a:srgbClr val="2F6F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492015" y="3454326"/>
            <a:ext cx="3521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ведение </a:t>
            </a:r>
            <a:r>
              <a:rPr lang="en-US" sz="1600" dirty="0" err="1"/>
              <a:t>QazExpoCongress</a:t>
            </a:r>
            <a:r>
              <a:rPr lang="en-US" sz="1600" dirty="0"/>
              <a:t> </a:t>
            </a:r>
            <a:r>
              <a:rPr lang="kk-KZ" sz="1600" dirty="0"/>
              <a:t>передан </a:t>
            </a:r>
            <a:r>
              <a:rPr lang="ru-RU" sz="1600" dirty="0"/>
              <a:t>торгово-выставочный центр «Казахстан» на территории </a:t>
            </a:r>
            <a:r>
              <a:rPr lang="ru-RU" sz="1600" b="1" dirty="0"/>
              <a:t>ВДНХ</a:t>
            </a:r>
            <a:r>
              <a:rPr lang="ru-RU" sz="1600" dirty="0"/>
              <a:t> в г. Москва</a:t>
            </a:r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 flipH="1">
            <a:off x="7451792" y="1436030"/>
            <a:ext cx="1" cy="2827498"/>
          </a:xfrm>
          <a:prstGeom prst="line">
            <a:avLst/>
          </a:prstGeom>
          <a:ln w="12700">
            <a:solidFill>
              <a:srgbClr val="2F6F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22E109-3DA8-48D6-A643-9B804838D179}"/>
              </a:ext>
            </a:extLst>
          </p:cNvPr>
          <p:cNvSpPr/>
          <p:nvPr/>
        </p:nvSpPr>
        <p:spPr>
          <a:xfrm>
            <a:off x="228484" y="5406630"/>
            <a:ext cx="538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ea typeface="Arial" panose="020B0604020202020204" pitchFamily="34" charset="0"/>
              </a:rPr>
              <a:t>Достигнута договоренность с Правительством Республики Узбекистан о создании </a:t>
            </a:r>
            <a:r>
              <a:rPr lang="ru-RU" b="1" dirty="0">
                <a:ea typeface="Arial" panose="020B0604020202020204" pitchFamily="34" charset="0"/>
              </a:rPr>
              <a:t>Международного центра торгово-экономического сотрудничества «Центральная Азия»</a:t>
            </a:r>
            <a:r>
              <a:rPr lang="ru-RU" dirty="0">
                <a:ea typeface="Arial" panose="020B0604020202020204" pitchFamily="34" charset="0"/>
              </a:rPr>
              <a:t> . </a:t>
            </a:r>
            <a:endParaRPr lang="x-none" sz="1050" dirty="0">
              <a:effectLst/>
              <a:ea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EDEAD60-9443-4C6D-9028-A1C95127F110}"/>
              </a:ext>
            </a:extLst>
          </p:cNvPr>
          <p:cNvSpPr/>
          <p:nvPr/>
        </p:nvSpPr>
        <p:spPr>
          <a:xfrm>
            <a:off x="6496625" y="5406630"/>
            <a:ext cx="5592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Принят Комплекс мер по </a:t>
            </a:r>
            <a:r>
              <a:rPr lang="ru-RU" b="1" dirty="0"/>
              <a:t>повышению эффективности </a:t>
            </a:r>
            <a:r>
              <a:rPr lang="ru-RU" dirty="0"/>
              <a:t>работы МЦПС «Хоргос»</a:t>
            </a:r>
          </a:p>
          <a:p>
            <a:r>
              <a:rPr lang="ru-RU" b="1" dirty="0"/>
              <a:t>Налажен транзит </a:t>
            </a:r>
            <a:r>
              <a:rPr lang="ru-RU" dirty="0"/>
              <a:t>посылок из Китая в РФ и страны ЕС через созданный </a:t>
            </a:r>
            <a:r>
              <a:rPr lang="ru-RU" b="1" dirty="0"/>
              <a:t>бондовый склад </a:t>
            </a:r>
            <a:r>
              <a:rPr lang="ru-RU" dirty="0"/>
              <a:t>на территории МЦПС «Хоргос»</a:t>
            </a:r>
            <a:endParaRPr lang="x-none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9C166FC5-971A-4671-A64F-460026162BE4}"/>
              </a:ext>
            </a:extLst>
          </p:cNvPr>
          <p:cNvGrpSpPr/>
          <p:nvPr/>
        </p:nvGrpSpPr>
        <p:grpSpPr>
          <a:xfrm>
            <a:off x="1603211" y="4527481"/>
            <a:ext cx="2635784" cy="742485"/>
            <a:chOff x="1140527" y="4527481"/>
            <a:chExt cx="2635784" cy="7424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210ACD82-CA36-4D94-9B07-19E025FCE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527" y="4527481"/>
              <a:ext cx="960000" cy="72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00D40090-C9A9-46D4-AC2E-E003A21C0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311" y="4536127"/>
              <a:ext cx="960000" cy="720000"/>
            </a:xfrm>
            <a:prstGeom prst="rect">
              <a:avLst/>
            </a:prstGeom>
          </p:spPr>
        </p:pic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FF56DE78-65AA-4B91-A73C-89AC53C046B5}"/>
                </a:ext>
              </a:extLst>
            </p:cNvPr>
            <p:cNvGrpSpPr/>
            <p:nvPr/>
          </p:nvGrpSpPr>
          <p:grpSpPr>
            <a:xfrm>
              <a:off x="2088936" y="4531001"/>
              <a:ext cx="738965" cy="738965"/>
              <a:chOff x="2131132" y="4531001"/>
              <a:chExt cx="738965" cy="738965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xmlns="" id="{9F7D3AB8-EC93-4AB9-B04C-57B278819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1211" y="4719914"/>
                <a:ext cx="398809" cy="398809"/>
              </a:xfrm>
              <a:prstGeom prst="rect">
                <a:avLst/>
              </a:prstGeom>
            </p:spPr>
          </p:pic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xmlns="" id="{1CB43D0D-E1EE-4958-B2EE-AFAB0C5A1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132" y="4531001"/>
                <a:ext cx="738965" cy="738965"/>
              </a:xfrm>
              <a:prstGeom prst="rect">
                <a:avLst/>
              </a:prstGeom>
            </p:spPr>
          </p:pic>
        </p:grp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5A23520F-E0B2-402E-8D0B-36231E7B62C4}"/>
              </a:ext>
            </a:extLst>
          </p:cNvPr>
          <p:cNvGrpSpPr/>
          <p:nvPr/>
        </p:nvGrpSpPr>
        <p:grpSpPr>
          <a:xfrm>
            <a:off x="7941306" y="4517704"/>
            <a:ext cx="2702904" cy="738965"/>
            <a:chOff x="7711889" y="4517704"/>
            <a:chExt cx="2702904" cy="738965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FCEDBB77-AC0A-4912-8488-89D65286E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794" y="4527186"/>
              <a:ext cx="959999" cy="720000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8E3BEB5E-1D6F-493F-8DFD-A3E51EBD8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889" y="4527186"/>
              <a:ext cx="960000" cy="720000"/>
            </a:xfrm>
            <a:prstGeom prst="rect">
              <a:avLst/>
            </a:prstGeom>
          </p:spPr>
        </p:pic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9A0061BA-44C2-4AB5-8457-40535C6759B4}"/>
                </a:ext>
              </a:extLst>
            </p:cNvPr>
            <p:cNvGrpSpPr/>
            <p:nvPr/>
          </p:nvGrpSpPr>
          <p:grpSpPr>
            <a:xfrm>
              <a:off x="8693859" y="4517704"/>
              <a:ext cx="738965" cy="738965"/>
              <a:chOff x="2131132" y="4531001"/>
              <a:chExt cx="738965" cy="738965"/>
            </a:xfrm>
          </p:grpSpPr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xmlns="" id="{5D682471-5D1D-4D73-852E-EDFE4FE55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1211" y="4719914"/>
                <a:ext cx="398809" cy="398809"/>
              </a:xfrm>
              <a:prstGeom prst="rect">
                <a:avLst/>
              </a:prstGeom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xmlns="" id="{81F4D1A0-6458-42E2-AE43-D48C392C8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132" y="4531001"/>
                <a:ext cx="738965" cy="738965"/>
              </a:xfrm>
              <a:prstGeom prst="rect">
                <a:avLst/>
              </a:prstGeom>
            </p:spPr>
          </p:pic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3239768" y="1649829"/>
            <a:ext cx="2042691" cy="38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44922">
              <a:defRPr/>
            </a:pPr>
            <a:r>
              <a:rPr lang="kk-KZ" sz="1929" dirty="0">
                <a:latin typeface="+mj-lt"/>
              </a:rPr>
              <a:t>р</a:t>
            </a:r>
            <a:r>
              <a:rPr lang="kk-KZ" sz="1929" dirty="0" smtClean="0">
                <a:latin typeface="+mj-lt"/>
              </a:rPr>
              <a:t>абочих площадок</a:t>
            </a:r>
            <a:endParaRPr lang="ru-RU" sz="1929" dirty="0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260354" y="2087066"/>
            <a:ext cx="4906864" cy="85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4922">
              <a:defRPr/>
            </a:pPr>
            <a:r>
              <a:rPr lang="kk-KZ" sz="1929" dirty="0" smtClean="0">
                <a:latin typeface="+mj-lt"/>
              </a:rPr>
              <a:t>по торгово-экономическому сотрудничеству, </a:t>
            </a:r>
            <a:br>
              <a:rPr lang="kk-KZ" sz="1929" dirty="0" smtClean="0">
                <a:latin typeface="+mj-lt"/>
              </a:rPr>
            </a:br>
            <a:r>
              <a:rPr lang="kk-KZ" sz="1929" dirty="0" smtClean="0">
                <a:latin typeface="+mj-lt"/>
              </a:rPr>
              <a:t>из них   </a:t>
            </a:r>
            <a:r>
              <a:rPr lang="kk-KZ" sz="3000" b="1" dirty="0" smtClean="0">
                <a:solidFill>
                  <a:srgbClr val="2868A4"/>
                </a:solidFill>
                <a:latin typeface="+mj-lt"/>
              </a:rPr>
              <a:t>29 </a:t>
            </a:r>
            <a:r>
              <a:rPr lang="kk-KZ" sz="1929" dirty="0" smtClean="0">
                <a:latin typeface="+mj-lt"/>
              </a:rPr>
              <a:t> </a:t>
            </a:r>
            <a:r>
              <a:rPr lang="kk-KZ" sz="1929" b="1" dirty="0" smtClean="0">
                <a:latin typeface="+mj-lt"/>
              </a:rPr>
              <a:t>МПК</a:t>
            </a:r>
            <a:r>
              <a:rPr lang="kk-KZ" sz="1929" dirty="0" smtClean="0">
                <a:latin typeface="+mj-lt"/>
              </a:rPr>
              <a:t>    и   </a:t>
            </a:r>
            <a:r>
              <a:rPr lang="kk-KZ" sz="3000" b="1" dirty="0" smtClean="0">
                <a:solidFill>
                  <a:srgbClr val="2868A4"/>
                </a:solidFill>
                <a:latin typeface="+mj-lt"/>
              </a:rPr>
              <a:t>8 </a:t>
            </a:r>
            <a:r>
              <a:rPr lang="kk-KZ" sz="1929" b="1" dirty="0" smtClean="0">
                <a:solidFill>
                  <a:srgbClr val="2868A4"/>
                </a:solidFill>
                <a:latin typeface="+mj-lt"/>
              </a:rPr>
              <a:t> </a:t>
            </a:r>
            <a:r>
              <a:rPr lang="kk-KZ" sz="1929" b="1" dirty="0" smtClean="0">
                <a:latin typeface="+mj-lt"/>
              </a:rPr>
              <a:t>Рабочих групп</a:t>
            </a:r>
            <a:endParaRPr lang="ru-RU" sz="1929" b="1" dirty="0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2114A34-968C-4D01-8774-E7F83565DEB4}"/>
              </a:ext>
            </a:extLst>
          </p:cNvPr>
          <p:cNvSpPr txBox="1"/>
          <p:nvPr/>
        </p:nvSpPr>
        <p:spPr>
          <a:xfrm>
            <a:off x="8429139" y="1914180"/>
            <a:ext cx="3584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44922">
              <a:defRPr/>
            </a:pPr>
            <a:r>
              <a:rPr lang="ru-RU" sz="1600" dirty="0" smtClean="0">
                <a:latin typeface="+mj-lt"/>
              </a:rPr>
              <a:t>Велась подготовка к </a:t>
            </a:r>
            <a:r>
              <a:rPr lang="en-US" sz="1600" b="1" dirty="0" smtClean="0">
                <a:latin typeface="+mj-lt"/>
              </a:rPr>
              <a:t>XVII</a:t>
            </a:r>
            <a:r>
              <a:rPr lang="ru-RU" sz="1600" b="1" dirty="0" smtClean="0">
                <a:latin typeface="+mj-lt"/>
              </a:rPr>
              <a:t> Форуму </a:t>
            </a:r>
            <a:r>
              <a:rPr lang="ru-RU" sz="1600" dirty="0" smtClean="0">
                <a:latin typeface="+mj-lt"/>
              </a:rPr>
              <a:t>межрегионального сотрудничества </a:t>
            </a:r>
            <a:r>
              <a:rPr lang="ru-RU" sz="1600" b="1" dirty="0" smtClean="0">
                <a:latin typeface="+mj-lt"/>
              </a:rPr>
              <a:t>РК-РФ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с участием Глав государств </a:t>
            </a:r>
            <a:r>
              <a:rPr lang="ru-RU" sz="1600" dirty="0" smtClean="0">
                <a:latin typeface="+mj-lt"/>
              </a:rPr>
              <a:t/>
            </a:r>
            <a:br>
              <a:rPr lang="ru-RU" sz="1600" dirty="0" smtClean="0">
                <a:latin typeface="+mj-lt"/>
              </a:rPr>
            </a:br>
            <a:r>
              <a:rPr lang="ru-RU" sz="1200" i="1" dirty="0" smtClean="0">
                <a:latin typeface="+mj-lt"/>
              </a:rPr>
              <a:t>(в связи с пандемией перенесен о  на 2021 г.)</a:t>
            </a:r>
            <a:endParaRPr lang="ru-RU" sz="1200" b="1" i="1" dirty="0">
              <a:latin typeface="+mj-lt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D9B51D1-5C86-456E-91FE-79F225D2BD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68" y="2181381"/>
            <a:ext cx="714917" cy="4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6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B65DB5-6879-4B29-9BFC-82D0F9ED53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30" b="7982"/>
          <a:stretch/>
        </p:blipFill>
        <p:spPr>
          <a:xfrm>
            <a:off x="23492" y="4787232"/>
            <a:ext cx="1361583" cy="8645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6830BA-ACD9-435F-8E49-1443D9B7AF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5"/>
          <a:stretch/>
        </p:blipFill>
        <p:spPr>
          <a:xfrm>
            <a:off x="254609" y="5540838"/>
            <a:ext cx="542192" cy="52522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76FC9C6-C5AC-4D57-8178-042DDD6D73C1}"/>
              </a:ext>
            </a:extLst>
          </p:cNvPr>
          <p:cNvSpPr/>
          <p:nvPr/>
        </p:nvSpPr>
        <p:spPr>
          <a:xfrm>
            <a:off x="1611319" y="4906724"/>
            <a:ext cx="39230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3897">
              <a:defRPr/>
            </a:pPr>
            <a:r>
              <a:rPr lang="ru-RU" sz="1200" b="1" dirty="0">
                <a:solidFill>
                  <a:srgbClr val="2868A4"/>
                </a:solidFill>
                <a:latin typeface="Arial Narrow" panose="020B0606020202030204" pitchFamily="34" charset="0"/>
              </a:rPr>
              <a:t>Всемирная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Calibri Light" panose="020F0302020204030204" pitchFamily="34" charset="0"/>
              </a:rPr>
              <a:t> </a:t>
            </a:r>
            <a:r>
              <a:rPr lang="ru-RU" sz="1200" b="1" dirty="0">
                <a:solidFill>
                  <a:srgbClr val="2868A4"/>
                </a:solidFill>
                <a:latin typeface="Arial Narrow" panose="020B0606020202030204" pitchFamily="34" charset="0"/>
              </a:rPr>
              <a:t>выставка</a:t>
            </a:r>
            <a:r>
              <a:rPr lang="en-US" sz="1200" b="1" dirty="0">
                <a:solidFill>
                  <a:srgbClr val="2868A4"/>
                </a:solidFill>
                <a:latin typeface="Arial Narrow" panose="020B0606020202030204" pitchFamily="34" charset="0"/>
              </a:rPr>
              <a:t> EXPO</a:t>
            </a:r>
            <a:endParaRPr lang="ru-RU" sz="1200" b="1" dirty="0">
              <a:solidFill>
                <a:srgbClr val="2868A4"/>
              </a:solidFill>
              <a:latin typeface="Arial Narrow" panose="020B0606020202030204" pitchFamily="34" charset="0"/>
            </a:endParaRPr>
          </a:p>
          <a:p>
            <a:pPr defTabSz="833897"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Место проведения: </a:t>
            </a:r>
            <a:r>
              <a:rPr lang="ru-RU" sz="1200" b="1" dirty="0">
                <a:latin typeface="Arial Narrow" panose="020B0606020202030204" pitchFamily="34" charset="0"/>
              </a:rPr>
              <a:t>ОАЭ (Дубай)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Планируемая дата проведения : </a:t>
            </a:r>
            <a:r>
              <a:rPr lang="ru-RU" sz="1200" b="1" dirty="0">
                <a:latin typeface="Arial Narrow" panose="020B0606020202030204" pitchFamily="34" charset="0"/>
              </a:rPr>
              <a:t>1 декабря 2021 г.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B2B4A3B-AB98-41E3-AFA4-2658159B503C}"/>
              </a:ext>
            </a:extLst>
          </p:cNvPr>
          <p:cNvSpPr/>
          <p:nvPr/>
        </p:nvSpPr>
        <p:spPr>
          <a:xfrm>
            <a:off x="1611319" y="5511588"/>
            <a:ext cx="4957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3897"/>
            <a:r>
              <a:rPr lang="ru-RU" sz="1200" b="1" dirty="0">
                <a:solidFill>
                  <a:srgbClr val="2868A4"/>
                </a:solidFill>
                <a:latin typeface="Arial Narrow" panose="020B0606020202030204" pitchFamily="34" charset="0"/>
              </a:rPr>
              <a:t>Международная выставка импортных товаров и услуг</a:t>
            </a:r>
          </a:p>
          <a:p>
            <a:pPr defTabSz="833897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Место проведения: </a:t>
            </a:r>
            <a:r>
              <a:rPr lang="ru-RU" sz="1200" b="1" dirty="0">
                <a:latin typeface="Arial Narrow" panose="020B0606020202030204" pitchFamily="34" charset="0"/>
              </a:rPr>
              <a:t>КНР (Шанхай)</a:t>
            </a:r>
          </a:p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Планируемая дата проведения :  </a:t>
            </a:r>
            <a:r>
              <a:rPr lang="ru-RU" sz="1200" b="1" dirty="0">
                <a:latin typeface="Arial Narrow" panose="020B0606020202030204" pitchFamily="34" charset="0"/>
              </a:rPr>
              <a:t>5-10 ноября 2021 г.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99A5E24-5395-44F5-AC11-FA6CA05861EF}"/>
              </a:ext>
            </a:extLst>
          </p:cNvPr>
          <p:cNvSpPr txBox="1"/>
          <p:nvPr/>
        </p:nvSpPr>
        <p:spPr>
          <a:xfrm>
            <a:off x="1745782" y="1125973"/>
            <a:ext cx="26643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x-non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1600" dirty="0"/>
              <a:t>Узбекистан </a:t>
            </a:r>
            <a:r>
              <a:rPr lang="ru-RU" sz="1600" b="0" i="1" dirty="0"/>
              <a:t>(Ташкент)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BC42BA8-C63E-4039-AA84-0038DDDB5BE8}"/>
              </a:ext>
            </a:extLst>
          </p:cNvPr>
          <p:cNvSpPr txBox="1"/>
          <p:nvPr/>
        </p:nvSpPr>
        <p:spPr>
          <a:xfrm>
            <a:off x="1611319" y="2303355"/>
            <a:ext cx="295715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868A4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Кыргызстан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(Бишкек)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BD30A06-7AD3-49CF-B3C1-24EEC2E8F8FD}"/>
              </a:ext>
            </a:extLst>
          </p:cNvPr>
          <p:cNvSpPr txBox="1"/>
          <p:nvPr/>
        </p:nvSpPr>
        <p:spPr>
          <a:xfrm>
            <a:off x="1654499" y="1493462"/>
            <a:ext cx="28750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868A4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Таджикистан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(Душанбе)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43A6877-B20B-4FCC-AC89-1828DD824ABB}"/>
              </a:ext>
            </a:extLst>
          </p:cNvPr>
          <p:cNvSpPr txBox="1"/>
          <p:nvPr/>
        </p:nvSpPr>
        <p:spPr>
          <a:xfrm>
            <a:off x="1864012" y="3105783"/>
            <a:ext cx="21974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868A4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Иран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(Тегеран)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E5C5235-6C87-4B3A-890F-FB2CB3DE0B0D}"/>
              </a:ext>
            </a:extLst>
          </p:cNvPr>
          <p:cNvSpPr txBox="1"/>
          <p:nvPr/>
        </p:nvSpPr>
        <p:spPr>
          <a:xfrm>
            <a:off x="1647889" y="2663384"/>
            <a:ext cx="286011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868A4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Россия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(Грозный)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142A60C-D006-4E4D-BC50-A57692ED6B73}"/>
              </a:ext>
            </a:extLst>
          </p:cNvPr>
          <p:cNvSpPr txBox="1"/>
          <p:nvPr/>
        </p:nvSpPr>
        <p:spPr>
          <a:xfrm>
            <a:off x="1669587" y="4133343"/>
            <a:ext cx="284061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868A4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Россия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(Екатеринбург)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E6C48F3-C2F0-48F9-990A-98BB12188291}"/>
              </a:ext>
            </a:extLst>
          </p:cNvPr>
          <p:cNvSpPr txBox="1"/>
          <p:nvPr/>
        </p:nvSpPr>
        <p:spPr>
          <a:xfrm>
            <a:off x="1659539" y="1910379"/>
            <a:ext cx="286301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868A4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Монголия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(Улан-Батор)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12CB7B0-495C-4F89-B3B3-9CFC4A5B49CF}"/>
              </a:ext>
            </a:extLst>
          </p:cNvPr>
          <p:cNvSpPr txBox="1"/>
          <p:nvPr/>
        </p:nvSpPr>
        <p:spPr>
          <a:xfrm>
            <a:off x="1916694" y="3408661"/>
            <a:ext cx="209819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868A4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Китай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(Урумчи)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4EE061B-C7EF-42B6-AA85-F6DFAAD5559E}"/>
              </a:ext>
            </a:extLst>
          </p:cNvPr>
          <p:cNvSpPr txBox="1"/>
          <p:nvPr/>
        </p:nvSpPr>
        <p:spPr>
          <a:xfrm>
            <a:off x="1792890" y="3798809"/>
            <a:ext cx="24253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868A4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Китай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(Сиань)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F1566363-A139-4C7B-B9C5-711F71E4C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" y="3484143"/>
            <a:ext cx="387064" cy="2240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60480A-B888-4B77-8A9B-7CCA2E12EB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4" y="1924108"/>
            <a:ext cx="399701" cy="24263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5B61270-56D0-406A-9581-7D287FE771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6" y="4136821"/>
            <a:ext cx="394951" cy="25645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AD9B51D1-5C86-456E-91FE-79F225D2BD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6" y="2685213"/>
            <a:ext cx="400543" cy="26009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BD62CA7B-0D7B-45C2-871D-B1E6B0C399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4" y="3106538"/>
            <a:ext cx="391537" cy="26050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AC7A08A-2F9E-4EF0-B8EE-D0D8386EC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8" y="1545064"/>
            <a:ext cx="398603" cy="233819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30CB7FD2-61E0-4FD4-B2BD-9CE4734025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5" y="1185868"/>
            <a:ext cx="392722" cy="21207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BB5BB344-43CE-484F-B8BF-7DD68C9DD9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3" y="2297441"/>
            <a:ext cx="405235" cy="243141"/>
          </a:xfrm>
          <a:prstGeom prst="rect">
            <a:avLst/>
          </a:prstGeom>
        </p:spPr>
      </p:pic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BB0BA292-499F-44FF-9344-97CCD2DD53FE}"/>
              </a:ext>
            </a:extLst>
          </p:cNvPr>
          <p:cNvCxnSpPr>
            <a:cxnSpLocks/>
          </p:cNvCxnSpPr>
          <p:nvPr/>
        </p:nvCxnSpPr>
        <p:spPr>
          <a:xfrm flipV="1">
            <a:off x="207786" y="1113732"/>
            <a:ext cx="4680000" cy="819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183B78AB-1497-4100-89B3-E95B6809E00B}"/>
              </a:ext>
            </a:extLst>
          </p:cNvPr>
          <p:cNvCxnSpPr>
            <a:cxnSpLocks/>
          </p:cNvCxnSpPr>
          <p:nvPr/>
        </p:nvCxnSpPr>
        <p:spPr>
          <a:xfrm flipV="1">
            <a:off x="207786" y="1484650"/>
            <a:ext cx="4680000" cy="819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200CDC81-4BE1-4C92-A4C7-ACCB23A44686}"/>
              </a:ext>
            </a:extLst>
          </p:cNvPr>
          <p:cNvCxnSpPr>
            <a:cxnSpLocks/>
          </p:cNvCxnSpPr>
          <p:nvPr/>
        </p:nvCxnSpPr>
        <p:spPr>
          <a:xfrm flipV="1">
            <a:off x="238111" y="3417878"/>
            <a:ext cx="4680000" cy="819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162CB2A0-94E2-483C-96EB-CD9A38BCBB3E}"/>
              </a:ext>
            </a:extLst>
          </p:cNvPr>
          <p:cNvCxnSpPr>
            <a:cxnSpLocks/>
          </p:cNvCxnSpPr>
          <p:nvPr/>
        </p:nvCxnSpPr>
        <p:spPr>
          <a:xfrm flipV="1">
            <a:off x="219376" y="1840825"/>
            <a:ext cx="4680000" cy="819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3725DCA4-0857-4F56-BC2F-0C5709A59584}"/>
              </a:ext>
            </a:extLst>
          </p:cNvPr>
          <p:cNvCxnSpPr>
            <a:cxnSpLocks/>
          </p:cNvCxnSpPr>
          <p:nvPr/>
        </p:nvCxnSpPr>
        <p:spPr>
          <a:xfrm flipV="1">
            <a:off x="243929" y="3030821"/>
            <a:ext cx="4680000" cy="819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137A5C80-D2B0-4AB9-8793-620D3BEFAE55}"/>
              </a:ext>
            </a:extLst>
          </p:cNvPr>
          <p:cNvCxnSpPr>
            <a:cxnSpLocks/>
          </p:cNvCxnSpPr>
          <p:nvPr/>
        </p:nvCxnSpPr>
        <p:spPr>
          <a:xfrm flipV="1">
            <a:off x="252738" y="2626149"/>
            <a:ext cx="4680000" cy="819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1084E6B9-DB8D-4375-99A7-8A3C3C519FD8}"/>
              </a:ext>
            </a:extLst>
          </p:cNvPr>
          <p:cNvCxnSpPr>
            <a:cxnSpLocks/>
          </p:cNvCxnSpPr>
          <p:nvPr/>
        </p:nvCxnSpPr>
        <p:spPr>
          <a:xfrm flipV="1">
            <a:off x="243929" y="3749955"/>
            <a:ext cx="4680000" cy="819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06E0A579-7BD7-4448-9417-A92E46D20DBF}"/>
              </a:ext>
            </a:extLst>
          </p:cNvPr>
          <p:cNvCxnSpPr>
            <a:cxnSpLocks/>
          </p:cNvCxnSpPr>
          <p:nvPr/>
        </p:nvCxnSpPr>
        <p:spPr>
          <a:xfrm flipV="1">
            <a:off x="247708" y="4096935"/>
            <a:ext cx="4680000" cy="819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6783C9A7-A61E-4FE3-BDF8-5B370FDF7939}"/>
              </a:ext>
            </a:extLst>
          </p:cNvPr>
          <p:cNvCxnSpPr>
            <a:cxnSpLocks/>
          </p:cNvCxnSpPr>
          <p:nvPr/>
        </p:nvCxnSpPr>
        <p:spPr>
          <a:xfrm>
            <a:off x="233081" y="4438057"/>
            <a:ext cx="468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56793D76-D99A-41CA-8CC5-B0289869EA92}"/>
              </a:ext>
            </a:extLst>
          </p:cNvPr>
          <p:cNvCxnSpPr>
            <a:cxnSpLocks/>
          </p:cNvCxnSpPr>
          <p:nvPr/>
        </p:nvCxnSpPr>
        <p:spPr>
          <a:xfrm>
            <a:off x="257634" y="2245548"/>
            <a:ext cx="468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15882018-48A1-48AF-9B07-D21B25F0B3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7" y="3804841"/>
            <a:ext cx="399531" cy="231289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3F1323DD-F65D-4631-A70C-AC5813D2E7A1}"/>
              </a:ext>
            </a:extLst>
          </p:cNvPr>
          <p:cNvSpPr/>
          <p:nvPr/>
        </p:nvSpPr>
        <p:spPr>
          <a:xfrm>
            <a:off x="135800" y="368004"/>
            <a:ext cx="5398600" cy="646331"/>
          </a:xfrm>
          <a:prstGeom prst="rect">
            <a:avLst/>
          </a:prstGeom>
        </p:spPr>
        <p:txBody>
          <a:bodyPr anchor="ctr"/>
          <a:lstStyle/>
          <a:p>
            <a:pPr algn="ctr" defTabSz="489846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2868A4"/>
                </a:solidFill>
                <a:cs typeface="Arial" panose="020B0604020202020204" pitchFamily="34" charset="0"/>
              </a:rPr>
              <a:t>10 ТОРГОВО-ЭКОНОМИЧЕСКИХ МИССИЙ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B4415B0D-E1E8-4815-AF96-0BD8E7726797}"/>
              </a:ext>
            </a:extLst>
          </p:cNvPr>
          <p:cNvSpPr/>
          <p:nvPr/>
        </p:nvSpPr>
        <p:spPr>
          <a:xfrm>
            <a:off x="-68429" y="4315275"/>
            <a:ext cx="5702764" cy="646331"/>
          </a:xfrm>
          <a:prstGeom prst="rect">
            <a:avLst/>
          </a:prstGeom>
        </p:spPr>
        <p:txBody>
          <a:bodyPr anchor="ctr"/>
          <a:lstStyle/>
          <a:p>
            <a:pPr algn="ctr" defTabSz="489846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2868A4"/>
                </a:solidFill>
                <a:cs typeface="Arial" panose="020B0604020202020204" pitchFamily="34" charset="0"/>
              </a:rPr>
              <a:t>2 НАЦИОНАЛЬНЫХ СТЕНДА НА МЕЖДУНАРОДНЫХ ВЫСТАВКАХ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74972B9-FE6C-4BCD-9943-F8C94917D56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7" t="16696" b="15592"/>
          <a:stretch/>
        </p:blipFill>
        <p:spPr>
          <a:xfrm>
            <a:off x="856825" y="5651800"/>
            <a:ext cx="739037" cy="31446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B384A98-7904-4A99-86A2-2B0708F8D79E}"/>
              </a:ext>
            </a:extLst>
          </p:cNvPr>
          <p:cNvSpPr txBox="1"/>
          <p:nvPr/>
        </p:nvSpPr>
        <p:spPr>
          <a:xfrm>
            <a:off x="1700620" y="777534"/>
            <a:ext cx="27546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868A4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ОАЭ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(Дубай)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5AE20FE-30EB-4AFC-A4ED-8D39AC3C416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3" y="820783"/>
            <a:ext cx="427448" cy="2137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6AFCB045-5AE0-43D4-8AFD-9BA0E60D665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6"/>
            <a:ext cx="10761785" cy="51816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7766F637-B5CE-4360-99E6-4AB0BA20B44D}"/>
              </a:ext>
            </a:extLst>
          </p:cNvPr>
          <p:cNvSpPr/>
          <p:nvPr/>
        </p:nvSpPr>
        <p:spPr>
          <a:xfrm>
            <a:off x="207786" y="20856"/>
            <a:ext cx="11234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prstClr val="white"/>
                </a:solidFill>
              </a:rPr>
              <a:t>ПЛАНЫ НА 2021 ГОД ПО НЕФИНАНСОВЫМ МЕРАМ ПОДДЕРЖКИ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C3949C58-3CE5-4555-88C9-2BF804F84BD2}"/>
              </a:ext>
            </a:extLst>
          </p:cNvPr>
          <p:cNvSpPr/>
          <p:nvPr/>
        </p:nvSpPr>
        <p:spPr>
          <a:xfrm>
            <a:off x="760701" y="6260991"/>
            <a:ext cx="181238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1400" b="1" dirty="0">
                <a:solidFill>
                  <a:srgbClr val="2868A4"/>
                </a:solidFill>
                <a:cs typeface="Arial" panose="020B0604020202020204" pitchFamily="34" charset="0"/>
              </a:rPr>
              <a:t>Экспортных контрактов/договоров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ADCE5A4F-EAD8-435F-B0B4-F7B79FC0B79D}"/>
              </a:ext>
            </a:extLst>
          </p:cNvPr>
          <p:cNvSpPr/>
          <p:nvPr/>
        </p:nvSpPr>
        <p:spPr>
          <a:xfrm>
            <a:off x="192716" y="6303638"/>
            <a:ext cx="573194" cy="338554"/>
          </a:xfrm>
          <a:prstGeom prst="rect">
            <a:avLst/>
          </a:prstGeom>
          <a:solidFill>
            <a:srgbClr val="006BB3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80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19349ADA-B073-4CA9-9728-B1FBA97310D5}"/>
              </a:ext>
            </a:extLst>
          </p:cNvPr>
          <p:cNvSpPr/>
          <p:nvPr/>
        </p:nvSpPr>
        <p:spPr>
          <a:xfrm>
            <a:off x="2739034" y="6272058"/>
            <a:ext cx="556811" cy="338554"/>
          </a:xfrm>
          <a:prstGeom prst="rect">
            <a:avLst/>
          </a:prstGeom>
          <a:solidFill>
            <a:srgbClr val="006BB3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100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B757ABD7-CF15-48A0-8F92-04FE4CEC822C}"/>
              </a:ext>
            </a:extLst>
          </p:cNvPr>
          <p:cNvSpPr/>
          <p:nvPr/>
        </p:nvSpPr>
        <p:spPr>
          <a:xfrm>
            <a:off x="3258622" y="6224405"/>
            <a:ext cx="212131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sz="1400" b="1" dirty="0">
                <a:solidFill>
                  <a:srgbClr val="2868A4"/>
                </a:solidFill>
                <a:cs typeface="Arial" panose="020B0604020202020204" pitchFamily="34" charset="0"/>
              </a:rPr>
              <a:t>млн. долл. США валютной выручки экспортёров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3D1512F-F8B6-406E-8D91-93AF008817A5}"/>
              </a:ext>
            </a:extLst>
          </p:cNvPr>
          <p:cNvSpPr txBox="1"/>
          <p:nvPr/>
        </p:nvSpPr>
        <p:spPr>
          <a:xfrm>
            <a:off x="11798427" y="647259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454AA445-3891-47BD-BDB8-2A221BC0F2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70" y="622349"/>
            <a:ext cx="648924" cy="648924"/>
          </a:xfrm>
          <a:prstGeom prst="rect">
            <a:avLst/>
          </a:prstGeom>
        </p:spPr>
      </p:pic>
      <p:pic>
        <p:nvPicPr>
          <p:cNvPr id="57" name="Picture 2" descr="PrivacyGrade">
            <a:extLst>
              <a:ext uri="{FF2B5EF4-FFF2-40B4-BE49-F238E27FC236}">
                <a16:creationId xmlns:a16="http://schemas.microsoft.com/office/drawing/2014/main" xmlns="" id="{BD3E5E09-9059-4E44-9456-F14E4A68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36" y="4469145"/>
            <a:ext cx="602679" cy="6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5B55B58F-D547-4CB9-9DD4-9DD2D3ADE5DD}"/>
              </a:ext>
            </a:extLst>
          </p:cNvPr>
          <p:cNvCxnSpPr>
            <a:cxnSpLocks/>
          </p:cNvCxnSpPr>
          <p:nvPr/>
        </p:nvCxnSpPr>
        <p:spPr>
          <a:xfrm flipH="1">
            <a:off x="5634335" y="691169"/>
            <a:ext cx="15457" cy="596005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C3949C58-3CE5-4555-88C9-2BF804F84BD2}"/>
              </a:ext>
            </a:extLst>
          </p:cNvPr>
          <p:cNvSpPr/>
          <p:nvPr/>
        </p:nvSpPr>
        <p:spPr>
          <a:xfrm>
            <a:off x="6384751" y="1480108"/>
            <a:ext cx="58170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b="1" dirty="0">
                <a:solidFill>
                  <a:srgbClr val="2868A4"/>
                </a:solidFill>
                <a:cs typeface="Arial" panose="020B0604020202020204" pitchFamily="34" charset="0"/>
              </a:rPr>
              <a:t>130 </a:t>
            </a:r>
            <a:r>
              <a:rPr lang="ru-RU" altLang="ru-RU" dirty="0">
                <a:solidFill>
                  <a:srgbClr val="2868A4"/>
                </a:solidFill>
                <a:cs typeface="Arial" panose="020B0604020202020204" pitchFamily="34" charset="0"/>
              </a:rPr>
              <a:t>новых экспортеров в рамках </a:t>
            </a:r>
            <a:r>
              <a:rPr lang="en-US" altLang="ru-RU" b="1" dirty="0" err="1">
                <a:solidFill>
                  <a:srgbClr val="2868A4"/>
                </a:solidFill>
                <a:cs typeface="Arial" panose="020B0604020202020204" pitchFamily="34" charset="0"/>
              </a:rPr>
              <a:t>QazTrade</a:t>
            </a:r>
            <a:r>
              <a:rPr lang="en-US" altLang="ru-RU" b="1" dirty="0">
                <a:solidFill>
                  <a:srgbClr val="2868A4"/>
                </a:solidFill>
                <a:cs typeface="Arial" panose="020B0604020202020204" pitchFamily="34" charset="0"/>
              </a:rPr>
              <a:t> Accelerator</a:t>
            </a:r>
            <a:endParaRPr lang="ru-RU" altLang="ru-RU" b="1" dirty="0">
              <a:solidFill>
                <a:srgbClr val="2868A4"/>
              </a:solidFill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C3949C58-3CE5-4555-88C9-2BF804F84BD2}"/>
              </a:ext>
            </a:extLst>
          </p:cNvPr>
          <p:cNvSpPr/>
          <p:nvPr/>
        </p:nvSpPr>
        <p:spPr>
          <a:xfrm>
            <a:off x="6519752" y="4642610"/>
            <a:ext cx="5880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5"/>
              </a:spcBef>
              <a:defRPr/>
            </a:pPr>
            <a:r>
              <a:rPr lang="en-US" altLang="ru-RU" sz="2000" b="1" dirty="0">
                <a:solidFill>
                  <a:srgbClr val="2868A4"/>
                </a:solidFill>
                <a:cs typeface="Arial" panose="020B0604020202020204" pitchFamily="34" charset="0"/>
              </a:rPr>
              <a:t>50 </a:t>
            </a:r>
            <a:r>
              <a:rPr lang="ru-RU" altLang="ru-RU" sz="2000" dirty="0">
                <a:solidFill>
                  <a:srgbClr val="2868A4"/>
                </a:solidFill>
                <a:cs typeface="Arial" panose="020B0604020202020204" pitchFamily="34" charset="0"/>
              </a:rPr>
              <a:t>дополнительных золотых аккаунтов </a:t>
            </a:r>
            <a:r>
              <a:rPr lang="en-US" altLang="ru-RU" sz="2000" b="1" dirty="0">
                <a:solidFill>
                  <a:srgbClr val="2868A4"/>
                </a:solidFill>
                <a:cs typeface="Arial" panose="020B0604020202020204" pitchFamily="34" charset="0"/>
              </a:rPr>
              <a:t>Alibaba</a:t>
            </a:r>
            <a:endParaRPr lang="ru-RU" altLang="ru-RU" sz="2000" b="1" dirty="0">
              <a:solidFill>
                <a:srgbClr val="2868A4"/>
              </a:solidFill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B4415B0D-E1E8-4815-AF96-0BD8E7726797}"/>
              </a:ext>
            </a:extLst>
          </p:cNvPr>
          <p:cNvSpPr/>
          <p:nvPr/>
        </p:nvSpPr>
        <p:spPr>
          <a:xfrm>
            <a:off x="6507229" y="622349"/>
            <a:ext cx="2306326" cy="646331"/>
          </a:xfrm>
          <a:prstGeom prst="rect">
            <a:avLst/>
          </a:prstGeom>
        </p:spPr>
        <p:txBody>
          <a:bodyPr anchor="ctr"/>
          <a:lstStyle/>
          <a:p>
            <a:pPr defTabSz="489846">
              <a:lnSpc>
                <a:spcPct val="9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2868A4"/>
                </a:solidFill>
                <a:cs typeface="Arial" panose="020B0604020202020204" pitchFamily="34" charset="0"/>
              </a:rPr>
              <a:t>QazTrade</a:t>
            </a:r>
            <a:r>
              <a:rPr lang="en-US" sz="1600" b="1" dirty="0">
                <a:solidFill>
                  <a:srgbClr val="2868A4"/>
                </a:solidFill>
                <a:cs typeface="Arial" panose="020B0604020202020204" pitchFamily="34" charset="0"/>
              </a:rPr>
              <a:t> ACCELERATOR</a:t>
            </a:r>
            <a:endParaRPr lang="ru-RU" sz="1600" b="1" dirty="0">
              <a:solidFill>
                <a:srgbClr val="2868A4"/>
              </a:solidFill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C3949C58-3CE5-4555-88C9-2BF804F84BD2}"/>
              </a:ext>
            </a:extLst>
          </p:cNvPr>
          <p:cNvSpPr/>
          <p:nvPr/>
        </p:nvSpPr>
        <p:spPr>
          <a:xfrm>
            <a:off x="6400653" y="2121977"/>
            <a:ext cx="581701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b="1" dirty="0">
                <a:solidFill>
                  <a:srgbClr val="2868A4"/>
                </a:solidFill>
                <a:cs typeface="Arial" panose="020B0604020202020204" pitchFamily="34" charset="0"/>
              </a:rPr>
              <a:t>Расширение географии </a:t>
            </a:r>
            <a:r>
              <a:rPr lang="ru-RU" altLang="ru-RU" dirty="0">
                <a:solidFill>
                  <a:srgbClr val="2868A4"/>
                </a:solidFill>
                <a:cs typeface="Arial" panose="020B0604020202020204" pitchFamily="34" charset="0"/>
              </a:rPr>
              <a:t>поставок </a:t>
            </a:r>
            <a:r>
              <a:rPr lang="ru-RU" altLang="ru-RU" sz="1600" i="1" dirty="0">
                <a:solidFill>
                  <a:srgbClr val="2868A4"/>
                </a:solidFill>
                <a:cs typeface="Arial" panose="020B0604020202020204" pitchFamily="34" charset="0"/>
              </a:rPr>
              <a:t>(освоение рынков России, стран Центральной Азии, ОАЭ в дополнение к КНР)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11" y="2114922"/>
            <a:ext cx="526987" cy="526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33" y="1361327"/>
            <a:ext cx="537214" cy="5372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47" y="2861109"/>
            <a:ext cx="489347" cy="489347"/>
          </a:xfrm>
          <a:prstGeom prst="rect">
            <a:avLst/>
          </a:prstGeom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C3949C58-3CE5-4555-88C9-2BF804F84BD2}"/>
              </a:ext>
            </a:extLst>
          </p:cNvPr>
          <p:cNvSpPr/>
          <p:nvPr/>
        </p:nvSpPr>
        <p:spPr>
          <a:xfrm>
            <a:off x="6483784" y="2873130"/>
            <a:ext cx="581701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b="1" dirty="0">
                <a:solidFill>
                  <a:srgbClr val="2868A4"/>
                </a:solidFill>
                <a:cs typeface="Arial" panose="020B0604020202020204" pitchFamily="34" charset="0"/>
              </a:rPr>
              <a:t>Расширение отраслей-участниц </a:t>
            </a:r>
            <a:r>
              <a:rPr lang="ru-RU" altLang="ru-RU" sz="1600" i="1" dirty="0">
                <a:solidFill>
                  <a:srgbClr val="2868A4"/>
                </a:solidFill>
                <a:cs typeface="Arial" panose="020B0604020202020204" pitchFamily="34" charset="0"/>
              </a:rPr>
              <a:t>(рассматриваются отрасли </a:t>
            </a:r>
            <a:r>
              <a:rPr lang="ru-RU" altLang="ru-RU" sz="1600" i="1" dirty="0" err="1">
                <a:solidFill>
                  <a:srgbClr val="2868A4"/>
                </a:solidFill>
                <a:cs typeface="Arial" panose="020B0604020202020204" pitchFamily="34" charset="0"/>
              </a:rPr>
              <a:t>химпрома</a:t>
            </a:r>
            <a:r>
              <a:rPr lang="ru-RU" altLang="ru-RU" sz="1600" i="1" dirty="0">
                <a:solidFill>
                  <a:srgbClr val="2868A4"/>
                </a:solidFill>
                <a:cs typeface="Arial" panose="020B0604020202020204" pitchFamily="34" charset="0"/>
              </a:rPr>
              <a:t>, фармацевтики в дополнение к пищевой промышленности</a:t>
            </a:r>
            <a:r>
              <a:rPr lang="ru-RU" altLang="ru-RU" i="1" dirty="0">
                <a:solidFill>
                  <a:srgbClr val="2868A4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91" name="Google Shape;413;p39">
            <a:extLst>
              <a:ext uri="{FF2B5EF4-FFF2-40B4-BE49-F238E27FC236}">
                <a16:creationId xmlns:a16="http://schemas.microsoft.com/office/drawing/2014/main" xmlns="" id="{00D3BE4E-1A8C-4D81-A949-3BC4D258DB59}"/>
              </a:ext>
            </a:extLst>
          </p:cNvPr>
          <p:cNvSpPr txBox="1"/>
          <p:nvPr/>
        </p:nvSpPr>
        <p:spPr>
          <a:xfrm>
            <a:off x="5845245" y="3509147"/>
            <a:ext cx="2466945" cy="603188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509761">
              <a:buClr>
                <a:srgbClr val="464646"/>
              </a:buClr>
              <a:buSzPts val="4400"/>
            </a:pP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KPI: +</a:t>
            </a:r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200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млн.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$</a:t>
            </a:r>
            <a:endParaRPr lang="ru-RU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Google Shape;413;p39">
            <a:extLst>
              <a:ext uri="{FF2B5EF4-FFF2-40B4-BE49-F238E27FC236}">
                <a16:creationId xmlns:a16="http://schemas.microsoft.com/office/drawing/2014/main" xmlns="" id="{00D3BE4E-1A8C-4D81-A949-3BC4D258DB59}"/>
              </a:ext>
            </a:extLst>
          </p:cNvPr>
          <p:cNvSpPr txBox="1"/>
          <p:nvPr/>
        </p:nvSpPr>
        <p:spPr>
          <a:xfrm>
            <a:off x="5899528" y="5894655"/>
            <a:ext cx="2466945" cy="603188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509761">
              <a:buClr>
                <a:srgbClr val="464646"/>
              </a:buClr>
              <a:buSzPts val="4400"/>
            </a:pP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KPI: +1</a:t>
            </a:r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00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млн.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$</a:t>
            </a:r>
            <a:endParaRPr lang="ru-RU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36" y="5204096"/>
            <a:ext cx="549602" cy="54960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C3949C58-3CE5-4555-88C9-2BF804F84BD2}"/>
              </a:ext>
            </a:extLst>
          </p:cNvPr>
          <p:cNvSpPr/>
          <p:nvPr/>
        </p:nvSpPr>
        <p:spPr>
          <a:xfrm>
            <a:off x="6568428" y="5236165"/>
            <a:ext cx="54203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5"/>
              </a:spcBef>
              <a:defRPr/>
            </a:pPr>
            <a:r>
              <a:rPr lang="ru-RU" altLang="ru-RU" b="1" dirty="0">
                <a:solidFill>
                  <a:srgbClr val="2868A4"/>
                </a:solidFill>
                <a:cs typeface="Arial" panose="020B0604020202020204" pitchFamily="34" charset="0"/>
              </a:rPr>
              <a:t>Сервисное обучение </a:t>
            </a:r>
            <a:r>
              <a:rPr lang="ru-RU" altLang="ru-RU" dirty="0">
                <a:solidFill>
                  <a:srgbClr val="2868A4"/>
                </a:solidFill>
                <a:cs typeface="Arial" panose="020B0604020202020204" pitchFamily="34" charset="0"/>
              </a:rPr>
              <a:t>ведению торговли на электронных площадках</a:t>
            </a:r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xmlns="" id="{5B55B58F-D547-4CB9-9DD4-9DD2D3ADE5DD}"/>
              </a:ext>
            </a:extLst>
          </p:cNvPr>
          <p:cNvCxnSpPr>
            <a:cxnSpLocks/>
          </p:cNvCxnSpPr>
          <p:nvPr/>
        </p:nvCxnSpPr>
        <p:spPr>
          <a:xfrm>
            <a:off x="5674423" y="4279331"/>
            <a:ext cx="6517577" cy="672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90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bl4aAREM0SKvWY3eYDm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t7maJdpoqoMXCUWRpq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_Uowq6YxVe6TupPHOM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TV_5e_dAq1F9Hzo7Yg6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n88Cu8V9cEwxpptyA5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NsEO.TimktZDq3kkmE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qfb25E.jRMw3l9avhd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bU3W4fFWpaifKSRpl4B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Vga59bzylLKoVLUFWA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2HOyOrjQ7lnRWqh17i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3fOvllmsxTvLavXr._g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x77UQFyHUiAgrN2VElo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sQRtAOUX_ATnPnXVxkI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2868A4"/>
    </a:dk2>
    <a:lt2>
      <a:srgbClr val="DEE5EE"/>
    </a:lt2>
    <a:accent1>
      <a:srgbClr val="2868A4"/>
    </a:accent1>
    <a:accent2>
      <a:srgbClr val="5A80AD"/>
    </a:accent2>
    <a:accent3>
      <a:srgbClr val="449FD8"/>
    </a:accent3>
    <a:accent4>
      <a:srgbClr val="4BACC6"/>
    </a:accent4>
    <a:accent5>
      <a:srgbClr val="F79646"/>
    </a:accent5>
    <a:accent6>
      <a:srgbClr val="C0504D"/>
    </a:accent6>
    <a:hlink>
      <a:srgbClr val="0000FF"/>
    </a:hlink>
    <a:folHlink>
      <a:srgbClr val="80008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1374</Words>
  <Application>Microsoft Office PowerPoint</Application>
  <PresentationFormat>Произвольный</PresentationFormat>
  <Paragraphs>321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Nursaid Bakhayev</dc:creator>
  <cp:lastModifiedBy>Пресс Центр</cp:lastModifiedBy>
  <cp:revision>237</cp:revision>
  <dcterms:created xsi:type="dcterms:W3CDTF">2020-11-07T14:20:43Z</dcterms:created>
  <dcterms:modified xsi:type="dcterms:W3CDTF">2021-02-07T15:57:50Z</dcterms:modified>
</cp:coreProperties>
</file>