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0" r:id="rId1"/>
    <p:sldMasterId id="2147484022" r:id="rId2"/>
    <p:sldMasterId id="2147484041" r:id="rId3"/>
    <p:sldMasterId id="2147484245" r:id="rId4"/>
    <p:sldMasterId id="2147484283" r:id="rId5"/>
    <p:sldMasterId id="2147513385" r:id="rId6"/>
    <p:sldMasterId id="2147513404" r:id="rId7"/>
  </p:sldMasterIdLst>
  <p:notesMasterIdLst>
    <p:notesMasterId r:id="rId27"/>
  </p:notesMasterIdLst>
  <p:handoutMasterIdLst>
    <p:handoutMasterId r:id="rId28"/>
  </p:handoutMasterIdLst>
  <p:sldIdLst>
    <p:sldId id="256" r:id="rId8"/>
    <p:sldId id="259" r:id="rId9"/>
    <p:sldId id="292" r:id="rId10"/>
    <p:sldId id="293" r:id="rId11"/>
    <p:sldId id="366" r:id="rId12"/>
    <p:sldId id="325" r:id="rId13"/>
    <p:sldId id="360" r:id="rId14"/>
    <p:sldId id="326" r:id="rId15"/>
    <p:sldId id="327" r:id="rId16"/>
    <p:sldId id="297" r:id="rId17"/>
    <p:sldId id="331" r:id="rId18"/>
    <p:sldId id="329" r:id="rId19"/>
    <p:sldId id="330" r:id="rId20"/>
    <p:sldId id="312" r:id="rId21"/>
    <p:sldId id="276" r:id="rId22"/>
    <p:sldId id="275" r:id="rId23"/>
    <p:sldId id="278" r:id="rId24"/>
    <p:sldId id="279" r:id="rId25"/>
    <p:sldId id="281" r:id="rId26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00"/>
    <a:srgbClr val="0033CC"/>
    <a:srgbClr val="0000FF"/>
    <a:srgbClr val="0000CC"/>
    <a:srgbClr val="A50021"/>
    <a:srgbClr val="3366FF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3" autoAdjust="0"/>
    <p:restoredTop sz="92813" autoAdjust="0"/>
  </p:normalViewPr>
  <p:slideViewPr>
    <p:cSldViewPr>
      <p:cViewPr varScale="1">
        <p:scale>
          <a:sx n="85" d="100"/>
          <a:sy n="85" d="100"/>
        </p:scale>
        <p:origin x="168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2020 год</c:v>
                </c:pt>
              </c:strCache>
            </c:strRef>
          </c:tx>
          <c:spPr>
            <a:ln w="2034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99CC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2.3004637049082411E-3"/>
                  <c:y val="-0.157290217655355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dirty="0" smtClean="0"/>
                      <a:t>48%</a:t>
                    </a:r>
                    <a:endParaRPr lang="en-US" dirty="0"/>
                  </a:p>
                </c:rich>
              </c:tx>
              <c:spPr>
                <a:noFill/>
                <a:ln w="2538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8694947710197283E-2"/>
                  <c:y val="1.2759169372045926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5952346793431471E-2"/>
                  <c:y val="2.1699629863529132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2330101594754893E-2"/>
                  <c:y val="2.5964407342610155E-3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9168266192502705E-2"/>
                  <c:y val="-3.1528811711430613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5485071614331898E-2"/>
                  <c:y val="-1.3846813211587415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80">
                <a:noFill/>
              </a:ln>
            </c:sp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>
                  <c:v>92457</c:v>
                </c:pt>
                <c:pt idx="1">
                  <c:v>5455</c:v>
                </c:pt>
                <c:pt idx="2">
                  <c:v>29334</c:v>
                </c:pt>
                <c:pt idx="3">
                  <c:v>20010</c:v>
                </c:pt>
                <c:pt idx="4">
                  <c:v>5877</c:v>
                </c:pt>
                <c:pt idx="5">
                  <c:v>38957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80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Sheet1!$B$3:$H$3</c:f>
              <c:numCache>
                <c:formatCode>0.0</c:formatCode>
                <c:ptCount val="7"/>
                <c:pt idx="0">
                  <c:v>48.132125566140871</c:v>
                </c:pt>
                <c:pt idx="1">
                  <c:v>2.8398146702066738</c:v>
                </c:pt>
                <c:pt idx="2">
                  <c:v>15.270966734343277</c:v>
                </c:pt>
                <c:pt idx="3">
                  <c:v>10.416992034983602</c:v>
                </c:pt>
                <c:pt idx="4">
                  <c:v>3.0595033578010309</c:v>
                </c:pt>
                <c:pt idx="5">
                  <c:v>20.280597636524547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9">
          <a:noFill/>
        </a:ln>
      </c:spPr>
    </c:plotArea>
    <c:legend>
      <c:legendPos val="b"/>
      <c:legendEntry>
        <c:idx val="6"/>
        <c:delete val="1"/>
      </c:legendEntry>
      <c:layout>
        <c:manualLayout>
          <c:xMode val="edge"/>
          <c:yMode val="edge"/>
          <c:x val="0.20598593881758478"/>
          <c:y val="0.67729227519699853"/>
          <c:w val="0.58802787582586657"/>
          <c:h val="0.32270777816252882"/>
        </c:manualLayout>
      </c:layout>
      <c:overlay val="1"/>
      <c:spPr>
        <a:solidFill>
          <a:schemeClr val="bg1"/>
        </a:solidFill>
        <a:ln w="40669">
          <a:noFill/>
        </a:ln>
      </c:spPr>
      <c:txPr>
        <a:bodyPr/>
        <a:lstStyle/>
        <a:p>
          <a:pPr>
            <a:defRPr sz="131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22755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99CC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explosion val="7"/>
            <c:spPr>
              <a:solidFill>
                <a:srgbClr val="00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3.520020653156071E-2"/>
                  <c:y val="-0.29900533505487009"/>
                </c:manualLayout>
              </c:layout>
              <c:tx>
                <c:rich>
                  <a:bodyPr/>
                  <a:lstStyle/>
                  <a:p>
                    <a:pPr>
                      <a:defRPr sz="1971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790" dirty="0" smtClean="0"/>
                      <a:t>49,3%</a:t>
                    </a:r>
                    <a:endParaRPr lang="en-US" sz="1800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593560231200608E-2"/>
                  <c:y val="4.2459506673270503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1,8%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5132596130401731E-2"/>
                  <c:y val="2.6279030269247827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17,4%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064010441317785E-2"/>
                  <c:y val="-3.0430099561947758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6,9%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2328098331970774E-2"/>
                  <c:y val="-4.8716577090686553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2,4%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6.2350730748820336E-3"/>
                  <c:y val="-1.4640433191661402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22,3 %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/>
                      <a:t>13,8%</a:t>
                    </a:r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45510">
                <a:noFill/>
              </a:ln>
            </c:spPr>
            <c:txPr>
              <a:bodyPr/>
              <a:lstStyle/>
              <a:p>
                <a:pPr>
                  <a:defRPr sz="179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Sheet1!$B$3:$G$3</c:f>
              <c:numCache>
                <c:formatCode>#\ ##0.0</c:formatCode>
                <c:ptCount val="6"/>
                <c:pt idx="0">
                  <c:v>49.278637954558938</c:v>
                </c:pt>
                <c:pt idx="1">
                  <c:v>1.7684048169899744</c:v>
                </c:pt>
                <c:pt idx="2">
                  <c:v>17.401672895533014</c:v>
                </c:pt>
                <c:pt idx="3">
                  <c:v>6.877261671709082</c:v>
                </c:pt>
                <c:pt idx="4">
                  <c:v>2.4203594945719877</c:v>
                </c:pt>
                <c:pt idx="5">
                  <c:v>22.253663166637004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7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318870756"/>
          <c:w val="0.99600797716879275"/>
          <c:h val="0.23314809112548085"/>
        </c:manualLayout>
      </c:layout>
      <c:overlay val="0"/>
      <c:spPr>
        <a:solidFill>
          <a:schemeClr val="bg1"/>
        </a:solidFill>
        <a:ln w="45510">
          <a:noFill/>
        </a:ln>
      </c:spPr>
      <c:txPr>
        <a:bodyPr/>
        <a:lstStyle/>
        <a:p>
          <a:pPr>
            <a:defRPr sz="1477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247" cy="49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8" tIns="46054" rIns="92108" bIns="46054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26" y="0"/>
            <a:ext cx="2946246" cy="49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8" tIns="46054" rIns="92108" bIns="4605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816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8" tIns="46054" rIns="92108" bIns="46054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26" y="9429816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8" tIns="46054" rIns="92108" bIns="4605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856C9-DDFB-431F-99BA-84526E852C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68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247" cy="49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8" tIns="46054" rIns="92108" bIns="46054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26" y="0"/>
            <a:ext cx="2946246" cy="49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8" tIns="46054" rIns="92108" bIns="4605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89" y="4715707"/>
            <a:ext cx="5439101" cy="446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8" tIns="46054" rIns="92108" bIns="460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816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8" tIns="46054" rIns="92108" bIns="46054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26" y="9429816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8" tIns="46054" rIns="92108" bIns="4605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181A18-6C70-4C48-A7DE-E591F8F921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0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923" indent="-286294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974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603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232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861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490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3119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748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/>
              <a:pPr/>
              <a:t>2</a:t>
            </a:fld>
            <a:endParaRPr lang="ru-RU" altLang="ru-RU" sz="120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7144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923" indent="-286294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974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603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232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861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490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3119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748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/>
              <a:pPr/>
              <a:t>5</a:t>
            </a:fld>
            <a:endParaRPr lang="ru-RU" altLang="ru-RU" sz="120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970896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8038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522" indent="-2878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573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202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831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460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4089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718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5347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5AC2A3-C345-462A-90FA-30F1E5F37AD1}" type="slidenum">
              <a:rPr lang="ru-RU" altLang="ru-RU" sz="1200"/>
              <a:pPr/>
              <a:t>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871301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522" indent="-2878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573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202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831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460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4089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718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5347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A099C9-52C9-4A21-81B7-352273B1F5D3}" type="slidenum">
              <a:rPr lang="ru-RU" altLang="ru-RU" sz="1200"/>
              <a:pPr/>
              <a:t>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43817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1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522" indent="-2878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573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202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831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460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4089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718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5347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A418D1-0557-49F6-AB22-EBB1F2B5E6C4}" type="slidenum">
              <a:rPr lang="ru-RU" altLang="ru-RU" sz="1200"/>
              <a:pPr/>
              <a:t>11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807886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522" indent="-2878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573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202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831" indent="-23031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460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4089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718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5347" indent="-23031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536F6E-E79E-4812-8813-00AD664EAD08}" type="slidenum">
              <a:rPr lang="ru-RU" altLang="ru-RU" sz="1200"/>
              <a:pPr/>
              <a:t>13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91892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4040-DBD5-43BC-BC67-5E168A9C9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720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0CD39-B270-442E-A675-EDFF5A2E29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967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20D0-DC15-41FD-8484-4563DC3A51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56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B874-C218-4CFD-BC49-0643D12439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747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FCBB-A1F1-4633-A4F1-82E14C707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734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3A5A-BB53-4BCE-91D1-B5D06D2E36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8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E893-7FCD-4472-8A50-33D88EB8D8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929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E632-BB1A-4362-8A6B-EFF92E05E2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71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803D-D1DA-4FF5-8D2C-4ABA56C7AE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38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5A51-D147-4FB4-8D48-64E3E8BD71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74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2C92-5367-465A-98F9-E7776B7A2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82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F67D-61C8-4CEB-A905-DAD43F8A2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F4A3-1F01-4AF2-92C4-E537F02EF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196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8CB40-7FD2-4FB3-BBBC-4C7D3AA01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099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A9C0-67A8-4B34-BA29-36D6CDDDF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47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9FBD-92CA-446A-A26B-93ED23991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460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310C-9C1A-4F11-B21A-189D1FFE3B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44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A8A6-596A-453E-B9B4-19F68D3D6E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181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6173-C864-461B-8B4A-9A07400D4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63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4462-F56A-4B5D-B736-7014C05A50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503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91255-2E7C-4C9D-950B-2948D92FD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83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4D43-26FF-464F-BA94-8F9B1DB38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4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2A4D-F419-4DFB-9A5D-5DF5232A5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402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6EF2-4C91-4F5B-8101-5B6022DEB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70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3A73-8128-4D01-A8A5-41996A6F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2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1673-271A-4102-A1C6-9DB34EE05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1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62F3-30E7-448C-A01E-251F6E174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28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40C2-DD20-4AC5-B2B6-4AB12EF05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8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0162-A072-4B2C-8C79-22C56FC114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032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821A-87B7-48E6-90CA-23A3439D0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8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53946-65B0-4621-B425-43626F285E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185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B106-7BB8-4405-92D3-79933E155D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3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C1EB-CC59-4863-B11E-B53AFEA7DE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9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3EF-8E2E-4824-840C-94364A27D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4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4AAE-15D2-4FDB-BCBF-2F400596D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44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8803-2FF7-4285-9DA0-86D6922F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17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F483B-0235-4BCF-89B8-1261111DE8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4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ACF-20FE-41AB-863D-0B7EB1153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72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0E04D-4C61-4DE7-8A58-B7E8000FD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09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1D697-6C80-4EAA-BFAF-B074535F5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4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8DDB-5C0C-42DD-A072-133C5E44E0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2DD0-AFF9-4209-8DFB-0B9390BE0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751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DDD7-7091-480E-A4C2-530EB981F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900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7A04-B3E0-4BA3-A67D-5C4EE6F5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05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F6CA-F47D-4FBF-9470-4B0108391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3F1-2A63-45EC-AE90-CF5FFC8184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08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39B-8B64-4BFE-BA2E-79F3812D12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9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D508-A314-4BAC-8D0E-9C41742686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59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E633-2E03-4C6D-8A8F-24E98FD63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3FE-A456-49F3-924B-2C22C1B5F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94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E95DA-7C7C-4A73-A705-616E43526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8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04EA-32A5-4D3C-8CD6-EF7D819AA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9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3EB6B-2A4E-42B5-84FF-FF7FA57715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445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F9AD-E3FF-4AC5-BFFE-0B4DC1860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22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295-AE8A-4DF5-B482-A907653F5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80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8F9A-A15C-4AE2-B4C5-328DC7E36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161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C54F-393D-49AC-9C4A-FA1411AFF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7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72FA3-7EAE-4E77-A944-2D4F3EEAA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022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E366-9020-450E-8B25-E895475820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6FC-A270-42CA-A3EB-D94C221E2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563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207-18DA-4773-9C10-4A0B57893C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82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C9C3-613E-44A6-ADE4-A52E77F431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3550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3D71-4A80-43B0-9DDF-794B1AE25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0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F29-AD28-4C70-ADF2-4CDBEC1619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8667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9D9-1C6D-42CA-ABED-756DD01C19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783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3CB6-A593-491E-BFB2-E27B00C1B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57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36A2-20AB-47C9-B94B-3131889B49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226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6C1-6506-4198-9305-B37EE8351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545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869C-3E80-4B0D-BEA4-F8A3B7A33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66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59EF-FB2F-4B96-BFDB-2A826D157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6201-137B-4FCC-BD69-5C4C49920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587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F8A2-9666-4E0C-918A-808C10B81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27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8C5E-9FFC-4F6C-8DB8-12A44155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371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F1-C260-40EC-A0BD-4D1E63453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BAA3-927A-4FC1-BFF4-F3D021B0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6038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007-E679-4DDD-8D72-D197B3488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908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34B2-F848-4A4B-B939-BE74B774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1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2136-7783-487E-9136-AF0906EC3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31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010E-E2B5-44F2-A192-76A67B526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59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954D-B362-4953-A7FF-32286B852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120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0FC4-5746-48AD-9323-6A35F90CBC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490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9571-48FA-4393-B754-7154719967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291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D98F-AC91-42FE-8715-085C983FD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894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46DD-BC9F-4BB9-90D4-F44C7E75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8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2630-80BD-4255-A666-002139C29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0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C08D-C347-4AEC-BB28-37498C1F7B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3099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BC1-841C-4E68-BDF9-8FCA1E9B9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32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F6D-17F5-497A-AF78-6DD389E618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516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AED0-2282-42E3-ABB0-B1A5968A75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558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C96C5-0152-4446-8B86-F690804EF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09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632F-470A-4DC0-91FB-FD4F83FAB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163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532E-EC32-42CA-AE09-4D63C8BEE3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0ED5-8BE8-4F15-BB56-371AC4A1A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916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8DDE-2F31-4F7E-B00A-A320841DE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355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FB9-D14A-40EA-BB94-51750F5699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33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9C73-BBDF-4A73-94C3-D2A1E8B8E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9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4432-ABD8-4B10-B6D0-E76C065EFD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1082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6471-1C53-47BC-B04E-B949085F19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676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1FDC1-6F0E-4C15-9B8F-F0317B51C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68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2094-B539-4741-B60F-4B8A99363E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874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D0C0-F4DF-48E9-8C04-62267F2AB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62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24B4E-A79B-4740-962D-72DA8D2C13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5939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5157-2E9F-4681-959F-88DFFBC9B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778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AA0D3-E244-4C4B-AE2B-17D4B7139B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51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59B4-3F54-46EB-8D20-66F0D63878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617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AD25B-30C7-4EB5-9860-A0F56447C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520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9808-1542-4F3A-8C24-443E146441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76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A5B4-C76D-4EC7-9A92-F0A986209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62612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2A73-FEA6-4842-98B6-C18000A729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751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0444-9F2E-4E51-B527-ADED77FDBA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002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2DDF5-47E0-4EED-9054-6FE16B0DE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383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A6F8-7A3F-4163-90CE-EEDD0004D8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483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7F4C-380B-4C6B-973E-16E350D756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275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3BBA-30DB-43D3-93A3-73C41398DB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701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13D2-93FA-41D8-8153-92E317B31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429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88CB-47A5-4EAD-959D-FA5DFC7995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466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97C5A-BB1C-41DB-8AF4-5CE384194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31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93AF-B488-4E69-9E5D-2256DBE168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1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3.xml"/><Relationship Id="rId16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D83280D9-E94D-4133-AA98-D984B24C50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3" r:id="rId1"/>
    <p:sldLayoutId id="2147547266" r:id="rId2"/>
    <p:sldLayoutId id="2147547284" r:id="rId3"/>
    <p:sldLayoutId id="2147547267" r:id="rId4"/>
    <p:sldLayoutId id="2147547268" r:id="rId5"/>
    <p:sldLayoutId id="2147547269" r:id="rId6"/>
    <p:sldLayoutId id="2147547270" r:id="rId7"/>
    <p:sldLayoutId id="2147547271" r:id="rId8"/>
    <p:sldLayoutId id="2147547285" r:id="rId9"/>
    <p:sldLayoutId id="2147547272" r:id="rId10"/>
    <p:sldLayoutId id="21475472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EA04B3E-D3A4-4EF5-BEE4-FDF7228F61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6" r:id="rId1"/>
    <p:sldLayoutId id="2147547287" r:id="rId2"/>
    <p:sldLayoutId id="2147547288" r:id="rId3"/>
    <p:sldLayoutId id="2147547289" r:id="rId4"/>
    <p:sldLayoutId id="2147547290" r:id="rId5"/>
    <p:sldLayoutId id="2147547291" r:id="rId6"/>
    <p:sldLayoutId id="2147547292" r:id="rId7"/>
    <p:sldLayoutId id="2147547293" r:id="rId8"/>
    <p:sldLayoutId id="2147547294" r:id="rId9"/>
    <p:sldLayoutId id="2147547295" r:id="rId10"/>
    <p:sldLayoutId id="2147547296" r:id="rId11"/>
    <p:sldLayoutId id="2147547297" r:id="rId12"/>
    <p:sldLayoutId id="2147547298" r:id="rId13"/>
    <p:sldLayoutId id="2147547299" r:id="rId14"/>
    <p:sldLayoutId id="2147547300" r:id="rId15"/>
    <p:sldLayoutId id="2147547301" r:id="rId16"/>
    <p:sldLayoutId id="2147547302" r:id="rId17"/>
    <p:sldLayoutId id="214754730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1F7C6C83-1B19-4640-89E4-893E95867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04" r:id="rId1"/>
    <p:sldLayoutId id="2147547305" r:id="rId2"/>
    <p:sldLayoutId id="2147547306" r:id="rId3"/>
    <p:sldLayoutId id="2147547307" r:id="rId4"/>
    <p:sldLayoutId id="2147547308" r:id="rId5"/>
    <p:sldLayoutId id="2147547309" r:id="rId6"/>
    <p:sldLayoutId id="2147547310" r:id="rId7"/>
    <p:sldLayoutId id="2147547311" r:id="rId8"/>
    <p:sldLayoutId id="2147547312" r:id="rId9"/>
    <p:sldLayoutId id="2147547313" r:id="rId10"/>
    <p:sldLayoutId id="2147547314" r:id="rId11"/>
    <p:sldLayoutId id="2147547315" r:id="rId12"/>
    <p:sldLayoutId id="2147547316" r:id="rId13"/>
    <p:sldLayoutId id="2147547317" r:id="rId14"/>
    <p:sldLayoutId id="2147547318" r:id="rId15"/>
    <p:sldLayoutId id="2147547319" r:id="rId16"/>
    <p:sldLayoutId id="2147547320" r:id="rId17"/>
    <p:sldLayoutId id="2147547321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0DA5A40-90EB-4299-B726-01B212FB2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22" r:id="rId1"/>
    <p:sldLayoutId id="2147547323" r:id="rId2"/>
    <p:sldLayoutId id="2147547324" r:id="rId3"/>
    <p:sldLayoutId id="2147547325" r:id="rId4"/>
    <p:sldLayoutId id="2147547326" r:id="rId5"/>
    <p:sldLayoutId id="2147547327" r:id="rId6"/>
    <p:sldLayoutId id="2147547328" r:id="rId7"/>
    <p:sldLayoutId id="2147547329" r:id="rId8"/>
    <p:sldLayoutId id="2147547330" r:id="rId9"/>
    <p:sldLayoutId id="2147547331" r:id="rId10"/>
    <p:sldLayoutId id="2147547332" r:id="rId11"/>
    <p:sldLayoutId id="2147547333" r:id="rId12"/>
    <p:sldLayoutId id="2147547334" r:id="rId13"/>
    <p:sldLayoutId id="2147547335" r:id="rId14"/>
    <p:sldLayoutId id="2147547336" r:id="rId15"/>
    <p:sldLayoutId id="2147547337" r:id="rId16"/>
    <p:sldLayoutId id="2147547338" r:id="rId17"/>
    <p:sldLayoutId id="214754733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1B8BE31-43C2-477A-8DD6-CAEE5F65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40" r:id="rId1"/>
    <p:sldLayoutId id="2147547341" r:id="rId2"/>
    <p:sldLayoutId id="2147547342" r:id="rId3"/>
    <p:sldLayoutId id="2147547343" r:id="rId4"/>
    <p:sldLayoutId id="2147547344" r:id="rId5"/>
    <p:sldLayoutId id="2147547345" r:id="rId6"/>
    <p:sldLayoutId id="2147547346" r:id="rId7"/>
    <p:sldLayoutId id="2147547347" r:id="rId8"/>
    <p:sldLayoutId id="2147547348" r:id="rId9"/>
    <p:sldLayoutId id="2147547349" r:id="rId10"/>
    <p:sldLayoutId id="2147547350" r:id="rId11"/>
    <p:sldLayoutId id="2147547351" r:id="rId12"/>
    <p:sldLayoutId id="2147547352" r:id="rId13"/>
    <p:sldLayoutId id="2147547353" r:id="rId14"/>
    <p:sldLayoutId id="2147547354" r:id="rId15"/>
    <p:sldLayoutId id="2147547355" r:id="rId16"/>
    <p:sldLayoutId id="2147547356" r:id="rId17"/>
    <p:sldLayoutId id="21475473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B5A6401-9F0B-45AC-A2F8-17F4731BF9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614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58" r:id="rId1"/>
    <p:sldLayoutId id="2147547359" r:id="rId2"/>
    <p:sldLayoutId id="2147547360" r:id="rId3"/>
    <p:sldLayoutId id="2147547361" r:id="rId4"/>
    <p:sldLayoutId id="2147547362" r:id="rId5"/>
    <p:sldLayoutId id="2147547363" r:id="rId6"/>
    <p:sldLayoutId id="2147547364" r:id="rId7"/>
    <p:sldLayoutId id="2147547365" r:id="rId8"/>
    <p:sldLayoutId id="2147547366" r:id="rId9"/>
    <p:sldLayoutId id="2147547367" r:id="rId10"/>
    <p:sldLayoutId id="2147547368" r:id="rId11"/>
    <p:sldLayoutId id="2147547369" r:id="rId12"/>
    <p:sldLayoutId id="2147547370" r:id="rId13"/>
    <p:sldLayoutId id="2147547371" r:id="rId14"/>
    <p:sldLayoutId id="2147547372" r:id="rId15"/>
    <p:sldLayoutId id="2147547373" r:id="rId16"/>
    <p:sldLayoutId id="2147547374" r:id="rId17"/>
    <p:sldLayoutId id="2147547375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11F828D-815F-4D95-81B1-112E7C4F94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717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76" r:id="rId1"/>
    <p:sldLayoutId id="2147547377" r:id="rId2"/>
    <p:sldLayoutId id="2147547378" r:id="rId3"/>
    <p:sldLayoutId id="2147547379" r:id="rId4"/>
    <p:sldLayoutId id="2147547380" r:id="rId5"/>
    <p:sldLayoutId id="2147547381" r:id="rId6"/>
    <p:sldLayoutId id="2147547382" r:id="rId7"/>
    <p:sldLayoutId id="2147547383" r:id="rId8"/>
    <p:sldLayoutId id="2147547384" r:id="rId9"/>
    <p:sldLayoutId id="2147547385" r:id="rId10"/>
    <p:sldLayoutId id="2147547386" r:id="rId11"/>
    <p:sldLayoutId id="2147547387" r:id="rId12"/>
    <p:sldLayoutId id="2147547388" r:id="rId13"/>
    <p:sldLayoutId id="2147547389" r:id="rId14"/>
    <p:sldLayoutId id="2147547390" r:id="rId15"/>
    <p:sldLayoutId id="2147547391" r:id="rId16"/>
    <p:sldLayoutId id="2147547392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16764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на 2021–2023 годы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4800" b="0" dirty="0" smtClean="0">
                <a:solidFill>
                  <a:srgbClr val="0000CC"/>
                </a:solidFill>
                <a:effectLst/>
              </a:rPr>
              <a:t>(проект)</a:t>
            </a:r>
            <a:r>
              <a:rPr lang="ru-RU" altLang="ru-RU" sz="6000" b="0" dirty="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b="0" dirty="0" smtClean="0">
                <a:solidFill>
                  <a:srgbClr val="000000"/>
                </a:solidFill>
                <a:effectLst/>
              </a:rPr>
            </a:br>
            <a:endParaRPr lang="ru-RU" altLang="ru-RU" sz="6000" b="0" dirty="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расходной части бюджета Северо-Казахстанской области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81196185"/>
              </p:ext>
            </p:extLst>
          </p:nvPr>
        </p:nvGraphicFramePr>
        <p:xfrm>
          <a:off x="228600" y="1416049"/>
          <a:ext cx="8831263" cy="497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558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5EC692B-ACC4-4A79-9BBD-2CD09D8CAF6F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26864" y="525462"/>
            <a:ext cx="6490272" cy="236538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33CC"/>
                </a:solidFill>
              </a:rPr>
              <a:t>Бюджет Северо-Казахстанской области на 2021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691960"/>
              </p:ext>
            </p:extLst>
          </p:nvPr>
        </p:nvGraphicFramePr>
        <p:xfrm>
          <a:off x="1524000" y="1099444"/>
          <a:ext cx="6096001" cy="5275818"/>
        </p:xfrm>
        <a:graphic>
          <a:graphicData uri="http://schemas.openxmlformats.org/drawingml/2006/table">
            <a:tbl>
              <a:tblPr/>
              <a:tblGrid>
                <a:gridCol w="1981201"/>
                <a:gridCol w="990600"/>
                <a:gridCol w="1066800"/>
                <a:gridCol w="990600"/>
                <a:gridCol w="1066800"/>
              </a:tblGrid>
              <a:tr h="25852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1448" marR="91448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Проект 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96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090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45 437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5 109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5 388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3 283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3 634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4 242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4 446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37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4 898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5 405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3 527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90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5 823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5 598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2 533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3 460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004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3 405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19 174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411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3 363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117 274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444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1 436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927" name="Text Box 95"/>
          <p:cNvSpPr txBox="1">
            <a:spLocks noChangeArrowheads="1"/>
          </p:cNvSpPr>
          <p:nvPr/>
        </p:nvSpPr>
        <p:spPr bwMode="auto">
          <a:xfrm>
            <a:off x="7391400" y="762000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FF"/>
                </a:solidFill>
              </a:rPr>
              <a:t>млн.тенге</a:t>
            </a:r>
          </a:p>
        </p:txBody>
      </p:sp>
      <p:sp>
        <p:nvSpPr>
          <p:cNvPr id="200928" name="Номер слайда 5"/>
          <p:cNvSpPr txBox="1">
            <a:spLocks/>
          </p:cNvSpPr>
          <p:nvPr/>
        </p:nvSpPr>
        <p:spPr bwMode="auto">
          <a:xfrm>
            <a:off x="4038600" y="6692900"/>
            <a:ext cx="1828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D1A39EB-9C6D-42BD-B29F-A962A561E6B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305800" cy="3048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0000CC"/>
                </a:solidFill>
              </a:rPr>
              <a:t>Структура поступлений областного бюджета на 2021-2023 годы</a:t>
            </a:r>
            <a:r>
              <a:rPr lang="ru-RU" altLang="ru-RU" sz="2000" b="1" dirty="0" smtClean="0">
                <a:solidFill>
                  <a:srgbClr val="0000CC"/>
                </a:solidFill>
              </a:rPr>
              <a:t>, </a:t>
            </a:r>
            <a:r>
              <a:rPr lang="ru-RU" altLang="ru-RU" sz="1400" dirty="0" err="1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0935037"/>
              </p:ext>
            </p:extLst>
          </p:nvPr>
        </p:nvGraphicFramePr>
        <p:xfrm>
          <a:off x="381000" y="1066800"/>
          <a:ext cx="8610600" cy="5114136"/>
        </p:xfrm>
        <a:graphic>
          <a:graphicData uri="http://schemas.openxmlformats.org/drawingml/2006/table">
            <a:tbl>
              <a:tblPr/>
              <a:tblGrid>
                <a:gridCol w="4267200"/>
                <a:gridCol w="1143000"/>
                <a:gridCol w="1066800"/>
                <a:gridCol w="990600"/>
                <a:gridCol w="1143000"/>
              </a:tblGrid>
              <a:tr h="30120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2020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30839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оценка</a:t>
                      </a:r>
                    </a:p>
                  </a:txBody>
                  <a:tcPr marL="91450" marR="91450" marT="45675" marB="456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проект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75" marB="456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75" marB="456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1 839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154 003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168 570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24 000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21 035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22 116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23 111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1 911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409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423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442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130 913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142 017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142 329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144 035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88 499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94 394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40 729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8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возврат целевых трансфертов из нижестоящих бюджетов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1 685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47 623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47 804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47 990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14 130</a:t>
                      </a: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7 922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5 109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1 891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2 089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8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Целевые</a:t>
                      </a: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</a:t>
                      </a: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трансферты и кредиты районам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из областного бюджета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-26 694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-732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2 552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729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6730" name="Rectangle 283"/>
          <p:cNvSpPr>
            <a:spLocks noChangeArrowheads="1"/>
          </p:cNvSpPr>
          <p:nvPr/>
        </p:nvSpPr>
        <p:spPr bwMode="auto">
          <a:xfrm rot="10800000" flipV="1">
            <a:off x="834231" y="6311900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2021-2023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кредитов  из республиканского бюджета</a:t>
            </a:r>
          </a:p>
        </p:txBody>
      </p:sp>
      <p:sp>
        <p:nvSpPr>
          <p:cNvPr id="196731" name="Номер слайда 5"/>
          <p:cNvSpPr txBox="1">
            <a:spLocks/>
          </p:cNvSpPr>
          <p:nvPr/>
        </p:nvSpPr>
        <p:spPr bwMode="auto">
          <a:xfrm>
            <a:off x="3886200" y="657225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03974314-AFD0-4243-87E1-D5CE57DB5EA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609600"/>
            <a:ext cx="824547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областного бюджета на 2021-2023 годы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/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2400" b="1" dirty="0" smtClean="0">
                <a:solidFill>
                  <a:srgbClr val="0000CC"/>
                </a:solidFill>
              </a:rPr>
              <a:t> </a:t>
            </a: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7803343"/>
              </p:ext>
            </p:extLst>
          </p:nvPr>
        </p:nvGraphicFramePr>
        <p:xfrm>
          <a:off x="342899" y="1143000"/>
          <a:ext cx="8458199" cy="4648200"/>
        </p:xfrm>
        <a:graphic>
          <a:graphicData uri="http://schemas.openxmlformats.org/drawingml/2006/table">
            <a:tbl>
              <a:tblPr/>
              <a:tblGrid>
                <a:gridCol w="4191000"/>
                <a:gridCol w="932717"/>
                <a:gridCol w="1048483"/>
                <a:gridCol w="1143000"/>
                <a:gridCol w="1142999"/>
              </a:tblGrid>
              <a:tr h="304723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оценки</a:t>
                      </a:r>
                    </a:p>
                  </a:txBody>
                  <a:tcPr marL="91423" marR="91423" marT="45682" marB="456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проект</a:t>
                      </a:r>
                    </a:p>
                  </a:txBody>
                  <a:tcPr marL="91423" marR="91423" marT="45682" marB="456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3" marR="91423" marT="45682" marB="456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 год</a:t>
                      </a:r>
                    </a:p>
                  </a:txBody>
                  <a:tcPr marL="91423" marR="91423" marT="45682" marB="456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155 842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168 570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17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17 707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67 127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64 795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65 156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15 301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3 453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4 077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3 286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3 132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3 220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9 799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9 203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6 980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4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11 870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11 593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10 262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10 435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49 954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29 334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30 801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32 341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градо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строительная и строительная деятельность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5 232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4 147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2 856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3 149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11 170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4 080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4 284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26 585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37 513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41 218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41 399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76982EB-C7E0-404F-A880-C9B5090A677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838200" y="6037263"/>
            <a:ext cx="74676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2021-2023 </a:t>
            </a:r>
            <a:r>
              <a:rPr lang="ru-RU" altLang="ru-RU" sz="1200" i="1" dirty="0">
                <a:solidFill>
                  <a:srgbClr val="000000"/>
                </a:solidFill>
              </a:rPr>
              <a:t>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    из республиканского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бюджета</a:t>
            </a:r>
            <a:endParaRPr lang="ru-RU" altLang="ru-RU" sz="1200" i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расходной части областного бюджета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48322052"/>
              </p:ext>
            </p:extLst>
          </p:nvPr>
        </p:nvGraphicFramePr>
        <p:xfrm>
          <a:off x="366712" y="1600200"/>
          <a:ext cx="8715375" cy="511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9684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E72D726-5B05-4925-94FB-F50268EFABE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532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DA6A54-E110-4354-A2DE-E3A26A412723}" type="slidenum">
              <a:rPr lang="ru-RU" altLang="ru-RU" sz="1200" smtClean="0">
                <a:solidFill>
                  <a:srgbClr val="7F7F7F"/>
                </a:solidFill>
              </a:rPr>
              <a:pPr/>
              <a:t>15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87313"/>
            <a:ext cx="4857750" cy="12350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smtClean="0">
                <a:solidFill>
                  <a:srgbClr val="0033CC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09601414"/>
              </p:ext>
            </p:extLst>
          </p:nvPr>
        </p:nvGraphicFramePr>
        <p:xfrm>
          <a:off x="526727" y="1246110"/>
          <a:ext cx="8335205" cy="4912557"/>
        </p:xfrm>
        <a:graphic>
          <a:graphicData uri="http://schemas.openxmlformats.org/drawingml/2006/table">
            <a:tbl>
              <a:tblPr/>
              <a:tblGrid>
                <a:gridCol w="4504191"/>
                <a:gridCol w="1087814"/>
                <a:gridCol w="914400"/>
                <a:gridCol w="838200"/>
                <a:gridCol w="990600"/>
              </a:tblGrid>
              <a:tr h="0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74" marB="4567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07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оценка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580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проект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2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всего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89 640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70 286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64 795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65 156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3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6 958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60 873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53 162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49 894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50 107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417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4 881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4 983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5 070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0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5 281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3 866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002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2 956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1 264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4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1 003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5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1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3 876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9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1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1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275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108 </a:t>
                      </a:r>
                    </a:p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7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счет средств резерва Правительства (укрепление МТБ)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1 686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148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95" y="146633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9" name="Picture 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7746"/>
            <a:ext cx="157797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0" name="Прямоугольник 1"/>
          <p:cNvSpPr>
            <a:spLocks noChangeArrowheads="1"/>
          </p:cNvSpPr>
          <p:nvPr/>
        </p:nvSpPr>
        <p:spPr bwMode="auto">
          <a:xfrm>
            <a:off x="503995" y="6290178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2021-2023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191000" y="6605588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A282D81-FF54-4A0B-B021-4A8909751A86}" type="slidenum">
              <a:rPr lang="ru-RU" altLang="ru-RU" sz="1200" smtClean="0">
                <a:solidFill>
                  <a:srgbClr val="7F7F7F"/>
                </a:solidFill>
              </a:rPr>
              <a:pPr/>
              <a:t>16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606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smtClean="0">
                <a:solidFill>
                  <a:srgbClr val="0033CC"/>
                </a:solidFill>
                <a:effectLst/>
              </a:rPr>
              <a:t>Расходы на реализацию мероприятий</a:t>
            </a:r>
            <a:br>
              <a:rPr lang="ru-RU" altLang="ru-RU" sz="2400" smtClean="0">
                <a:solidFill>
                  <a:srgbClr val="0033CC"/>
                </a:solidFill>
                <a:effectLst/>
              </a:rPr>
            </a:br>
            <a:r>
              <a:rPr lang="ru-RU" altLang="ru-RU" sz="2400" smtClean="0">
                <a:solidFill>
                  <a:srgbClr val="0033CC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22537405"/>
              </p:ext>
            </p:extLst>
          </p:nvPr>
        </p:nvGraphicFramePr>
        <p:xfrm>
          <a:off x="333250" y="1370255"/>
          <a:ext cx="8277350" cy="4474165"/>
        </p:xfrm>
        <a:graphic>
          <a:graphicData uri="http://schemas.openxmlformats.org/drawingml/2006/table">
            <a:tbl>
              <a:tblPr/>
              <a:tblGrid>
                <a:gridCol w="4467350"/>
                <a:gridCol w="990600"/>
                <a:gridCol w="901351"/>
                <a:gridCol w="927449"/>
                <a:gridCol w="990600"/>
              </a:tblGrid>
              <a:tr h="182756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47" marB="4564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1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оценка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год*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0928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проект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 всего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15 880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3 453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2 156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2 184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473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8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1 481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послевузовское образование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3 692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1 889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1 231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1 231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7 465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1 010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617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33338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6180" name="Picture 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0" y="26988"/>
            <a:ext cx="1524000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181" name="Прямоугольник 6"/>
          <p:cNvSpPr>
            <a:spLocks noChangeArrowheads="1"/>
          </p:cNvSpPr>
          <p:nvPr/>
        </p:nvSpPr>
        <p:spPr bwMode="auto">
          <a:xfrm>
            <a:off x="345442" y="6082089"/>
            <a:ext cx="807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прогноз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2021-2023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бюджета                       </a:t>
            </a:r>
            <a:endParaRPr lang="ru-RU" altLang="ru-RU" sz="1200" i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00500" y="65532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83C3FA-D0FD-4452-80B2-636D37183F3F}" type="slidenum">
              <a:rPr lang="ru-RU" altLang="ru-RU" sz="1200" smtClean="0">
                <a:solidFill>
                  <a:srgbClr val="7F7F7F"/>
                </a:solidFill>
              </a:rPr>
              <a:pPr/>
              <a:t>17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23850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реализацию мероприятий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в сфере социальной помощи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15357071"/>
              </p:ext>
            </p:extLst>
          </p:nvPr>
        </p:nvGraphicFramePr>
        <p:xfrm>
          <a:off x="914400" y="1494187"/>
          <a:ext cx="7772400" cy="4228231"/>
        </p:xfrm>
        <a:graphic>
          <a:graphicData uri="http://schemas.openxmlformats.org/drawingml/2006/table">
            <a:tbl>
              <a:tblPr/>
              <a:tblGrid>
                <a:gridCol w="3674516"/>
                <a:gridCol w="918629"/>
                <a:gridCol w="1059612"/>
                <a:gridCol w="1036837"/>
                <a:gridCol w="1082806"/>
              </a:tblGrid>
              <a:tr h="274285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0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оценка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год* 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263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475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социальную помощь и социальное обеспечение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всего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11 654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6 929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6 865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7 056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4 682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2 890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2 884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2 965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5 394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3 154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3 242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3 271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1 247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739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9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 (ремонт объектов  городов и сельских населенных пунктов)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7161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925"/>
            <a:ext cx="135731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62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1925"/>
            <a:ext cx="1428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63" name="Прямоугольник 6"/>
          <p:cNvSpPr>
            <a:spLocks noChangeArrowheads="1"/>
          </p:cNvSpPr>
          <p:nvPr/>
        </p:nvSpPr>
        <p:spPr bwMode="auto">
          <a:xfrm>
            <a:off x="838200" y="5987879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2021-2023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21450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D52585-7F96-472E-9B99-890F268CECE5}" type="slidenum">
              <a:rPr lang="ru-RU" altLang="ru-RU" sz="1200" smtClean="0">
                <a:solidFill>
                  <a:srgbClr val="7F7F7F"/>
                </a:solidFill>
              </a:rPr>
              <a:pPr/>
              <a:t>18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81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43350" y="149225"/>
            <a:ext cx="4953000" cy="7572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34081012"/>
              </p:ext>
            </p:extLst>
          </p:nvPr>
        </p:nvGraphicFramePr>
        <p:xfrm>
          <a:off x="401053" y="1131349"/>
          <a:ext cx="8077201" cy="5273827"/>
        </p:xfrm>
        <a:graphic>
          <a:graphicData uri="http://schemas.openxmlformats.org/drawingml/2006/table">
            <a:tbl>
              <a:tblPr/>
              <a:tblGrid>
                <a:gridCol w="4431738"/>
                <a:gridCol w="924880"/>
                <a:gridCol w="1055091"/>
                <a:gridCol w="811985"/>
                <a:gridCol w="853507"/>
              </a:tblGrid>
              <a:tr h="28352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45" marB="45645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52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оценка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год*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09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всего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17 201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11 789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9 840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в том числе: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6 808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4 211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3 931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3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704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в том числе: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9 250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6 417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4 491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4 623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7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392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спорта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1 738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899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923 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8227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938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228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0"/>
            <a:ext cx="1785937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229" name="Прямоугольник 6"/>
          <p:cNvSpPr>
            <a:spLocks noChangeArrowheads="1"/>
          </p:cNvSpPr>
          <p:nvPr/>
        </p:nvSpPr>
        <p:spPr bwMode="auto">
          <a:xfrm>
            <a:off x="685800" y="6375695"/>
            <a:ext cx="807720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</a:t>
            </a:r>
            <a:r>
              <a:rPr lang="ru-RU" altLang="ru-RU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2021-2023 </a:t>
            </a:r>
            <a:r>
              <a:rPr lang="ru-RU" altLang="ru-RU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4307C1-DC05-4FF5-9C18-BC2881325A5F}" type="slidenum">
              <a:rPr lang="ru-RU" altLang="ru-RU" sz="1200" smtClean="0">
                <a:solidFill>
                  <a:srgbClr val="7F7F7F"/>
                </a:solidFill>
              </a:rPr>
              <a:pPr/>
              <a:t>19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28600"/>
            <a:ext cx="5029200" cy="16002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62000555"/>
              </p:ext>
            </p:extLst>
          </p:nvPr>
        </p:nvGraphicFramePr>
        <p:xfrm>
          <a:off x="762000" y="2007131"/>
          <a:ext cx="7858124" cy="3396688"/>
        </p:xfrm>
        <a:graphic>
          <a:graphicData uri="http://schemas.openxmlformats.org/drawingml/2006/table">
            <a:tbl>
              <a:tblPr/>
              <a:tblGrid>
                <a:gridCol w="3237055"/>
                <a:gridCol w="1203382"/>
                <a:gridCol w="1203382"/>
                <a:gridCol w="1031471"/>
                <a:gridCol w="1182834"/>
              </a:tblGrid>
              <a:tr h="31338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50" marB="457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12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оценка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год*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196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76 277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11 036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15 437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12 157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Жилищное хозяйство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7 404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жилья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14 493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Коммунальное хозяйство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11 910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3 126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4 058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2 983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населенных пунктов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8 331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2 033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2 432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26 734,9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5 877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8 874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7 153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9209" name="Picture 11" descr="IMG_1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210" name="Picture 5" descr="площадь_нов_коп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211" name="Прямоугольник 6"/>
          <p:cNvSpPr>
            <a:spLocks noChangeArrowheads="1"/>
          </p:cNvSpPr>
          <p:nvPr/>
        </p:nvSpPr>
        <p:spPr bwMode="auto">
          <a:xfrm>
            <a:off x="647700" y="5867130"/>
            <a:ext cx="8086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2021-2023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143000"/>
            <a:ext cx="8610600" cy="5135563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Вашему вниманию представлен Гражданский бюджет на 2021</a:t>
            </a:r>
            <a:r>
              <a:rPr lang="ru-RU" sz="1800" b="1" dirty="0" smtClean="0">
                <a:solidFill>
                  <a:schemeClr val="tx1"/>
                </a:solidFill>
              </a:rPr>
              <a:t>─</a:t>
            </a:r>
            <a:r>
              <a:rPr lang="ru-RU" sz="1800" dirty="0" smtClean="0">
                <a:solidFill>
                  <a:schemeClr val="tx1"/>
                </a:solidFill>
              </a:rPr>
              <a:t>2023 годы, который содержит информацию об основных показателях областного бюджета, параметрах </a:t>
            </a:r>
            <a:r>
              <a:rPr lang="ru-RU" sz="1800" dirty="0">
                <a:solidFill>
                  <a:schemeClr val="tx1"/>
                </a:solidFill>
              </a:rPr>
              <a:t>его формирования </a:t>
            </a:r>
            <a:r>
              <a:rPr lang="ru-RU" sz="18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800" dirty="0" smtClean="0">
                <a:solidFill>
                  <a:schemeClr val="tx1"/>
                </a:solidFill>
              </a:rPr>
              <a:t>бюджета.</a:t>
            </a:r>
            <a:endParaRPr lang="ru-RU" sz="1800" dirty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8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8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8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800" dirty="0">
                <a:solidFill>
                  <a:srgbClr val="000000"/>
                </a:solidFill>
              </a:rPr>
              <a:t>Министра финансов </a:t>
            </a:r>
            <a:r>
              <a:rPr lang="ru-RU" sz="1800" dirty="0" smtClean="0">
                <a:solidFill>
                  <a:srgbClr val="000000"/>
                </a:solidFill>
              </a:rPr>
              <a:t>РК.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56430" y="9144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862" y="1746074"/>
            <a:ext cx="8153400" cy="48006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Областной бюджет  –  </a:t>
            </a:r>
            <a:r>
              <a:rPr lang="ru-RU" altLang="ru-RU" sz="2000" dirty="0" smtClean="0"/>
              <a:t>это централизованный денежный фонд, предназначенный для финансового обеспечения задач                         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2000" b="1" dirty="0" smtClean="0"/>
              <a:t> </a:t>
            </a:r>
            <a:r>
              <a:rPr lang="ru-RU" altLang="ru-RU" sz="2000" dirty="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8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Областной бюджет</a:t>
            </a:r>
            <a:r>
              <a:rPr lang="ru-RU" altLang="ru-RU" sz="2000" dirty="0" smtClean="0"/>
              <a:t> ежегодно разрабатывается на 3-х летний период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800" b="1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Областной бюджет</a:t>
            </a:r>
            <a:r>
              <a:rPr lang="ru-RU" altLang="ru-RU" sz="2000" dirty="0" smtClean="0"/>
              <a:t> на 2021-2023 годы сформирован                                   в соответствии с Бюджетным и Налоговым кодексами РК, Прогнозом социально-экономического развития Северо-Казахстанской области на 2021-2025 годы</a:t>
            </a:r>
            <a:r>
              <a:rPr lang="ru-RU" altLang="ru-RU" sz="1600" dirty="0" smtClean="0"/>
              <a:t>.</a:t>
            </a:r>
            <a:endParaRPr lang="ru-RU" altLang="ru-RU" sz="1600" i="1" dirty="0" smtClean="0"/>
          </a:p>
        </p:txBody>
      </p:sp>
      <p:sp>
        <p:nvSpPr>
          <p:cNvPr id="187396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315203-6E28-43BA-89F6-F20690620FE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88419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0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1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2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8425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6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7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8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9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30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1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88432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88433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88434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5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6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7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6350D3-0BB2-40F4-A564-D6FD550BC56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5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22558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Информация о внесении изменений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дополнений в Бюджетный кодекс Республики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Казахстан</a:t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800" b="0" i="1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части планирования </a:t>
            </a: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бюджета)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2819401"/>
            <a:ext cx="8610600" cy="2819400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Законом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Республики Казахстан от 27 декабря 2019 года №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291-VI внесены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в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54, 55, 56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Бюджетного кодекса Республики Казахстан (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вводится в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с 01.01.2021 года):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расходы в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с районного (городского) уровней переданы на областной уровень</a:t>
            </a: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855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9444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273B66-ED49-4978-8550-99432B0F6AD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Номер слайда 5"/>
          <p:cNvSpPr txBox="1">
            <a:spLocks/>
          </p:cNvSpPr>
          <p:nvPr/>
        </p:nvSpPr>
        <p:spPr bwMode="auto">
          <a:xfrm>
            <a:off x="3810000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fld id="{2D6BDDD0-B61D-4FB3-B190-2E5EA3DAFDA8}" type="slidenum">
              <a:rPr lang="ru-RU" altLang="ru-RU" sz="1200" b="1">
                <a:solidFill>
                  <a:srgbClr val="7F7F7F"/>
                </a:solidFill>
              </a:rPr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76250" y="620713"/>
            <a:ext cx="821055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1" kern="0" dirty="0" smtClean="0">
                <a:solidFill>
                  <a:srgbClr val="0000FF"/>
                </a:solidFill>
              </a:rPr>
              <a:t>Основные показатели социально-экономического развития области</a:t>
            </a:r>
            <a:endParaRPr lang="ru-RU" altLang="ru-RU" sz="1800" kern="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9364900"/>
              </p:ext>
            </p:extLst>
          </p:nvPr>
        </p:nvGraphicFramePr>
        <p:xfrm>
          <a:off x="639763" y="1196975"/>
          <a:ext cx="7894637" cy="4060826"/>
        </p:xfrm>
        <a:graphic>
          <a:graphicData uri="http://schemas.openxmlformats.org/drawingml/2006/table">
            <a:tbl>
              <a:tblPr/>
              <a:tblGrid>
                <a:gridCol w="411987"/>
                <a:gridCol w="2624437"/>
                <a:gridCol w="969666"/>
                <a:gridCol w="936071"/>
                <a:gridCol w="776967"/>
                <a:gridCol w="699271"/>
                <a:gridCol w="699271"/>
                <a:gridCol w="776967"/>
              </a:tblGrid>
              <a:tr h="34115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91455" marR="9145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Оценка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года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6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4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млрд.тенге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1 016,7*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1 621,6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1 721,5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1 832,7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1 954,8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1954,8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34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тыс.тенге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1 858,2*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2 991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3 193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3 415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3 656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3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656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5,0**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3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2 778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2 917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3 063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3 201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75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04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152 271*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161 115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172 554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183 942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197 922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197 922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0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40 441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43 272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46 302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49 312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52518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52 518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397" y="297947"/>
            <a:ext cx="83026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Структура поступлений бюджета СКО на 2021-2023 годы, </a:t>
            </a:r>
            <a:r>
              <a:rPr lang="ru-RU" altLang="ru-RU" sz="1400" dirty="0" err="1" smtClean="0">
                <a:solidFill>
                  <a:srgbClr val="0000FF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435293"/>
              </p:ext>
            </p:extLst>
          </p:nvPr>
        </p:nvGraphicFramePr>
        <p:xfrm>
          <a:off x="533399" y="990600"/>
          <a:ext cx="8302625" cy="5092197"/>
        </p:xfrm>
        <a:graphic>
          <a:graphicData uri="http://schemas.openxmlformats.org/drawingml/2006/table">
            <a:tbl>
              <a:tblPr/>
              <a:tblGrid>
                <a:gridCol w="3645624"/>
                <a:gridCol w="1187822"/>
                <a:gridCol w="1108629"/>
                <a:gridCol w="1013631"/>
                <a:gridCol w="1346919"/>
              </a:tblGrid>
              <a:tr h="14204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2020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46755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оценка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проект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5 520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316 386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192 090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190 501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193 969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47 474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44 308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46 074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48 151 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2 040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710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740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1 924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448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493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от продажи финансовых активов государства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4,5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229 243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142 629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86 614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Бюджетные кредиты и займы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25 851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1 487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5 109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1 414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1 422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и кредитов из ОБ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5 810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из резерва Правительства РК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2 552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602" name="Rectangle 283"/>
          <p:cNvSpPr>
            <a:spLocks noChangeArrowheads="1"/>
          </p:cNvSpPr>
          <p:nvPr/>
        </p:nvSpPr>
        <p:spPr bwMode="auto">
          <a:xfrm rot="10800000" flipV="1">
            <a:off x="869948" y="6242050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2021-2023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кредитов  </a:t>
            </a:r>
            <a:r>
              <a:rPr lang="ru-RU" altLang="ru-RU" sz="1100" i="1" dirty="0">
                <a:solidFill>
                  <a:srgbClr val="000000"/>
                </a:solidFill>
              </a:rPr>
              <a:t>из республиканского бюджета</a:t>
            </a:r>
          </a:p>
        </p:txBody>
      </p:sp>
      <p:sp>
        <p:nvSpPr>
          <p:cNvPr id="191603" name="Номер слайда 5"/>
          <p:cNvSpPr txBox="1">
            <a:spLocks/>
          </p:cNvSpPr>
          <p:nvPr/>
        </p:nvSpPr>
        <p:spPr bwMode="auto">
          <a:xfrm>
            <a:off x="3810000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D16B60B-DF80-4BC1-8F8F-1694AFEEAFD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985838" y="381000"/>
            <a:ext cx="75533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бюджета СКО на 2021-2023 годы, </a:t>
            </a:r>
            <a:r>
              <a:rPr lang="ru-RU" altLang="ru-RU" sz="1400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b="1" dirty="0" smtClean="0">
                <a:solidFill>
                  <a:srgbClr val="0000FF"/>
                </a:solidFill>
              </a:rPr>
              <a:t/>
            </a:r>
            <a:br>
              <a:rPr lang="ru-RU" altLang="ru-RU" sz="1400" b="1" dirty="0" smtClean="0">
                <a:solidFill>
                  <a:srgbClr val="0000FF"/>
                </a:solidFill>
              </a:rPr>
            </a:br>
            <a:endParaRPr lang="ru-RU" altLang="ru-RU" sz="1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892619"/>
              </p:ext>
            </p:extLst>
          </p:nvPr>
        </p:nvGraphicFramePr>
        <p:xfrm>
          <a:off x="228600" y="1066800"/>
          <a:ext cx="8458200" cy="5192826"/>
        </p:xfrm>
        <a:graphic>
          <a:graphicData uri="http://schemas.openxmlformats.org/drawingml/2006/table">
            <a:tbl>
              <a:tblPr/>
              <a:tblGrid>
                <a:gridCol w="3528326"/>
                <a:gridCol w="1398804"/>
                <a:gridCol w="1189307"/>
                <a:gridCol w="1019407"/>
                <a:gridCol w="1322356"/>
              </a:tblGrid>
              <a:tr h="189586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оценка</a:t>
                      </a: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проект</a:t>
                      </a: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323 488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192 090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190 501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193 969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89 503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70 286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68 110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68 637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15 301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3 453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2 157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2 184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11 632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6 929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6 865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7 056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6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21 326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11 789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9 614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9 840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6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21 858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20 010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18 809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19 105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60 449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29 334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30 801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32 341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8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33 707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327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25 011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5 159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5 417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5 688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29 565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5 877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6 171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6 480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 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15 136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38 957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42 246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42 311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643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3644" name="Rectangle 283"/>
          <p:cNvSpPr>
            <a:spLocks noChangeArrowheads="1"/>
          </p:cNvSpPr>
          <p:nvPr/>
        </p:nvSpPr>
        <p:spPr bwMode="auto">
          <a:xfrm rot="10800000" flipV="1">
            <a:off x="611188" y="6459538"/>
            <a:ext cx="8075612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2021-2023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приведены без учета целевых трансфертов и кредитов из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РБ</a:t>
            </a:r>
            <a:endParaRPr lang="ru-RU" altLang="ru-RU" sz="1100" i="1" dirty="0">
              <a:solidFill>
                <a:srgbClr val="000000"/>
              </a:solidFill>
            </a:endParaRPr>
          </a:p>
        </p:txBody>
      </p:sp>
      <p:sp>
        <p:nvSpPr>
          <p:cNvPr id="193645" name="Номер слайда 5"/>
          <p:cNvSpPr txBox="1">
            <a:spLocks/>
          </p:cNvSpPr>
          <p:nvPr/>
        </p:nvSpPr>
        <p:spPr bwMode="auto">
          <a:xfrm>
            <a:off x="3962400" y="66294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2E52937-D41F-4F06-BF5A-E7E4DA4B673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29714</TotalTime>
  <Words>1989</Words>
  <Application>Microsoft Office PowerPoint</Application>
  <PresentationFormat>Экран (4:3)</PresentationFormat>
  <Paragraphs>741</Paragraphs>
  <Slides>19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33" baseType="lpstr">
      <vt:lpstr>Arial</vt:lpstr>
      <vt:lpstr>Arial Black</vt:lpstr>
      <vt:lpstr>Arial Cyr</vt:lpstr>
      <vt:lpstr>Georgia</vt:lpstr>
      <vt:lpstr>Times New Roman</vt:lpstr>
      <vt:lpstr>Trebuchet MS</vt:lpstr>
      <vt:lpstr>Wingdings</vt:lpstr>
      <vt:lpstr>Воздушный поток</vt:lpstr>
      <vt:lpstr>Пиксел</vt:lpstr>
      <vt:lpstr>1_Пиксел</vt:lpstr>
      <vt:lpstr>2_Пиксел</vt:lpstr>
      <vt:lpstr>4_Пиксел</vt:lpstr>
      <vt:lpstr>5_Пиксел</vt:lpstr>
      <vt:lpstr>7_Пиксел</vt:lpstr>
      <vt:lpstr>ГРАЖДАНСКИЙ БЮДЖЕТ  на 2021–2023 годы (проект) </vt:lpstr>
      <vt:lpstr>Уважаемые посетители сайта!</vt:lpstr>
      <vt:lpstr>Законодательная база бюджетного процесса</vt:lpstr>
      <vt:lpstr>Презентация PowerPoint</vt:lpstr>
      <vt:lpstr>Информация о внесении изменений  и дополнений в Бюджетный кодекс Республики Казахстан (в части планирования бюджета)</vt:lpstr>
      <vt:lpstr>Планирование областного бюджета</vt:lpstr>
      <vt:lpstr>Презентация PowerPoint</vt:lpstr>
      <vt:lpstr> Структура поступлений бюджета СКО на 2021-2023 годы, млн.тенге </vt:lpstr>
      <vt:lpstr> Расходы бюджета СКО на 2021-2023 годы, млн. тенге агрегированная форма </vt:lpstr>
      <vt:lpstr>Основные направления  расходной части бюджета Северо-Казахстанской области  на 2021 год</vt:lpstr>
      <vt:lpstr>Бюджет Северо-Казахстанской области на 2021 год                                              </vt:lpstr>
      <vt:lpstr> Структура поступлений областного бюджета на 2021-2023 годы, млн.тенге </vt:lpstr>
      <vt:lpstr> Расходы областного бюджета на 2021-2023 годы, млн. тенге агрегированная форма   </vt:lpstr>
      <vt:lpstr>Основные направления расходной части областного бюджета  на 2021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Жанара Кусаинова</cp:lastModifiedBy>
  <cp:revision>1323</cp:revision>
  <cp:lastPrinted>2021-01-28T09:14:35Z</cp:lastPrinted>
  <dcterms:created xsi:type="dcterms:W3CDTF">1601-01-01T00:00:00Z</dcterms:created>
  <dcterms:modified xsi:type="dcterms:W3CDTF">2021-01-28T10:25:07Z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