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60" r:id="rId2"/>
    <p:sldId id="559" r:id="rId3"/>
    <p:sldId id="575" r:id="rId4"/>
    <p:sldId id="568" r:id="rId5"/>
    <p:sldId id="571" r:id="rId6"/>
    <p:sldId id="572" r:id="rId7"/>
    <p:sldId id="573" r:id="rId8"/>
    <p:sldId id="576" r:id="rId9"/>
    <p:sldId id="574" r:id="rId10"/>
    <p:sldId id="558" r:id="rId11"/>
  </p:sldIdLst>
  <p:sldSz cx="15119350" cy="8459788"/>
  <p:notesSz cx="6858000" cy="9947275"/>
  <p:defaultTextStyle>
    <a:defPPr>
      <a:defRPr lang="ru-RU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6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8B8"/>
    <a:srgbClr val="0AA68E"/>
    <a:srgbClr val="2FB39F"/>
    <a:srgbClr val="7BA0B8"/>
    <a:srgbClr val="FE6969"/>
    <a:srgbClr val="F96464"/>
    <a:srgbClr val="FF5050"/>
    <a:srgbClr val="4E88AD"/>
    <a:srgbClr val="44546A"/>
    <a:srgbClr val="6E9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2" autoAdjust="0"/>
    <p:restoredTop sz="96395" autoAdjust="0"/>
  </p:normalViewPr>
  <p:slideViewPr>
    <p:cSldViewPr snapToGrid="0">
      <p:cViewPr>
        <p:scale>
          <a:sx n="80" d="100"/>
          <a:sy n="80" d="100"/>
        </p:scale>
        <p:origin x="-1128" y="-486"/>
      </p:cViewPr>
      <p:guideLst>
        <p:guide orient="horz" pos="2665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20292277572E-2"/>
          <c:y val="6.8637764034504334E-2"/>
          <c:w val="0.96944444444444444"/>
          <c:h val="0.7100063010181119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СУД</c:v>
                </c:pt>
              </c:strCache>
            </c:strRef>
          </c:tx>
          <c:spPr>
            <a:ln w="34925" cap="rnd">
              <a:solidFill>
                <a:srgbClr val="2FB39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1"/>
            <c:spPr>
              <a:solidFill>
                <a:srgbClr val="32A8B8"/>
              </a:solidFill>
              <a:ln>
                <a:solidFill>
                  <a:srgbClr val="2FB39F"/>
                </a:solidFill>
              </a:ln>
            </c:spPr>
          </c:marker>
          <c:dLbls>
            <c:dLbl>
              <c:idx val="11"/>
              <c:layout>
                <c:manualLayout>
                  <c:x val="-4.465244135288466E-2"/>
                  <c:y val="-6.1474742897005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91-4A85-91FC-67620BA664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ҚАҢТАР</c:v>
                </c:pt>
                <c:pt idx="1">
                  <c:v>АҚПАН</c:v>
                </c:pt>
                <c:pt idx="2">
                  <c:v>НАУРЫЗ</c:v>
                </c:pt>
                <c:pt idx="3">
                  <c:v>СӘУІР</c:v>
                </c:pt>
                <c:pt idx="4">
                  <c:v>МАМЫР</c:v>
                </c:pt>
                <c:pt idx="5">
                  <c:v>МАУСЫМ</c:v>
                </c:pt>
                <c:pt idx="6">
                  <c:v>ШІЛДЕ</c:v>
                </c:pt>
                <c:pt idx="7">
                  <c:v>ТАМЫЗ</c:v>
                </c:pt>
                <c:pt idx="8">
                  <c:v>ҚЫРКҮЙЕК</c:v>
                </c:pt>
                <c:pt idx="9">
                  <c:v>ҚАЗАН</c:v>
                </c:pt>
                <c:pt idx="10">
                  <c:v>ҚАРАША</c:v>
                </c:pt>
                <c:pt idx="11">
                  <c:v>ЖЕЛТОҚСАН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731</c:v>
                </c:pt>
                <c:pt idx="1">
                  <c:v>1022</c:v>
                </c:pt>
                <c:pt idx="2">
                  <c:v>1213</c:v>
                </c:pt>
                <c:pt idx="3">
                  <c:v>1031</c:v>
                </c:pt>
                <c:pt idx="4">
                  <c:v>1303</c:v>
                </c:pt>
                <c:pt idx="5">
                  <c:v>1501</c:v>
                </c:pt>
                <c:pt idx="6">
                  <c:v>998</c:v>
                </c:pt>
                <c:pt idx="7">
                  <c:v>1044</c:v>
                </c:pt>
                <c:pt idx="8">
                  <c:v>1217</c:v>
                </c:pt>
                <c:pt idx="9">
                  <c:v>1184</c:v>
                </c:pt>
                <c:pt idx="10">
                  <c:v>900</c:v>
                </c:pt>
                <c:pt idx="11">
                  <c:v>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BDB-4B35-9EA1-A06C39691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ДЕЛА</c:v>
                </c:pt>
              </c:strCache>
            </c:strRef>
          </c:tx>
          <c:spPr>
            <a:ln w="3492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11"/>
              <c:layout>
                <c:manualLayout>
                  <c:x val="-1.6350520509616488E-2"/>
                  <c:y val="-0.1227839892706669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91-4A85-91FC-67620BA664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ҚАҢТАР</c:v>
                </c:pt>
                <c:pt idx="1">
                  <c:v>АҚПАН</c:v>
                </c:pt>
                <c:pt idx="2">
                  <c:v>НАУРЫЗ</c:v>
                </c:pt>
                <c:pt idx="3">
                  <c:v>СӘУІР</c:v>
                </c:pt>
                <c:pt idx="4">
                  <c:v>МАМЫР</c:v>
                </c:pt>
                <c:pt idx="5">
                  <c:v>МАУСЫМ</c:v>
                </c:pt>
                <c:pt idx="6">
                  <c:v>ШІЛДЕ</c:v>
                </c:pt>
                <c:pt idx="7">
                  <c:v>ТАМЫЗ</c:v>
                </c:pt>
                <c:pt idx="8">
                  <c:v>ҚЫРКҮЙЕК</c:v>
                </c:pt>
                <c:pt idx="9">
                  <c:v>ҚАЗАН</c:v>
                </c:pt>
                <c:pt idx="10">
                  <c:v>ҚАРАША</c:v>
                </c:pt>
                <c:pt idx="11">
                  <c:v>ЖЕЛТОҚСАН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3736</c:v>
                </c:pt>
                <c:pt idx="1">
                  <c:v>5424</c:v>
                </c:pt>
                <c:pt idx="2">
                  <c:v>5814</c:v>
                </c:pt>
                <c:pt idx="3">
                  <c:v>3708</c:v>
                </c:pt>
                <c:pt idx="4">
                  <c:v>4368</c:v>
                </c:pt>
                <c:pt idx="5">
                  <c:v>5018</c:v>
                </c:pt>
                <c:pt idx="6">
                  <c:v>4443</c:v>
                </c:pt>
                <c:pt idx="7">
                  <c:v>4959</c:v>
                </c:pt>
                <c:pt idx="8">
                  <c:v>6437</c:v>
                </c:pt>
                <c:pt idx="9">
                  <c:v>8402</c:v>
                </c:pt>
                <c:pt idx="10">
                  <c:v>8673</c:v>
                </c:pt>
                <c:pt idx="11">
                  <c:v>10658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4BDB-4B35-9EA1-A06C396918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953856"/>
        <c:axId val="141588736"/>
      </c:lineChart>
      <c:catAx>
        <c:axId val="1409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41588736"/>
        <c:crosses val="autoZero"/>
        <c:auto val="1"/>
        <c:lblAlgn val="ctr"/>
        <c:lblOffset val="100"/>
        <c:noMultiLvlLbl val="0"/>
      </c:catAx>
      <c:valAx>
        <c:axId val="141588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9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1306147325582E-2"/>
          <c:w val="0.99921605554471549"/>
          <c:h val="0.50585809168829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BA0B8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F8D-4707-891B-DC12337483D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F8D-4707-891B-DC12337483D5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867-45DA-A1AC-C13CE9C74F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ҚЫЗЫЛОРДА ОБЛ</c:v>
                </c:pt>
                <c:pt idx="1">
                  <c:v>ЖАМБЫЛ ОБЛ</c:v>
                </c:pt>
                <c:pt idx="2">
                  <c:v>КӨЛІКТІК АЙМАҚ</c:v>
                </c:pt>
                <c:pt idx="3">
                  <c:v>АТЫРАУ ОБЛ</c:v>
                </c:pt>
                <c:pt idx="4">
                  <c:v>ШЫМКЕНТ</c:v>
                </c:pt>
                <c:pt idx="5">
                  <c:v>СҚО</c:v>
                </c:pt>
                <c:pt idx="6">
                  <c:v>ҚАРАҒАНДЫ ОБЛ</c:v>
                </c:pt>
                <c:pt idx="7">
                  <c:v>АЛМАТЫ ОБЛ</c:v>
                </c:pt>
                <c:pt idx="8">
                  <c:v>ҚОСТАНАЙ ОБЛ</c:v>
                </c:pt>
                <c:pt idx="9">
                  <c:v>ШҚО</c:v>
                </c:pt>
                <c:pt idx="10">
                  <c:v>БҚО</c:v>
                </c:pt>
                <c:pt idx="11">
                  <c:v>НҰР-СҰЛТАН</c:v>
                </c:pt>
                <c:pt idx="12">
                  <c:v>ТҮРКІСТАН ОБЛ</c:v>
                </c:pt>
                <c:pt idx="13">
                  <c:v>АЛМАТЫ Қ</c:v>
                </c:pt>
                <c:pt idx="14">
                  <c:v>ПАВЛОДАР ОБЛ</c:v>
                </c:pt>
                <c:pt idx="15">
                  <c:v>АҚМОЛА ОБЛ</c:v>
                </c:pt>
                <c:pt idx="16">
                  <c:v>МАҢҒЫСТАУ ОБЛ</c:v>
                </c:pt>
                <c:pt idx="17">
                  <c:v>ӘСКЕРИ АЙМАҚ</c:v>
                </c:pt>
                <c:pt idx="18">
                  <c:v>АҚТӨБЕ ОБЛ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0.63300000000000001</c:v>
                </c:pt>
                <c:pt idx="1">
                  <c:v>0.59799999999999998</c:v>
                </c:pt>
                <c:pt idx="2">
                  <c:v>0.52100000000000002</c:v>
                </c:pt>
                <c:pt idx="3">
                  <c:v>0.52</c:v>
                </c:pt>
                <c:pt idx="4">
                  <c:v>0.49099999999999999</c:v>
                </c:pt>
                <c:pt idx="5">
                  <c:v>0.48899999999999999</c:v>
                </c:pt>
                <c:pt idx="6">
                  <c:v>0.48899999999999999</c:v>
                </c:pt>
                <c:pt idx="7">
                  <c:v>0.47</c:v>
                </c:pt>
                <c:pt idx="8">
                  <c:v>0.46300000000000002</c:v>
                </c:pt>
                <c:pt idx="9">
                  <c:v>0.45800000000000002</c:v>
                </c:pt>
                <c:pt idx="10">
                  <c:v>0.45400000000000001</c:v>
                </c:pt>
                <c:pt idx="11">
                  <c:v>0.439</c:v>
                </c:pt>
                <c:pt idx="12">
                  <c:v>0.40400000000000003</c:v>
                </c:pt>
                <c:pt idx="13">
                  <c:v>0.38400000000000001</c:v>
                </c:pt>
                <c:pt idx="14">
                  <c:v>0.36599999999999999</c:v>
                </c:pt>
                <c:pt idx="15">
                  <c:v>0.36499999999999999</c:v>
                </c:pt>
                <c:pt idx="16">
                  <c:v>0.26200000000000001</c:v>
                </c:pt>
                <c:pt idx="17">
                  <c:v>0.20799999999999999</c:v>
                </c:pt>
                <c:pt idx="18">
                  <c:v>0.17100000000000001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67-45DA-A1AC-C13CE9C74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24"/>
        <c:axId val="4888064"/>
        <c:axId val="4889600"/>
      </c:barChart>
      <c:catAx>
        <c:axId val="48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9600"/>
        <c:crosses val="autoZero"/>
        <c:auto val="0"/>
        <c:lblAlgn val="ctr"/>
        <c:lblOffset val="100"/>
        <c:noMultiLvlLbl val="0"/>
      </c:catAx>
      <c:valAx>
        <c:axId val="488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8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376306826968928E-2"/>
          <c:y val="6.0317484989711054E-2"/>
          <c:w val="0.98462369317303111"/>
          <c:h val="0.5567384112799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A8B8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66-4C29-B2D3-90094E50C14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E66-4C29-B2D3-90094E50C14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E66-4C29-B2D3-90094E50C14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E66-4C29-B2D3-90094E50C14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E66-4C29-B2D3-90094E50C14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E66-4C29-B2D3-90094E50C149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E66-4C29-B2D3-90094E50C149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E66-4C29-B2D3-90094E50C149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E66-4C29-B2D3-90094E50C149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E66-4C29-B2D3-90094E50C149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BE66-4C29-B2D3-90094E50C149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E66-4C29-B2D3-90094E50C149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EB4-4215-8C16-D5A82FA2FDB8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BE66-4C29-B2D3-90094E50C149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BE66-4C29-B2D3-90094E50C149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BE66-4C29-B2D3-90094E50C149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3EB4-4215-8C16-D5A82FA2FD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Атырау облысы</c:v>
                </c:pt>
                <c:pt idx="1">
                  <c:v>БҚО</c:v>
                </c:pt>
                <c:pt idx="2">
                  <c:v>Алматы қаласы</c:v>
                </c:pt>
                <c:pt idx="3">
                  <c:v> Шымкент қаласы</c:v>
                </c:pt>
                <c:pt idx="4">
                  <c:v>Маңғыстау облысы</c:v>
                </c:pt>
                <c:pt idx="5">
                  <c:v>ШҚО</c:v>
                </c:pt>
                <c:pt idx="6">
                  <c:v>Қарағанды облысы</c:v>
                </c:pt>
                <c:pt idx="7">
                  <c:v>Түркістан облысы</c:v>
                </c:pt>
                <c:pt idx="8">
                  <c:v>Нұр-Сұлтан қаласы</c:v>
                </c:pt>
                <c:pt idx="9">
                  <c:v>Қызылорда облысы</c:v>
                </c:pt>
                <c:pt idx="10">
                  <c:v>Жамбыл облысы</c:v>
                </c:pt>
                <c:pt idx="11">
                  <c:v>СҚО</c:v>
                </c:pt>
                <c:pt idx="12">
                  <c:v>Павлодар облысы</c:v>
                </c:pt>
                <c:pt idx="13">
                  <c:v>Қостанай облысы</c:v>
                </c:pt>
                <c:pt idx="14">
                  <c:v>Ақтөбе облысы</c:v>
                </c:pt>
                <c:pt idx="15">
                  <c:v>Алматы облысы</c:v>
                </c:pt>
                <c:pt idx="16">
                  <c:v>Ақмола облысы</c:v>
                </c:pt>
                <c:pt idx="17">
                  <c:v>Көлік саласында</c:v>
                </c:pt>
                <c:pt idx="18">
                  <c:v>Әскери салада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0.96699999999999997</c:v>
                </c:pt>
                <c:pt idx="1">
                  <c:v>0.96</c:v>
                </c:pt>
                <c:pt idx="2">
                  <c:v>0.92800000000000005</c:v>
                </c:pt>
                <c:pt idx="3">
                  <c:v>0.91</c:v>
                </c:pt>
                <c:pt idx="4">
                  <c:v>0.86699999999999999</c:v>
                </c:pt>
                <c:pt idx="5">
                  <c:v>0.71799999999999997</c:v>
                </c:pt>
                <c:pt idx="6">
                  <c:v>0.68899999999999995</c:v>
                </c:pt>
                <c:pt idx="7">
                  <c:v>0.56699999999999995</c:v>
                </c:pt>
                <c:pt idx="8">
                  <c:v>0.53500000000000003</c:v>
                </c:pt>
                <c:pt idx="9">
                  <c:v>0.52</c:v>
                </c:pt>
                <c:pt idx="10">
                  <c:v>0.496</c:v>
                </c:pt>
                <c:pt idx="11">
                  <c:v>0.46500000000000002</c:v>
                </c:pt>
                <c:pt idx="12">
                  <c:v>0.46100000000000002</c:v>
                </c:pt>
                <c:pt idx="13">
                  <c:v>0.42299999999999999</c:v>
                </c:pt>
                <c:pt idx="14">
                  <c:v>0.371</c:v>
                </c:pt>
                <c:pt idx="15">
                  <c:v>0.32700000000000001</c:v>
                </c:pt>
                <c:pt idx="16">
                  <c:v>0.24</c:v>
                </c:pt>
                <c:pt idx="17">
                  <c:v>0.21099999999999999</c:v>
                </c:pt>
                <c:pt idx="18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BE66-4C29-B2D3-90094E50C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1861760"/>
        <c:axId val="31863552"/>
      </c:barChart>
      <c:catAx>
        <c:axId val="3186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31863552"/>
        <c:crosses val="autoZero"/>
        <c:auto val="1"/>
        <c:lblAlgn val="ctr"/>
        <c:lblOffset val="100"/>
        <c:noMultiLvlLbl val="0"/>
      </c:catAx>
      <c:valAx>
        <c:axId val="318635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18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10050055021738E-2"/>
          <c:y val="0.10531127773565102"/>
          <c:w val="0.92420918528217555"/>
          <c:h val="0.607313091855225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9.2307692307692313E-2"/>
                  <c:y val="-4.22806832385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40-49D4-8555-6DF92D803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939470997782619E-2"/>
                  <c:y val="5.4402204186968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347297977422896E-2"/>
                  <c:y val="-4.8868232960327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6627994718654935E-2"/>
                  <c:y val="5.474242178520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323664440327933E-2"/>
                  <c:y val="-4.8971355911089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964568463994455E-2"/>
                  <c:y val="4.5472520524698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502341537852868E-2"/>
                  <c:y val="-5.270258518367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5318046370029138E-2"/>
                  <c:y val="-5.410282445242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3A0-4E1A-920A-4EA58B3E5B72}"/>
                </c:ext>
                <c:ext xmlns:c15="http://schemas.microsoft.com/office/drawing/2012/chart" uri="{CE6537A1-D6FC-4f65-9D91-7224C49458BB}">
                  <c15:layout>
                    <c:manualLayout>
                      <c:w val="8.4434032367264558E-2"/>
                      <c:h val="0.1118437443443965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5.0259446640332418E-2"/>
                  <c:y val="6.0281093773136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463-4981-AE9D-99ACFD2709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463-4981-AE9D-99ACFD2709D8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63-4981-AE9D-99ACFD2709D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222019368829608E-2"/>
                  <c:y val="6.3430897633871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1F-4E37-A6A4-A190525999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Лист1!$A$2:$A$13</c:f>
              <c:strCache>
                <c:ptCount val="12"/>
                <c:pt idx="0">
                  <c:v>ҚАҢТАР</c:v>
                </c:pt>
                <c:pt idx="1">
                  <c:v>АҚПАН</c:v>
                </c:pt>
                <c:pt idx="2">
                  <c:v>НАУРЫЗ</c:v>
                </c:pt>
                <c:pt idx="3">
                  <c:v>СӘУІР</c:v>
                </c:pt>
                <c:pt idx="4">
                  <c:v>МАМЫР</c:v>
                </c:pt>
                <c:pt idx="5">
                  <c:v>МАУСЫМ</c:v>
                </c:pt>
                <c:pt idx="6">
                  <c:v>ШІЛДЕ</c:v>
                </c:pt>
                <c:pt idx="7">
                  <c:v>ТАМЫЗ</c:v>
                </c:pt>
                <c:pt idx="8">
                  <c:v>ҚЫРКҮЙЕК</c:v>
                </c:pt>
                <c:pt idx="9">
                  <c:v>ҚАЗАН</c:v>
                </c:pt>
                <c:pt idx="10">
                  <c:v>ҚАРАША</c:v>
                </c:pt>
                <c:pt idx="11">
                  <c:v>ЖЕЛТОҚСАН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173067</c:v>
                </c:pt>
                <c:pt idx="1">
                  <c:v>160707</c:v>
                </c:pt>
                <c:pt idx="2">
                  <c:v>262133</c:v>
                </c:pt>
                <c:pt idx="3">
                  <c:v>187488</c:v>
                </c:pt>
                <c:pt idx="4">
                  <c:v>233660</c:v>
                </c:pt>
                <c:pt idx="5">
                  <c:v>243263</c:v>
                </c:pt>
                <c:pt idx="6">
                  <c:v>277346</c:v>
                </c:pt>
                <c:pt idx="7">
                  <c:v>233066</c:v>
                </c:pt>
                <c:pt idx="8">
                  <c:v>219796</c:v>
                </c:pt>
                <c:pt idx="9">
                  <c:v>259611</c:v>
                </c:pt>
                <c:pt idx="10">
                  <c:v>322958</c:v>
                </c:pt>
                <c:pt idx="11">
                  <c:v>219210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463-4981-AE9D-99ACFD270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893376"/>
        <c:axId val="31894912"/>
      </c:lineChart>
      <c:catAx>
        <c:axId val="3189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894912"/>
        <c:crosses val="autoZero"/>
        <c:auto val="1"/>
        <c:lblAlgn val="ctr"/>
        <c:lblOffset val="100"/>
        <c:noMultiLvlLbl val="0"/>
      </c:catAx>
      <c:valAx>
        <c:axId val="318949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31893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51149035821558E-2"/>
          <c:y val="0.10638602017507685"/>
          <c:w val="0.95928346679131304"/>
          <c:h val="0.5470445910730109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32A8B8"/>
              </a:solidFill>
            </a:ln>
          </c:spPr>
          <c:marker>
            <c:symbol val="circle"/>
            <c:size val="11"/>
            <c:spPr>
              <a:solidFill>
                <a:srgbClr val="0AA68E"/>
              </a:solidFill>
              <a:ln>
                <a:solidFill>
                  <a:srgbClr val="32A8B8"/>
                </a:solidFill>
              </a:ln>
            </c:spPr>
          </c:marker>
          <c:dLbls>
            <c:dLbl>
              <c:idx val="0"/>
              <c:layout>
                <c:manualLayout>
                  <c:x val="-4.8076923076923059E-2"/>
                  <c:y val="-6.9974042109772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10 520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84615384615385E-2"/>
                  <c:y val="5.68539092141901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44427552660294E-2"/>
                  <c:y val="-9.81023348454404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157407561717252E-2"/>
                  <c:y val="-9.3728704004305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11 932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230756173782512E-2"/>
                  <c:y val="-8.4442553091922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11 978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920624045465027E-2"/>
                  <c:y val="-7.5965467217693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11 978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990330533741284E-2"/>
                  <c:y val="-9.42683244274027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11 978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9530064803961688E-2"/>
                  <c:y val="-8.5791238553173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11 978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230859047011115E-2"/>
                  <c:y val="-8.55214283416250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12 834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9B9-465A-AF7F-AD396E601F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420660153968304E-2"/>
                  <c:y val="-9.28615091238260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14 363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D91-4C3B-B194-AAE4DEBE95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501190140382864E-2"/>
                  <c:y val="-9.7504584580017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14 365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D91-4C3B-B194-AAE4DEBE956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064900045284796E-2"/>
                  <c:y val="-7.89322827552521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14 385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A26-4CB8-B51E-C73277EE75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ҚАҢТАР</c:v>
                </c:pt>
                <c:pt idx="1">
                  <c:v>АҚПАН</c:v>
                </c:pt>
                <c:pt idx="2">
                  <c:v>НАУРЫЗ</c:v>
                </c:pt>
                <c:pt idx="3">
                  <c:v>СӘУІР</c:v>
                </c:pt>
                <c:pt idx="4">
                  <c:v>МАМЫР</c:v>
                </c:pt>
                <c:pt idx="5">
                  <c:v>МАУСЫМ</c:v>
                </c:pt>
                <c:pt idx="6">
                  <c:v>ШІЛДЕ</c:v>
                </c:pt>
                <c:pt idx="7">
                  <c:v>ТАМЫЗ</c:v>
                </c:pt>
                <c:pt idx="8">
                  <c:v>ҚЫРКҮЙЕК</c:v>
                </c:pt>
                <c:pt idx="9">
                  <c:v>ҚАЗАН</c:v>
                </c:pt>
                <c:pt idx="10">
                  <c:v>ҚАРАША</c:v>
                </c:pt>
                <c:pt idx="11">
                  <c:v>ЖЕЛТОҚСАН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3535</c:v>
                </c:pt>
                <c:pt idx="1">
                  <c:v>3535</c:v>
                </c:pt>
                <c:pt idx="2">
                  <c:v>6362</c:v>
                </c:pt>
                <c:pt idx="3">
                  <c:v>6362</c:v>
                </c:pt>
                <c:pt idx="4">
                  <c:v>6447</c:v>
                </c:pt>
                <c:pt idx="5">
                  <c:v>6696</c:v>
                </c:pt>
                <c:pt idx="6">
                  <c:v>7206</c:v>
                </c:pt>
                <c:pt idx="7">
                  <c:v>7282</c:v>
                </c:pt>
                <c:pt idx="8">
                  <c:v>7282</c:v>
                </c:pt>
                <c:pt idx="9">
                  <c:v>8893</c:v>
                </c:pt>
                <c:pt idx="10">
                  <c:v>9180</c:v>
                </c:pt>
                <c:pt idx="11">
                  <c:v>10520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9B9-465A-AF7F-AD396E601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62240"/>
        <c:axId val="31963776"/>
      </c:lineChart>
      <c:catAx>
        <c:axId val="3196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1963776"/>
        <c:crosses val="autoZero"/>
        <c:auto val="1"/>
        <c:lblAlgn val="ctr"/>
        <c:lblOffset val="100"/>
        <c:noMultiLvlLbl val="0"/>
      </c:catAx>
      <c:valAx>
        <c:axId val="319637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31962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054336557202348E-2"/>
          <c:y val="5.1175510789910096E-2"/>
          <c:w val="0.97590078256781798"/>
          <c:h val="0.58234572402046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ЭЛЕКТРОННЫЕ ПРОТОКОЛА</c:v>
                </c:pt>
              </c:strCache>
            </c:strRef>
          </c:tx>
          <c:spPr>
            <a:solidFill>
              <a:srgbClr val="32A8B8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885825929918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4085837255637E-3"/>
                  <c:y val="-4.1265465614169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736920770025865E-3"/>
                  <c:y val="-8.2842899732358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24924926095825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 Нұр-Сұлтан қ.</c:v>
                </c:pt>
                <c:pt idx="1">
                  <c:v>Ақмола облысы</c:v>
                </c:pt>
                <c:pt idx="2">
                  <c:v>Ақтөбе облысы</c:v>
                </c:pt>
                <c:pt idx="3">
                  <c:v>Алматы қ.</c:v>
                </c:pt>
                <c:pt idx="4">
                  <c:v>Алматы облысы</c:v>
                </c:pt>
                <c:pt idx="5">
                  <c:v>Атырау облысы</c:v>
                </c:pt>
                <c:pt idx="6">
                  <c:v>ШҚО</c:v>
                </c:pt>
                <c:pt idx="7">
                  <c:v>Жамбыо облысы</c:v>
                </c:pt>
                <c:pt idx="8">
                  <c:v>БҚО</c:v>
                </c:pt>
                <c:pt idx="9">
                  <c:v>Қарағанды облысы</c:v>
                </c:pt>
                <c:pt idx="10">
                  <c:v>Қызылорда облысы</c:v>
                </c:pt>
                <c:pt idx="11">
                  <c:v>Қостанай облысы</c:v>
                </c:pt>
                <c:pt idx="12">
                  <c:v>Маңғыстау облысы</c:v>
                </c:pt>
                <c:pt idx="13">
                  <c:v>Павлодар облысы</c:v>
                </c:pt>
                <c:pt idx="14">
                  <c:v>СҚО</c:v>
                </c:pt>
                <c:pt idx="15">
                  <c:v>Түркістан облысы</c:v>
                </c:pt>
                <c:pt idx="16">
                  <c:v>г.Шымкент</c:v>
                </c:pt>
              </c:strCache>
            </c:strRef>
          </c:cat>
          <c:val>
            <c:numRef>
              <c:f>Лист1!$B$2:$B$18</c:f>
              <c:numCache>
                <c:formatCode>#,##0</c:formatCode>
                <c:ptCount val="17"/>
                <c:pt idx="0">
                  <c:v>190095</c:v>
                </c:pt>
                <c:pt idx="1">
                  <c:v>149433</c:v>
                </c:pt>
                <c:pt idx="2">
                  <c:v>143584</c:v>
                </c:pt>
                <c:pt idx="3">
                  <c:v>291313</c:v>
                </c:pt>
                <c:pt idx="4">
                  <c:v>273875</c:v>
                </c:pt>
                <c:pt idx="5">
                  <c:v>118724</c:v>
                </c:pt>
                <c:pt idx="6">
                  <c:v>265038</c:v>
                </c:pt>
                <c:pt idx="7">
                  <c:v>139782</c:v>
                </c:pt>
                <c:pt idx="8">
                  <c:v>123055</c:v>
                </c:pt>
                <c:pt idx="9">
                  <c:v>210679</c:v>
                </c:pt>
                <c:pt idx="10">
                  <c:v>100296</c:v>
                </c:pt>
                <c:pt idx="11">
                  <c:v>69255</c:v>
                </c:pt>
                <c:pt idx="12">
                  <c:v>83787</c:v>
                </c:pt>
                <c:pt idx="13">
                  <c:v>90169</c:v>
                </c:pt>
                <c:pt idx="14">
                  <c:v>74610</c:v>
                </c:pt>
                <c:pt idx="15">
                  <c:v>301081</c:v>
                </c:pt>
                <c:pt idx="16">
                  <c:v>167529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96-421C-81BB-3A5AF04984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БУМАЖНЫЕ ПРОТОКОЛА</c:v>
                </c:pt>
              </c:strCache>
            </c:strRef>
          </c:tx>
          <c:spPr>
            <a:solidFill>
              <a:srgbClr val="7BA0B8"/>
            </a:solidFill>
          </c:spPr>
          <c:invertIfNegative val="0"/>
          <c:dLbls>
            <c:dLbl>
              <c:idx val="0"/>
              <c:layout>
                <c:manualLayout>
                  <c:x val="-1.9143429499431548E-3"/>
                  <c:y val="-0.1078529272196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628159299922548E-3"/>
                  <c:y val="-8.13115174522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F96-421C-81BB-3A5AF0498418}"/>
                </c:ext>
                <c:ext xmlns:c15="http://schemas.microsoft.com/office/drawing/2012/chart" uri="{CE6537A1-D6FC-4f65-9D91-7224C49458BB}">
                  <c15:layout>
                    <c:manualLayout>
                      <c:w val="5.4791886621235054E-2"/>
                      <c:h val="5.323580477747878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1628159299922548E-3"/>
                  <c:y val="-9.841179065610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885393502862129E-3"/>
                  <c:y val="-0.16259494125088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628159299922548E-3"/>
                  <c:y val="-0.14139702785833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636091563947987E-17"/>
                  <c:y val="-6.8963244043728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8139880896518267E-3"/>
                  <c:y val="-0.125484615525832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62907490301703E-3"/>
                  <c:y val="-7.60283807096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62907490301703E-3"/>
                  <c:y val="-9.36912223743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2607847642274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543067571078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6.5993383249172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5152701995098519E-4"/>
                  <c:y val="-6.1304246480922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60247449826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4023810990954482E-4"/>
                  <c:y val="-6.3054953968131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7054436625579195E-16"/>
                  <c:y val="-0.13961461070262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993540511728736E-3"/>
                  <c:y val="-9.0721361579786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CF96-421C-81BB-3A5AF049841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 Нұр-Сұлтан қ.</c:v>
                </c:pt>
                <c:pt idx="1">
                  <c:v>Ақмола облысы</c:v>
                </c:pt>
                <c:pt idx="2">
                  <c:v>Ақтөбе облысы</c:v>
                </c:pt>
                <c:pt idx="3">
                  <c:v>Алматы қ.</c:v>
                </c:pt>
                <c:pt idx="4">
                  <c:v>Алматы облысы</c:v>
                </c:pt>
                <c:pt idx="5">
                  <c:v>Атырау облысы</c:v>
                </c:pt>
                <c:pt idx="6">
                  <c:v>ШҚО</c:v>
                </c:pt>
                <c:pt idx="7">
                  <c:v>Жамбыо облысы</c:v>
                </c:pt>
                <c:pt idx="8">
                  <c:v>БҚО</c:v>
                </c:pt>
                <c:pt idx="9">
                  <c:v>Қарағанды облысы</c:v>
                </c:pt>
                <c:pt idx="10">
                  <c:v>Қызылорда облысы</c:v>
                </c:pt>
                <c:pt idx="11">
                  <c:v>Қостанай облысы</c:v>
                </c:pt>
                <c:pt idx="12">
                  <c:v>Маңғыстау облысы</c:v>
                </c:pt>
                <c:pt idx="13">
                  <c:v>Павлодар облысы</c:v>
                </c:pt>
                <c:pt idx="14">
                  <c:v>СҚО</c:v>
                </c:pt>
                <c:pt idx="15">
                  <c:v>Түркістан облысы</c:v>
                </c:pt>
                <c:pt idx="16">
                  <c:v>г.Шымкент</c:v>
                </c:pt>
              </c:strCache>
            </c:strRef>
          </c:cat>
          <c:val>
            <c:numRef>
              <c:f>Лист1!$C$2:$C$18</c:f>
              <c:numCache>
                <c:formatCode>#,##0</c:formatCode>
                <c:ptCount val="17"/>
                <c:pt idx="0">
                  <c:v>214054</c:v>
                </c:pt>
                <c:pt idx="1">
                  <c:v>161449</c:v>
                </c:pt>
                <c:pt idx="2">
                  <c:v>176279</c:v>
                </c:pt>
                <c:pt idx="3">
                  <c:v>379717</c:v>
                </c:pt>
                <c:pt idx="4">
                  <c:v>328065</c:v>
                </c:pt>
                <c:pt idx="5">
                  <c:v>129633</c:v>
                </c:pt>
                <c:pt idx="6">
                  <c:v>294823</c:v>
                </c:pt>
                <c:pt idx="7">
                  <c:v>164497</c:v>
                </c:pt>
                <c:pt idx="8">
                  <c:v>155084</c:v>
                </c:pt>
                <c:pt idx="9">
                  <c:v>295092</c:v>
                </c:pt>
                <c:pt idx="10">
                  <c:v>127063</c:v>
                </c:pt>
                <c:pt idx="11">
                  <c:v>118803</c:v>
                </c:pt>
                <c:pt idx="12">
                  <c:v>121570</c:v>
                </c:pt>
                <c:pt idx="13">
                  <c:v>115661</c:v>
                </c:pt>
                <c:pt idx="14">
                  <c:v>111720</c:v>
                </c:pt>
                <c:pt idx="15">
                  <c:v>327919</c:v>
                </c:pt>
                <c:pt idx="16">
                  <c:v>173205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F96-421C-81BB-3A5AF0498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32000256"/>
        <c:axId val="32006144"/>
      </c:barChart>
      <c:catAx>
        <c:axId val="3200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32006144"/>
        <c:crosses val="autoZero"/>
        <c:auto val="1"/>
        <c:lblAlgn val="ctr"/>
        <c:lblOffset val="100"/>
        <c:noMultiLvlLbl val="0"/>
      </c:catAx>
      <c:valAx>
        <c:axId val="320061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200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САТЫП</a:t>
            </a:r>
            <a:r>
              <a:rPr lang="ru-RU" baseline="0" dirty="0" smtClean="0"/>
              <a:t> АЛЫНДЫ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791890449553409E-2"/>
          <c:y val="4.6928422230836778E-2"/>
          <c:w val="0.96214979907123088"/>
          <c:h val="0.52893495938691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САТЫП АЛЫНДЫ</c:v>
                </c:pt>
              </c:strCache>
            </c:strRef>
          </c:tx>
          <c:spPr>
            <a:solidFill>
              <a:srgbClr val="32A8B8"/>
            </a:solidFill>
          </c:spPr>
          <c:invertIfNegative val="0"/>
          <c:dLbls>
            <c:dLbl>
              <c:idx val="0"/>
              <c:layout>
                <c:manualLayout>
                  <c:x val="-1.162816036460051E-3"/>
                  <c:y val="-8.99134031218943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62816036460051E-3"/>
                  <c:y val="5.304718646215144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62816036460051E-3"/>
                  <c:y val="-4.358820464680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0210214897050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1629075967778825E-3"/>
                  <c:y val="8.4402118903733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143431252210037E-3"/>
                  <c:y val="-6.5722279474037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5741049841591494E-3"/>
                  <c:y val="-2.382188768800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60-418C-A683-C3BC44C28BC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162816036460051E-3"/>
                  <c:y val="-4.0125362350440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81B-498F-90CB-378BE6374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Ақмола облысы</c:v>
                </c:pt>
                <c:pt idx="1">
                  <c:v>Ақтөбе облысы</c:v>
                </c:pt>
                <c:pt idx="2">
                  <c:v>Алматы облысы</c:v>
                </c:pt>
                <c:pt idx="3">
                  <c:v>Алматы</c:v>
                </c:pt>
                <c:pt idx="4">
                  <c:v>Нұр-Сұлтан</c:v>
                </c:pt>
                <c:pt idx="5">
                  <c:v>Атырау облысы</c:v>
                </c:pt>
                <c:pt idx="6">
                  <c:v>ШҚО</c:v>
                </c:pt>
                <c:pt idx="7">
                  <c:v>Жамбыл облысы</c:v>
                </c:pt>
                <c:pt idx="8">
                  <c:v>БҚО</c:v>
                </c:pt>
                <c:pt idx="9">
                  <c:v>Қарағанды облысы</c:v>
                </c:pt>
                <c:pt idx="10">
                  <c:v>Қостанай облысы</c:v>
                </c:pt>
                <c:pt idx="11">
                  <c:v>Қызылорда облысы</c:v>
                </c:pt>
                <c:pt idx="12">
                  <c:v>Маңғыстау облысы</c:v>
                </c:pt>
                <c:pt idx="13">
                  <c:v>Павлодар облысы</c:v>
                </c:pt>
                <c:pt idx="14">
                  <c:v>СҚО</c:v>
                </c:pt>
                <c:pt idx="15">
                  <c:v>Түркістан облысы</c:v>
                </c:pt>
                <c:pt idx="16">
                  <c:v>Шымкент</c:v>
                </c:pt>
              </c:strCache>
            </c:strRef>
          </c:cat>
          <c:val>
            <c:numRef>
              <c:f>Лист1!$B$2:$B$18</c:f>
              <c:numCache>
                <c:formatCode>#,##0</c:formatCode>
                <c:ptCount val="17"/>
                <c:pt idx="0">
                  <c:v>671</c:v>
                </c:pt>
                <c:pt idx="1">
                  <c:v>942</c:v>
                </c:pt>
                <c:pt idx="2">
                  <c:v>1165</c:v>
                </c:pt>
                <c:pt idx="3">
                  <c:v>1155</c:v>
                </c:pt>
                <c:pt idx="4">
                  <c:v>1000</c:v>
                </c:pt>
                <c:pt idx="5">
                  <c:v>1032</c:v>
                </c:pt>
                <c:pt idx="6">
                  <c:v>1609</c:v>
                </c:pt>
                <c:pt idx="7">
                  <c:v>528</c:v>
                </c:pt>
                <c:pt idx="8">
                  <c:v>552</c:v>
                </c:pt>
                <c:pt idx="9">
                  <c:v>1333</c:v>
                </c:pt>
                <c:pt idx="10">
                  <c:v>499</c:v>
                </c:pt>
                <c:pt idx="11">
                  <c:v>146</c:v>
                </c:pt>
                <c:pt idx="12">
                  <c:v>334</c:v>
                </c:pt>
                <c:pt idx="13">
                  <c:v>458</c:v>
                </c:pt>
                <c:pt idx="14">
                  <c:v>662</c:v>
                </c:pt>
                <c:pt idx="15">
                  <c:v>947</c:v>
                </c:pt>
                <c:pt idx="16">
                  <c:v>1462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1B-498F-90CB-378BE637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2132480"/>
        <c:axId val="32142464"/>
      </c:barChart>
      <c:catAx>
        <c:axId val="3213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/>
            </a:pPr>
            <a:endParaRPr lang="ru-RU"/>
          </a:p>
        </c:txPr>
        <c:crossAx val="32142464"/>
        <c:crosses val="autoZero"/>
        <c:auto val="1"/>
        <c:lblAlgn val="ctr"/>
        <c:lblOffset val="100"/>
        <c:noMultiLvlLbl val="0"/>
      </c:catAx>
      <c:valAx>
        <c:axId val="32142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213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38762565417509"/>
          <c:y val="2.7848004315936758E-4"/>
          <c:w val="0.3196910925096329"/>
          <c:h val="0.1035364614021285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ahoma" pitchFamily="34" charset="0"/>
          <a:ea typeface="Tahoma" pitchFamily="34" charset="0"/>
          <a:cs typeface="Tahoma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46739448467561E-2"/>
          <c:y val="0.1404152564748806"/>
          <c:w val="0.97420549200863138"/>
          <c:h val="0.524369316363532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rgbClr val="32A8B8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32A8B8"/>
              </a:solidFill>
              <a:ln w="41275" cap="flat" cmpd="sng" algn="ctr">
                <a:solidFill>
                  <a:srgbClr val="32A8B8"/>
                </a:solidFill>
                <a:round/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17 224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B9-456B-A3A1-12851AF9C6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ҚАҢТАР</c:v>
                </c:pt>
                <c:pt idx="1">
                  <c:v>АҚПАН</c:v>
                </c:pt>
                <c:pt idx="2">
                  <c:v>НАУРЫЗ</c:v>
                </c:pt>
                <c:pt idx="3">
                  <c:v>СӘУІР</c:v>
                </c:pt>
                <c:pt idx="4">
                  <c:v>МАМЫР</c:v>
                </c:pt>
                <c:pt idx="5">
                  <c:v>МАУСЫМ</c:v>
                </c:pt>
                <c:pt idx="6">
                  <c:v>ШІЛДЕ</c:v>
                </c:pt>
                <c:pt idx="7">
                  <c:v>ТАМЫЗ</c:v>
                </c:pt>
                <c:pt idx="8">
                  <c:v>ҚЫРКҮЙЕК</c:v>
                </c:pt>
                <c:pt idx="9">
                  <c:v>ҚАЗАН</c:v>
                </c:pt>
                <c:pt idx="10">
                  <c:v>ҚАРАША</c:v>
                </c:pt>
                <c:pt idx="11">
                  <c:v>ЖЕЛТОҚСАН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3862</c:v>
                </c:pt>
                <c:pt idx="1">
                  <c:v>7416</c:v>
                </c:pt>
                <c:pt idx="2">
                  <c:v>8338</c:v>
                </c:pt>
                <c:pt idx="3">
                  <c:v>1353</c:v>
                </c:pt>
                <c:pt idx="4">
                  <c:v>4052</c:v>
                </c:pt>
                <c:pt idx="5">
                  <c:v>7636</c:v>
                </c:pt>
                <c:pt idx="6">
                  <c:v>4775</c:v>
                </c:pt>
                <c:pt idx="7">
                  <c:v>5519</c:v>
                </c:pt>
                <c:pt idx="8">
                  <c:v>5592</c:v>
                </c:pt>
                <c:pt idx="9">
                  <c:v>9439</c:v>
                </c:pt>
                <c:pt idx="10">
                  <c:v>6316</c:v>
                </c:pt>
                <c:pt idx="11">
                  <c:v>5536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B9-456B-A3A1-12851AF9C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44546A"/>
              </a:solidFill>
              <a:prstDash val="dash"/>
              <a:round/>
            </a:ln>
            <a:effectLst/>
          </c:spPr>
        </c:dropLines>
        <c:marker val="1"/>
        <c:smooth val="0"/>
        <c:axId val="32162560"/>
        <c:axId val="32164096"/>
      </c:lineChart>
      <c:catAx>
        <c:axId val="3216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64096"/>
        <c:crosses val="autoZero"/>
        <c:auto val="1"/>
        <c:lblAlgn val="ctr"/>
        <c:lblOffset val="100"/>
        <c:noMultiLvlLbl val="0"/>
      </c:catAx>
      <c:valAx>
        <c:axId val="321640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21625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0.71478</cdr:x>
      <cdr:y>0.15359</cdr:y>
    </cdr:from>
    <cdr:to>
      <cdr:x>0.81185</cdr:x>
      <cdr:y>0.25961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68968" y="522761"/>
          <a:ext cx="946412" cy="360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191 717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0.80964</cdr:x>
      <cdr:y>0.04281</cdr:y>
    </cdr:from>
    <cdr:to>
      <cdr:x>0.91145</cdr:x>
      <cdr:y>0.1416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93776" y="145709"/>
          <a:ext cx="992626" cy="336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203 266</a:t>
          </a:r>
          <a:endParaRPr lang="ru-RU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96888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5" y="4"/>
            <a:ext cx="2971800" cy="496888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r">
              <a:defRPr sz="1200"/>
            </a:lvl1pPr>
          </a:lstStyle>
          <a:p>
            <a:fld id="{90BC0683-D266-42FA-82C8-DB5FF90187F0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4"/>
            <a:ext cx="2971800" cy="496888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5" y="9448804"/>
            <a:ext cx="2971800" cy="496888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r">
              <a:defRPr sz="1200"/>
            </a:lvl1pPr>
          </a:lstStyle>
          <a:p>
            <a:fld id="{10493050-EA82-41C2-AB9A-F03F65A41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9091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800" cy="499091"/>
          </a:xfrm>
          <a:prstGeom prst="rect">
            <a:avLst/>
          </a:prstGeom>
        </p:spPr>
        <p:txBody>
          <a:bodyPr vert="horz" lIns="91445" tIns="45722" rIns="91445" bIns="45722" rtlCol="0"/>
          <a:lstStyle>
            <a:lvl1pPr algn="r">
              <a:defRPr sz="1200"/>
            </a:lvl1pPr>
          </a:lstStyle>
          <a:p>
            <a:fld id="{54AB1493-7511-440B-8D1D-138C3A4C06B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43013"/>
            <a:ext cx="6000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5" tIns="45722" rIns="91445" bIns="457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2" y="4787125"/>
            <a:ext cx="5486400" cy="3916740"/>
          </a:xfrm>
          <a:prstGeom prst="rect">
            <a:avLst/>
          </a:prstGeom>
        </p:spPr>
        <p:txBody>
          <a:bodyPr vert="horz" lIns="91445" tIns="45722" rIns="91445" bIns="457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6"/>
            <a:ext cx="2971800" cy="499090"/>
          </a:xfrm>
          <a:prstGeom prst="rect">
            <a:avLst/>
          </a:prstGeom>
        </p:spPr>
        <p:txBody>
          <a:bodyPr vert="horz" lIns="91445" tIns="45722" rIns="91445" bIns="45722" rtlCol="0" anchor="b"/>
          <a:lstStyle>
            <a:lvl1pPr algn="r">
              <a:defRPr sz="1200"/>
            </a:lvl1pPr>
          </a:lstStyle>
          <a:p>
            <a:fld id="{368B5424-3570-4681-9DB4-38F50E177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8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Обрисовать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F479-2EF5-4DC1-A6EE-CDB85B769B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8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3013"/>
            <a:ext cx="6000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A0A32-5EFD-45CF-9B46-5FCD6726620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0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225" y="1239838"/>
            <a:ext cx="5991225" cy="3352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A0A32-5EFD-45CF-9B46-5FCD672662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0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20" y="1384507"/>
            <a:ext cx="11339513" cy="2945260"/>
          </a:xfrm>
        </p:spPr>
        <p:txBody>
          <a:bodyPr anchor="b"/>
          <a:lstStyle>
            <a:lvl1pPr algn="ctr">
              <a:defRPr sz="740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4443348"/>
            <a:ext cx="11339513" cy="2042490"/>
          </a:xfrm>
        </p:spPr>
        <p:txBody>
          <a:bodyPr/>
          <a:lstStyle>
            <a:lvl1pPr marL="0" indent="0" algn="ctr">
              <a:buNone/>
              <a:defRPr sz="2961"/>
            </a:lvl1pPr>
            <a:lvl2pPr marL="564002" indent="0" algn="ctr">
              <a:buNone/>
              <a:defRPr sz="2467"/>
            </a:lvl2pPr>
            <a:lvl3pPr marL="1128004" indent="0" algn="ctr">
              <a:buNone/>
              <a:defRPr sz="2220"/>
            </a:lvl3pPr>
            <a:lvl4pPr marL="1692006" indent="0" algn="ctr">
              <a:buNone/>
              <a:defRPr sz="1974"/>
            </a:lvl4pPr>
            <a:lvl5pPr marL="2256008" indent="0" algn="ctr">
              <a:buNone/>
              <a:defRPr sz="1974"/>
            </a:lvl5pPr>
            <a:lvl6pPr marL="2820010" indent="0" algn="ctr">
              <a:buNone/>
              <a:defRPr sz="1974"/>
            </a:lvl6pPr>
            <a:lvl7pPr marL="3384012" indent="0" algn="ctr">
              <a:buNone/>
              <a:defRPr sz="1974"/>
            </a:lvl7pPr>
            <a:lvl8pPr marL="3948013" indent="0" algn="ctr">
              <a:buNone/>
              <a:defRPr sz="1974"/>
            </a:lvl8pPr>
            <a:lvl9pPr marL="4512015" indent="0" algn="ctr">
              <a:buNone/>
              <a:defRPr sz="197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6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450408"/>
            <a:ext cx="3260110" cy="71692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450408"/>
            <a:ext cx="9591338" cy="71692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109073"/>
            <a:ext cx="13040439" cy="3519036"/>
          </a:xfrm>
        </p:spPr>
        <p:txBody>
          <a:bodyPr anchor="b"/>
          <a:lstStyle>
            <a:lvl1pPr>
              <a:defRPr sz="740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5661401"/>
            <a:ext cx="13040439" cy="1850578"/>
          </a:xfrm>
        </p:spPr>
        <p:txBody>
          <a:bodyPr/>
          <a:lstStyle>
            <a:lvl1pPr marL="0" indent="0">
              <a:buNone/>
              <a:defRPr sz="2961">
                <a:solidFill>
                  <a:schemeClr val="tx1">
                    <a:tint val="75000"/>
                  </a:schemeClr>
                </a:solidFill>
              </a:defRPr>
            </a:lvl1pPr>
            <a:lvl2pPr marL="564002" indent="0">
              <a:buNone/>
              <a:defRPr sz="2467">
                <a:solidFill>
                  <a:schemeClr val="tx1">
                    <a:tint val="75000"/>
                  </a:schemeClr>
                </a:solidFill>
              </a:defRPr>
            </a:lvl2pPr>
            <a:lvl3pPr marL="1128004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692006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4pPr>
            <a:lvl5pPr marL="2256008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5pPr>
            <a:lvl6pPr marL="2820010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6pPr>
            <a:lvl7pPr marL="3384012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7pPr>
            <a:lvl8pPr marL="3948013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8pPr>
            <a:lvl9pPr marL="4512015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7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252027"/>
            <a:ext cx="6425724" cy="5367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252027"/>
            <a:ext cx="6425724" cy="5367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450406"/>
            <a:ext cx="13040439" cy="16351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073825"/>
            <a:ext cx="6396193" cy="1016349"/>
          </a:xfrm>
        </p:spPr>
        <p:txBody>
          <a:bodyPr anchor="b"/>
          <a:lstStyle>
            <a:lvl1pPr marL="0" indent="0">
              <a:buNone/>
              <a:defRPr sz="2961" b="1"/>
            </a:lvl1pPr>
            <a:lvl2pPr marL="564002" indent="0">
              <a:buNone/>
              <a:defRPr sz="2467" b="1"/>
            </a:lvl2pPr>
            <a:lvl3pPr marL="1128004" indent="0">
              <a:buNone/>
              <a:defRPr sz="2220" b="1"/>
            </a:lvl3pPr>
            <a:lvl4pPr marL="1692006" indent="0">
              <a:buNone/>
              <a:defRPr sz="1974" b="1"/>
            </a:lvl4pPr>
            <a:lvl5pPr marL="2256008" indent="0">
              <a:buNone/>
              <a:defRPr sz="1974" b="1"/>
            </a:lvl5pPr>
            <a:lvl6pPr marL="2820010" indent="0">
              <a:buNone/>
              <a:defRPr sz="1974" b="1"/>
            </a:lvl6pPr>
            <a:lvl7pPr marL="3384012" indent="0">
              <a:buNone/>
              <a:defRPr sz="1974" b="1"/>
            </a:lvl7pPr>
            <a:lvl8pPr marL="3948013" indent="0">
              <a:buNone/>
              <a:defRPr sz="1974" b="1"/>
            </a:lvl8pPr>
            <a:lvl9pPr marL="4512015" indent="0">
              <a:buNone/>
              <a:defRPr sz="197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090173"/>
            <a:ext cx="6396193" cy="4545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073825"/>
            <a:ext cx="6427693" cy="1016349"/>
          </a:xfrm>
        </p:spPr>
        <p:txBody>
          <a:bodyPr anchor="b"/>
          <a:lstStyle>
            <a:lvl1pPr marL="0" indent="0">
              <a:buNone/>
              <a:defRPr sz="2961" b="1"/>
            </a:lvl1pPr>
            <a:lvl2pPr marL="564002" indent="0">
              <a:buNone/>
              <a:defRPr sz="2467" b="1"/>
            </a:lvl2pPr>
            <a:lvl3pPr marL="1128004" indent="0">
              <a:buNone/>
              <a:defRPr sz="2220" b="1"/>
            </a:lvl3pPr>
            <a:lvl4pPr marL="1692006" indent="0">
              <a:buNone/>
              <a:defRPr sz="1974" b="1"/>
            </a:lvl4pPr>
            <a:lvl5pPr marL="2256008" indent="0">
              <a:buNone/>
              <a:defRPr sz="1974" b="1"/>
            </a:lvl5pPr>
            <a:lvl6pPr marL="2820010" indent="0">
              <a:buNone/>
              <a:defRPr sz="1974" b="1"/>
            </a:lvl6pPr>
            <a:lvl7pPr marL="3384012" indent="0">
              <a:buNone/>
              <a:defRPr sz="1974" b="1"/>
            </a:lvl7pPr>
            <a:lvl8pPr marL="3948013" indent="0">
              <a:buNone/>
              <a:defRPr sz="1974" b="1"/>
            </a:lvl8pPr>
            <a:lvl9pPr marL="4512015" indent="0">
              <a:buNone/>
              <a:defRPr sz="197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090173"/>
            <a:ext cx="6427693" cy="4545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9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3988"/>
            <a:ext cx="4876383" cy="1973951"/>
          </a:xfrm>
        </p:spPr>
        <p:txBody>
          <a:bodyPr anchor="b"/>
          <a:lstStyle>
            <a:lvl1pPr>
              <a:defRPr sz="39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4" y="1218053"/>
            <a:ext cx="7654171" cy="6011933"/>
          </a:xfrm>
        </p:spPr>
        <p:txBody>
          <a:bodyPr/>
          <a:lstStyle>
            <a:lvl1pPr>
              <a:defRPr sz="3948"/>
            </a:lvl1pPr>
            <a:lvl2pPr>
              <a:defRPr sz="3454"/>
            </a:lvl2pPr>
            <a:lvl3pPr>
              <a:defRPr sz="2961"/>
            </a:lvl3pPr>
            <a:lvl4pPr>
              <a:defRPr sz="2467"/>
            </a:lvl4pPr>
            <a:lvl5pPr>
              <a:defRPr sz="2467"/>
            </a:lvl5pPr>
            <a:lvl6pPr>
              <a:defRPr sz="2467"/>
            </a:lvl6pPr>
            <a:lvl7pPr>
              <a:defRPr sz="2467"/>
            </a:lvl7pPr>
            <a:lvl8pPr>
              <a:defRPr sz="2467"/>
            </a:lvl8pPr>
            <a:lvl9pPr>
              <a:defRPr sz="24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2537938"/>
            <a:ext cx="4876383" cy="4701841"/>
          </a:xfrm>
        </p:spPr>
        <p:txBody>
          <a:bodyPr/>
          <a:lstStyle>
            <a:lvl1pPr marL="0" indent="0">
              <a:buNone/>
              <a:defRPr sz="1974"/>
            </a:lvl1pPr>
            <a:lvl2pPr marL="564002" indent="0">
              <a:buNone/>
              <a:defRPr sz="1727"/>
            </a:lvl2pPr>
            <a:lvl3pPr marL="1128004" indent="0">
              <a:buNone/>
              <a:defRPr sz="1480"/>
            </a:lvl3pPr>
            <a:lvl4pPr marL="1692006" indent="0">
              <a:buNone/>
              <a:defRPr sz="1234"/>
            </a:lvl4pPr>
            <a:lvl5pPr marL="2256008" indent="0">
              <a:buNone/>
              <a:defRPr sz="1234"/>
            </a:lvl5pPr>
            <a:lvl6pPr marL="2820010" indent="0">
              <a:buNone/>
              <a:defRPr sz="1234"/>
            </a:lvl6pPr>
            <a:lvl7pPr marL="3384012" indent="0">
              <a:buNone/>
              <a:defRPr sz="1234"/>
            </a:lvl7pPr>
            <a:lvl8pPr marL="3948013" indent="0">
              <a:buNone/>
              <a:defRPr sz="1234"/>
            </a:lvl8pPr>
            <a:lvl9pPr marL="4512015" indent="0">
              <a:buNone/>
              <a:defRPr sz="12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3988"/>
            <a:ext cx="4876383" cy="1973951"/>
          </a:xfrm>
        </p:spPr>
        <p:txBody>
          <a:bodyPr anchor="b"/>
          <a:lstStyle>
            <a:lvl1pPr>
              <a:defRPr sz="394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4" y="1218053"/>
            <a:ext cx="7654171" cy="6011933"/>
          </a:xfrm>
        </p:spPr>
        <p:txBody>
          <a:bodyPr anchor="t"/>
          <a:lstStyle>
            <a:lvl1pPr marL="0" indent="0">
              <a:buNone/>
              <a:defRPr sz="3948"/>
            </a:lvl1pPr>
            <a:lvl2pPr marL="564002" indent="0">
              <a:buNone/>
              <a:defRPr sz="3454"/>
            </a:lvl2pPr>
            <a:lvl3pPr marL="1128004" indent="0">
              <a:buNone/>
              <a:defRPr sz="2961"/>
            </a:lvl3pPr>
            <a:lvl4pPr marL="1692006" indent="0">
              <a:buNone/>
              <a:defRPr sz="2467"/>
            </a:lvl4pPr>
            <a:lvl5pPr marL="2256008" indent="0">
              <a:buNone/>
              <a:defRPr sz="2467"/>
            </a:lvl5pPr>
            <a:lvl6pPr marL="2820010" indent="0">
              <a:buNone/>
              <a:defRPr sz="2467"/>
            </a:lvl6pPr>
            <a:lvl7pPr marL="3384012" indent="0">
              <a:buNone/>
              <a:defRPr sz="2467"/>
            </a:lvl7pPr>
            <a:lvl8pPr marL="3948013" indent="0">
              <a:buNone/>
              <a:defRPr sz="2467"/>
            </a:lvl8pPr>
            <a:lvl9pPr marL="4512015" indent="0">
              <a:buNone/>
              <a:defRPr sz="24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6" y="2537938"/>
            <a:ext cx="4876383" cy="4701841"/>
          </a:xfrm>
        </p:spPr>
        <p:txBody>
          <a:bodyPr/>
          <a:lstStyle>
            <a:lvl1pPr marL="0" indent="0">
              <a:buNone/>
              <a:defRPr sz="1974"/>
            </a:lvl1pPr>
            <a:lvl2pPr marL="564002" indent="0">
              <a:buNone/>
              <a:defRPr sz="1727"/>
            </a:lvl2pPr>
            <a:lvl3pPr marL="1128004" indent="0">
              <a:buNone/>
              <a:defRPr sz="1480"/>
            </a:lvl3pPr>
            <a:lvl4pPr marL="1692006" indent="0">
              <a:buNone/>
              <a:defRPr sz="1234"/>
            </a:lvl4pPr>
            <a:lvl5pPr marL="2256008" indent="0">
              <a:buNone/>
              <a:defRPr sz="1234"/>
            </a:lvl5pPr>
            <a:lvl6pPr marL="2820010" indent="0">
              <a:buNone/>
              <a:defRPr sz="1234"/>
            </a:lvl6pPr>
            <a:lvl7pPr marL="3384012" indent="0">
              <a:buNone/>
              <a:defRPr sz="1234"/>
            </a:lvl7pPr>
            <a:lvl8pPr marL="3948013" indent="0">
              <a:buNone/>
              <a:defRPr sz="1234"/>
            </a:lvl8pPr>
            <a:lvl9pPr marL="4512015" indent="0">
              <a:buNone/>
              <a:defRPr sz="123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8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450406"/>
            <a:ext cx="13040439" cy="163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252027"/>
            <a:ext cx="13040439" cy="536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7840973"/>
            <a:ext cx="3401854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FA25-B519-43AD-8B6B-E4599E937C7E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7840973"/>
            <a:ext cx="5102781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7840973"/>
            <a:ext cx="3401854" cy="450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B9B4-9630-4D12-B450-8E27F03BBF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8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28004" rtl="0" eaLnBrk="1" latinLnBrk="0" hangingPunct="1">
        <a:lnSpc>
          <a:spcPct val="90000"/>
        </a:lnSpc>
        <a:spcBef>
          <a:spcPct val="0"/>
        </a:spcBef>
        <a:buNone/>
        <a:defRPr sz="54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2001" indent="-282001" algn="l" defTabSz="1128004" rtl="0" eaLnBrk="1" latinLnBrk="0" hangingPunct="1">
        <a:lnSpc>
          <a:spcPct val="90000"/>
        </a:lnSpc>
        <a:spcBef>
          <a:spcPts val="1234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46003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961" kern="1200">
          <a:solidFill>
            <a:schemeClr val="tx1"/>
          </a:solidFill>
          <a:latin typeface="+mn-lt"/>
          <a:ea typeface="+mn-ea"/>
          <a:cs typeface="+mn-cs"/>
        </a:defRPr>
      </a:lvl2pPr>
      <a:lvl3pPr marL="1410005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467" kern="1200">
          <a:solidFill>
            <a:schemeClr val="tx1"/>
          </a:solidFill>
          <a:latin typeface="+mn-lt"/>
          <a:ea typeface="+mn-ea"/>
          <a:cs typeface="+mn-cs"/>
        </a:defRPr>
      </a:lvl3pPr>
      <a:lvl4pPr marL="1974007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538009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11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666012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4230014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794016" indent="-282001" algn="l" defTabSz="1128004" rtl="0" eaLnBrk="1" latinLnBrk="0" hangingPunct="1">
        <a:lnSpc>
          <a:spcPct val="90000"/>
        </a:lnSpc>
        <a:spcBef>
          <a:spcPts val="617"/>
        </a:spcBef>
        <a:buFont typeface="Arial" panose="020B0604020202020204" pitchFamily="34" charset="0"/>
        <a:buChar char="•"/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1pPr>
      <a:lvl2pPr marL="564002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1128004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3pPr>
      <a:lvl4pPr marL="1692006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4pPr>
      <a:lvl5pPr marL="2256008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5pPr>
      <a:lvl6pPr marL="2820010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6pPr>
      <a:lvl7pPr marL="3384012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7pPr>
      <a:lvl8pPr marL="3948013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8pPr>
      <a:lvl9pPr marL="4512015" algn="l" defTabSz="1128004" rtl="0" eaLnBrk="1" latinLnBrk="0" hangingPunct="1">
        <a:defRPr sz="2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186" r="13799" b="-186"/>
          <a:stretch/>
        </p:blipFill>
        <p:spPr>
          <a:xfrm>
            <a:off x="-1" y="0"/>
            <a:ext cx="15119351" cy="8459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5119350" cy="8459788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B8955D-0F38-AB47-BF42-66137A936F4C}"/>
              </a:ext>
            </a:extLst>
          </p:cNvPr>
          <p:cNvSpPr txBox="1"/>
          <p:nvPr/>
        </p:nvSpPr>
        <p:spPr>
          <a:xfrm>
            <a:off x="406398" y="394201"/>
            <a:ext cx="499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ru-RU" sz="4000" dirty="0">
                <a:solidFill>
                  <a:schemeClr val="bg1"/>
                </a:solidFill>
              </a:rPr>
              <a:t>ПРОЦЕСТЕРДІ ЦИФРЛАНДЫРУ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F708AE-5921-DD48-86FB-291D98C6632C}"/>
              </a:ext>
            </a:extLst>
          </p:cNvPr>
          <p:cNvSpPr txBox="1"/>
          <p:nvPr/>
        </p:nvSpPr>
        <p:spPr>
          <a:xfrm>
            <a:off x="7704330" y="6997543"/>
            <a:ext cx="7415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 РЕСПУБЛИКАСЫНЫҢ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 ПРОКУРАТУРАСЫ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ÐÐ°ÑÑÐ¸Ð½ÐºÐ¸ Ð¿Ð¾ Ð·Ð°Ð¿ÑÐ¾ÑÑ ÐÐÐ Ð ÐÐÐÐÐ ÐÐÐ¬ÐÐÐ ÐÐ ÐÐÐ£Ð ÐÐ¢Ð£Ð  Ð Ð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4" y="6088416"/>
            <a:ext cx="2371372" cy="23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44" y="227649"/>
            <a:ext cx="14087307" cy="707569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r>
              <a:rPr lang="kk-KZ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 ОРТАЛЫҒЫ</a:t>
            </a:r>
            <a:endParaRPr lang="ru-RU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93" b="78898" l="11222" r="89222">
                        <a14:backgroundMark x1="86222" y1="50866" x2="86222" y2="50866"/>
                        <a14:backgroundMark x1="86222" y1="49134" x2="86222" y2="49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653484" y="256547"/>
            <a:ext cx="1232856" cy="702260"/>
          </a:xfrm>
          <a:prstGeom prst="rect">
            <a:avLst/>
          </a:prstGeom>
        </p:spPr>
      </p:pic>
      <p:sp>
        <p:nvSpPr>
          <p:cNvPr id="30" name="Right Arrow 24"/>
          <p:cNvSpPr/>
          <p:nvPr/>
        </p:nvSpPr>
        <p:spPr>
          <a:xfrm>
            <a:off x="1239020" y="1878120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1274355" y="2126597"/>
            <a:ext cx="2029704" cy="666805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 smtClean="0">
                <a:solidFill>
                  <a:srgbClr val="32A8B8"/>
                </a:solidFill>
                <a:cs typeface="Tahoma"/>
              </a:rPr>
              <a:t>ТЕРГЕУДІ </a:t>
            </a:r>
            <a:r>
              <a:rPr lang="ru-RU" sz="2400" b="1" spc="-6" dirty="0">
                <a:solidFill>
                  <a:srgbClr val="32A8B8"/>
                </a:solidFill>
                <a:cs typeface="Tahoma"/>
              </a:rPr>
              <a:t>ҚАДАҒАЛАУ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3500307" y="1933669"/>
            <a:ext cx="3816952" cy="1037611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(ҚАЙТА ДАЯРЛАУ,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ТҰЛҒАЛАРДЫҢ ҚАЙТАЛАНУЫ, АЕАК, КҮШІН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ЖОЙҒАННАН КЕЙІН ШЕШІМ ҚАБЫЛДАУ МЕРЗІМДЕРІ, ПРОКУРОР МЕН СОТТАН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ТД-НЫ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ҚАЙТАРУДЫ ТАЛДАУ, ЖЕКЕ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ҚАУЛЫЛАР МОДУЛІ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75039" y="2015588"/>
            <a:ext cx="693153" cy="873775"/>
            <a:chOff x="475039" y="1558388"/>
            <a:chExt cx="693153" cy="873775"/>
          </a:xfrm>
        </p:grpSpPr>
        <p:sp>
          <p:nvSpPr>
            <p:cNvPr id="42" name="Rounded Rectangle 25"/>
            <p:cNvSpPr/>
            <p:nvPr/>
          </p:nvSpPr>
          <p:spPr>
            <a:xfrm>
              <a:off x="475039" y="1558388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6" descr="http://ac.kgp.kz/AC_gp/src/img/prosecutor.png">
              <a:extLst>
                <a:ext uri="{FF2B5EF4-FFF2-40B4-BE49-F238E27FC236}">
                  <a16:creationId xmlns:a16="http://schemas.microsoft.com/office/drawing/2014/main" xmlns="" id="{B6F61300-1E99-AB42-BCD4-7237AA116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530" y="1714870"/>
              <a:ext cx="404169" cy="48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Arrow 24"/>
          <p:cNvSpPr/>
          <p:nvPr/>
        </p:nvSpPr>
        <p:spPr>
          <a:xfrm>
            <a:off x="1239020" y="3137840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1274355" y="3525729"/>
            <a:ext cx="2029704" cy="39750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 smtClean="0">
                <a:solidFill>
                  <a:srgbClr val="32A8B8"/>
                </a:solidFill>
                <a:cs typeface="Tahoma"/>
              </a:rPr>
              <a:t>ЗЕРДЕЛЕУ</a:t>
            </a:r>
            <a:endParaRPr lang="ru-RU" sz="2400" b="1" spc="-6" dirty="0">
              <a:solidFill>
                <a:srgbClr val="32A8B8"/>
              </a:solidFill>
              <a:cs typeface="Tahoma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3500307" y="3478602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МО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ШЕШІМДЕРІ МЕН ІС-ӘРЕКЕТТЕРІНЕ ДАУ АЙТУ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ТУРАЛЫ» АЗАМАТТЫҚ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ІСТЕРДІ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ТАЛДАУ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ight Arrow 24"/>
          <p:cNvSpPr/>
          <p:nvPr/>
        </p:nvSpPr>
        <p:spPr>
          <a:xfrm>
            <a:off x="1239020" y="4399262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1168192" y="4647739"/>
            <a:ext cx="2332115" cy="65289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 smtClean="0">
                <a:solidFill>
                  <a:srgbClr val="32A8B8"/>
                </a:solidFill>
                <a:cs typeface="Tahoma"/>
              </a:rPr>
              <a:t>ҚЫСҚА </a:t>
            </a:r>
            <a:r>
              <a:rPr lang="ru-RU" sz="2400" b="1" spc="-6" dirty="0">
                <a:solidFill>
                  <a:srgbClr val="32A8B8"/>
                </a:solidFill>
                <a:cs typeface="Tahoma"/>
              </a:rPr>
              <a:t>АНЫҚТАМАЛАР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3500307" y="4739334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ПРОКУРАТУРА ҚЫЗМЕТІ ТУРАЛЫ ҚЫСҚАША ТАЛДАМАЛЫҚ АНЫҚТАМА</a:t>
            </a:r>
          </a:p>
        </p:txBody>
      </p:sp>
      <p:sp>
        <p:nvSpPr>
          <p:cNvPr id="67" name="Right Arrow 24"/>
          <p:cNvSpPr/>
          <p:nvPr/>
        </p:nvSpPr>
        <p:spPr>
          <a:xfrm>
            <a:off x="1239020" y="5663136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1274355" y="5903349"/>
            <a:ext cx="2029704" cy="666805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>
                <a:solidFill>
                  <a:srgbClr val="32A8B8"/>
                </a:solidFill>
                <a:cs typeface="Tahoma"/>
              </a:rPr>
              <a:t>БОЛЖАУ ЖҮЙЕСІ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3500307" y="5903349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РЕЦИДИВИСТЕРДІҢ ҚЫЛМЫСТАРДЫҢ ҚАЙТАЛАНУЫН БОЛЖАУ ЖҮЙЕСІ</a:t>
            </a:r>
          </a:p>
        </p:txBody>
      </p:sp>
      <p:sp>
        <p:nvSpPr>
          <p:cNvPr id="72" name="Right Arrow 24"/>
          <p:cNvSpPr/>
          <p:nvPr/>
        </p:nvSpPr>
        <p:spPr>
          <a:xfrm>
            <a:off x="1239020" y="6924558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1239020" y="7238979"/>
            <a:ext cx="2335744" cy="65289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>
                <a:solidFill>
                  <a:srgbClr val="32A8B8"/>
                </a:solidFill>
                <a:cs typeface="Tahoma"/>
              </a:rPr>
              <a:t>АЦ БОЙЫНША ГИД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3500307" y="7173148"/>
            <a:ext cx="3816952" cy="668279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ТАЛДАУ ОРТАЛЫҒЫ ЖҮЙЕСІНІҢ МОДУЛЬДЕРІ БОЙЫНША АҚПАРАТТЫҚ АНЫҚТАМАЛЫҚ МАТЕРИАЛДАР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75039" y="3275308"/>
            <a:ext cx="693153" cy="873775"/>
            <a:chOff x="475039" y="2818108"/>
            <a:chExt cx="693153" cy="873775"/>
          </a:xfrm>
        </p:grpSpPr>
        <p:sp>
          <p:nvSpPr>
            <p:cNvPr id="50" name="Rounded Rectangle 25"/>
            <p:cNvSpPr/>
            <p:nvPr/>
          </p:nvSpPr>
          <p:spPr>
            <a:xfrm>
              <a:off x="475039" y="2818108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10" descr="http://ac.kgp.kz/AC_gp/src/img/zerdeleu1.png">
              <a:extLst>
                <a:ext uri="{FF2B5EF4-FFF2-40B4-BE49-F238E27FC236}">
                  <a16:creationId xmlns:a16="http://schemas.microsoft.com/office/drawing/2014/main" xmlns="" id="{D67B5ADB-59D7-B048-8AFB-D86CCD439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89" y="3000274"/>
              <a:ext cx="527049" cy="527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475039" y="4536730"/>
            <a:ext cx="693153" cy="873775"/>
            <a:chOff x="475039" y="4079530"/>
            <a:chExt cx="693153" cy="873775"/>
          </a:xfrm>
        </p:grpSpPr>
        <p:sp>
          <p:nvSpPr>
            <p:cNvPr id="65" name="Rounded Rectangle 25"/>
            <p:cNvSpPr/>
            <p:nvPr/>
          </p:nvSpPr>
          <p:spPr>
            <a:xfrm>
              <a:off x="475039" y="4079530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http://ac.kgp.kz/AC_gp/src/img/report1.png">
              <a:extLst>
                <a:ext uri="{FF2B5EF4-FFF2-40B4-BE49-F238E27FC236}">
                  <a16:creationId xmlns:a16="http://schemas.microsoft.com/office/drawing/2014/main" xmlns="" id="{791415AE-6D37-2F43-B31A-1EAE638BE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95" y="4244692"/>
              <a:ext cx="414636" cy="55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475039" y="5800604"/>
            <a:ext cx="693153" cy="873775"/>
            <a:chOff x="475039" y="5343404"/>
            <a:chExt cx="693153" cy="873775"/>
          </a:xfrm>
        </p:grpSpPr>
        <p:sp>
          <p:nvSpPr>
            <p:cNvPr id="70" name="Rounded Rectangle 25"/>
            <p:cNvSpPr/>
            <p:nvPr/>
          </p:nvSpPr>
          <p:spPr>
            <a:xfrm>
              <a:off x="475039" y="5343404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10" descr="http://ac.kgp.kz/AC_gp/src/img/prediction.png">
              <a:extLst>
                <a:ext uri="{FF2B5EF4-FFF2-40B4-BE49-F238E27FC236}">
                  <a16:creationId xmlns:a16="http://schemas.microsoft.com/office/drawing/2014/main" xmlns="" id="{75F7EA59-2053-B247-AE35-30CA400BC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68" y="5526166"/>
              <a:ext cx="508247" cy="50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475039" y="7062026"/>
            <a:ext cx="693153" cy="873775"/>
            <a:chOff x="475039" y="6604826"/>
            <a:chExt cx="693153" cy="873775"/>
          </a:xfrm>
        </p:grpSpPr>
        <p:sp>
          <p:nvSpPr>
            <p:cNvPr id="75" name="Rounded Rectangle 25"/>
            <p:cNvSpPr/>
            <p:nvPr/>
          </p:nvSpPr>
          <p:spPr>
            <a:xfrm>
              <a:off x="475039" y="6604826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80" name="Picture 12" descr="http://ac.kgp.kz/AC_gp/src/img/teacher.png">
              <a:extLst>
                <a:ext uri="{FF2B5EF4-FFF2-40B4-BE49-F238E27FC236}">
                  <a16:creationId xmlns:a16="http://schemas.microsoft.com/office/drawing/2014/main" xmlns="" id="{4A07F835-B25F-994E-B36E-1B29B0ED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55" y="6781779"/>
              <a:ext cx="519865" cy="5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Right Arrow 24"/>
          <p:cNvSpPr/>
          <p:nvPr/>
        </p:nvSpPr>
        <p:spPr>
          <a:xfrm>
            <a:off x="8529507" y="1878120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7BA0B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8564842" y="2262519"/>
            <a:ext cx="2029704" cy="39750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 smtClean="0">
                <a:solidFill>
                  <a:srgbClr val="0060A8"/>
                </a:solidFill>
                <a:cs typeface="Tahoma"/>
              </a:rPr>
              <a:t>МО</a:t>
            </a:r>
            <a:endParaRPr lang="ru-RU" sz="2400" b="1" spc="-6" dirty="0">
              <a:solidFill>
                <a:srgbClr val="0060A8"/>
              </a:solidFill>
              <a:cs typeface="Tahoma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10790794" y="2118334"/>
            <a:ext cx="3816952" cy="668279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МОНИТОРИНГ ОРТАЛЫҒЫ(ПРОКУРОРЛАР ҚЫЗМЕТІНІҢ ТИІМДІЛІГІН БАҒАЛАУ КРИТЕРИЙЛЕРІ)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765526" y="2015588"/>
            <a:ext cx="693153" cy="873775"/>
            <a:chOff x="7765526" y="1558388"/>
            <a:chExt cx="693153" cy="873775"/>
          </a:xfrm>
        </p:grpSpPr>
        <p:sp>
          <p:nvSpPr>
            <p:cNvPr id="84" name="Rounded Rectangle 25"/>
            <p:cNvSpPr/>
            <p:nvPr/>
          </p:nvSpPr>
          <p:spPr>
            <a:xfrm>
              <a:off x="7765526" y="1558388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6" descr="http://ac.kgp.kz/AC_gp/src/img/prosecutor.png">
              <a:extLst>
                <a:ext uri="{FF2B5EF4-FFF2-40B4-BE49-F238E27FC236}">
                  <a16:creationId xmlns:a16="http://schemas.microsoft.com/office/drawing/2014/main" xmlns="" id="{B6F61300-1E99-AB42-BCD4-7237AA116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017" y="1714870"/>
              <a:ext cx="404169" cy="48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Right Arrow 24"/>
          <p:cNvSpPr/>
          <p:nvPr/>
        </p:nvSpPr>
        <p:spPr>
          <a:xfrm>
            <a:off x="8529507" y="3137840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7BA0B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8564842" y="3267005"/>
            <a:ext cx="2029704" cy="922579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000" b="1" spc="-6" dirty="0">
                <a:solidFill>
                  <a:srgbClr val="0060A8"/>
                </a:solidFill>
                <a:cs typeface="Tahoma"/>
              </a:rPr>
              <a:t>ҚЫЛМЫСТЫҢ НЕГІЗГІ КӨРСЕТКІШТЕРІ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10790794" y="3478602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(ҚЫЛМЫСТЫҢ НЕГІЗГІ КӨРСЕТКІШТЕРІ БОЙЫНША САЛЫСТЫРМАЛЫ ТАЛДАУ)</a:t>
            </a:r>
          </a:p>
        </p:txBody>
      </p:sp>
      <p:sp>
        <p:nvSpPr>
          <p:cNvPr id="90" name="Right Arrow 24"/>
          <p:cNvSpPr/>
          <p:nvPr/>
        </p:nvSpPr>
        <p:spPr>
          <a:xfrm>
            <a:off x="8502211" y="4458069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7BA0B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8564842" y="4807104"/>
            <a:ext cx="2029704" cy="39750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kk-KZ" sz="2400" b="1" spc="-6" dirty="0" smtClean="0">
                <a:solidFill>
                  <a:srgbClr val="0060A8"/>
                </a:solidFill>
                <a:cs typeface="Tahoma"/>
              </a:rPr>
              <a:t>ЕСЕПТЕР</a:t>
            </a:r>
            <a:endParaRPr lang="ru-RU" sz="2400" b="1" spc="-6" dirty="0">
              <a:solidFill>
                <a:srgbClr val="0060A8"/>
              </a:solidFill>
              <a:cs typeface="Tahoma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10790794" y="4739334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(ҚҰҚЫҚТЫҚ СТАТИСТИКА МОНИТОРИНГІ МОДУЛІ, СТАТИСТИКАЛЫҚ ЕСЕПТЕР)</a:t>
            </a:r>
          </a:p>
        </p:txBody>
      </p:sp>
      <p:sp>
        <p:nvSpPr>
          <p:cNvPr id="94" name="Right Arrow 24"/>
          <p:cNvSpPr/>
          <p:nvPr/>
        </p:nvSpPr>
        <p:spPr>
          <a:xfrm>
            <a:off x="8529507" y="5663136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7BA0B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8564842" y="6064722"/>
            <a:ext cx="2029704" cy="38397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000" b="1" spc="-6" dirty="0" smtClean="0">
                <a:solidFill>
                  <a:srgbClr val="0060A8"/>
                </a:solidFill>
                <a:cs typeface="Tahoma"/>
              </a:rPr>
              <a:t>  ІЗГІЛЕНДІРУ</a:t>
            </a:r>
            <a:endParaRPr lang="ru-RU" sz="2000" b="1" spc="-6" dirty="0">
              <a:solidFill>
                <a:srgbClr val="0060A8"/>
              </a:solidFill>
              <a:cs typeface="Tahoma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10790794" y="5903349"/>
            <a:ext cx="3816952" cy="668279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ҚЫЛМЫСТЫҚ ҚҰҚЫҚ БҰЗУШЫЛЫҚТАРДЫ ІЗГІЛЕНДІРУГЕ БАЙЛАНЫСТЫ ҚЫСҚАРТЫЛҒАН ІСТЕРДІ ТАЛДАУ</a:t>
            </a:r>
          </a:p>
        </p:txBody>
      </p:sp>
      <p:sp>
        <p:nvSpPr>
          <p:cNvPr id="98" name="Right Arrow 24"/>
          <p:cNvSpPr/>
          <p:nvPr/>
        </p:nvSpPr>
        <p:spPr>
          <a:xfrm>
            <a:off x="8529507" y="6924558"/>
            <a:ext cx="2190459" cy="1148712"/>
          </a:xfrm>
          <a:prstGeom prst="rightArrow">
            <a:avLst>
              <a:gd name="adj1" fmla="val 77848"/>
              <a:gd name="adj2" fmla="val 39231"/>
            </a:avLst>
          </a:prstGeom>
          <a:solidFill>
            <a:srgbClr val="7BA0B8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en-US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3530C421-56B1-419E-A598-F2C2EDBD61FF}"/>
              </a:ext>
            </a:extLst>
          </p:cNvPr>
          <p:cNvSpPr/>
          <p:nvPr/>
        </p:nvSpPr>
        <p:spPr>
          <a:xfrm>
            <a:off x="8564842" y="7308538"/>
            <a:ext cx="2029704" cy="397500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lnSpc>
                <a:spcPts val="2104"/>
              </a:lnSpc>
              <a:buClr>
                <a:srgbClr val="00386F"/>
              </a:buClr>
              <a:tabLst>
                <a:tab pos="1004061" algn="l"/>
              </a:tabLst>
            </a:pPr>
            <a:r>
              <a:rPr lang="ru-RU" sz="2400" b="1" spc="-6" dirty="0">
                <a:solidFill>
                  <a:srgbClr val="0060A8"/>
                </a:solidFill>
                <a:cs typeface="Tahoma"/>
              </a:rPr>
              <a:t>ЗАҢДЫЛЫҚ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C80F5C99-26C0-4637-89F6-4BB76A5493C4}"/>
              </a:ext>
            </a:extLst>
          </p:cNvPr>
          <p:cNvSpPr/>
          <p:nvPr/>
        </p:nvSpPr>
        <p:spPr>
          <a:xfrm>
            <a:off x="10790794" y="7259110"/>
            <a:ext cx="3816952" cy="48361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«ЗАҢДЫЛЫҚ»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АҚПАРАТТЫҚ ЖҮЙЕСІНІҢ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НЕГІЗГІ КӨРСЕТКІШТЕРІ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765526" y="3275308"/>
            <a:ext cx="693153" cy="873775"/>
            <a:chOff x="7765526" y="2818108"/>
            <a:chExt cx="693153" cy="873775"/>
          </a:xfrm>
        </p:grpSpPr>
        <p:sp>
          <p:nvSpPr>
            <p:cNvPr id="89" name="Rounded Rectangle 25"/>
            <p:cNvSpPr/>
            <p:nvPr/>
          </p:nvSpPr>
          <p:spPr>
            <a:xfrm>
              <a:off x="7765526" y="2818108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" descr="http://ac.kgp.kz/AC_gp/src/img/zerdeleu1.png">
              <a:extLst>
                <a:ext uri="{FF2B5EF4-FFF2-40B4-BE49-F238E27FC236}">
                  <a16:creationId xmlns:a16="http://schemas.microsoft.com/office/drawing/2014/main" xmlns="" id="{D67B5ADB-59D7-B048-8AFB-D86CCD439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576" y="3000274"/>
              <a:ext cx="527049" cy="527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765526" y="4536730"/>
            <a:ext cx="693153" cy="873775"/>
            <a:chOff x="7765526" y="4079530"/>
            <a:chExt cx="693153" cy="873775"/>
          </a:xfrm>
        </p:grpSpPr>
        <p:sp>
          <p:nvSpPr>
            <p:cNvPr id="93" name="Rounded Rectangle 25"/>
            <p:cNvSpPr/>
            <p:nvPr/>
          </p:nvSpPr>
          <p:spPr>
            <a:xfrm>
              <a:off x="7765526" y="4079530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2" descr="http://ac.kgp.kz/AC_gp/src/img/report1.png">
              <a:extLst>
                <a:ext uri="{FF2B5EF4-FFF2-40B4-BE49-F238E27FC236}">
                  <a16:creationId xmlns:a16="http://schemas.microsoft.com/office/drawing/2014/main" xmlns="" id="{791415AE-6D37-2F43-B31A-1EAE638BE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4782" y="4244692"/>
              <a:ext cx="414636" cy="55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765526" y="5800604"/>
            <a:ext cx="693153" cy="873775"/>
            <a:chOff x="7765526" y="5343404"/>
            <a:chExt cx="693153" cy="873775"/>
          </a:xfrm>
        </p:grpSpPr>
        <p:sp>
          <p:nvSpPr>
            <p:cNvPr id="97" name="Rounded Rectangle 25"/>
            <p:cNvSpPr/>
            <p:nvPr/>
          </p:nvSpPr>
          <p:spPr>
            <a:xfrm>
              <a:off x="7765526" y="5343404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" descr="http://ac.kgp.kz/AC_gp/src/img/prediction.png">
              <a:extLst>
                <a:ext uri="{FF2B5EF4-FFF2-40B4-BE49-F238E27FC236}">
                  <a16:creationId xmlns:a16="http://schemas.microsoft.com/office/drawing/2014/main" xmlns="" id="{75F7EA59-2053-B247-AE35-30CA400BC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2155" y="5526166"/>
              <a:ext cx="508247" cy="50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765526" y="7062026"/>
            <a:ext cx="693153" cy="873775"/>
            <a:chOff x="7765526" y="6604826"/>
            <a:chExt cx="693153" cy="873775"/>
          </a:xfrm>
        </p:grpSpPr>
        <p:sp>
          <p:nvSpPr>
            <p:cNvPr id="101" name="Rounded Rectangle 25"/>
            <p:cNvSpPr/>
            <p:nvPr/>
          </p:nvSpPr>
          <p:spPr>
            <a:xfrm>
              <a:off x="7765526" y="6604826"/>
              <a:ext cx="693153" cy="873775"/>
            </a:xfrm>
            <a:prstGeom prst="roundRect">
              <a:avLst>
                <a:gd name="adj" fmla="val 614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175" tIns="56588" rIns="113175" bIns="56588"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2" descr="http://ac.kgp.kz/AC_gp/src/img/teacher.png">
              <a:extLst>
                <a:ext uri="{FF2B5EF4-FFF2-40B4-BE49-F238E27FC236}">
                  <a16:creationId xmlns:a16="http://schemas.microsoft.com/office/drawing/2014/main" xmlns="" id="{4A07F835-B25F-994E-B36E-1B29B0ED7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342" y="6781779"/>
              <a:ext cx="519865" cy="51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205849" y="1054895"/>
            <a:ext cx="10286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0AA68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МЫНАДАЙ </a:t>
            </a:r>
            <a:r>
              <a:rPr lang="ru-RU" sz="2800" b="1" dirty="0" smtClean="0">
                <a:solidFill>
                  <a:srgbClr val="0AA68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АНАЛИТИКАЛЫҚ </a:t>
            </a:r>
            <a:r>
              <a:rPr lang="ru-RU" sz="2800" b="1" dirty="0">
                <a:solidFill>
                  <a:srgbClr val="0AA68E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МОДУЛЬДЕР ЕНГІЗІЛДІ:</a:t>
            </a:r>
          </a:p>
        </p:txBody>
      </p:sp>
    </p:spTree>
    <p:extLst>
      <p:ext uri="{BB962C8B-B14F-4D97-AF65-F5344CB8AC3E}">
        <p14:creationId xmlns:p14="http://schemas.microsoft.com/office/powerpoint/2010/main" val="39040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924D783-1ED4-455C-A032-B83B7C0F0488}"/>
              </a:ext>
            </a:extLst>
          </p:cNvPr>
          <p:cNvSpPr txBox="1"/>
          <p:nvPr/>
        </p:nvSpPr>
        <p:spPr>
          <a:xfrm>
            <a:off x="9215219" y="2330196"/>
            <a:ext cx="4772643" cy="4454127"/>
          </a:xfrm>
          <a:prstGeom prst="rect">
            <a:avLst/>
          </a:prstGeom>
          <a:noFill/>
        </p:spPr>
        <p:txBody>
          <a:bodyPr wrap="square" lIns="112797" tIns="56399" rIns="112797" bIns="56399" rtlCol="0">
            <a:spAutoFit/>
          </a:bodyPr>
          <a:lstStyle/>
          <a:p>
            <a:pPr>
              <a:spcAft>
                <a:spcPts val="1804"/>
              </a:spcAft>
            </a:pPr>
            <a:r>
              <a:rPr lang="ru-RU" sz="2467" b="1" dirty="0"/>
              <a:t>Е-ҚЫЛМЫСТЫҚ </a:t>
            </a:r>
            <a:r>
              <a:rPr lang="ru-RU" sz="2467" b="1" dirty="0" smtClean="0"/>
              <a:t>ІС (Е-ҚІ)</a:t>
            </a:r>
            <a:endParaRPr lang="ru-RU" sz="2467" b="1" dirty="0"/>
          </a:p>
          <a:p>
            <a:pPr>
              <a:spcAft>
                <a:spcPts val="1804"/>
              </a:spcAft>
            </a:pPr>
            <a:r>
              <a:rPr lang="ru-RU" sz="2467" b="1" dirty="0"/>
              <a:t>ӘКІМШІЛІК </a:t>
            </a:r>
            <a:r>
              <a:rPr lang="ru-RU" sz="2467" b="1" dirty="0" smtClean="0"/>
              <a:t>ІС ЖҮРГІЗУЛЕРДІҢ БІРЫҢҒАЙ ТІЗІЛІМІ (ӘІЖБТ)</a:t>
            </a:r>
            <a:endParaRPr lang="ru-RU" sz="2467" b="1" dirty="0"/>
          </a:p>
          <a:p>
            <a:pPr>
              <a:spcAft>
                <a:spcPts val="1804"/>
              </a:spcAft>
            </a:pPr>
            <a:r>
              <a:rPr lang="ru-RU" sz="2467" b="1" dirty="0"/>
              <a:t>ТЕКСЕРУ СУБЪЕКТІЛЕРІ МЕН ОБЪЕКТІЛЕРІНІҢ БІРЫҢҒАЙ </a:t>
            </a:r>
            <a:r>
              <a:rPr lang="ru-RU" sz="2467" b="1" dirty="0" smtClean="0"/>
              <a:t>ТІЗІЛІМІ(ТСОБТ)</a:t>
            </a:r>
          </a:p>
          <a:p>
            <a:pPr>
              <a:spcAft>
                <a:spcPts val="1804"/>
              </a:spcAft>
            </a:pPr>
            <a:r>
              <a:rPr lang="ru-RU" sz="2467" b="1" dirty="0" smtClean="0"/>
              <a:t>ТАЛДАУ ОРТАЛЫҒЫ(ТО)</a:t>
            </a:r>
            <a:endParaRPr lang="ru-RU" sz="2467" b="1" dirty="0"/>
          </a:p>
          <a:p>
            <a:pPr>
              <a:spcAft>
                <a:spcPts val="1804"/>
              </a:spcAft>
            </a:pPr>
            <a:r>
              <a:rPr lang="ru-RU" sz="2467" b="1" dirty="0" smtClean="0"/>
              <a:t>ЭЛЕКТРОНДЫҚ ӨТІНІШТЕР </a:t>
            </a:r>
            <a:r>
              <a:rPr lang="ru-RU" sz="2467" b="1" dirty="0"/>
              <a:t/>
            </a:r>
            <a:br>
              <a:rPr lang="ru-RU" sz="2467" b="1" dirty="0"/>
            </a:br>
            <a:r>
              <a:rPr lang="ru-RU" sz="2467" b="1" dirty="0"/>
              <a:t>(</a:t>
            </a:r>
            <a:r>
              <a:rPr lang="ru-RU" sz="2467" b="1" dirty="0" smtClean="0"/>
              <a:t>Е-ӨТІНІШТЕР)</a:t>
            </a:r>
            <a:endParaRPr lang="ru-RU" sz="2467" b="1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EECBA302-A93D-4683-9BC0-39F330677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16606"/>
          <a:stretch/>
        </p:blipFill>
        <p:spPr>
          <a:xfrm>
            <a:off x="721894" y="1568284"/>
            <a:ext cx="6003842" cy="6003839"/>
          </a:xfrm>
          <a:prstGeom prst="ellipse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8C0C3F7-413D-4A51-A3EE-67A707769A51}"/>
              </a:ext>
            </a:extLst>
          </p:cNvPr>
          <p:cNvSpPr txBox="1"/>
          <p:nvPr/>
        </p:nvSpPr>
        <p:spPr>
          <a:xfrm>
            <a:off x="340923" y="2636989"/>
            <a:ext cx="6765786" cy="760230"/>
          </a:xfrm>
          <a:prstGeom prst="rect">
            <a:avLst/>
          </a:prstGeom>
          <a:noFill/>
        </p:spPr>
        <p:txBody>
          <a:bodyPr wrap="square" lIns="112797" tIns="56399" rIns="112797" bIns="56399" rtlCol="0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smtClean="0"/>
              <a:t>ЦИФРЛЫҚ ҚАЗАҚСТАН» </a:t>
            </a:r>
          </a:p>
          <a:p>
            <a:pPr algn="ctr"/>
            <a:r>
              <a:rPr lang="ru-RU" sz="1400" dirty="0" smtClean="0"/>
              <a:t>МЕМЛЕКЕТТІК </a:t>
            </a:r>
            <a:r>
              <a:rPr lang="ru-RU" sz="1400" dirty="0"/>
              <a:t>БАҒДАРЛАМАСЫ </a:t>
            </a:r>
            <a:endParaRPr lang="ru-RU" sz="1400" b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E98B4B5-B33E-462B-9B2A-94526BB48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11" y="3961209"/>
            <a:ext cx="4757207" cy="1217986"/>
          </a:xfrm>
          <a:prstGeom prst="rect">
            <a:avLst/>
          </a:prstGeom>
        </p:spPr>
      </p:pic>
      <p:cxnSp>
        <p:nvCxnSpPr>
          <p:cNvPr id="45" name="Соединительная линия уступом 13">
            <a:extLst>
              <a:ext uri="{FF2B5EF4-FFF2-40B4-BE49-F238E27FC236}">
                <a16:creationId xmlns:a16="http://schemas.microsoft.com/office/drawing/2014/main" xmlns="" id="{B7A896F1-F076-48BA-9396-658EDEF8B2D1}"/>
              </a:ext>
            </a:extLst>
          </p:cNvPr>
          <p:cNvCxnSpPr>
            <a:stCxn id="42" idx="6"/>
            <a:endCxn id="50" idx="2"/>
          </p:cNvCxnSpPr>
          <p:nvPr/>
        </p:nvCxnSpPr>
        <p:spPr>
          <a:xfrm flipV="1">
            <a:off x="6725736" y="2607824"/>
            <a:ext cx="2052767" cy="1962380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14">
            <a:extLst>
              <a:ext uri="{FF2B5EF4-FFF2-40B4-BE49-F238E27FC236}">
                <a16:creationId xmlns:a16="http://schemas.microsoft.com/office/drawing/2014/main" xmlns="" id="{60D788C2-7123-42F0-8235-6383D8B72357}"/>
              </a:ext>
            </a:extLst>
          </p:cNvPr>
          <p:cNvCxnSpPr/>
          <p:nvPr/>
        </p:nvCxnSpPr>
        <p:spPr>
          <a:xfrm>
            <a:off x="6707897" y="4571966"/>
            <a:ext cx="2088445" cy="1576030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15">
            <a:extLst>
              <a:ext uri="{FF2B5EF4-FFF2-40B4-BE49-F238E27FC236}">
                <a16:creationId xmlns:a16="http://schemas.microsoft.com/office/drawing/2014/main" xmlns="" id="{F5E303FF-9FA2-4CC5-A48E-614F3DE16BAB}"/>
              </a:ext>
            </a:extLst>
          </p:cNvPr>
          <p:cNvCxnSpPr>
            <a:stCxn id="42" idx="6"/>
            <a:endCxn id="53" idx="2"/>
          </p:cNvCxnSpPr>
          <p:nvPr/>
        </p:nvCxnSpPr>
        <p:spPr>
          <a:xfrm>
            <a:off x="6725736" y="4570204"/>
            <a:ext cx="2052767" cy="974031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16">
            <a:extLst>
              <a:ext uri="{FF2B5EF4-FFF2-40B4-BE49-F238E27FC236}">
                <a16:creationId xmlns:a16="http://schemas.microsoft.com/office/drawing/2014/main" xmlns="" id="{8E4A5226-201F-4DC7-9565-0CA5E952C5B8}"/>
              </a:ext>
            </a:extLst>
          </p:cNvPr>
          <p:cNvCxnSpPr>
            <a:stCxn id="42" idx="6"/>
            <a:endCxn id="51" idx="2"/>
          </p:cNvCxnSpPr>
          <p:nvPr/>
        </p:nvCxnSpPr>
        <p:spPr>
          <a:xfrm flipV="1">
            <a:off x="6725736" y="3197275"/>
            <a:ext cx="2052767" cy="1372928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17">
            <a:extLst>
              <a:ext uri="{FF2B5EF4-FFF2-40B4-BE49-F238E27FC236}">
                <a16:creationId xmlns:a16="http://schemas.microsoft.com/office/drawing/2014/main" xmlns="" id="{D00BFC47-BDF7-4344-8CBB-ED44D2276FA0}"/>
              </a:ext>
            </a:extLst>
          </p:cNvPr>
          <p:cNvCxnSpPr>
            <a:stCxn id="42" idx="6"/>
            <a:endCxn id="52" idx="2"/>
          </p:cNvCxnSpPr>
          <p:nvPr/>
        </p:nvCxnSpPr>
        <p:spPr>
          <a:xfrm flipV="1">
            <a:off x="6725736" y="4559183"/>
            <a:ext cx="2052767" cy="11021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E73550BD-10FD-4775-9674-1B3A4F721EE8}"/>
              </a:ext>
            </a:extLst>
          </p:cNvPr>
          <p:cNvSpPr/>
          <p:nvPr/>
        </p:nvSpPr>
        <p:spPr>
          <a:xfrm>
            <a:off x="8778503" y="2458530"/>
            <a:ext cx="298588" cy="2985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97" tIns="56399" rIns="112797" bIns="56399" rtlCol="0" anchor="ctr"/>
          <a:lstStyle/>
          <a:p>
            <a:pPr algn="ctr"/>
            <a:endParaRPr lang="ru-RU" sz="1809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EF28EAE9-01CD-48CE-B2BC-70289EDE0352}"/>
              </a:ext>
            </a:extLst>
          </p:cNvPr>
          <p:cNvSpPr/>
          <p:nvPr/>
        </p:nvSpPr>
        <p:spPr>
          <a:xfrm>
            <a:off x="8778503" y="3047981"/>
            <a:ext cx="298588" cy="2985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97" tIns="56399" rIns="112797" bIns="56399" rtlCol="0" anchor="ctr"/>
          <a:lstStyle/>
          <a:p>
            <a:pPr algn="ctr"/>
            <a:endParaRPr lang="ru-RU" sz="1809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EBE9499A-A412-489A-85EC-B6A01FD64523}"/>
              </a:ext>
            </a:extLst>
          </p:cNvPr>
          <p:cNvSpPr/>
          <p:nvPr/>
        </p:nvSpPr>
        <p:spPr>
          <a:xfrm>
            <a:off x="8778503" y="4409888"/>
            <a:ext cx="298588" cy="2985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97" tIns="56399" rIns="112797" bIns="56399" rtlCol="0" anchor="ctr"/>
          <a:lstStyle/>
          <a:p>
            <a:pPr algn="ctr"/>
            <a:endParaRPr lang="ru-RU" sz="1809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E630FEC7-C647-411E-A5B6-AA5C16BB5097}"/>
              </a:ext>
            </a:extLst>
          </p:cNvPr>
          <p:cNvSpPr/>
          <p:nvPr/>
        </p:nvSpPr>
        <p:spPr>
          <a:xfrm>
            <a:off x="8778503" y="5394940"/>
            <a:ext cx="298588" cy="2985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97" tIns="56399" rIns="112797" bIns="56399" rtlCol="0" anchor="ctr"/>
          <a:lstStyle/>
          <a:p>
            <a:pPr algn="ctr"/>
            <a:endParaRPr lang="ru-RU" sz="1809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935A6D04-EF33-43D1-8DA6-E3040D132470}"/>
              </a:ext>
            </a:extLst>
          </p:cNvPr>
          <p:cNvSpPr/>
          <p:nvPr/>
        </p:nvSpPr>
        <p:spPr>
          <a:xfrm>
            <a:off x="8814181" y="5996940"/>
            <a:ext cx="298588" cy="29858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797" tIns="56399" rIns="112797" bIns="56399" rtlCol="0" anchor="ctr"/>
          <a:lstStyle/>
          <a:p>
            <a:pPr algn="ctr"/>
            <a:endParaRPr lang="ru-RU" sz="1809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8BC753-57D2-48C6-A915-71B944CE2619}"/>
              </a:ext>
            </a:extLst>
          </p:cNvPr>
          <p:cNvSpPr/>
          <p:nvPr/>
        </p:nvSpPr>
        <p:spPr>
          <a:xfrm>
            <a:off x="1756706" y="182598"/>
            <a:ext cx="13322780" cy="1345002"/>
          </a:xfrm>
          <a:prstGeom prst="rect">
            <a:avLst/>
          </a:prstGeom>
        </p:spPr>
        <p:txBody>
          <a:bodyPr wrap="square" lIns="112792" tIns="56397" rIns="112792" bIns="56397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«ЦИФРЛЫҚ ҚАЗАҚСТАН» </a:t>
            </a:r>
          </a:p>
          <a:p>
            <a:r>
              <a:rPr lang="ru-RU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БАҒДАРЛАМАСЫ</a:t>
            </a:r>
            <a:endParaRPr lang="ru-RU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4" descr="ÐÐ°ÑÑÐ¸Ð½ÐºÐ¸ Ð¿Ð¾ Ð·Ð°Ð¿ÑÐ¾ÑÑ ÐÐÐ Ð ÐÐÐÐÐ ÐÐÐ¬ÐÐÐ ÐÐ ÐÐÐ£Ð ÐÐ¢Ð£Ð  Ð Ð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5" y="168628"/>
            <a:ext cx="1372941" cy="13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93" b="78898" l="11222" r="89222">
                        <a14:backgroundMark x1="86222" y1="50866" x2="86222" y2="50866"/>
                        <a14:backgroundMark x1="86222" y1="49134" x2="86222" y2="49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479316" y="256547"/>
            <a:ext cx="1232856" cy="7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3021345326"/>
              </p:ext>
            </p:extLst>
          </p:nvPr>
        </p:nvGraphicFramePr>
        <p:xfrm>
          <a:off x="4787220" y="1814413"/>
          <a:ext cx="8311662" cy="325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46444" y="1095470"/>
            <a:ext cx="1391313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ЖЫЛДЫҢ 12 АЙЫНДА ЕЛ БОЙЫНША ТЕРГЕЛІП ЖАТҚАН ЭЛЕКТРОНДЫҚ ҚЫЛМЫСТЫҚ ІСТЕР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49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5589" y="1547851"/>
            <a:ext cx="4405152" cy="1664113"/>
          </a:xfrm>
          <a:prstGeom prst="roundRect">
            <a:avLst>
              <a:gd name="adj" fmla="val 686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5934" y="227649"/>
            <a:ext cx="13923649" cy="707569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ҚЫЛМЫСТЫҚ ІС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307" y="1863125"/>
            <a:ext cx="4143716" cy="1323439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162 783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479316" y="256547"/>
            <a:ext cx="1232856" cy="70226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345589" y="3065162"/>
            <a:ext cx="4405152" cy="1975904"/>
          </a:xfrm>
          <a:prstGeom prst="roundRect">
            <a:avLst>
              <a:gd name="adj" fmla="val 4490"/>
            </a:avLst>
          </a:prstGeom>
          <a:solidFill>
            <a:srgbClr val="BA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7245" y="3181338"/>
            <a:ext cx="3259888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>
              <a:defRPr/>
            </a:pPr>
            <a:r>
              <a:rPr lang="kk-KZ" sz="3200" dirty="0">
                <a:solidFill>
                  <a:srgbClr val="44546A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 ІШІНДЕ:</a:t>
            </a:r>
            <a:endParaRPr kumimoji="0" lang="kk-KZ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302" y="3786395"/>
            <a:ext cx="233416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9875" marR="0" lvl="0" indent="-269875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73546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3800" y="3859476"/>
            <a:ext cx="250504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kk-KZ" sz="1400" b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ФОРМАТТА ТЕРГЕЛДІ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303" y="4382696"/>
            <a:ext cx="184049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6700" marR="0" lvl="0" indent="-26670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13 403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7188" y="4536565"/>
            <a:ext cx="2505041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kk-KZ" sz="14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СОТҚА </a:t>
            </a:r>
            <a:r>
              <a:rPr lang="kk-KZ" sz="1400" b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ЖІБЕРІЛДІ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993" y="1570737"/>
            <a:ext cx="1994573" cy="52322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БАРЛЫҒЫ: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65366" y="1896068"/>
            <a:ext cx="1803560" cy="76944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45,1%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062870" y="2592650"/>
            <a:ext cx="186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ЭЛЕКТРОНДЫҚ</a:t>
            </a:r>
            <a:r>
              <a:rPr kumimoji="0" lang="ru-RU" sz="1800" b="1" i="0" u="none" strike="noStrike" kern="1200" cap="none" spc="0" normalizeH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ІСТЕР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65366" y="3347541"/>
            <a:ext cx="1803560" cy="76944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A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24,3%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AA6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062870" y="4044123"/>
            <a:ext cx="186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b="1" dirty="0">
                <a:solidFill>
                  <a:srgbClr val="0AA68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СОТҚА ЖОЛДАНДЫ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A68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568385133"/>
              </p:ext>
            </p:extLst>
          </p:nvPr>
        </p:nvGraphicFramePr>
        <p:xfrm>
          <a:off x="4788841" y="5274365"/>
          <a:ext cx="10144944" cy="318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345589" y="5341907"/>
            <a:ext cx="4405152" cy="2861190"/>
          </a:xfrm>
          <a:prstGeom prst="roundRect">
            <a:avLst>
              <a:gd name="adj" fmla="val 6861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6306" y="7081498"/>
            <a:ext cx="4143716" cy="1015663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2000" b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АЙМАҚТАР</a:t>
            </a:r>
            <a:r>
              <a:rPr lang="ru-RU" sz="2000" b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0" dirty="0">
                <a:solidFill>
                  <a:prstClr val="white"/>
                </a:solidFill>
                <a:latin typeface="Century Gothic" panose="020B0502020202020204" pitchFamily="34" charset="0"/>
              </a:rPr>
              <a:t>БӨЛІНІСІНДЕ ЭЛЕКТРОНДЫҚ ҚЫЛМЫСТЫҚ ІСТЕРДІҢ ҮЛЕС САЛМАҒЫ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Рисунок 43" descr="Изображение выглядит как оружие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42" y="5644406"/>
            <a:ext cx="1412444" cy="11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25337" y="1000180"/>
            <a:ext cx="13923649" cy="522903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r>
              <a:rPr lang="ru-RU" sz="28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 </a:t>
            </a:r>
            <a:r>
              <a:rPr lang="ru-RU" sz="2800" b="1" dirty="0" smtClean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ЖАБДЫҚТАУДЫҢ ЖАЙ-КҮЙІ</a:t>
            </a:r>
            <a:endParaRPr lang="ru-RU" sz="2800" b="1" dirty="0">
              <a:solidFill>
                <a:srgbClr val="0064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39119100"/>
              </p:ext>
            </p:extLst>
          </p:nvPr>
        </p:nvGraphicFramePr>
        <p:xfrm>
          <a:off x="2931160" y="2029988"/>
          <a:ext cx="11955180" cy="536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9732311" y="2353132"/>
            <a:ext cx="3515927" cy="944810"/>
            <a:chOff x="7900939" y="2931231"/>
            <a:chExt cx="1628023" cy="94481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7900939" y="2931231"/>
              <a:ext cx="1150554" cy="944810"/>
            </a:xfrm>
            <a:prstGeom prst="roundRect">
              <a:avLst/>
            </a:prstGeom>
            <a:solidFill>
              <a:srgbClr val="12A22A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82679" y="2942883"/>
              <a:ext cx="1546283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sz="5400" dirty="0" smtClean="0">
                  <a:latin typeface="Century Gothic" panose="020B0502020202020204" pitchFamily="34" charset="0"/>
                </a:rPr>
                <a:t>45,2%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7663676"/>
            <a:ext cx="15119350" cy="794459"/>
          </a:xfrm>
          <a:prstGeom prst="rect">
            <a:avLst/>
          </a:prstGeom>
          <a:solidFill>
            <a:srgbClr val="0AA68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4392" y="2431765"/>
            <a:ext cx="2705823" cy="4055234"/>
          </a:xfrm>
          <a:prstGeom prst="roundRect">
            <a:avLst>
              <a:gd name="adj" fmla="val 6861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7" y="2825537"/>
            <a:ext cx="1922946" cy="192294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84392" y="5096677"/>
            <a:ext cx="270582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ПОЛИЦИЯ ОРГАНДАРЫН ТЕХНИКАЛЫҚ </a:t>
            </a:r>
            <a:r>
              <a:rPr lang="ru-RU" sz="1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ЖАБДЫҚТАУ</a:t>
            </a:r>
            <a:endParaRPr lang="ru-RU" sz="1800" b="1" dirty="0">
              <a:solidFill>
                <a:schemeClr val="bg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5934" y="227649"/>
            <a:ext cx="13923649" cy="707569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ҚЫЛМЫСТЫҚ ІС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45588" y="5341907"/>
            <a:ext cx="14433402" cy="2861190"/>
          </a:xfrm>
          <a:prstGeom prst="roundRect">
            <a:avLst>
              <a:gd name="adj" fmla="val 6861"/>
            </a:avLst>
          </a:prstGeom>
          <a:blipFill dpi="0" rotWithShape="1">
            <a:blip r:embed="rId2" cstate="print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444" y="227649"/>
            <a:ext cx="14087307" cy="646014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 </a:t>
            </a:r>
            <a:r>
              <a:rPr lang="ru-RU" sz="3600" b="1" dirty="0" smtClean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ІС-ЖҮРГІЗУЛЕРДІҢ БІРЫҢҒАЙ </a:t>
            </a:r>
            <a:r>
              <a:rPr lang="ru-RU" sz="3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653484" y="256547"/>
            <a:ext cx="1232856" cy="7022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45589" y="1547851"/>
            <a:ext cx="4405152" cy="1664113"/>
          </a:xfrm>
          <a:prstGeom prst="roundRect">
            <a:avLst>
              <a:gd name="adj" fmla="val 6861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9" y="1863125"/>
            <a:ext cx="4405152" cy="1200329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394 634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590" y="3065162"/>
            <a:ext cx="4405152" cy="1886393"/>
          </a:xfrm>
          <a:prstGeom prst="roundRect">
            <a:avLst>
              <a:gd name="adj" fmla="val 4490"/>
            </a:avLst>
          </a:prstGeom>
          <a:solidFill>
            <a:srgbClr val="BAD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102" y="3181338"/>
            <a:ext cx="336703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 ІШІНДЕ:</a:t>
            </a:r>
            <a:endParaRPr kumimoji="0" lang="kk-KZ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9" y="4006524"/>
            <a:ext cx="44051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9875" marR="0" lvl="0" indent="-269875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k-KZ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kk-KZ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792 305 (82,3%)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102" y="3669804"/>
            <a:ext cx="315961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>
              <a:defRPr/>
            </a:pPr>
            <a:r>
              <a:rPr lang="kk-KZ" sz="1600" b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ФОРМАТТА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588" y="1565058"/>
            <a:ext cx="2287080" cy="52322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БАРЛЫҒЫ: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6444" y="1095470"/>
            <a:ext cx="1391313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ХАТТАМАЛАР (ІІМ)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49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11947409"/>
              </p:ext>
            </p:extLst>
          </p:nvPr>
        </p:nvGraphicFramePr>
        <p:xfrm>
          <a:off x="5029201" y="1295525"/>
          <a:ext cx="9749789" cy="395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0004" y="5490417"/>
            <a:ext cx="1463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БАРЛЫҒЫ 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14 385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ПЛАНШЕТ САТЫП АЛЫНДЫ, 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sz="28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865-і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ЖОСПАРЛАНЫП ОТЫР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09780436"/>
              </p:ext>
            </p:extLst>
          </p:nvPr>
        </p:nvGraphicFramePr>
        <p:xfrm>
          <a:off x="345589" y="5983357"/>
          <a:ext cx="14297509" cy="221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49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44" y="227649"/>
            <a:ext cx="14087307" cy="646014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3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 </a:t>
            </a:r>
            <a:r>
              <a:rPr lang="ru-RU" sz="3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ІС-ЖҮРГІЗУЛЕРДІҢ БІРЫҢҒАЙ </a:t>
            </a:r>
            <a:r>
              <a:rPr lang="ru-RU" sz="36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653484" y="256547"/>
            <a:ext cx="1232856" cy="7022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6444" y="1095470"/>
            <a:ext cx="1391313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ХАТТАМАЛАР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49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ounded Rectangle 25"/>
          <p:cNvSpPr/>
          <p:nvPr/>
        </p:nvSpPr>
        <p:spPr>
          <a:xfrm>
            <a:off x="246444" y="1632243"/>
            <a:ext cx="3207956" cy="3073682"/>
          </a:xfrm>
          <a:prstGeom prst="roundRect">
            <a:avLst>
              <a:gd name="adj" fmla="val 614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5"/>
          <p:cNvSpPr/>
          <p:nvPr/>
        </p:nvSpPr>
        <p:spPr>
          <a:xfrm>
            <a:off x="246444" y="4902810"/>
            <a:ext cx="3207956" cy="3073682"/>
          </a:xfrm>
          <a:prstGeom prst="roundRect">
            <a:avLst>
              <a:gd name="adj" fmla="val 61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Блок-схема: решение 5"/>
          <p:cNvSpPr/>
          <p:nvPr/>
        </p:nvSpPr>
        <p:spPr>
          <a:xfrm>
            <a:off x="3695700" y="4902810"/>
            <a:ext cx="406637" cy="307368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Блок-схема: решение 5"/>
          <p:cNvSpPr/>
          <p:nvPr/>
        </p:nvSpPr>
        <p:spPr>
          <a:xfrm>
            <a:off x="3695700" y="1632243"/>
            <a:ext cx="406637" cy="3073682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5000"/>
              <a:gd name="connsiteY0" fmla="*/ 10000 h 10000"/>
              <a:gd name="connsiteX1" fmla="*/ 0 w 5000"/>
              <a:gd name="connsiteY1" fmla="*/ 0 h 10000"/>
              <a:gd name="connsiteX2" fmla="*/ 5000 w 5000"/>
              <a:gd name="connsiteY2" fmla="*/ 5000 h 10000"/>
              <a:gd name="connsiteX3" fmla="*/ 0 w 5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0" h="10000">
                <a:moveTo>
                  <a:pt x="0" y="10000"/>
                </a:moveTo>
                <a:lnTo>
                  <a:pt x="0" y="0"/>
                </a:lnTo>
                <a:lnTo>
                  <a:pt x="5000" y="5000"/>
                </a:lnTo>
                <a:lnTo>
                  <a:pt x="0" y="10000"/>
                </a:lnTo>
                <a:close/>
              </a:path>
            </a:pathLst>
          </a:custGeom>
          <a:gradFill>
            <a:gsLst>
              <a:gs pos="0">
                <a:srgbClr val="156499">
                  <a:shade val="30000"/>
                  <a:satMod val="115000"/>
                </a:srgbClr>
              </a:gs>
              <a:gs pos="46000">
                <a:srgbClr val="0070C0"/>
              </a:gs>
              <a:gs pos="100000">
                <a:srgbClr val="00B0F0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3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094653922"/>
              </p:ext>
            </p:extLst>
          </p:nvPr>
        </p:nvGraphicFramePr>
        <p:xfrm>
          <a:off x="4102337" y="1095470"/>
          <a:ext cx="10921763" cy="359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73529041"/>
              </p:ext>
            </p:extLst>
          </p:nvPr>
        </p:nvGraphicFramePr>
        <p:xfrm>
          <a:off x="4102338" y="4705924"/>
          <a:ext cx="10921762" cy="348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2468209" y="1185055"/>
            <a:ext cx="120889" cy="113560"/>
          </a:xfrm>
          <a:prstGeom prst="rect">
            <a:avLst/>
          </a:prstGeom>
          <a:solidFill>
            <a:srgbClr val="7B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7834" y="1074894"/>
            <a:ext cx="137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БАРЛЫҒЫ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566570" y="1270199"/>
            <a:ext cx="137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ЭЛЕКТРОНДЫҚ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461040" y="1389079"/>
            <a:ext cx="120889" cy="113560"/>
          </a:xfrm>
          <a:prstGeom prst="rect">
            <a:avLst/>
          </a:prstGeom>
          <a:solidFill>
            <a:srgbClr val="32A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38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988" y="6700498"/>
            <a:ext cx="2977694" cy="83099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1600" b="0" dirty="0">
                <a:solidFill>
                  <a:prstClr val="white"/>
                </a:solidFill>
                <a:latin typeface="Century Gothic" panose="020B0502020202020204" pitchFamily="34" charset="0"/>
              </a:rPr>
              <a:t>ЭЛЕКТРОНДЫҚ ПЛАНШЕТТЕРМЕН ТЕХНИКАЛЫҚ ЖАБДЫҚТАУ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" y="5093983"/>
            <a:ext cx="1434337" cy="141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3D61F82-6090-43E8-BA61-995217E32D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01162" y="1812494"/>
            <a:ext cx="1317346" cy="131734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5105" y="3368280"/>
            <a:ext cx="2977694" cy="83099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ru-RU" sz="1600" b="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АЙМАҚТАР БӨЛІНІСІНДЕ </a:t>
            </a:r>
            <a:r>
              <a:rPr lang="ru-RU" sz="1600" b="0" dirty="0">
                <a:solidFill>
                  <a:prstClr val="white"/>
                </a:solidFill>
                <a:latin typeface="Century Gothic" panose="020B0502020202020204" pitchFamily="34" charset="0"/>
              </a:rPr>
              <a:t>ТОЛТЫРЫЛҒАН ХАТТАМАЛАР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xmlns="" id="{19FF7E18-20DE-A242-BCD2-C2F0F63AE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303960"/>
              </p:ext>
            </p:extLst>
          </p:nvPr>
        </p:nvGraphicFramePr>
        <p:xfrm>
          <a:off x="4620022" y="1428907"/>
          <a:ext cx="10499328" cy="624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11" y="5016"/>
            <a:ext cx="14087307" cy="553681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30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ТЕКСЕРУ СУБЪЕКТІЛЕРІНІҢ/ОБЪЕКТІЛЕРІНІҢ БІРЫҢҒАЙ ТІЗІЛІМІ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653484" y="256547"/>
            <a:ext cx="1232856" cy="70226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98851" y="1330141"/>
            <a:ext cx="4405152" cy="6379023"/>
            <a:chOff x="98851" y="1547851"/>
            <a:chExt cx="4405152" cy="351033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8851" y="1547851"/>
              <a:ext cx="4405152" cy="1664113"/>
            </a:xfrm>
            <a:prstGeom prst="roundRect">
              <a:avLst>
                <a:gd name="adj" fmla="val 6861"/>
              </a:avLst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569" y="1834529"/>
              <a:ext cx="4274434" cy="1033141"/>
            </a:xfrm>
            <a:prstGeom prst="rect">
              <a:avLst/>
            </a:prstGeom>
            <a:noFill/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69 834</a:t>
              </a:r>
            </a:p>
            <a:p>
              <a:pPr lvl="0">
                <a:defRPr/>
              </a:pPr>
              <a:r>
                <a:rPr lang="ru-RU" sz="2800" dirty="0" err="1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тексерулер</a:t>
              </a:r>
              <a:r>
                <a:rPr lang="ru-RU" sz="2800" dirty="0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2800" dirty="0" err="1" smtClean="0">
                  <a:solidFill>
                    <a:prstClr val="white"/>
                  </a:solidFill>
                  <a:latin typeface="Century Gothic" panose="020B0502020202020204" pitchFamily="34" charset="0"/>
                </a:rPr>
                <a:t>тіркелді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98851" y="3121902"/>
              <a:ext cx="4405152" cy="1936282"/>
            </a:xfrm>
            <a:prstGeom prst="roundRect">
              <a:avLst>
                <a:gd name="adj" fmla="val 4490"/>
              </a:avLst>
            </a:prstGeom>
            <a:solidFill>
              <a:srgbClr val="BAD6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0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70507" y="3312827"/>
              <a:ext cx="3259888" cy="321798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marR="0" lvl="0" indent="0" algn="l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ОНЫҢ ІШІНДЕ:</a:t>
              </a:r>
              <a:endParaRPr kumimoji="0" lang="kk-KZ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3066" y="3635498"/>
              <a:ext cx="3502591" cy="96539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6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63 585</a:t>
              </a:r>
            </a:p>
            <a:p>
              <a:pPr marL="0" marR="0" lvl="0" indent="0" algn="l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(91,7%)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3066" y="4702512"/>
              <a:ext cx="4290936" cy="3556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lvl="0" algn="l">
                <a:defRPr/>
              </a:pPr>
              <a:r>
                <a:rPr lang="kk-KZ" sz="1800" b="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ЭЛЕКТРОНДЫҚ ФОРМАТТА ТЕКСЕРУЛЕР </a:t>
              </a:r>
              <a:r>
                <a:rPr lang="kk-KZ" sz="1800" b="0" dirty="0" smtClean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ЖҮРГІЗІЛДІ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0505" y="1572919"/>
              <a:ext cx="2662699" cy="355672"/>
            </a:xfrm>
            <a:prstGeom prst="rect">
              <a:avLst/>
            </a:prstGeom>
            <a:noFill/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l" defTabSz="12389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k-KZ" sz="3600" dirty="0" smtClean="0">
                  <a:solidFill>
                    <a:prstClr val="white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БАРЛЫҒЫ</a:t>
              </a:r>
              <a:r>
                <a:rPr kumimoji="0" lang="kk-KZ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kk-K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84098" y="898043"/>
            <a:ext cx="1391313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2000" b="1" dirty="0" smtClean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ЖЫЛЫ </a:t>
            </a:r>
            <a:r>
              <a:rPr lang="ru-RU" sz="2000" b="1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ТІРКЕЛГЕН ТЕКСЕРУЛЕР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649B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4457598"/>
            <a:ext cx="15119350" cy="10915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75" tIns="56588" rIns="113175" bIns="56588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70FA6A-0F28-4038-8748-660C7A7EA4DE}"/>
              </a:ext>
            </a:extLst>
          </p:cNvPr>
          <p:cNvSpPr/>
          <p:nvPr/>
        </p:nvSpPr>
        <p:spPr>
          <a:xfrm>
            <a:off x="422176" y="844956"/>
            <a:ext cx="8136174" cy="575946"/>
          </a:xfrm>
          <a:prstGeom prst="rect">
            <a:avLst/>
          </a:prstGeom>
        </p:spPr>
        <p:txBody>
          <a:bodyPr wrap="none" lIns="113175" tIns="56588" rIns="113175" bIns="56588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МАҚСАТЫ МЕН МІНДЕТТЕРІ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38282" y="1685674"/>
            <a:ext cx="10279365" cy="208814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 algn="just"/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сындарлы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өтініш-тілектерін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қарастыратын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үніне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құлақ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асатын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тұжырымдамасын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бәрімізге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19207" y="1449171"/>
            <a:ext cx="1071844" cy="0"/>
          </a:xfrm>
          <a:prstGeom prst="line">
            <a:avLst/>
          </a:prstGeom>
          <a:ln w="5715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863987" y="3602877"/>
            <a:ext cx="5866782" cy="729834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 algn="r"/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Республикасының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Президенті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Қасым-Жомарт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Тоқаев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694" y="5721073"/>
            <a:ext cx="4151922" cy="499002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2400" b="1" dirty="0" smtClean="0">
                <a:solidFill>
                  <a:srgbClr val="0BAA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ЖОБАНЫҢ МІНДЕТТЕРІ</a:t>
            </a:r>
            <a:endParaRPr lang="ru-RU" sz="2400" b="1" dirty="0">
              <a:solidFill>
                <a:srgbClr val="0BAA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087" y="4777301"/>
            <a:ext cx="3141415" cy="575946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«Электрондық өтініш» АЖ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ЖОБАСЫНЫҢ 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 </a:t>
            </a:r>
            <a:endParaRPr 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0290" y="4541876"/>
            <a:ext cx="11191828" cy="883723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ОРГАНДАРДЫҢ ӨТІНІШТЕРМЕН ЖҰМЫС ІСТЕУ САПАСЫН АРТТЫРУ ЖӘНЕ ОҢТАЙЛАНДЫРУ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1087" y="6465760"/>
            <a:ext cx="5790040" cy="1345387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әртүрлі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байланыс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арналарын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біріктіру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рәсімдерін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стандарттау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өтініштердің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тізілімін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89760" y="6276614"/>
            <a:ext cx="6898136" cy="1653164"/>
          </a:xfrm>
          <a:prstGeom prst="rect">
            <a:avLst/>
          </a:prstGeom>
        </p:spPr>
        <p:txBody>
          <a:bodyPr wrap="square" lIns="113175" tIns="56588" rIns="113175" bIns="56588">
            <a:spAutoFit/>
          </a:bodyPr>
          <a:lstStyle/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оңтайландыру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мәліметтер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базасымен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интеграциялау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қарау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сапасын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бақылауды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238"/>
              </a:spcAft>
            </a:pP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халықтың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проблемаларын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жедел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анықтау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қою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32757" y="4604493"/>
            <a:ext cx="0" cy="797781"/>
          </a:xfrm>
          <a:prstGeom prst="line">
            <a:avLst/>
          </a:prstGeom>
          <a:ln w="19050" cap="rnd">
            <a:solidFill>
              <a:schemeClr val="bg1">
                <a:alpha val="6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7" y="4645274"/>
            <a:ext cx="667278" cy="66375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B3567EE-8B3F-45C0-B203-C9FD0649FBE2}"/>
              </a:ext>
            </a:extLst>
          </p:cNvPr>
          <p:cNvGrpSpPr/>
          <p:nvPr/>
        </p:nvGrpSpPr>
        <p:grpSpPr>
          <a:xfrm>
            <a:off x="527923" y="1624314"/>
            <a:ext cx="2766622" cy="2740042"/>
            <a:chOff x="418237" y="1307757"/>
            <a:chExt cx="1709488" cy="1709488"/>
          </a:xfrm>
        </p:grpSpPr>
        <p:sp>
          <p:nvSpPr>
            <p:cNvPr id="31" name="Овал 30"/>
            <p:cNvSpPr/>
            <p:nvPr/>
          </p:nvSpPr>
          <p:spPr>
            <a:xfrm>
              <a:off x="418237" y="1307757"/>
              <a:ext cx="1709488" cy="1709488"/>
            </a:xfrm>
            <a:prstGeom prst="ellipse">
              <a:avLst/>
            </a:prstGeom>
            <a:solidFill>
              <a:srgbClr val="EAED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7" t="4191" r="3839" b="4882"/>
            <a:stretch/>
          </p:blipFill>
          <p:spPr>
            <a:xfrm>
              <a:off x="500932" y="1391478"/>
              <a:ext cx="1534602" cy="1518699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94813" y="6527491"/>
            <a:ext cx="252790" cy="251457"/>
            <a:chOff x="400684" y="5128387"/>
            <a:chExt cx="203846" cy="203846"/>
          </a:xfrm>
        </p:grpSpPr>
        <p:sp>
          <p:nvSpPr>
            <p:cNvPr id="18" name="Shape 5219"/>
            <p:cNvSpPr/>
            <p:nvPr/>
          </p:nvSpPr>
          <p:spPr>
            <a:xfrm rot="10800000" flipV="1">
              <a:off x="422629" y="5152714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00684" y="5128387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4813" y="7006888"/>
            <a:ext cx="252790" cy="251457"/>
            <a:chOff x="399009" y="5444033"/>
            <a:chExt cx="203846" cy="203846"/>
          </a:xfrm>
        </p:grpSpPr>
        <p:sp>
          <p:nvSpPr>
            <p:cNvPr id="19" name="Shape 5219"/>
            <p:cNvSpPr/>
            <p:nvPr/>
          </p:nvSpPr>
          <p:spPr>
            <a:xfrm rot="10800000" flipV="1">
              <a:off x="422629" y="5466967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9009" y="5444033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94907" y="7475990"/>
            <a:ext cx="252790" cy="251457"/>
            <a:chOff x="400684" y="5128387"/>
            <a:chExt cx="203846" cy="203846"/>
          </a:xfrm>
        </p:grpSpPr>
        <p:sp>
          <p:nvSpPr>
            <p:cNvPr id="38" name="Shape 5219"/>
            <p:cNvSpPr/>
            <p:nvPr/>
          </p:nvSpPr>
          <p:spPr>
            <a:xfrm rot="10800000" flipV="1">
              <a:off x="422629" y="5152714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00684" y="5128387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211460" y="6390482"/>
            <a:ext cx="252790" cy="251457"/>
            <a:chOff x="400684" y="5128387"/>
            <a:chExt cx="203846" cy="203846"/>
          </a:xfrm>
        </p:grpSpPr>
        <p:sp>
          <p:nvSpPr>
            <p:cNvPr id="53" name="Shape 5219"/>
            <p:cNvSpPr/>
            <p:nvPr/>
          </p:nvSpPr>
          <p:spPr>
            <a:xfrm rot="10800000" flipV="1">
              <a:off x="422629" y="5152714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00684" y="5128387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209383" y="7138454"/>
            <a:ext cx="252790" cy="251457"/>
            <a:chOff x="399009" y="5444033"/>
            <a:chExt cx="203846" cy="203846"/>
          </a:xfrm>
        </p:grpSpPr>
        <p:sp>
          <p:nvSpPr>
            <p:cNvPr id="56" name="Shape 5219"/>
            <p:cNvSpPr/>
            <p:nvPr/>
          </p:nvSpPr>
          <p:spPr>
            <a:xfrm rot="10800000" flipV="1">
              <a:off x="422629" y="5466967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99009" y="5444033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209383" y="7607977"/>
            <a:ext cx="252790" cy="251457"/>
            <a:chOff x="400684" y="5128387"/>
            <a:chExt cx="203846" cy="203846"/>
          </a:xfrm>
        </p:grpSpPr>
        <p:sp>
          <p:nvSpPr>
            <p:cNvPr id="59" name="Shape 5219"/>
            <p:cNvSpPr/>
            <p:nvPr/>
          </p:nvSpPr>
          <p:spPr>
            <a:xfrm rot="10800000" flipV="1">
              <a:off x="422629" y="5152714"/>
              <a:ext cx="159649" cy="15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4" y="21600"/>
                  </a:moveTo>
                  <a:cubicBezTo>
                    <a:pt x="4713" y="21600"/>
                    <a:pt x="0" y="16495"/>
                    <a:pt x="0" y="10604"/>
                  </a:cubicBezTo>
                  <a:cubicBezTo>
                    <a:pt x="0" y="4713"/>
                    <a:pt x="4713" y="0"/>
                    <a:pt x="10604" y="0"/>
                  </a:cubicBezTo>
                  <a:cubicBezTo>
                    <a:pt x="16495" y="0"/>
                    <a:pt x="21600" y="4713"/>
                    <a:pt x="21600" y="10604"/>
                  </a:cubicBezTo>
                  <a:cubicBezTo>
                    <a:pt x="21600" y="16495"/>
                    <a:pt x="16495" y="21600"/>
                    <a:pt x="10604" y="21600"/>
                  </a:cubicBezTo>
                  <a:close/>
                  <a:moveTo>
                    <a:pt x="17673" y="9818"/>
                  </a:moveTo>
                  <a:cubicBezTo>
                    <a:pt x="17673" y="9425"/>
                    <a:pt x="17280" y="9033"/>
                    <a:pt x="16887" y="9033"/>
                  </a:cubicBezTo>
                  <a:cubicBezTo>
                    <a:pt x="9818" y="9033"/>
                    <a:pt x="9818" y="9033"/>
                    <a:pt x="9818" y="9033"/>
                  </a:cubicBezTo>
                  <a:cubicBezTo>
                    <a:pt x="12567" y="6284"/>
                    <a:pt x="12567" y="6284"/>
                    <a:pt x="12567" y="6284"/>
                  </a:cubicBezTo>
                  <a:cubicBezTo>
                    <a:pt x="12567" y="5891"/>
                    <a:pt x="12960" y="5891"/>
                    <a:pt x="12960" y="5498"/>
                  </a:cubicBezTo>
                  <a:cubicBezTo>
                    <a:pt x="12960" y="5498"/>
                    <a:pt x="12567" y="5105"/>
                    <a:pt x="12567" y="5105"/>
                  </a:cubicBezTo>
                  <a:cubicBezTo>
                    <a:pt x="11389" y="3535"/>
                    <a:pt x="11389" y="3535"/>
                    <a:pt x="11389" y="3535"/>
                  </a:cubicBezTo>
                  <a:cubicBezTo>
                    <a:pt x="10996" y="3535"/>
                    <a:pt x="10996" y="3535"/>
                    <a:pt x="10604" y="3535"/>
                  </a:cubicBezTo>
                  <a:cubicBezTo>
                    <a:pt x="10604" y="3535"/>
                    <a:pt x="10211" y="3535"/>
                    <a:pt x="10211" y="3535"/>
                  </a:cubicBezTo>
                  <a:cubicBezTo>
                    <a:pt x="5105" y="8640"/>
                    <a:pt x="5105" y="8640"/>
                    <a:pt x="5105" y="8640"/>
                  </a:cubicBezTo>
                  <a:cubicBezTo>
                    <a:pt x="3535" y="10211"/>
                    <a:pt x="3535" y="10211"/>
                    <a:pt x="3535" y="10211"/>
                  </a:cubicBezTo>
                  <a:cubicBezTo>
                    <a:pt x="3535" y="10211"/>
                    <a:pt x="3535" y="10604"/>
                    <a:pt x="3535" y="10604"/>
                  </a:cubicBezTo>
                  <a:cubicBezTo>
                    <a:pt x="3535" y="10996"/>
                    <a:pt x="3535" y="10996"/>
                    <a:pt x="3535" y="11389"/>
                  </a:cubicBezTo>
                  <a:cubicBezTo>
                    <a:pt x="5105" y="12567"/>
                    <a:pt x="5105" y="12567"/>
                    <a:pt x="5105" y="12567"/>
                  </a:cubicBezTo>
                  <a:cubicBezTo>
                    <a:pt x="10211" y="17673"/>
                    <a:pt x="10211" y="17673"/>
                    <a:pt x="10211" y="17673"/>
                  </a:cubicBezTo>
                  <a:cubicBezTo>
                    <a:pt x="10211" y="17673"/>
                    <a:pt x="10604" y="18065"/>
                    <a:pt x="10604" y="18065"/>
                  </a:cubicBezTo>
                  <a:cubicBezTo>
                    <a:pt x="10996" y="18065"/>
                    <a:pt x="10996" y="17673"/>
                    <a:pt x="11389" y="17673"/>
                  </a:cubicBezTo>
                  <a:cubicBezTo>
                    <a:pt x="12567" y="16495"/>
                    <a:pt x="12567" y="16495"/>
                    <a:pt x="12567" y="16495"/>
                  </a:cubicBezTo>
                  <a:cubicBezTo>
                    <a:pt x="12567" y="16102"/>
                    <a:pt x="12960" y="16102"/>
                    <a:pt x="12960" y="15709"/>
                  </a:cubicBezTo>
                  <a:cubicBezTo>
                    <a:pt x="12960" y="15316"/>
                    <a:pt x="12567" y="15316"/>
                    <a:pt x="12567" y="14924"/>
                  </a:cubicBezTo>
                  <a:cubicBezTo>
                    <a:pt x="9818" y="12567"/>
                    <a:pt x="9818" y="12567"/>
                    <a:pt x="9818" y="12567"/>
                  </a:cubicBezTo>
                  <a:cubicBezTo>
                    <a:pt x="16887" y="12567"/>
                    <a:pt x="16887" y="12567"/>
                    <a:pt x="16887" y="12567"/>
                  </a:cubicBezTo>
                  <a:cubicBezTo>
                    <a:pt x="17280" y="12567"/>
                    <a:pt x="17673" y="12175"/>
                    <a:pt x="17673" y="11389"/>
                  </a:cubicBezTo>
                  <a:lnTo>
                    <a:pt x="17673" y="9818"/>
                  </a:lnTo>
                  <a:close/>
                </a:path>
              </a:pathLst>
            </a:custGeom>
            <a:solidFill>
              <a:srgbClr val="0BAAE9"/>
            </a:solidFill>
            <a:ln w="12700" cap="flat">
              <a:noFill/>
              <a:miter lim="400000"/>
            </a:ln>
            <a:effectLst/>
          </p:spPr>
          <p:txBody>
            <a:bodyPr wrap="square" lIns="45713" tIns="45713" rIns="45713" bIns="45713" numCol="1" anchor="t">
              <a:noAutofit/>
            </a:bodyPr>
            <a:lstStyle/>
            <a:p>
              <a:pPr defTabSz="565764">
                <a:def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000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0684" y="5128387"/>
              <a:ext cx="203846" cy="203846"/>
            </a:xfrm>
            <a:prstGeom prst="ellipse">
              <a:avLst/>
            </a:prstGeom>
            <a:noFill/>
            <a:ln w="12700" cap="rnd">
              <a:solidFill>
                <a:srgbClr val="12C0E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012870" y="103642"/>
            <a:ext cx="728276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ЭЛЕКТРОНДЫҚ ӨТІНІШТЕР</a:t>
            </a:r>
          </a:p>
        </p:txBody>
      </p:sp>
    </p:spTree>
    <p:extLst>
      <p:ext uri="{BB962C8B-B14F-4D97-AF65-F5344CB8AC3E}">
        <p14:creationId xmlns:p14="http://schemas.microsoft.com/office/powerpoint/2010/main" val="3789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3291" y="1742565"/>
            <a:ext cx="13767954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қоймасы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анықтамалық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нұсқаулық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Бірыңғай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әкімшілік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Ақпараттық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қауіпсіздік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Комитеттің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жүйелерімен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интеграциялау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Геоақпараттық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ішкі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Болжамдық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есептерді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визуализацияларды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статистикалық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бөліктермен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операцияларды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Азаматтарға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деректердің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сыртқы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витринасы</a:t>
            </a:r>
            <a:endParaRPr lang="ru-RU" sz="2800" dirty="0" smtClean="0">
              <a:solidFill>
                <a:srgbClr val="0AA6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3888" lvl="0" indent="-4476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7550" algn="l"/>
              </a:tabLst>
              <a:defRPr/>
            </a:pPr>
            <a:r>
              <a:rPr lang="ru-RU" sz="2800" dirty="0" err="1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Арнайы</a:t>
            </a:r>
            <a:r>
              <a:rPr lang="ru-RU" sz="2800" dirty="0" smtClean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есепке</a:t>
            </a:r>
            <a:r>
              <a:rPr lang="ru-RU" sz="2800" dirty="0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solidFill>
                  <a:srgbClr val="0AA6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0AA68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444" y="227649"/>
            <a:ext cx="14087307" cy="707569"/>
          </a:xfrm>
          <a:prstGeom prst="rect">
            <a:avLst/>
          </a:prstGeom>
          <a:noFill/>
        </p:spPr>
        <p:txBody>
          <a:bodyPr wrap="square" lIns="91124" tIns="45563" rIns="91124" bIns="45563" rtlCol="0">
            <a:spAutoFit/>
          </a:bodyPr>
          <a:lstStyle/>
          <a:p>
            <a:pPr lvl="0">
              <a:defRPr/>
            </a:pPr>
            <a:r>
              <a:rPr lang="ru-RU" sz="4000" b="1" dirty="0" smtClean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 </a:t>
            </a:r>
            <a:r>
              <a:rPr lang="ru-RU" sz="4000" b="1" dirty="0">
                <a:solidFill>
                  <a:srgbClr val="445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ОРТАЛЫҒЫ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ulti-style card"/>
          <p:cNvSpPr/>
          <p:nvPr/>
        </p:nvSpPr>
        <p:spPr>
          <a:xfrm>
            <a:off x="353291" y="1094071"/>
            <a:ext cx="7387363" cy="648494"/>
          </a:xfrm>
          <a:prstGeom prst="homePlate">
            <a:avLst/>
          </a:prstGeom>
          <a:gradFill>
            <a:gsLst>
              <a:gs pos="6000">
                <a:srgbClr val="00B050"/>
              </a:gs>
              <a:gs pos="74000">
                <a:srgbClr val="00B0F0"/>
              </a:gs>
            </a:gsLst>
            <a:lin ang="10800000" scaled="0"/>
          </a:gradFill>
          <a:ln w="38100" cap="flat">
            <a:solidFill>
              <a:schemeClr val="bg1"/>
            </a:solidFill>
            <a:bevel/>
          </a:ln>
          <a:effectLst/>
        </p:spPr>
        <p:txBody>
          <a:bodyPr wrap="square" lIns="18692" tIns="0" rIns="18692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66675" lvl="0">
              <a:defRPr/>
            </a:pPr>
            <a:r>
              <a:rPr lang="kk-KZ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2020 ЖЫЛЫ 10 </a:t>
            </a:r>
            <a:r>
              <a:rPr lang="kk-KZ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ҚҰРАУЫШ  ІСКЕ </a:t>
            </a:r>
            <a:r>
              <a:rPr lang="kk-KZ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АСЫРЫЛДЫ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93" b="78898" l="11222" r="89222">
                        <a14:backgroundMark x1="86222" y1="50866" x2="86222" y2="50866"/>
                        <a14:backgroundMark x1="86222" y1="49134" x2="86222" y2="49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6401" r="10489" b="20600"/>
          <a:stretch/>
        </p:blipFill>
        <p:spPr>
          <a:xfrm>
            <a:off x="13653484" y="256547"/>
            <a:ext cx="1232856" cy="70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22694</TotalTime>
  <Words>543</Words>
  <Application>Microsoft Office PowerPoint</Application>
  <PresentationFormat>Произвольный</PresentationFormat>
  <Paragraphs>163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Сунгат  Боранбаев</dc:creator>
  <cp:lastModifiedBy>Мөлдір Әлібекова</cp:lastModifiedBy>
  <cp:revision>1887</cp:revision>
  <cp:lastPrinted>2019-10-25T12:10:03Z</cp:lastPrinted>
  <dcterms:created xsi:type="dcterms:W3CDTF">2018-03-02T03:25:24Z</dcterms:created>
  <dcterms:modified xsi:type="dcterms:W3CDTF">2021-02-18T15:58:01Z</dcterms:modified>
</cp:coreProperties>
</file>