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1" r:id="rId2"/>
    <p:sldId id="257" r:id="rId3"/>
    <p:sldId id="382" r:id="rId4"/>
    <p:sldId id="383" r:id="rId5"/>
    <p:sldId id="419" r:id="rId6"/>
    <p:sldId id="417" r:id="rId7"/>
    <p:sldId id="415" r:id="rId8"/>
    <p:sldId id="372" r:id="rId9"/>
    <p:sldId id="420" r:id="rId10"/>
    <p:sldId id="421" r:id="rId11"/>
    <p:sldId id="422" r:id="rId12"/>
    <p:sldId id="423" r:id="rId13"/>
    <p:sldId id="424" r:id="rId14"/>
    <p:sldId id="425" r:id="rId15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5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8CB0B22F-9A9B-43C1-AF13-D6960B18B4E8}" type="datetimeFigureOut">
              <a:rPr lang="x-none" smtClean="0"/>
              <a:t>19.02.2021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BE9D5C62-97A7-40AB-82AB-B170E35A0FE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31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Тут нужно сделать красиво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2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35315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Тут нужно сделать красиво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3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992097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Тут нужно сделать красиво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4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27774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Надо </a:t>
            </a:r>
            <a:r>
              <a:rPr lang="kk-KZ"/>
              <a:t>сделать красиво, ПОНЯТНЕЙ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5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9146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ТОЖЕ МОЖНО УКРАСИТЬ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7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1416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Серый</a:t>
            </a:r>
            <a:r>
              <a:rPr lang="ru-RU" baseline="0" dirty="0"/>
              <a:t> квадрат цвет поменять надо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11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0797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Надо навести</a:t>
            </a:r>
            <a:r>
              <a:rPr lang="kk-KZ" baseline="0" dirty="0"/>
              <a:t> красоту, ИКОНКИ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12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956750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Это 14 </a:t>
            </a:r>
            <a:r>
              <a:rPr lang="ru-RU" baseline="0" dirty="0" err="1"/>
              <a:t>инфорсистем</a:t>
            </a:r>
            <a:r>
              <a:rPr lang="ru-RU" baseline="0" dirty="0"/>
              <a:t>, их вместо сведений надо </a:t>
            </a:r>
            <a:r>
              <a:rPr lang="ru-RU" baseline="0" dirty="0" err="1"/>
              <a:t>показатьа</a:t>
            </a:r>
            <a:r>
              <a:rPr lang="ru-RU" baseline="0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9FFE3-A878-43DE-90BD-1D3457B213B3}" type="slidenum">
              <a:rPr lang="kk-KZ" smtClean="0"/>
              <a:t>14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98351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82C179-8185-4B8D-9DC5-D15673EC1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76AA75C-A2C8-4842-952D-D7FA81B03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B0F495-E3A2-489E-940A-FC2E4E9F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19.02.2021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CE101A-6FFB-4B6A-840A-2A083F57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4202BE-27E2-48AE-9FF0-9D6FFC727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004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AC2820-BC7C-46BC-A20D-2BAC6A78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D7727F4-4C71-4E33-896E-41EADE10E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E60ADD-6133-426B-96D6-5D5A181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19.02.2021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B24491D-4420-4911-89E5-9E97DAA0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E606DD-D01C-45D4-87AF-7374A0F7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757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370F05D-ECBA-40F1-BCB4-B7A1D65A7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CC68C72-9DCA-46D6-9DE2-02FBF5ABB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3A4A723-857D-489E-AE84-3EAC9FDC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19.02.2021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C7E6A50-2328-49CD-AB64-A0202C01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57AC47-4308-45DB-AB90-04202EB0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896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1C2180-3C83-46F9-9A78-721C4C73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FEDEE9-BD3E-4BBE-A268-C3AB6ACB6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56C499-3B1D-4D0F-AF2E-6CB9C1C4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19.02.2021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4BFEE1-9595-4EE0-9F19-E0902CF8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25C60C-3038-4851-8CD6-B0CE7882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284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D0F08C-6DE7-4F1C-BECC-B8F77495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F6CE26E-4D7C-4392-A1B7-059D34355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CBC1AA-6D5B-4504-99F2-B279AF0F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19.02.2021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89E749-BD05-4190-A81F-D1071534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512721-B2A4-4736-BCF4-C55CFBA4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000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190CB0-2F21-4F68-A9A8-5450405C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BC4320-C24F-4A97-A958-A4716F457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DCA2B1-7B59-4FF2-8915-AC44A211D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54D1E6-85F6-4CF3-AA46-9EB68562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19.02.2021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FD0F9DC-039B-4F65-85E5-84C3BED1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01941AE-451F-4DE0-B3FA-09719559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984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46F7EB-5147-4D80-9BFF-1472C80B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995C7B1-4FBF-41C0-8354-A11CD3A57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ECC78EF-1EA7-449F-AF71-A7A0FCF57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0B9BEB6-BD2B-463F-9F9E-E9439E8B6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90FD0F4-11D0-4F24-A10D-09C079B29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CBF00A8-5EA8-4C60-9E8B-BA9CFF11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19.02.2021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D67E5DE-4CD3-425B-97DF-4B180F5D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F37B471-3605-4B8B-8256-AD12BF05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649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862D4C-ACC0-4866-8858-2F42E9DA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0C926F7-409D-4CE6-8952-1CD4A1FF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19.02.2021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0349541-2D6F-4D04-9BD6-B407F2DD5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DAB4FE5-26C0-49F2-B669-40FB60E3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174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BA0262C-9633-433C-83A4-3BF29D0F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19.02.2021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1CAF670-0C55-4B74-BB2C-7C265D22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9759ECD-C07C-48EC-8F8E-889603FB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748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C73A3D-1935-45AF-A479-A5F479EA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EE7DD1-706B-4398-B270-7A3EFB8B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66A35FF-20A6-4660-AA39-B35B6FEFE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A1043E-2842-424C-9544-45D5D425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19.02.2021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B02CFE-132A-48FB-BAB1-107E8E40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DE8DCF-5AFD-482E-979C-33E4BC22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926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D24B20-35EB-43A2-9142-E5CBBF3D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D72DD7A-1C0D-41B4-AD6C-D7C95E03B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3AE94A3-044A-4D60-86E4-11D8B0935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B010763-A870-421F-A4B6-0F4088AC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A194-B66E-46AC-A972-44728A70C22A}" type="datetimeFigureOut">
              <a:rPr lang="x-none" smtClean="0"/>
              <a:t>19.02.2021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4A3800-4489-4E7B-9D20-E40AA049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100898D-ADF2-4048-A4C3-E4A12F62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633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2932E2-AB02-41F6-A134-985FEA4D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E453E0-EDBE-4543-B145-8D0772BCC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AF32DA-CE78-404F-8A27-6FDBA8F73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9A194-B66E-46AC-A972-44728A70C22A}" type="datetimeFigureOut">
              <a:rPr lang="x-none" smtClean="0"/>
              <a:t>19.02.2021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B81E9C-0D4D-43AC-95AA-86B69538F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D940F6-EA11-4AFC-9393-79460703C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FFB6-B61F-433F-BD89-E4EB36E36FA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278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31.JPG"/><Relationship Id="rId10" Type="http://schemas.openxmlformats.org/officeDocument/2006/relationships/image" Target="../media/image30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NULL"/><Relationship Id="rId3" Type="http://schemas.openxmlformats.org/officeDocument/2006/relationships/image" Target="../media/image8.png"/><Relationship Id="rId7" Type="http://schemas.openxmlformats.org/officeDocument/2006/relationships/image" Target="NUL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NULL"/><Relationship Id="rId1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9.jpe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NUL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7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1.svg"/><Relationship Id="rId12" Type="http://schemas.openxmlformats.org/officeDocument/2006/relationships/image" Target="../media/image16.png"/><Relationship Id="rId17" Type="http://schemas.microsoft.com/office/2007/relationships/hdphoto" Target="../media/hdphoto2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6.svg"/><Relationship Id="rId5" Type="http://schemas.openxmlformats.org/officeDocument/2006/relationships/image" Target="../media/image13.svg"/><Relationship Id="rId15" Type="http://schemas.openxmlformats.org/officeDocument/2006/relationships/image" Target="../media/image40.svg"/><Relationship Id="rId10" Type="http://schemas.openxmlformats.org/officeDocument/2006/relationships/image" Target="../media/image21.png"/><Relationship Id="rId19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15.png"/><Relationship Id="rId5" Type="http://schemas.openxmlformats.org/officeDocument/2006/relationships/image" Target="../media/image25.png"/><Relationship Id="rId15" Type="http://schemas.openxmlformats.org/officeDocument/2006/relationships/image" Target="../media/image27.svg"/><Relationship Id="rId10" Type="http://schemas.openxmlformats.org/officeDocument/2006/relationships/image" Target="../media/image31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1.png"/><Relationship Id="rId2" Type="http://schemas.openxmlformats.org/officeDocument/2006/relationships/image" Target="../media/image20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NUL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генеральная прокуратура рк">
            <a:extLst>
              <a:ext uri="{FF2B5EF4-FFF2-40B4-BE49-F238E27FC236}">
                <a16:creationId xmlns="" xmlns:a16="http://schemas.microsoft.com/office/drawing/2014/main" id="{F17B358F-9D26-45D0-BB82-C251C5432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b="1237"/>
          <a:stretch/>
        </p:blipFill>
        <p:spPr bwMode="auto">
          <a:xfrm>
            <a:off x="0" y="-19641"/>
            <a:ext cx="12192000" cy="68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E8A8224-D8E3-4543-9C07-B6C509264C23}"/>
              </a:ext>
            </a:extLst>
          </p:cNvPr>
          <p:cNvSpPr/>
          <p:nvPr/>
        </p:nvSpPr>
        <p:spPr>
          <a:xfrm>
            <a:off x="0" y="-19641"/>
            <a:ext cx="12192000" cy="687764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2100"/>
          </a:p>
        </p:txBody>
      </p:sp>
      <p:sp>
        <p:nvSpPr>
          <p:cNvPr id="11" name="Shape 85">
            <a:extLst>
              <a:ext uri="{FF2B5EF4-FFF2-40B4-BE49-F238E27FC236}">
                <a16:creationId xmlns="" xmlns:a16="http://schemas.microsoft.com/office/drawing/2014/main" id="{9DFF7C66-EBDE-4EB6-8E67-04C34DC74BC5}"/>
              </a:ext>
            </a:extLst>
          </p:cNvPr>
          <p:cNvSpPr/>
          <p:nvPr/>
        </p:nvSpPr>
        <p:spPr>
          <a:xfrm>
            <a:off x="0" y="2323230"/>
            <a:ext cx="12192000" cy="2029099"/>
          </a:xfrm>
          <a:prstGeom prst="rect">
            <a:avLst/>
          </a:prstGeom>
          <a:solidFill>
            <a:srgbClr val="002060">
              <a:alpha val="89804"/>
            </a:srgbClr>
          </a:solidFill>
          <a:ln>
            <a:noFill/>
          </a:ln>
        </p:spPr>
        <p:txBody>
          <a:bodyPr spcFirstLastPara="1" wrap="square" lIns="80452" tIns="40215" rIns="80452" bIns="40215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91">
            <a:extLst>
              <a:ext uri="{FF2B5EF4-FFF2-40B4-BE49-F238E27FC236}">
                <a16:creationId xmlns="" xmlns:a16="http://schemas.microsoft.com/office/drawing/2014/main" id="{57B19EE1-F4C2-4CB6-A7C7-6C1931508E21}"/>
              </a:ext>
            </a:extLst>
          </p:cNvPr>
          <p:cNvSpPr/>
          <p:nvPr/>
        </p:nvSpPr>
        <p:spPr>
          <a:xfrm>
            <a:off x="3226897" y="2817670"/>
            <a:ext cx="8149691" cy="9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452" tIns="40215" rIns="80452" bIns="40215" anchor="t" anchorCtr="0">
            <a:noAutofit/>
          </a:bodyPr>
          <a:lstStyle/>
          <a:p>
            <a:endParaRPr lang="ru-RU" sz="3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CBD9240-23E1-4FDB-B4B8-6365CACFDF68}"/>
              </a:ext>
            </a:extLst>
          </p:cNvPr>
          <p:cNvSpPr/>
          <p:nvPr/>
        </p:nvSpPr>
        <p:spPr>
          <a:xfrm>
            <a:off x="4294932" y="2414449"/>
            <a:ext cx="67618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 РЕСПУБЛИКАСЫНЫҢ БАС </a:t>
            </a:r>
            <a:r>
              <a:rPr lang="kk-K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ПРОКУРАТУРАСЫ</a:t>
            </a:r>
          </a:p>
          <a:p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ҚҰҚЫҚТЫҚ СТАТИСТИКА ЖӘНЕ АРНАЙЫ ЕСЕПКЕ </a:t>
            </a: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 Ж</a:t>
            </a:r>
            <a:r>
              <a:rPr lang="kk-K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ӨНІНДЕГІ</a:t>
            </a: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КОМИТЕТІ</a:t>
            </a:r>
            <a:endParaRPr lang="kk-KZ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794BADD-F1E3-47FB-9A61-9371980E50FB}"/>
              </a:ext>
            </a:extLst>
          </p:cNvPr>
          <p:cNvSpPr/>
          <p:nvPr/>
        </p:nvSpPr>
        <p:spPr>
          <a:xfrm>
            <a:off x="4926801" y="6111821"/>
            <a:ext cx="2515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НҰР-СҰЛТАН</a:t>
            </a:r>
            <a:r>
              <a:rPr lang="kk-KZ" dirty="0"/>
              <a:t>, </a:t>
            </a:r>
            <a:r>
              <a:rPr lang="kk-KZ" dirty="0" smtClean="0"/>
              <a:t>2021 ЖЫЛ</a:t>
            </a:r>
            <a:endParaRPr lang="kk-KZ" dirty="0"/>
          </a:p>
        </p:txBody>
      </p:sp>
      <p:pic>
        <p:nvPicPr>
          <p:cNvPr id="13" name="Picture 2" descr="C:\Users\7175164\Desktop\Регламент План ит.д\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183" y1="32808" x2="15183" y2="23885"/>
                        <a14:foregroundMark x1="15183" y1="34383" x2="12042" y2="38583"/>
                        <a14:foregroundMark x1="1832" y1="49344" x2="11257" y2="39370"/>
                        <a14:foregroundMark x1="48691" y1="2625" x2="37958" y2="12336"/>
                        <a14:foregroundMark x1="35079" y1="14961" x2="22251" y2="14698"/>
                        <a14:foregroundMark x1="16492" y1="15486" x2="21466" y2="15223"/>
                        <a14:foregroundMark x1="15707" y1="15486" x2="15183" y2="22835"/>
                        <a14:foregroundMark x1="64398" y1="15486" x2="83770" y2="15748"/>
                        <a14:foregroundMark x1="84555" y1="16010" x2="84555" y2="35958"/>
                        <a14:foregroundMark x1="86126" y1="37533" x2="98168" y2="49081"/>
                        <a14:foregroundMark x1="98168" y1="50656" x2="87173" y2="62205"/>
                        <a14:foregroundMark x1="50785" y1="2625" x2="63613" y2="14436"/>
                        <a14:foregroundMark x1="51047" y1="1837" x2="52094" y2="3412"/>
                        <a14:foregroundMark x1="23560" y1="14961" x2="26440" y2="14698"/>
                        <a14:backgroundMark x1="21466" y1="14173" x2="25654" y2="14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1" y="1900517"/>
            <a:ext cx="2727287" cy="288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9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Соединитель: уступ 34">
            <a:extLst>
              <a:ext uri="{FF2B5EF4-FFF2-40B4-BE49-F238E27FC236}">
                <a16:creationId xmlns:a16="http://schemas.microsoft.com/office/drawing/2014/main" xmlns="" id="{3A9BC3D7-2690-467F-A333-65868D1490A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29554" y="4452216"/>
            <a:ext cx="429395" cy="2"/>
          </a:xfrm>
          <a:prstGeom prst="bentConnector3">
            <a:avLst>
              <a:gd name="adj1" fmla="val 50000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6DCC906-DC05-4082-A652-CC44AEA65959}"/>
              </a:ext>
            </a:extLst>
          </p:cNvPr>
          <p:cNvSpPr/>
          <p:nvPr/>
        </p:nvSpPr>
        <p:spPr>
          <a:xfrm>
            <a:off x="4121571" y="858144"/>
            <a:ext cx="3807405" cy="1251126"/>
          </a:xfrm>
          <a:prstGeom prst="roundRect">
            <a:avLst>
              <a:gd name="adj" fmla="val 106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8C7C8CB6-39F1-411F-9F0B-4C60EF77740A}"/>
              </a:ext>
            </a:extLst>
          </p:cNvPr>
          <p:cNvSpPr/>
          <p:nvPr/>
        </p:nvSpPr>
        <p:spPr>
          <a:xfrm>
            <a:off x="2883327" y="2980884"/>
            <a:ext cx="6283891" cy="1272775"/>
          </a:xfrm>
          <a:prstGeom prst="roundRect">
            <a:avLst>
              <a:gd name="adj" fmla="val 121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5" name="Рисунок 4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39DC9EBA-63CD-409F-9E12-0D99E6DD6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3846" y="190299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10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C3E5FF-8195-4A90-9A68-23B79DB4DB90}"/>
              </a:ext>
            </a:extLst>
          </p:cNvPr>
          <p:cNvSpPr/>
          <p:nvPr/>
        </p:nvSpPr>
        <p:spPr>
          <a:xfrm>
            <a:off x="1111501" y="157417"/>
            <a:ext cx="97690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ӨТІНІШТЕРДІ ҚАРАУ КЕЗІНДЕ ЗАҢДЫЛЫҚТЫ ҚАМТАМАСЫЗ ЕТУ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EDC9092-8863-49A4-9367-35BE644184CD}"/>
              </a:ext>
            </a:extLst>
          </p:cNvPr>
          <p:cNvSpPr/>
          <p:nvPr/>
        </p:nvSpPr>
        <p:spPr>
          <a:xfrm>
            <a:off x="4640488" y="3050821"/>
            <a:ext cx="2810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ҚСжАЕК</a:t>
            </a:r>
            <a:endParaRPr lang="kk-KZ" sz="4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DCCAA69-56A2-4B49-905D-A473AD6C0F28}"/>
              </a:ext>
            </a:extLst>
          </p:cNvPr>
          <p:cNvSpPr/>
          <p:nvPr/>
        </p:nvSpPr>
        <p:spPr>
          <a:xfrm>
            <a:off x="4791603" y="1073930"/>
            <a:ext cx="8429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</a:t>
            </a:r>
            <a:endParaRPr lang="kk-KZ" sz="3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D857A12D-09EE-4430-96C6-6F31AF974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94427" y="1165462"/>
            <a:ext cx="524320" cy="522179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xmlns="" id="{573CC2CF-904D-4252-9A37-E24A87AB3724}"/>
              </a:ext>
            </a:extLst>
          </p:cNvPr>
          <p:cNvSpPr/>
          <p:nvPr/>
        </p:nvSpPr>
        <p:spPr>
          <a:xfrm>
            <a:off x="390855" y="4672431"/>
            <a:ext cx="4879856" cy="2093171"/>
          </a:xfrm>
          <a:prstGeom prst="roundRect">
            <a:avLst>
              <a:gd name="adj" fmla="val 105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801F8619-251E-46F2-9D19-44F782E46C17}"/>
              </a:ext>
            </a:extLst>
          </p:cNvPr>
          <p:cNvSpPr/>
          <p:nvPr/>
        </p:nvSpPr>
        <p:spPr>
          <a:xfrm>
            <a:off x="6096000" y="4672431"/>
            <a:ext cx="5969000" cy="2093171"/>
          </a:xfrm>
          <a:prstGeom prst="roundRect">
            <a:avLst>
              <a:gd name="adj" fmla="val 1053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xmlns="" id="{2D82FF1F-6513-45E1-8E47-75BB02797F8A}"/>
              </a:ext>
            </a:extLst>
          </p:cNvPr>
          <p:cNvCxnSpPr>
            <a:cxnSpLocks/>
          </p:cNvCxnSpPr>
          <p:nvPr/>
        </p:nvCxnSpPr>
        <p:spPr>
          <a:xfrm rot="5400000">
            <a:off x="2238095" y="4018598"/>
            <a:ext cx="784946" cy="522721"/>
          </a:xfrm>
          <a:prstGeom prst="bentConnector3">
            <a:avLst>
              <a:gd name="adj1" fmla="val -440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B352661C-FD65-4F9F-BDB8-6FFC10970DB5}"/>
              </a:ext>
            </a:extLst>
          </p:cNvPr>
          <p:cNvSpPr/>
          <p:nvPr/>
        </p:nvSpPr>
        <p:spPr>
          <a:xfrm>
            <a:off x="7028491" y="4898736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ҚОҒАМ ҮШІН</a:t>
            </a:r>
            <a:endParaRPr lang="kk-K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42A92D2B-F1C6-47B7-8CA3-226A93D5A62E}"/>
              </a:ext>
            </a:extLst>
          </p:cNvPr>
          <p:cNvSpPr/>
          <p:nvPr/>
        </p:nvSpPr>
        <p:spPr>
          <a:xfrm>
            <a:off x="1191320" y="4891006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 ҮШІН</a:t>
            </a:r>
            <a:endParaRPr lang="kk-K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CA4167D-2ECA-4D86-A6B4-C40A362AF5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0740" y="4841297"/>
            <a:ext cx="419041" cy="41904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30B55D11-CC29-4D61-AB42-D25E39CC53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65367" y="4841557"/>
            <a:ext cx="501585" cy="501585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EEA794B7-1339-4730-AC2C-2EF54859F81D}"/>
              </a:ext>
            </a:extLst>
          </p:cNvPr>
          <p:cNvSpPr/>
          <p:nvPr/>
        </p:nvSpPr>
        <p:spPr>
          <a:xfrm>
            <a:off x="535785" y="5426324"/>
            <a:ext cx="458999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ӨЗЕКТІ АНАЛИТИКАЛЫҚ МӘЛІМЕТТЕР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ҚҰҚЫҚТЫҚ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БАЗАНЫ ӨЗЕКТЕНДІРУ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 КЕҢЕСТЕРІ (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өтініштер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заңнама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ӨТІНІШТЕРМЕН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ІСТЕУ ПРОЦЕСІН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ЦИФРЛАНДЫРУ</a:t>
            </a: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F8D6FF4D-D6C5-4585-9B07-43FADA27C226}"/>
              </a:ext>
            </a:extLst>
          </p:cNvPr>
          <p:cNvSpPr/>
          <p:nvPr/>
        </p:nvSpPr>
        <p:spPr>
          <a:xfrm>
            <a:off x="6335256" y="5576461"/>
            <a:ext cx="5842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 ОРГАНДАРДЫҢ ӨТІНІШТЕРМЕН ЖҰМЫСЫН БАҒАЛАУ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ШАҒЫМДАРДЫ ҚАРАУ (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қабылдамады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тіркемеді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мерзімін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бұзды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 КЕҢЕСТЕРІ (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өтініштер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заңнама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ӨТІНІШТЕРМЕН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ІСТЕУ ПРОЦЕСІН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ЦИФРЛАНДЫРУ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23FBCB5B-2820-47E4-88A5-16E7E0A148E6}"/>
              </a:ext>
            </a:extLst>
          </p:cNvPr>
          <p:cNvSpPr/>
          <p:nvPr/>
        </p:nvSpPr>
        <p:spPr>
          <a:xfrm>
            <a:off x="5051743" y="1760877"/>
            <a:ext cx="20124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23FBCB5B-2820-47E4-88A5-16E7E0A148E6}"/>
              </a:ext>
            </a:extLst>
          </p:cNvPr>
          <p:cNvSpPr/>
          <p:nvPr/>
        </p:nvSpPr>
        <p:spPr>
          <a:xfrm>
            <a:off x="7440799" y="1760877"/>
            <a:ext cx="20892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56" name="Соединитель: уступ 34">
            <a:extLst>
              <a:ext uri="{FF2B5EF4-FFF2-40B4-BE49-F238E27FC236}">
                <a16:creationId xmlns:a16="http://schemas.microsoft.com/office/drawing/2014/main" xmlns="" id="{5F835821-3D0F-4EB7-96F4-10DB89D27DD9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09641" y="4047994"/>
            <a:ext cx="743685" cy="411331"/>
          </a:xfrm>
          <a:prstGeom prst="bentConnector3">
            <a:avLst>
              <a:gd name="adj1" fmla="val 564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6E420F48-E13D-4627-BC82-DAE207BEC91B}"/>
              </a:ext>
            </a:extLst>
          </p:cNvPr>
          <p:cNvSpPr/>
          <p:nvPr/>
        </p:nvSpPr>
        <p:spPr>
          <a:xfrm>
            <a:off x="3072365" y="3767782"/>
            <a:ext cx="5705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Тұлғалардың өтініштерін бірыңғай есепке алу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6C908DBA-1883-44D2-A415-EEF08E78EA26}"/>
              </a:ext>
            </a:extLst>
          </p:cNvPr>
          <p:cNvSpPr/>
          <p:nvPr/>
        </p:nvSpPr>
        <p:spPr>
          <a:xfrm>
            <a:off x="5460030" y="1176102"/>
            <a:ext cx="1909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МЕМЛЕКЕТТІК </a:t>
            </a:r>
          </a:p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xmlns="" id="{58AEE9BD-CE09-4DFA-A2BF-1B60E35B5861}"/>
              </a:ext>
            </a:extLst>
          </p:cNvPr>
          <p:cNvSpPr/>
          <p:nvPr/>
        </p:nvSpPr>
        <p:spPr>
          <a:xfrm>
            <a:off x="9681339" y="3006160"/>
            <a:ext cx="2388232" cy="1272775"/>
          </a:xfrm>
          <a:prstGeom prst="roundRect">
            <a:avLst>
              <a:gd name="adj" fmla="val 121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5B2DC824-30A6-4F42-811E-9175659C2B3E}"/>
              </a:ext>
            </a:extLst>
          </p:cNvPr>
          <p:cNvSpPr/>
          <p:nvPr/>
        </p:nvSpPr>
        <p:spPr>
          <a:xfrm>
            <a:off x="9798878" y="3050821"/>
            <a:ext cx="2153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ҚСжАЕК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45057" y="3648302"/>
            <a:ext cx="2646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ӨТІНІШ БЕРУШІЛЕРДІҢ ҚҰҚЫҚТАРЫН ҚОРҒАУ</a:t>
            </a:r>
          </a:p>
        </p:txBody>
      </p:sp>
      <p:cxnSp>
        <p:nvCxnSpPr>
          <p:cNvPr id="61" name="Соединитель: уступ 34">
            <a:extLst>
              <a:ext uri="{FF2B5EF4-FFF2-40B4-BE49-F238E27FC236}">
                <a16:creationId xmlns:a16="http://schemas.microsoft.com/office/drawing/2014/main" xmlns="" id="{3A9BC3D7-2690-467F-A333-65868D1490A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85426" y="2557715"/>
            <a:ext cx="896892" cy="2"/>
          </a:xfrm>
          <a:prstGeom prst="bentConnector3">
            <a:avLst>
              <a:gd name="adj1" fmla="val 50000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42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11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1C3E5FF-8195-4A90-9A68-23B79DB4DB90}"/>
              </a:ext>
            </a:extLst>
          </p:cNvPr>
          <p:cNvSpPr/>
          <p:nvPr/>
        </p:nvSpPr>
        <p:spPr>
          <a:xfrm>
            <a:off x="1012003" y="142027"/>
            <a:ext cx="34131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АҚПАРАТТЫҚ СЕРВИС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1C3E5FF-8195-4A90-9A68-23B79DB4DB90}"/>
              </a:ext>
            </a:extLst>
          </p:cNvPr>
          <p:cNvSpPr/>
          <p:nvPr/>
        </p:nvSpPr>
        <p:spPr>
          <a:xfrm>
            <a:off x="3930782" y="2223085"/>
            <a:ext cx="40495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АҚПАРАТТЫҚ ҚЫЗМЕТТЕР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A320794-267C-4856-B320-4C211D2BDCB6}"/>
              </a:ext>
            </a:extLst>
          </p:cNvPr>
          <p:cNvSpPr/>
          <p:nvPr/>
        </p:nvSpPr>
        <p:spPr>
          <a:xfrm>
            <a:off x="2709863" y="4129088"/>
            <a:ext cx="1666875" cy="1190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773D887-F542-4613-87CA-FD33EF96D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1051" y="4526280"/>
            <a:ext cx="670560" cy="67056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7AA7B36-953D-4CB0-AA30-1AAE76742DB2}"/>
              </a:ext>
            </a:extLst>
          </p:cNvPr>
          <p:cNvSpPr/>
          <p:nvPr/>
        </p:nvSpPr>
        <p:spPr>
          <a:xfrm>
            <a:off x="2709863" y="4167188"/>
            <a:ext cx="69121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Аналитика</a:t>
            </a:r>
          </a:p>
        </p:txBody>
      </p:sp>
      <p:pic>
        <p:nvPicPr>
          <p:cNvPr id="17" name="Рисунок 16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3C709187-9C15-4BA2-A2A5-711C6B7ED4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 descr="C:\Users\7175165\Desktop\Новая папка\НОФО 6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4253"/>
          <a:stretch/>
        </p:blipFill>
        <p:spPr bwMode="auto">
          <a:xfrm>
            <a:off x="29031" y="885536"/>
            <a:ext cx="12162969" cy="1238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9"/>
          <a:srcRect b="85973"/>
          <a:stretch/>
        </p:blipFill>
        <p:spPr bwMode="auto">
          <a:xfrm>
            <a:off x="0" y="756480"/>
            <a:ext cx="12177256" cy="157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C:\Users\7175165\Desktop\Новая папка\ИНФО 3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3345"/>
            <a:ext cx="6018963" cy="422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64" y="2610505"/>
            <a:ext cx="6173036" cy="42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1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12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1C3E5FF-8195-4A90-9A68-23B79DB4DB90}"/>
              </a:ext>
            </a:extLst>
          </p:cNvPr>
          <p:cNvSpPr/>
          <p:nvPr/>
        </p:nvSpPr>
        <p:spPr>
          <a:xfrm>
            <a:off x="1012003" y="142027"/>
            <a:ext cx="8637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ЖЫЛҒЫ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СТАТИСТИКАЛЫҚ ДЕРЕКТЕРДІ ҰСЫНУ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386705E-F1D7-42D6-9DE7-7AD51E8900EC}"/>
              </a:ext>
            </a:extLst>
          </p:cNvPr>
          <p:cNvSpPr/>
          <p:nvPr/>
        </p:nvSpPr>
        <p:spPr>
          <a:xfrm>
            <a:off x="3418290" y="1002566"/>
            <a:ext cx="3818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3,266 </a:t>
            </a:r>
            <a:r>
              <a:rPr lang="ru-RU" sz="4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23137BF-B907-4868-8AC6-AE1A1588013D}"/>
              </a:ext>
            </a:extLst>
          </p:cNvPr>
          <p:cNvSpPr/>
          <p:nvPr/>
        </p:nvSpPr>
        <p:spPr>
          <a:xfrm>
            <a:off x="7355362" y="1101653"/>
            <a:ext cx="281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СОТТЫЛЫҒЫ ТУРАЛЫ</a:t>
            </a:r>
          </a:p>
          <a:p>
            <a:r>
              <a:rPr lang="kk-K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АНЫҚТАМАЛАР БЕРІЛДІ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3CE9B626-8157-46BD-80CC-9C234AB42CB6}"/>
              </a:ext>
            </a:extLst>
          </p:cNvPr>
          <p:cNvSpPr/>
          <p:nvPr/>
        </p:nvSpPr>
        <p:spPr>
          <a:xfrm>
            <a:off x="3448288" y="3147990"/>
            <a:ext cx="3357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483 МЫҢ.</a:t>
            </a:r>
            <a:endParaRPr lang="ru-RU" sz="4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FF5CFC28-4A99-4953-AC61-D50D27EB1BD2}"/>
              </a:ext>
            </a:extLst>
          </p:cNvPr>
          <p:cNvSpPr/>
          <p:nvPr/>
        </p:nvSpPr>
        <p:spPr>
          <a:xfrm>
            <a:off x="7317839" y="3244881"/>
            <a:ext cx="4567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ТҰЛҒАНЫҢ ӘКІМШІЛІК ҚҰҚЫҚ БҰЗУШЫЛЫҚ ЖАСАҒАНЫ ТУРАЛЫ МӘЛІМЕТТЕР БЕРІЛДІ</a:t>
            </a:r>
            <a:endParaRPr lang="kk-K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9F131609-1E1F-4CA7-B3F4-B23ED688120C}"/>
              </a:ext>
            </a:extLst>
          </p:cNvPr>
          <p:cNvSpPr/>
          <p:nvPr/>
        </p:nvSpPr>
        <p:spPr>
          <a:xfrm>
            <a:off x="7332995" y="4525694"/>
            <a:ext cx="4591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ПРОКУРАТУРА ОРГАНДАРЫНЫҢ РЕСМИ ҚҰЖАТТАРЫНА АПОСТИЛЬ ҚОЮ</a:t>
            </a:r>
            <a:endParaRPr lang="kk-K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03C3EBAC-2191-417D-987C-581B047036B3}"/>
              </a:ext>
            </a:extLst>
          </p:cNvPr>
          <p:cNvSpPr/>
          <p:nvPr/>
        </p:nvSpPr>
        <p:spPr>
          <a:xfrm>
            <a:off x="3418290" y="4368090"/>
            <a:ext cx="3900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21,5 МЫҢ.</a:t>
            </a:r>
            <a:endParaRPr lang="kk-KZ" sz="4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2237D96-FFE6-49B0-AF97-1A6FAA9A35CA}"/>
              </a:ext>
            </a:extLst>
          </p:cNvPr>
          <p:cNvSpPr/>
          <p:nvPr/>
        </p:nvSpPr>
        <p:spPr>
          <a:xfrm>
            <a:off x="3445442" y="5567371"/>
            <a:ext cx="31566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3,9 МЫҢ.</a:t>
            </a:r>
            <a:endParaRPr lang="ru-RU" sz="4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ru-RU" sz="4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A5A94417-0C45-4412-9232-EB46478757C6}"/>
              </a:ext>
            </a:extLst>
          </p:cNvPr>
          <p:cNvSpPr/>
          <p:nvPr/>
        </p:nvSpPr>
        <p:spPr>
          <a:xfrm>
            <a:off x="7355362" y="5760018"/>
            <a:ext cx="4405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АДВОКАТТАРДЫҢ СҰРАУЛАРЫ ОРЫНДАЛДЫ</a:t>
            </a:r>
            <a:endParaRPr lang="kk-K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72237D96-FFE6-49B0-AF97-1A6FAA9A35CA}"/>
              </a:ext>
            </a:extLst>
          </p:cNvPr>
          <p:cNvSpPr/>
          <p:nvPr/>
        </p:nvSpPr>
        <p:spPr>
          <a:xfrm>
            <a:off x="3402737" y="2004983"/>
            <a:ext cx="2571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МЫҢ.</a:t>
            </a:r>
            <a:endParaRPr lang="ru-RU" sz="4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A5A94417-0C45-4412-9232-EB46478757C6}"/>
              </a:ext>
            </a:extLst>
          </p:cNvPr>
          <p:cNvSpPr/>
          <p:nvPr/>
        </p:nvSpPr>
        <p:spPr>
          <a:xfrm>
            <a:off x="7332995" y="2145511"/>
            <a:ext cx="3999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ҚУҒЫН-СҮРГІНГЕ ҰШЫРАҒАН АЗАМАТТАР БОЙЫНША АРХИВТІК АНЫҚТАМАЛАР БЕРІЛДІ</a:t>
            </a:r>
            <a:endParaRPr lang="kk-K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E2D5A1C0-2DAC-444D-9B4C-9CFC4B785FC7}"/>
              </a:ext>
            </a:extLst>
          </p:cNvPr>
          <p:cNvCxnSpPr/>
          <p:nvPr/>
        </p:nvCxnSpPr>
        <p:spPr>
          <a:xfrm>
            <a:off x="3418290" y="1928815"/>
            <a:ext cx="843335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A2B112E9-D93B-405E-8BB8-87920EB97101}"/>
              </a:ext>
            </a:extLst>
          </p:cNvPr>
          <p:cNvCxnSpPr/>
          <p:nvPr/>
        </p:nvCxnSpPr>
        <p:spPr>
          <a:xfrm>
            <a:off x="3452078" y="4244205"/>
            <a:ext cx="843335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737BB0A5-D966-4FD3-BD0B-FF1CC5727FF5}"/>
              </a:ext>
            </a:extLst>
          </p:cNvPr>
          <p:cNvCxnSpPr/>
          <p:nvPr/>
        </p:nvCxnSpPr>
        <p:spPr>
          <a:xfrm>
            <a:off x="3372748" y="5441104"/>
            <a:ext cx="843335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ECE412D5-6593-4224-8E38-D4C43751905A}"/>
              </a:ext>
            </a:extLst>
          </p:cNvPr>
          <p:cNvCxnSpPr/>
          <p:nvPr/>
        </p:nvCxnSpPr>
        <p:spPr>
          <a:xfrm>
            <a:off x="3327856" y="6648331"/>
            <a:ext cx="843335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934961C5-7AE8-4CA4-A2E7-023D80B9638E}"/>
              </a:ext>
            </a:extLst>
          </p:cNvPr>
          <p:cNvCxnSpPr/>
          <p:nvPr/>
        </p:nvCxnSpPr>
        <p:spPr>
          <a:xfrm>
            <a:off x="3402737" y="3011535"/>
            <a:ext cx="843335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D4025B94-9CC5-4E6E-A0FE-B81D80B60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4170E82B-318E-4313-8FAC-4273EB492C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5938" y="2096203"/>
            <a:ext cx="656810" cy="65681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005E2812-5AEB-41EF-ABD2-61EEF0677D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0831" y="1097305"/>
            <a:ext cx="567025" cy="5670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FCFCD2E-26D2-4813-B67F-96F2836090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0092" y="3311342"/>
            <a:ext cx="568502" cy="56850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8770752D-9062-4AA0-BD84-8D4CAE28CA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0326" y="4525694"/>
            <a:ext cx="568033" cy="5847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5E0658C-BC99-4D9E-BCFB-A895C9BB5E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04692" y="5760018"/>
            <a:ext cx="592183" cy="592183"/>
          </a:xfrm>
          <a:prstGeom prst="rect">
            <a:avLst/>
          </a:prstGeom>
        </p:spPr>
      </p:pic>
      <p:pic>
        <p:nvPicPr>
          <p:cNvPr id="2052" name="Picture 4" descr="Картинки по запросу &quot;статистика&quot;">
            <a:extLst>
              <a:ext uri="{FF2B5EF4-FFF2-40B4-BE49-F238E27FC236}">
                <a16:creationId xmlns="" xmlns:a16="http://schemas.microsoft.com/office/drawing/2014/main" id="{C0B1B978-A39A-4875-B14C-93A75272C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4" r="43832"/>
          <a:stretch/>
        </p:blipFill>
        <p:spPr bwMode="auto">
          <a:xfrm>
            <a:off x="-19307" y="750054"/>
            <a:ext cx="2655411" cy="610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6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 стрелкой 53">
            <a:extLst>
              <a:ext uri="{FF2B5EF4-FFF2-40B4-BE49-F238E27FC236}">
                <a16:creationId xmlns="" xmlns:a16="http://schemas.microsoft.com/office/drawing/2014/main" id="{4FC7050E-B956-4241-B439-0FA21627B39C}"/>
              </a:ext>
            </a:extLst>
          </p:cNvPr>
          <p:cNvCxnSpPr>
            <a:cxnSpLocks/>
          </p:cNvCxnSpPr>
          <p:nvPr/>
        </p:nvCxnSpPr>
        <p:spPr>
          <a:xfrm>
            <a:off x="8484467" y="2156874"/>
            <a:ext cx="991" cy="833309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="" xmlns:a16="http://schemas.microsoft.com/office/drawing/2014/main" id="{CE839EB1-BA12-409C-B405-738994C03541}"/>
              </a:ext>
            </a:extLst>
          </p:cNvPr>
          <p:cNvCxnSpPr>
            <a:cxnSpLocks/>
            <a:stCxn id="24" idx="2"/>
          </p:cNvCxnSpPr>
          <p:nvPr/>
        </p:nvCxnSpPr>
        <p:spPr>
          <a:xfrm rot="16200000" flipH="1">
            <a:off x="1844157" y="1914128"/>
            <a:ext cx="879780" cy="1994830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="" xmlns:a16="http://schemas.microsoft.com/office/drawing/2014/main" id="{F786850C-05D5-4B60-BC33-D5F489E86393}"/>
              </a:ext>
            </a:extLst>
          </p:cNvPr>
          <p:cNvCxnSpPr>
            <a:cxnSpLocks/>
            <a:stCxn id="50" idx="2"/>
          </p:cNvCxnSpPr>
          <p:nvPr/>
        </p:nvCxnSpPr>
        <p:spPr>
          <a:xfrm rot="5400000">
            <a:off x="9676511" y="1960155"/>
            <a:ext cx="752869" cy="1835169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13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1C3E5FF-8195-4A90-9A68-23B79DB4DB90}"/>
              </a:ext>
            </a:extLst>
          </p:cNvPr>
          <p:cNvSpPr/>
          <p:nvPr/>
        </p:nvSpPr>
        <p:spPr>
          <a:xfrm>
            <a:off x="1111501" y="145375"/>
            <a:ext cx="8079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АҚПАРАТТЫҚ-АНЫҚТАМАЛЫҚ ҚЫЗМЕТ КӨРСЕТУ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C7C8CB6-39F1-411F-9F0B-4C60EF77740A}"/>
              </a:ext>
            </a:extLst>
          </p:cNvPr>
          <p:cNvSpPr/>
          <p:nvPr/>
        </p:nvSpPr>
        <p:spPr>
          <a:xfrm>
            <a:off x="3283680" y="3011657"/>
            <a:ext cx="5705278" cy="1272775"/>
          </a:xfrm>
          <a:prstGeom prst="roundRect">
            <a:avLst>
              <a:gd name="adj" fmla="val 121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4FC7050E-B956-4241-B439-0FA21627B39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682922" y="2471654"/>
            <a:ext cx="3371" cy="510086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EFB04475-4300-4E9E-A94C-B45F41626C64}"/>
              </a:ext>
            </a:extLst>
          </p:cNvPr>
          <p:cNvCxnSpPr>
            <a:cxnSpLocks/>
            <a:stCxn id="26" idx="2"/>
            <a:endCxn id="10" idx="0"/>
          </p:cNvCxnSpPr>
          <p:nvPr/>
        </p:nvCxnSpPr>
        <p:spPr>
          <a:xfrm flipH="1">
            <a:off x="6136319" y="2471652"/>
            <a:ext cx="6988" cy="540005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EDC9092-8863-49A4-9367-35BE644184CD}"/>
              </a:ext>
            </a:extLst>
          </p:cNvPr>
          <p:cNvSpPr/>
          <p:nvPr/>
        </p:nvSpPr>
        <p:spPr>
          <a:xfrm>
            <a:off x="4826604" y="3185687"/>
            <a:ext cx="2810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ҚСжАЕК</a:t>
            </a:r>
            <a:endParaRPr lang="kk-KZ" sz="4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63D5B22E-EF01-405C-BAD9-29BA881C0B78}"/>
              </a:ext>
            </a:extLst>
          </p:cNvPr>
          <p:cNvSpPr/>
          <p:nvPr/>
        </p:nvSpPr>
        <p:spPr>
          <a:xfrm>
            <a:off x="2664936" y="980634"/>
            <a:ext cx="2035972" cy="1491020"/>
          </a:xfrm>
          <a:prstGeom prst="roundRect">
            <a:avLst>
              <a:gd name="adj" fmla="val 994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6DCC906-DC05-4082-A652-CC44AEA65959}"/>
              </a:ext>
            </a:extLst>
          </p:cNvPr>
          <p:cNvSpPr/>
          <p:nvPr/>
        </p:nvSpPr>
        <p:spPr>
          <a:xfrm>
            <a:off x="255002" y="981372"/>
            <a:ext cx="2063260" cy="1490281"/>
          </a:xfrm>
          <a:prstGeom prst="roundRect">
            <a:avLst>
              <a:gd name="adj" fmla="val 106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2E062138-EDF3-4E89-A8BB-1346650A0BE7}"/>
              </a:ext>
            </a:extLst>
          </p:cNvPr>
          <p:cNvSpPr/>
          <p:nvPr/>
        </p:nvSpPr>
        <p:spPr>
          <a:xfrm>
            <a:off x="5121949" y="980634"/>
            <a:ext cx="2042715" cy="1491018"/>
          </a:xfrm>
          <a:prstGeom prst="roundRect">
            <a:avLst>
              <a:gd name="adj" fmla="val 993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4D101A31-14C2-4E41-B251-50E417FAA9EE}"/>
              </a:ext>
            </a:extLst>
          </p:cNvPr>
          <p:cNvSpPr/>
          <p:nvPr/>
        </p:nvSpPr>
        <p:spPr>
          <a:xfrm>
            <a:off x="7443113" y="977277"/>
            <a:ext cx="2085017" cy="1524028"/>
          </a:xfrm>
          <a:prstGeom prst="roundRect">
            <a:avLst>
              <a:gd name="adj" fmla="val 878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0" name="Прямоугольник: скругленные углы 25">
            <a:extLst>
              <a:ext uri="{FF2B5EF4-FFF2-40B4-BE49-F238E27FC236}">
                <a16:creationId xmlns="" xmlns:a16="http://schemas.microsoft.com/office/drawing/2014/main" id="{2E062138-EDF3-4E89-A8BB-1346650A0BE7}"/>
              </a:ext>
            </a:extLst>
          </p:cNvPr>
          <p:cNvSpPr/>
          <p:nvPr/>
        </p:nvSpPr>
        <p:spPr>
          <a:xfrm>
            <a:off x="9949171" y="956182"/>
            <a:ext cx="2042715" cy="1545123"/>
          </a:xfrm>
          <a:prstGeom prst="roundRect">
            <a:avLst>
              <a:gd name="adj" fmla="val 816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26A71E0-1247-4636-BCEF-E44B64E4E48E}"/>
              </a:ext>
            </a:extLst>
          </p:cNvPr>
          <p:cNvSpPr/>
          <p:nvPr/>
        </p:nvSpPr>
        <p:spPr>
          <a:xfrm>
            <a:off x="322928" y="1041907"/>
            <a:ext cx="19783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/>
            <a:r>
              <a:rPr lang="kk-KZ" sz="1000" b="1" dirty="0"/>
              <a:t>ЖҰМЫСҚА ОРНАЛАСУ КЕЗІНДЕ</a:t>
            </a:r>
            <a:r>
              <a:rPr lang="x-none" sz="1000" b="1" dirty="0"/>
              <a:t>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kk-KZ" sz="1000" dirty="0"/>
              <a:t>МЕМЛЕКЕТТІК ҚЫЗМЕТКЕ</a:t>
            </a:r>
            <a:endParaRPr lang="x-none" sz="1000" dirty="0"/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kk-KZ" sz="1000" dirty="0"/>
              <a:t>БІЛІМ БЕРУ САЛАЛАРЫНА</a:t>
            </a:r>
            <a:endParaRPr lang="x-none" sz="1000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4AE84AD-D7E9-4464-8F9F-7453E620E720}"/>
              </a:ext>
            </a:extLst>
          </p:cNvPr>
          <p:cNvSpPr/>
          <p:nvPr/>
        </p:nvSpPr>
        <p:spPr>
          <a:xfrm>
            <a:off x="2668887" y="994326"/>
            <a:ext cx="18998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РҰҚСАТТАР МЕН ЛИЦЕНЗИЯЛАР БЕРУ ҮШІН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ЕСІРТКІГЕ РҰҚСАТ БЕРУ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ҚАРУҒА РҰҚСАТ БЕРУ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МЕМҚҰПИЯЛАРҒА РҰҚСАТ БЕРУ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НОТАРИАТТЫҚ, АДВОКАТТЫҚ ЖӘНЕ БАСҚА ДА ҚЫЗМЕТКЕ РҰҚСАТ БЕРУ</a:t>
            </a:r>
            <a:endParaRPr lang="x-none" sz="1000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109FE22A-240A-4E42-A940-53D5B8800A02}"/>
              </a:ext>
            </a:extLst>
          </p:cNvPr>
          <p:cNvSpPr/>
          <p:nvPr/>
        </p:nvSpPr>
        <p:spPr>
          <a:xfrm>
            <a:off x="5150996" y="1041907"/>
            <a:ext cx="19434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ҚЫЛМЫСТЫҚ ПРОЦЕСТЕ: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ҚАЙТАЛАНУДЫ АНЫҚТАУ ҮШІН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ҚЫЛМЫСТЫҢ САРАЛАНУЫН ДҰРЫС АНЫҚТАУ ҮШІН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ЖАЗА ТАҒАЙЫНДАУ КЕЗІНДЕ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АЛҚАБИЛЕРГЕ</a:t>
            </a:r>
            <a:endParaRPr lang="x-none" sz="1000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2078EA0F-05D5-4270-80FB-88890BA81E96}"/>
              </a:ext>
            </a:extLst>
          </p:cNvPr>
          <p:cNvSpPr/>
          <p:nvPr/>
        </p:nvSpPr>
        <p:spPr>
          <a:xfrm>
            <a:off x="7541771" y="1041907"/>
            <a:ext cx="1943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000" b="1" dirty="0" smtClean="0"/>
              <a:t>САЙЛАУ КЕЗЕҢІНДЕ:</a:t>
            </a:r>
            <a:endParaRPr lang="ru-RU" sz="10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КАНДИДАТТАРҒА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САЙЛАУ ОРТАЛЫҒЫНЫҢ МҮШЕЛЕРІНЕ</a:t>
            </a:r>
            <a:endParaRPr lang="x-none" sz="1000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8AAB833A-AD73-4EB8-9D6B-9F821E3D3EC8}"/>
              </a:ext>
            </a:extLst>
          </p:cNvPr>
          <p:cNvSpPr/>
          <p:nvPr/>
        </p:nvSpPr>
        <p:spPr>
          <a:xfrm>
            <a:off x="9924096" y="1041907"/>
            <a:ext cx="1943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АЗАМАТТЫҚ-ҚҰҚЫҚТЫҚ МӘМІЛЕЛЕР ЖАСАУ КЕЗІНДЕ</a:t>
            </a:r>
            <a:endParaRPr lang="x-none" sz="1000" dirty="0"/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575FBBB6-0D7B-4277-BF7E-CA6C292D5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0435" y="3193967"/>
            <a:ext cx="827356" cy="849920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="" xmlns:a16="http://schemas.microsoft.com/office/drawing/2014/main" id="{573CC2CF-904D-4252-9A37-E24A87AB3724}"/>
              </a:ext>
            </a:extLst>
          </p:cNvPr>
          <p:cNvSpPr/>
          <p:nvPr/>
        </p:nvSpPr>
        <p:spPr>
          <a:xfrm>
            <a:off x="251403" y="4884448"/>
            <a:ext cx="3805989" cy="1881154"/>
          </a:xfrm>
          <a:prstGeom prst="roundRect">
            <a:avLst>
              <a:gd name="adj" fmla="val 553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="" xmlns:a16="http://schemas.microsoft.com/office/drawing/2014/main" id="{518AB116-75E3-4C5E-ACEF-8FFD8E94FF15}"/>
              </a:ext>
            </a:extLst>
          </p:cNvPr>
          <p:cNvSpPr/>
          <p:nvPr/>
        </p:nvSpPr>
        <p:spPr>
          <a:xfrm>
            <a:off x="4181300" y="4865798"/>
            <a:ext cx="3805989" cy="1881154"/>
          </a:xfrm>
          <a:prstGeom prst="roundRect">
            <a:avLst>
              <a:gd name="adj" fmla="val 553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="" xmlns:a16="http://schemas.microsoft.com/office/drawing/2014/main" id="{5977EAB7-4D61-412F-A1E4-79DE668ED272}"/>
              </a:ext>
            </a:extLst>
          </p:cNvPr>
          <p:cNvSpPr/>
          <p:nvPr/>
        </p:nvSpPr>
        <p:spPr>
          <a:xfrm>
            <a:off x="8111197" y="4884448"/>
            <a:ext cx="3805989" cy="1881154"/>
          </a:xfrm>
          <a:prstGeom prst="roundRect">
            <a:avLst>
              <a:gd name="adj" fmla="val 553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2A7F250-3789-4695-9CC1-993385BE5DF6}"/>
              </a:ext>
            </a:extLst>
          </p:cNvPr>
          <p:cNvSpPr/>
          <p:nvPr/>
        </p:nvSpPr>
        <p:spPr>
          <a:xfrm>
            <a:off x="585298" y="5160979"/>
            <a:ext cx="29896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ҚЫЛМЫС ТУРАЛЫ </a:t>
            </a:r>
            <a:r>
              <a:rPr lang="ru-RU" sz="1400" dirty="0" smtClean="0"/>
              <a:t>МӘЛІМЕТТЕР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ЭКСТРЕМИЗМ </a:t>
            </a:r>
            <a:r>
              <a:rPr lang="ru-RU" sz="1400" dirty="0"/>
              <a:t>МЕН ТЕРРОРИЗМДІ ЕСЕПКЕ </a:t>
            </a:r>
            <a:r>
              <a:rPr lang="ru-RU" sz="1400" dirty="0" smtClean="0"/>
              <a:t>АЛУ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ІЗДЕСТІРУ ЕСЕПТЕРІ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ЖАЗАНЫ  ОРЫНДАУ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ӘРЕКЕТКЕ ҚАБІЛЕТСІЗ ТҰЛҒАЛАРДЫ </a:t>
            </a:r>
            <a:r>
              <a:rPr lang="ru-RU" sz="1400" dirty="0"/>
              <a:t>ЕСЕПКЕ АЛУ</a:t>
            </a:r>
            <a:endParaRPr lang="x-none" sz="1400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B5208AE0-CC50-4330-8E5E-928C46A6F0FD}"/>
              </a:ext>
            </a:extLst>
          </p:cNvPr>
          <p:cNvSpPr/>
          <p:nvPr/>
        </p:nvSpPr>
        <p:spPr>
          <a:xfrm>
            <a:off x="4386890" y="5240249"/>
            <a:ext cx="3510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СЫБАЙЛАС ЖЕМҚОРЛЫҚТЫ </a:t>
            </a:r>
            <a:r>
              <a:rPr lang="ru-RU" sz="1400" dirty="0" smtClean="0"/>
              <a:t>ЕСЕПКЕ АЛУ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ЖОЛ-КӨЛІК ОҚИҒАЛАРЫ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ӘКІМШІЛІК </a:t>
            </a:r>
            <a:r>
              <a:rPr lang="ru-RU" sz="1400" dirty="0"/>
              <a:t>ҚҰҚЫҚ </a:t>
            </a:r>
            <a:r>
              <a:rPr lang="ru-RU" sz="1400" dirty="0" smtClean="0"/>
              <a:t>БҰЗУШЫЛЫҚТАРДЫ </a:t>
            </a:r>
            <a:r>
              <a:rPr lang="ru-RU" sz="1400" dirty="0"/>
              <a:t>ЕСЕПКЕ АЛУ</a:t>
            </a:r>
            <a:endParaRPr lang="x-none" sz="1400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710C56B7-785B-4E47-B646-741BCDAAB365}"/>
              </a:ext>
            </a:extLst>
          </p:cNvPr>
          <p:cNvSpPr/>
          <p:nvPr/>
        </p:nvSpPr>
        <p:spPr>
          <a:xfrm>
            <a:off x="8325399" y="5394800"/>
            <a:ext cx="3377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/>
              <a:t>ТОҚТАТЫЛҒАН ІСТЕРДІ </a:t>
            </a:r>
            <a:r>
              <a:rPr lang="ru-RU" sz="1600" dirty="0" smtClean="0"/>
              <a:t>САҚТАУ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/>
              <a:t>СОТТЫЛЫҚТЫ </a:t>
            </a:r>
            <a:r>
              <a:rPr lang="ru-RU" sz="1600" dirty="0"/>
              <a:t>ӨТЕУДІ ЕСЕПТЕУ</a:t>
            </a:r>
            <a:endParaRPr lang="x-none" sz="1600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9192151A-5152-4451-9F8C-DA8820D6834C}"/>
              </a:ext>
            </a:extLst>
          </p:cNvPr>
          <p:cNvSpPr/>
          <p:nvPr/>
        </p:nvSpPr>
        <p:spPr>
          <a:xfrm>
            <a:off x="905004" y="2618543"/>
            <a:ext cx="7428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sz="1000" b="1" dirty="0" smtClean="0"/>
              <a:t>СҰРАУ</a:t>
            </a:r>
            <a:endParaRPr lang="x-none" sz="1000" dirty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E929C7D0-828F-45D7-9175-0B3B9CACD0BA}"/>
              </a:ext>
            </a:extLst>
          </p:cNvPr>
          <p:cNvSpPr/>
          <p:nvPr/>
        </p:nvSpPr>
        <p:spPr>
          <a:xfrm>
            <a:off x="3311516" y="2603585"/>
            <a:ext cx="7428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СҰРАУ</a:t>
            </a:r>
            <a:endParaRPr lang="x-none" sz="1000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9E102603-F443-462A-BE36-24D7E7B760A1}"/>
              </a:ext>
            </a:extLst>
          </p:cNvPr>
          <p:cNvSpPr/>
          <p:nvPr/>
        </p:nvSpPr>
        <p:spPr>
          <a:xfrm>
            <a:off x="5771900" y="2587701"/>
            <a:ext cx="7428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СҰРАУ</a:t>
            </a:r>
            <a:endParaRPr lang="x-none" sz="1000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4CC59483-BE49-4C9A-8513-1D5A6ABF5CAD}"/>
              </a:ext>
            </a:extLst>
          </p:cNvPr>
          <p:cNvSpPr/>
          <p:nvPr/>
        </p:nvSpPr>
        <p:spPr>
          <a:xfrm>
            <a:off x="8111197" y="2588539"/>
            <a:ext cx="7428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СҰРАУ</a:t>
            </a:r>
            <a:endParaRPr lang="x-none" sz="1000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0DF24838-BEFB-4EB9-A162-FB999D574F9A}"/>
              </a:ext>
            </a:extLst>
          </p:cNvPr>
          <p:cNvSpPr/>
          <p:nvPr/>
        </p:nvSpPr>
        <p:spPr>
          <a:xfrm>
            <a:off x="10590391" y="2603586"/>
            <a:ext cx="7428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СҰРАУ</a:t>
            </a:r>
            <a:endParaRPr lang="x-none" sz="1000" dirty="0"/>
          </a:p>
        </p:txBody>
      </p:sp>
      <p:cxnSp>
        <p:nvCxnSpPr>
          <p:cNvPr id="17" name="Соединитель: уступ 16">
            <a:extLst>
              <a:ext uri="{FF2B5EF4-FFF2-40B4-BE49-F238E27FC236}">
                <a16:creationId xmlns="" xmlns:a16="http://schemas.microsoft.com/office/drawing/2014/main" id="{C9D19372-AAF2-4099-A5C8-30F134E410BB}"/>
              </a:ext>
            </a:extLst>
          </p:cNvPr>
          <p:cNvCxnSpPr>
            <a:stCxn id="59" idx="0"/>
          </p:cNvCxnSpPr>
          <p:nvPr/>
        </p:nvCxnSpPr>
        <p:spPr>
          <a:xfrm rot="5400000" flipH="1" flipV="1">
            <a:off x="2207137" y="3794625"/>
            <a:ext cx="1037085" cy="1142563"/>
          </a:xfrm>
          <a:prstGeom prst="bentConnector2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="" xmlns:a16="http://schemas.microsoft.com/office/drawing/2014/main" id="{C73BCB96-E966-41CD-9D69-DF1961CFCE50}"/>
              </a:ext>
            </a:extLst>
          </p:cNvPr>
          <p:cNvCxnSpPr>
            <a:stCxn id="58" idx="0"/>
          </p:cNvCxnSpPr>
          <p:nvPr/>
        </p:nvCxnSpPr>
        <p:spPr>
          <a:xfrm rot="16200000" flipV="1">
            <a:off x="8998675" y="3868930"/>
            <a:ext cx="1005788" cy="1025247"/>
          </a:xfrm>
          <a:prstGeom prst="bentConnector2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B48D186A-7FC1-4586-9985-2230D4C80557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6084295" y="4274272"/>
            <a:ext cx="0" cy="591526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1981E0FA-A164-48F7-AEFD-E0783D9B6EDD}"/>
              </a:ext>
            </a:extLst>
          </p:cNvPr>
          <p:cNvSpPr/>
          <p:nvPr/>
        </p:nvSpPr>
        <p:spPr>
          <a:xfrm>
            <a:off x="1758360" y="4258867"/>
            <a:ext cx="7428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ЖАУАП</a:t>
            </a:r>
            <a:endParaRPr lang="x-none" sz="1000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42C52BAD-4E3A-41B1-A012-C9EE8FE4606B}"/>
              </a:ext>
            </a:extLst>
          </p:cNvPr>
          <p:cNvSpPr/>
          <p:nvPr/>
        </p:nvSpPr>
        <p:spPr>
          <a:xfrm>
            <a:off x="5690280" y="4510327"/>
            <a:ext cx="7428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sz="1000" dirty="0" smtClean="0"/>
              <a:t>ЖАУАП</a:t>
            </a:r>
            <a:endParaRPr lang="x-none" sz="1000" dirty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F8E7C3F8-CF85-4E50-B2A6-076C1C1A5331}"/>
              </a:ext>
            </a:extLst>
          </p:cNvPr>
          <p:cNvSpPr/>
          <p:nvPr/>
        </p:nvSpPr>
        <p:spPr>
          <a:xfrm>
            <a:off x="9629820" y="4296967"/>
            <a:ext cx="74281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ЖАУАП</a:t>
            </a:r>
            <a:endParaRPr lang="x-none" sz="1000" dirty="0"/>
          </a:p>
        </p:txBody>
      </p:sp>
      <p:pic>
        <p:nvPicPr>
          <p:cNvPr id="47" name="Рисунок 46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EBBF9AE3-4F1B-4D25-80C2-1AD727763D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51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Группа 154">
            <a:extLst>
              <a:ext uri="{FF2B5EF4-FFF2-40B4-BE49-F238E27FC236}">
                <a16:creationId xmlns="" xmlns:a16="http://schemas.microsoft.com/office/drawing/2014/main" id="{C763212F-5984-4E43-8A64-C1CC62BB8388}"/>
              </a:ext>
            </a:extLst>
          </p:cNvPr>
          <p:cNvGrpSpPr/>
          <p:nvPr/>
        </p:nvGrpSpPr>
        <p:grpSpPr>
          <a:xfrm flipV="1">
            <a:off x="1180163" y="4575356"/>
            <a:ext cx="9843068" cy="689713"/>
            <a:chOff x="1180163" y="2284224"/>
            <a:chExt cx="9843068" cy="689713"/>
          </a:xfrm>
        </p:grpSpPr>
        <p:cxnSp>
          <p:nvCxnSpPr>
            <p:cNvPr id="156" name="Соединитель: уступ 155">
              <a:extLst>
                <a:ext uri="{FF2B5EF4-FFF2-40B4-BE49-F238E27FC236}">
                  <a16:creationId xmlns="" xmlns:a16="http://schemas.microsoft.com/office/drawing/2014/main" id="{FA8D6822-44A6-42CE-A01D-10132608985B}"/>
                </a:ext>
              </a:extLst>
            </p:cNvPr>
            <p:cNvCxnSpPr/>
            <p:nvPr/>
          </p:nvCxnSpPr>
          <p:spPr>
            <a:xfrm rot="16200000" flipH="1">
              <a:off x="2613275" y="851112"/>
              <a:ext cx="689712" cy="3555935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Соединитель: уступ 156">
              <a:extLst>
                <a:ext uri="{FF2B5EF4-FFF2-40B4-BE49-F238E27FC236}">
                  <a16:creationId xmlns="" xmlns:a16="http://schemas.microsoft.com/office/drawing/2014/main" id="{8356AFCA-7D9F-4844-B7C1-A1E81E6B8ED8}"/>
                </a:ext>
              </a:extLst>
            </p:cNvPr>
            <p:cNvCxnSpPr/>
            <p:nvPr/>
          </p:nvCxnSpPr>
          <p:spPr>
            <a:xfrm rot="16200000" flipH="1">
              <a:off x="3698157" y="1734844"/>
              <a:ext cx="488562" cy="1587322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Соединитель: уступ 157">
              <a:extLst>
                <a:ext uri="{FF2B5EF4-FFF2-40B4-BE49-F238E27FC236}">
                  <a16:creationId xmlns="" xmlns:a16="http://schemas.microsoft.com/office/drawing/2014/main" id="{E020F769-A91C-4905-B293-F3D0B0DC5EAE}"/>
                </a:ext>
              </a:extLst>
            </p:cNvPr>
            <p:cNvCxnSpPr/>
            <p:nvPr/>
          </p:nvCxnSpPr>
          <p:spPr>
            <a:xfrm rot="5400000">
              <a:off x="8014574" y="1725554"/>
              <a:ext cx="481374" cy="1598715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Соединитель: уступ 158">
              <a:extLst>
                <a:ext uri="{FF2B5EF4-FFF2-40B4-BE49-F238E27FC236}">
                  <a16:creationId xmlns="" xmlns:a16="http://schemas.microsoft.com/office/drawing/2014/main" id="{E2E3DC77-5B1A-46D2-9679-809DC0F5D1EE}"/>
                </a:ext>
              </a:extLst>
            </p:cNvPr>
            <p:cNvCxnSpPr/>
            <p:nvPr/>
          </p:nvCxnSpPr>
          <p:spPr>
            <a:xfrm rot="5400000">
              <a:off x="7725455" y="-323840"/>
              <a:ext cx="689712" cy="5905841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>
              <a:extLst>
                <a:ext uri="{FF2B5EF4-FFF2-40B4-BE49-F238E27FC236}">
                  <a16:creationId xmlns="" xmlns:a16="http://schemas.microsoft.com/office/drawing/2014/main" id="{C829B46C-E814-4CB2-B5EE-0397611913CB}"/>
                </a:ext>
              </a:extLst>
            </p:cNvPr>
            <p:cNvCxnSpPr/>
            <p:nvPr/>
          </p:nvCxnSpPr>
          <p:spPr>
            <a:xfrm flipH="1">
              <a:off x="5117390" y="2284224"/>
              <a:ext cx="1" cy="30951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>
              <a:extLst>
                <a:ext uri="{FF2B5EF4-FFF2-40B4-BE49-F238E27FC236}">
                  <a16:creationId xmlns="" xmlns:a16="http://schemas.microsoft.com/office/drawing/2014/main" id="{30E18B30-98E0-4E58-9D8D-12390A7AE7EA}"/>
                </a:ext>
              </a:extLst>
            </p:cNvPr>
            <p:cNvCxnSpPr/>
            <p:nvPr/>
          </p:nvCxnSpPr>
          <p:spPr>
            <a:xfrm flipH="1">
              <a:off x="7086003" y="2284224"/>
              <a:ext cx="1" cy="38850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1A2F6A2B-55AA-4B7A-B0C0-EAB551AE2976}"/>
              </a:ext>
            </a:extLst>
          </p:cNvPr>
          <p:cNvSpPr/>
          <p:nvPr/>
        </p:nvSpPr>
        <p:spPr>
          <a:xfrm>
            <a:off x="0" y="0"/>
            <a:ext cx="755650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14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C1C3E5FF-8195-4A90-9A68-23B79DB4DB90}"/>
              </a:ext>
            </a:extLst>
          </p:cNvPr>
          <p:cNvSpPr/>
          <p:nvPr/>
        </p:nvSpPr>
        <p:spPr>
          <a:xfrm>
            <a:off x="1012003" y="108153"/>
            <a:ext cx="890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АҚПАРАТТЫҚ ЖҮЙЕЛЕРДІҢ АЖЫРАМАС БАЙЛАНЫСЫ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="" xmlns:a16="http://schemas.microsoft.com/office/drawing/2014/main" id="{BFBCC395-5AF1-4343-9D98-CDDB4493991F}"/>
              </a:ext>
            </a:extLst>
          </p:cNvPr>
          <p:cNvSpPr/>
          <p:nvPr/>
        </p:nvSpPr>
        <p:spPr>
          <a:xfrm>
            <a:off x="239282" y="890557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Бірыңғай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біріздендірілген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ААЖ 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Прямоугольник: усеченные противолежащие углы 109">
            <a:extLst>
              <a:ext uri="{FF2B5EF4-FFF2-40B4-BE49-F238E27FC236}">
                <a16:creationId xmlns="" xmlns:a16="http://schemas.microsoft.com/office/drawing/2014/main" id="{F457EF84-9D0A-4367-BB8C-0550DF8DA509}"/>
              </a:ext>
            </a:extLst>
          </p:cNvPr>
          <p:cNvSpPr/>
          <p:nvPr/>
        </p:nvSpPr>
        <p:spPr>
          <a:xfrm>
            <a:off x="2207895" y="890557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Арнайы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есепке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ААЖ 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Прямоугольник: усеченные противолежащие углы 110">
            <a:extLst>
              <a:ext uri="{FF2B5EF4-FFF2-40B4-BE49-F238E27FC236}">
                <a16:creationId xmlns="" xmlns:a16="http://schemas.microsoft.com/office/drawing/2014/main" id="{F65D8462-0D6C-4A99-A3AC-ECB84CE5DBA3}"/>
              </a:ext>
            </a:extLst>
          </p:cNvPr>
          <p:cNvSpPr/>
          <p:nvPr/>
        </p:nvSpPr>
        <p:spPr>
          <a:xfrm>
            <a:off x="4176509" y="890557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Автоматтандырылған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дактилоскопиялық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ақпараттық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ААЖ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Прямоугольник: усеченные противолежащие углы 111">
            <a:extLst>
              <a:ext uri="{FF2B5EF4-FFF2-40B4-BE49-F238E27FC236}">
                <a16:creationId xmlns="" xmlns:a16="http://schemas.microsoft.com/office/drawing/2014/main" id="{6F1E35D5-3078-4C3F-9E04-9366E402C952}"/>
              </a:ext>
            </a:extLst>
          </p:cNvPr>
          <p:cNvSpPr/>
          <p:nvPr/>
        </p:nvSpPr>
        <p:spPr>
          <a:xfrm>
            <a:off x="6145122" y="890557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Тұлғалардың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өтініштерін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бірыңғай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есепке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ААЖ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Прямоугольник: усеченные противолежащие углы 112">
            <a:extLst>
              <a:ext uri="{FF2B5EF4-FFF2-40B4-BE49-F238E27FC236}">
                <a16:creationId xmlns="" xmlns:a16="http://schemas.microsoft.com/office/drawing/2014/main" id="{E18E38AE-CAB2-4885-BF3A-6655C1A0A6E0}"/>
              </a:ext>
            </a:extLst>
          </p:cNvPr>
          <p:cNvSpPr/>
          <p:nvPr/>
        </p:nvSpPr>
        <p:spPr>
          <a:xfrm>
            <a:off x="8113736" y="890557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Ақпараттық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сервис» ААЖ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Прямоугольник: усеченные противолежащие углы 113">
            <a:extLst>
              <a:ext uri="{FF2B5EF4-FFF2-40B4-BE49-F238E27FC236}">
                <a16:creationId xmlns="" xmlns:a16="http://schemas.microsoft.com/office/drawing/2014/main" id="{78A599F7-7F05-46BB-A4C7-21760CEDEE62}"/>
              </a:ext>
            </a:extLst>
          </p:cNvPr>
          <p:cNvSpPr/>
          <p:nvPr/>
        </p:nvSpPr>
        <p:spPr>
          <a:xfrm>
            <a:off x="10082349" y="890557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«ШЕКТЕУ»</a:t>
            </a:r>
          </a:p>
          <a:p>
            <a:pPr algn="ctr"/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алдында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міндеттемелері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бар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тұлғалардың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бірыңғай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банкі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Прямоугольник: усеченные противолежащие углы 116">
            <a:extLst>
              <a:ext uri="{FF2B5EF4-FFF2-40B4-BE49-F238E27FC236}">
                <a16:creationId xmlns="" xmlns:a16="http://schemas.microsoft.com/office/drawing/2014/main" id="{5513BFEB-227E-4E70-AF64-5D135009883D}"/>
              </a:ext>
            </a:extLst>
          </p:cNvPr>
          <p:cNvSpPr/>
          <p:nvPr/>
        </p:nvSpPr>
        <p:spPr>
          <a:xfrm>
            <a:off x="239282" y="5274035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КАДАҒАЛАУ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Прямоугольник: усеченные противолежащие углы 117">
            <a:extLst>
              <a:ext uri="{FF2B5EF4-FFF2-40B4-BE49-F238E27FC236}">
                <a16:creationId xmlns="" xmlns:a16="http://schemas.microsoft.com/office/drawing/2014/main" id="{8CAE949E-237A-4FD7-96B0-672953051AFF}"/>
              </a:ext>
            </a:extLst>
          </p:cNvPr>
          <p:cNvSpPr/>
          <p:nvPr/>
        </p:nvSpPr>
        <p:spPr>
          <a:xfrm>
            <a:off x="2207895" y="5274035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ИНТЕГРИРОВАННАЯ АНАЛИТИЧЕСКАЯ СИСТЕМА ОРАКЛ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Прямоугольник: усеченные противолежащие углы 145">
            <a:extLst>
              <a:ext uri="{FF2B5EF4-FFF2-40B4-BE49-F238E27FC236}">
                <a16:creationId xmlns="" xmlns:a16="http://schemas.microsoft.com/office/drawing/2014/main" id="{FDFC5DB1-30F5-402E-A69E-8D0C6141E64B}"/>
              </a:ext>
            </a:extLst>
          </p:cNvPr>
          <p:cNvSpPr/>
          <p:nvPr/>
        </p:nvSpPr>
        <p:spPr>
          <a:xfrm>
            <a:off x="4176509" y="5274035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ӘІЖБТ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Прямоугольник: усеченные противолежащие углы 146">
            <a:extLst>
              <a:ext uri="{FF2B5EF4-FFF2-40B4-BE49-F238E27FC236}">
                <a16:creationId xmlns="" xmlns:a16="http://schemas.microsoft.com/office/drawing/2014/main" id="{079CD27B-B9D7-44DF-A193-C857C1897B51}"/>
              </a:ext>
            </a:extLst>
          </p:cNvPr>
          <p:cNvSpPr/>
          <p:nvPr/>
        </p:nvSpPr>
        <p:spPr>
          <a:xfrm>
            <a:off x="6145122" y="5274035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ТСОБТ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Прямоугольник: усеченные противолежащие углы 147">
            <a:extLst>
              <a:ext uri="{FF2B5EF4-FFF2-40B4-BE49-F238E27FC236}">
                <a16:creationId xmlns="" xmlns:a16="http://schemas.microsoft.com/office/drawing/2014/main" id="{1EB5F802-79A3-4966-B35E-449D6CFE55DB}"/>
              </a:ext>
            </a:extLst>
          </p:cNvPr>
          <p:cNvSpPr/>
          <p:nvPr/>
        </p:nvSpPr>
        <p:spPr>
          <a:xfrm>
            <a:off x="8113736" y="5274035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Е-</a:t>
            </a:r>
            <a:r>
              <a:rPr lang="kk-KZ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ӨТІНІШ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Прямоугольник: усеченные противолежащие углы 148">
            <a:extLst>
              <a:ext uri="{FF2B5EF4-FFF2-40B4-BE49-F238E27FC236}">
                <a16:creationId xmlns="" xmlns:a16="http://schemas.microsoft.com/office/drawing/2014/main" id="{C94C430C-C669-4AB6-A811-49AC3B1595F0}"/>
              </a:ext>
            </a:extLst>
          </p:cNvPr>
          <p:cNvSpPr/>
          <p:nvPr/>
        </p:nvSpPr>
        <p:spPr>
          <a:xfrm>
            <a:off x="10082349" y="5274035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ТАЛДАУ </a:t>
            </a:r>
          </a:p>
          <a:p>
            <a:pPr algn="ctr"/>
            <a:r>
              <a:rPr lang="kk-KZ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ОРТАЛЫҒЫ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Прямоугольник: усеченные противолежащие углы 149">
            <a:extLst>
              <a:ext uri="{FF2B5EF4-FFF2-40B4-BE49-F238E27FC236}">
                <a16:creationId xmlns="" xmlns:a16="http://schemas.microsoft.com/office/drawing/2014/main" id="{FEB4CDAD-B1B8-47B7-988F-4FCEABF66C0C}"/>
              </a:ext>
            </a:extLst>
          </p:cNvPr>
          <p:cNvSpPr/>
          <p:nvPr/>
        </p:nvSpPr>
        <p:spPr>
          <a:xfrm>
            <a:off x="10082349" y="3082296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Сотқа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дейінгі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тергеп-тексерулердің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бірыңғай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тізілімі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АЖ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Прямоугольник: усеченные противолежащие углы 150">
            <a:extLst>
              <a:ext uri="{FF2B5EF4-FFF2-40B4-BE49-F238E27FC236}">
                <a16:creationId xmlns="" xmlns:a16="http://schemas.microsoft.com/office/drawing/2014/main" id="{A8F2C8AB-745C-460F-893D-1BB06E349DFE}"/>
              </a:ext>
            </a:extLst>
          </p:cNvPr>
          <p:cNvSpPr/>
          <p:nvPr/>
        </p:nvSpPr>
        <p:spPr>
          <a:xfrm>
            <a:off x="239281" y="3082296"/>
            <a:ext cx="1881763" cy="1393667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құқық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қорғау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арнаулы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органдардың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алмасу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жүйесі</a:t>
            </a:r>
            <a:endParaRPr lang="x-none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C7294EBF-0E96-4191-B565-E072670E7660}"/>
              </a:ext>
            </a:extLst>
          </p:cNvPr>
          <p:cNvGrpSpPr/>
          <p:nvPr/>
        </p:nvGrpSpPr>
        <p:grpSpPr>
          <a:xfrm>
            <a:off x="1180163" y="2284224"/>
            <a:ext cx="9843068" cy="689713"/>
            <a:chOff x="1180163" y="2284224"/>
            <a:chExt cx="9843068" cy="689713"/>
          </a:xfrm>
        </p:grpSpPr>
        <p:cxnSp>
          <p:nvCxnSpPr>
            <p:cNvPr id="11" name="Соединитель: уступ 10">
              <a:extLst>
                <a:ext uri="{FF2B5EF4-FFF2-40B4-BE49-F238E27FC236}">
                  <a16:creationId xmlns="" xmlns:a16="http://schemas.microsoft.com/office/drawing/2014/main" id="{88E4BBE3-35F3-4350-AEA3-CF4A40ED5F9E}"/>
                </a:ext>
              </a:extLst>
            </p:cNvPr>
            <p:cNvCxnSpPr>
              <a:stCxn id="2" idx="1"/>
            </p:cNvCxnSpPr>
            <p:nvPr/>
          </p:nvCxnSpPr>
          <p:spPr>
            <a:xfrm rot="16200000" flipH="1">
              <a:off x="2613275" y="851112"/>
              <a:ext cx="689712" cy="3555935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Соединитель: уступ 12">
              <a:extLst>
                <a:ext uri="{FF2B5EF4-FFF2-40B4-BE49-F238E27FC236}">
                  <a16:creationId xmlns="" xmlns:a16="http://schemas.microsoft.com/office/drawing/2014/main" id="{4AE32A00-EAEF-49C9-B808-A5F5311B95A3}"/>
                </a:ext>
              </a:extLst>
            </p:cNvPr>
            <p:cNvCxnSpPr>
              <a:stCxn id="110" idx="1"/>
            </p:cNvCxnSpPr>
            <p:nvPr/>
          </p:nvCxnSpPr>
          <p:spPr>
            <a:xfrm rot="16200000" flipH="1">
              <a:off x="3698157" y="1734844"/>
              <a:ext cx="488562" cy="1587322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Соединитель: уступ 15">
              <a:extLst>
                <a:ext uri="{FF2B5EF4-FFF2-40B4-BE49-F238E27FC236}">
                  <a16:creationId xmlns="" xmlns:a16="http://schemas.microsoft.com/office/drawing/2014/main" id="{9B512EFB-91D6-4E87-B57E-E14C52F9FB76}"/>
                </a:ext>
              </a:extLst>
            </p:cNvPr>
            <p:cNvCxnSpPr>
              <a:stCxn id="113" idx="1"/>
            </p:cNvCxnSpPr>
            <p:nvPr/>
          </p:nvCxnSpPr>
          <p:spPr>
            <a:xfrm rot="5400000">
              <a:off x="8014574" y="1725554"/>
              <a:ext cx="481374" cy="1598715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Соединитель: уступ 17">
              <a:extLst>
                <a:ext uri="{FF2B5EF4-FFF2-40B4-BE49-F238E27FC236}">
                  <a16:creationId xmlns="" xmlns:a16="http://schemas.microsoft.com/office/drawing/2014/main" id="{D075267C-99D7-403C-98DE-D90DF923DA27}"/>
                </a:ext>
              </a:extLst>
            </p:cNvPr>
            <p:cNvCxnSpPr>
              <a:stCxn id="114" idx="1"/>
            </p:cNvCxnSpPr>
            <p:nvPr/>
          </p:nvCxnSpPr>
          <p:spPr>
            <a:xfrm rot="5400000">
              <a:off x="7725455" y="-323840"/>
              <a:ext cx="689712" cy="5905841"/>
            </a:xfrm>
            <a:prstGeom prst="bentConnector2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="" xmlns:a16="http://schemas.microsoft.com/office/drawing/2014/main" id="{8E3CF717-F628-4514-8C2D-02FE1DC1BF02}"/>
                </a:ext>
              </a:extLst>
            </p:cNvPr>
            <p:cNvCxnSpPr>
              <a:stCxn id="111" idx="1"/>
            </p:cNvCxnSpPr>
            <p:nvPr/>
          </p:nvCxnSpPr>
          <p:spPr>
            <a:xfrm flipH="1">
              <a:off x="5117390" y="2284224"/>
              <a:ext cx="1" cy="30951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="" xmlns:a16="http://schemas.microsoft.com/office/drawing/2014/main" id="{85A4402E-67B0-4718-B89A-D0E1178D5051}"/>
                </a:ext>
              </a:extLst>
            </p:cNvPr>
            <p:cNvCxnSpPr>
              <a:stCxn id="112" idx="1"/>
            </p:cNvCxnSpPr>
            <p:nvPr/>
          </p:nvCxnSpPr>
          <p:spPr>
            <a:xfrm flipH="1">
              <a:off x="7086003" y="2284224"/>
              <a:ext cx="1" cy="38850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04D64ED-C9DB-455F-8B99-942F783A6891}"/>
              </a:ext>
            </a:extLst>
          </p:cNvPr>
          <p:cNvCxnSpPr>
            <a:stCxn id="151" idx="0"/>
            <a:endCxn id="4098" idx="2"/>
          </p:cNvCxnSpPr>
          <p:nvPr/>
        </p:nvCxnSpPr>
        <p:spPr>
          <a:xfrm>
            <a:off x="2121044" y="3779130"/>
            <a:ext cx="211257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>
            <a:extLst>
              <a:ext uri="{FF2B5EF4-FFF2-40B4-BE49-F238E27FC236}">
                <a16:creationId xmlns="" xmlns:a16="http://schemas.microsoft.com/office/drawing/2014/main" id="{70AA5D2E-0022-420D-8BAA-1549059E45CB}"/>
              </a:ext>
            </a:extLst>
          </p:cNvPr>
          <p:cNvCxnSpPr>
            <a:cxnSpLocks/>
            <a:stCxn id="4098" idx="0"/>
            <a:endCxn id="150" idx="2"/>
          </p:cNvCxnSpPr>
          <p:nvPr/>
        </p:nvCxnSpPr>
        <p:spPr>
          <a:xfrm>
            <a:off x="8026885" y="3779130"/>
            <a:ext cx="205546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Картинки по запросу &quot;database&quot;">
            <a:extLst>
              <a:ext uri="{FF2B5EF4-FFF2-40B4-BE49-F238E27FC236}">
                <a16:creationId xmlns="" xmlns:a16="http://schemas.microsoft.com/office/drawing/2014/main" id="{D46FA8BC-C02D-44D0-ADFA-9C6DE5F69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19" y="2593734"/>
            <a:ext cx="3793266" cy="2370791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Прямоугольник 152">
            <a:extLst>
              <a:ext uri="{FF2B5EF4-FFF2-40B4-BE49-F238E27FC236}">
                <a16:creationId xmlns="" xmlns:a16="http://schemas.microsoft.com/office/drawing/2014/main" id="{F71B41FC-1090-424C-9948-9A8763E3EE3C}"/>
              </a:ext>
            </a:extLst>
          </p:cNvPr>
          <p:cNvSpPr/>
          <p:nvPr/>
        </p:nvSpPr>
        <p:spPr>
          <a:xfrm>
            <a:off x="4822949" y="4087686"/>
            <a:ext cx="27206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ҚСжАЕК-тің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орталығы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FB466AD9-6C32-4345-AD33-16644FFBEF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003" y="965341"/>
            <a:ext cx="362603" cy="362603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6D752D5E-976C-40DA-8DD2-13C67408E5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5103" y="965341"/>
            <a:ext cx="362603" cy="362603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89C15393-99B7-4A8B-B5E9-CD07F88ED9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6088" y="965341"/>
            <a:ext cx="362603" cy="362603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567AF304-F175-4986-83A8-3BE396592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9188" y="965341"/>
            <a:ext cx="362603" cy="362603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2367DDFD-616B-4641-8E9F-6D85E7ED08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1813" y="965341"/>
            <a:ext cx="362603" cy="362603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39EF14D9-1F2D-473E-B2CC-801C6EEBA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2538" y="965341"/>
            <a:ext cx="362603" cy="362603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0CBB8955-19FD-484B-B3F1-B7F14F6F7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2538" y="3251341"/>
            <a:ext cx="362603" cy="362603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BEB2994B-B14F-4448-A64C-8C0339383E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738" y="3251341"/>
            <a:ext cx="362603" cy="362603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F7FE3C26-FCE8-492E-BF93-AB395D795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738" y="5432566"/>
            <a:ext cx="362603" cy="362603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3E723097-7ABD-4D85-BFAB-6A2372635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4413" y="5432566"/>
            <a:ext cx="362603" cy="362603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6419BC1E-8846-4E76-91E9-C99A78E7A3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6088" y="5432566"/>
            <a:ext cx="362603" cy="362603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50823DDA-C455-4D9C-A949-E890520FE3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8238" y="5432566"/>
            <a:ext cx="362603" cy="362603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FBC911BD-AC5F-49A2-BAAE-2965BACD59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315" y="5432566"/>
            <a:ext cx="362603" cy="362603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8731F51A-B591-49EE-BE65-DEDE6B2BF9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4515" y="5432566"/>
            <a:ext cx="362603" cy="362603"/>
          </a:xfrm>
          <a:prstGeom prst="rect">
            <a:avLst/>
          </a:prstGeom>
        </p:spPr>
      </p:pic>
      <p:pic>
        <p:nvPicPr>
          <p:cNvPr id="54" name="Picture 2" descr="C:\Users\7175164\Desktop\Регламент План ит.д\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183" y1="32808" x2="15183" y2="23885"/>
                        <a14:foregroundMark x1="15183" y1="34383" x2="12042" y2="38583"/>
                        <a14:foregroundMark x1="1832" y1="49344" x2="11257" y2="39370"/>
                        <a14:foregroundMark x1="48691" y1="2625" x2="37958" y2="12336"/>
                        <a14:foregroundMark x1="35079" y1="14961" x2="22251" y2="14698"/>
                        <a14:foregroundMark x1="16492" y1="15486" x2="21466" y2="15223"/>
                        <a14:foregroundMark x1="15707" y1="15486" x2="15183" y2="22835"/>
                        <a14:foregroundMark x1="64398" y1="15486" x2="83770" y2="15748"/>
                        <a14:foregroundMark x1="84555" y1="16010" x2="84555" y2="35958"/>
                        <a14:foregroundMark x1="86126" y1="37533" x2="98168" y2="49081"/>
                        <a14:foregroundMark x1="98168" y1="50656" x2="87173" y2="62205"/>
                        <a14:foregroundMark x1="50785" y1="2625" x2="63613" y2="14436"/>
                        <a14:foregroundMark x1="51047" y1="1837" x2="52094" y2="3412"/>
                        <a14:foregroundMark x1="23560" y1="14961" x2="26440" y2="14698"/>
                        <a14:backgroundMark x1="21466" y1="14173" x2="25654" y2="14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1" y="0"/>
            <a:ext cx="693946" cy="7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7175164\Desktop\Регламент План ит.д\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183" y1="32808" x2="15183" y2="23885"/>
                        <a14:foregroundMark x1="15183" y1="34383" x2="12042" y2="38583"/>
                        <a14:foregroundMark x1="1832" y1="49344" x2="11257" y2="39370"/>
                        <a14:foregroundMark x1="48691" y1="2625" x2="37958" y2="12336"/>
                        <a14:foregroundMark x1="35079" y1="14961" x2="22251" y2="14698"/>
                        <a14:foregroundMark x1="16492" y1="15486" x2="21466" y2="15223"/>
                        <a14:foregroundMark x1="15707" y1="15486" x2="15183" y2="22835"/>
                        <a14:foregroundMark x1="64398" y1="15486" x2="83770" y2="15748"/>
                        <a14:foregroundMark x1="84555" y1="16010" x2="84555" y2="35958"/>
                        <a14:foregroundMark x1="86126" y1="37533" x2="98168" y2="49081"/>
                        <a14:foregroundMark x1="98168" y1="50656" x2="87173" y2="62205"/>
                        <a14:foregroundMark x1="50785" y1="2625" x2="63613" y2="14436"/>
                        <a14:foregroundMark x1="51047" y1="1837" x2="52094" y2="3412"/>
                        <a14:foregroundMark x1="23560" y1="14961" x2="26440" y2="14698"/>
                        <a14:backgroundMark x1="21466" y1="14173" x2="25654" y2="14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14" y="2528504"/>
            <a:ext cx="1563170" cy="165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51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8A0A2072-2FFF-4246-9AAC-7FD79D06CF5B}"/>
              </a:ext>
            </a:extLst>
          </p:cNvPr>
          <p:cNvSpPr/>
          <p:nvPr/>
        </p:nvSpPr>
        <p:spPr>
          <a:xfrm>
            <a:off x="470516" y="1718659"/>
            <a:ext cx="3682384" cy="4997311"/>
          </a:xfrm>
          <a:prstGeom prst="roundRect">
            <a:avLst>
              <a:gd name="adj" fmla="val 459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F6768D04-6B1E-4A5A-B2A8-4DB0277BF949}"/>
              </a:ext>
            </a:extLst>
          </p:cNvPr>
          <p:cNvCxnSpPr>
            <a:cxnSpLocks/>
          </p:cNvCxnSpPr>
          <p:nvPr/>
        </p:nvCxnSpPr>
        <p:spPr>
          <a:xfrm>
            <a:off x="70970" y="1505791"/>
            <a:ext cx="11965517" cy="0"/>
          </a:xfrm>
          <a:prstGeom prst="line">
            <a:avLst/>
          </a:prstGeom>
          <a:ln w="38100" cap="rnd">
            <a:solidFill>
              <a:srgbClr val="002F6F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2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1C3E5FF-8195-4A90-9A68-23B79DB4DB90}"/>
              </a:ext>
            </a:extLst>
          </p:cNvPr>
          <p:cNvSpPr/>
          <p:nvPr/>
        </p:nvSpPr>
        <p:spPr>
          <a:xfrm>
            <a:off x="1012003" y="142027"/>
            <a:ext cx="9217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ҚАЗАҚСТАННЫҢ ҚҰҚЫҚТЫҚ СТАТИСТИКАСЫН ДАМЫТУ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C5955EEA-F63B-4D4A-BEA4-2D71E94F2FB8}"/>
              </a:ext>
            </a:extLst>
          </p:cNvPr>
          <p:cNvGrpSpPr/>
          <p:nvPr/>
        </p:nvGrpSpPr>
        <p:grpSpPr>
          <a:xfrm>
            <a:off x="1830219" y="1009926"/>
            <a:ext cx="1046331" cy="1020655"/>
            <a:chOff x="710740" y="3190515"/>
            <a:chExt cx="962362" cy="962362"/>
          </a:xfrm>
        </p:grpSpPr>
        <p:grpSp>
          <p:nvGrpSpPr>
            <p:cNvPr id="55" name="Группа 54">
              <a:extLst>
                <a:ext uri="{FF2B5EF4-FFF2-40B4-BE49-F238E27FC236}">
                  <a16:creationId xmlns="" xmlns:a16="http://schemas.microsoft.com/office/drawing/2014/main" id="{53C04EDF-7B59-4123-A8B0-4D8FE2C2F0C5}"/>
                </a:ext>
              </a:extLst>
            </p:cNvPr>
            <p:cNvGrpSpPr/>
            <p:nvPr/>
          </p:nvGrpSpPr>
          <p:grpSpPr>
            <a:xfrm>
              <a:off x="710740" y="3190515"/>
              <a:ext cx="962362" cy="962362"/>
              <a:chOff x="5093270" y="4721315"/>
              <a:chExt cx="962362" cy="962362"/>
            </a:xfrm>
          </p:grpSpPr>
          <p:sp>
            <p:nvSpPr>
              <p:cNvPr id="57" name="Овал 56">
                <a:extLst>
                  <a:ext uri="{FF2B5EF4-FFF2-40B4-BE49-F238E27FC236}">
                    <a16:creationId xmlns="" xmlns:a16="http://schemas.microsoft.com/office/drawing/2014/main" id="{EECE8ACF-05A5-402C-A491-E86E327CE0DF}"/>
                  </a:ext>
                </a:extLst>
              </p:cNvPr>
              <p:cNvSpPr/>
              <p:nvPr/>
            </p:nvSpPr>
            <p:spPr>
              <a:xfrm>
                <a:off x="5093270" y="4721315"/>
                <a:ext cx="962362" cy="962362"/>
              </a:xfrm>
              <a:prstGeom prst="ellipse">
                <a:avLst/>
              </a:prstGeom>
              <a:gradFill flip="none" rotWithShape="1">
                <a:gsLst>
                  <a:gs pos="0">
                    <a:srgbClr val="002060"/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k-KZ"/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="" xmlns:a16="http://schemas.microsoft.com/office/drawing/2014/main" id="{F543C99B-C1A7-456F-9468-4E8C4079F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193" y="4803453"/>
                <a:ext cx="798516" cy="7980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F4D5601A-3BFC-4DCD-B796-C4D22AE4CB37}"/>
                </a:ext>
              </a:extLst>
            </p:cNvPr>
            <p:cNvSpPr/>
            <p:nvPr/>
          </p:nvSpPr>
          <p:spPr>
            <a:xfrm>
              <a:off x="772655" y="3451637"/>
              <a:ext cx="838532" cy="3893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smtClean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1997</a:t>
              </a:r>
              <a:endParaRPr lang="kk-KZ" b="1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kk-KZ" sz="1200" b="1" dirty="0" smtClean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дейін </a:t>
              </a:r>
              <a:endParaRPr lang="ru-RU" sz="1200" b="1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5" name="Прямоугольник: скругленные углы 64">
            <a:extLst>
              <a:ext uri="{FF2B5EF4-FFF2-40B4-BE49-F238E27FC236}">
                <a16:creationId xmlns="" xmlns:a16="http://schemas.microsoft.com/office/drawing/2014/main" id="{907686AA-598C-4B87-95C0-3E1E48B3C99F}"/>
              </a:ext>
            </a:extLst>
          </p:cNvPr>
          <p:cNvSpPr/>
          <p:nvPr/>
        </p:nvSpPr>
        <p:spPr>
          <a:xfrm>
            <a:off x="4686561" y="1718659"/>
            <a:ext cx="7322670" cy="4997311"/>
          </a:xfrm>
          <a:prstGeom prst="roundRect">
            <a:avLst>
              <a:gd name="adj" fmla="val 4596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ЭЛЕКТРОНДЫҚ ӨТІНІШТЕР</a:t>
            </a:r>
            <a:endParaRPr lang="x-none"/>
          </a:p>
        </p:txBody>
      </p:sp>
      <p:grpSp>
        <p:nvGrpSpPr>
          <p:cNvPr id="60" name="Группа 59">
            <a:extLst>
              <a:ext uri="{FF2B5EF4-FFF2-40B4-BE49-F238E27FC236}">
                <a16:creationId xmlns="" xmlns:a16="http://schemas.microsoft.com/office/drawing/2014/main" id="{4289ECDD-F619-4455-BD74-DA146898A7F2}"/>
              </a:ext>
            </a:extLst>
          </p:cNvPr>
          <p:cNvGrpSpPr/>
          <p:nvPr/>
        </p:nvGrpSpPr>
        <p:grpSpPr>
          <a:xfrm>
            <a:off x="7754743" y="1068219"/>
            <a:ext cx="962362" cy="962362"/>
            <a:chOff x="710740" y="3190515"/>
            <a:chExt cx="962362" cy="962362"/>
          </a:xfrm>
        </p:grpSpPr>
        <p:grpSp>
          <p:nvGrpSpPr>
            <p:cNvPr id="61" name="Группа 60">
              <a:extLst>
                <a:ext uri="{FF2B5EF4-FFF2-40B4-BE49-F238E27FC236}">
                  <a16:creationId xmlns="" xmlns:a16="http://schemas.microsoft.com/office/drawing/2014/main" id="{73E6119F-11E4-48A3-83B1-83235F1139EA}"/>
                </a:ext>
              </a:extLst>
            </p:cNvPr>
            <p:cNvGrpSpPr/>
            <p:nvPr/>
          </p:nvGrpSpPr>
          <p:grpSpPr>
            <a:xfrm>
              <a:off x="710740" y="3190515"/>
              <a:ext cx="962362" cy="962362"/>
              <a:chOff x="5093270" y="4721315"/>
              <a:chExt cx="962362" cy="962362"/>
            </a:xfrm>
          </p:grpSpPr>
          <p:sp>
            <p:nvSpPr>
              <p:cNvPr id="63" name="Овал 62">
                <a:extLst>
                  <a:ext uri="{FF2B5EF4-FFF2-40B4-BE49-F238E27FC236}">
                    <a16:creationId xmlns="" xmlns:a16="http://schemas.microsoft.com/office/drawing/2014/main" id="{95815206-FE93-4C28-83F8-DDAE33FE7420}"/>
                  </a:ext>
                </a:extLst>
              </p:cNvPr>
              <p:cNvSpPr/>
              <p:nvPr/>
            </p:nvSpPr>
            <p:spPr>
              <a:xfrm>
                <a:off x="5093270" y="4721315"/>
                <a:ext cx="962362" cy="962362"/>
              </a:xfrm>
              <a:prstGeom prst="ellipse">
                <a:avLst/>
              </a:prstGeom>
              <a:gradFill flip="none" rotWithShape="1">
                <a:gsLst>
                  <a:gs pos="0">
                    <a:srgbClr val="002060"/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k-KZ"/>
              </a:p>
            </p:txBody>
          </p:sp>
          <p:sp>
            <p:nvSpPr>
              <p:cNvPr id="64" name="Oval 6">
                <a:extLst>
                  <a:ext uri="{FF2B5EF4-FFF2-40B4-BE49-F238E27FC236}">
                    <a16:creationId xmlns="" xmlns:a16="http://schemas.microsoft.com/office/drawing/2014/main" id="{69A1433F-FAEE-4057-AF8E-1A2F42015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5193" y="4803453"/>
                <a:ext cx="798516" cy="7980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2" name="Прямоугольник 61">
              <a:extLst>
                <a:ext uri="{FF2B5EF4-FFF2-40B4-BE49-F238E27FC236}">
                  <a16:creationId xmlns="" xmlns:a16="http://schemas.microsoft.com/office/drawing/2014/main" id="{4F6AFBE4-22DB-4D2B-8690-CCAC79358CF2}"/>
                </a:ext>
              </a:extLst>
            </p:cNvPr>
            <p:cNvSpPr/>
            <p:nvPr/>
          </p:nvSpPr>
          <p:spPr>
            <a:xfrm>
              <a:off x="772655" y="3489737"/>
              <a:ext cx="838532" cy="3893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қазір2020</a:t>
              </a:r>
            </a:p>
          </p:txBody>
        </p:sp>
      </p:grpSp>
      <p:pic>
        <p:nvPicPr>
          <p:cNvPr id="1026" name="Picture 2" descr="Картинки по запросу &quot;картотека&quot;">
            <a:extLst>
              <a:ext uri="{FF2B5EF4-FFF2-40B4-BE49-F238E27FC236}">
                <a16:creationId xmlns="" xmlns:a16="http://schemas.microsoft.com/office/drawing/2014/main" id="{CF8726C1-FC17-4987-AD25-EB75DC998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r="17188"/>
          <a:stretch/>
        </p:blipFill>
        <p:spPr bwMode="auto">
          <a:xfrm>
            <a:off x="929125" y="2124893"/>
            <a:ext cx="2764548" cy="27645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F5B504A0-9B94-4944-8063-4AF399713EA6}"/>
              </a:ext>
            </a:extLst>
          </p:cNvPr>
          <p:cNvSpPr/>
          <p:nvPr/>
        </p:nvSpPr>
        <p:spPr>
          <a:xfrm>
            <a:off x="941033" y="4954126"/>
            <a:ext cx="2978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ЕСЕП КЕСТЕЛЕРІН ҚОЛМЕН ЕСЕПТЕУ</a:t>
            </a:r>
            <a:endParaRPr lang="kk-KZ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A0E05E12-0FF9-4CE5-A661-A20301C58FE0}"/>
              </a:ext>
            </a:extLst>
          </p:cNvPr>
          <p:cNvSpPr/>
          <p:nvPr/>
        </p:nvSpPr>
        <p:spPr>
          <a:xfrm>
            <a:off x="822252" y="5689473"/>
            <a:ext cx="2978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ЕСЕП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 КАРТОТЕКАЛАР ЖҮРГІЗІЛДІ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сотталғандар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дактоесеп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қылмыскерлерді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хабар-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ошарсыз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жоғалғандарды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танылмаған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мәйіттерді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белгісіз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азаматтарды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іздеу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kk-K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9" name="Picture 2" descr="http://zhmb.sud.kz/sites/default/files/styles/700x400/public/newss/elektronnoe_ugolovnoe_delo.jpeg?itok=TWA5TKPs">
            <a:extLst>
              <a:ext uri="{FF2B5EF4-FFF2-40B4-BE49-F238E27FC236}">
                <a16:creationId xmlns="" xmlns:a16="http://schemas.microsoft.com/office/drawing/2014/main" id="{FEA077A8-68A9-4991-9EEB-0973BBC0A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24" r="22586" b="1272"/>
          <a:stretch/>
        </p:blipFill>
        <p:spPr bwMode="auto">
          <a:xfrm>
            <a:off x="4809402" y="2127426"/>
            <a:ext cx="2764547" cy="276454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0ACB19A1-537E-4FEA-AED2-748350570F0C}"/>
              </a:ext>
            </a:extLst>
          </p:cNvPr>
          <p:cNvSpPr/>
          <p:nvPr/>
        </p:nvSpPr>
        <p:spPr>
          <a:xfrm>
            <a:off x="7712865" y="2029910"/>
            <a:ext cx="4229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АВТОМАТТАНДЫРЫЛҒАН РЕЖИМДЕ ЖҮРГІЗІЛЕДІ:</a:t>
            </a:r>
            <a:endParaRPr lang="kk-K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2EC88B14-0128-4F3B-AF36-3726C19C3BD1}"/>
              </a:ext>
            </a:extLst>
          </p:cNvPr>
          <p:cNvSpPr/>
          <p:nvPr/>
        </p:nvSpPr>
        <p:spPr>
          <a:xfrm>
            <a:off x="8618343" y="2538263"/>
            <a:ext cx="336553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АРНАЙЫ ЕСЕПКЕ АЛУ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098295D3-C6A5-4CE9-BDB6-CAE7D19235C9}"/>
              </a:ext>
            </a:extLst>
          </p:cNvPr>
          <p:cNvSpPr/>
          <p:nvPr/>
        </p:nvSpPr>
        <p:spPr>
          <a:xfrm>
            <a:off x="8618343" y="3545140"/>
            <a:ext cx="3365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СТАТИСТИКАЛЫҚ ТАЛДАМАЛЫҚ ЕСЕП</a:t>
            </a:r>
            <a:endParaRPr lang="kk-K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97BA106-3816-43B0-9A83-E54698A82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0441" y="2707574"/>
            <a:ext cx="673157" cy="6731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89ED415-6FF8-45EA-A2A4-6742AB5536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40442" y="3710137"/>
            <a:ext cx="673157" cy="67315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нак,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963E445-C058-4B17-9A4D-1D1D27DBED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746" y="4984045"/>
            <a:ext cx="1811070" cy="474667"/>
          </a:xfrm>
          <a:prstGeom prst="rect">
            <a:avLst/>
          </a:prstGeom>
        </p:spPr>
      </p:pic>
      <p:sp>
        <p:nvSpPr>
          <p:cNvPr id="19" name="Прямоугольник: усеченные противолежащие углы 18">
            <a:extLst>
              <a:ext uri="{FF2B5EF4-FFF2-40B4-BE49-F238E27FC236}">
                <a16:creationId xmlns="" xmlns:a16="http://schemas.microsoft.com/office/drawing/2014/main" id="{AF28B4D0-4947-4FAE-96F4-34F406D353B6}"/>
              </a:ext>
            </a:extLst>
          </p:cNvPr>
          <p:cNvSpPr/>
          <p:nvPr/>
        </p:nvSpPr>
        <p:spPr>
          <a:xfrm>
            <a:off x="4861775" y="5888052"/>
            <a:ext cx="1276624" cy="724751"/>
          </a:xfrm>
          <a:prstGeom prst="snip2Diag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 ҚЫЛМЫСТЫҚ ІС</a:t>
            </a:r>
          </a:p>
        </p:txBody>
      </p:sp>
      <p:sp>
        <p:nvSpPr>
          <p:cNvPr id="80" name="Прямоугольник: усеченные противолежащие углы 79">
            <a:extLst>
              <a:ext uri="{FF2B5EF4-FFF2-40B4-BE49-F238E27FC236}">
                <a16:creationId xmlns="" xmlns:a16="http://schemas.microsoft.com/office/drawing/2014/main" id="{85480E6D-F89C-4B84-BC74-8449A038C6C2}"/>
              </a:ext>
            </a:extLst>
          </p:cNvPr>
          <p:cNvSpPr/>
          <p:nvPr/>
        </p:nvSpPr>
        <p:spPr>
          <a:xfrm>
            <a:off x="6257546" y="5888052"/>
            <a:ext cx="1276624" cy="724751"/>
          </a:xfrm>
          <a:prstGeom prst="snip2Diag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ӘКІМШІЛІК </a:t>
            </a:r>
            <a:r>
              <a:rPr lang="ru-RU" sz="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ІС-ЖҮРГІЗУЛЕРДІҢ БІРЫҢҒАЙ </a:t>
            </a:r>
            <a:r>
              <a:rPr lang="ru-RU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ТІЗІЛІМІ</a:t>
            </a:r>
            <a:endParaRPr lang="x-none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Прямоугольник: усеченные противолежащие углы 80">
            <a:extLst>
              <a:ext uri="{FF2B5EF4-FFF2-40B4-BE49-F238E27FC236}">
                <a16:creationId xmlns="" xmlns:a16="http://schemas.microsoft.com/office/drawing/2014/main" id="{8F25535B-4DCB-4C57-AF6E-5BAF57CBC617}"/>
              </a:ext>
            </a:extLst>
          </p:cNvPr>
          <p:cNvSpPr/>
          <p:nvPr/>
        </p:nvSpPr>
        <p:spPr>
          <a:xfrm>
            <a:off x="7653317" y="5888052"/>
            <a:ext cx="1276624" cy="724751"/>
          </a:xfrm>
          <a:prstGeom prst="snip2Diag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ТЕКСЕРУ СУБЪЕКТІЛЕРІ МЕН ОБЪЕКТІЛЕРІНІҢ БІРЫҢҒАЙ ТІЗІЛІМІ</a:t>
            </a:r>
            <a:endParaRPr lang="kk-KZ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Прямоугольник: усеченные противолежащие углы 81">
            <a:extLst>
              <a:ext uri="{FF2B5EF4-FFF2-40B4-BE49-F238E27FC236}">
                <a16:creationId xmlns="" xmlns:a16="http://schemas.microsoft.com/office/drawing/2014/main" id="{E46CBE17-1346-4076-8B9F-96852EC10916}"/>
              </a:ext>
            </a:extLst>
          </p:cNvPr>
          <p:cNvSpPr/>
          <p:nvPr/>
        </p:nvSpPr>
        <p:spPr>
          <a:xfrm>
            <a:off x="9049088" y="5888052"/>
            <a:ext cx="1276624" cy="724751"/>
          </a:xfrm>
          <a:prstGeom prst="snip2Diag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ТАЛДАУ ОРТАЛЫҒЫ</a:t>
            </a:r>
            <a:endParaRPr lang="kk-KZ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Прямоугольник: усеченные противолежащие углы 82">
            <a:extLst>
              <a:ext uri="{FF2B5EF4-FFF2-40B4-BE49-F238E27FC236}">
                <a16:creationId xmlns="" xmlns:a16="http://schemas.microsoft.com/office/drawing/2014/main" id="{31E20046-850A-4C63-AA43-0E27E76C7DA3}"/>
              </a:ext>
            </a:extLst>
          </p:cNvPr>
          <p:cNvSpPr/>
          <p:nvPr/>
        </p:nvSpPr>
        <p:spPr>
          <a:xfrm>
            <a:off x="10444860" y="5888052"/>
            <a:ext cx="1276624" cy="724751"/>
          </a:xfrm>
          <a:prstGeom prst="snip2Diag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 ӨТІНІШТЕР</a:t>
            </a:r>
          </a:p>
        </p:txBody>
      </p:sp>
      <p:cxnSp>
        <p:nvCxnSpPr>
          <p:cNvPr id="22" name="Соединитель: уступ 21">
            <a:extLst>
              <a:ext uri="{FF2B5EF4-FFF2-40B4-BE49-F238E27FC236}">
                <a16:creationId xmlns="" xmlns:a16="http://schemas.microsoft.com/office/drawing/2014/main" id="{960E7F73-5C3F-49BC-BFCB-CF2A112D0103}"/>
              </a:ext>
            </a:extLst>
          </p:cNvPr>
          <p:cNvCxnSpPr>
            <a:cxnSpLocks/>
            <a:stCxn id="97" idx="2"/>
            <a:endCxn id="19" idx="3"/>
          </p:cNvCxnSpPr>
          <p:nvPr/>
        </p:nvCxnSpPr>
        <p:spPr>
          <a:xfrm rot="10800000" flipV="1">
            <a:off x="5500088" y="5259116"/>
            <a:ext cx="1708847" cy="628936"/>
          </a:xfrm>
          <a:prstGeom prst="bentConnector2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: уступ 23">
            <a:extLst>
              <a:ext uri="{FF2B5EF4-FFF2-40B4-BE49-F238E27FC236}">
                <a16:creationId xmlns="" xmlns:a16="http://schemas.microsoft.com/office/drawing/2014/main" id="{C83D5B15-8FA3-46BC-914E-90C911CD282C}"/>
              </a:ext>
            </a:extLst>
          </p:cNvPr>
          <p:cNvCxnSpPr>
            <a:cxnSpLocks/>
            <a:stCxn id="97" idx="0"/>
            <a:endCxn id="83" idx="3"/>
          </p:cNvCxnSpPr>
          <p:nvPr/>
        </p:nvCxnSpPr>
        <p:spPr>
          <a:xfrm>
            <a:off x="9272177" y="5259116"/>
            <a:ext cx="1810995" cy="628936"/>
          </a:xfrm>
          <a:prstGeom prst="bentConnector2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51CDC1E7-89D8-4461-A83F-8007CC7338F9}"/>
              </a:ext>
            </a:extLst>
          </p:cNvPr>
          <p:cNvCxnSpPr>
            <a:cxnSpLocks/>
          </p:cNvCxnSpPr>
          <p:nvPr/>
        </p:nvCxnSpPr>
        <p:spPr>
          <a:xfrm>
            <a:off x="6895858" y="5259116"/>
            <a:ext cx="0" cy="62893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="" xmlns:a16="http://schemas.microsoft.com/office/drawing/2014/main" id="{AC73DB20-B4FC-485A-911D-CA9DBC97D4FB}"/>
              </a:ext>
            </a:extLst>
          </p:cNvPr>
          <p:cNvCxnSpPr>
            <a:cxnSpLocks/>
          </p:cNvCxnSpPr>
          <p:nvPr/>
        </p:nvCxnSpPr>
        <p:spPr>
          <a:xfrm>
            <a:off x="8291629" y="5621491"/>
            <a:ext cx="0" cy="26656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: усеченные противолежащие углы 96">
            <a:extLst>
              <a:ext uri="{FF2B5EF4-FFF2-40B4-BE49-F238E27FC236}">
                <a16:creationId xmlns="" xmlns:a16="http://schemas.microsoft.com/office/drawing/2014/main" id="{88C74243-EEEC-4C49-A2D1-B4811D6AF832}"/>
              </a:ext>
            </a:extLst>
          </p:cNvPr>
          <p:cNvSpPr/>
          <p:nvPr/>
        </p:nvSpPr>
        <p:spPr>
          <a:xfrm>
            <a:off x="7208934" y="4896740"/>
            <a:ext cx="2063243" cy="724751"/>
          </a:xfrm>
          <a:prstGeom prst="snip2Diag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="" xmlns:a16="http://schemas.microsoft.com/office/drawing/2014/main" id="{658886FF-7CDA-48F7-BACF-E1A3E8BDBC8B}"/>
              </a:ext>
            </a:extLst>
          </p:cNvPr>
          <p:cNvCxnSpPr>
            <a:cxnSpLocks/>
          </p:cNvCxnSpPr>
          <p:nvPr/>
        </p:nvCxnSpPr>
        <p:spPr>
          <a:xfrm>
            <a:off x="9690332" y="5259116"/>
            <a:ext cx="0" cy="62893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6603F960-E040-46AB-8E32-D0E925F3B9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22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3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1C3E5FF-8195-4A90-9A68-23B79DB4DB90}"/>
              </a:ext>
            </a:extLst>
          </p:cNvPr>
          <p:cNvSpPr/>
          <p:nvPr/>
        </p:nvSpPr>
        <p:spPr>
          <a:xfrm>
            <a:off x="1012003" y="142027"/>
            <a:ext cx="427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АРНАЙЫ ЕСЕПКЕ АЛУ</a:t>
            </a:r>
          </a:p>
        </p:txBody>
      </p:sp>
      <p:pic>
        <p:nvPicPr>
          <p:cNvPr id="8" name="Рисунок 7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C8B1C91F-0CFB-483F-8562-F9437C40E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E3C2F8C-9004-4CA6-80F7-915B4FDB781E}"/>
              </a:ext>
            </a:extLst>
          </p:cNvPr>
          <p:cNvSpPr/>
          <p:nvPr/>
        </p:nvSpPr>
        <p:spPr>
          <a:xfrm>
            <a:off x="479754" y="1006718"/>
            <a:ext cx="3523921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қылмыстық құқық бұзушылық жасаған, қылмыстық жауаптылыққа тартылатын адамдар;</a:t>
            </a:r>
          </a:p>
          <a:p>
            <a:pPr algn="just">
              <a:spcAft>
                <a:spcPts val="15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анықтаудан, тергеуден, соттан жасырынған адамдарды, сондай-ақ жазасын өтеуден немесе пробациялық бақылауды жүзеге асырудан жалтарған адамдар;</a:t>
            </a:r>
          </a:p>
          <a:p>
            <a:pPr algn="just">
              <a:spcAft>
                <a:spcPts val="15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хабар-ошарсыз кеткен адамдар;</a:t>
            </a:r>
          </a:p>
          <a:p>
            <a:pPr algn="just">
              <a:spcAft>
                <a:spcPts val="15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әкімшілік жауаптылыққа тартылған адамдар;</a:t>
            </a:r>
          </a:p>
          <a:p>
            <a:pPr algn="just">
              <a:spcAft>
                <a:spcPts val="15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қылмыстық құқық бұзушылық жасағаны үшін қылмыстық жауаптылыққа тартылған адамдар;</a:t>
            </a:r>
          </a:p>
          <a:p>
            <a:pPr algn="just">
              <a:spcAft>
                <a:spcPts val="15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 әрекетке қабілетсіз және әрекет қабілеті шектеулі деп танылған адамдар;</a:t>
            </a:r>
          </a:p>
          <a:p>
            <a:pPr algn="just">
              <a:spcAft>
                <a:spcPts val="15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белгілі бір лауазымдарды атқару немесе белгілі бір қызметпен айналысу құқығынан айрылған адамдар;</a:t>
            </a:r>
          </a:p>
          <a:p>
            <a:pPr algn="just">
              <a:spcAft>
                <a:spcPts val="15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сыбайлас жемқорлық құқық бұзушылықтар жасаған адамдар;</a:t>
            </a:r>
          </a:p>
          <a:p>
            <a:pPr algn="just">
              <a:spcAft>
                <a:spcPts val="15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террористік іс-әрекетті жүзеге асырғаны үшін жауаптылыққа тартылған адамдарды, сондай-ақ сот террористік деп таныған ұйымдар және ақпараттық материалдар;</a:t>
            </a:r>
            <a:endParaRPr lang="kk-KZ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73BD91C-2FC5-4503-B680-3111AA703844}"/>
              </a:ext>
            </a:extLst>
          </p:cNvPr>
          <p:cNvSpPr/>
          <p:nvPr/>
        </p:nvSpPr>
        <p:spPr>
          <a:xfrm>
            <a:off x="4539538" y="1006718"/>
            <a:ext cx="354201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kk-K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</a:t>
            </a: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кстремизмді жүзеге асырғаны үшін жауаптылыққа тартылған адамдар, сондай-ақ сот экстремистік деп таныған ұйымдар және ақпараттық материалдар;</a:t>
            </a:r>
          </a:p>
          <a:p>
            <a:pPr algn="just">
              <a:spcAft>
                <a:spcPts val="1200"/>
              </a:spcAft>
            </a:pPr>
            <a:r>
              <a:rPr lang="kk-K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емлекеттік қызметке кір келтіретін тәртіптік теріс қылықтар жасаған адамдар;</a:t>
            </a:r>
          </a:p>
          <a:p>
            <a:pPr algn="just"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 қызметтен теріс себептер бойынша босатылған адамдар;</a:t>
            </a:r>
          </a:p>
          <a:p>
            <a:pPr algn="just"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атқарушылық құжаттар бойынша міндеттемелерін орындамаған адамдар, сондай-ақ әкімшілік айыппұл салу туралы қаулыны ерікті түрде орындамаған адамдар;</a:t>
            </a:r>
          </a:p>
          <a:p>
            <a:pPr algn="just"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атқарушылық іс жүргізу бойынша борышкерлер, мемлекет мүддесінде қойылған талап қоюлар бойынша жауапкерлер болып табылатын, сондай-ақ алименттерді өндіріп алу, мертігуден немесе денсаулығына өзге де зақымданудан, асыраушысының қайтыс болуынан келтірілген зиянды өтеу бойынша іздестіріліп жатқан адамдар;</a:t>
            </a:r>
          </a:p>
          <a:p>
            <a:pPr algn="just">
              <a:spcAft>
                <a:spcPts val="1200"/>
              </a:spcAft>
            </a:pPr>
            <a:r>
              <a:rPr lang="kk-KZ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</a:t>
            </a: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ылмыстық жолмен алынған ақшаны және (немесе) өзге де мүлікті заңдастырғаны (жылыстатқаны) және терроризмді қаржыландырғаны үшін жауаптылыққа тартылған адамдар;</a:t>
            </a:r>
          </a:p>
          <a:p>
            <a:pPr algn="just"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кәмелетке толмағандарға жыныстық тиіспеушілікке қарсы қылмыстық құқық бұзушылықтар жасағаны үшін қылмыстық жауаптылыққа тартылған адамдар;</a:t>
            </a:r>
            <a:endParaRPr lang="kk-KZ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D2E2D39-E453-431E-B717-602EA9EFEC5B}"/>
              </a:ext>
            </a:extLst>
          </p:cNvPr>
          <p:cNvSpPr/>
          <p:nvPr/>
        </p:nvSpPr>
        <p:spPr>
          <a:xfrm>
            <a:off x="8680451" y="1006718"/>
            <a:ext cx="3371850" cy="551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000"/>
              </a:spcAft>
            </a:pPr>
            <a:r>
              <a:rPr lang="kk-K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туыстарымен байланысын жоғалтқан адамдар;</a:t>
            </a:r>
          </a:p>
          <a:p>
            <a:pPr algn="just">
              <a:spcAft>
                <a:spcPts val="2000"/>
              </a:spcAft>
            </a:pPr>
            <a:r>
              <a:rPr lang="kk-K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өзі туралы анықтамалық деректерді хабарлауға қабілеті жоқ адамдар;</a:t>
            </a:r>
          </a:p>
          <a:p>
            <a:pPr algn="just">
              <a:spcAft>
                <a:spcPts val="2000"/>
              </a:spcAft>
            </a:pPr>
            <a:r>
              <a:rPr lang="kk-KZ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</a:t>
            </a:r>
            <a:r>
              <a:rPr lang="kk-K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ылмыстық жолмен алынған ақшаны және (немесе) өзге де мүлікті заңдастыруға (жылыстатуға) және терроризмді қаржыландыруға байланысты тәркіленген мүліктің сомасы;</a:t>
            </a:r>
          </a:p>
          <a:p>
            <a:pPr algn="just">
              <a:spcAft>
                <a:spcPts val="2000"/>
              </a:spcAft>
            </a:pPr>
            <a:r>
              <a:rPr lang="kk-KZ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</a:t>
            </a:r>
            <a:r>
              <a:rPr lang="kk-K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ылмыстық жолмен алынған ақшаны және (немесе) өзге де мүлікті заңдастыруға (жылыстатуға) және терроризмді қаржыландыруға байланысты өзара құқықтық көмек пен өзге де халықаралық сұрау салулар;</a:t>
            </a:r>
          </a:p>
          <a:p>
            <a:pPr algn="just">
              <a:spcAft>
                <a:spcPts val="20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бақылау және қадағалау органдары жүзеге асыратын және Қазақстан Республикасының заңнамасында белгіленген тәртіппен уәкілетті органда тіркелетін тексерулер;</a:t>
            </a:r>
          </a:p>
          <a:p>
            <a:pPr algn="just">
              <a:spcAft>
                <a:spcPts val="20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адамдардың қаза болуына немесе жаралануына әкеп соққан жол-көлік оқиғалары;</a:t>
            </a:r>
          </a:p>
          <a:p>
            <a:pPr algn="just">
              <a:spcAft>
                <a:spcPts val="20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жеке басы анықталмаған мәйіттер;</a:t>
            </a:r>
          </a:p>
          <a:p>
            <a:pPr algn="just">
              <a:spcAft>
                <a:spcPts val="20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ұсталғандарды, күзетпен ұсталғандарды және сотталған адамдарды дактилоскопиялық есепке алу;</a:t>
            </a:r>
            <a:endParaRPr lang="kk-KZ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1192E80-5EA9-4201-8DC6-CB72A8C6DE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579" y="1086394"/>
            <a:ext cx="257175" cy="2571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8BD5B69-7768-4D1B-A397-3647C6D5C4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579" y="1604563"/>
            <a:ext cx="257175" cy="2571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8C3E1CC1-DBBD-4F64-BD78-43B6024EDC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579" y="2346503"/>
            <a:ext cx="257175" cy="2571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B1077785-1C12-412F-ABD8-B38397710C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579" y="2758658"/>
            <a:ext cx="257175" cy="2571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920F3D25-6054-43D9-81CD-3EFC1601FE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579" y="3184285"/>
            <a:ext cx="257175" cy="25717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32E4F0A-71B2-45B4-93F6-7845DC2CB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579" y="3704897"/>
            <a:ext cx="257175" cy="2571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C8BA0B8A-0F18-4B11-AFA5-190F118DB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579" y="4231771"/>
            <a:ext cx="257175" cy="2571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FDBFED8-8B43-4B95-BA43-5779701C9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579" y="4933057"/>
            <a:ext cx="257175" cy="25717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8E39D5F9-1962-4410-BA26-5DE8F77C8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579" y="5451226"/>
            <a:ext cx="257175" cy="25717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BEF4B969-21CF-413E-ADA3-CEB34F2086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4666" y="1086394"/>
            <a:ext cx="257175" cy="25717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ECE3D68D-66E3-4F90-8F36-89D59CA55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4666" y="1909224"/>
            <a:ext cx="257175" cy="25717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05E6F9D-9C17-4B6A-A387-E24F99A2CD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4666" y="2403310"/>
            <a:ext cx="257175" cy="2571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BC2B5C9-AE2C-4552-9F2B-093863A21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4666" y="2921479"/>
            <a:ext cx="257175" cy="2571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A539517C-2C4C-489F-86C4-29E146C0D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4666" y="3717218"/>
            <a:ext cx="257175" cy="25717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D46B47F9-DE84-4751-93DD-ACD80D4D6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4666" y="5073581"/>
            <a:ext cx="257175" cy="2571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E43ACC60-6A25-4BCF-95ED-CE5A98BF50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4666" y="5957919"/>
            <a:ext cx="257175" cy="25717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13CAA03C-B191-4F8E-8019-8519E13DB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8036" y="1017814"/>
            <a:ext cx="257175" cy="25717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D0511158-8812-4E19-9586-5FDC55F94B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8036" y="1531839"/>
            <a:ext cx="257175" cy="25717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FC9D9EC-D1AA-46E3-9343-14244F283A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8036" y="2103609"/>
            <a:ext cx="257175" cy="2571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9ED9C9E-4058-4A79-811A-0F9C8A1AF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8036" y="3031749"/>
            <a:ext cx="257175" cy="25717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974E1A92-7E31-42B6-BCC5-6268C113D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8036" y="4124079"/>
            <a:ext cx="257175" cy="25717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366BE92-2710-40DE-A926-80220253AB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8036" y="4933057"/>
            <a:ext cx="257175" cy="25717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855AD9E4-BE22-4678-B7E6-817559B8CD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8036" y="5477140"/>
            <a:ext cx="257175" cy="25717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50EF908A-7FE2-4089-9878-F0111329F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8036" y="5932700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4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1C3E5FF-8195-4A90-9A68-23B79DB4DB90}"/>
              </a:ext>
            </a:extLst>
          </p:cNvPr>
          <p:cNvSpPr/>
          <p:nvPr/>
        </p:nvSpPr>
        <p:spPr>
          <a:xfrm>
            <a:off x="1012003" y="142027"/>
            <a:ext cx="3890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статистикалық есеп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858072" y="2729244"/>
            <a:ext cx="4637910" cy="1871775"/>
          </a:xfrm>
          <a:prstGeom prst="rect">
            <a:avLst/>
          </a:prstGeom>
        </p:spPr>
        <p:txBody>
          <a:bodyPr/>
          <a:lstStyle>
            <a:lvl1pPr marL="257145" indent="-257145" algn="l" defTabSz="68572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50" indent="-214288" algn="l" defTabSz="68572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52" indent="-171430" algn="l" defTabSz="68572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13" indent="-171430" algn="l" defTabSz="68572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75" indent="-171430" algn="l" defTabSz="68572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735" indent="-171430" algn="l" defTabSz="6857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97" indent="-171430" algn="l" defTabSz="6857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57" indent="-171430" algn="l" defTabSz="6857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319" indent="-171430" algn="l" defTabSz="6857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B0F0"/>
              </a:buClr>
              <a:buSzPct val="150000"/>
            </a:pPr>
            <a:endParaRPr lang="ru-RU" sz="1600" b="1" dirty="0">
              <a:solidFill>
                <a:srgbClr val="FFC000"/>
              </a:solidFill>
              <a:latin typeface="Century Gothic" panose="020B0502020202020204" pitchFamily="34" charset="0"/>
              <a:cs typeface="Tahoma" pitchFamily="34" charset="0"/>
            </a:endParaRPr>
          </a:p>
        </p:txBody>
      </p:sp>
      <p:pic>
        <p:nvPicPr>
          <p:cNvPr id="10" name="Рисунок 9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914129EF-9FAA-415B-8977-E93607EA7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92D6F1B-633E-472A-BE3B-ECAEE5FA452D}"/>
              </a:ext>
            </a:extLst>
          </p:cNvPr>
          <p:cNvSpPr/>
          <p:nvPr/>
        </p:nvSpPr>
        <p:spPr>
          <a:xfrm>
            <a:off x="424768" y="1936875"/>
            <a:ext cx="33937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«Прокурордың қадағалау қызметі туралы» статистикалық есеп</a:t>
            </a:r>
          </a:p>
          <a:p>
            <a:pPr>
              <a:spcAft>
                <a:spcPts val="15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«Тіркелген қылмыстық құқық бұзушылықтар туралы» №1-М нысанды есеп</a:t>
            </a:r>
          </a:p>
          <a:p>
            <a:pPr>
              <a:spcAft>
                <a:spcPts val="15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«Есірткі құралдарының, психотроптық және улы заттардың, прекурсорлардың, сол тектестердің заңсыз айналымына және қылмыстық істер бойынша заттай дәлелдемелерге байланысты құқық бұзушылықтар туралы» статистикалық есеп»</a:t>
            </a:r>
          </a:p>
          <a:p>
            <a:pPr>
              <a:spcAft>
                <a:spcPts val="15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«Қылмыстық қудалау органдарының жұмысы туралы» № 1-Е нысанды статистикалық есеп</a:t>
            </a:r>
          </a:p>
          <a:p>
            <a:pPr>
              <a:spcAft>
                <a:spcPts val="15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«Қазақстан Республикасының мемлекеттік органдары жүзеге асыратын тексерулерді тағайындау туралы актілерді тіркеу және есепке алу туралы» №1-Т нысанды есеп</a:t>
            </a:r>
          </a:p>
          <a:p>
            <a:pPr>
              <a:spcAft>
                <a:spcPts val="15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«Жеке және заңды тұлғалардың өтініштерін қарау туралы» №1-ТӨ нысанды есеп</a:t>
            </a:r>
          </a:p>
          <a:p>
            <a:pPr>
              <a:spcAft>
                <a:spcPts val="15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«Уәкілетті органдардың әкімшілік құқық бұзушылықтар туралы істерді қарау нәтижелері туралы» № 1-ӘІ нысанды есеп</a:t>
            </a:r>
            <a:endParaRPr lang="kk-KZ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="" xmlns:a16="http://schemas.microsoft.com/office/drawing/2014/main" id="{D3D3E1E7-90EE-464F-B1B8-E76C103CA16B}"/>
              </a:ext>
            </a:extLst>
          </p:cNvPr>
          <p:cNvSpPr/>
          <p:nvPr/>
        </p:nvSpPr>
        <p:spPr>
          <a:xfrm>
            <a:off x="162247" y="867023"/>
            <a:ext cx="1847528" cy="670645"/>
          </a:xfrm>
          <a:prstGeom prst="homePlate">
            <a:avLst>
              <a:gd name="adj" fmla="val 276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МЫНАНДАЙ</a:t>
            </a:r>
          </a:p>
          <a:p>
            <a:pPr algn="ctr"/>
            <a:r>
              <a:rPr lang="kk-KZ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САЛАЛАРДА:</a:t>
            </a:r>
            <a:endParaRPr lang="kk-KZ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6D16DBE-BB46-4291-A86A-8ED3757907E6}"/>
              </a:ext>
            </a:extLst>
          </p:cNvPr>
          <p:cNvSpPr/>
          <p:nvPr/>
        </p:nvSpPr>
        <p:spPr>
          <a:xfrm>
            <a:off x="2146463" y="887751"/>
            <a:ext cx="3213857" cy="670645"/>
          </a:xfrm>
          <a:prstGeom prst="roundRect">
            <a:avLst>
              <a:gd name="adj" fmla="val 709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ҚЫЛМЫСТЫҚ-ҚҰҚЫҚТЫҚ СТАТИСТИКА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B26EE048-0303-4F7E-8B3E-3D9963D8A6FF}"/>
              </a:ext>
            </a:extLst>
          </p:cNvPr>
          <p:cNvSpPr/>
          <p:nvPr/>
        </p:nvSpPr>
        <p:spPr>
          <a:xfrm>
            <a:off x="5481179" y="887751"/>
            <a:ext cx="3213857" cy="670645"/>
          </a:xfrm>
          <a:prstGeom prst="roundRect">
            <a:avLst>
              <a:gd name="adj" fmla="val 709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АЗАМАТТЫҚ-ҚҰҚЫҚТЫҚ СТАТИСТИКА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51623319-0AA6-43BD-82F4-3FCEDE77AF4A}"/>
              </a:ext>
            </a:extLst>
          </p:cNvPr>
          <p:cNvSpPr/>
          <p:nvPr/>
        </p:nvSpPr>
        <p:spPr>
          <a:xfrm>
            <a:off x="8815895" y="907196"/>
            <a:ext cx="3213857" cy="670645"/>
          </a:xfrm>
          <a:prstGeom prst="roundRect">
            <a:avLst>
              <a:gd name="adj" fmla="val 709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ӘКІМШІЛІК-ҚҰҚЫҚТЫҚ СТАТИСТИКА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077581B-DA42-4AB1-9AE2-20016CCE5D44}"/>
              </a:ext>
            </a:extLst>
          </p:cNvPr>
          <p:cNvSpPr/>
          <p:nvPr/>
        </p:nvSpPr>
        <p:spPr>
          <a:xfrm>
            <a:off x="4319508" y="1936875"/>
            <a:ext cx="3615996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«Жол-көлік оқиғаларында зардап шеккен адамдар туралы» №ЖКО-1 нысанды статистикалық есеп»</a:t>
            </a:r>
          </a:p>
          <a:p>
            <a:pPr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«Қылмыстық істерді қарау бойынша бірінші сатыдағы соттардың жұмысы туралы есеп» №1 нысан</a:t>
            </a:r>
          </a:p>
          <a:p>
            <a:pPr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«Бірінші сатыдағы соттардың азаматтық істерді қарауы бойынша есеп» №2 нысанды статистикалық есеп</a:t>
            </a:r>
          </a:p>
          <a:p>
            <a:pPr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«Соттардың жеке айыптау істері бойынша шағымдарды қарауы туралы есеп» № 2-Ж нысан</a:t>
            </a:r>
          </a:p>
          <a:p>
            <a:pPr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«Қылмыстық істерді қарау бойынша апелляциялық сатыдағы соттардың жұмысы туралы есеп» №6 нысан</a:t>
            </a:r>
          </a:p>
          <a:p>
            <a:pPr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«Апелляциялық сатыда азаматтық істерді қарау бойынша есеп» №7 нысан</a:t>
            </a:r>
          </a:p>
          <a:p>
            <a:pPr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«Кәмелетке толмағандарды соттау туралы» № 12 нысанды статистикалық есеп</a:t>
            </a:r>
          </a:p>
          <a:p>
            <a:pPr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«Сот актілері шығарылған тұлғалар саны туралы» № 10 нысанды статистикалық есеп»</a:t>
            </a:r>
          </a:p>
          <a:p>
            <a:pPr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«Кассациялық сатыда азаматтық істерді қарау бойынша есеп» №7-К нысан</a:t>
            </a:r>
            <a:endParaRPr lang="kk-KZ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EDF52DD-36F7-4873-95CE-19965F5E8F51}"/>
              </a:ext>
            </a:extLst>
          </p:cNvPr>
          <p:cNvSpPr/>
          <p:nvPr/>
        </p:nvSpPr>
        <p:spPr>
          <a:xfrm>
            <a:off x="8413756" y="1845670"/>
            <a:ext cx="36159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«Кассациялық сатының қылмыстық істерді қарау жөніндегі жұмысы туралы есеп» №6-К нысан</a:t>
            </a:r>
          </a:p>
          <a:p>
            <a:pPr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«Сот актілерін орындау бойынша жұмыс туралы» №4 нысанды есеп</a:t>
            </a:r>
          </a:p>
          <a:p>
            <a:pPr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«ТМД-ға қатысушы мемлекеттердің аумағында шетел азаматтары мен азаматтығы жоқ адамдар жасаған, сондай-ақ оларға қатысты қылмыстық құқық бұзушылықтар туралы» № ТМД-3 нысанды статистикалық есеп</a:t>
            </a:r>
          </a:p>
          <a:p>
            <a:pPr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«Қылмыстың жай-күйі және қылмыстық құқық бұзушылықтарды тергеп-тексеру нәтижелері туралы статистикалық ақпарат» № ТМД-1 нысанды статистикалық есеп</a:t>
            </a:r>
          </a:p>
          <a:p>
            <a:pPr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«Экстремизмге және терроризмге байланысты құқық бұзушылықтар және прокурорлық қадағалау жағдайы туралы» №1-ЭТ нысанды статистикалық есеп</a:t>
            </a:r>
          </a:p>
          <a:p>
            <a:pPr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«Адамдарды іздеу туралы» № 1-Р нысанды статистикалық есеп</a:t>
            </a:r>
          </a:p>
          <a:p>
            <a:pPr>
              <a:spcAft>
                <a:spcPts val="1200"/>
              </a:spcAft>
            </a:pPr>
            <a:r>
              <a:rPr lang="kk-KZ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«Сыбайлас жемқорлық қылмыстар, оларды жасаған, сотталған адамдар, сыбайлас жемқорлық қылмыстар туралы қылмыстық істердің қозғалысы және сыбайлас жемқорлық құқық бұзушылық субъектілері туралы" №3-К нысанды есеп</a:t>
            </a:r>
            <a:endParaRPr lang="kk-KZ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5ABF121-726C-4B7C-9390-F6F189A6C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247" y="1974667"/>
            <a:ext cx="257175" cy="2571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BE40161-9A61-404B-8452-5A0F0DCF8D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247" y="2519525"/>
            <a:ext cx="257175" cy="25717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E2B90FF-A80C-40CE-B31B-79327C910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247" y="3065089"/>
            <a:ext cx="257175" cy="2571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0630CA-A640-4703-A5CB-7F48CE28A0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247" y="4256240"/>
            <a:ext cx="257175" cy="2571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2E0C32D5-650B-4C66-9709-B39321FAB2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247" y="4763306"/>
            <a:ext cx="257175" cy="2571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B2D3BD7-2653-4972-9B50-659DE19DD6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247" y="5622159"/>
            <a:ext cx="257175" cy="25717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F38AF23-73FF-400F-BD3D-6673325A4F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247" y="6174555"/>
            <a:ext cx="257175" cy="2571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F47F1B0-CF2B-4A77-9D56-3C3B661BB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9591" y="1974667"/>
            <a:ext cx="257175" cy="2571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F327F44-5FE0-4F9C-9BAE-5338FCE6AF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1070" y="5917380"/>
            <a:ext cx="257175" cy="2571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347D140F-A8DA-4019-AF70-253A11FB7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1071" y="2493207"/>
            <a:ext cx="257175" cy="2571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C78CE307-A9C1-447D-BE60-34B06171D0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9591" y="3115006"/>
            <a:ext cx="257175" cy="25717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1C3C3761-55DD-498D-B962-3C91D5FEA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9591" y="3798793"/>
            <a:ext cx="257175" cy="2571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04F2B21-1D8E-481A-B618-5355B4CA4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9591" y="4291365"/>
            <a:ext cx="257175" cy="2571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3158423-EE34-4493-AAEF-1105A115C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9591" y="4909084"/>
            <a:ext cx="257175" cy="25717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F24E4E5F-C1F6-4D40-8A65-833F4C864C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9591" y="5459099"/>
            <a:ext cx="257175" cy="25717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EAE1A284-8626-4C65-A293-74BC2F6B06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6581" y="1936875"/>
            <a:ext cx="257175" cy="25717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7E7C751D-3306-4D0D-8446-8BAFBC93F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6581" y="2402701"/>
            <a:ext cx="257175" cy="2571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7D9916FD-C4A0-4DD7-973E-0620EC81A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6581" y="2893637"/>
            <a:ext cx="257175" cy="2571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EE5816A6-E7FD-40EC-B153-704FB6D56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6581" y="3869104"/>
            <a:ext cx="257175" cy="2571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4CA640EB-BFAC-4AB8-8387-BA69AD672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6581" y="4728250"/>
            <a:ext cx="257175" cy="25717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5591099A-B2A7-4F5E-9688-8309880EDA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7721" y="5493571"/>
            <a:ext cx="257175" cy="2571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4CAD16D-E5D9-4420-BBE6-C77553CA2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6581" y="6045967"/>
            <a:ext cx="257175" cy="25717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2F327F44-5FE0-4F9C-9BAE-5338FCE6AF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4882" y="6366526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: скругленные углы 82">
            <a:extLst>
              <a:ext uri="{FF2B5EF4-FFF2-40B4-BE49-F238E27FC236}">
                <a16:creationId xmlns="" xmlns:a16="http://schemas.microsoft.com/office/drawing/2014/main" id="{DC1FF4D7-93D1-4CF5-A02F-EA2F7838A1A6}"/>
              </a:ext>
            </a:extLst>
          </p:cNvPr>
          <p:cNvSpPr/>
          <p:nvPr/>
        </p:nvSpPr>
        <p:spPr>
          <a:xfrm rot="5400000">
            <a:off x="5510768" y="-4245573"/>
            <a:ext cx="1195599" cy="11481849"/>
          </a:xfrm>
          <a:prstGeom prst="roundRect">
            <a:avLst>
              <a:gd name="adj" fmla="val 1546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/>
          <a:p>
            <a:pPr algn="ctr"/>
            <a:endParaRPr lang="kk-KZ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E52A9E45-4133-4437-9A4D-0E045499D7BA}"/>
              </a:ext>
            </a:extLst>
          </p:cNvPr>
          <p:cNvSpPr txBox="1"/>
          <p:nvPr/>
        </p:nvSpPr>
        <p:spPr>
          <a:xfrm>
            <a:off x="1516629" y="1616736"/>
            <a:ext cx="10660627" cy="553978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МҮЛІК, ӘЛЕУМЕТТІК САЛА, ҚҰҚЫҚТЫҚ ҚАТЫНАСТАР, БАЙЛАНЫС ЖӘНЕ КОММУНИКАЦИЯЛАР, ЭКОНОМИКА, ІЗДЕСТІРУ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E0D6C26-F4D6-45A0-AA7F-B266698C9710}"/>
              </a:ext>
            </a:extLst>
          </p:cNvPr>
          <p:cNvSpPr/>
          <p:nvPr/>
        </p:nvSpPr>
        <p:spPr>
          <a:xfrm>
            <a:off x="1516629" y="927383"/>
            <a:ext cx="10660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</a:t>
            </a:r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ВЕДОМСТВОЛЫҚ БАЗАЛАРДЫҢ </a:t>
            </a:r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МӘЛІМЕТТЕРІ</a:t>
            </a:r>
            <a:endParaRPr lang="kk-KZ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5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1C3E5FF-8195-4A90-9A68-23B79DB4DB90}"/>
              </a:ext>
            </a:extLst>
          </p:cNvPr>
          <p:cNvSpPr/>
          <p:nvPr/>
        </p:nvSpPr>
        <p:spPr>
          <a:xfrm>
            <a:off x="1012003" y="15105"/>
            <a:ext cx="11179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ҚҰҚЫҚ 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ҚОРҒАУ, АРНАЙЫ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 ЖӘНЕ ӨЗГЕ ДЕ 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ОРГАНДАРДЫҢ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АЛМАСУ 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ЖҮЙЕСІ 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Овал 106">
            <a:extLst>
              <a:ext uri="{FF2B5EF4-FFF2-40B4-BE49-F238E27FC236}">
                <a16:creationId xmlns="" xmlns:a16="http://schemas.microsoft.com/office/drawing/2014/main" id="{62E6ED6D-3BCE-43D7-85FA-098C99131B50}"/>
              </a:ext>
            </a:extLst>
          </p:cNvPr>
          <p:cNvSpPr/>
          <p:nvPr/>
        </p:nvSpPr>
        <p:spPr>
          <a:xfrm>
            <a:off x="4921810" y="2503346"/>
            <a:ext cx="2359193" cy="235447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/>
          <a:p>
            <a:pPr algn="ctr"/>
            <a:endParaRPr lang="kk-KZ"/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2A8620BD-180E-4A32-BE5E-86B0616CDB8D}"/>
              </a:ext>
            </a:extLst>
          </p:cNvPr>
          <p:cNvSpPr txBox="1"/>
          <p:nvPr/>
        </p:nvSpPr>
        <p:spPr>
          <a:xfrm>
            <a:off x="1797832" y="2650636"/>
            <a:ext cx="2946884" cy="2585303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algn="r"/>
            <a:r>
              <a:rPr lang="ru-RU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ҚАЖЕТТІ АҚПАРАТҚА </a:t>
            </a:r>
            <a:r>
              <a:rPr lang="ru-RU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 ҚОЛ ЖЕТКІЗУ</a:t>
            </a:r>
            <a:endParaRPr lang="kk-KZ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="" xmlns:a16="http://schemas.microsoft.com/office/drawing/2014/main" id="{0454D680-F865-439B-87DC-72DE1D2D8C8A}"/>
              </a:ext>
            </a:extLst>
          </p:cNvPr>
          <p:cNvSpPr/>
          <p:nvPr/>
        </p:nvSpPr>
        <p:spPr>
          <a:xfrm>
            <a:off x="11921120" y="653958"/>
            <a:ext cx="269294" cy="33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>
            <a:defPPr>
              <a:defRPr lang="ru-RU"/>
            </a:defPPr>
            <a:lvl1pPr marL="0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82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175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260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349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430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512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600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686" algn="l" defTabSz="91417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09B1A610-52FB-4DA2-BE53-419259A58BF2}"/>
              </a:ext>
            </a:extLst>
          </p:cNvPr>
          <p:cNvSpPr txBox="1"/>
          <p:nvPr/>
        </p:nvSpPr>
        <p:spPr>
          <a:xfrm>
            <a:off x="7325319" y="2621859"/>
            <a:ext cx="4372913" cy="1415752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295 МЛН.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АСТАМ СҰРАУЛАР ӨҢДЕЛДІ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43F5DA5E-D4DE-45AA-B4A5-8BF9B7BBE6DC}"/>
              </a:ext>
            </a:extLst>
          </p:cNvPr>
          <p:cNvSpPr txBox="1"/>
          <p:nvPr/>
        </p:nvSpPr>
        <p:spPr>
          <a:xfrm>
            <a:off x="3301889" y="5226335"/>
            <a:ext cx="6157228" cy="307756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algn="ctr"/>
            <a:endParaRPr lang="kk-KZ" sz="1200" b="1" i="1" dirty="0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="" xmlns:a16="http://schemas.microsoft.com/office/drawing/2014/main" id="{404D7379-623A-49F7-B114-FE39A16A9A66}"/>
              </a:ext>
            </a:extLst>
          </p:cNvPr>
          <p:cNvSpPr/>
          <p:nvPr/>
        </p:nvSpPr>
        <p:spPr>
          <a:xfrm rot="5400000">
            <a:off x="5462246" y="170697"/>
            <a:ext cx="1292642" cy="11481849"/>
          </a:xfrm>
          <a:prstGeom prst="roundRect">
            <a:avLst>
              <a:gd name="adj" fmla="val 5981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/>
          <a:p>
            <a:pPr algn="ctr"/>
            <a:endParaRPr lang="kk-KZ"/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45A7ACEB-4FC8-49DF-BAF1-85A2E84A7D33}"/>
              </a:ext>
            </a:extLst>
          </p:cNvPr>
          <p:cNvSpPr txBox="1"/>
          <p:nvPr/>
        </p:nvSpPr>
        <p:spPr>
          <a:xfrm>
            <a:off x="5292336" y="4033261"/>
            <a:ext cx="1607325" cy="492422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ҚСжАЕК</a:t>
            </a:r>
            <a:endParaRPr lang="kk-K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ED8BCD4F-7AE8-4448-AABF-99098A6FB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4685" y="2841531"/>
            <a:ext cx="1202630" cy="123542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9AB460C3-8DC5-497C-9BAB-3DFED85541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9E21BAD-97A5-47A8-9E73-BD336D94F9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8727" y="1098891"/>
            <a:ext cx="806818" cy="8068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51D7266-DD7D-42A6-B0D4-15F372FC0E7F}"/>
              </a:ext>
            </a:extLst>
          </p:cNvPr>
          <p:cNvSpPr txBox="1"/>
          <p:nvPr/>
        </p:nvSpPr>
        <p:spPr>
          <a:xfrm>
            <a:off x="1914167" y="6142627"/>
            <a:ext cx="10277834" cy="338534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ПРОКУРОРЛАР, СУДЬЯЛАР, ҚЫЛМЫСТЫҚ ҚУДАЛАУ ОРГАНДАРЫНЫҢ ҚЫЗМЕТКЕРЛЕРІ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D0DE29A-5075-4B7E-ABC2-7A148CB444F3}"/>
              </a:ext>
            </a:extLst>
          </p:cNvPr>
          <p:cNvSpPr/>
          <p:nvPr/>
        </p:nvSpPr>
        <p:spPr>
          <a:xfrm>
            <a:off x="1936715" y="5441861"/>
            <a:ext cx="10193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24 000-НАН АСТАМ </a:t>
            </a:r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БЕЛСЕНДІ </a:t>
            </a:r>
            <a:r>
              <a:rPr lang="ru-RU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ҚОЛДАНУШЫЛАР</a:t>
            </a:r>
            <a:endParaRPr lang="kk-KZ" sz="32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466B6C6-E4BF-4A54-88EF-C2D485FF42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8269" y="5429345"/>
            <a:ext cx="995940" cy="995940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5A9AB089-7B1F-4831-83AE-4167E3B55041}"/>
              </a:ext>
            </a:extLst>
          </p:cNvPr>
          <p:cNvCxnSpPr>
            <a:stCxn id="83" idx="3"/>
            <a:endCxn id="107" idx="0"/>
          </p:cNvCxnSpPr>
          <p:nvPr/>
        </p:nvCxnSpPr>
        <p:spPr>
          <a:xfrm flipH="1">
            <a:off x="6101407" y="2093151"/>
            <a:ext cx="7160" cy="410195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9875F86B-C16D-4101-A5DD-92D2F0FB4130}"/>
              </a:ext>
            </a:extLst>
          </p:cNvPr>
          <p:cNvCxnSpPr/>
          <p:nvPr/>
        </p:nvCxnSpPr>
        <p:spPr>
          <a:xfrm flipH="1">
            <a:off x="6101407" y="4835955"/>
            <a:ext cx="7160" cy="410195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58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4FC7050E-B956-4241-B439-0FA21627B39C}"/>
              </a:ext>
            </a:extLst>
          </p:cNvPr>
          <p:cNvCxnSpPr>
            <a:cxnSpLocks/>
          </p:cNvCxnSpPr>
          <p:nvPr/>
        </p:nvCxnSpPr>
        <p:spPr>
          <a:xfrm flipH="1">
            <a:off x="8484465" y="2156874"/>
            <a:ext cx="1" cy="794949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xmlns="" id="{CE839EB1-BA12-409C-B405-738994C03541}"/>
              </a:ext>
            </a:extLst>
          </p:cNvPr>
          <p:cNvCxnSpPr>
            <a:cxnSpLocks/>
            <a:stCxn id="24" idx="2"/>
          </p:cNvCxnSpPr>
          <p:nvPr/>
        </p:nvCxnSpPr>
        <p:spPr>
          <a:xfrm rot="16200000" flipH="1">
            <a:off x="1771355" y="2071666"/>
            <a:ext cx="954142" cy="1994830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xmlns="" id="{F786850C-05D5-4B60-BC33-D5F489E86393}"/>
              </a:ext>
            </a:extLst>
          </p:cNvPr>
          <p:cNvCxnSpPr>
            <a:cxnSpLocks/>
            <a:stCxn id="50" idx="2"/>
          </p:cNvCxnSpPr>
          <p:nvPr/>
        </p:nvCxnSpPr>
        <p:spPr>
          <a:xfrm rot="5400000">
            <a:off x="9713625" y="1937225"/>
            <a:ext cx="840915" cy="1835173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6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C3E5FF-8195-4A90-9A68-23B79DB4DB90}"/>
              </a:ext>
            </a:extLst>
          </p:cNvPr>
          <p:cNvSpPr/>
          <p:nvPr/>
        </p:nvSpPr>
        <p:spPr>
          <a:xfrm>
            <a:off x="1156979" y="157417"/>
            <a:ext cx="91823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ЖЫЛҒА АРНАЛҒАН ҚЫЛМЫСТЫҚ-ҚҰҚЫҚТЫҚ АҚПАРАТ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8C7C8CB6-39F1-411F-9F0B-4C60EF77740A}"/>
              </a:ext>
            </a:extLst>
          </p:cNvPr>
          <p:cNvSpPr/>
          <p:nvPr/>
        </p:nvSpPr>
        <p:spPr>
          <a:xfrm>
            <a:off x="3283680" y="3011657"/>
            <a:ext cx="5705278" cy="1272775"/>
          </a:xfrm>
          <a:prstGeom prst="roundRect">
            <a:avLst>
              <a:gd name="adj" fmla="val 121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4FC7050E-B956-4241-B439-0FA21627B39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686293" y="2396554"/>
            <a:ext cx="0" cy="585186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EFB04475-4300-4E9E-A94C-B45F41626C64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6075682" y="2403142"/>
            <a:ext cx="20318" cy="498280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E420F48-E13D-4627-BC82-DAE207BEC91B}"/>
              </a:ext>
            </a:extLst>
          </p:cNvPr>
          <p:cNvSpPr/>
          <p:nvPr/>
        </p:nvSpPr>
        <p:spPr>
          <a:xfrm>
            <a:off x="3170144" y="3812737"/>
            <a:ext cx="5705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ЕРДР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EDC9092-8863-49A4-9367-35BE644184CD}"/>
              </a:ext>
            </a:extLst>
          </p:cNvPr>
          <p:cNvSpPr/>
          <p:nvPr/>
        </p:nvSpPr>
        <p:spPr>
          <a:xfrm>
            <a:off x="4640488" y="2981740"/>
            <a:ext cx="2719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КПСиСУ</a:t>
            </a:r>
            <a:endParaRPr lang="kk-KZ" sz="4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3D5B22E-EF01-405C-BAD9-29BA881C0B78}"/>
              </a:ext>
            </a:extLst>
          </p:cNvPr>
          <p:cNvSpPr/>
          <p:nvPr/>
        </p:nvSpPr>
        <p:spPr>
          <a:xfrm>
            <a:off x="2664935" y="980634"/>
            <a:ext cx="2042715" cy="1415920"/>
          </a:xfrm>
          <a:prstGeom prst="roundRect">
            <a:avLst>
              <a:gd name="adj" fmla="val 994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3FBCB5B-2820-47E4-88A5-16E7E0A148E6}"/>
              </a:ext>
            </a:extLst>
          </p:cNvPr>
          <p:cNvSpPr/>
          <p:nvPr/>
        </p:nvSpPr>
        <p:spPr>
          <a:xfrm>
            <a:off x="2743655" y="1722200"/>
            <a:ext cx="182547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2 428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823 </a:t>
            </a:r>
          </a:p>
          <a:p>
            <a:pPr algn="ctr"/>
            <a:r>
              <a:rPr lang="kk-KZ" sz="105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өтініштер мен хабарламалар</a:t>
            </a:r>
            <a:endParaRPr lang="kk-KZ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F4CF7C27-E814-47C6-9605-9C6190F43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82513" y="1079045"/>
            <a:ext cx="665503" cy="660100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6DCC906-DC05-4082-A652-CC44AEA65959}"/>
              </a:ext>
            </a:extLst>
          </p:cNvPr>
          <p:cNvSpPr/>
          <p:nvPr/>
        </p:nvSpPr>
        <p:spPr>
          <a:xfrm>
            <a:off x="219381" y="1176092"/>
            <a:ext cx="2063260" cy="1415918"/>
          </a:xfrm>
          <a:prstGeom prst="roundRect">
            <a:avLst>
              <a:gd name="adj" fmla="val 106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DCCAA69-56A2-4B49-905D-A473AD6C0F28}"/>
              </a:ext>
            </a:extLst>
          </p:cNvPr>
          <p:cNvSpPr/>
          <p:nvPr/>
        </p:nvSpPr>
        <p:spPr>
          <a:xfrm>
            <a:off x="232875" y="1509414"/>
            <a:ext cx="2063260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kk-KZ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қылмыстық қудалау органы және </a:t>
            </a:r>
            <a:r>
              <a:rPr lang="kk-KZ" sz="105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олардың 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1140</a:t>
            </a:r>
            <a:r>
              <a:rPr lang="kk-KZ" sz="105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kk-KZ" sz="105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құрылымдық бөлімшелері</a:t>
            </a:r>
            <a:endParaRPr lang="kk-KZ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D857A12D-09EE-4430-96C6-6F31AF9747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5456" y="1069452"/>
            <a:ext cx="461718" cy="459833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xmlns="" id="{573CC2CF-904D-4252-9A37-E24A87AB3724}"/>
              </a:ext>
            </a:extLst>
          </p:cNvPr>
          <p:cNvSpPr/>
          <p:nvPr/>
        </p:nvSpPr>
        <p:spPr>
          <a:xfrm>
            <a:off x="807441" y="4672431"/>
            <a:ext cx="4879856" cy="2093171"/>
          </a:xfrm>
          <a:prstGeom prst="roundRect">
            <a:avLst>
              <a:gd name="adj" fmla="val 105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801F8619-251E-46F2-9D19-44F782E46C17}"/>
              </a:ext>
            </a:extLst>
          </p:cNvPr>
          <p:cNvSpPr/>
          <p:nvPr/>
        </p:nvSpPr>
        <p:spPr>
          <a:xfrm>
            <a:off x="6496921" y="4672430"/>
            <a:ext cx="4934612" cy="2093171"/>
          </a:xfrm>
          <a:prstGeom prst="roundRect">
            <a:avLst>
              <a:gd name="adj" fmla="val 1053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xmlns="" id="{2D82FF1F-6513-45E1-8E47-75BB02797F8A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 flipV="1">
            <a:off x="2884488" y="3648045"/>
            <a:ext cx="399192" cy="987602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B352661C-FD65-4F9F-BDB8-6FFC10970DB5}"/>
              </a:ext>
            </a:extLst>
          </p:cNvPr>
          <p:cNvSpPr/>
          <p:nvPr/>
        </p:nvSpPr>
        <p:spPr>
          <a:xfrm>
            <a:off x="7613635" y="4858679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ҚОҒАМ ҮШІН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42A92D2B-F1C6-47B7-8CA3-226A93D5A62E}"/>
              </a:ext>
            </a:extLst>
          </p:cNvPr>
          <p:cNvSpPr/>
          <p:nvPr/>
        </p:nvSpPr>
        <p:spPr>
          <a:xfrm>
            <a:off x="1577894" y="4898505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 ҮШІН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CA4167D-2ECA-4D86-A6B4-C40A362AF5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97314" y="4848796"/>
            <a:ext cx="419041" cy="41904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30B55D11-CC29-4D61-AB42-D25E39CC53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050511" y="4801500"/>
            <a:ext cx="501585" cy="501585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EEA794B7-1339-4730-AC2C-2EF54859F81D}"/>
              </a:ext>
            </a:extLst>
          </p:cNvPr>
          <p:cNvSpPr/>
          <p:nvPr/>
        </p:nvSpPr>
        <p:spPr>
          <a:xfrm>
            <a:off x="966685" y="5266017"/>
            <a:ext cx="4589995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kk-K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Қылмыстың жай-күйі туралы және қылмыс жасаған адамдар туралы өзекті ақпараттың болуы;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kk-K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Құқық бұзушылықтың алдын алу мақсатында статистикалық мәліметтерді қолдану;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kk-K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Сот-тергеу тәжірибесінің өзгеруі;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kk-K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Қылмыстық заңнамаға өзгерістер енгізу;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kk-K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 басшылығын жедел ақпараттандыру.</a:t>
            </a:r>
            <a:endParaRPr lang="kk-KZ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F8D6FF4D-D6C5-4585-9B07-43FADA27C226}"/>
              </a:ext>
            </a:extLst>
          </p:cNvPr>
          <p:cNvSpPr/>
          <p:nvPr/>
        </p:nvSpPr>
        <p:spPr>
          <a:xfrm>
            <a:off x="6968205" y="5354359"/>
            <a:ext cx="459514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Қылмыстық құқық бұзушылықтар картасы;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Азаматтардың өтініштерін жасыруға жол бермеу;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Өтініштерді қарау мерзімдерін бақылау;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Ақпараттық-анықтамалық қызмет көрсету;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k-KZ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Қысқартылған қылмыстық істер бойынша іс жүргізу шешімдерінің көшірмелерін беру.</a:t>
            </a:r>
            <a:endParaRPr lang="kk-KZ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2E062138-EDF3-4E89-A8BB-1346650A0BE7}"/>
              </a:ext>
            </a:extLst>
          </p:cNvPr>
          <p:cNvSpPr/>
          <p:nvPr/>
        </p:nvSpPr>
        <p:spPr>
          <a:xfrm>
            <a:off x="5054324" y="988107"/>
            <a:ext cx="2042715" cy="1415035"/>
          </a:xfrm>
          <a:prstGeom prst="roundRect">
            <a:avLst>
              <a:gd name="adj" fmla="val 993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9A780B89-B3A2-4C6F-94D9-BEB7A0D49D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802317" y="1089051"/>
            <a:ext cx="668004" cy="659688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23FBCB5B-2820-47E4-88A5-16E7E0A148E6}"/>
              </a:ext>
            </a:extLst>
          </p:cNvPr>
          <p:cNvSpPr/>
          <p:nvPr/>
        </p:nvSpPr>
        <p:spPr>
          <a:xfrm>
            <a:off x="5079599" y="1714506"/>
            <a:ext cx="20124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163 </a:t>
            </a:r>
            <a:r>
              <a:rPr lang="kk-KZ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226 </a:t>
            </a:r>
          </a:p>
          <a:p>
            <a:pPr algn="ctr"/>
            <a:r>
              <a:rPr lang="kk-KZ" sz="105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қылмыстық </a:t>
            </a:r>
            <a:r>
              <a:rPr lang="kk-KZ" sz="10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құқық бұзушылықтар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4D101A31-14C2-4E41-B251-50E417FAA9EE}"/>
              </a:ext>
            </a:extLst>
          </p:cNvPr>
          <p:cNvSpPr/>
          <p:nvPr/>
        </p:nvSpPr>
        <p:spPr>
          <a:xfrm>
            <a:off x="7443113" y="977277"/>
            <a:ext cx="2085017" cy="1450530"/>
          </a:xfrm>
          <a:prstGeom prst="roundRect">
            <a:avLst>
              <a:gd name="adj" fmla="val 878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5457E5-5E8A-4261-B6DA-4593828331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121231" y="1054207"/>
            <a:ext cx="687676" cy="680721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23FBCB5B-2820-47E4-88A5-16E7E0A148E6}"/>
              </a:ext>
            </a:extLst>
          </p:cNvPr>
          <p:cNvSpPr/>
          <p:nvPr/>
        </p:nvSpPr>
        <p:spPr>
          <a:xfrm>
            <a:off x="7440799" y="1760877"/>
            <a:ext cx="2089294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409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234 </a:t>
            </a:r>
          </a:p>
          <a:p>
            <a:pPr algn="ctr"/>
            <a:r>
              <a:rPr lang="kk-KZ" sz="105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өндірістегі қылмыстық істер </a:t>
            </a:r>
            <a:endParaRPr lang="kk-KZ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6" name="Соединитель: уступ 34">
            <a:extLst>
              <a:ext uri="{FF2B5EF4-FFF2-40B4-BE49-F238E27FC236}">
                <a16:creationId xmlns:a16="http://schemas.microsoft.com/office/drawing/2014/main" xmlns="" id="{5F835821-3D0F-4EB7-96F4-10DB89D27DD9}"/>
              </a:ext>
            </a:extLst>
          </p:cNvPr>
          <p:cNvCxnSpPr>
            <a:cxnSpLocks/>
            <a:stCxn id="69" idx="3"/>
          </p:cNvCxnSpPr>
          <p:nvPr/>
        </p:nvCxnSpPr>
        <p:spPr>
          <a:xfrm>
            <a:off x="8988958" y="3659016"/>
            <a:ext cx="246013" cy="1084220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: скругленные углы 9">
            <a:extLst>
              <a:ext uri="{FF2B5EF4-FFF2-40B4-BE49-F238E27FC236}">
                <a16:creationId xmlns:a16="http://schemas.microsoft.com/office/drawing/2014/main" xmlns="" id="{8C7C8CB6-39F1-411F-9F0B-4C60EF77740A}"/>
              </a:ext>
            </a:extLst>
          </p:cNvPr>
          <p:cNvSpPr/>
          <p:nvPr/>
        </p:nvSpPr>
        <p:spPr>
          <a:xfrm>
            <a:off x="3283680" y="3022628"/>
            <a:ext cx="5705278" cy="1272775"/>
          </a:xfrm>
          <a:prstGeom prst="roundRect">
            <a:avLst>
              <a:gd name="adj" fmla="val 121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6E420F48-E13D-4627-BC82-DAE207BEC91B}"/>
              </a:ext>
            </a:extLst>
          </p:cNvPr>
          <p:cNvSpPr/>
          <p:nvPr/>
        </p:nvSpPr>
        <p:spPr>
          <a:xfrm>
            <a:off x="3315174" y="3651225"/>
            <a:ext cx="5705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Сотқа дейінгі тергеп-тексерудің бірыңғай тізілімі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3EDC9092-8863-49A4-9367-35BE644184CD}"/>
              </a:ext>
            </a:extLst>
          </p:cNvPr>
          <p:cNvSpPr/>
          <p:nvPr/>
        </p:nvSpPr>
        <p:spPr>
          <a:xfrm>
            <a:off x="4692860" y="2951823"/>
            <a:ext cx="2810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ҚСжАЕК</a:t>
            </a:r>
            <a:endParaRPr lang="kk-KZ" sz="48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: скругленные углы 25">
            <a:extLst>
              <a:ext uri="{FF2B5EF4-FFF2-40B4-BE49-F238E27FC236}">
                <a16:creationId xmlns:a16="http://schemas.microsoft.com/office/drawing/2014/main" xmlns="" id="{2E062138-EDF3-4E89-A8BB-1346650A0BE7}"/>
              </a:ext>
            </a:extLst>
          </p:cNvPr>
          <p:cNvSpPr/>
          <p:nvPr/>
        </p:nvSpPr>
        <p:spPr>
          <a:xfrm>
            <a:off x="10030310" y="977277"/>
            <a:ext cx="2042715" cy="1457077"/>
          </a:xfrm>
          <a:prstGeom prst="roundRect">
            <a:avLst>
              <a:gd name="adj" fmla="val 816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9A780B89-B3A2-4C6F-94D9-BEB7A0D49D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584133" y="1069452"/>
            <a:ext cx="668004" cy="679287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23FBCB5B-2820-47E4-88A5-16E7E0A148E6}"/>
              </a:ext>
            </a:extLst>
          </p:cNvPr>
          <p:cNvSpPr/>
          <p:nvPr/>
        </p:nvSpPr>
        <p:spPr>
          <a:xfrm>
            <a:off x="9871890" y="1760877"/>
            <a:ext cx="2012483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041 </a:t>
            </a:r>
          </a:p>
          <a:p>
            <a:pPr algn="ctr"/>
            <a:r>
              <a:rPr lang="ru-RU" sz="105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 </a:t>
            </a:r>
            <a:r>
              <a:rPr lang="ru-RU" sz="105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шешімдері</a:t>
            </a:r>
            <a:endParaRPr lang="kk-KZ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2" descr="C:\Users\7175164\Desktop\Регламент План ит.д\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5183" y1="32808" x2="15183" y2="23885"/>
                        <a14:foregroundMark x1="15183" y1="34383" x2="12042" y2="38583"/>
                        <a14:foregroundMark x1="1832" y1="49344" x2="11257" y2="39370"/>
                        <a14:foregroundMark x1="48691" y1="2625" x2="37958" y2="12336"/>
                        <a14:foregroundMark x1="35079" y1="14961" x2="22251" y2="14698"/>
                        <a14:foregroundMark x1="16492" y1="15486" x2="21466" y2="15223"/>
                        <a14:foregroundMark x1="15707" y1="15486" x2="15183" y2="22835"/>
                        <a14:foregroundMark x1="64398" y1="15486" x2="83770" y2="15748"/>
                        <a14:foregroundMark x1="84555" y1="16010" x2="84555" y2="35958"/>
                        <a14:foregroundMark x1="86126" y1="37533" x2="98168" y2="49081"/>
                        <a14:foregroundMark x1="98168" y1="50656" x2="87173" y2="62205"/>
                        <a14:foregroundMark x1="50785" y1="2625" x2="63613" y2="14436"/>
                        <a14:foregroundMark x1="51047" y1="1837" x2="52094" y2="3412"/>
                        <a14:foregroundMark x1="23560" y1="14961" x2="26440" y2="14698"/>
                        <a14:backgroundMark x1="21466" y1="14173" x2="25654" y2="14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0" y="0"/>
            <a:ext cx="693946" cy="7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3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Соединитель: уступ 17">
            <a:extLst>
              <a:ext uri="{FF2B5EF4-FFF2-40B4-BE49-F238E27FC236}">
                <a16:creationId xmlns="" xmlns:a16="http://schemas.microsoft.com/office/drawing/2014/main" id="{CE839EB1-BA12-409C-B405-738994C0354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37239" y="1750109"/>
            <a:ext cx="1095141" cy="1593303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="" xmlns:a16="http://schemas.microsoft.com/office/drawing/2014/main" id="{F786850C-05D5-4B60-BC33-D5F489E86393}"/>
              </a:ext>
            </a:extLst>
          </p:cNvPr>
          <p:cNvCxnSpPr>
            <a:cxnSpLocks/>
          </p:cNvCxnSpPr>
          <p:nvPr/>
        </p:nvCxnSpPr>
        <p:spPr>
          <a:xfrm rot="5400000">
            <a:off x="9226194" y="1759735"/>
            <a:ext cx="1114392" cy="1593304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5" name="Рисунок 4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39DC9EBA-63CD-409F-9E12-0D99E6DD6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7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C7C8CB6-39F1-411F-9F0B-4C60EF77740A}"/>
              </a:ext>
            </a:extLst>
          </p:cNvPr>
          <p:cNvSpPr/>
          <p:nvPr/>
        </p:nvSpPr>
        <p:spPr>
          <a:xfrm>
            <a:off x="3281461" y="2739335"/>
            <a:ext cx="5705278" cy="1272775"/>
          </a:xfrm>
          <a:prstGeom prst="roundRect">
            <a:avLst>
              <a:gd name="adj" fmla="val 121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4FC7050E-B956-4241-B439-0FA21627B39C}"/>
              </a:ext>
            </a:extLst>
          </p:cNvPr>
          <p:cNvCxnSpPr/>
          <p:nvPr/>
        </p:nvCxnSpPr>
        <p:spPr>
          <a:xfrm>
            <a:off x="3743719" y="2083529"/>
            <a:ext cx="0" cy="583332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EFB04475-4300-4E9E-A94C-B45F41626C64}"/>
              </a:ext>
            </a:extLst>
          </p:cNvPr>
          <p:cNvCxnSpPr/>
          <p:nvPr/>
        </p:nvCxnSpPr>
        <p:spPr>
          <a:xfrm>
            <a:off x="6016937" y="2083529"/>
            <a:ext cx="0" cy="539304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E420F48-E13D-4627-BC82-DAE207BEC91B}"/>
              </a:ext>
            </a:extLst>
          </p:cNvPr>
          <p:cNvSpPr/>
          <p:nvPr/>
        </p:nvSpPr>
        <p:spPr>
          <a:xfrm>
            <a:off x="3170144" y="3540415"/>
            <a:ext cx="5705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ААЖ СУ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EDC9092-8863-49A4-9367-35BE644184CD}"/>
              </a:ext>
            </a:extLst>
          </p:cNvPr>
          <p:cNvSpPr/>
          <p:nvPr/>
        </p:nvSpPr>
        <p:spPr>
          <a:xfrm>
            <a:off x="4728907" y="2743850"/>
            <a:ext cx="2810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ҚСжАЕК</a:t>
            </a:r>
            <a:endParaRPr lang="kk-KZ" sz="4800" b="1" dirty="0">
              <a:solidFill>
                <a:schemeClr val="bg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646279" y="1024964"/>
            <a:ext cx="2232518" cy="1033291"/>
            <a:chOff x="4831341" y="1024964"/>
            <a:chExt cx="2232518" cy="103329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="" xmlns:a16="http://schemas.microsoft.com/office/drawing/2014/main" id="{2E062138-EDF3-4E89-A8BB-1346650A0BE7}"/>
                </a:ext>
              </a:extLst>
            </p:cNvPr>
            <p:cNvSpPr/>
            <p:nvPr/>
          </p:nvSpPr>
          <p:spPr>
            <a:xfrm>
              <a:off x="4831341" y="1024964"/>
              <a:ext cx="2232517" cy="10332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1924784C-AC1E-4B81-9793-C31FBC8661B3}"/>
                </a:ext>
              </a:extLst>
            </p:cNvPr>
            <p:cNvSpPr/>
            <p:nvPr/>
          </p:nvSpPr>
          <p:spPr>
            <a:xfrm>
              <a:off x="5556631" y="1255123"/>
              <a:ext cx="150722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1 797 450 </a:t>
              </a:r>
              <a:r>
                <a:rPr lang="kk-KZ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kk-KZ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kk-KZ" sz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дактилоскопиялық есеп</a:t>
              </a: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F4CF7C27-E814-47C6-9605-9C6190F43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69563" y="1283749"/>
              <a:ext cx="625681" cy="6256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373061" y="1024964"/>
            <a:ext cx="2741316" cy="1058565"/>
            <a:chOff x="2536351" y="1024964"/>
            <a:chExt cx="2741316" cy="105856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="" xmlns:a16="http://schemas.microsoft.com/office/drawing/2014/main" id="{63D5B22E-EF01-405C-BAD9-29BA881C0B78}"/>
                </a:ext>
              </a:extLst>
            </p:cNvPr>
            <p:cNvSpPr/>
            <p:nvPr/>
          </p:nvSpPr>
          <p:spPr>
            <a:xfrm>
              <a:off x="2536351" y="1024964"/>
              <a:ext cx="2177835" cy="105856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23FBCB5B-2820-47E4-88A5-16E7E0A148E6}"/>
                </a:ext>
              </a:extLst>
            </p:cNvPr>
            <p:cNvSpPr/>
            <p:nvPr/>
          </p:nvSpPr>
          <p:spPr>
            <a:xfrm>
              <a:off x="3376378" y="1134925"/>
              <a:ext cx="1901289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10 857 </a:t>
              </a:r>
              <a:r>
                <a:rPr lang="kk-KZ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kk-KZ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kk-KZ" sz="14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іздестіру</a:t>
              </a:r>
            </a:p>
            <a:p>
              <a:r>
                <a:rPr lang="kk-KZ" sz="14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есепке алуы</a:t>
              </a:r>
              <a:endParaRPr lang="kk-KZ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="" xmlns:a16="http://schemas.microsoft.com/office/drawing/2014/main" id="{9A780B89-B3A2-4C6F-94D9-BEB7A0D49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63766" y="1255123"/>
              <a:ext cx="625681" cy="625681"/>
            </a:xfrm>
            <a:prstGeom prst="rect">
              <a:avLst/>
            </a:prstGeom>
          </p:spPr>
        </p:pic>
      </p:grpSp>
      <p:sp>
        <p:nvSpPr>
          <p:cNvPr id="49" name="Прямоугольник: скругленные углы 48">
            <a:extLst>
              <a:ext uri="{FF2B5EF4-FFF2-40B4-BE49-F238E27FC236}">
                <a16:creationId xmlns="" xmlns:a16="http://schemas.microsoft.com/office/drawing/2014/main" id="{889E6C91-1419-4EE9-B2BC-76797AB8735C}"/>
              </a:ext>
            </a:extLst>
          </p:cNvPr>
          <p:cNvSpPr/>
          <p:nvPr/>
        </p:nvSpPr>
        <p:spPr>
          <a:xfrm>
            <a:off x="317499" y="4622801"/>
            <a:ext cx="3737945" cy="2093171"/>
          </a:xfrm>
          <a:prstGeom prst="roundRect">
            <a:avLst>
              <a:gd name="adj" fmla="val 105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="" xmlns:a16="http://schemas.microsoft.com/office/drawing/2014/main" id="{573CC2CF-904D-4252-9A37-E24A87AB3724}"/>
              </a:ext>
            </a:extLst>
          </p:cNvPr>
          <p:cNvSpPr/>
          <p:nvPr/>
        </p:nvSpPr>
        <p:spPr>
          <a:xfrm>
            <a:off x="4265127" y="4622801"/>
            <a:ext cx="3737945" cy="2093171"/>
          </a:xfrm>
          <a:prstGeom prst="roundRect">
            <a:avLst>
              <a:gd name="adj" fmla="val 105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="" xmlns:a16="http://schemas.microsoft.com/office/drawing/2014/main" id="{801F8619-251E-46F2-9D19-44F782E46C17}"/>
              </a:ext>
            </a:extLst>
          </p:cNvPr>
          <p:cNvSpPr/>
          <p:nvPr/>
        </p:nvSpPr>
        <p:spPr>
          <a:xfrm>
            <a:off x="8212755" y="4622801"/>
            <a:ext cx="3737945" cy="2093171"/>
          </a:xfrm>
          <a:prstGeom prst="roundRect">
            <a:avLst>
              <a:gd name="adj" fmla="val 1053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cxnSp>
        <p:nvCxnSpPr>
          <p:cNvPr id="33" name="Соединитель: уступ 32">
            <a:extLst>
              <a:ext uri="{FF2B5EF4-FFF2-40B4-BE49-F238E27FC236}">
                <a16:creationId xmlns="" xmlns:a16="http://schemas.microsoft.com/office/drawing/2014/main" id="{2D82FF1F-6513-45E1-8E47-75BB02797F8A}"/>
              </a:ext>
            </a:extLst>
          </p:cNvPr>
          <p:cNvCxnSpPr>
            <a:stCxn id="10" idx="1"/>
            <a:endCxn id="49" idx="0"/>
          </p:cNvCxnSpPr>
          <p:nvPr/>
        </p:nvCxnSpPr>
        <p:spPr>
          <a:xfrm rot="10800000" flipV="1">
            <a:off x="2186473" y="3375723"/>
            <a:ext cx="1094989" cy="1247078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="" xmlns:a16="http://schemas.microsoft.com/office/drawing/2014/main" id="{5F835821-3D0F-4EB7-96F4-10DB89D27DD9}"/>
              </a:ext>
            </a:extLst>
          </p:cNvPr>
          <p:cNvCxnSpPr>
            <a:stCxn id="10" idx="3"/>
            <a:endCxn id="60" idx="0"/>
          </p:cNvCxnSpPr>
          <p:nvPr/>
        </p:nvCxnSpPr>
        <p:spPr>
          <a:xfrm>
            <a:off x="8986739" y="3375723"/>
            <a:ext cx="1094989" cy="1247078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A581F1D3-3A56-44F2-B138-B12078695C43}"/>
              </a:ext>
            </a:extLst>
          </p:cNvPr>
          <p:cNvCxnSpPr>
            <a:endCxn id="59" idx="0"/>
          </p:cNvCxnSpPr>
          <p:nvPr/>
        </p:nvCxnSpPr>
        <p:spPr>
          <a:xfrm>
            <a:off x="6134100" y="4081608"/>
            <a:ext cx="0" cy="541193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11778140-B388-4203-B962-9704465CA66A}"/>
              </a:ext>
            </a:extLst>
          </p:cNvPr>
          <p:cNvSpPr/>
          <p:nvPr/>
        </p:nvSpPr>
        <p:spPr>
          <a:xfrm>
            <a:off x="9181787" y="4594941"/>
            <a:ext cx="2558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ТМД ЕЛДЕРІМЕН ӨЗАРА ІС-ҚИМЫЛ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B352661C-FD65-4F9F-BDB8-6FFC10970DB5}"/>
              </a:ext>
            </a:extLst>
          </p:cNvPr>
          <p:cNvSpPr/>
          <p:nvPr/>
        </p:nvSpPr>
        <p:spPr>
          <a:xfrm>
            <a:off x="5277310" y="4683172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АЗАМАТТАР ҮШІН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42A92D2B-F1C6-47B7-8CA3-226A93D5A62E}"/>
              </a:ext>
            </a:extLst>
          </p:cNvPr>
          <p:cNvSpPr/>
          <p:nvPr/>
        </p:nvSpPr>
        <p:spPr>
          <a:xfrm>
            <a:off x="1100258" y="4635193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 ҮШІН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DCA4167D-2ECA-4D86-A6B4-C40A362AF5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9678" y="4573609"/>
            <a:ext cx="419041" cy="41904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BB775045-53ED-4EEC-B288-FB5F8110D9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16195" y="4613607"/>
            <a:ext cx="401672" cy="40167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30B55D11-CC29-4D61-AB42-D25E39CC53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14186" y="4625993"/>
            <a:ext cx="501585" cy="501585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5F3A0773-7A56-4B01-9C95-43E4265036F3}"/>
              </a:ext>
            </a:extLst>
          </p:cNvPr>
          <p:cNvSpPr/>
          <p:nvPr/>
        </p:nvSpPr>
        <p:spPr>
          <a:xfrm>
            <a:off x="8460364" y="5223463"/>
            <a:ext cx="33260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/>
              <a:t>Мәліметтерді беру:</a:t>
            </a:r>
            <a:endParaRPr lang="kk-KZ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/>
              <a:t>Сотталғандарға </a:t>
            </a:r>
            <a:r>
              <a:rPr lang="kk-KZ" sz="1400" dirty="0" smtClean="0"/>
              <a:t>қатысты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 smtClean="0"/>
              <a:t>Іздеудегілерге қатысты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/>
              <a:t>Д</a:t>
            </a:r>
            <a:r>
              <a:rPr lang="kk-KZ" sz="1400" dirty="0" smtClean="0"/>
              <a:t>актилоскопиялық есеп алу</a:t>
            </a:r>
            <a:endParaRPr lang="kk-KZ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 smtClean="0"/>
              <a:t>Статистикалық </a:t>
            </a:r>
            <a:r>
              <a:rPr lang="kk-KZ" sz="1400" dirty="0"/>
              <a:t>деректер</a:t>
            </a:r>
            <a:endParaRPr lang="kk-KZ" sz="1400" dirty="0" smtClean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EEA794B7-1339-4730-AC2C-2EF54859F81D}"/>
              </a:ext>
            </a:extLst>
          </p:cNvPr>
          <p:cNvSpPr/>
          <p:nvPr/>
        </p:nvSpPr>
        <p:spPr>
          <a:xfrm>
            <a:off x="390855" y="4963379"/>
            <a:ext cx="35013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 smtClean="0"/>
              <a:t>Мемлекеттік қызметке үміткерлерді, депутаттарды, алқабилерді, мұғалімдерді және т. б. тексеру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 smtClean="0"/>
              <a:t>Шекарадан өтуді шектеу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 smtClean="0"/>
              <a:t>Сыбайлас жемқорлық тәуекелдерін жою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 smtClean="0"/>
              <a:t>Террористер мен экстремистердің қаржылық операцияларын шектеу</a:t>
            </a:r>
            <a:endParaRPr lang="kk-KZ" sz="1400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F8D6FF4D-D6C5-4585-9B07-43FADA27C226}"/>
              </a:ext>
            </a:extLst>
          </p:cNvPr>
          <p:cNvSpPr/>
          <p:nvPr/>
        </p:nvSpPr>
        <p:spPr>
          <a:xfrm>
            <a:off x="4559132" y="5165274"/>
            <a:ext cx="33260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 smtClean="0"/>
              <a:t>Соттылықтың болуы немесе болмауы туралы анықтамаларды, мұрағаттық мәліметтерді, апостильді беру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 smtClean="0"/>
              <a:t>Туыстарын іздеу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1400" dirty="0" smtClean="0"/>
              <a:t>Азаматтарды оңалту</a:t>
            </a:r>
            <a:endParaRPr lang="kk-KZ" sz="14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49198" y="947023"/>
            <a:ext cx="2587122" cy="1184940"/>
            <a:chOff x="139064" y="959704"/>
            <a:chExt cx="2587122" cy="1184940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="" xmlns:a16="http://schemas.microsoft.com/office/drawing/2014/main" id="{06DCC906-DC05-4082-A652-CC44AEA65959}"/>
                </a:ext>
              </a:extLst>
            </p:cNvPr>
            <p:cNvSpPr/>
            <p:nvPr/>
          </p:nvSpPr>
          <p:spPr>
            <a:xfrm>
              <a:off x="139064" y="1052400"/>
              <a:ext cx="2229618" cy="103112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0DCCAA69-56A2-4B49-905D-A473AD6C0F28}"/>
                </a:ext>
              </a:extLst>
            </p:cNvPr>
            <p:cNvSpPr/>
            <p:nvPr/>
          </p:nvSpPr>
          <p:spPr>
            <a:xfrm>
              <a:off x="767883" y="959704"/>
              <a:ext cx="1958303" cy="1184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5 363 502 </a:t>
              </a:r>
              <a:r>
                <a:rPr lang="kk-KZ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kk-KZ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kk-KZ" sz="11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сотталған және жауапкершілікке тартылған адамдар </a:t>
              </a:r>
            </a:p>
            <a:p>
              <a:r>
                <a:rPr lang="kk-KZ" sz="11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(тегі бойынша </a:t>
              </a:r>
            </a:p>
            <a:p>
              <a:r>
                <a:rPr lang="kk-KZ" sz="11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есепке алу)</a:t>
              </a:r>
              <a:endParaRPr lang="kk-KZ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576F78B2-3E84-4361-A3A4-725D382B3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69650" y="1282316"/>
              <a:ext cx="625681" cy="6627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</p:pic>
      </p:grp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C1C3E5FF-8195-4A90-9A68-23B79DB4DB90}"/>
              </a:ext>
            </a:extLst>
          </p:cNvPr>
          <p:cNvSpPr/>
          <p:nvPr/>
        </p:nvSpPr>
        <p:spPr>
          <a:xfrm>
            <a:off x="1012003" y="117125"/>
            <a:ext cx="9671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ЖЫЛЫ ЕЛДЕГІ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РНАЙЫ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ЕСЕПКЕ АЛУДЫҢ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ЖАЙ-КҮЙІ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990700" y="1079944"/>
            <a:ext cx="2049173" cy="1038654"/>
            <a:chOff x="7201095" y="1079944"/>
            <a:chExt cx="2635907" cy="1038654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="" xmlns:a16="http://schemas.microsoft.com/office/drawing/2014/main" id="{4D101A31-14C2-4E41-B251-50E417FAA9EE}"/>
                </a:ext>
              </a:extLst>
            </p:cNvPr>
            <p:cNvSpPr/>
            <p:nvPr/>
          </p:nvSpPr>
          <p:spPr>
            <a:xfrm>
              <a:off x="7326352" y="1085307"/>
              <a:ext cx="2510650" cy="10332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0D525279-4AFB-4C54-8E49-41615619932E}"/>
                </a:ext>
              </a:extLst>
            </p:cNvPr>
            <p:cNvSpPr/>
            <p:nvPr/>
          </p:nvSpPr>
          <p:spPr>
            <a:xfrm>
              <a:off x="7765411" y="1079944"/>
              <a:ext cx="194633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39 278 </a:t>
              </a:r>
            </a:p>
            <a:p>
              <a:r>
                <a:rPr lang="kk-KZ" sz="14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әрекетке қабілетсіздерді есепке алу</a:t>
              </a:r>
              <a:endParaRPr lang="kk-KZ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9576DDF3-63AD-4842-B1F7-16C224609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2825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095" y="1269893"/>
              <a:ext cx="544969" cy="544969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9598328" y="1024960"/>
            <a:ext cx="2543942" cy="1033291"/>
            <a:chOff x="9783390" y="1024960"/>
            <a:chExt cx="2543942" cy="1033291"/>
          </a:xfrm>
        </p:grpSpPr>
        <p:sp>
          <p:nvSpPr>
            <p:cNvPr id="51" name="Прямоугольник: скругленные углы 24">
              <a:extLst>
                <a:ext uri="{FF2B5EF4-FFF2-40B4-BE49-F238E27FC236}">
                  <a16:creationId xmlns="" xmlns:a16="http://schemas.microsoft.com/office/drawing/2014/main" id="{4D101A31-14C2-4E41-B251-50E417FAA9EE}"/>
                </a:ext>
              </a:extLst>
            </p:cNvPr>
            <p:cNvSpPr/>
            <p:nvPr/>
          </p:nvSpPr>
          <p:spPr>
            <a:xfrm>
              <a:off x="9783390" y="1024960"/>
              <a:ext cx="2543942" cy="10332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0D525279-4AFB-4C54-8E49-41615619932E}"/>
                </a:ext>
              </a:extLst>
            </p:cNvPr>
            <p:cNvSpPr/>
            <p:nvPr/>
          </p:nvSpPr>
          <p:spPr>
            <a:xfrm>
              <a:off x="10395799" y="1190303"/>
              <a:ext cx="18870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2 949 038 </a:t>
              </a:r>
              <a:endPara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kk-KZ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Мұрағаттық қор</a:t>
              </a:r>
              <a:endPara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="" xmlns:a16="http://schemas.microsoft.com/office/drawing/2014/main" id="{9576DDF3-63AD-4842-B1F7-16C224609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2825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2995" y="1264124"/>
              <a:ext cx="550738" cy="550738"/>
            </a:xfrm>
            <a:prstGeom prst="rect">
              <a:avLst/>
            </a:prstGeom>
          </p:spPr>
        </p:pic>
      </p:grpSp>
      <p:cxnSp>
        <p:nvCxnSpPr>
          <p:cNvPr id="69" name="Прямая со стрелкой 68">
            <a:extLst>
              <a:ext uri="{FF2B5EF4-FFF2-40B4-BE49-F238E27FC236}">
                <a16:creationId xmlns="" xmlns:a16="http://schemas.microsoft.com/office/drawing/2014/main" id="{EFB04475-4300-4E9E-A94C-B45F41626C64}"/>
              </a:ext>
            </a:extLst>
          </p:cNvPr>
          <p:cNvCxnSpPr/>
          <p:nvPr/>
        </p:nvCxnSpPr>
        <p:spPr>
          <a:xfrm>
            <a:off x="8107045" y="2105297"/>
            <a:ext cx="0" cy="539304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Соединитель: уступ 17">
            <a:extLst>
              <a:ext uri="{FF2B5EF4-FFF2-40B4-BE49-F238E27FC236}">
                <a16:creationId xmlns="" xmlns:a16="http://schemas.microsoft.com/office/drawing/2014/main" id="{CE839EB1-BA12-409C-B405-738994C03541}"/>
              </a:ext>
            </a:extLst>
          </p:cNvPr>
          <p:cNvCxnSpPr>
            <a:cxnSpLocks/>
            <a:stCxn id="24" idx="2"/>
            <a:endCxn id="10" idx="1"/>
          </p:cNvCxnSpPr>
          <p:nvPr/>
        </p:nvCxnSpPr>
        <p:spPr>
          <a:xfrm rot="16200000" flipH="1">
            <a:off x="1922277" y="2001080"/>
            <a:ext cx="1189624" cy="1657863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="" xmlns:a16="http://schemas.microsoft.com/office/drawing/2014/main" id="{F786850C-05D5-4B60-BC33-D5F489E86393}"/>
              </a:ext>
            </a:extLst>
          </p:cNvPr>
          <p:cNvCxnSpPr>
            <a:cxnSpLocks/>
            <a:stCxn id="25" idx="2"/>
            <a:endCxn id="10" idx="3"/>
          </p:cNvCxnSpPr>
          <p:nvPr/>
        </p:nvCxnSpPr>
        <p:spPr>
          <a:xfrm rot="5400000">
            <a:off x="9089788" y="1934570"/>
            <a:ext cx="1189624" cy="1790884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5" name="Рисунок 4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39DC9EBA-63CD-409F-9E12-0D99E6DD6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8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1C3E5FF-8195-4A90-9A68-23B79DB4DB90}"/>
              </a:ext>
            </a:extLst>
          </p:cNvPr>
          <p:cNvSpPr/>
          <p:nvPr/>
        </p:nvSpPr>
        <p:spPr>
          <a:xfrm>
            <a:off x="1012003" y="142027"/>
            <a:ext cx="89338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ЖЫЛҒА АРНАЛҒАН ӘКІМШІЛІК-ҚҰҚЫҚТЫҚ АҚПАРАТ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63D5B22E-EF01-405C-BAD9-29BA881C0B78}"/>
              </a:ext>
            </a:extLst>
          </p:cNvPr>
          <p:cNvSpPr/>
          <p:nvPr/>
        </p:nvSpPr>
        <p:spPr>
          <a:xfrm>
            <a:off x="3281461" y="1041400"/>
            <a:ext cx="2741316" cy="1193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6DCC906-DC05-4082-A652-CC44AEA65959}"/>
              </a:ext>
            </a:extLst>
          </p:cNvPr>
          <p:cNvSpPr/>
          <p:nvPr/>
        </p:nvSpPr>
        <p:spPr>
          <a:xfrm>
            <a:off x="317500" y="1041400"/>
            <a:ext cx="2741316" cy="1193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4D101A31-14C2-4E41-B251-50E417FAA9EE}"/>
              </a:ext>
            </a:extLst>
          </p:cNvPr>
          <p:cNvSpPr/>
          <p:nvPr/>
        </p:nvSpPr>
        <p:spPr>
          <a:xfrm>
            <a:off x="9209384" y="1041400"/>
            <a:ext cx="2741316" cy="1193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2E062138-EDF3-4E89-A8BB-1346650A0BE7}"/>
              </a:ext>
            </a:extLst>
          </p:cNvPr>
          <p:cNvSpPr/>
          <p:nvPr/>
        </p:nvSpPr>
        <p:spPr>
          <a:xfrm>
            <a:off x="6245422" y="1080603"/>
            <a:ext cx="2741316" cy="1193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C7C8CB6-39F1-411F-9F0B-4C60EF77740A}"/>
              </a:ext>
            </a:extLst>
          </p:cNvPr>
          <p:cNvSpPr>
            <a:spLocks noChangeAspect="1"/>
          </p:cNvSpPr>
          <p:nvPr/>
        </p:nvSpPr>
        <p:spPr>
          <a:xfrm>
            <a:off x="3346021" y="2844778"/>
            <a:ext cx="5443137" cy="1160091"/>
          </a:xfrm>
          <a:prstGeom prst="roundRect">
            <a:avLst>
              <a:gd name="adj" fmla="val 121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0DCCAA69-56A2-4B49-905D-A473AD6C0F28}"/>
              </a:ext>
            </a:extLst>
          </p:cNvPr>
          <p:cNvSpPr/>
          <p:nvPr/>
        </p:nvSpPr>
        <p:spPr>
          <a:xfrm>
            <a:off x="1494939" y="1315134"/>
            <a:ext cx="124264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 </a:t>
            </a:r>
            <a: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 </a:t>
            </a:r>
          </a:p>
          <a:p>
            <a:r>
              <a:rPr lang="kk-KZ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органдар</a:t>
            </a:r>
            <a:endParaRPr lang="kk-KZ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924784C-AC1E-4B81-9793-C31FBC8661B3}"/>
              </a:ext>
            </a:extLst>
          </p:cNvPr>
          <p:cNvSpPr/>
          <p:nvPr/>
        </p:nvSpPr>
        <p:spPr>
          <a:xfrm>
            <a:off x="3974067" y="1242538"/>
            <a:ext cx="1560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</a:t>
            </a:r>
          </a:p>
          <a:p>
            <a:r>
              <a:rPr lang="kk-KZ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</a:t>
            </a:r>
            <a:r>
              <a:rPr lang="kk-KZ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кімшілік өндіріс</a:t>
            </a:r>
            <a:endParaRPr lang="kk-KZ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0D525279-4AFB-4C54-8E49-41615619932E}"/>
              </a:ext>
            </a:extLst>
          </p:cNvPr>
          <p:cNvSpPr/>
          <p:nvPr/>
        </p:nvSpPr>
        <p:spPr>
          <a:xfrm>
            <a:off x="9890188" y="1315133"/>
            <a:ext cx="2034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kk-KZ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екінші деңгейдегі </a:t>
            </a:r>
          </a:p>
          <a:p>
            <a:r>
              <a:rPr lang="kk-KZ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банктер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4FC7050E-B956-4241-B439-0FA21627B39C}"/>
              </a:ext>
            </a:extLst>
          </p:cNvPr>
          <p:cNvCxnSpPr>
            <a:stCxn id="3" idx="2"/>
          </p:cNvCxnSpPr>
          <p:nvPr/>
        </p:nvCxnSpPr>
        <p:spPr>
          <a:xfrm>
            <a:off x="4652119" y="2235200"/>
            <a:ext cx="0" cy="607901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EFB04475-4300-4E9E-A94C-B45F41626C64}"/>
              </a:ext>
            </a:extLst>
          </p:cNvPr>
          <p:cNvCxnSpPr>
            <a:stCxn id="26" idx="2"/>
          </p:cNvCxnSpPr>
          <p:nvPr/>
        </p:nvCxnSpPr>
        <p:spPr>
          <a:xfrm>
            <a:off x="7616080" y="2274403"/>
            <a:ext cx="0" cy="621294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E420F48-E13D-4627-BC82-DAE207BEC91B}"/>
              </a:ext>
            </a:extLst>
          </p:cNvPr>
          <p:cNvSpPr/>
          <p:nvPr/>
        </p:nvSpPr>
        <p:spPr>
          <a:xfrm>
            <a:off x="3589361" y="3402981"/>
            <a:ext cx="5049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Әкімшілік </a:t>
            </a:r>
            <a:r>
              <a:rPr lang="kk-KZ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іс-жүргізулердің </a:t>
            </a:r>
            <a:r>
              <a:rPr lang="kk-KZ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бірыңғай тізілімі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EDC9092-8863-49A4-9367-35BE644184CD}"/>
              </a:ext>
            </a:extLst>
          </p:cNvPr>
          <p:cNvSpPr/>
          <p:nvPr/>
        </p:nvSpPr>
        <p:spPr>
          <a:xfrm>
            <a:off x="5006488" y="2868961"/>
            <a:ext cx="2153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ҚСжАЕК</a:t>
            </a:r>
            <a:endParaRPr lang="kk-KZ" sz="3600" b="1" dirty="0">
              <a:solidFill>
                <a:schemeClr val="bg1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F4CF7C27-E814-47C6-9605-9C6190F43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4552" y="1325459"/>
            <a:ext cx="625681" cy="6256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857A12D-09EE-4430-96C6-6F31AF9747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162" y="1315133"/>
            <a:ext cx="625681" cy="62568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9A780B89-B3A2-4C6F-94D9-BEB7A0D49D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6021" y="1313159"/>
            <a:ext cx="625681" cy="62568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05457E5-5E8A-4261-B6DA-4593828331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11399" y="1362587"/>
            <a:ext cx="629832" cy="629832"/>
          </a:xfrm>
          <a:prstGeom prst="rect">
            <a:avLst/>
          </a:prstGeom>
        </p:spPr>
      </p:pic>
      <p:cxnSp>
        <p:nvCxnSpPr>
          <p:cNvPr id="33" name="Соединитель: уступ 32">
            <a:extLst>
              <a:ext uri="{FF2B5EF4-FFF2-40B4-BE49-F238E27FC236}">
                <a16:creationId xmlns="" xmlns:a16="http://schemas.microsoft.com/office/drawing/2014/main" id="{2D82FF1F-6513-45E1-8E47-75BB02797F8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99864" y="3574489"/>
            <a:ext cx="1456260" cy="1048311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="" xmlns:a16="http://schemas.microsoft.com/office/drawing/2014/main" id="{5F835821-3D0F-4EB7-96F4-10DB89D27DD9}"/>
              </a:ext>
            </a:extLst>
          </p:cNvPr>
          <p:cNvCxnSpPr>
            <a:cxnSpLocks/>
          </p:cNvCxnSpPr>
          <p:nvPr/>
        </p:nvCxnSpPr>
        <p:spPr>
          <a:xfrm>
            <a:off x="8835870" y="3574490"/>
            <a:ext cx="1532461" cy="1048311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1924784C-AC1E-4B81-9793-C31FBC8661B3}"/>
              </a:ext>
            </a:extLst>
          </p:cNvPr>
          <p:cNvSpPr/>
          <p:nvPr/>
        </p:nvSpPr>
        <p:spPr>
          <a:xfrm>
            <a:off x="7033916" y="1210095"/>
            <a:ext cx="193995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kk-KZ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қалада 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lang="kk-KZ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фотобейнетіркеу</a:t>
            </a:r>
          </a:p>
          <a:p>
            <a:r>
              <a:rPr lang="kk-KZ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жүйесі</a:t>
            </a:r>
          </a:p>
        </p:txBody>
      </p:sp>
      <p:sp>
        <p:nvSpPr>
          <p:cNvPr id="51" name="Прямоугольник: скругленные углы 58">
            <a:extLst>
              <a:ext uri="{FF2B5EF4-FFF2-40B4-BE49-F238E27FC236}">
                <a16:creationId xmlns="" xmlns:a16="http://schemas.microsoft.com/office/drawing/2014/main" id="{573CC2CF-904D-4252-9A37-E24A87AB3724}"/>
              </a:ext>
            </a:extLst>
          </p:cNvPr>
          <p:cNvSpPr/>
          <p:nvPr/>
        </p:nvSpPr>
        <p:spPr>
          <a:xfrm>
            <a:off x="807441" y="4672431"/>
            <a:ext cx="4879856" cy="2093171"/>
          </a:xfrm>
          <a:prstGeom prst="roundRect">
            <a:avLst>
              <a:gd name="adj" fmla="val 105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2" name="Прямоугольник: скругленные углы 59">
            <a:extLst>
              <a:ext uri="{FF2B5EF4-FFF2-40B4-BE49-F238E27FC236}">
                <a16:creationId xmlns="" xmlns:a16="http://schemas.microsoft.com/office/drawing/2014/main" id="{801F8619-251E-46F2-9D19-44F782E46C17}"/>
              </a:ext>
            </a:extLst>
          </p:cNvPr>
          <p:cNvSpPr/>
          <p:nvPr/>
        </p:nvSpPr>
        <p:spPr>
          <a:xfrm>
            <a:off x="6426643" y="4622800"/>
            <a:ext cx="4934612" cy="2093171"/>
          </a:xfrm>
          <a:prstGeom prst="roundRect">
            <a:avLst>
              <a:gd name="adj" fmla="val 1053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B352661C-FD65-4F9F-BDB8-6FFC10970DB5}"/>
              </a:ext>
            </a:extLst>
          </p:cNvPr>
          <p:cNvSpPr/>
          <p:nvPr/>
        </p:nvSpPr>
        <p:spPr>
          <a:xfrm>
            <a:off x="7935607" y="4726046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ҚОҒАМ ҮШІН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42A92D2B-F1C6-47B7-8CA3-226A93D5A62E}"/>
              </a:ext>
            </a:extLst>
          </p:cNvPr>
          <p:cNvSpPr/>
          <p:nvPr/>
        </p:nvSpPr>
        <p:spPr>
          <a:xfrm>
            <a:off x="1977140" y="4779755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 ҮШІН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DCA4167D-2ECA-4D86-A6B4-C40A362AF5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96560" y="4730046"/>
            <a:ext cx="419041" cy="41904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30B55D11-CC29-4D61-AB42-D25E39CC53D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72483" y="4668867"/>
            <a:ext cx="501585" cy="501585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EEA794B7-1339-4730-AC2C-2EF54859F81D}"/>
              </a:ext>
            </a:extLst>
          </p:cNvPr>
          <p:cNvSpPr/>
          <p:nvPr/>
        </p:nvSpPr>
        <p:spPr>
          <a:xfrm>
            <a:off x="1413432" y="5242269"/>
            <a:ext cx="4589995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Бұрмалау</a:t>
            </a: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тәуекелдерін</a:t>
            </a: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төмендету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1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роцессуалдық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уақытты</a:t>
            </a: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үнемдеу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қателерді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жою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бұзушылықтарды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бұғаттау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жазаның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бұлтартпастығы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айыппұлдарды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өндіріп</a:t>
            </a: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алуды</a:t>
            </a: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арттыру</a:t>
            </a: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F8D6FF4D-D6C5-4585-9B07-43FADA27C226}"/>
              </a:ext>
            </a:extLst>
          </p:cNvPr>
          <p:cNvSpPr/>
          <p:nvPr/>
        </p:nvSpPr>
        <p:spPr>
          <a:xfrm>
            <a:off x="7290177" y="5221726"/>
            <a:ext cx="4595146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процедураның</a:t>
            </a: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ашықтығы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уақытты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үнемдеу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бақылау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мүмкіндігі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айыппұлдарды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сол</a:t>
            </a: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жерде</a:t>
            </a: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төлеу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шектеулерді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автоматты</a:t>
            </a: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түрде</a:t>
            </a: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алып</a:t>
            </a:r>
            <a:r>
              <a:rPr lang="ru-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тастау</a:t>
            </a: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A581F1D3-3A56-44F2-B138-B12078695C43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6134100" y="3571040"/>
            <a:ext cx="0" cy="1051761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xmlns="" id="{CE839EB1-BA12-409C-B405-738994C03541}"/>
              </a:ext>
            </a:extLst>
          </p:cNvPr>
          <p:cNvCxnSpPr>
            <a:cxnSpLocks/>
            <a:stCxn id="24" idx="2"/>
            <a:endCxn id="10" idx="1"/>
          </p:cNvCxnSpPr>
          <p:nvPr/>
        </p:nvCxnSpPr>
        <p:spPr>
          <a:xfrm rot="16200000" flipH="1">
            <a:off x="1939417" y="1983940"/>
            <a:ext cx="1187650" cy="1690169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xmlns="" id="{F786850C-05D5-4B60-BC33-D5F489E86393}"/>
              </a:ext>
            </a:extLst>
          </p:cNvPr>
          <p:cNvCxnSpPr>
            <a:cxnSpLocks/>
            <a:stCxn id="25" idx="2"/>
            <a:endCxn id="10" idx="3"/>
          </p:cNvCxnSpPr>
          <p:nvPr/>
        </p:nvCxnSpPr>
        <p:spPr>
          <a:xfrm rot="5400000">
            <a:off x="9172749" y="2077095"/>
            <a:ext cx="1199951" cy="1491558"/>
          </a:xfrm>
          <a:prstGeom prst="bentConnector2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1C42CC9-D9B5-4293-BE6B-C85D8E546DAB}"/>
              </a:ext>
            </a:extLst>
          </p:cNvPr>
          <p:cNvSpPr/>
          <p:nvPr/>
        </p:nvSpPr>
        <p:spPr>
          <a:xfrm>
            <a:off x="0" y="0"/>
            <a:ext cx="12192000" cy="745724"/>
          </a:xfrm>
          <a:prstGeom prst="rect">
            <a:avLst/>
          </a:prstGeom>
          <a:gradFill flip="none" rotWithShape="1">
            <a:gsLst>
              <a:gs pos="0">
                <a:srgbClr val="3762CD">
                  <a:shade val="30000"/>
                  <a:satMod val="115000"/>
                </a:srgbClr>
              </a:gs>
              <a:gs pos="50000">
                <a:srgbClr val="3762CD">
                  <a:shade val="67500"/>
                  <a:satMod val="115000"/>
                </a:srgbClr>
              </a:gs>
              <a:gs pos="100000">
                <a:srgbClr val="3762CD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1A2F6A2B-55AA-4B7A-B0C0-EAB551AE2976}"/>
              </a:ext>
            </a:extLst>
          </p:cNvPr>
          <p:cNvSpPr/>
          <p:nvPr/>
        </p:nvSpPr>
        <p:spPr>
          <a:xfrm>
            <a:off x="0" y="0"/>
            <a:ext cx="941033" cy="745724"/>
          </a:xfrm>
          <a:prstGeom prst="homePlate">
            <a:avLst>
              <a:gd name="adj" fmla="val 2142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64FF4D-904C-4B2C-AA5B-1C2FB3BB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532" y="190298"/>
            <a:ext cx="745724" cy="365125"/>
          </a:xfrm>
        </p:spPr>
        <p:txBody>
          <a:bodyPr/>
          <a:lstStyle/>
          <a:p>
            <a:pPr algn="ctr"/>
            <a:fld id="{B72A62DA-AF8E-4CF9-A147-EA5041469529}" type="slidenum">
              <a:rPr lang="kk-KZ" sz="16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9</a:t>
            </a:fld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C3E5FF-8195-4A90-9A68-23B79DB4DB90}"/>
              </a:ext>
            </a:extLst>
          </p:cNvPr>
          <p:cNvSpPr/>
          <p:nvPr/>
        </p:nvSpPr>
        <p:spPr>
          <a:xfrm>
            <a:off x="1012003" y="142027"/>
            <a:ext cx="49151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ЖЫЛҒА БИЗНЕСТІ ҚОРҒАУ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3D5B22E-EF01-405C-BAD9-29BA881C0B78}"/>
              </a:ext>
            </a:extLst>
          </p:cNvPr>
          <p:cNvSpPr/>
          <p:nvPr/>
        </p:nvSpPr>
        <p:spPr>
          <a:xfrm>
            <a:off x="3281461" y="1041400"/>
            <a:ext cx="2741316" cy="1193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6DCC906-DC05-4082-A652-CC44AEA65959}"/>
              </a:ext>
            </a:extLst>
          </p:cNvPr>
          <p:cNvSpPr/>
          <p:nvPr/>
        </p:nvSpPr>
        <p:spPr>
          <a:xfrm>
            <a:off x="317500" y="1041400"/>
            <a:ext cx="2741316" cy="1193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4D101A31-14C2-4E41-B251-50E417FAA9EE}"/>
              </a:ext>
            </a:extLst>
          </p:cNvPr>
          <p:cNvSpPr/>
          <p:nvPr/>
        </p:nvSpPr>
        <p:spPr>
          <a:xfrm>
            <a:off x="9147845" y="1029099"/>
            <a:ext cx="2741316" cy="1193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2E062138-EDF3-4E89-A8BB-1346650A0BE7}"/>
              </a:ext>
            </a:extLst>
          </p:cNvPr>
          <p:cNvSpPr/>
          <p:nvPr/>
        </p:nvSpPr>
        <p:spPr>
          <a:xfrm>
            <a:off x="6245422" y="1041400"/>
            <a:ext cx="2741316" cy="1193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8C7C8CB6-39F1-411F-9F0B-4C60EF77740A}"/>
              </a:ext>
            </a:extLst>
          </p:cNvPr>
          <p:cNvSpPr>
            <a:spLocks noChangeAspect="1"/>
          </p:cNvSpPr>
          <p:nvPr/>
        </p:nvSpPr>
        <p:spPr>
          <a:xfrm>
            <a:off x="3378327" y="2905233"/>
            <a:ext cx="5648618" cy="1035234"/>
          </a:xfrm>
          <a:prstGeom prst="roundRect">
            <a:avLst>
              <a:gd name="adj" fmla="val 1212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3FBCB5B-2820-47E4-88A5-16E7E0A148E6}"/>
              </a:ext>
            </a:extLst>
          </p:cNvPr>
          <p:cNvSpPr/>
          <p:nvPr/>
        </p:nvSpPr>
        <p:spPr>
          <a:xfrm>
            <a:off x="4301811" y="1130468"/>
            <a:ext cx="15386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343 </a:t>
            </a: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</a:t>
            </a:r>
            <a: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тексеру</a:t>
            </a:r>
            <a:r>
              <a:rPr lang="kk-KZ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ТСОБТ </a:t>
            </a:r>
            <a:r>
              <a:rPr lang="ru-RU" sz="14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іске</a:t>
            </a: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қосылған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сәттен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бастап</a:t>
            </a:r>
            <a:endParaRPr lang="kk-KZ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DCCAA69-56A2-4B49-905D-A473AD6C0F28}"/>
              </a:ext>
            </a:extLst>
          </p:cNvPr>
          <p:cNvSpPr/>
          <p:nvPr/>
        </p:nvSpPr>
        <p:spPr>
          <a:xfrm>
            <a:off x="1494939" y="1315134"/>
            <a:ext cx="976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</a:t>
            </a:r>
            <a: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меморган</a:t>
            </a:r>
            <a:endParaRPr lang="kk-KZ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924784C-AC1E-4B81-9793-C31FBC8661B3}"/>
              </a:ext>
            </a:extLst>
          </p:cNvPr>
          <p:cNvSpPr/>
          <p:nvPr/>
        </p:nvSpPr>
        <p:spPr>
          <a:xfrm>
            <a:off x="6994747" y="1242538"/>
            <a:ext cx="19919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</a:t>
            </a:r>
            <a:r>
              <a:rPr lang="kk-KZ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ТБЖ </a:t>
            </a:r>
            <a:r>
              <a:rPr lang="kk-KZ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талаптары </a:t>
            </a:r>
            <a:r>
              <a:rPr lang="kk-KZ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 </a:t>
            </a:r>
            <a:r>
              <a:rPr lang="kk-KZ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тексеру парағы</a:t>
            </a:r>
            <a:endParaRPr lang="kk-KZ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0D525279-4AFB-4C54-8E49-41615619932E}"/>
              </a:ext>
            </a:extLst>
          </p:cNvPr>
          <p:cNvSpPr/>
          <p:nvPr/>
        </p:nvSpPr>
        <p:spPr>
          <a:xfrm>
            <a:off x="9965005" y="1315133"/>
            <a:ext cx="1056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 </a:t>
            </a:r>
            <a: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тексеруші</a:t>
            </a:r>
            <a:endParaRPr lang="kk-KZ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4FC7050E-B956-4241-B439-0FA21627B39C}"/>
              </a:ext>
            </a:extLst>
          </p:cNvPr>
          <p:cNvCxnSpPr>
            <a:stCxn id="3" idx="2"/>
          </p:cNvCxnSpPr>
          <p:nvPr/>
        </p:nvCxnSpPr>
        <p:spPr>
          <a:xfrm>
            <a:off x="4652119" y="2235200"/>
            <a:ext cx="0" cy="607901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EFB04475-4300-4E9E-A94C-B45F41626C64}"/>
              </a:ext>
            </a:extLst>
          </p:cNvPr>
          <p:cNvCxnSpPr>
            <a:stCxn id="26" idx="2"/>
          </p:cNvCxnSpPr>
          <p:nvPr/>
        </p:nvCxnSpPr>
        <p:spPr>
          <a:xfrm>
            <a:off x="7616080" y="2235200"/>
            <a:ext cx="0" cy="621294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E420F48-E13D-4627-BC82-DAE207BEC91B}"/>
              </a:ext>
            </a:extLst>
          </p:cNvPr>
          <p:cNvSpPr/>
          <p:nvPr/>
        </p:nvSpPr>
        <p:spPr>
          <a:xfrm>
            <a:off x="3387819" y="3412039"/>
            <a:ext cx="56890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Тексеру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субъектілері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объектілерінің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бірыңғай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тізілімі</a:t>
            </a:r>
            <a:endParaRPr lang="kk-KZ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EDC9092-8863-49A4-9367-35BE644184CD}"/>
              </a:ext>
            </a:extLst>
          </p:cNvPr>
          <p:cNvSpPr/>
          <p:nvPr/>
        </p:nvSpPr>
        <p:spPr>
          <a:xfrm>
            <a:off x="5193785" y="2876034"/>
            <a:ext cx="2153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ҚСжАЕК</a:t>
            </a:r>
            <a:endParaRPr lang="kk-KZ" sz="3600" b="1" dirty="0">
              <a:solidFill>
                <a:schemeClr val="bg1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F4CF7C27-E814-47C6-9605-9C6190F43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94170" y="1362587"/>
            <a:ext cx="625681" cy="6256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D857A12D-09EE-4430-96C6-6F31AF9747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9162" y="1315133"/>
            <a:ext cx="625681" cy="62568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9A780B89-B3A2-4C6F-94D9-BEB7A0D49D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366701" y="1313159"/>
            <a:ext cx="625681" cy="62568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5457E5-5E8A-4261-B6DA-4593828331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311399" y="1362587"/>
            <a:ext cx="629832" cy="62983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889E6C91-1419-4EE9-B2BC-76797AB8735C}"/>
              </a:ext>
            </a:extLst>
          </p:cNvPr>
          <p:cNvSpPr/>
          <p:nvPr/>
        </p:nvSpPr>
        <p:spPr>
          <a:xfrm>
            <a:off x="317499" y="4622801"/>
            <a:ext cx="3737945" cy="2093171"/>
          </a:xfrm>
          <a:prstGeom prst="roundRect">
            <a:avLst>
              <a:gd name="adj" fmla="val 105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xmlns="" id="{573CC2CF-904D-4252-9A37-E24A87AB3724}"/>
              </a:ext>
            </a:extLst>
          </p:cNvPr>
          <p:cNvSpPr/>
          <p:nvPr/>
        </p:nvSpPr>
        <p:spPr>
          <a:xfrm>
            <a:off x="4265127" y="4622801"/>
            <a:ext cx="3737945" cy="2093171"/>
          </a:xfrm>
          <a:prstGeom prst="roundRect">
            <a:avLst>
              <a:gd name="adj" fmla="val 105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801F8619-251E-46F2-9D19-44F782E46C17}"/>
              </a:ext>
            </a:extLst>
          </p:cNvPr>
          <p:cNvSpPr/>
          <p:nvPr/>
        </p:nvSpPr>
        <p:spPr>
          <a:xfrm>
            <a:off x="8212755" y="4622801"/>
            <a:ext cx="3737945" cy="2093171"/>
          </a:xfrm>
          <a:prstGeom prst="roundRect">
            <a:avLst>
              <a:gd name="adj" fmla="val 1053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xmlns="" id="{2D82FF1F-6513-45E1-8E47-75BB02797F8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86216" y="3589361"/>
            <a:ext cx="1471128" cy="1033440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xmlns="" id="{5F835821-3D0F-4EB7-96F4-10DB89D27DD9}"/>
              </a:ext>
            </a:extLst>
          </p:cNvPr>
          <p:cNvCxnSpPr>
            <a:cxnSpLocks/>
          </p:cNvCxnSpPr>
          <p:nvPr/>
        </p:nvCxnSpPr>
        <p:spPr>
          <a:xfrm>
            <a:off x="9026945" y="3574490"/>
            <a:ext cx="1532461" cy="1048311"/>
          </a:xfrm>
          <a:prstGeom prst="bentConnector2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11778140-B388-4203-B962-9704465CA66A}"/>
              </a:ext>
            </a:extLst>
          </p:cNvPr>
          <p:cNvSpPr/>
          <p:nvPr/>
        </p:nvSpPr>
        <p:spPr>
          <a:xfrm>
            <a:off x="1294762" y="4818854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 ҮШІН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B352661C-FD65-4F9F-BDB8-6FFC10970DB5}"/>
              </a:ext>
            </a:extLst>
          </p:cNvPr>
          <p:cNvSpPr/>
          <p:nvPr/>
        </p:nvSpPr>
        <p:spPr>
          <a:xfrm>
            <a:off x="9209384" y="4818854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ҚОҒАМ ҮШІН</a:t>
            </a:r>
            <a:endParaRPr lang="kk-K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42A92D2B-F1C6-47B7-8CA3-226A93D5A62E}"/>
              </a:ext>
            </a:extLst>
          </p:cNvPr>
          <p:cNvSpPr/>
          <p:nvPr/>
        </p:nvSpPr>
        <p:spPr>
          <a:xfrm>
            <a:off x="5112810" y="4818854"/>
            <a:ext cx="2558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 ҮШІН</a:t>
            </a:r>
            <a:endParaRPr lang="kk-K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CA4167D-2ECA-4D86-A6B4-C40A362AF5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52119" y="4794000"/>
            <a:ext cx="419041" cy="41904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BB775045-53ED-4EEC-B288-FB5F8110D9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47565" y="4802684"/>
            <a:ext cx="401672" cy="40167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30B55D11-CC29-4D61-AB42-D25E39CC53D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646260" y="4752728"/>
            <a:ext cx="501585" cy="501585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5F3A0773-7A56-4B01-9C95-43E4265036F3}"/>
              </a:ext>
            </a:extLst>
          </p:cNvPr>
          <p:cNvSpPr/>
          <p:nvPr/>
        </p:nvSpPr>
        <p:spPr>
          <a:xfrm>
            <a:off x="445606" y="5344563"/>
            <a:ext cx="3407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ü"/>
            </a:pPr>
            <a:r>
              <a:rPr lang="kk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Тексерулердің </a:t>
            </a:r>
            <a:r>
              <a:rPr lang="kk-K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ашықтығы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kk-K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Тәуекел </a:t>
            </a:r>
            <a:r>
              <a:rPr lang="kk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санатына жатқызу туралы </a:t>
            </a:r>
            <a:r>
              <a:rPr lang="kk-K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kk-K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Тексеру </a:t>
            </a:r>
            <a:r>
              <a:rPr lang="kk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 </a:t>
            </a:r>
            <a:r>
              <a:rPr lang="kk-K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хабарлама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kk-KZ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Тексерушілердің </a:t>
            </a:r>
            <a:r>
              <a:rPr lang="kk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әрекеттеріне шағымдану мүмкіндігі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EEA794B7-1339-4730-AC2C-2EF54859F81D}"/>
              </a:ext>
            </a:extLst>
          </p:cNvPr>
          <p:cNvSpPr/>
          <p:nvPr/>
        </p:nvSpPr>
        <p:spPr>
          <a:xfrm>
            <a:off x="4530606" y="5344563"/>
            <a:ext cx="3429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тексеру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кестесі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адамсыз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Тексерулер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өзекті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Сыбайлас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жемқорлық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тәуекелдерін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жою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Қызметкерлердің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жүктемесін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тиімді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бөлу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Қарқынды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даму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жолына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талдау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F8D6FF4D-D6C5-4585-9B07-43FADA27C226}"/>
              </a:ext>
            </a:extLst>
          </p:cNvPr>
          <p:cNvSpPr/>
          <p:nvPr/>
        </p:nvSpPr>
        <p:spPr>
          <a:xfrm>
            <a:off x="8475412" y="5371874"/>
            <a:ext cx="3326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Сапалы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тауарлар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қызметтерді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таңдауға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мүмкіндік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беретін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ТЕКСЕРУЛЕР КАРТАСЫН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әзірлеу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кезінде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Рисунок 43" descr="Изображение выглядит как знак, большой, улица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2EADEEAC-6265-4EA1-8A9C-9EEF272242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" y="45464"/>
            <a:ext cx="639770" cy="654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500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1571</Words>
  <Application>Microsoft Office PowerPoint</Application>
  <PresentationFormat>Широкоэкранный</PresentationFormat>
  <Paragraphs>321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Roboto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7172235</cp:lastModifiedBy>
  <cp:revision>165</cp:revision>
  <cp:lastPrinted>2021-02-18T16:13:01Z</cp:lastPrinted>
  <dcterms:created xsi:type="dcterms:W3CDTF">2020-02-09T05:37:14Z</dcterms:created>
  <dcterms:modified xsi:type="dcterms:W3CDTF">2021-02-19T08:54:17Z</dcterms:modified>
</cp:coreProperties>
</file>