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560" r:id="rId2"/>
    <p:sldId id="559" r:id="rId3"/>
    <p:sldId id="575" r:id="rId4"/>
    <p:sldId id="568" r:id="rId5"/>
    <p:sldId id="571" r:id="rId6"/>
    <p:sldId id="572" r:id="rId7"/>
    <p:sldId id="573" r:id="rId8"/>
    <p:sldId id="576" r:id="rId9"/>
    <p:sldId id="574" r:id="rId10"/>
    <p:sldId id="558" r:id="rId11"/>
  </p:sldIdLst>
  <p:sldSz cx="15119350" cy="8459788"/>
  <p:notesSz cx="6858000" cy="9947275"/>
  <p:defaultTextStyle>
    <a:defPPr>
      <a:defRPr lang="ru-RU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8B8"/>
    <a:srgbClr val="0AA68E"/>
    <a:srgbClr val="2FB39F"/>
    <a:srgbClr val="7BA0B8"/>
    <a:srgbClr val="FE6969"/>
    <a:srgbClr val="F96464"/>
    <a:srgbClr val="FF5050"/>
    <a:srgbClr val="4E88AD"/>
    <a:srgbClr val="44546A"/>
    <a:srgbClr val="6E9A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2" autoAdjust="0"/>
    <p:restoredTop sz="96395" autoAdjust="0"/>
  </p:normalViewPr>
  <p:slideViewPr>
    <p:cSldViewPr snapToGrid="0">
      <p:cViewPr varScale="1">
        <p:scale>
          <a:sx n="84" d="100"/>
          <a:sy n="84" d="100"/>
        </p:scale>
        <p:origin x="138" y="480"/>
      </p:cViewPr>
      <p:guideLst>
        <p:guide orient="horz" pos="2665"/>
        <p:guide pos="4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20292277572E-2"/>
          <c:y val="6.8637764034504334E-2"/>
          <c:w val="0.96944444444444444"/>
          <c:h val="0.71000630101811191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СУД</c:v>
                </c:pt>
              </c:strCache>
            </c:strRef>
          </c:tx>
          <c:spPr>
            <a:ln w="34925" cap="rnd">
              <a:solidFill>
                <a:srgbClr val="2FB39F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11"/>
            <c:spPr>
              <a:solidFill>
                <a:srgbClr val="32A8B8"/>
              </a:solidFill>
              <a:ln>
                <a:solidFill>
                  <a:srgbClr val="2FB39F"/>
                </a:solidFill>
              </a:ln>
            </c:spPr>
          </c:marker>
          <c:dLbls>
            <c:dLbl>
              <c:idx val="11"/>
              <c:layout>
                <c:manualLayout>
                  <c:x val="-4.465244135288466E-2"/>
                  <c:y val="-6.14747428970058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A91-4A85-91FC-67620BA664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731</c:v>
                </c:pt>
                <c:pt idx="1">
                  <c:v>1022</c:v>
                </c:pt>
                <c:pt idx="2">
                  <c:v>1213</c:v>
                </c:pt>
                <c:pt idx="3">
                  <c:v>1031</c:v>
                </c:pt>
                <c:pt idx="4">
                  <c:v>1303</c:v>
                </c:pt>
                <c:pt idx="5">
                  <c:v>1501</c:v>
                </c:pt>
                <c:pt idx="6">
                  <c:v>998</c:v>
                </c:pt>
                <c:pt idx="7">
                  <c:v>1044</c:v>
                </c:pt>
                <c:pt idx="8">
                  <c:v>1217</c:v>
                </c:pt>
                <c:pt idx="9">
                  <c:v>1184</c:v>
                </c:pt>
                <c:pt idx="10">
                  <c:v>900</c:v>
                </c:pt>
                <c:pt idx="11">
                  <c:v>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BDB-4B35-9EA1-A06C3969186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ДЕЛА</c:v>
                </c:pt>
              </c:strCache>
            </c:strRef>
          </c:tx>
          <c:spPr>
            <a:ln w="34925" cap="rnd">
              <a:solidFill>
                <a:srgbClr val="00B0F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10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dLbls>
            <c:dLbl>
              <c:idx val="11"/>
              <c:layout>
                <c:manualLayout>
                  <c:x val="-1.6350520509616488E-2"/>
                  <c:y val="-0.122783989270666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A91-4A85-91FC-67620BA664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1"/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#,##0</c:formatCode>
                <c:ptCount val="12"/>
                <c:pt idx="0">
                  <c:v>3736</c:v>
                </c:pt>
                <c:pt idx="1">
                  <c:v>5424</c:v>
                </c:pt>
                <c:pt idx="2">
                  <c:v>5814</c:v>
                </c:pt>
                <c:pt idx="3">
                  <c:v>3708</c:v>
                </c:pt>
                <c:pt idx="4">
                  <c:v>4368</c:v>
                </c:pt>
                <c:pt idx="5">
                  <c:v>5018</c:v>
                </c:pt>
                <c:pt idx="6">
                  <c:v>4443</c:v>
                </c:pt>
                <c:pt idx="7">
                  <c:v>4959</c:v>
                </c:pt>
                <c:pt idx="8">
                  <c:v>6437</c:v>
                </c:pt>
                <c:pt idx="9">
                  <c:v>8402</c:v>
                </c:pt>
                <c:pt idx="10">
                  <c:v>8673</c:v>
                </c:pt>
                <c:pt idx="11">
                  <c:v>10658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BDB-4B35-9EA1-A06C3969186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84485912"/>
        <c:axId val="306176896"/>
      </c:lineChart>
      <c:catAx>
        <c:axId val="284485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306176896"/>
        <c:crosses val="autoZero"/>
        <c:auto val="1"/>
        <c:lblAlgn val="ctr"/>
        <c:lblOffset val="100"/>
        <c:noMultiLvlLbl val="0"/>
      </c:catAx>
      <c:valAx>
        <c:axId val="30617689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84485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741306147325582E-2"/>
          <c:w val="0.99921605554471549"/>
          <c:h val="0.505858091688293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7BA0B8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F8D-4707-891B-DC12337483D5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F8D-4707-891B-DC12337483D5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867-45DA-A1AC-C13CE9C74F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Лист1!$A$2:$A$20</c:f>
              <c:strCache>
                <c:ptCount val="19"/>
                <c:pt idx="0">
                  <c:v>КЫЗЫЛОРДИНСКАЯ</c:v>
                </c:pt>
                <c:pt idx="1">
                  <c:v>ЖАМБЫЛСКАЯ</c:v>
                </c:pt>
                <c:pt idx="2">
                  <c:v>ТРАНСПОРТНЫЙ РЕГИОН</c:v>
                </c:pt>
                <c:pt idx="3">
                  <c:v>АТЫРАУСКАЯ</c:v>
                </c:pt>
                <c:pt idx="4">
                  <c:v>ШЫМКЕНТ</c:v>
                </c:pt>
                <c:pt idx="5">
                  <c:v>СКО</c:v>
                </c:pt>
                <c:pt idx="6">
                  <c:v>КАРАГАНДИНСКАЯ</c:v>
                </c:pt>
                <c:pt idx="7">
                  <c:v>АЛМАТИНСКАЯ</c:v>
                </c:pt>
                <c:pt idx="8">
                  <c:v>КОСТАНАЙСКАЯ</c:v>
                </c:pt>
                <c:pt idx="9">
                  <c:v>ВКО</c:v>
                </c:pt>
                <c:pt idx="10">
                  <c:v>ЗКО</c:v>
                </c:pt>
                <c:pt idx="11">
                  <c:v>НУР-СУЛТАН</c:v>
                </c:pt>
                <c:pt idx="12">
                  <c:v>ТУРКЕСТАНСКАЯ</c:v>
                </c:pt>
                <c:pt idx="13">
                  <c:v>АЛМАТЫ</c:v>
                </c:pt>
                <c:pt idx="14">
                  <c:v>ПАВЛОДАРСКАЯ</c:v>
                </c:pt>
                <c:pt idx="15">
                  <c:v>АКМОЛИНСКАЯ</c:v>
                </c:pt>
                <c:pt idx="16">
                  <c:v>МАНГИСТАУСКАЯ</c:v>
                </c:pt>
                <c:pt idx="17">
                  <c:v>ВОЕННЫЙ РЕГИОН</c:v>
                </c:pt>
                <c:pt idx="18">
                  <c:v>АКТЮБИНСКАЯ</c:v>
                </c:pt>
              </c:strCache>
            </c:strRef>
          </c:cat>
          <c:val>
            <c:numRef>
              <c:f>Лист1!$B$2:$B$20</c:f>
              <c:numCache>
                <c:formatCode>0.0%</c:formatCode>
                <c:ptCount val="19"/>
                <c:pt idx="0">
                  <c:v>0.63300000000000001</c:v>
                </c:pt>
                <c:pt idx="1">
                  <c:v>0.59799999999999998</c:v>
                </c:pt>
                <c:pt idx="2">
                  <c:v>0.52100000000000002</c:v>
                </c:pt>
                <c:pt idx="3">
                  <c:v>0.52</c:v>
                </c:pt>
                <c:pt idx="4">
                  <c:v>0.49099999999999999</c:v>
                </c:pt>
                <c:pt idx="5">
                  <c:v>0.48899999999999999</c:v>
                </c:pt>
                <c:pt idx="6">
                  <c:v>0.48899999999999999</c:v>
                </c:pt>
                <c:pt idx="7">
                  <c:v>0.47</c:v>
                </c:pt>
                <c:pt idx="8">
                  <c:v>0.46300000000000002</c:v>
                </c:pt>
                <c:pt idx="9">
                  <c:v>0.45800000000000002</c:v>
                </c:pt>
                <c:pt idx="10">
                  <c:v>0.45400000000000001</c:v>
                </c:pt>
                <c:pt idx="11">
                  <c:v>0.439</c:v>
                </c:pt>
                <c:pt idx="12">
                  <c:v>0.40400000000000003</c:v>
                </c:pt>
                <c:pt idx="13">
                  <c:v>0.38400000000000001</c:v>
                </c:pt>
                <c:pt idx="14">
                  <c:v>0.36599999999999999</c:v>
                </c:pt>
                <c:pt idx="15">
                  <c:v>0.36499999999999999</c:v>
                </c:pt>
                <c:pt idx="16">
                  <c:v>0.26200000000000001</c:v>
                </c:pt>
                <c:pt idx="17">
                  <c:v>0.20799999999999999</c:v>
                </c:pt>
                <c:pt idx="18">
                  <c:v>0.17100000000000001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67-45DA-A1AC-C13CE9C74F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overlap val="-24"/>
        <c:axId val="306175720"/>
        <c:axId val="306176504"/>
      </c:barChart>
      <c:catAx>
        <c:axId val="306175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6176504"/>
        <c:crosses val="autoZero"/>
        <c:auto val="1"/>
        <c:lblAlgn val="ctr"/>
        <c:lblOffset val="100"/>
        <c:noMultiLvlLbl val="0"/>
      </c:catAx>
      <c:valAx>
        <c:axId val="306176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306175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376306826968928E-2"/>
          <c:y val="6.0317484989711054E-2"/>
          <c:w val="0.98462369317303111"/>
          <c:h val="0.556738411279994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32A8B8"/>
            </a:soli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E66-4C29-B2D3-90094E50C14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E66-4C29-B2D3-90094E50C14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E66-4C29-B2D3-90094E50C14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66-4C29-B2D3-90094E50C14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E66-4C29-B2D3-90094E50C14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E66-4C29-B2D3-90094E50C14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E66-4C29-B2D3-90094E50C149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E66-4C29-B2D3-90094E50C149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BE66-4C29-B2D3-90094E50C149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BE66-4C29-B2D3-90094E50C149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BE66-4C29-B2D3-90094E50C149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BE66-4C29-B2D3-90094E50C149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EB4-4215-8C16-D5A82FA2FDB8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BE66-4C29-B2D3-90094E50C149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BE66-4C29-B2D3-90094E50C149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BE66-4C29-B2D3-90094E50C149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3EB4-4215-8C16-D5A82FA2FDB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Лист1!$A$2:$A$20</c:f>
              <c:strCache>
                <c:ptCount val="19"/>
                <c:pt idx="0">
                  <c:v>Атырауская</c:v>
                </c:pt>
                <c:pt idx="1">
                  <c:v>ЗКО</c:v>
                </c:pt>
                <c:pt idx="2">
                  <c:v>гор Алматы</c:v>
                </c:pt>
                <c:pt idx="3">
                  <c:v>гор Шымкент</c:v>
                </c:pt>
                <c:pt idx="4">
                  <c:v>Мангистауская</c:v>
                </c:pt>
                <c:pt idx="5">
                  <c:v>ВКО</c:v>
                </c:pt>
                <c:pt idx="6">
                  <c:v>Карагандинская</c:v>
                </c:pt>
                <c:pt idx="7">
                  <c:v>ТуркестанОбл</c:v>
                </c:pt>
                <c:pt idx="8">
                  <c:v>гор Нур-Султан</c:v>
                </c:pt>
                <c:pt idx="9">
                  <c:v>Кызылординская</c:v>
                </c:pt>
                <c:pt idx="10">
                  <c:v>Жамбылская</c:v>
                </c:pt>
                <c:pt idx="11">
                  <c:v>СКО</c:v>
                </c:pt>
                <c:pt idx="12">
                  <c:v>Павлодарская</c:v>
                </c:pt>
                <c:pt idx="13">
                  <c:v>Костанайская</c:v>
                </c:pt>
                <c:pt idx="14">
                  <c:v>Актюбинская</c:v>
                </c:pt>
                <c:pt idx="15">
                  <c:v>Алматинская</c:v>
                </c:pt>
                <c:pt idx="16">
                  <c:v>Акмолинская</c:v>
                </c:pt>
                <c:pt idx="17">
                  <c:v>по транспорту</c:v>
                </c:pt>
                <c:pt idx="18">
                  <c:v>в военной сфере</c:v>
                </c:pt>
              </c:strCache>
            </c:strRef>
          </c:cat>
          <c:val>
            <c:numRef>
              <c:f>Лист1!$B$2:$B$20</c:f>
              <c:numCache>
                <c:formatCode>0.0%</c:formatCode>
                <c:ptCount val="19"/>
                <c:pt idx="0">
                  <c:v>0.96699999999999997</c:v>
                </c:pt>
                <c:pt idx="1">
                  <c:v>0.96</c:v>
                </c:pt>
                <c:pt idx="2">
                  <c:v>0.92800000000000005</c:v>
                </c:pt>
                <c:pt idx="3">
                  <c:v>0.91</c:v>
                </c:pt>
                <c:pt idx="4">
                  <c:v>0.86699999999999999</c:v>
                </c:pt>
                <c:pt idx="5">
                  <c:v>0.71799999999999997</c:v>
                </c:pt>
                <c:pt idx="6">
                  <c:v>0.68899999999999995</c:v>
                </c:pt>
                <c:pt idx="7">
                  <c:v>0.56699999999999995</c:v>
                </c:pt>
                <c:pt idx="8">
                  <c:v>0.53500000000000003</c:v>
                </c:pt>
                <c:pt idx="9">
                  <c:v>0.52</c:v>
                </c:pt>
                <c:pt idx="10">
                  <c:v>0.496</c:v>
                </c:pt>
                <c:pt idx="11">
                  <c:v>0.46500000000000002</c:v>
                </c:pt>
                <c:pt idx="12">
                  <c:v>0.46100000000000002</c:v>
                </c:pt>
                <c:pt idx="13">
                  <c:v>0.42299999999999999</c:v>
                </c:pt>
                <c:pt idx="14">
                  <c:v>0.371</c:v>
                </c:pt>
                <c:pt idx="15">
                  <c:v>0.32700000000000001</c:v>
                </c:pt>
                <c:pt idx="16">
                  <c:v>0.24</c:v>
                </c:pt>
                <c:pt idx="17">
                  <c:v>0.21099999999999999</c:v>
                </c:pt>
                <c:pt idx="18">
                  <c:v>0.13900000000000001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BE66-4C29-B2D3-90094E50C1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280724504"/>
        <c:axId val="280722936"/>
      </c:barChart>
      <c:catAx>
        <c:axId val="280724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400" b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endParaRPr lang="ru-RU"/>
          </a:p>
        </c:txPr>
        <c:crossAx val="280722936"/>
        <c:crosses val="autoZero"/>
        <c:auto val="1"/>
        <c:lblAlgn val="ctr"/>
        <c:lblOffset val="100"/>
        <c:noMultiLvlLbl val="0"/>
      </c:catAx>
      <c:valAx>
        <c:axId val="280722936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80724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810050055021738E-2"/>
          <c:y val="0.10531127773565102"/>
          <c:w val="0.92420918528217555"/>
          <c:h val="0.6073130918552259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38100">
              <a:solidFill>
                <a:srgbClr val="00B0F0"/>
              </a:solidFill>
            </a:ln>
          </c:spPr>
          <c:marker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dLbls>
            <c:dLbl>
              <c:idx val="0"/>
              <c:layout>
                <c:manualLayout>
                  <c:x val="-9.2307692307692313E-2"/>
                  <c:y val="-4.228068323853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740-49D4-8555-6DF92D803B76}"/>
                </c:ext>
              </c:extLst>
            </c:dLbl>
            <c:dLbl>
              <c:idx val="1"/>
              <c:layout>
                <c:manualLayout>
                  <c:x val="-4.939470997782619E-2"/>
                  <c:y val="5.4402204186968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463-4981-AE9D-99ACFD2709D8}"/>
                </c:ext>
              </c:extLst>
            </c:dLbl>
            <c:dLbl>
              <c:idx val="2"/>
              <c:layout>
                <c:manualLayout>
                  <c:x val="-6.2347297977422896E-2"/>
                  <c:y val="-4.8868232960327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463-4981-AE9D-99ACFD2709D8}"/>
                </c:ext>
              </c:extLst>
            </c:dLbl>
            <c:dLbl>
              <c:idx val="3"/>
              <c:layout>
                <c:manualLayout>
                  <c:x val="-5.6627994718654935E-2"/>
                  <c:y val="5.47424217852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463-4981-AE9D-99ACFD2709D8}"/>
                </c:ext>
              </c:extLst>
            </c:dLbl>
            <c:dLbl>
              <c:idx val="4"/>
              <c:layout>
                <c:manualLayout>
                  <c:x val="-6.0323664440327933E-2"/>
                  <c:y val="-4.8971355911089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463-4981-AE9D-99ACFD2709D8}"/>
                </c:ext>
              </c:extLst>
            </c:dLbl>
            <c:dLbl>
              <c:idx val="5"/>
              <c:layout>
                <c:manualLayout>
                  <c:x val="-4.9964568463994455E-2"/>
                  <c:y val="4.5472520524698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463-4981-AE9D-99ACFD2709D8}"/>
                </c:ext>
              </c:extLst>
            </c:dLbl>
            <c:dLbl>
              <c:idx val="6"/>
              <c:layout>
                <c:manualLayout>
                  <c:x val="-8.4502341537852868E-2"/>
                  <c:y val="-5.2702585183670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463-4981-AE9D-99ACFD2709D8}"/>
                </c:ext>
              </c:extLst>
            </c:dLbl>
            <c:dLbl>
              <c:idx val="7"/>
              <c:layout>
                <c:manualLayout>
                  <c:x val="-3.5318046370029138E-2"/>
                  <c:y val="-5.4102824452420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434032367264558E-2"/>
                      <c:h val="0.111843744344396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3A0-4E1A-920A-4EA58B3E5B72}"/>
                </c:ext>
              </c:extLst>
            </c:dLbl>
            <c:dLbl>
              <c:idx val="8"/>
              <c:layout>
                <c:manualLayout>
                  <c:x val="-5.0259446640332418E-2"/>
                  <c:y val="6.028109377313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463-4981-AE9D-99ACFD2709D8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63-4981-AE9D-99ACFD2709D8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63-4981-AE9D-99ACFD2709D8}"/>
                </c:ext>
              </c:extLst>
            </c:dLbl>
            <c:dLbl>
              <c:idx val="11"/>
              <c:layout>
                <c:manualLayout>
                  <c:x val="-2.2222019368829608E-2"/>
                  <c:y val="6.3430897633871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91F-4E37-A6A4-A190525999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173067</c:v>
                </c:pt>
                <c:pt idx="1">
                  <c:v>160707</c:v>
                </c:pt>
                <c:pt idx="2">
                  <c:v>262133</c:v>
                </c:pt>
                <c:pt idx="3">
                  <c:v>187488</c:v>
                </c:pt>
                <c:pt idx="4">
                  <c:v>233660</c:v>
                </c:pt>
                <c:pt idx="5">
                  <c:v>243263</c:v>
                </c:pt>
                <c:pt idx="6">
                  <c:v>277346</c:v>
                </c:pt>
                <c:pt idx="7">
                  <c:v>233066</c:v>
                </c:pt>
                <c:pt idx="8">
                  <c:v>219796</c:v>
                </c:pt>
                <c:pt idx="9">
                  <c:v>259611</c:v>
                </c:pt>
                <c:pt idx="10">
                  <c:v>322958</c:v>
                </c:pt>
                <c:pt idx="11">
                  <c:v>219210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E463-4981-AE9D-99ACFD2709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7168856"/>
        <c:axId val="277169640"/>
      </c:lineChart>
      <c:catAx>
        <c:axId val="277168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277169640"/>
        <c:crosses val="autoZero"/>
        <c:auto val="1"/>
        <c:lblAlgn val="ctr"/>
        <c:lblOffset val="100"/>
        <c:noMultiLvlLbl val="0"/>
      </c:catAx>
      <c:valAx>
        <c:axId val="27716964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2771688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51149035821558E-2"/>
          <c:y val="0.10638602017507685"/>
          <c:w val="0.95928346679131304"/>
          <c:h val="0.54704459107301096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>
              <a:solidFill>
                <a:srgbClr val="32A8B8"/>
              </a:solidFill>
            </a:ln>
          </c:spPr>
          <c:marker>
            <c:symbol val="circle"/>
            <c:size val="11"/>
            <c:spPr>
              <a:solidFill>
                <a:srgbClr val="0AA68E"/>
              </a:solidFill>
              <a:ln>
                <a:solidFill>
                  <a:srgbClr val="32A8B8"/>
                </a:solidFill>
              </a:ln>
            </c:spPr>
          </c:marker>
          <c:dLbls>
            <c:dLbl>
              <c:idx val="0"/>
              <c:layout>
                <c:manualLayout>
                  <c:x val="-4.8076923076923059E-2"/>
                  <c:y val="-6.99740421097724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10 520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9B9-465A-AF7F-AD396E601F9A}"/>
                </c:ext>
              </c:extLst>
            </c:dLbl>
            <c:dLbl>
              <c:idx val="1"/>
              <c:layout>
                <c:manualLayout>
                  <c:x val="-1.5384615384615385E-2"/>
                  <c:y val="5.685390921419013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11 247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9B9-465A-AF7F-AD396E601F9A}"/>
                </c:ext>
              </c:extLst>
            </c:dLbl>
            <c:dLbl>
              <c:idx val="2"/>
              <c:layout>
                <c:manualLayout>
                  <c:x val="-4.1544427552660294E-2"/>
                  <c:y val="-9.810233484544042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11 247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9B9-465A-AF7F-AD396E601F9A}"/>
                </c:ext>
              </c:extLst>
            </c:dLbl>
            <c:dLbl>
              <c:idx val="3"/>
              <c:layout>
                <c:manualLayout>
                  <c:x val="-4.4157407561717252E-2"/>
                  <c:y val="-9.37287040043052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11 932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9B9-465A-AF7F-AD396E601F9A}"/>
                </c:ext>
              </c:extLst>
            </c:dLbl>
            <c:dLbl>
              <c:idx val="4"/>
              <c:layout>
                <c:manualLayout>
                  <c:x val="-4.4230756173782512E-2"/>
                  <c:y val="-8.44425530919226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11 978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9B9-465A-AF7F-AD396E601F9A}"/>
                </c:ext>
              </c:extLst>
            </c:dLbl>
            <c:dLbl>
              <c:idx val="5"/>
              <c:layout>
                <c:manualLayout>
                  <c:x val="-4.4920624045465027E-2"/>
                  <c:y val="-7.59654672176937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11 978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9B9-465A-AF7F-AD396E601F9A}"/>
                </c:ext>
              </c:extLst>
            </c:dLbl>
            <c:dLbl>
              <c:idx val="6"/>
              <c:layout>
                <c:manualLayout>
                  <c:x val="-4.6990330533741284E-2"/>
                  <c:y val="-9.426832442740279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11 978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9B9-465A-AF7F-AD396E601F9A}"/>
                </c:ext>
              </c:extLst>
            </c:dLbl>
            <c:dLbl>
              <c:idx val="7"/>
              <c:layout>
                <c:manualLayout>
                  <c:x val="-4.9530064803961688E-2"/>
                  <c:y val="-8.579123855317383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11 978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9B9-465A-AF7F-AD396E601F9A}"/>
                </c:ext>
              </c:extLst>
            </c:dLbl>
            <c:dLbl>
              <c:idx val="8"/>
              <c:layout>
                <c:manualLayout>
                  <c:x val="-4.4230859047011115E-2"/>
                  <c:y val="-8.55214283416250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12 834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9B9-465A-AF7F-AD396E601F9A}"/>
                </c:ext>
              </c:extLst>
            </c:dLbl>
            <c:dLbl>
              <c:idx val="9"/>
              <c:layout>
                <c:manualLayout>
                  <c:x val="-4.4420660153968304E-2"/>
                  <c:y val="-9.28615091238260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14 363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D91-4C3B-B194-AAE4DEBE9569}"/>
                </c:ext>
              </c:extLst>
            </c:dLbl>
            <c:dLbl>
              <c:idx val="10"/>
              <c:layout>
                <c:manualLayout>
                  <c:x val="-4.0501190140382864E-2"/>
                  <c:y val="-9.75045845800173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14 365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D91-4C3B-B194-AAE4DEBE9569}"/>
                </c:ext>
              </c:extLst>
            </c:dLbl>
            <c:dLbl>
              <c:idx val="11"/>
              <c:layout>
                <c:manualLayout>
                  <c:x val="-1.3064900045284796E-2"/>
                  <c:y val="-7.893228275525215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14 385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A26-4CB8-B51E-C73277EE75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3535</c:v>
                </c:pt>
                <c:pt idx="1">
                  <c:v>3535</c:v>
                </c:pt>
                <c:pt idx="2">
                  <c:v>6362</c:v>
                </c:pt>
                <c:pt idx="3">
                  <c:v>6362</c:v>
                </c:pt>
                <c:pt idx="4">
                  <c:v>6447</c:v>
                </c:pt>
                <c:pt idx="5">
                  <c:v>6696</c:v>
                </c:pt>
                <c:pt idx="6">
                  <c:v>7206</c:v>
                </c:pt>
                <c:pt idx="7">
                  <c:v>7282</c:v>
                </c:pt>
                <c:pt idx="8">
                  <c:v>7282</c:v>
                </c:pt>
                <c:pt idx="9">
                  <c:v>8893</c:v>
                </c:pt>
                <c:pt idx="10">
                  <c:v>9180</c:v>
                </c:pt>
                <c:pt idx="11">
                  <c:v>10520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9B9-465A-AF7F-AD396E601F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7169248"/>
        <c:axId val="310146608"/>
      </c:lineChart>
      <c:catAx>
        <c:axId val="277169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310146608"/>
        <c:crosses val="autoZero"/>
        <c:auto val="1"/>
        <c:lblAlgn val="ctr"/>
        <c:lblOffset val="100"/>
        <c:noMultiLvlLbl val="0"/>
      </c:catAx>
      <c:valAx>
        <c:axId val="31014660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crossAx val="2771692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054336557202348E-2"/>
          <c:y val="5.1175510789910096E-2"/>
          <c:w val="0.97590078256781798"/>
          <c:h val="0.582345724020465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ЭЛЕКТРОННЫЕ ПРОТОКОЛА</c:v>
                </c:pt>
              </c:strCache>
            </c:strRef>
          </c:tx>
          <c:spPr>
            <a:solidFill>
              <a:srgbClr val="32A8B8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2.8885825929918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F96-421C-81BB-3A5AF0498418}"/>
                </c:ext>
              </c:extLst>
            </c:dLbl>
            <c:dLbl>
              <c:idx val="1"/>
              <c:layout>
                <c:manualLayout>
                  <c:x val="1.574085837255637E-3"/>
                  <c:y val="-4.1265465614169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F96-421C-81BB-3A5AF0498418}"/>
                </c:ext>
              </c:extLst>
            </c:dLbl>
            <c:dLbl>
              <c:idx val="4"/>
              <c:layout>
                <c:manualLayout>
                  <c:x val="-2.736920770025865E-3"/>
                  <c:y val="-8.2842899732358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F96-421C-81BB-3A5AF0498418}"/>
                </c:ext>
              </c:extLst>
            </c:dLbl>
            <c:dLbl>
              <c:idx val="8"/>
              <c:layout>
                <c:manualLayout>
                  <c:x val="0"/>
                  <c:y val="-3.249249260958255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F96-421C-81BB-3A5AF04984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 г. Нур-Султан</c:v>
                </c:pt>
                <c:pt idx="1">
                  <c:v>Акмолинская </c:v>
                </c:pt>
                <c:pt idx="2">
                  <c:v>Актюбинская </c:v>
                </c:pt>
                <c:pt idx="3">
                  <c:v>г. Алматы</c:v>
                </c:pt>
                <c:pt idx="4">
                  <c:v>Алматинская </c:v>
                </c:pt>
                <c:pt idx="5">
                  <c:v>Атырауская  </c:v>
                </c:pt>
                <c:pt idx="6">
                  <c:v>ВКО</c:v>
                </c:pt>
                <c:pt idx="7">
                  <c:v>Жамбылская </c:v>
                </c:pt>
                <c:pt idx="8">
                  <c:v>ЗКО</c:v>
                </c:pt>
                <c:pt idx="9">
                  <c:v>Карагандинская </c:v>
                </c:pt>
                <c:pt idx="10">
                  <c:v>Кызылординская</c:v>
                </c:pt>
                <c:pt idx="11">
                  <c:v>Костанайская </c:v>
                </c:pt>
                <c:pt idx="12">
                  <c:v>Мангистауская </c:v>
                </c:pt>
                <c:pt idx="13">
                  <c:v>Павлодарская </c:v>
                </c:pt>
                <c:pt idx="14">
                  <c:v>СКО</c:v>
                </c:pt>
                <c:pt idx="15">
                  <c:v>Туркестанская</c:v>
                </c:pt>
                <c:pt idx="16">
                  <c:v>г.Шымкент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190095</c:v>
                </c:pt>
                <c:pt idx="1">
                  <c:v>149433</c:v>
                </c:pt>
                <c:pt idx="2">
                  <c:v>143584</c:v>
                </c:pt>
                <c:pt idx="3">
                  <c:v>291313</c:v>
                </c:pt>
                <c:pt idx="4">
                  <c:v>273875</c:v>
                </c:pt>
                <c:pt idx="5">
                  <c:v>118724</c:v>
                </c:pt>
                <c:pt idx="6">
                  <c:v>265038</c:v>
                </c:pt>
                <c:pt idx="7">
                  <c:v>139782</c:v>
                </c:pt>
                <c:pt idx="8">
                  <c:v>123055</c:v>
                </c:pt>
                <c:pt idx="9">
                  <c:v>210679</c:v>
                </c:pt>
                <c:pt idx="10">
                  <c:v>100296</c:v>
                </c:pt>
                <c:pt idx="11">
                  <c:v>69255</c:v>
                </c:pt>
                <c:pt idx="12">
                  <c:v>83787</c:v>
                </c:pt>
                <c:pt idx="13">
                  <c:v>90169</c:v>
                </c:pt>
                <c:pt idx="14">
                  <c:v>74610</c:v>
                </c:pt>
                <c:pt idx="15">
                  <c:v>301081</c:v>
                </c:pt>
                <c:pt idx="16">
                  <c:v>167529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F96-421C-81BB-3A5AF049841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БУМАЖНЫЕ ПРОТОКОЛА</c:v>
                </c:pt>
              </c:strCache>
            </c:strRef>
          </c:tx>
          <c:spPr>
            <a:solidFill>
              <a:srgbClr val="7BA0B8"/>
            </a:solidFill>
          </c:spPr>
          <c:invertIfNegative val="0"/>
          <c:dLbls>
            <c:dLbl>
              <c:idx val="0"/>
              <c:layout>
                <c:manualLayout>
                  <c:x val="-1.9143429499431548E-3"/>
                  <c:y val="-0.10785292721963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F96-421C-81BB-3A5AF0498418}"/>
                </c:ext>
              </c:extLst>
            </c:dLbl>
            <c:dLbl>
              <c:idx val="1"/>
              <c:layout>
                <c:manualLayout>
                  <c:x val="-1.1628159299922548E-3"/>
                  <c:y val="-8.1311517452278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791886621235054E-2"/>
                      <c:h val="5.32358047774787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CF96-421C-81BB-3A5AF0498418}"/>
                </c:ext>
              </c:extLst>
            </c:dLbl>
            <c:dLbl>
              <c:idx val="2"/>
              <c:layout>
                <c:manualLayout>
                  <c:x val="-1.1628159299922548E-3"/>
                  <c:y val="-9.8411790656106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F96-421C-81BB-3A5AF0498418}"/>
                </c:ext>
              </c:extLst>
            </c:dLbl>
            <c:dLbl>
              <c:idx val="3"/>
              <c:layout>
                <c:manualLayout>
                  <c:x val="-3.4885393502862129E-3"/>
                  <c:y val="-0.162594941250885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F96-421C-81BB-3A5AF0498418}"/>
                </c:ext>
              </c:extLst>
            </c:dLbl>
            <c:dLbl>
              <c:idx val="4"/>
              <c:layout>
                <c:manualLayout>
                  <c:x val="1.1628159299922548E-3"/>
                  <c:y val="-0.141397027858334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F96-421C-81BB-3A5AF0498418}"/>
                </c:ext>
              </c:extLst>
            </c:dLbl>
            <c:dLbl>
              <c:idx val="5"/>
              <c:layout>
                <c:manualLayout>
                  <c:x val="-4.2636091563947987E-17"/>
                  <c:y val="-6.89632440437281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F96-421C-81BB-3A5AF0498418}"/>
                </c:ext>
              </c:extLst>
            </c:dLbl>
            <c:dLbl>
              <c:idx val="6"/>
              <c:layout>
                <c:manualLayout>
                  <c:x val="5.8139880896518267E-3"/>
                  <c:y val="-0.125484615525832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F96-421C-81BB-3A5AF0498418}"/>
                </c:ext>
              </c:extLst>
            </c:dLbl>
            <c:dLbl>
              <c:idx val="7"/>
              <c:layout>
                <c:manualLayout>
                  <c:x val="-1.162907490301703E-3"/>
                  <c:y val="-7.602838070961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F96-421C-81BB-3A5AF0498418}"/>
                </c:ext>
              </c:extLst>
            </c:dLbl>
            <c:dLbl>
              <c:idx val="8"/>
              <c:layout>
                <c:manualLayout>
                  <c:x val="-1.162907490301703E-3"/>
                  <c:y val="-9.36912223743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F96-421C-81BB-3A5AF0498418}"/>
                </c:ext>
              </c:extLst>
            </c:dLbl>
            <c:dLbl>
              <c:idx val="9"/>
              <c:layout>
                <c:manualLayout>
                  <c:x val="0"/>
                  <c:y val="-0.126078476422748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F96-421C-81BB-3A5AF0498418}"/>
                </c:ext>
              </c:extLst>
            </c:dLbl>
            <c:dLbl>
              <c:idx val="10"/>
              <c:layout>
                <c:manualLayout>
                  <c:x val="0"/>
                  <c:y val="-6.5430675710783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F96-421C-81BB-3A5AF0498418}"/>
                </c:ext>
              </c:extLst>
            </c:dLbl>
            <c:dLbl>
              <c:idx val="11"/>
              <c:layout>
                <c:manualLayout>
                  <c:x val="0"/>
                  <c:y val="-6.5993383249172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F96-421C-81BB-3A5AF0498418}"/>
                </c:ext>
              </c:extLst>
            </c:dLbl>
            <c:dLbl>
              <c:idx val="12"/>
              <c:layout>
                <c:manualLayout>
                  <c:x val="-7.5152701995098519E-4"/>
                  <c:y val="-6.1304246480922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CF96-421C-81BB-3A5AF0498418}"/>
                </c:ext>
              </c:extLst>
            </c:dLbl>
            <c:dLbl>
              <c:idx val="13"/>
              <c:layout>
                <c:manualLayout>
                  <c:x val="0"/>
                  <c:y val="-6.602474498267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CF96-421C-81BB-3A5AF0498418}"/>
                </c:ext>
              </c:extLst>
            </c:dLbl>
            <c:dLbl>
              <c:idx val="14"/>
              <c:layout>
                <c:manualLayout>
                  <c:x val="3.4023810990954482E-4"/>
                  <c:y val="-6.3054953968131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CF96-421C-81BB-3A5AF0498418}"/>
                </c:ext>
              </c:extLst>
            </c:dLbl>
            <c:dLbl>
              <c:idx val="15"/>
              <c:layout>
                <c:manualLayout>
                  <c:x val="-1.7054436625579195E-16"/>
                  <c:y val="-0.139614610702625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F96-421C-81BB-3A5AF0498418}"/>
                </c:ext>
              </c:extLst>
            </c:dLbl>
            <c:dLbl>
              <c:idx val="16"/>
              <c:layout>
                <c:manualLayout>
                  <c:x val="-2.2993540511728736E-3"/>
                  <c:y val="-9.0721361579786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CF96-421C-81BB-3A5AF04984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 г. Нур-Султан</c:v>
                </c:pt>
                <c:pt idx="1">
                  <c:v>Акмолинская </c:v>
                </c:pt>
                <c:pt idx="2">
                  <c:v>Актюбинская </c:v>
                </c:pt>
                <c:pt idx="3">
                  <c:v>г. Алматы</c:v>
                </c:pt>
                <c:pt idx="4">
                  <c:v>Алматинская </c:v>
                </c:pt>
                <c:pt idx="5">
                  <c:v>Атырауская  </c:v>
                </c:pt>
                <c:pt idx="6">
                  <c:v>ВКО</c:v>
                </c:pt>
                <c:pt idx="7">
                  <c:v>Жамбылская </c:v>
                </c:pt>
                <c:pt idx="8">
                  <c:v>ЗКО</c:v>
                </c:pt>
                <c:pt idx="9">
                  <c:v>Карагандинская </c:v>
                </c:pt>
                <c:pt idx="10">
                  <c:v>Кызылординская</c:v>
                </c:pt>
                <c:pt idx="11">
                  <c:v>Костанайская </c:v>
                </c:pt>
                <c:pt idx="12">
                  <c:v>Мангистауская </c:v>
                </c:pt>
                <c:pt idx="13">
                  <c:v>Павлодарская </c:v>
                </c:pt>
                <c:pt idx="14">
                  <c:v>СКО</c:v>
                </c:pt>
                <c:pt idx="15">
                  <c:v>Туркестанская</c:v>
                </c:pt>
                <c:pt idx="16">
                  <c:v>г.Шымкент</c:v>
                </c:pt>
              </c:strCache>
            </c:strRef>
          </c:cat>
          <c:val>
            <c:numRef>
              <c:f>Лист1!$C$2:$C$18</c:f>
              <c:numCache>
                <c:formatCode>#,##0</c:formatCode>
                <c:ptCount val="17"/>
                <c:pt idx="0">
                  <c:v>214054</c:v>
                </c:pt>
                <c:pt idx="1">
                  <c:v>161449</c:v>
                </c:pt>
                <c:pt idx="2">
                  <c:v>176279</c:v>
                </c:pt>
                <c:pt idx="3">
                  <c:v>379717</c:v>
                </c:pt>
                <c:pt idx="4">
                  <c:v>328065</c:v>
                </c:pt>
                <c:pt idx="5">
                  <c:v>129633</c:v>
                </c:pt>
                <c:pt idx="6">
                  <c:v>294823</c:v>
                </c:pt>
                <c:pt idx="7">
                  <c:v>164497</c:v>
                </c:pt>
                <c:pt idx="8">
                  <c:v>155084</c:v>
                </c:pt>
                <c:pt idx="9">
                  <c:v>295092</c:v>
                </c:pt>
                <c:pt idx="10">
                  <c:v>127063</c:v>
                </c:pt>
                <c:pt idx="11">
                  <c:v>118803</c:v>
                </c:pt>
                <c:pt idx="12">
                  <c:v>121570</c:v>
                </c:pt>
                <c:pt idx="13">
                  <c:v>115661</c:v>
                </c:pt>
                <c:pt idx="14">
                  <c:v>111720</c:v>
                </c:pt>
                <c:pt idx="15">
                  <c:v>327919</c:v>
                </c:pt>
                <c:pt idx="16">
                  <c:v>173205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CF96-421C-81BB-3A5AF0498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100"/>
        <c:axId val="310146216"/>
        <c:axId val="316772136"/>
      </c:barChart>
      <c:catAx>
        <c:axId val="310146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/>
            </a:pPr>
            <a:endParaRPr lang="ru-RU"/>
          </a:p>
        </c:txPr>
        <c:crossAx val="316772136"/>
        <c:crosses val="autoZero"/>
        <c:auto val="1"/>
        <c:lblAlgn val="ctr"/>
        <c:lblOffset val="100"/>
        <c:noMultiLvlLbl val="0"/>
      </c:catAx>
      <c:valAx>
        <c:axId val="31677213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0146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Tahoma" pitchFamily="34" charset="0"/>
          <a:ea typeface="Tahoma" pitchFamily="34" charset="0"/>
          <a:cs typeface="Tahoma" pitchFamily="34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8791890449553409E-2"/>
          <c:y val="4.6928422230836778E-2"/>
          <c:w val="0.96214979907123088"/>
          <c:h val="0.528934959386913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ЗАКУПЛЕНО</c:v>
                </c:pt>
              </c:strCache>
            </c:strRef>
          </c:tx>
          <c:spPr>
            <a:solidFill>
              <a:srgbClr val="32A8B8"/>
            </a:solidFill>
          </c:spPr>
          <c:invertIfNegative val="0"/>
          <c:dLbls>
            <c:dLbl>
              <c:idx val="0"/>
              <c:layout>
                <c:manualLayout>
                  <c:x val="-1.162816036460051E-3"/>
                  <c:y val="-8.991340312189434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81B-498F-90CB-378BE6374BD7}"/>
                </c:ext>
              </c:extLst>
            </c:dLbl>
            <c:dLbl>
              <c:idx val="1"/>
              <c:layout>
                <c:manualLayout>
                  <c:x val="1.162816036460051E-3"/>
                  <c:y val="5.304718646215144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81B-498F-90CB-378BE6374BD7}"/>
                </c:ext>
              </c:extLst>
            </c:dLbl>
            <c:dLbl>
              <c:idx val="5"/>
              <c:layout>
                <c:manualLayout>
                  <c:x val="-1.162816036460051E-3"/>
                  <c:y val="-4.35882046468072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81B-498F-90CB-378BE6374BD7}"/>
                </c:ext>
              </c:extLst>
            </c:dLbl>
            <c:dLbl>
              <c:idx val="8"/>
              <c:layout>
                <c:manualLayout>
                  <c:x val="0"/>
                  <c:y val="-3.0210214897050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81B-498F-90CB-378BE6374BD7}"/>
                </c:ext>
              </c:extLst>
            </c:dLbl>
            <c:dLbl>
              <c:idx val="9"/>
              <c:layout>
                <c:manualLayout>
                  <c:x val="-1.1629075967778825E-3"/>
                  <c:y val="8.4402118903733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81B-498F-90CB-378BE6374BD7}"/>
                </c:ext>
              </c:extLst>
            </c:dLbl>
            <c:dLbl>
              <c:idx val="10"/>
              <c:layout>
                <c:manualLayout>
                  <c:x val="-1.9143431252210037E-3"/>
                  <c:y val="-6.5722279474037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81B-498F-90CB-378BE6374BD7}"/>
                </c:ext>
              </c:extLst>
            </c:dLbl>
            <c:dLbl>
              <c:idx val="15"/>
              <c:layout>
                <c:manualLayout>
                  <c:x val="1.5741049841591494E-3"/>
                  <c:y val="-2.3821887688003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360-418C-A683-C3BC44C28BC4}"/>
                </c:ext>
              </c:extLst>
            </c:dLbl>
            <c:dLbl>
              <c:idx val="16"/>
              <c:layout>
                <c:manualLayout>
                  <c:x val="1.162816036460051E-3"/>
                  <c:y val="-4.01253623504407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81B-498F-90CB-378BE6374BD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Акмолинская</c:v>
                </c:pt>
                <c:pt idx="1">
                  <c:v>Актюбинская</c:v>
                </c:pt>
                <c:pt idx="2">
                  <c:v>Алматинская</c:v>
                </c:pt>
                <c:pt idx="3">
                  <c:v>Алматы</c:v>
                </c:pt>
                <c:pt idx="4">
                  <c:v>Нур-Султан</c:v>
                </c:pt>
                <c:pt idx="5">
                  <c:v>Атырауская</c:v>
                </c:pt>
                <c:pt idx="6">
                  <c:v>ВКО</c:v>
                </c:pt>
                <c:pt idx="7">
                  <c:v>Жамбылская</c:v>
                </c:pt>
                <c:pt idx="8">
                  <c:v>ЗКО</c:v>
                </c:pt>
                <c:pt idx="9">
                  <c:v>Карагандинская</c:v>
                </c:pt>
                <c:pt idx="10">
                  <c:v>Костанайская</c:v>
                </c:pt>
                <c:pt idx="11">
                  <c:v>Кызылординская</c:v>
                </c:pt>
                <c:pt idx="12">
                  <c:v>Мангыстауская</c:v>
                </c:pt>
                <c:pt idx="13">
                  <c:v>Павлодарская</c:v>
                </c:pt>
                <c:pt idx="14">
                  <c:v>СКО</c:v>
                </c:pt>
                <c:pt idx="15">
                  <c:v>Туркестанская</c:v>
                </c:pt>
                <c:pt idx="16">
                  <c:v>Шымкент</c:v>
                </c:pt>
              </c:strCache>
            </c:strRef>
          </c:cat>
          <c:val>
            <c:numRef>
              <c:f>Лист1!$B$2:$B$18</c:f>
              <c:numCache>
                <c:formatCode>#,##0</c:formatCode>
                <c:ptCount val="17"/>
                <c:pt idx="0">
                  <c:v>671</c:v>
                </c:pt>
                <c:pt idx="1">
                  <c:v>942</c:v>
                </c:pt>
                <c:pt idx="2">
                  <c:v>1165</c:v>
                </c:pt>
                <c:pt idx="3">
                  <c:v>1155</c:v>
                </c:pt>
                <c:pt idx="4">
                  <c:v>1000</c:v>
                </c:pt>
                <c:pt idx="5">
                  <c:v>1032</c:v>
                </c:pt>
                <c:pt idx="6">
                  <c:v>1609</c:v>
                </c:pt>
                <c:pt idx="7">
                  <c:v>528</c:v>
                </c:pt>
                <c:pt idx="8">
                  <c:v>552</c:v>
                </c:pt>
                <c:pt idx="9">
                  <c:v>1333</c:v>
                </c:pt>
                <c:pt idx="10">
                  <c:v>499</c:v>
                </c:pt>
                <c:pt idx="11">
                  <c:v>146</c:v>
                </c:pt>
                <c:pt idx="12">
                  <c:v>334</c:v>
                </c:pt>
                <c:pt idx="13">
                  <c:v>458</c:v>
                </c:pt>
                <c:pt idx="14">
                  <c:v>662</c:v>
                </c:pt>
                <c:pt idx="15">
                  <c:v>947</c:v>
                </c:pt>
                <c:pt idx="16">
                  <c:v>1462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81B-498F-90CB-378BE6374B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316771744"/>
        <c:axId val="277187776"/>
      </c:barChart>
      <c:catAx>
        <c:axId val="316771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200" b="0"/>
            </a:pPr>
            <a:endParaRPr lang="ru-RU"/>
          </a:p>
        </c:txPr>
        <c:crossAx val="277187776"/>
        <c:crosses val="autoZero"/>
        <c:auto val="1"/>
        <c:lblAlgn val="ctr"/>
        <c:lblOffset val="100"/>
        <c:noMultiLvlLbl val="0"/>
      </c:catAx>
      <c:valAx>
        <c:axId val="277187776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677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838762565417509"/>
          <c:y val="2.7848004315936758E-4"/>
          <c:w val="0.3196910925096329"/>
          <c:h val="0.10353646140212854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latin typeface="Tahoma" pitchFamily="34" charset="0"/>
          <a:ea typeface="Tahoma" pitchFamily="34" charset="0"/>
          <a:cs typeface="Tahoma" pitchFamily="34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946739448467561E-2"/>
          <c:y val="0.1404152564748806"/>
          <c:w val="0.97420549200863138"/>
          <c:h val="0.5243693163635325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50800" cap="rnd" cmpd="sng" algn="ctr">
              <a:solidFill>
                <a:srgbClr val="32A8B8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rgbClr val="32A8B8"/>
              </a:solidFill>
              <a:ln w="41275" cap="flat" cmpd="sng" algn="ctr">
                <a:solidFill>
                  <a:srgbClr val="32A8B8"/>
                </a:solidFill>
                <a:round/>
              </a:ln>
              <a:effectLst/>
            </c:spPr>
          </c:marke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baseline="0" dirty="0" smtClean="0"/>
                      <a:t>17 224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AB9-456B-A3A1-12851AF9C6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#,##0</c:formatCode>
                <c:ptCount val="12"/>
                <c:pt idx="0">
                  <c:v>3862</c:v>
                </c:pt>
                <c:pt idx="1">
                  <c:v>7416</c:v>
                </c:pt>
                <c:pt idx="2">
                  <c:v>8338</c:v>
                </c:pt>
                <c:pt idx="3">
                  <c:v>1353</c:v>
                </c:pt>
                <c:pt idx="4">
                  <c:v>4052</c:v>
                </c:pt>
                <c:pt idx="5">
                  <c:v>7636</c:v>
                </c:pt>
                <c:pt idx="6">
                  <c:v>4775</c:v>
                </c:pt>
                <c:pt idx="7">
                  <c:v>5519</c:v>
                </c:pt>
                <c:pt idx="8">
                  <c:v>5592</c:v>
                </c:pt>
                <c:pt idx="9">
                  <c:v>9439</c:v>
                </c:pt>
                <c:pt idx="10">
                  <c:v>6316</c:v>
                </c:pt>
                <c:pt idx="11">
                  <c:v>5536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AB9-456B-A3A1-12851AF9C6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rgbClr val="44546A"/>
              </a:solidFill>
              <a:prstDash val="dash"/>
              <a:round/>
            </a:ln>
            <a:effectLst/>
          </c:spPr>
        </c:dropLines>
        <c:marker val="1"/>
        <c:smooth val="0"/>
        <c:axId val="277938096"/>
        <c:axId val="308939664"/>
      </c:lineChart>
      <c:catAx>
        <c:axId val="27793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8939664"/>
        <c:crosses val="autoZero"/>
        <c:auto val="1"/>
        <c:lblAlgn val="ctr"/>
        <c:lblOffset val="100"/>
        <c:noMultiLvlLbl val="0"/>
      </c:catAx>
      <c:valAx>
        <c:axId val="30893966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277938096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0.71478</cdr:x>
      <cdr:y>0.15359</cdr:y>
    </cdr:from>
    <cdr:to>
      <cdr:x>0.81185</cdr:x>
      <cdr:y>0.25961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68968" y="522761"/>
          <a:ext cx="946412" cy="3608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191 717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0.80964</cdr:x>
      <cdr:y>0.04281</cdr:y>
    </cdr:from>
    <cdr:to>
      <cdr:x>0.91145</cdr:x>
      <cdr:y>0.1416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893776" y="145709"/>
          <a:ext cx="992626" cy="336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203 266</a:t>
          </a:r>
          <a:endParaRPr lang="ru-RU" sz="1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71800" cy="496888"/>
          </a:xfrm>
          <a:prstGeom prst="rect">
            <a:avLst/>
          </a:prstGeom>
        </p:spPr>
        <p:txBody>
          <a:bodyPr vert="horz" lIns="91445" tIns="45722" rIns="91445" bIns="457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5" y="4"/>
            <a:ext cx="2971800" cy="496888"/>
          </a:xfrm>
          <a:prstGeom prst="rect">
            <a:avLst/>
          </a:prstGeom>
        </p:spPr>
        <p:txBody>
          <a:bodyPr vert="horz" lIns="91445" tIns="45722" rIns="91445" bIns="45722" rtlCol="0"/>
          <a:lstStyle>
            <a:lvl1pPr algn="r">
              <a:defRPr sz="1200"/>
            </a:lvl1pPr>
          </a:lstStyle>
          <a:p>
            <a:fld id="{90BC0683-D266-42FA-82C8-DB5FF90187F0}" type="datetimeFigureOut">
              <a:rPr lang="en-US" smtClean="0"/>
              <a:pPr/>
              <a:t>1/30/2021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4"/>
            <a:ext cx="2971800" cy="496888"/>
          </a:xfrm>
          <a:prstGeom prst="rect">
            <a:avLst/>
          </a:prstGeom>
        </p:spPr>
        <p:txBody>
          <a:bodyPr vert="horz" lIns="91445" tIns="45722" rIns="91445" bIns="457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5" y="9448804"/>
            <a:ext cx="2971800" cy="496888"/>
          </a:xfrm>
          <a:prstGeom prst="rect">
            <a:avLst/>
          </a:prstGeom>
        </p:spPr>
        <p:txBody>
          <a:bodyPr vert="horz" lIns="91445" tIns="45722" rIns="91445" bIns="45722" rtlCol="0" anchor="b"/>
          <a:lstStyle>
            <a:lvl1pPr algn="r">
              <a:defRPr sz="1200"/>
            </a:lvl1pPr>
          </a:lstStyle>
          <a:p>
            <a:fld id="{10493050-EA82-41C2-AB9A-F03F65A419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2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99091"/>
          </a:xfrm>
          <a:prstGeom prst="rect">
            <a:avLst/>
          </a:prstGeom>
        </p:spPr>
        <p:txBody>
          <a:bodyPr vert="horz" lIns="91445" tIns="45722" rIns="91445" bIns="4572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3"/>
            <a:ext cx="2971800" cy="499091"/>
          </a:xfrm>
          <a:prstGeom prst="rect">
            <a:avLst/>
          </a:prstGeom>
        </p:spPr>
        <p:txBody>
          <a:bodyPr vert="horz" lIns="91445" tIns="45722" rIns="91445" bIns="45722" rtlCol="0"/>
          <a:lstStyle>
            <a:lvl1pPr algn="r">
              <a:defRPr sz="1200"/>
            </a:lvl1pPr>
          </a:lstStyle>
          <a:p>
            <a:fld id="{54AB1493-7511-440B-8D1D-138C3A4C06B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1243013"/>
            <a:ext cx="6000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5" tIns="45722" rIns="91445" bIns="4572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2" y="4787125"/>
            <a:ext cx="5486400" cy="3916740"/>
          </a:xfrm>
          <a:prstGeom prst="rect">
            <a:avLst/>
          </a:prstGeom>
        </p:spPr>
        <p:txBody>
          <a:bodyPr vert="horz" lIns="91445" tIns="45722" rIns="91445" bIns="4572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445" tIns="45722" rIns="91445" bIns="4572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6"/>
            <a:ext cx="2971800" cy="499090"/>
          </a:xfrm>
          <a:prstGeom prst="rect">
            <a:avLst/>
          </a:prstGeom>
        </p:spPr>
        <p:txBody>
          <a:bodyPr vert="horz" lIns="91445" tIns="45722" rIns="91445" bIns="45722" rtlCol="0" anchor="b"/>
          <a:lstStyle>
            <a:lvl1pPr algn="r">
              <a:defRPr sz="1200"/>
            </a:lvl1pPr>
          </a:lstStyle>
          <a:p>
            <a:fld id="{368B5424-3570-4681-9DB4-38F50E1778A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58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162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Обрисовать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4F479-2EF5-4DC1-A6EE-CDB85B769B2D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381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8625" y="1243013"/>
            <a:ext cx="6000750" cy="33575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FA0A32-5EFD-45CF-9B46-5FCD6726620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806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03225" y="1239838"/>
            <a:ext cx="5991225" cy="33528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A0A32-5EFD-45CF-9B46-5FCD6726620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0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20" y="1384507"/>
            <a:ext cx="11339513" cy="2945260"/>
          </a:xfrm>
        </p:spPr>
        <p:txBody>
          <a:bodyPr anchor="b"/>
          <a:lstStyle>
            <a:lvl1pPr algn="ctr">
              <a:defRPr sz="740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20" y="4443348"/>
            <a:ext cx="11339513" cy="2042490"/>
          </a:xfrm>
        </p:spPr>
        <p:txBody>
          <a:bodyPr/>
          <a:lstStyle>
            <a:lvl1pPr marL="0" indent="0" algn="ctr">
              <a:buNone/>
              <a:defRPr sz="2961"/>
            </a:lvl1pPr>
            <a:lvl2pPr marL="564002" indent="0" algn="ctr">
              <a:buNone/>
              <a:defRPr sz="2467"/>
            </a:lvl2pPr>
            <a:lvl3pPr marL="1128004" indent="0" algn="ctr">
              <a:buNone/>
              <a:defRPr sz="2220"/>
            </a:lvl3pPr>
            <a:lvl4pPr marL="1692006" indent="0" algn="ctr">
              <a:buNone/>
              <a:defRPr sz="1974"/>
            </a:lvl4pPr>
            <a:lvl5pPr marL="2256008" indent="0" algn="ctr">
              <a:buNone/>
              <a:defRPr sz="1974"/>
            </a:lvl5pPr>
            <a:lvl6pPr marL="2820010" indent="0" algn="ctr">
              <a:buNone/>
              <a:defRPr sz="1974"/>
            </a:lvl6pPr>
            <a:lvl7pPr marL="3384012" indent="0" algn="ctr">
              <a:buNone/>
              <a:defRPr sz="1974"/>
            </a:lvl7pPr>
            <a:lvl8pPr marL="3948013" indent="0" algn="ctr">
              <a:buNone/>
              <a:defRPr sz="1974"/>
            </a:lvl8pPr>
            <a:lvl9pPr marL="4512015" indent="0" algn="ctr">
              <a:buNone/>
              <a:defRPr sz="197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99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36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450408"/>
            <a:ext cx="3260110" cy="71692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450408"/>
            <a:ext cx="9591338" cy="71692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25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2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109073"/>
            <a:ext cx="13040439" cy="3519036"/>
          </a:xfrm>
        </p:spPr>
        <p:txBody>
          <a:bodyPr anchor="b"/>
          <a:lstStyle>
            <a:lvl1pPr>
              <a:defRPr sz="740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5661401"/>
            <a:ext cx="13040439" cy="1850578"/>
          </a:xfrm>
        </p:spPr>
        <p:txBody>
          <a:bodyPr/>
          <a:lstStyle>
            <a:lvl1pPr marL="0" indent="0">
              <a:buNone/>
              <a:defRPr sz="2961">
                <a:solidFill>
                  <a:schemeClr val="tx1">
                    <a:tint val="75000"/>
                  </a:schemeClr>
                </a:solidFill>
              </a:defRPr>
            </a:lvl1pPr>
            <a:lvl2pPr marL="564002" indent="0">
              <a:buNone/>
              <a:defRPr sz="2467">
                <a:solidFill>
                  <a:schemeClr val="tx1">
                    <a:tint val="75000"/>
                  </a:schemeClr>
                </a:solidFill>
              </a:defRPr>
            </a:lvl2pPr>
            <a:lvl3pPr marL="1128004" indent="0">
              <a:buNone/>
              <a:defRPr sz="2220">
                <a:solidFill>
                  <a:schemeClr val="tx1">
                    <a:tint val="75000"/>
                  </a:schemeClr>
                </a:solidFill>
              </a:defRPr>
            </a:lvl3pPr>
            <a:lvl4pPr marL="1692006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4pPr>
            <a:lvl5pPr marL="2256008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5pPr>
            <a:lvl6pPr marL="2820010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6pPr>
            <a:lvl7pPr marL="3384012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7pPr>
            <a:lvl8pPr marL="3948013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8pPr>
            <a:lvl9pPr marL="4512015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57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252027"/>
            <a:ext cx="6425724" cy="536765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252027"/>
            <a:ext cx="6425724" cy="536765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67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450406"/>
            <a:ext cx="13040439" cy="163516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073825"/>
            <a:ext cx="6396193" cy="1016349"/>
          </a:xfrm>
        </p:spPr>
        <p:txBody>
          <a:bodyPr anchor="b"/>
          <a:lstStyle>
            <a:lvl1pPr marL="0" indent="0">
              <a:buNone/>
              <a:defRPr sz="2961" b="1"/>
            </a:lvl1pPr>
            <a:lvl2pPr marL="564002" indent="0">
              <a:buNone/>
              <a:defRPr sz="2467" b="1"/>
            </a:lvl2pPr>
            <a:lvl3pPr marL="1128004" indent="0">
              <a:buNone/>
              <a:defRPr sz="2220" b="1"/>
            </a:lvl3pPr>
            <a:lvl4pPr marL="1692006" indent="0">
              <a:buNone/>
              <a:defRPr sz="1974" b="1"/>
            </a:lvl4pPr>
            <a:lvl5pPr marL="2256008" indent="0">
              <a:buNone/>
              <a:defRPr sz="1974" b="1"/>
            </a:lvl5pPr>
            <a:lvl6pPr marL="2820010" indent="0">
              <a:buNone/>
              <a:defRPr sz="1974" b="1"/>
            </a:lvl6pPr>
            <a:lvl7pPr marL="3384012" indent="0">
              <a:buNone/>
              <a:defRPr sz="1974" b="1"/>
            </a:lvl7pPr>
            <a:lvl8pPr marL="3948013" indent="0">
              <a:buNone/>
              <a:defRPr sz="1974" b="1"/>
            </a:lvl8pPr>
            <a:lvl9pPr marL="4512015" indent="0">
              <a:buNone/>
              <a:defRPr sz="197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090173"/>
            <a:ext cx="6396193" cy="45451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1" y="2073825"/>
            <a:ext cx="6427693" cy="1016349"/>
          </a:xfrm>
        </p:spPr>
        <p:txBody>
          <a:bodyPr anchor="b"/>
          <a:lstStyle>
            <a:lvl1pPr marL="0" indent="0">
              <a:buNone/>
              <a:defRPr sz="2961" b="1"/>
            </a:lvl1pPr>
            <a:lvl2pPr marL="564002" indent="0">
              <a:buNone/>
              <a:defRPr sz="2467" b="1"/>
            </a:lvl2pPr>
            <a:lvl3pPr marL="1128004" indent="0">
              <a:buNone/>
              <a:defRPr sz="2220" b="1"/>
            </a:lvl3pPr>
            <a:lvl4pPr marL="1692006" indent="0">
              <a:buNone/>
              <a:defRPr sz="1974" b="1"/>
            </a:lvl4pPr>
            <a:lvl5pPr marL="2256008" indent="0">
              <a:buNone/>
              <a:defRPr sz="1974" b="1"/>
            </a:lvl5pPr>
            <a:lvl6pPr marL="2820010" indent="0">
              <a:buNone/>
              <a:defRPr sz="1974" b="1"/>
            </a:lvl6pPr>
            <a:lvl7pPr marL="3384012" indent="0">
              <a:buNone/>
              <a:defRPr sz="1974" b="1"/>
            </a:lvl7pPr>
            <a:lvl8pPr marL="3948013" indent="0">
              <a:buNone/>
              <a:defRPr sz="1974" b="1"/>
            </a:lvl8pPr>
            <a:lvl9pPr marL="4512015" indent="0">
              <a:buNone/>
              <a:defRPr sz="197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1" y="3090173"/>
            <a:ext cx="6427693" cy="45451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3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9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5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6" y="563988"/>
            <a:ext cx="4876383" cy="1973951"/>
          </a:xfrm>
        </p:spPr>
        <p:txBody>
          <a:bodyPr anchor="b"/>
          <a:lstStyle>
            <a:lvl1pPr>
              <a:defRPr sz="394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4" y="1218053"/>
            <a:ext cx="7654171" cy="6011933"/>
          </a:xfrm>
        </p:spPr>
        <p:txBody>
          <a:bodyPr/>
          <a:lstStyle>
            <a:lvl1pPr>
              <a:defRPr sz="3948"/>
            </a:lvl1pPr>
            <a:lvl2pPr>
              <a:defRPr sz="3454"/>
            </a:lvl2pPr>
            <a:lvl3pPr>
              <a:defRPr sz="2961"/>
            </a:lvl3pPr>
            <a:lvl4pPr>
              <a:defRPr sz="2467"/>
            </a:lvl4pPr>
            <a:lvl5pPr>
              <a:defRPr sz="2467"/>
            </a:lvl5pPr>
            <a:lvl6pPr>
              <a:defRPr sz="2467"/>
            </a:lvl6pPr>
            <a:lvl7pPr>
              <a:defRPr sz="2467"/>
            </a:lvl7pPr>
            <a:lvl8pPr>
              <a:defRPr sz="2467"/>
            </a:lvl8pPr>
            <a:lvl9pPr>
              <a:defRPr sz="24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6" y="2537938"/>
            <a:ext cx="4876383" cy="4701841"/>
          </a:xfrm>
        </p:spPr>
        <p:txBody>
          <a:bodyPr/>
          <a:lstStyle>
            <a:lvl1pPr marL="0" indent="0">
              <a:buNone/>
              <a:defRPr sz="1974"/>
            </a:lvl1pPr>
            <a:lvl2pPr marL="564002" indent="0">
              <a:buNone/>
              <a:defRPr sz="1727"/>
            </a:lvl2pPr>
            <a:lvl3pPr marL="1128004" indent="0">
              <a:buNone/>
              <a:defRPr sz="1480"/>
            </a:lvl3pPr>
            <a:lvl4pPr marL="1692006" indent="0">
              <a:buNone/>
              <a:defRPr sz="1234"/>
            </a:lvl4pPr>
            <a:lvl5pPr marL="2256008" indent="0">
              <a:buNone/>
              <a:defRPr sz="1234"/>
            </a:lvl5pPr>
            <a:lvl6pPr marL="2820010" indent="0">
              <a:buNone/>
              <a:defRPr sz="1234"/>
            </a:lvl6pPr>
            <a:lvl7pPr marL="3384012" indent="0">
              <a:buNone/>
              <a:defRPr sz="1234"/>
            </a:lvl7pPr>
            <a:lvl8pPr marL="3948013" indent="0">
              <a:buNone/>
              <a:defRPr sz="1234"/>
            </a:lvl8pPr>
            <a:lvl9pPr marL="4512015" indent="0">
              <a:buNone/>
              <a:defRPr sz="123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07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6" y="563988"/>
            <a:ext cx="4876383" cy="1973951"/>
          </a:xfrm>
        </p:spPr>
        <p:txBody>
          <a:bodyPr anchor="b"/>
          <a:lstStyle>
            <a:lvl1pPr>
              <a:defRPr sz="3948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4" y="1218053"/>
            <a:ext cx="7654171" cy="6011933"/>
          </a:xfrm>
        </p:spPr>
        <p:txBody>
          <a:bodyPr anchor="t"/>
          <a:lstStyle>
            <a:lvl1pPr marL="0" indent="0">
              <a:buNone/>
              <a:defRPr sz="3948"/>
            </a:lvl1pPr>
            <a:lvl2pPr marL="564002" indent="0">
              <a:buNone/>
              <a:defRPr sz="3454"/>
            </a:lvl2pPr>
            <a:lvl3pPr marL="1128004" indent="0">
              <a:buNone/>
              <a:defRPr sz="2961"/>
            </a:lvl3pPr>
            <a:lvl4pPr marL="1692006" indent="0">
              <a:buNone/>
              <a:defRPr sz="2467"/>
            </a:lvl4pPr>
            <a:lvl5pPr marL="2256008" indent="0">
              <a:buNone/>
              <a:defRPr sz="2467"/>
            </a:lvl5pPr>
            <a:lvl6pPr marL="2820010" indent="0">
              <a:buNone/>
              <a:defRPr sz="2467"/>
            </a:lvl6pPr>
            <a:lvl7pPr marL="3384012" indent="0">
              <a:buNone/>
              <a:defRPr sz="2467"/>
            </a:lvl7pPr>
            <a:lvl8pPr marL="3948013" indent="0">
              <a:buNone/>
              <a:defRPr sz="2467"/>
            </a:lvl8pPr>
            <a:lvl9pPr marL="4512015" indent="0">
              <a:buNone/>
              <a:defRPr sz="246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6" y="2537938"/>
            <a:ext cx="4876383" cy="4701841"/>
          </a:xfrm>
        </p:spPr>
        <p:txBody>
          <a:bodyPr/>
          <a:lstStyle>
            <a:lvl1pPr marL="0" indent="0">
              <a:buNone/>
              <a:defRPr sz="1974"/>
            </a:lvl1pPr>
            <a:lvl2pPr marL="564002" indent="0">
              <a:buNone/>
              <a:defRPr sz="1727"/>
            </a:lvl2pPr>
            <a:lvl3pPr marL="1128004" indent="0">
              <a:buNone/>
              <a:defRPr sz="1480"/>
            </a:lvl3pPr>
            <a:lvl4pPr marL="1692006" indent="0">
              <a:buNone/>
              <a:defRPr sz="1234"/>
            </a:lvl4pPr>
            <a:lvl5pPr marL="2256008" indent="0">
              <a:buNone/>
              <a:defRPr sz="1234"/>
            </a:lvl5pPr>
            <a:lvl6pPr marL="2820010" indent="0">
              <a:buNone/>
              <a:defRPr sz="1234"/>
            </a:lvl6pPr>
            <a:lvl7pPr marL="3384012" indent="0">
              <a:buNone/>
              <a:defRPr sz="1234"/>
            </a:lvl7pPr>
            <a:lvl8pPr marL="3948013" indent="0">
              <a:buNone/>
              <a:defRPr sz="1234"/>
            </a:lvl8pPr>
            <a:lvl9pPr marL="4512015" indent="0">
              <a:buNone/>
              <a:defRPr sz="123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28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450406"/>
            <a:ext cx="13040439" cy="1635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252027"/>
            <a:ext cx="13040439" cy="5367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7840973"/>
            <a:ext cx="3401854" cy="4504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FA25-B519-43AD-8B6B-E4599E937C7E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7840973"/>
            <a:ext cx="5102781" cy="4504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7840973"/>
            <a:ext cx="3401854" cy="4504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AB9B4-9630-4D12-B450-8E27F03BBF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48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28004" rtl="0" eaLnBrk="1" latinLnBrk="0" hangingPunct="1">
        <a:lnSpc>
          <a:spcPct val="90000"/>
        </a:lnSpc>
        <a:spcBef>
          <a:spcPct val="0"/>
        </a:spcBef>
        <a:buNone/>
        <a:defRPr sz="54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2001" indent="-282001" algn="l" defTabSz="1128004" rtl="0" eaLnBrk="1" latinLnBrk="0" hangingPunct="1">
        <a:lnSpc>
          <a:spcPct val="90000"/>
        </a:lnSpc>
        <a:spcBef>
          <a:spcPts val="1234"/>
        </a:spcBef>
        <a:buFont typeface="Arial" panose="020B0604020202020204" pitchFamily="34" charset="0"/>
        <a:buChar char="•"/>
        <a:defRPr sz="3454" kern="1200">
          <a:solidFill>
            <a:schemeClr val="tx1"/>
          </a:solidFill>
          <a:latin typeface="+mn-lt"/>
          <a:ea typeface="+mn-ea"/>
          <a:cs typeface="+mn-cs"/>
        </a:defRPr>
      </a:lvl1pPr>
      <a:lvl2pPr marL="846003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961" kern="1200">
          <a:solidFill>
            <a:schemeClr val="tx1"/>
          </a:solidFill>
          <a:latin typeface="+mn-lt"/>
          <a:ea typeface="+mn-ea"/>
          <a:cs typeface="+mn-cs"/>
        </a:defRPr>
      </a:lvl2pPr>
      <a:lvl3pPr marL="1410005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467" kern="1200">
          <a:solidFill>
            <a:schemeClr val="tx1"/>
          </a:solidFill>
          <a:latin typeface="+mn-lt"/>
          <a:ea typeface="+mn-ea"/>
          <a:cs typeface="+mn-cs"/>
        </a:defRPr>
      </a:lvl3pPr>
      <a:lvl4pPr marL="1974007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4pPr>
      <a:lvl5pPr marL="2538009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5pPr>
      <a:lvl6pPr marL="3102011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6pPr>
      <a:lvl7pPr marL="3666012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7pPr>
      <a:lvl8pPr marL="4230014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8pPr>
      <a:lvl9pPr marL="4794016" indent="-282001" algn="l" defTabSz="1128004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22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1pPr>
      <a:lvl2pPr marL="564002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2pPr>
      <a:lvl3pPr marL="1128004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3pPr>
      <a:lvl4pPr marL="1692006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4pPr>
      <a:lvl5pPr marL="2256008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5pPr>
      <a:lvl6pPr marL="2820010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6pPr>
      <a:lvl7pPr marL="3384012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7pPr>
      <a:lvl8pPr marL="3948013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8pPr>
      <a:lvl9pPr marL="4512015" algn="l" defTabSz="1128004" rtl="0" eaLnBrk="1" latinLnBrk="0" hangingPunct="1">
        <a:defRPr sz="22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microsoft.com/office/2007/relationships/hdphoto" Target="../media/hdphoto1.wdp"/><Relationship Id="rId7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chart" Target="../charts/chart1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chart" Target="../charts/chart6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5" t="186" r="13799" b="-186"/>
          <a:stretch/>
        </p:blipFill>
        <p:spPr>
          <a:xfrm>
            <a:off x="-1" y="0"/>
            <a:ext cx="15119351" cy="84597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15119350" cy="8459788"/>
          </a:xfrm>
          <a:prstGeom prst="rect">
            <a:avLst/>
          </a:prstGeom>
          <a:solidFill>
            <a:schemeClr val="accent1"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B8955D-0F38-AB47-BF42-66137A936F4C}"/>
              </a:ext>
            </a:extLst>
          </p:cNvPr>
          <p:cNvSpPr txBox="1"/>
          <p:nvPr/>
        </p:nvSpPr>
        <p:spPr>
          <a:xfrm>
            <a:off x="406398" y="394201"/>
            <a:ext cx="49966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sz="28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r>
              <a:rPr lang="ru-RU" sz="4000" dirty="0">
                <a:solidFill>
                  <a:schemeClr val="bg1"/>
                </a:solidFill>
              </a:rPr>
              <a:t>ЦИФРОВИЗАЦИЯ ПРОЦЕССОВ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F708AE-5921-DD48-86FB-291D98C6632C}"/>
              </a:ext>
            </a:extLst>
          </p:cNvPr>
          <p:cNvSpPr txBox="1"/>
          <p:nvPr/>
        </p:nvSpPr>
        <p:spPr>
          <a:xfrm>
            <a:off x="5591713" y="6862460"/>
            <a:ext cx="9213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ГЕНЕРАЛЬНАЯ ПРОКУРАТУРА </a:t>
            </a:r>
          </a:p>
          <a:p>
            <a:pPr algn="r"/>
            <a:r>
              <a:rPr lang="ru-RU" sz="4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РЕСПУБЛИКИ КАЗАХСТАН</a:t>
            </a:r>
          </a:p>
        </p:txBody>
      </p:sp>
      <p:pic>
        <p:nvPicPr>
          <p:cNvPr id="8" name="Picture 4" descr="ÐÐ°ÑÑÐ¸Ð½ÐºÐ¸ Ð¿Ð¾ Ð·Ð°Ð¿ÑÐ¾ÑÑ ÐÐÐ Ð ÐÐÐÐÐ ÐÐÐ¬ÐÐÐ ÐÐ ÐÐÐ£Ð ÐÐ¢Ð£Ð  Ð Ð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74" y="6088416"/>
            <a:ext cx="2371372" cy="2371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1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444" y="227649"/>
            <a:ext cx="14087307" cy="707569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АНАЛИТИЧЕСКИЙ ЦЕНТР</a:t>
            </a:r>
            <a:endParaRPr lang="ru-RU" sz="4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93" b="78898" l="11222" r="89222">
                        <a14:backgroundMark x1="86222" y1="50866" x2="86222" y2="50866"/>
                        <a14:backgroundMark x1="86222" y1="49134" x2="86222" y2="491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653484" y="256547"/>
            <a:ext cx="1232856" cy="702260"/>
          </a:xfrm>
          <a:prstGeom prst="rect">
            <a:avLst/>
          </a:prstGeom>
        </p:spPr>
      </p:pic>
      <p:sp>
        <p:nvSpPr>
          <p:cNvPr id="30" name="Right Arrow 24"/>
          <p:cNvSpPr/>
          <p:nvPr/>
        </p:nvSpPr>
        <p:spPr>
          <a:xfrm>
            <a:off x="1239020" y="1878120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1274355" y="2126597"/>
            <a:ext cx="2029704" cy="666805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>
                <a:solidFill>
                  <a:srgbClr val="32A8B8"/>
                </a:solidFill>
                <a:cs typeface="Tahoma"/>
              </a:rPr>
              <a:t>НАДЗОР ЗА СЛЕДСТВИЕМ 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3500307" y="1933669"/>
            <a:ext cx="3816952" cy="1037611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(ПЕРЕКВАЛИФИКАЦИИ, НЕОДНОКРАТНОСТЬ ЛИЦ, КУИ, СРОКИ ПРИНЯТИЯ РЕШЕНИЙ ПОСЛЕ ОТМЕН, АНАЛИЗ ВОЗВРАТОВ ДС ИЗ ПРОКУРОРЫ И СУДА, МОДУЛЬ ПО ЧАСТНЫМ ПОСТАНОВЛЕНИЯМ.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75039" y="2015588"/>
            <a:ext cx="693153" cy="873775"/>
            <a:chOff x="475039" y="1558388"/>
            <a:chExt cx="693153" cy="873775"/>
          </a:xfrm>
        </p:grpSpPr>
        <p:sp>
          <p:nvSpPr>
            <p:cNvPr id="42" name="Rounded Rectangle 25"/>
            <p:cNvSpPr/>
            <p:nvPr/>
          </p:nvSpPr>
          <p:spPr>
            <a:xfrm>
              <a:off x="475039" y="1558388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46" name="Picture 6" descr="http://ac.kgp.kz/AC_gp/src/img/prosecutor.png">
              <a:extLst>
                <a:ext uri="{FF2B5EF4-FFF2-40B4-BE49-F238E27FC236}">
                  <a16:creationId xmlns:a16="http://schemas.microsoft.com/office/drawing/2014/main" id="{B6F61300-1E99-AB42-BCD4-7237AA116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9530" y="1714870"/>
              <a:ext cx="404169" cy="486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7" name="Right Arrow 24"/>
          <p:cNvSpPr/>
          <p:nvPr/>
        </p:nvSpPr>
        <p:spPr>
          <a:xfrm>
            <a:off x="1239020" y="3137840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1274355" y="3525729"/>
            <a:ext cx="2029704" cy="39750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 smtClean="0">
                <a:solidFill>
                  <a:srgbClr val="32A8B8"/>
                </a:solidFill>
                <a:cs typeface="Tahoma"/>
              </a:rPr>
              <a:t>ЗЕРДЕЛЕУ</a:t>
            </a:r>
            <a:endParaRPr lang="ru-RU" sz="2400" b="1" spc="-6" dirty="0">
              <a:solidFill>
                <a:srgbClr val="32A8B8"/>
              </a:solidFill>
              <a:cs typeface="Tahoma"/>
            </a:endParaRP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3500307" y="3478602"/>
            <a:ext cx="3816952" cy="48361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АНАЛИЗ ГРАЖДАНСКИХ ДЕЛ «ОБ ОСПАРИВАНИИ РЕШЕНИЙ И ДЕЙСТВИЙ ГО»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4" name="Right Arrow 24"/>
          <p:cNvSpPr/>
          <p:nvPr/>
        </p:nvSpPr>
        <p:spPr>
          <a:xfrm>
            <a:off x="1239020" y="4399262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1274355" y="4647739"/>
            <a:ext cx="2029704" cy="666805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>
                <a:solidFill>
                  <a:srgbClr val="32A8B8"/>
                </a:solidFill>
                <a:cs typeface="Tahoma"/>
              </a:rPr>
              <a:t>КРАТКИЕ СПРАВКИ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3500307" y="4739334"/>
            <a:ext cx="3816952" cy="48361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КРАТКАЯ АНАЛИТИЧЕСКАЯ СПРАВКА О ДЕЯТЕЛЬНОСТИ ПРОКУРАТУРЫ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Right Arrow 24"/>
          <p:cNvSpPr/>
          <p:nvPr/>
        </p:nvSpPr>
        <p:spPr>
          <a:xfrm>
            <a:off x="1239020" y="5663136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1274355" y="5813367"/>
            <a:ext cx="2029704" cy="93610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>
                <a:solidFill>
                  <a:srgbClr val="32A8B8"/>
                </a:solidFill>
                <a:cs typeface="Tahoma"/>
              </a:rPr>
              <a:t>СИСТЕМА ПРОГНОЗИРОВАНИЯ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3500307" y="5903349"/>
            <a:ext cx="3816952" cy="66827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СИСТЕМА ПРОГНОЗИРОВАНИЯ ПОВТОРНОСТИ СОВЕРШЕНИЯ ПРЕСТУПЛЕНИЙ РЕЦИДИВИСТАМИ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2" name="Right Arrow 24"/>
          <p:cNvSpPr/>
          <p:nvPr/>
        </p:nvSpPr>
        <p:spPr>
          <a:xfrm>
            <a:off x="1239020" y="6924558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1274355" y="7308538"/>
            <a:ext cx="2029704" cy="39750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 smtClean="0">
                <a:solidFill>
                  <a:srgbClr val="32A8B8"/>
                </a:solidFill>
                <a:cs typeface="Tahoma"/>
              </a:rPr>
              <a:t>ГИД ПО АЦ</a:t>
            </a:r>
            <a:endParaRPr lang="ru-RU" sz="2400" b="1" spc="-6" dirty="0">
              <a:solidFill>
                <a:srgbClr val="32A8B8"/>
              </a:solidFill>
              <a:cs typeface="Tahoma"/>
            </a:endParaRPr>
          </a:p>
        </p:txBody>
      </p: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3500307" y="7173148"/>
            <a:ext cx="3816952" cy="66827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ИНФОРМАЦИОННО СПРАВОЧНЫЕ МАТЕРИАЛЫ ПО МОДУЛЯМ СИСТЕМЫ АНАЛИТИЧЕСКОГО ЦЕНТРА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75039" y="3275308"/>
            <a:ext cx="693153" cy="873775"/>
            <a:chOff x="475039" y="2818108"/>
            <a:chExt cx="693153" cy="873775"/>
          </a:xfrm>
        </p:grpSpPr>
        <p:sp>
          <p:nvSpPr>
            <p:cNvPr id="50" name="Rounded Rectangle 25"/>
            <p:cNvSpPr/>
            <p:nvPr/>
          </p:nvSpPr>
          <p:spPr>
            <a:xfrm>
              <a:off x="475039" y="2818108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77" name="Picture 10" descr="http://ac.kgp.kz/AC_gp/src/img/zerdeleu1.png">
              <a:extLst>
                <a:ext uri="{FF2B5EF4-FFF2-40B4-BE49-F238E27FC236}">
                  <a16:creationId xmlns:a16="http://schemas.microsoft.com/office/drawing/2014/main" id="{D67B5ADB-59D7-B048-8AFB-D86CCD4399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89" y="3000274"/>
              <a:ext cx="527049" cy="527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Группа 5"/>
          <p:cNvGrpSpPr/>
          <p:nvPr/>
        </p:nvGrpSpPr>
        <p:grpSpPr>
          <a:xfrm>
            <a:off x="475039" y="4536730"/>
            <a:ext cx="693153" cy="873775"/>
            <a:chOff x="475039" y="4079530"/>
            <a:chExt cx="693153" cy="873775"/>
          </a:xfrm>
        </p:grpSpPr>
        <p:sp>
          <p:nvSpPr>
            <p:cNvPr id="65" name="Rounded Rectangle 25"/>
            <p:cNvSpPr/>
            <p:nvPr/>
          </p:nvSpPr>
          <p:spPr>
            <a:xfrm>
              <a:off x="475039" y="4079530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78" name="Picture 2" descr="http://ac.kgp.kz/AC_gp/src/img/report1.png">
              <a:extLst>
                <a:ext uri="{FF2B5EF4-FFF2-40B4-BE49-F238E27FC236}">
                  <a16:creationId xmlns:a16="http://schemas.microsoft.com/office/drawing/2014/main" id="{791415AE-6D37-2F43-B31A-1EAE638BEE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295" y="4244692"/>
              <a:ext cx="414636" cy="550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Группа 6"/>
          <p:cNvGrpSpPr/>
          <p:nvPr/>
        </p:nvGrpSpPr>
        <p:grpSpPr>
          <a:xfrm>
            <a:off x="475039" y="5800604"/>
            <a:ext cx="693153" cy="873775"/>
            <a:chOff x="475039" y="5343404"/>
            <a:chExt cx="693153" cy="873775"/>
          </a:xfrm>
        </p:grpSpPr>
        <p:sp>
          <p:nvSpPr>
            <p:cNvPr id="70" name="Rounded Rectangle 25"/>
            <p:cNvSpPr/>
            <p:nvPr/>
          </p:nvSpPr>
          <p:spPr>
            <a:xfrm>
              <a:off x="475039" y="5343404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79" name="Picture 10" descr="http://ac.kgp.kz/AC_gp/src/img/prediction.png">
              <a:extLst>
                <a:ext uri="{FF2B5EF4-FFF2-40B4-BE49-F238E27FC236}">
                  <a16:creationId xmlns:a16="http://schemas.microsoft.com/office/drawing/2014/main" id="{75F7EA59-2053-B247-AE35-30CA400BC6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668" y="5526166"/>
              <a:ext cx="508247" cy="508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Группа 7"/>
          <p:cNvGrpSpPr/>
          <p:nvPr/>
        </p:nvGrpSpPr>
        <p:grpSpPr>
          <a:xfrm>
            <a:off x="475039" y="7062026"/>
            <a:ext cx="693153" cy="873775"/>
            <a:chOff x="475039" y="6604826"/>
            <a:chExt cx="693153" cy="873775"/>
          </a:xfrm>
        </p:grpSpPr>
        <p:sp>
          <p:nvSpPr>
            <p:cNvPr id="75" name="Rounded Rectangle 25"/>
            <p:cNvSpPr/>
            <p:nvPr/>
          </p:nvSpPr>
          <p:spPr>
            <a:xfrm>
              <a:off x="475039" y="6604826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80" name="Picture 12" descr="http://ac.kgp.kz/AC_gp/src/img/teacher.png">
              <a:extLst>
                <a:ext uri="{FF2B5EF4-FFF2-40B4-BE49-F238E27FC236}">
                  <a16:creationId xmlns:a16="http://schemas.microsoft.com/office/drawing/2014/main" id="{4A07F835-B25F-994E-B36E-1B29B0ED7D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855" y="6781779"/>
              <a:ext cx="519865" cy="519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1" name="Right Arrow 24"/>
          <p:cNvSpPr/>
          <p:nvPr/>
        </p:nvSpPr>
        <p:spPr>
          <a:xfrm>
            <a:off x="8529507" y="1878120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7BA0B8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8564842" y="2262519"/>
            <a:ext cx="2029704" cy="39750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 smtClean="0">
                <a:solidFill>
                  <a:srgbClr val="0060A8"/>
                </a:solidFill>
                <a:cs typeface="Tahoma"/>
              </a:rPr>
              <a:t>МЦ</a:t>
            </a:r>
            <a:endParaRPr lang="ru-RU" sz="2400" b="1" spc="-6" dirty="0">
              <a:solidFill>
                <a:srgbClr val="0060A8"/>
              </a:solidFill>
              <a:cs typeface="Tahoma"/>
            </a:endParaRPr>
          </a:p>
        </p:txBody>
      </p:sp>
      <p:sp>
        <p:nvSpPr>
          <p:cNvPr id="83" name="Прямоугольник 82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10790794" y="2118334"/>
            <a:ext cx="3816952" cy="66827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МОНИТОРИНГОВЫЙ ЦЕНТР </a:t>
            </a:r>
          </a:p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(КРИТЕРИИ ОЦЕНКИ ЭФФЕКТИВНОСТИ ДЕЯТЕЛЬНОСТИ ПРОКУРОРОВ)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7765526" y="2015588"/>
            <a:ext cx="693153" cy="873775"/>
            <a:chOff x="7765526" y="1558388"/>
            <a:chExt cx="693153" cy="873775"/>
          </a:xfrm>
        </p:grpSpPr>
        <p:sp>
          <p:nvSpPr>
            <p:cNvPr id="84" name="Rounded Rectangle 25"/>
            <p:cNvSpPr/>
            <p:nvPr/>
          </p:nvSpPr>
          <p:spPr>
            <a:xfrm>
              <a:off x="7765526" y="1558388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85" name="Picture 6" descr="http://ac.kgp.kz/AC_gp/src/img/prosecutor.png">
              <a:extLst>
                <a:ext uri="{FF2B5EF4-FFF2-40B4-BE49-F238E27FC236}">
                  <a16:creationId xmlns:a16="http://schemas.microsoft.com/office/drawing/2014/main" id="{B6F61300-1E99-AB42-BCD4-7237AA116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10017" y="1714870"/>
              <a:ext cx="404169" cy="4860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6" name="Right Arrow 24"/>
          <p:cNvSpPr/>
          <p:nvPr/>
        </p:nvSpPr>
        <p:spPr>
          <a:xfrm>
            <a:off x="8529507" y="3137840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7BA0B8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8564842" y="3267005"/>
            <a:ext cx="2029704" cy="92257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000" b="1" spc="-6" dirty="0">
                <a:solidFill>
                  <a:srgbClr val="0060A8"/>
                </a:solidFill>
                <a:cs typeface="Tahoma"/>
              </a:rPr>
              <a:t>ОСНОВНЫЕ ПОКАЗАТЕЛИ ПРЕСТУПНОСТИ</a:t>
            </a:r>
          </a:p>
        </p:txBody>
      </p:sp>
      <p:sp>
        <p:nvSpPr>
          <p:cNvPr id="88" name="Прямоугольник 87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10790794" y="3478602"/>
            <a:ext cx="3816952" cy="48361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(СРАВНИТЕЛЬНЫЙ АНАЛИЗ ПО ОСНОВНЫМ ПОКАЗАТЕЛЯМ ПРЕСТУПНОСТИ)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0" name="Right Arrow 24"/>
          <p:cNvSpPr/>
          <p:nvPr/>
        </p:nvSpPr>
        <p:spPr>
          <a:xfrm>
            <a:off x="8529507" y="4399262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7BA0B8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8564842" y="4807104"/>
            <a:ext cx="2029704" cy="39750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>
                <a:solidFill>
                  <a:srgbClr val="0060A8"/>
                </a:solidFill>
                <a:cs typeface="Tahoma"/>
              </a:rPr>
              <a:t>ОТЧЕТЫ</a:t>
            </a: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10790794" y="4739334"/>
            <a:ext cx="3816952" cy="48361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(МОДУЛЬ МОНИТОРИНГ ПРАВОВОЙ СТАТИСТИКИ, СТАТИСТИЧЕСКИЕ ОТЧЕТЫ)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4" name="Right Arrow 24"/>
          <p:cNvSpPr/>
          <p:nvPr/>
        </p:nvSpPr>
        <p:spPr>
          <a:xfrm>
            <a:off x="8529507" y="5663136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7BA0B8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8564842" y="6064722"/>
            <a:ext cx="2029704" cy="38397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000" b="1" spc="-6" dirty="0">
                <a:solidFill>
                  <a:srgbClr val="0060A8"/>
                </a:solidFill>
                <a:cs typeface="Tahoma"/>
              </a:rPr>
              <a:t>ГУМАНИЗАЦИЯ</a:t>
            </a: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10790794" y="5903349"/>
            <a:ext cx="3816952" cy="668279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АНАЛИЗ ПРЕКРАЩЕННЫХ ДЕЛ СВЯЗАННЫХ С ГУМАНИЗАЦИЕЙ УГОЛОВНЫХ ПРАВОНАРУШЕНИЙ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8" name="Right Arrow 24"/>
          <p:cNvSpPr/>
          <p:nvPr/>
        </p:nvSpPr>
        <p:spPr>
          <a:xfrm>
            <a:off x="8529507" y="6924558"/>
            <a:ext cx="2190459" cy="1148712"/>
          </a:xfrm>
          <a:prstGeom prst="rightArrow">
            <a:avLst>
              <a:gd name="adj1" fmla="val 77848"/>
              <a:gd name="adj2" fmla="val 39231"/>
            </a:avLst>
          </a:prstGeom>
          <a:solidFill>
            <a:srgbClr val="7BA0B8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en-US"/>
          </a:p>
        </p:txBody>
      </p:sp>
      <p:sp>
        <p:nvSpPr>
          <p:cNvPr id="99" name="Прямоугольник 98">
            <a:extLst>
              <a:ext uri="{FF2B5EF4-FFF2-40B4-BE49-F238E27FC236}">
                <a16:creationId xmlns:a16="http://schemas.microsoft.com/office/drawing/2014/main" id="{3530C421-56B1-419E-A598-F2C2EDBD61FF}"/>
              </a:ext>
            </a:extLst>
          </p:cNvPr>
          <p:cNvSpPr/>
          <p:nvPr/>
        </p:nvSpPr>
        <p:spPr>
          <a:xfrm>
            <a:off x="8564842" y="7308538"/>
            <a:ext cx="2029704" cy="397500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lnSpc>
                <a:spcPts val="2104"/>
              </a:lnSpc>
              <a:buClr>
                <a:srgbClr val="00386F"/>
              </a:buClr>
              <a:tabLst>
                <a:tab pos="1004061" algn="l"/>
              </a:tabLst>
            </a:pPr>
            <a:r>
              <a:rPr lang="ru-RU" sz="2400" b="1" spc="-6" dirty="0">
                <a:solidFill>
                  <a:srgbClr val="0060A8"/>
                </a:solidFill>
                <a:cs typeface="Tahoma"/>
              </a:rPr>
              <a:t>ЗАҢДЫЛЫҚ</a:t>
            </a:r>
          </a:p>
        </p:txBody>
      </p:sp>
      <p:sp>
        <p:nvSpPr>
          <p:cNvPr id="100" name="Прямоугольник 99">
            <a:extLst>
              <a:ext uri="{FF2B5EF4-FFF2-40B4-BE49-F238E27FC236}">
                <a16:creationId xmlns:a16="http://schemas.microsoft.com/office/drawing/2014/main" id="{C80F5C99-26C0-4637-89F6-4BB76A5493C4}"/>
              </a:ext>
            </a:extLst>
          </p:cNvPr>
          <p:cNvSpPr/>
          <p:nvPr/>
        </p:nvSpPr>
        <p:spPr>
          <a:xfrm>
            <a:off x="10790794" y="7259110"/>
            <a:ext cx="3816952" cy="48361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</a:rPr>
              <a:t>ОСНОВНЫЕ ПОКАЗАТЕЛИ ИНФОРМАЦИОННОЙ СИСТЕМЫ «ЗАҢДЫЛЫҚ»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765526" y="3275308"/>
            <a:ext cx="693153" cy="873775"/>
            <a:chOff x="7765526" y="2818108"/>
            <a:chExt cx="693153" cy="873775"/>
          </a:xfrm>
        </p:grpSpPr>
        <p:sp>
          <p:nvSpPr>
            <p:cNvPr id="89" name="Rounded Rectangle 25"/>
            <p:cNvSpPr/>
            <p:nvPr/>
          </p:nvSpPr>
          <p:spPr>
            <a:xfrm>
              <a:off x="7765526" y="2818108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102" name="Picture 10" descr="http://ac.kgp.kz/AC_gp/src/img/zerdeleu1.png">
              <a:extLst>
                <a:ext uri="{FF2B5EF4-FFF2-40B4-BE49-F238E27FC236}">
                  <a16:creationId xmlns:a16="http://schemas.microsoft.com/office/drawing/2014/main" id="{D67B5ADB-59D7-B048-8AFB-D86CCD4399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8576" y="3000274"/>
              <a:ext cx="527049" cy="527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7765526" y="4536730"/>
            <a:ext cx="693153" cy="873775"/>
            <a:chOff x="7765526" y="4079530"/>
            <a:chExt cx="693153" cy="873775"/>
          </a:xfrm>
        </p:grpSpPr>
        <p:sp>
          <p:nvSpPr>
            <p:cNvPr id="93" name="Rounded Rectangle 25"/>
            <p:cNvSpPr/>
            <p:nvPr/>
          </p:nvSpPr>
          <p:spPr>
            <a:xfrm>
              <a:off x="7765526" y="4079530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103" name="Picture 2" descr="http://ac.kgp.kz/AC_gp/src/img/report1.png">
              <a:extLst>
                <a:ext uri="{FF2B5EF4-FFF2-40B4-BE49-F238E27FC236}">
                  <a16:creationId xmlns:a16="http://schemas.microsoft.com/office/drawing/2014/main" id="{791415AE-6D37-2F43-B31A-1EAE638BEE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04782" y="4244692"/>
              <a:ext cx="414636" cy="5506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Группа 11"/>
          <p:cNvGrpSpPr/>
          <p:nvPr/>
        </p:nvGrpSpPr>
        <p:grpSpPr>
          <a:xfrm>
            <a:off x="7765526" y="5800604"/>
            <a:ext cx="693153" cy="873775"/>
            <a:chOff x="7765526" y="5343404"/>
            <a:chExt cx="693153" cy="873775"/>
          </a:xfrm>
        </p:grpSpPr>
        <p:sp>
          <p:nvSpPr>
            <p:cNvPr id="97" name="Rounded Rectangle 25"/>
            <p:cNvSpPr/>
            <p:nvPr/>
          </p:nvSpPr>
          <p:spPr>
            <a:xfrm>
              <a:off x="7765526" y="5343404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104" name="Picture 10" descr="http://ac.kgp.kz/AC_gp/src/img/prediction.png">
              <a:extLst>
                <a:ext uri="{FF2B5EF4-FFF2-40B4-BE49-F238E27FC236}">
                  <a16:creationId xmlns:a16="http://schemas.microsoft.com/office/drawing/2014/main" id="{75F7EA59-2053-B247-AE35-30CA400BC6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2155" y="5526166"/>
              <a:ext cx="508247" cy="508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Группа 12"/>
          <p:cNvGrpSpPr/>
          <p:nvPr/>
        </p:nvGrpSpPr>
        <p:grpSpPr>
          <a:xfrm>
            <a:off x="7765526" y="7062026"/>
            <a:ext cx="693153" cy="873775"/>
            <a:chOff x="7765526" y="6604826"/>
            <a:chExt cx="693153" cy="873775"/>
          </a:xfrm>
        </p:grpSpPr>
        <p:sp>
          <p:nvSpPr>
            <p:cNvPr id="101" name="Rounded Rectangle 25"/>
            <p:cNvSpPr/>
            <p:nvPr/>
          </p:nvSpPr>
          <p:spPr>
            <a:xfrm>
              <a:off x="7765526" y="6604826"/>
              <a:ext cx="693153" cy="873775"/>
            </a:xfrm>
            <a:prstGeom prst="roundRect">
              <a:avLst>
                <a:gd name="adj" fmla="val 6141"/>
              </a:avLst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3175" tIns="56588" rIns="113175" bIns="56588" rtlCol="0" anchor="ctr"/>
            <a:lstStyle/>
            <a:p>
              <a:pPr algn="ctr"/>
              <a:endParaRPr lang="en-US"/>
            </a:p>
          </p:txBody>
        </p:sp>
        <p:pic>
          <p:nvPicPr>
            <p:cNvPr id="105" name="Picture 12" descr="http://ac.kgp.kz/AC_gp/src/img/teacher.png">
              <a:extLst>
                <a:ext uri="{FF2B5EF4-FFF2-40B4-BE49-F238E27FC236}">
                  <a16:creationId xmlns:a16="http://schemas.microsoft.com/office/drawing/2014/main" id="{4A07F835-B25F-994E-B36E-1B29B0ED7D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50342" y="6781779"/>
              <a:ext cx="519865" cy="51986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Прямоугольник 13"/>
          <p:cNvSpPr/>
          <p:nvPr/>
        </p:nvSpPr>
        <p:spPr>
          <a:xfrm>
            <a:off x="205849" y="1054895"/>
            <a:ext cx="10286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800" b="1" dirty="0">
                <a:solidFill>
                  <a:srgbClr val="0AA68E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РЕАЛИЗОВАНЫ АНАЛИТИЧЕСКИЕ МОДУЛИ:</a:t>
            </a:r>
          </a:p>
        </p:txBody>
      </p:sp>
    </p:spTree>
    <p:extLst>
      <p:ext uri="{BB962C8B-B14F-4D97-AF65-F5344CB8AC3E}">
        <p14:creationId xmlns:p14="http://schemas.microsoft.com/office/powerpoint/2010/main" val="390400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9924D783-1ED4-455C-A032-B83B7C0F0488}"/>
              </a:ext>
            </a:extLst>
          </p:cNvPr>
          <p:cNvSpPr txBox="1"/>
          <p:nvPr/>
        </p:nvSpPr>
        <p:spPr>
          <a:xfrm>
            <a:off x="9215219" y="2330196"/>
            <a:ext cx="4772643" cy="4454127"/>
          </a:xfrm>
          <a:prstGeom prst="rect">
            <a:avLst/>
          </a:prstGeom>
          <a:noFill/>
        </p:spPr>
        <p:txBody>
          <a:bodyPr wrap="square" lIns="112797" tIns="56399" rIns="112797" bIns="56399" rtlCol="0">
            <a:spAutoFit/>
          </a:bodyPr>
          <a:lstStyle/>
          <a:p>
            <a:pPr>
              <a:spcAft>
                <a:spcPts val="1804"/>
              </a:spcAft>
            </a:pPr>
            <a:r>
              <a:rPr lang="ru-RU" sz="2467" b="1" dirty="0"/>
              <a:t>Е-УГОЛОВНОЕ ДЕЛО (Е-УД)</a:t>
            </a:r>
          </a:p>
          <a:p>
            <a:pPr>
              <a:spcAft>
                <a:spcPts val="1804"/>
              </a:spcAft>
            </a:pPr>
            <a:r>
              <a:rPr lang="ru-RU" sz="2467" b="1" dirty="0"/>
              <a:t>ЕДИНЫЙ РЕЕСТР АДМИНИСТРАТИВНЫХ ПРОИЗВОДСТВ (ЕРАП)</a:t>
            </a:r>
          </a:p>
          <a:p>
            <a:pPr>
              <a:spcAft>
                <a:spcPts val="1804"/>
              </a:spcAft>
            </a:pPr>
            <a:r>
              <a:rPr lang="ru-RU" sz="2467" b="1" dirty="0"/>
              <a:t>ЕДИНЫЙ РЕЕСТР СУБЪЕКТОВ И ОБЪЕКТОВ ПРОВЕРОК (ЕРСОП)</a:t>
            </a:r>
          </a:p>
          <a:p>
            <a:pPr>
              <a:spcAft>
                <a:spcPts val="1804"/>
              </a:spcAft>
            </a:pPr>
            <a:r>
              <a:rPr lang="ru-RU" sz="2467" b="1" dirty="0"/>
              <a:t>АНАЛИТИЧЕСКИЙ ЦЕНТР (АЦ)</a:t>
            </a:r>
          </a:p>
          <a:p>
            <a:pPr>
              <a:spcAft>
                <a:spcPts val="1804"/>
              </a:spcAft>
            </a:pPr>
            <a:r>
              <a:rPr lang="ru-RU" sz="2467" b="1" dirty="0"/>
              <a:t>ЭЛЕКТРОННЫЕ ОБРАЩЕНИЯ </a:t>
            </a:r>
            <a:br>
              <a:rPr lang="ru-RU" sz="2467" b="1" dirty="0"/>
            </a:br>
            <a:r>
              <a:rPr lang="ru-RU" sz="2467" b="1" dirty="0"/>
              <a:t>(Е-ОБРАЩЕНИЯ)</a:t>
            </a: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EECBA302-A93D-4683-9BC0-39F330677C8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6" r="16606"/>
          <a:stretch/>
        </p:blipFill>
        <p:spPr>
          <a:xfrm>
            <a:off x="721894" y="1568284"/>
            <a:ext cx="6003842" cy="6003839"/>
          </a:xfrm>
          <a:prstGeom prst="ellipse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E8C0C3F7-413D-4A51-A3EE-67A707769A51}"/>
              </a:ext>
            </a:extLst>
          </p:cNvPr>
          <p:cNvSpPr txBox="1"/>
          <p:nvPr/>
        </p:nvSpPr>
        <p:spPr>
          <a:xfrm>
            <a:off x="340923" y="2636989"/>
            <a:ext cx="6765786" cy="696047"/>
          </a:xfrm>
          <a:prstGeom prst="rect">
            <a:avLst/>
          </a:prstGeom>
          <a:noFill/>
        </p:spPr>
        <p:txBody>
          <a:bodyPr wrap="square" lIns="112797" tIns="56399" rIns="112797" bIns="56399" rtlCol="0">
            <a:spAutoFit/>
          </a:bodyPr>
          <a:lstStyle/>
          <a:p>
            <a:pPr algn="ctr"/>
            <a:r>
              <a:rPr lang="ru-RU" sz="1316" dirty="0"/>
              <a:t>ГОСУДАРСТВЕННАЯ ПРОГРАММА </a:t>
            </a:r>
            <a:br>
              <a:rPr lang="ru-RU" sz="1316" dirty="0"/>
            </a:br>
            <a:r>
              <a:rPr lang="ru-RU" sz="2467" b="1" dirty="0"/>
              <a:t>«ЦИФРОВОЙ КАЗАХСТАН»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4E98B4B5-B33E-462B-9B2A-94526BB48F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211" y="3961209"/>
            <a:ext cx="4757207" cy="1217986"/>
          </a:xfrm>
          <a:prstGeom prst="rect">
            <a:avLst/>
          </a:prstGeom>
        </p:spPr>
      </p:pic>
      <p:cxnSp>
        <p:nvCxnSpPr>
          <p:cNvPr id="45" name="Соединительная линия уступом 13">
            <a:extLst>
              <a:ext uri="{FF2B5EF4-FFF2-40B4-BE49-F238E27FC236}">
                <a16:creationId xmlns:a16="http://schemas.microsoft.com/office/drawing/2014/main" id="{B7A896F1-F076-48BA-9396-658EDEF8B2D1}"/>
              </a:ext>
            </a:extLst>
          </p:cNvPr>
          <p:cNvCxnSpPr>
            <a:stCxn id="42" idx="6"/>
            <a:endCxn id="50" idx="2"/>
          </p:cNvCxnSpPr>
          <p:nvPr/>
        </p:nvCxnSpPr>
        <p:spPr>
          <a:xfrm flipV="1">
            <a:off x="6725736" y="2607824"/>
            <a:ext cx="2052767" cy="1962380"/>
          </a:xfrm>
          <a:prstGeom prst="bent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оединительная линия уступом 14">
            <a:extLst>
              <a:ext uri="{FF2B5EF4-FFF2-40B4-BE49-F238E27FC236}">
                <a16:creationId xmlns:a16="http://schemas.microsoft.com/office/drawing/2014/main" id="{60D788C2-7123-42F0-8235-6383D8B72357}"/>
              </a:ext>
            </a:extLst>
          </p:cNvPr>
          <p:cNvCxnSpPr/>
          <p:nvPr/>
        </p:nvCxnSpPr>
        <p:spPr>
          <a:xfrm>
            <a:off x="6707897" y="4571966"/>
            <a:ext cx="2088445" cy="1576030"/>
          </a:xfrm>
          <a:prstGeom prst="bent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ная линия уступом 15">
            <a:extLst>
              <a:ext uri="{FF2B5EF4-FFF2-40B4-BE49-F238E27FC236}">
                <a16:creationId xmlns:a16="http://schemas.microsoft.com/office/drawing/2014/main" id="{F5E303FF-9FA2-4CC5-A48E-614F3DE16BAB}"/>
              </a:ext>
            </a:extLst>
          </p:cNvPr>
          <p:cNvCxnSpPr>
            <a:stCxn id="42" idx="6"/>
            <a:endCxn id="53" idx="2"/>
          </p:cNvCxnSpPr>
          <p:nvPr/>
        </p:nvCxnSpPr>
        <p:spPr>
          <a:xfrm>
            <a:off x="6725736" y="4570204"/>
            <a:ext cx="2052767" cy="974031"/>
          </a:xfrm>
          <a:prstGeom prst="bent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16">
            <a:extLst>
              <a:ext uri="{FF2B5EF4-FFF2-40B4-BE49-F238E27FC236}">
                <a16:creationId xmlns:a16="http://schemas.microsoft.com/office/drawing/2014/main" id="{8E4A5226-201F-4DC7-9565-0CA5E952C5B8}"/>
              </a:ext>
            </a:extLst>
          </p:cNvPr>
          <p:cNvCxnSpPr>
            <a:stCxn id="42" idx="6"/>
            <a:endCxn id="51" idx="2"/>
          </p:cNvCxnSpPr>
          <p:nvPr/>
        </p:nvCxnSpPr>
        <p:spPr>
          <a:xfrm flipV="1">
            <a:off x="6725736" y="3197275"/>
            <a:ext cx="2052767" cy="1372928"/>
          </a:xfrm>
          <a:prstGeom prst="bent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17">
            <a:extLst>
              <a:ext uri="{FF2B5EF4-FFF2-40B4-BE49-F238E27FC236}">
                <a16:creationId xmlns:a16="http://schemas.microsoft.com/office/drawing/2014/main" id="{D00BFC47-BDF7-4344-8CBB-ED44D2276FA0}"/>
              </a:ext>
            </a:extLst>
          </p:cNvPr>
          <p:cNvCxnSpPr>
            <a:stCxn id="42" idx="6"/>
            <a:endCxn id="52" idx="2"/>
          </p:cNvCxnSpPr>
          <p:nvPr/>
        </p:nvCxnSpPr>
        <p:spPr>
          <a:xfrm flipV="1">
            <a:off x="6725736" y="4559183"/>
            <a:ext cx="2052767" cy="11021"/>
          </a:xfrm>
          <a:prstGeom prst="bentConnector3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Овал 49">
            <a:extLst>
              <a:ext uri="{FF2B5EF4-FFF2-40B4-BE49-F238E27FC236}">
                <a16:creationId xmlns:a16="http://schemas.microsoft.com/office/drawing/2014/main" id="{E73550BD-10FD-4775-9674-1B3A4F721EE8}"/>
              </a:ext>
            </a:extLst>
          </p:cNvPr>
          <p:cNvSpPr/>
          <p:nvPr/>
        </p:nvSpPr>
        <p:spPr>
          <a:xfrm>
            <a:off x="8778503" y="2458530"/>
            <a:ext cx="298588" cy="2985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797" tIns="56399" rIns="112797" bIns="56399" rtlCol="0" anchor="ctr"/>
          <a:lstStyle/>
          <a:p>
            <a:pPr algn="ctr"/>
            <a:endParaRPr lang="ru-RU" sz="1809"/>
          </a:p>
        </p:txBody>
      </p:sp>
      <p:sp>
        <p:nvSpPr>
          <p:cNvPr id="51" name="Овал 50">
            <a:extLst>
              <a:ext uri="{FF2B5EF4-FFF2-40B4-BE49-F238E27FC236}">
                <a16:creationId xmlns:a16="http://schemas.microsoft.com/office/drawing/2014/main" id="{EF28EAE9-01CD-48CE-B2BC-70289EDE0352}"/>
              </a:ext>
            </a:extLst>
          </p:cNvPr>
          <p:cNvSpPr/>
          <p:nvPr/>
        </p:nvSpPr>
        <p:spPr>
          <a:xfrm>
            <a:off x="8778503" y="3047981"/>
            <a:ext cx="298588" cy="2985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797" tIns="56399" rIns="112797" bIns="56399" rtlCol="0" anchor="ctr"/>
          <a:lstStyle/>
          <a:p>
            <a:pPr algn="ctr"/>
            <a:endParaRPr lang="ru-RU" sz="1809"/>
          </a:p>
        </p:txBody>
      </p:sp>
      <p:sp>
        <p:nvSpPr>
          <p:cNvPr id="52" name="Овал 51">
            <a:extLst>
              <a:ext uri="{FF2B5EF4-FFF2-40B4-BE49-F238E27FC236}">
                <a16:creationId xmlns:a16="http://schemas.microsoft.com/office/drawing/2014/main" id="{EBE9499A-A412-489A-85EC-B6A01FD64523}"/>
              </a:ext>
            </a:extLst>
          </p:cNvPr>
          <p:cNvSpPr/>
          <p:nvPr/>
        </p:nvSpPr>
        <p:spPr>
          <a:xfrm>
            <a:off x="8778503" y="4409888"/>
            <a:ext cx="298588" cy="2985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797" tIns="56399" rIns="112797" bIns="56399" rtlCol="0" anchor="ctr"/>
          <a:lstStyle/>
          <a:p>
            <a:pPr algn="ctr"/>
            <a:endParaRPr lang="ru-RU" sz="1809"/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E630FEC7-C647-411E-A5B6-AA5C16BB5097}"/>
              </a:ext>
            </a:extLst>
          </p:cNvPr>
          <p:cNvSpPr/>
          <p:nvPr/>
        </p:nvSpPr>
        <p:spPr>
          <a:xfrm>
            <a:off x="8778503" y="5394940"/>
            <a:ext cx="298588" cy="2985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797" tIns="56399" rIns="112797" bIns="56399" rtlCol="0" anchor="ctr"/>
          <a:lstStyle/>
          <a:p>
            <a:pPr algn="ctr"/>
            <a:endParaRPr lang="ru-RU" sz="1809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935A6D04-EF33-43D1-8DA6-E3040D132470}"/>
              </a:ext>
            </a:extLst>
          </p:cNvPr>
          <p:cNvSpPr/>
          <p:nvPr/>
        </p:nvSpPr>
        <p:spPr>
          <a:xfrm>
            <a:off x="8814181" y="5996940"/>
            <a:ext cx="298588" cy="298588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2797" tIns="56399" rIns="112797" bIns="56399" rtlCol="0" anchor="ctr"/>
          <a:lstStyle/>
          <a:p>
            <a:pPr algn="ctr"/>
            <a:endParaRPr lang="ru-RU" sz="1809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58BC753-57D2-48C6-A915-71B944CE2619}"/>
              </a:ext>
            </a:extLst>
          </p:cNvPr>
          <p:cNvSpPr/>
          <p:nvPr/>
        </p:nvSpPr>
        <p:spPr>
          <a:xfrm>
            <a:off x="1756706" y="182598"/>
            <a:ext cx="13322780" cy="1345002"/>
          </a:xfrm>
          <a:prstGeom prst="rect">
            <a:avLst/>
          </a:prstGeom>
        </p:spPr>
        <p:txBody>
          <a:bodyPr wrap="square" lIns="112792" tIns="56397" rIns="112792" bIns="56397">
            <a:spAutoFit/>
          </a:bodyPr>
          <a:lstStyle/>
          <a:p>
            <a:r>
              <a:rPr lang="ru-RU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ГОСУДАРСТВЕННАЯ ПРОГРАММА </a:t>
            </a:r>
            <a:br>
              <a:rPr lang="ru-RU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«ЦИФРОВОЙ КАЗАХСТАН»</a:t>
            </a:r>
          </a:p>
        </p:txBody>
      </p:sp>
      <p:pic>
        <p:nvPicPr>
          <p:cNvPr id="20" name="Picture 4" descr="ÐÐ°ÑÑÐ¸Ð½ÐºÐ¸ Ð¿Ð¾ Ð·Ð°Ð¿ÑÐ¾ÑÑ ÐÐÐ Ð ÐÐÐÐÐ ÐÐÐ¬ÐÐÐ ÐÐ ÐÐÐ£Ð ÐÐ¢Ð£Ð  Ð Ð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5" y="168628"/>
            <a:ext cx="1372941" cy="137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6693" b="78898" l="11222" r="89222">
                        <a14:backgroundMark x1="86222" y1="50866" x2="86222" y2="50866"/>
                        <a14:backgroundMark x1="86222" y1="49134" x2="86222" y2="491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479316" y="256547"/>
            <a:ext cx="1232856" cy="70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7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" name="Диаграмма 86"/>
          <p:cNvGraphicFramePr/>
          <p:nvPr>
            <p:extLst/>
          </p:nvPr>
        </p:nvGraphicFramePr>
        <p:xfrm>
          <a:off x="4787220" y="1814413"/>
          <a:ext cx="8311662" cy="3256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246444" y="1095470"/>
            <a:ext cx="13913139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РАССЛЕДУЕМЫЕ ЭЛЕКТРОННЫЕ УГОЛОВНЫЕ ДЕЛА ПО СТРАНЕ ЗА 12 МЕСЯЦЕВ 2020 ГОДА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649B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45589" y="1547851"/>
            <a:ext cx="4405152" cy="1664113"/>
          </a:xfrm>
          <a:prstGeom prst="roundRect">
            <a:avLst>
              <a:gd name="adj" fmla="val 6861"/>
            </a:avLst>
          </a:prstGeom>
          <a:blipFill>
            <a:blip r:embed="rId4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5934" y="227649"/>
            <a:ext cx="13923649" cy="707569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ЭЛЕКТРОННОЕ УГОЛОВНОЕ ДЕЛО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6307" y="1863125"/>
            <a:ext cx="4143716" cy="1323439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162 783</a:t>
            </a:r>
            <a:endParaRPr kumimoji="0" lang="en-US" sz="8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479316" y="256547"/>
            <a:ext cx="1232856" cy="702260"/>
          </a:xfrm>
          <a:prstGeom prst="rect">
            <a:avLst/>
          </a:prstGeom>
        </p:spPr>
      </p:pic>
      <p:sp>
        <p:nvSpPr>
          <p:cNvPr id="28" name="Скругленный прямоугольник 27"/>
          <p:cNvSpPr/>
          <p:nvPr/>
        </p:nvSpPr>
        <p:spPr>
          <a:xfrm>
            <a:off x="345589" y="3065162"/>
            <a:ext cx="4405152" cy="1975904"/>
          </a:xfrm>
          <a:prstGeom prst="roundRect">
            <a:avLst>
              <a:gd name="adj" fmla="val 4490"/>
            </a:avLst>
          </a:prstGeom>
          <a:solidFill>
            <a:srgbClr val="BAD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17245" y="3181338"/>
            <a:ext cx="3259888" cy="58477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НИХ:</a:t>
            </a:r>
            <a:endParaRPr kumimoji="0" lang="kk-KZ" sz="3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3302" y="3786395"/>
            <a:ext cx="233416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69875" marR="0" lvl="0" indent="-269875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k-K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73546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3800" y="3859476"/>
            <a:ext cx="2505041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РАССЛЕДОВАЛИСЬ В ЭЛЕКТРОННОМ ФОРМАТЕ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3303" y="4382696"/>
            <a:ext cx="1840498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66700" marR="0" lvl="0" indent="-26670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k-KZ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13 403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47188" y="4536565"/>
            <a:ext cx="2505041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НАПРАВЛЕННЫЕ В СУД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7245" y="1572919"/>
            <a:ext cx="1505250" cy="523220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ВСЕГО:</a:t>
            </a:r>
            <a:endParaRPr kumimoji="0" lang="kk-KZ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965366" y="1896068"/>
            <a:ext cx="1803560" cy="769441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45,1%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3062870" y="2592650"/>
            <a:ext cx="18692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ЭЛЕКТРОННЫХ ДЕЛ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965366" y="3347541"/>
            <a:ext cx="1803560" cy="769441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AA68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24,3%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AA6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3062870" y="4044123"/>
            <a:ext cx="18692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AA68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НАПРАВЛЕНО В СУД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39" name="Диаграмма 38"/>
          <p:cNvGraphicFramePr/>
          <p:nvPr>
            <p:extLst/>
          </p:nvPr>
        </p:nvGraphicFramePr>
        <p:xfrm>
          <a:off x="4787221" y="5274365"/>
          <a:ext cx="10144944" cy="3185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0" name="Скругленный прямоугольник 39"/>
          <p:cNvSpPr/>
          <p:nvPr/>
        </p:nvSpPr>
        <p:spPr>
          <a:xfrm>
            <a:off x="345589" y="5341907"/>
            <a:ext cx="4405152" cy="2861190"/>
          </a:xfrm>
          <a:prstGeom prst="roundRect">
            <a:avLst>
              <a:gd name="adj" fmla="val 6861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6306" y="7081498"/>
            <a:ext cx="4143716" cy="1015663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УДЕЛЬНЫЙ ВЕС ЭЛЕКТРОННЫХ УГОЛОВНЫХ ДЕЛ В РАЗРЕЗЕ РЕГИОНОВ</a:t>
            </a:r>
          </a:p>
        </p:txBody>
      </p:sp>
      <p:pic>
        <p:nvPicPr>
          <p:cNvPr id="42" name="Рисунок 43" descr="Изображение выглядит как оружие&#10;&#10;Описание создано с высокой степенью достоверности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942" y="5644406"/>
            <a:ext cx="1412444" cy="118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668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/>
          <p:cNvSpPr txBox="1"/>
          <p:nvPr/>
        </p:nvSpPr>
        <p:spPr>
          <a:xfrm>
            <a:off x="225337" y="1000180"/>
            <a:ext cx="13923649" cy="522903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r>
              <a:rPr lang="ru-RU" sz="2800" b="1" dirty="0" smtClean="0">
                <a:solidFill>
                  <a:srgbClr val="00649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СОСТОЯНИЕ ТЕХНИЧЕСКОГО ОСНАЩЕНИЯ</a:t>
            </a:r>
            <a:endParaRPr lang="ru-RU" sz="2800" b="1" dirty="0">
              <a:solidFill>
                <a:srgbClr val="00649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3" name="Диаграмма 22"/>
          <p:cNvGraphicFramePr/>
          <p:nvPr>
            <p:extLst>
              <p:ext uri="{D42A27DB-BD31-4B8C-83A1-F6EECF244321}">
                <p14:modId xmlns:p14="http://schemas.microsoft.com/office/powerpoint/2010/main" val="4199406302"/>
              </p:ext>
            </p:extLst>
          </p:nvPr>
        </p:nvGraphicFramePr>
        <p:xfrm>
          <a:off x="2931160" y="2029988"/>
          <a:ext cx="11955180" cy="5242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9732311" y="2353132"/>
            <a:ext cx="3515927" cy="944810"/>
            <a:chOff x="7900939" y="2931231"/>
            <a:chExt cx="1628023" cy="944810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7900939" y="2931231"/>
              <a:ext cx="1150554" cy="944810"/>
            </a:xfrm>
            <a:prstGeom prst="roundRect">
              <a:avLst/>
            </a:prstGeom>
            <a:solidFill>
              <a:srgbClr val="12A22A"/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982679" y="2942883"/>
              <a:ext cx="1546283" cy="923330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7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algn="l"/>
              <a:r>
                <a:rPr lang="ru-RU" sz="5400" dirty="0" smtClean="0">
                  <a:latin typeface="Century Gothic" panose="020B0502020202020204" pitchFamily="34" charset="0"/>
                </a:rPr>
                <a:t>45,2%</a:t>
              </a:r>
              <a:endParaRPr lang="en-US" sz="54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8" name="Прямоугольник 27"/>
          <p:cNvSpPr/>
          <p:nvPr/>
        </p:nvSpPr>
        <p:spPr>
          <a:xfrm>
            <a:off x="0" y="7663676"/>
            <a:ext cx="15119350" cy="794459"/>
          </a:xfrm>
          <a:prstGeom prst="rect">
            <a:avLst/>
          </a:prstGeom>
          <a:solidFill>
            <a:srgbClr val="0AA68E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84392" y="2431765"/>
            <a:ext cx="2705823" cy="4055234"/>
          </a:xfrm>
          <a:prstGeom prst="roundRect">
            <a:avLst>
              <a:gd name="adj" fmla="val 6861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0" name="Рисунок 49"/>
          <p:cNvPicPr>
            <a:picLocks noChangeAspect="1"/>
          </p:cNvPicPr>
          <p:nvPr/>
        </p:nvPicPr>
        <p:blipFill>
          <a:blip r:embed="rId5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brightnessContrast bright="100000" contras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27" y="2825537"/>
            <a:ext cx="1922946" cy="1922946"/>
          </a:xfrm>
          <a:prstGeom prst="rect">
            <a:avLst/>
          </a:prstGeom>
        </p:spPr>
      </p:pic>
      <p:sp>
        <p:nvSpPr>
          <p:cNvPr id="51" name="Прямоугольник 50"/>
          <p:cNvSpPr/>
          <p:nvPr/>
        </p:nvSpPr>
        <p:spPr>
          <a:xfrm>
            <a:off x="184392" y="5096677"/>
            <a:ext cx="2705824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ТЕХНИЧЕСКОЕ </a:t>
            </a:r>
            <a:r>
              <a:rPr lang="ru-RU" sz="1800" b="1" dirty="0" smtClean="0">
                <a:solidFill>
                  <a:schemeClr val="bg1"/>
                </a:solidFill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ОСНАЩЕНИЕ ОРГАНОВ ПОЛИЦИИ</a:t>
            </a:r>
            <a:endParaRPr lang="ru-RU" sz="1800" b="1" dirty="0">
              <a:solidFill>
                <a:schemeClr val="bg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35934" y="227649"/>
            <a:ext cx="13923649" cy="707569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ЭЛЕКТРОННОЕ УГОЛОВНОЕ ДЕЛО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9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345588" y="5341907"/>
            <a:ext cx="14433402" cy="2861190"/>
          </a:xfrm>
          <a:prstGeom prst="roundRect">
            <a:avLst>
              <a:gd name="adj" fmla="val 6861"/>
            </a:avLst>
          </a:prstGeom>
          <a:blipFill dpi="0" rotWithShape="1">
            <a:blip r:embed="rId2" cstate="print">
              <a:alphaModFix amt="31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6444" y="227649"/>
            <a:ext cx="14087307" cy="646014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ЕДИНЫЙ РЕЕСТР АДМИНИСТРАТИВНЫХ ПРОИЗВОДСТВ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653484" y="256547"/>
            <a:ext cx="1232856" cy="70226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345589" y="1547851"/>
            <a:ext cx="4405152" cy="1664113"/>
          </a:xfrm>
          <a:prstGeom prst="roundRect">
            <a:avLst>
              <a:gd name="adj" fmla="val 6861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589" y="1863125"/>
            <a:ext cx="4405152" cy="1200329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 394 634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5590" y="3065162"/>
            <a:ext cx="4405152" cy="1886393"/>
          </a:xfrm>
          <a:prstGeom prst="roundRect">
            <a:avLst>
              <a:gd name="adj" fmla="val 4490"/>
            </a:avLst>
          </a:prstGeom>
          <a:solidFill>
            <a:srgbClr val="BAD6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8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0102" y="3181338"/>
            <a:ext cx="3367031" cy="58477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НИХ:</a:t>
            </a:r>
            <a:endParaRPr kumimoji="0" lang="kk-KZ" sz="32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5589" y="3786395"/>
            <a:ext cx="4405151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269875" marR="0" lvl="0" indent="-269875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kk-KZ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kk-K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 792 305 (82,3%)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987" y="4391344"/>
            <a:ext cx="3159613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ЭЛЕКТРОННОМ ФОРМАТЕ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7245" y="1572919"/>
            <a:ext cx="1505250" cy="523220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ВСЕГО:</a:t>
            </a:r>
            <a:endParaRPr kumimoji="0" lang="kk-KZ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6444" y="1095470"/>
            <a:ext cx="13913139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ЭЛЕКТРОННЫЕ ПРОТОКОЛА (МВД)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649B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7" name="Диаграмма 16"/>
          <p:cNvGraphicFramePr/>
          <p:nvPr>
            <p:extLst/>
          </p:nvPr>
        </p:nvGraphicFramePr>
        <p:xfrm>
          <a:off x="5029201" y="1500470"/>
          <a:ext cx="9749789" cy="3403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5590" y="5510525"/>
            <a:ext cx="14639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ВСЕГО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ЗАКУПЛЕНО  </a:t>
            </a:r>
            <a:r>
              <a:rPr lang="ru-RU" sz="2800" b="1" dirty="0" smtClean="0">
                <a:solidFill>
                  <a:srgbClr val="00B05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14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385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ПЛАНШЕТОВ, </a:t>
            </a:r>
            <a:r>
              <a:rPr lang="ru-RU" sz="28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1 865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Tahoma" pitchFamily="34" charset="0"/>
                <a:cs typeface="Tahoma" pitchFamily="34" charset="0"/>
              </a:rPr>
              <a:t> ПЛАНИРУЮТСЯ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 panose="020B0502020202020204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0" name="Диаграмма 19"/>
          <p:cNvGraphicFramePr/>
          <p:nvPr>
            <p:extLst/>
          </p:nvPr>
        </p:nvGraphicFramePr>
        <p:xfrm>
          <a:off x="345589" y="5983357"/>
          <a:ext cx="14297509" cy="221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4955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444" y="227649"/>
            <a:ext cx="14087307" cy="646014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ЕДИНЫЙ РЕЕСТР АДМИНИСТРАТИВНЫХ ПРОИЗВОДСТВ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653484" y="256547"/>
            <a:ext cx="1232856" cy="70226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46444" y="1095470"/>
            <a:ext cx="13913139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ЭЛЕКТРОННЫЕ ПРОТОКОЛА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649B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Rounded Rectangle 25"/>
          <p:cNvSpPr/>
          <p:nvPr/>
        </p:nvSpPr>
        <p:spPr>
          <a:xfrm>
            <a:off x="246444" y="1632243"/>
            <a:ext cx="3207956" cy="3073682"/>
          </a:xfrm>
          <a:prstGeom prst="roundRect">
            <a:avLst>
              <a:gd name="adj" fmla="val 6141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3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ounded Rectangle 25"/>
          <p:cNvSpPr/>
          <p:nvPr/>
        </p:nvSpPr>
        <p:spPr>
          <a:xfrm>
            <a:off x="246444" y="4902810"/>
            <a:ext cx="3207956" cy="3073682"/>
          </a:xfrm>
          <a:prstGeom prst="roundRect">
            <a:avLst>
              <a:gd name="adj" fmla="val 6141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3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Блок-схема: решение 5"/>
          <p:cNvSpPr/>
          <p:nvPr/>
        </p:nvSpPr>
        <p:spPr>
          <a:xfrm>
            <a:off x="3695700" y="4902810"/>
            <a:ext cx="406637" cy="3073682"/>
          </a:xfrm>
          <a:custGeom>
            <a:avLst/>
            <a:gdLst>
              <a:gd name="connsiteX0" fmla="*/ 0 w 10000"/>
              <a:gd name="connsiteY0" fmla="*/ 5000 h 10000"/>
              <a:gd name="connsiteX1" fmla="*/ 5000 w 10000"/>
              <a:gd name="connsiteY1" fmla="*/ 0 h 10000"/>
              <a:gd name="connsiteX2" fmla="*/ 10000 w 10000"/>
              <a:gd name="connsiteY2" fmla="*/ 5000 h 10000"/>
              <a:gd name="connsiteX3" fmla="*/ 5000 w 10000"/>
              <a:gd name="connsiteY3" fmla="*/ 10000 h 10000"/>
              <a:gd name="connsiteX4" fmla="*/ 0 w 10000"/>
              <a:gd name="connsiteY4" fmla="*/ 5000 h 10000"/>
              <a:gd name="connsiteX0" fmla="*/ 0 w 5000"/>
              <a:gd name="connsiteY0" fmla="*/ 10000 h 10000"/>
              <a:gd name="connsiteX1" fmla="*/ 0 w 5000"/>
              <a:gd name="connsiteY1" fmla="*/ 0 h 10000"/>
              <a:gd name="connsiteX2" fmla="*/ 5000 w 5000"/>
              <a:gd name="connsiteY2" fmla="*/ 5000 h 10000"/>
              <a:gd name="connsiteX3" fmla="*/ 0 w 5000"/>
              <a:gd name="connsiteY3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0" h="10000">
                <a:moveTo>
                  <a:pt x="0" y="10000"/>
                </a:moveTo>
                <a:lnTo>
                  <a:pt x="0" y="0"/>
                </a:lnTo>
                <a:lnTo>
                  <a:pt x="5000" y="5000"/>
                </a:lnTo>
                <a:lnTo>
                  <a:pt x="0" y="1000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3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Блок-схема: решение 5"/>
          <p:cNvSpPr/>
          <p:nvPr/>
        </p:nvSpPr>
        <p:spPr>
          <a:xfrm>
            <a:off x="3695700" y="1632243"/>
            <a:ext cx="406637" cy="3073682"/>
          </a:xfrm>
          <a:custGeom>
            <a:avLst/>
            <a:gdLst>
              <a:gd name="connsiteX0" fmla="*/ 0 w 10000"/>
              <a:gd name="connsiteY0" fmla="*/ 5000 h 10000"/>
              <a:gd name="connsiteX1" fmla="*/ 5000 w 10000"/>
              <a:gd name="connsiteY1" fmla="*/ 0 h 10000"/>
              <a:gd name="connsiteX2" fmla="*/ 10000 w 10000"/>
              <a:gd name="connsiteY2" fmla="*/ 5000 h 10000"/>
              <a:gd name="connsiteX3" fmla="*/ 5000 w 10000"/>
              <a:gd name="connsiteY3" fmla="*/ 10000 h 10000"/>
              <a:gd name="connsiteX4" fmla="*/ 0 w 10000"/>
              <a:gd name="connsiteY4" fmla="*/ 5000 h 10000"/>
              <a:gd name="connsiteX0" fmla="*/ 0 w 5000"/>
              <a:gd name="connsiteY0" fmla="*/ 10000 h 10000"/>
              <a:gd name="connsiteX1" fmla="*/ 0 w 5000"/>
              <a:gd name="connsiteY1" fmla="*/ 0 h 10000"/>
              <a:gd name="connsiteX2" fmla="*/ 5000 w 5000"/>
              <a:gd name="connsiteY2" fmla="*/ 5000 h 10000"/>
              <a:gd name="connsiteX3" fmla="*/ 0 w 5000"/>
              <a:gd name="connsiteY3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0" h="10000">
                <a:moveTo>
                  <a:pt x="0" y="10000"/>
                </a:moveTo>
                <a:lnTo>
                  <a:pt x="0" y="0"/>
                </a:lnTo>
                <a:lnTo>
                  <a:pt x="5000" y="5000"/>
                </a:lnTo>
                <a:lnTo>
                  <a:pt x="0" y="10000"/>
                </a:lnTo>
                <a:close/>
              </a:path>
            </a:pathLst>
          </a:custGeom>
          <a:gradFill>
            <a:gsLst>
              <a:gs pos="0">
                <a:srgbClr val="156499">
                  <a:shade val="30000"/>
                  <a:satMod val="115000"/>
                </a:srgbClr>
              </a:gs>
              <a:gs pos="46000">
                <a:srgbClr val="0070C0"/>
              </a:gs>
              <a:gs pos="100000">
                <a:srgbClr val="00B0F0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3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7" name="Диаграмма 26"/>
          <p:cNvGraphicFramePr/>
          <p:nvPr>
            <p:extLst/>
          </p:nvPr>
        </p:nvGraphicFramePr>
        <p:xfrm>
          <a:off x="4102337" y="1095470"/>
          <a:ext cx="10921763" cy="3595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8" name="Диаграмма 27"/>
          <p:cNvGraphicFramePr/>
          <p:nvPr>
            <p:extLst>
              <p:ext uri="{D42A27DB-BD31-4B8C-83A1-F6EECF244321}">
                <p14:modId xmlns:p14="http://schemas.microsoft.com/office/powerpoint/2010/main" val="4038729198"/>
              </p:ext>
            </p:extLst>
          </p:nvPr>
        </p:nvGraphicFramePr>
        <p:xfrm>
          <a:off x="4102338" y="4705924"/>
          <a:ext cx="10921762" cy="3485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12468209" y="1185055"/>
            <a:ext cx="120889" cy="113560"/>
          </a:xfrm>
          <a:prstGeom prst="rect">
            <a:avLst/>
          </a:prstGeom>
          <a:solidFill>
            <a:srgbClr val="7BA0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577834" y="1074894"/>
            <a:ext cx="13758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ВСЕГО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566570" y="1270199"/>
            <a:ext cx="137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ЭЛЕКТРОННЫЕ </a:t>
            </a:r>
          </a:p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461040" y="1389079"/>
            <a:ext cx="120889" cy="113560"/>
          </a:xfrm>
          <a:prstGeom prst="rect">
            <a:avLst/>
          </a:prstGeom>
          <a:solidFill>
            <a:srgbClr val="32A8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0988" y="6700498"/>
            <a:ext cx="2977694" cy="1077218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ТЕХНИЧЕСКОЕ ОСНАЩЕНИЕ ЭЛЕКТРОННЫМИ ПЛАНШЕТАМИ</a:t>
            </a: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253" y="5093983"/>
            <a:ext cx="1434337" cy="1415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A3D61F82-6090-43E8-BA61-995217E32D2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1162" y="1812494"/>
            <a:ext cx="1317346" cy="1317346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375105" y="3368280"/>
            <a:ext cx="2977694" cy="830997"/>
          </a:xfrm>
          <a:prstGeom prst="rect">
            <a:avLst/>
          </a:prstGeom>
          <a:noFill/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7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ctr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ЗАПОЛНЕННЫЕ ПРОТОКОЛА В РАЗРЕЗЕ РЕГИОНОВ</a:t>
            </a:r>
          </a:p>
        </p:txBody>
      </p:sp>
    </p:spTree>
    <p:extLst>
      <p:ext uri="{BB962C8B-B14F-4D97-AF65-F5344CB8AC3E}">
        <p14:creationId xmlns:p14="http://schemas.microsoft.com/office/powerpoint/2010/main" val="288408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Диаграмма 45">
            <a:extLst>
              <a:ext uri="{FF2B5EF4-FFF2-40B4-BE49-F238E27FC236}">
                <a16:creationId xmlns:a16="http://schemas.microsoft.com/office/drawing/2014/main" id="{19FF7E18-20DE-A242-BCD2-C2F0F63AEE05}"/>
              </a:ext>
            </a:extLst>
          </p:cNvPr>
          <p:cNvGraphicFramePr/>
          <p:nvPr>
            <p:extLst/>
          </p:nvPr>
        </p:nvGraphicFramePr>
        <p:xfrm>
          <a:off x="4620022" y="1428907"/>
          <a:ext cx="10499328" cy="624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6444" y="256547"/>
            <a:ext cx="14087307" cy="676791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7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ЕДИНЫЙ РЕЕСТР </a:t>
            </a:r>
            <a:r>
              <a:rPr kumimoji="0" lang="ru-RU" sz="3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СУБЪЕКТОВ/ОБЪЕКТОВ </a:t>
            </a:r>
            <a:r>
              <a:rPr kumimoji="0" lang="ru-RU" sz="37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ПРОВЕРОК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653484" y="256547"/>
            <a:ext cx="1232856" cy="702260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98851" y="1330141"/>
            <a:ext cx="4405152" cy="6379023"/>
            <a:chOff x="98851" y="1547851"/>
            <a:chExt cx="4405152" cy="3510333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98851" y="1547851"/>
              <a:ext cx="4405152" cy="1664113"/>
            </a:xfrm>
            <a:prstGeom prst="roundRect">
              <a:avLst>
                <a:gd name="adj" fmla="val 6861"/>
              </a:avLst>
            </a:prstGeom>
            <a:blipFill>
              <a:blip r:embed="rId4" cstate="print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3008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29569" y="1834529"/>
              <a:ext cx="4274434" cy="1270255"/>
            </a:xfrm>
            <a:prstGeom prst="rect">
              <a:avLst/>
            </a:prstGeom>
            <a:noFill/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7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ctr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Arial" panose="020B0604020202020204" pitchFamily="34" charset="0"/>
                </a:rPr>
                <a:t>69 834</a:t>
              </a:r>
            </a:p>
            <a:p>
              <a:pPr marL="0" marR="0" lvl="0" indent="0" algn="ctr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Arial" panose="020B0604020202020204" pitchFamily="34" charset="0"/>
                </a:rPr>
                <a:t>зарегистрировано проверок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98851" y="3104784"/>
              <a:ext cx="4405152" cy="1936282"/>
            </a:xfrm>
            <a:prstGeom prst="roundRect">
              <a:avLst>
                <a:gd name="adj" fmla="val 4490"/>
              </a:avLst>
            </a:prstGeom>
            <a:solidFill>
              <a:srgbClr val="BAD6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3008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270507" y="3181338"/>
              <a:ext cx="3259888" cy="584775"/>
            </a:xfrm>
            <a:prstGeom prst="rect">
              <a:avLst/>
            </a:prstGeom>
          </p:spPr>
          <p:txBody>
            <a:bodyPr wrap="square" anchor="ctr" anchorCtr="0">
              <a:spAutoFit/>
            </a:bodyPr>
            <a:lstStyle/>
            <a:p>
              <a:pPr marL="0" marR="0" lvl="0" indent="0" algn="l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44546A"/>
                  </a:solidFill>
                  <a:effectLst/>
                  <a:uLnTx/>
                  <a:uFillTx/>
                  <a:latin typeface="Century Gothic" panose="020B050202020202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ИЗ НИХ:</a:t>
              </a:r>
              <a:endParaRPr kumimoji="0" lang="kk-KZ" sz="32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entury Gothic" panose="020B050202020202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066" y="3635498"/>
              <a:ext cx="3502591" cy="96539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7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6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Arial" panose="020B0604020202020204" pitchFamily="34" charset="0"/>
                </a:rPr>
                <a:t>63 585</a:t>
              </a:r>
            </a:p>
            <a:p>
              <a:pPr marL="0" marR="0" lvl="0" indent="0" algn="l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4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Arial" panose="020B0604020202020204" pitchFamily="34" charset="0"/>
                </a:rPr>
                <a:t>(91,7%)</a:t>
              </a:r>
              <a:endPara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13066" y="4702512"/>
              <a:ext cx="4290936" cy="35567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sz="7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algn="l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ПРОВЕРОК В ЭЛЕКТРОННОМ ФОРМАТЕ 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70506" y="1572919"/>
              <a:ext cx="2014415" cy="355672"/>
            </a:xfrm>
            <a:prstGeom prst="rect">
              <a:avLst/>
            </a:prstGeom>
            <a:noFill/>
            <a:effectLst>
              <a:outerShdw blurRad="635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marL="0" marR="0" lvl="0" indent="0" algn="l" defTabSz="12389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k-KZ" sz="3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Arial" panose="020B0604020202020204" pitchFamily="34" charset="0"/>
                </a:rPr>
                <a:t>ВСЕГО:</a:t>
              </a:r>
              <a:endParaRPr kumimoji="0" lang="kk-KZ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84098" y="898043"/>
            <a:ext cx="13913139" cy="400110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ЗАРЕГИСТРИРОВАННЫЕ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ПРОВЕРКИ ЗА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49B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649B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5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4439537"/>
            <a:ext cx="15119350" cy="109157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100000">
                <a:srgbClr val="00B0F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175" tIns="56588" rIns="113175" bIns="56588"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A70FA6A-0F28-4038-8748-660C7A7EA4DE}"/>
              </a:ext>
            </a:extLst>
          </p:cNvPr>
          <p:cNvSpPr/>
          <p:nvPr/>
        </p:nvSpPr>
        <p:spPr>
          <a:xfrm>
            <a:off x="422176" y="844956"/>
            <a:ext cx="5446335" cy="575946"/>
          </a:xfrm>
          <a:prstGeom prst="rect">
            <a:avLst/>
          </a:prstGeom>
        </p:spPr>
        <p:txBody>
          <a:bodyPr wrap="none" lIns="113175" tIns="56588" rIns="113175" bIns="56588">
            <a:spAutoFit/>
          </a:bodyPr>
          <a:lstStyle/>
          <a:p>
            <a:r>
              <a:rPr lang="ru-RU" sz="30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И ЗАДАЧИ ПРОЕКТА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38282" y="1685674"/>
            <a:ext cx="10279365" cy="208814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 algn="just"/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 общая задача - воплотить в жизнь</a:t>
            </a:r>
            <a:r>
              <a:rPr lang="en-US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концепцию </a:t>
            </a:r>
            <a:r>
              <a:rPr lang="ru-RU" sz="3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«Слышащего государства»</a:t>
            </a:r>
            <a:r>
              <a:rPr lang="ru-RU" sz="32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оперативно и эффективно реагирует на все конструктивные запросы граждан.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19207" y="1449171"/>
            <a:ext cx="1071844" cy="0"/>
          </a:xfrm>
          <a:prstGeom prst="line">
            <a:avLst/>
          </a:prstGeom>
          <a:ln w="57150">
            <a:gradFill>
              <a:gsLst>
                <a:gs pos="0">
                  <a:srgbClr val="00B0F0"/>
                </a:gs>
                <a:gs pos="100000">
                  <a:srgbClr val="002060"/>
                </a:gs>
              </a:gsLst>
              <a:lin ang="108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863987" y="3602877"/>
            <a:ext cx="5866782" cy="729834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 algn="r"/>
            <a:r>
              <a:rPr lang="ru-RU" sz="2000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Президент Республики Казахстан</a:t>
            </a:r>
          </a:p>
          <a:p>
            <a:pPr algn="r"/>
            <a:r>
              <a:rPr lang="ru-RU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Касым-Жомарт</a:t>
            </a:r>
            <a:r>
              <a:rPr lang="ru-RU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Токаев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95694" y="5721073"/>
            <a:ext cx="4151922" cy="499002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2500" b="1" dirty="0">
                <a:solidFill>
                  <a:srgbClr val="0BAAE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ЗАДАЧИ ПРОЕКТА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228704" y="4534763"/>
            <a:ext cx="2649959" cy="422058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ПРОЕКТА</a:t>
            </a:r>
            <a:endParaRPr lang="ru-RU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70290" y="4541876"/>
            <a:ext cx="11191828" cy="88372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ПОВЫШЕНИЕ КАЧЕСТВА И ОПТИМИЗАЦИЯ </a:t>
            </a:r>
            <a:r>
              <a:rPr lang="en-US" sz="2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2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РАБОТЫ ГОСОРГАНОВ С ОБРАЩЕНИЯМИ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821087" y="6276614"/>
            <a:ext cx="5790040" cy="1645203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консолидация разрозненных каналов коммуникаций</a:t>
            </a:r>
          </a:p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стандартизация процедур подачи обращения</a:t>
            </a:r>
          </a:p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создание единого реестра обращений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589760" y="6276614"/>
            <a:ext cx="6461780" cy="1948934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интеграция с базами данных для оптимизации процесса рассмотрения</a:t>
            </a:r>
          </a:p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обеспечение контроля за качеством рассмотрения </a:t>
            </a:r>
          </a:p>
          <a:p>
            <a:pPr>
              <a:spcAft>
                <a:spcPts val="1238"/>
              </a:spcAft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оперативное выявление и реагирование на проблемы населения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3732757" y="4604493"/>
            <a:ext cx="0" cy="797781"/>
          </a:xfrm>
          <a:prstGeom prst="line">
            <a:avLst/>
          </a:prstGeom>
          <a:ln w="19050" cap="rnd">
            <a:solidFill>
              <a:schemeClr val="bg1">
                <a:alpha val="64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Рисунок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57" y="4645274"/>
            <a:ext cx="667278" cy="66375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B3567EE-8B3F-45C0-B203-C9FD0649FBE2}"/>
              </a:ext>
            </a:extLst>
          </p:cNvPr>
          <p:cNvGrpSpPr/>
          <p:nvPr/>
        </p:nvGrpSpPr>
        <p:grpSpPr>
          <a:xfrm>
            <a:off x="527923" y="1624314"/>
            <a:ext cx="2766622" cy="2740042"/>
            <a:chOff x="418237" y="1307757"/>
            <a:chExt cx="1709488" cy="1709488"/>
          </a:xfrm>
        </p:grpSpPr>
        <p:sp>
          <p:nvSpPr>
            <p:cNvPr id="31" name="Овал 30"/>
            <p:cNvSpPr/>
            <p:nvPr/>
          </p:nvSpPr>
          <p:spPr>
            <a:xfrm>
              <a:off x="418237" y="1307757"/>
              <a:ext cx="1709488" cy="1709488"/>
            </a:xfrm>
            <a:prstGeom prst="ellipse">
              <a:avLst/>
            </a:prstGeom>
            <a:solidFill>
              <a:srgbClr val="EAED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" name="Рисунок 2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17" t="4191" r="3839" b="4882"/>
            <a:stretch/>
          </p:blipFill>
          <p:spPr>
            <a:xfrm>
              <a:off x="500932" y="1391478"/>
              <a:ext cx="1534602" cy="1518699"/>
            </a:xfrm>
            <a:prstGeom prst="rect">
              <a:avLst/>
            </a:prstGeom>
          </p:spPr>
        </p:pic>
      </p:grpSp>
      <p:grpSp>
        <p:nvGrpSpPr>
          <p:cNvPr id="36" name="Группа 35"/>
          <p:cNvGrpSpPr/>
          <p:nvPr/>
        </p:nvGrpSpPr>
        <p:grpSpPr>
          <a:xfrm>
            <a:off x="494813" y="6390482"/>
            <a:ext cx="252790" cy="251457"/>
            <a:chOff x="400684" y="5128387"/>
            <a:chExt cx="203846" cy="203846"/>
          </a:xfrm>
        </p:grpSpPr>
        <p:sp>
          <p:nvSpPr>
            <p:cNvPr id="18" name="Shape 5219"/>
            <p:cNvSpPr/>
            <p:nvPr/>
          </p:nvSpPr>
          <p:spPr>
            <a:xfrm rot="10800000" flipV="1">
              <a:off x="422629" y="5152714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400684" y="5128387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94813" y="7138454"/>
            <a:ext cx="252790" cy="251457"/>
            <a:chOff x="399009" y="5444033"/>
            <a:chExt cx="203846" cy="203846"/>
          </a:xfrm>
        </p:grpSpPr>
        <p:sp>
          <p:nvSpPr>
            <p:cNvPr id="19" name="Shape 5219"/>
            <p:cNvSpPr/>
            <p:nvPr/>
          </p:nvSpPr>
          <p:spPr>
            <a:xfrm rot="10800000" flipV="1">
              <a:off x="422629" y="5466967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99009" y="5444033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494813" y="7607977"/>
            <a:ext cx="252790" cy="251457"/>
            <a:chOff x="400684" y="5128387"/>
            <a:chExt cx="203846" cy="203846"/>
          </a:xfrm>
        </p:grpSpPr>
        <p:sp>
          <p:nvSpPr>
            <p:cNvPr id="38" name="Shape 5219"/>
            <p:cNvSpPr/>
            <p:nvPr/>
          </p:nvSpPr>
          <p:spPr>
            <a:xfrm rot="10800000" flipV="1">
              <a:off x="422629" y="5152714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400684" y="5128387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7211460" y="6390482"/>
            <a:ext cx="252790" cy="251457"/>
            <a:chOff x="400684" y="5128387"/>
            <a:chExt cx="203846" cy="203846"/>
          </a:xfrm>
        </p:grpSpPr>
        <p:sp>
          <p:nvSpPr>
            <p:cNvPr id="53" name="Shape 5219"/>
            <p:cNvSpPr/>
            <p:nvPr/>
          </p:nvSpPr>
          <p:spPr>
            <a:xfrm rot="10800000" flipV="1">
              <a:off x="422629" y="5152714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00684" y="5128387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7209383" y="7138454"/>
            <a:ext cx="252790" cy="251457"/>
            <a:chOff x="399009" y="5444033"/>
            <a:chExt cx="203846" cy="203846"/>
          </a:xfrm>
        </p:grpSpPr>
        <p:sp>
          <p:nvSpPr>
            <p:cNvPr id="56" name="Shape 5219"/>
            <p:cNvSpPr/>
            <p:nvPr/>
          </p:nvSpPr>
          <p:spPr>
            <a:xfrm rot="10800000" flipV="1">
              <a:off x="422629" y="5466967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99009" y="5444033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7209383" y="7607977"/>
            <a:ext cx="252790" cy="251457"/>
            <a:chOff x="400684" y="5128387"/>
            <a:chExt cx="203846" cy="203846"/>
          </a:xfrm>
        </p:grpSpPr>
        <p:sp>
          <p:nvSpPr>
            <p:cNvPr id="59" name="Shape 5219"/>
            <p:cNvSpPr/>
            <p:nvPr/>
          </p:nvSpPr>
          <p:spPr>
            <a:xfrm rot="10800000" flipV="1">
              <a:off x="422629" y="5152714"/>
              <a:ext cx="159649" cy="159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4" y="21600"/>
                  </a:moveTo>
                  <a:cubicBezTo>
                    <a:pt x="4713" y="21600"/>
                    <a:pt x="0" y="16495"/>
                    <a:pt x="0" y="10604"/>
                  </a:cubicBezTo>
                  <a:cubicBezTo>
                    <a:pt x="0" y="4713"/>
                    <a:pt x="4713" y="0"/>
                    <a:pt x="10604" y="0"/>
                  </a:cubicBezTo>
                  <a:cubicBezTo>
                    <a:pt x="16495" y="0"/>
                    <a:pt x="21600" y="4713"/>
                    <a:pt x="21600" y="10604"/>
                  </a:cubicBezTo>
                  <a:cubicBezTo>
                    <a:pt x="21600" y="16495"/>
                    <a:pt x="16495" y="21600"/>
                    <a:pt x="10604" y="21600"/>
                  </a:cubicBezTo>
                  <a:close/>
                  <a:moveTo>
                    <a:pt x="17673" y="9818"/>
                  </a:moveTo>
                  <a:cubicBezTo>
                    <a:pt x="17673" y="9425"/>
                    <a:pt x="17280" y="9033"/>
                    <a:pt x="16887" y="9033"/>
                  </a:cubicBezTo>
                  <a:cubicBezTo>
                    <a:pt x="9818" y="9033"/>
                    <a:pt x="9818" y="9033"/>
                    <a:pt x="9818" y="9033"/>
                  </a:cubicBezTo>
                  <a:cubicBezTo>
                    <a:pt x="12567" y="6284"/>
                    <a:pt x="12567" y="6284"/>
                    <a:pt x="12567" y="6284"/>
                  </a:cubicBezTo>
                  <a:cubicBezTo>
                    <a:pt x="12567" y="5891"/>
                    <a:pt x="12960" y="5891"/>
                    <a:pt x="12960" y="5498"/>
                  </a:cubicBezTo>
                  <a:cubicBezTo>
                    <a:pt x="12960" y="5498"/>
                    <a:pt x="12567" y="5105"/>
                    <a:pt x="12567" y="5105"/>
                  </a:cubicBezTo>
                  <a:cubicBezTo>
                    <a:pt x="11389" y="3535"/>
                    <a:pt x="11389" y="3535"/>
                    <a:pt x="11389" y="3535"/>
                  </a:cubicBezTo>
                  <a:cubicBezTo>
                    <a:pt x="10996" y="3535"/>
                    <a:pt x="10996" y="3535"/>
                    <a:pt x="10604" y="3535"/>
                  </a:cubicBezTo>
                  <a:cubicBezTo>
                    <a:pt x="10604" y="3535"/>
                    <a:pt x="10211" y="3535"/>
                    <a:pt x="10211" y="3535"/>
                  </a:cubicBezTo>
                  <a:cubicBezTo>
                    <a:pt x="5105" y="8640"/>
                    <a:pt x="5105" y="8640"/>
                    <a:pt x="5105" y="8640"/>
                  </a:cubicBezTo>
                  <a:cubicBezTo>
                    <a:pt x="3535" y="10211"/>
                    <a:pt x="3535" y="10211"/>
                    <a:pt x="3535" y="10211"/>
                  </a:cubicBezTo>
                  <a:cubicBezTo>
                    <a:pt x="3535" y="10211"/>
                    <a:pt x="3535" y="10604"/>
                    <a:pt x="3535" y="10604"/>
                  </a:cubicBezTo>
                  <a:cubicBezTo>
                    <a:pt x="3535" y="10996"/>
                    <a:pt x="3535" y="10996"/>
                    <a:pt x="3535" y="11389"/>
                  </a:cubicBezTo>
                  <a:cubicBezTo>
                    <a:pt x="5105" y="12567"/>
                    <a:pt x="5105" y="12567"/>
                    <a:pt x="5105" y="12567"/>
                  </a:cubicBezTo>
                  <a:cubicBezTo>
                    <a:pt x="10211" y="17673"/>
                    <a:pt x="10211" y="17673"/>
                    <a:pt x="10211" y="17673"/>
                  </a:cubicBezTo>
                  <a:cubicBezTo>
                    <a:pt x="10211" y="17673"/>
                    <a:pt x="10604" y="18065"/>
                    <a:pt x="10604" y="18065"/>
                  </a:cubicBezTo>
                  <a:cubicBezTo>
                    <a:pt x="10996" y="18065"/>
                    <a:pt x="10996" y="17673"/>
                    <a:pt x="11389" y="17673"/>
                  </a:cubicBezTo>
                  <a:cubicBezTo>
                    <a:pt x="12567" y="16495"/>
                    <a:pt x="12567" y="16495"/>
                    <a:pt x="12567" y="16495"/>
                  </a:cubicBezTo>
                  <a:cubicBezTo>
                    <a:pt x="12567" y="16102"/>
                    <a:pt x="12960" y="16102"/>
                    <a:pt x="12960" y="15709"/>
                  </a:cubicBezTo>
                  <a:cubicBezTo>
                    <a:pt x="12960" y="15316"/>
                    <a:pt x="12567" y="15316"/>
                    <a:pt x="12567" y="14924"/>
                  </a:cubicBezTo>
                  <a:cubicBezTo>
                    <a:pt x="9818" y="12567"/>
                    <a:pt x="9818" y="12567"/>
                    <a:pt x="9818" y="12567"/>
                  </a:cubicBezTo>
                  <a:cubicBezTo>
                    <a:pt x="16887" y="12567"/>
                    <a:pt x="16887" y="12567"/>
                    <a:pt x="16887" y="12567"/>
                  </a:cubicBezTo>
                  <a:cubicBezTo>
                    <a:pt x="17280" y="12567"/>
                    <a:pt x="17673" y="12175"/>
                    <a:pt x="17673" y="11389"/>
                  </a:cubicBezTo>
                  <a:lnTo>
                    <a:pt x="17673" y="9818"/>
                  </a:lnTo>
                  <a:close/>
                </a:path>
              </a:pathLst>
            </a:custGeom>
            <a:solidFill>
              <a:srgbClr val="0BAAE9"/>
            </a:solidFill>
            <a:ln w="12700" cap="flat">
              <a:noFill/>
              <a:miter lim="400000"/>
            </a:ln>
            <a:effectLst/>
          </p:spPr>
          <p:txBody>
            <a:bodyPr wrap="square" lIns="45713" tIns="45713" rIns="45713" bIns="45713" numCol="1" anchor="t">
              <a:noAutofit/>
            </a:bodyPr>
            <a:lstStyle/>
            <a:p>
              <a:pPr defTabSz="565764">
                <a:defRPr sz="24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endParaRPr sz="300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00684" y="5128387"/>
              <a:ext cx="203846" cy="203846"/>
            </a:xfrm>
            <a:prstGeom prst="ellipse">
              <a:avLst/>
            </a:prstGeom>
            <a:noFill/>
            <a:ln w="12700" cap="rnd">
              <a:solidFill>
                <a:srgbClr val="12C0E6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1055129" y="4813462"/>
            <a:ext cx="2583153" cy="729834"/>
          </a:xfrm>
          <a:prstGeom prst="rect">
            <a:avLst/>
          </a:prstGeom>
        </p:spPr>
        <p:txBody>
          <a:bodyPr wrap="square" lIns="113175" tIns="56588" rIns="113175" bIns="56588">
            <a:spAutoFit/>
          </a:bodyPr>
          <a:lstStyle/>
          <a:p>
            <a:pPr algn="ctr"/>
            <a:r>
              <a:rPr lang="kk-KZ" sz="17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 </a:t>
            </a:r>
            <a:r>
              <a:rPr lang="ru-RU" sz="17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2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Электронное обращение</a:t>
            </a:r>
            <a:r>
              <a:rPr lang="ru-RU" sz="17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endParaRPr lang="ru-RU" sz="17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12870" y="103642"/>
            <a:ext cx="7282763" cy="661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700" b="1" dirty="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ЭЛЕКТРОННЫЕ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700" b="1" dirty="0">
                <a:solidFill>
                  <a:srgbClr val="44546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ОБРАЩЕНИЯ</a:t>
            </a:r>
          </a:p>
        </p:txBody>
      </p:sp>
    </p:spTree>
    <p:extLst>
      <p:ext uri="{BB962C8B-B14F-4D97-AF65-F5344CB8AC3E}">
        <p14:creationId xmlns:p14="http://schemas.microsoft.com/office/powerpoint/2010/main" val="37890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53291" y="1742565"/>
            <a:ext cx="13767954" cy="594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3888" marR="0" lvl="0" indent="-447675" algn="l" defTabSz="1238921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Хранилище данных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Единый эталонный справочник для всех систем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Единая </a:t>
            </a:r>
            <a:r>
              <a:rPr lang="ru-RU" sz="2800" dirty="0">
                <a:solidFill>
                  <a:srgbClr val="0AA68E"/>
                </a:solidFill>
                <a:latin typeface="Century Gothic" panose="020B0502020202020204" pitchFamily="34" charset="0"/>
              </a:rPr>
              <a:t>подсистема </a:t>
            </a: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администрирования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Информационная безопасность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Интеграция с системами </a:t>
            </a:r>
            <a:r>
              <a:rPr lang="ru-RU" sz="2800" dirty="0">
                <a:solidFill>
                  <a:srgbClr val="0AA68E"/>
                </a:solidFill>
                <a:latin typeface="Century Gothic" panose="020B0502020202020204" pitchFamily="34" charset="0"/>
              </a:rPr>
              <a:t>К</a:t>
            </a: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омитета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Геоинформационная подсистема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Предиктивный анализ</a:t>
            </a: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Построение </a:t>
            </a:r>
            <a:r>
              <a:rPr lang="ru-RU" sz="2800" dirty="0">
                <a:solidFill>
                  <a:srgbClr val="0AA68E"/>
                </a:solidFill>
                <a:latin typeface="Century Gothic" panose="020B0502020202020204" pitchFamily="34" charset="0"/>
              </a:rPr>
              <a:t>государственных статистических отчетов, визуализации и операций со статистическими </a:t>
            </a: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срезами</a:t>
            </a: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Внешняя </a:t>
            </a:r>
            <a:r>
              <a:rPr lang="ru-RU" sz="2800" dirty="0">
                <a:solidFill>
                  <a:srgbClr val="0AA68E"/>
                </a:solidFill>
                <a:latin typeface="Century Gothic" panose="020B0502020202020204" pitchFamily="34" charset="0"/>
              </a:rPr>
              <a:t>витрина </a:t>
            </a: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данных для граждан</a:t>
            </a:r>
            <a:endParaRPr lang="ru-RU" sz="2800" dirty="0" smtClean="0">
              <a:solidFill>
                <a:srgbClr val="0AA68E"/>
              </a:solidFill>
              <a:latin typeface="Century Gothic" panose="020B0502020202020204" pitchFamily="34" charset="0"/>
            </a:endParaRPr>
          </a:p>
          <a:p>
            <a:pPr marL="623888" lvl="0" indent="-447675">
              <a:lnSpc>
                <a:spcPct val="120000"/>
              </a:lnSpc>
              <a:buFont typeface="Wingdings" panose="05000000000000000000" pitchFamily="2" charset="2"/>
              <a:buChar char="Ø"/>
              <a:tabLst>
                <a:tab pos="717550" algn="l"/>
              </a:tabLst>
              <a:defRPr/>
            </a:pPr>
            <a:r>
              <a:rPr lang="ru-RU" sz="2800" dirty="0" smtClean="0">
                <a:solidFill>
                  <a:srgbClr val="0AA68E"/>
                </a:solidFill>
                <a:latin typeface="Century Gothic" panose="020B0502020202020204" pitchFamily="34" charset="0"/>
              </a:rPr>
              <a:t>Специальные учеты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1050" b="0" i="0" u="none" strike="noStrike" kern="1200" cap="none" spc="0" normalizeH="0" baseline="0" noProof="0" dirty="0" smtClean="0">
              <a:ln>
                <a:noFill/>
              </a:ln>
              <a:solidFill>
                <a:srgbClr val="0AA68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6444" y="227649"/>
            <a:ext cx="14087307" cy="707569"/>
          </a:xfrm>
          <a:prstGeom prst="rect">
            <a:avLst/>
          </a:prstGeom>
          <a:noFill/>
        </p:spPr>
        <p:txBody>
          <a:bodyPr wrap="square" lIns="91124" tIns="45563" rIns="91124" bIns="45563" rtlCol="0">
            <a:spAutoFit/>
          </a:bodyPr>
          <a:lstStyle/>
          <a:p>
            <a:pPr marL="0" marR="0" lvl="0" indent="0" algn="l" defTabSz="12389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АНАЛИТИЧЕСКИЙ ЦЕНТР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ulti-style card"/>
          <p:cNvSpPr/>
          <p:nvPr/>
        </p:nvSpPr>
        <p:spPr>
          <a:xfrm>
            <a:off x="353291" y="1094071"/>
            <a:ext cx="7387363" cy="489641"/>
          </a:xfrm>
          <a:prstGeom prst="homePlate">
            <a:avLst/>
          </a:prstGeom>
          <a:gradFill>
            <a:gsLst>
              <a:gs pos="6000">
                <a:srgbClr val="00B050"/>
              </a:gs>
              <a:gs pos="74000">
                <a:srgbClr val="00B0F0"/>
              </a:gs>
            </a:gsLst>
            <a:lin ang="10800000" scaled="0"/>
          </a:gradFill>
          <a:ln w="38100" cap="flat">
            <a:solidFill>
              <a:schemeClr val="bg1"/>
            </a:solidFill>
            <a:bevel/>
          </a:ln>
          <a:effectLst/>
        </p:spPr>
        <p:txBody>
          <a:bodyPr wrap="square" lIns="18692" tIns="0" rIns="18692" bIns="0" rtlCol="0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66675" lvl="0">
              <a:defRPr/>
            </a:pPr>
            <a:r>
              <a:rPr kumimoji="0" lang="kk-KZ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В </a:t>
            </a:r>
            <a:r>
              <a:rPr lang="kk-KZ" sz="2400" b="1" dirty="0">
                <a:solidFill>
                  <a:prstClr val="white"/>
                </a:solidFill>
                <a:latin typeface="Century Gothic" panose="020B0502020202020204" pitchFamily="34" charset="0"/>
              </a:rPr>
              <a:t>2020 </a:t>
            </a:r>
            <a:r>
              <a:rPr lang="kk-KZ" sz="2400" b="1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ГОДУ РЕАЛИЗОВАНО 10 КОМПОНЕНТОВ: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93" b="78898" l="11222" r="89222">
                        <a14:backgroundMark x1="86222" y1="50866" x2="86222" y2="50866"/>
                        <a14:backgroundMark x1="86222" y1="49134" x2="86222" y2="4913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477" t="16401" r="10489" b="20600"/>
          <a:stretch/>
        </p:blipFill>
        <p:spPr>
          <a:xfrm>
            <a:off x="13653484" y="256547"/>
            <a:ext cx="1232856" cy="70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96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22551</TotalTime>
  <Words>526</Words>
  <Application>Microsoft Office PowerPoint</Application>
  <PresentationFormat>Произвольный</PresentationFormat>
  <Paragraphs>162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Сунгат  Боранбаев</dc:creator>
  <cp:lastModifiedBy>Данияр Чужиков</cp:lastModifiedBy>
  <cp:revision>1867</cp:revision>
  <cp:lastPrinted>2019-10-25T12:10:03Z</cp:lastPrinted>
  <dcterms:created xsi:type="dcterms:W3CDTF">2018-03-02T03:25:24Z</dcterms:created>
  <dcterms:modified xsi:type="dcterms:W3CDTF">2021-01-30T11:53:48Z</dcterms:modified>
</cp:coreProperties>
</file>