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95" r:id="rId3"/>
    <p:sldId id="298" r:id="rId4"/>
    <p:sldId id="299" r:id="rId5"/>
    <p:sldId id="301" r:id="rId6"/>
    <p:sldId id="302" r:id="rId7"/>
    <p:sldId id="303" r:id="rId8"/>
    <p:sldId id="304" r:id="rId9"/>
    <p:sldId id="305" r:id="rId10"/>
    <p:sldId id="306" r:id="rId11"/>
    <p:sldId id="307" r:id="rId12"/>
    <p:sldId id="308" r:id="rId13"/>
    <p:sldId id="309" r:id="rId14"/>
    <p:sldId id="260" r:id="rId15"/>
    <p:sldId id="262" r:id="rId16"/>
    <p:sldId id="291" r:id="rId17"/>
    <p:sldId id="289" r:id="rId18"/>
    <p:sldId id="263" r:id="rId19"/>
    <p:sldId id="266" r:id="rId20"/>
    <p:sldId id="292" r:id="rId21"/>
    <p:sldId id="264" r:id="rId22"/>
    <p:sldId id="265" r:id="rId23"/>
    <p:sldId id="293" r:id="rId24"/>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13B4C-598B-4FED-BD31-B00E1DA051A3}" type="doc">
      <dgm:prSet loTypeId="urn:microsoft.com/office/officeart/2005/8/layout/pyramid1" loCatId="pyramid" qsTypeId="urn:microsoft.com/office/officeart/2005/8/quickstyle/simple4" qsCatId="simple" csTypeId="urn:microsoft.com/office/officeart/2005/8/colors/accent0_2" csCatId="mainScheme" phldr="1"/>
      <dgm:spPr/>
    </dgm:pt>
    <dgm:pt modelId="{6BD905B2-3F37-4EE4-9F4C-9A13696682EF}">
      <dgm:prSet phldrT="[Text]" custT="1"/>
      <dgm:spPr/>
      <dgm:t>
        <a:bodyPr/>
        <a:lstStyle/>
        <a:p>
          <a:r>
            <a:rPr lang="en-US" sz="2400" dirty="0">
              <a:latin typeface="+mn-lt"/>
              <a:cs typeface="Times New Roman" panose="02020603050405020304" pitchFamily="18" charset="0"/>
            </a:rPr>
            <a:t>Appellate Court (Court of Second Instance)</a:t>
          </a:r>
        </a:p>
      </dgm:t>
    </dgm:pt>
    <dgm:pt modelId="{BEE59372-D8FE-4949-9CB3-EDFD89B17D6B}" type="parTrans" cxnId="{A5DE4B64-24F8-4CA9-8498-60AF09EF6EBA}">
      <dgm:prSet/>
      <dgm:spPr/>
      <dgm:t>
        <a:bodyPr/>
        <a:lstStyle/>
        <a:p>
          <a:endParaRPr lang="en-US" sz="1200">
            <a:latin typeface="+mn-lt"/>
            <a:cs typeface="Times New Roman" panose="02020603050405020304" pitchFamily="18" charset="0"/>
          </a:endParaRPr>
        </a:p>
      </dgm:t>
    </dgm:pt>
    <dgm:pt modelId="{639D8931-BFF5-4434-B905-6FA5BCE3F64D}" type="sibTrans" cxnId="{A5DE4B64-24F8-4CA9-8498-60AF09EF6EBA}">
      <dgm:prSet/>
      <dgm:spPr/>
      <dgm:t>
        <a:bodyPr/>
        <a:lstStyle/>
        <a:p>
          <a:endParaRPr lang="en-US" sz="1200">
            <a:latin typeface="+mn-lt"/>
            <a:cs typeface="Times New Roman" panose="02020603050405020304" pitchFamily="18" charset="0"/>
          </a:endParaRPr>
        </a:p>
      </dgm:t>
    </dgm:pt>
    <dgm:pt modelId="{23ED7D85-4A5D-4EAC-B8FD-EC225B12BB0B}">
      <dgm:prSet phldrT="[Text]" custT="1"/>
      <dgm:spPr/>
      <dgm:t>
        <a:bodyPr/>
        <a:lstStyle/>
        <a:p>
          <a:r>
            <a:rPr lang="en-US" sz="2400" dirty="0">
              <a:latin typeface="+mn-lt"/>
              <a:cs typeface="Times New Roman" panose="02020603050405020304" pitchFamily="18" charset="0"/>
            </a:rPr>
            <a:t>Court of First Instance</a:t>
          </a:r>
        </a:p>
      </dgm:t>
    </dgm:pt>
    <dgm:pt modelId="{CEA02332-D0EB-4C48-9CC2-FB069575571E}" type="parTrans" cxnId="{6B63B12A-AC53-4FD2-BF6C-EFB9407B8E86}">
      <dgm:prSet/>
      <dgm:spPr/>
      <dgm:t>
        <a:bodyPr/>
        <a:lstStyle/>
        <a:p>
          <a:endParaRPr lang="en-US" sz="1200">
            <a:latin typeface="+mn-lt"/>
            <a:cs typeface="Times New Roman" panose="02020603050405020304" pitchFamily="18" charset="0"/>
          </a:endParaRPr>
        </a:p>
      </dgm:t>
    </dgm:pt>
    <dgm:pt modelId="{7EDAC430-E057-4372-98E8-E341783068F0}" type="sibTrans" cxnId="{6B63B12A-AC53-4FD2-BF6C-EFB9407B8E86}">
      <dgm:prSet/>
      <dgm:spPr/>
      <dgm:t>
        <a:bodyPr/>
        <a:lstStyle/>
        <a:p>
          <a:endParaRPr lang="en-US" sz="1200">
            <a:latin typeface="+mn-lt"/>
            <a:cs typeface="Times New Roman" panose="02020603050405020304" pitchFamily="18" charset="0"/>
          </a:endParaRPr>
        </a:p>
      </dgm:t>
    </dgm:pt>
    <dgm:pt modelId="{1FF7C02B-6BD7-44B7-BD06-D71CC4539920}" type="pres">
      <dgm:prSet presAssocID="{EAE13B4C-598B-4FED-BD31-B00E1DA051A3}" presName="Name0" presStyleCnt="0">
        <dgm:presLayoutVars>
          <dgm:dir/>
          <dgm:animLvl val="lvl"/>
          <dgm:resizeHandles val="exact"/>
        </dgm:presLayoutVars>
      </dgm:prSet>
      <dgm:spPr/>
    </dgm:pt>
    <dgm:pt modelId="{7481BA0E-E5C7-4E50-A7F3-2923B3144349}" type="pres">
      <dgm:prSet presAssocID="{6BD905B2-3F37-4EE4-9F4C-9A13696682EF}" presName="Name8" presStyleCnt="0"/>
      <dgm:spPr/>
    </dgm:pt>
    <dgm:pt modelId="{42F6B925-3E9B-426E-9C3F-EC64D07F4BDB}" type="pres">
      <dgm:prSet presAssocID="{6BD905B2-3F37-4EE4-9F4C-9A13696682EF}" presName="level" presStyleLbl="node1" presStyleIdx="0" presStyleCnt="2" custScaleX="152941">
        <dgm:presLayoutVars>
          <dgm:chMax val="1"/>
          <dgm:bulletEnabled val="1"/>
        </dgm:presLayoutVars>
      </dgm:prSet>
      <dgm:spPr/>
    </dgm:pt>
    <dgm:pt modelId="{7066A95C-00C7-4943-9B79-C363FF845A75}" type="pres">
      <dgm:prSet presAssocID="{6BD905B2-3F37-4EE4-9F4C-9A13696682EF}" presName="levelTx" presStyleLbl="revTx" presStyleIdx="0" presStyleCnt="0">
        <dgm:presLayoutVars>
          <dgm:chMax val="1"/>
          <dgm:bulletEnabled val="1"/>
        </dgm:presLayoutVars>
      </dgm:prSet>
      <dgm:spPr/>
    </dgm:pt>
    <dgm:pt modelId="{CF34D6FB-08E2-4255-B855-5ED2664DB458}" type="pres">
      <dgm:prSet presAssocID="{23ED7D85-4A5D-4EAC-B8FD-EC225B12BB0B}" presName="Name8" presStyleCnt="0"/>
      <dgm:spPr/>
    </dgm:pt>
    <dgm:pt modelId="{82E73FC5-DE32-4935-AB0D-32E9E9BE48F7}" type="pres">
      <dgm:prSet presAssocID="{23ED7D85-4A5D-4EAC-B8FD-EC225B12BB0B}" presName="level" presStyleLbl="node1" presStyleIdx="1" presStyleCnt="2">
        <dgm:presLayoutVars>
          <dgm:chMax val="1"/>
          <dgm:bulletEnabled val="1"/>
        </dgm:presLayoutVars>
      </dgm:prSet>
      <dgm:spPr/>
    </dgm:pt>
    <dgm:pt modelId="{4931EC32-92FF-45AC-9D57-E96E82E84032}" type="pres">
      <dgm:prSet presAssocID="{23ED7D85-4A5D-4EAC-B8FD-EC225B12BB0B}" presName="levelTx" presStyleLbl="revTx" presStyleIdx="0" presStyleCnt="0">
        <dgm:presLayoutVars>
          <dgm:chMax val="1"/>
          <dgm:bulletEnabled val="1"/>
        </dgm:presLayoutVars>
      </dgm:prSet>
      <dgm:spPr/>
    </dgm:pt>
  </dgm:ptLst>
  <dgm:cxnLst>
    <dgm:cxn modelId="{6B63B12A-AC53-4FD2-BF6C-EFB9407B8E86}" srcId="{EAE13B4C-598B-4FED-BD31-B00E1DA051A3}" destId="{23ED7D85-4A5D-4EAC-B8FD-EC225B12BB0B}" srcOrd="1" destOrd="0" parTransId="{CEA02332-D0EB-4C48-9CC2-FB069575571E}" sibTransId="{7EDAC430-E057-4372-98E8-E341783068F0}"/>
    <dgm:cxn modelId="{A5DE4B64-24F8-4CA9-8498-60AF09EF6EBA}" srcId="{EAE13B4C-598B-4FED-BD31-B00E1DA051A3}" destId="{6BD905B2-3F37-4EE4-9F4C-9A13696682EF}" srcOrd="0" destOrd="0" parTransId="{BEE59372-D8FE-4949-9CB3-EDFD89B17D6B}" sibTransId="{639D8931-BFF5-4434-B905-6FA5BCE3F64D}"/>
    <dgm:cxn modelId="{EDD8306E-87DE-454B-A259-9E4F936BDD3C}" type="presOf" srcId="{23ED7D85-4A5D-4EAC-B8FD-EC225B12BB0B}" destId="{4931EC32-92FF-45AC-9D57-E96E82E84032}" srcOrd="1" destOrd="0" presId="urn:microsoft.com/office/officeart/2005/8/layout/pyramid1"/>
    <dgm:cxn modelId="{23302783-A331-4192-99F0-DEE88BBBE0F4}" type="presOf" srcId="{EAE13B4C-598B-4FED-BD31-B00E1DA051A3}" destId="{1FF7C02B-6BD7-44B7-BD06-D71CC4539920}" srcOrd="0" destOrd="0" presId="urn:microsoft.com/office/officeart/2005/8/layout/pyramid1"/>
    <dgm:cxn modelId="{3662FBC6-5B3A-40ED-907F-F284A5A147AA}" type="presOf" srcId="{6BD905B2-3F37-4EE4-9F4C-9A13696682EF}" destId="{7066A95C-00C7-4943-9B79-C363FF845A75}" srcOrd="1" destOrd="0" presId="urn:microsoft.com/office/officeart/2005/8/layout/pyramid1"/>
    <dgm:cxn modelId="{B64486DD-8333-4FB2-867F-19B67D618B9E}" type="presOf" srcId="{23ED7D85-4A5D-4EAC-B8FD-EC225B12BB0B}" destId="{82E73FC5-DE32-4935-AB0D-32E9E9BE48F7}" srcOrd="0" destOrd="0" presId="urn:microsoft.com/office/officeart/2005/8/layout/pyramid1"/>
    <dgm:cxn modelId="{8BD310EA-AB59-433B-98EA-16C8E2E7611D}" type="presOf" srcId="{6BD905B2-3F37-4EE4-9F4C-9A13696682EF}" destId="{42F6B925-3E9B-426E-9C3F-EC64D07F4BDB}" srcOrd="0" destOrd="0" presId="urn:microsoft.com/office/officeart/2005/8/layout/pyramid1"/>
    <dgm:cxn modelId="{C54ADC64-DF6C-4516-A160-88D8B15F98DD}" type="presParOf" srcId="{1FF7C02B-6BD7-44B7-BD06-D71CC4539920}" destId="{7481BA0E-E5C7-4E50-A7F3-2923B3144349}" srcOrd="0" destOrd="0" presId="urn:microsoft.com/office/officeart/2005/8/layout/pyramid1"/>
    <dgm:cxn modelId="{63EC8474-4632-4B22-B969-02B6DC63EED5}" type="presParOf" srcId="{7481BA0E-E5C7-4E50-A7F3-2923B3144349}" destId="{42F6B925-3E9B-426E-9C3F-EC64D07F4BDB}" srcOrd="0" destOrd="0" presId="urn:microsoft.com/office/officeart/2005/8/layout/pyramid1"/>
    <dgm:cxn modelId="{AA0B7F00-5AC8-4825-AC77-C6BAD86B4F82}" type="presParOf" srcId="{7481BA0E-E5C7-4E50-A7F3-2923B3144349}" destId="{7066A95C-00C7-4943-9B79-C363FF845A75}" srcOrd="1" destOrd="0" presId="urn:microsoft.com/office/officeart/2005/8/layout/pyramid1"/>
    <dgm:cxn modelId="{21D9F65B-C39C-45EE-A552-605AAADC5775}" type="presParOf" srcId="{1FF7C02B-6BD7-44B7-BD06-D71CC4539920}" destId="{CF34D6FB-08E2-4255-B855-5ED2664DB458}" srcOrd="1" destOrd="0" presId="urn:microsoft.com/office/officeart/2005/8/layout/pyramid1"/>
    <dgm:cxn modelId="{1A8EB85E-BBDF-4B8F-8C16-943241A38ABE}" type="presParOf" srcId="{CF34D6FB-08E2-4255-B855-5ED2664DB458}" destId="{82E73FC5-DE32-4935-AB0D-32E9E9BE48F7}" srcOrd="0" destOrd="0" presId="urn:microsoft.com/office/officeart/2005/8/layout/pyramid1"/>
    <dgm:cxn modelId="{C42F630F-9DB2-4596-A12C-B07919848650}" type="presParOf" srcId="{CF34D6FB-08E2-4255-B855-5ED2664DB458}" destId="{4931EC32-92FF-45AC-9D57-E96E82E8403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B925-3E9B-426E-9C3F-EC64D07F4BDB}">
      <dsp:nvSpPr>
        <dsp:cNvPr id="0" name=""/>
        <dsp:cNvSpPr/>
      </dsp:nvSpPr>
      <dsp:spPr>
        <a:xfrm>
          <a:off x="720082" y="0"/>
          <a:ext cx="4680514" cy="2232248"/>
        </a:xfrm>
        <a:prstGeom prst="trapezoid">
          <a:avLst>
            <a:gd name="adj" fmla="val 68548"/>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Appellate Court (Court of Second Instance)</a:t>
          </a:r>
        </a:p>
      </dsp:txBody>
      <dsp:txXfrm>
        <a:off x="720082" y="0"/>
        <a:ext cx="4680514" cy="2232248"/>
      </dsp:txXfrm>
    </dsp:sp>
    <dsp:sp modelId="{82E73FC5-DE32-4935-AB0D-32E9E9BE48F7}">
      <dsp:nvSpPr>
        <dsp:cNvPr id="0" name=""/>
        <dsp:cNvSpPr/>
      </dsp:nvSpPr>
      <dsp:spPr>
        <a:xfrm>
          <a:off x="0" y="2232248"/>
          <a:ext cx="6120680" cy="2232248"/>
        </a:xfrm>
        <a:prstGeom prst="trapezoid">
          <a:avLst>
            <a:gd name="adj" fmla="val 68548"/>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Times New Roman" panose="02020603050405020304" pitchFamily="18" charset="0"/>
            </a:rPr>
            <a:t>Court of First Instance</a:t>
          </a:r>
        </a:p>
      </dsp:txBody>
      <dsp:txXfrm>
        <a:off x="1071118" y="2232248"/>
        <a:ext cx="3978442" cy="22322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5ECD39D-A12E-4C6A-98F4-BC9B11442535}" type="datetimeFigureOut">
              <a:rPr lang="de-DE" smtClean="0"/>
              <a:t>23.12.2021</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BA4E4F4-0998-40CD-997D-04972F3AFF45}" type="slidenum">
              <a:rPr lang="de-DE" smtClean="0"/>
              <a:t>‹#›</a:t>
            </a:fld>
            <a:endParaRPr lang="de-DE"/>
          </a:p>
        </p:txBody>
      </p:sp>
    </p:spTree>
    <p:extLst>
      <p:ext uri="{BB962C8B-B14F-4D97-AF65-F5344CB8AC3E}">
        <p14:creationId xmlns:p14="http://schemas.microsoft.com/office/powerpoint/2010/main" val="29964069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D589425-2E50-45F4-9CA2-9E4CFEA653CE}" type="datetimeFigureOut">
              <a:rPr lang="de-DE" smtClean="0"/>
              <a:t>23.12.2021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180695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D589425-2E50-45F4-9CA2-9E4CFEA653CE}" type="datetimeFigureOut">
              <a:rPr lang="de-DE" smtClean="0"/>
              <a:t>23.12.2021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109463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D589425-2E50-45F4-9CA2-9E4CFEA653CE}" type="datetimeFigureOut">
              <a:rPr lang="de-DE" smtClean="0"/>
              <a:t>23.12.2021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268210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D589425-2E50-45F4-9CA2-9E4CFEA653CE}" type="datetimeFigureOut">
              <a:rPr lang="de-DE" smtClean="0"/>
              <a:t>23.12.2021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87193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FD589425-2E50-45F4-9CA2-9E4CFEA653CE}" type="datetimeFigureOut">
              <a:rPr lang="de-DE" smtClean="0"/>
              <a:t>23.12.2021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43192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D589425-2E50-45F4-9CA2-9E4CFEA653CE}" type="datetimeFigureOut">
              <a:rPr lang="de-DE" smtClean="0"/>
              <a:t>23.12.2021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398847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D589425-2E50-45F4-9CA2-9E4CFEA653CE}" type="datetimeFigureOut">
              <a:rPr lang="de-DE" smtClean="0"/>
              <a:t>23.12.2021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368534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D589425-2E50-45F4-9CA2-9E4CFEA653CE}" type="datetimeFigureOut">
              <a:rPr lang="de-DE" smtClean="0"/>
              <a:t>23.12.2021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174187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D589425-2E50-45F4-9CA2-9E4CFEA653CE}" type="datetimeFigureOut">
              <a:rPr lang="de-DE" smtClean="0"/>
              <a:t>23.12.2021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231083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D589425-2E50-45F4-9CA2-9E4CFEA653CE}" type="datetimeFigureOut">
              <a:rPr lang="de-DE" smtClean="0"/>
              <a:t>23.12.2021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271091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D589425-2E50-45F4-9CA2-9E4CFEA653CE}" type="datetimeFigureOut">
              <a:rPr lang="de-DE" smtClean="0"/>
              <a:t>23.12.2021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C3357-45D7-4630-8F84-F4AA3A5DA8F3}" type="slidenum">
              <a:rPr lang="de-DE" smtClean="0"/>
              <a:t>‹#›</a:t>
            </a:fld>
            <a:endParaRPr lang="de-DE"/>
          </a:p>
        </p:txBody>
      </p:sp>
    </p:spTree>
    <p:extLst>
      <p:ext uri="{BB962C8B-B14F-4D97-AF65-F5344CB8AC3E}">
        <p14:creationId xmlns:p14="http://schemas.microsoft.com/office/powerpoint/2010/main" val="116393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89425-2E50-45F4-9CA2-9E4CFEA653CE}" type="datetimeFigureOut">
              <a:rPr lang="de-DE" smtClean="0"/>
              <a:t>23.12.2021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C3357-45D7-4630-8F84-F4AA3A5DA8F3}" type="slidenum">
              <a:rPr lang="de-DE" smtClean="0"/>
              <a:t>‹#›</a:t>
            </a:fld>
            <a:endParaRPr lang="de-DE"/>
          </a:p>
        </p:txBody>
      </p:sp>
      <p:pic>
        <p:nvPicPr>
          <p:cNvPr id="7" name="Grafik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504" y="116632"/>
            <a:ext cx="1905000" cy="685800"/>
          </a:xfrm>
          <a:prstGeom prst="rect">
            <a:avLst/>
          </a:prstGeom>
        </p:spPr>
      </p:pic>
      <p:pic>
        <p:nvPicPr>
          <p:cNvPr id="8" name="Grafik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32240" y="116633"/>
            <a:ext cx="2208694" cy="608774"/>
          </a:xfrm>
          <a:prstGeom prst="rect">
            <a:avLst/>
          </a:prstGeom>
        </p:spPr>
      </p:pic>
    </p:spTree>
    <p:extLst>
      <p:ext uri="{BB962C8B-B14F-4D97-AF65-F5344CB8AC3E}">
        <p14:creationId xmlns:p14="http://schemas.microsoft.com/office/powerpoint/2010/main" val="862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cs typeface="Times New Roman" panose="02020603050405020304" pitchFamily="18" charset="0"/>
              </a:rPr>
              <a:t>Draft Statute of the Multilateral Investment Court</a:t>
            </a:r>
          </a:p>
        </p:txBody>
      </p:sp>
      <p:sp>
        <p:nvSpPr>
          <p:cNvPr id="3" name="Untertitel 2"/>
          <p:cNvSpPr>
            <a:spLocks noGrp="1"/>
          </p:cNvSpPr>
          <p:nvPr>
            <p:ph type="subTitle" idx="1"/>
          </p:nvPr>
        </p:nvSpPr>
        <p:spPr>
          <a:xfrm>
            <a:off x="544016" y="3886200"/>
            <a:ext cx="7772400" cy="1752600"/>
          </a:xfrm>
        </p:spPr>
        <p:txBody>
          <a:bodyPr>
            <a:normAutofit/>
          </a:bodyPr>
          <a:lstStyle/>
          <a:p>
            <a:r>
              <a:rPr lang="en-GB" dirty="0">
                <a:latin typeface="+mj-lt"/>
                <a:cs typeface="Times New Roman" panose="02020603050405020304" pitchFamily="18" charset="0"/>
              </a:rPr>
              <a:t>Marc Bungenberg and August </a:t>
            </a:r>
            <a:r>
              <a:rPr lang="en-GB" dirty="0" err="1">
                <a:latin typeface="+mj-lt"/>
                <a:cs typeface="Times New Roman" panose="02020603050405020304" pitchFamily="18" charset="0"/>
              </a:rPr>
              <a:t>Reinisch</a:t>
            </a:r>
            <a:endParaRPr lang="en-GB" dirty="0">
              <a:latin typeface="+mj-lt"/>
              <a:cs typeface="Times New Roman" panose="02020603050405020304" pitchFamily="18" charset="0"/>
            </a:endParaRPr>
          </a:p>
        </p:txBody>
      </p:sp>
    </p:spTree>
    <p:extLst>
      <p:ext uri="{BB962C8B-B14F-4D97-AF65-F5344CB8AC3E}">
        <p14:creationId xmlns:p14="http://schemas.microsoft.com/office/powerpoint/2010/main" val="1378748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Advisory </a:t>
            </a:r>
            <a:r>
              <a:rPr lang="de-DE" dirty="0" err="1"/>
              <a:t>Centre</a:t>
            </a:r>
            <a:r>
              <a:rPr lang="de-DE" dirty="0"/>
              <a:t> </a:t>
            </a:r>
          </a:p>
        </p:txBody>
      </p:sp>
      <p:sp>
        <p:nvSpPr>
          <p:cNvPr id="3" name="Inhaltsplatzhalter 2"/>
          <p:cNvSpPr>
            <a:spLocks noGrp="1"/>
          </p:cNvSpPr>
          <p:nvPr>
            <p:ph idx="1"/>
          </p:nvPr>
        </p:nvSpPr>
        <p:spPr/>
        <p:txBody>
          <a:bodyPr>
            <a:normAutofit/>
          </a:bodyPr>
          <a:lstStyle/>
          <a:p>
            <a:r>
              <a:rPr lang="de-DE" dirty="0" err="1"/>
              <a:t>to</a:t>
            </a:r>
            <a:r>
              <a:rPr lang="de-DE" dirty="0"/>
              <a:t> </a:t>
            </a:r>
            <a:r>
              <a:rPr lang="de-DE" dirty="0" err="1"/>
              <a:t>provide</a:t>
            </a:r>
            <a:r>
              <a:rPr lang="de-DE" dirty="0"/>
              <a:t> </a:t>
            </a:r>
            <a:r>
              <a:rPr lang="en-US" dirty="0"/>
              <a:t>legal assistance for disputes to:</a:t>
            </a:r>
          </a:p>
          <a:p>
            <a:pPr lvl="1"/>
            <a:r>
              <a:rPr lang="en-US" dirty="0"/>
              <a:t>(a) companies which are eligible for classification as Small and Medium Enterprises (SME) and </a:t>
            </a:r>
          </a:p>
          <a:p>
            <a:pPr lvl="1"/>
            <a:r>
              <a:rPr lang="en-US" dirty="0"/>
              <a:t>(b) all Members who are regarded as ‘developing economies’ pursuant to the Country Classification of the United Nations system.</a:t>
            </a:r>
          </a:p>
          <a:p>
            <a:r>
              <a:rPr lang="en-US" dirty="0"/>
              <a:t>to provide training and education </a:t>
            </a:r>
            <a:endParaRPr lang="de-DE" dirty="0"/>
          </a:p>
        </p:txBody>
      </p:sp>
    </p:spTree>
    <p:extLst>
      <p:ext uri="{BB962C8B-B14F-4D97-AF65-F5344CB8AC3E}">
        <p14:creationId xmlns:p14="http://schemas.microsoft.com/office/powerpoint/2010/main" val="221809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Secretariat</a:t>
            </a:r>
          </a:p>
        </p:txBody>
      </p:sp>
      <p:sp>
        <p:nvSpPr>
          <p:cNvPr id="3" name="Inhaltsplatzhalter 2"/>
          <p:cNvSpPr>
            <a:spLocks noGrp="1"/>
          </p:cNvSpPr>
          <p:nvPr>
            <p:ph idx="1"/>
          </p:nvPr>
        </p:nvSpPr>
        <p:spPr/>
        <p:txBody>
          <a:bodyPr/>
          <a:lstStyle/>
          <a:p>
            <a:r>
              <a:rPr lang="en-GB" dirty="0"/>
              <a:t>headed by Director-General appointed by Plenary Body </a:t>
            </a:r>
          </a:p>
          <a:p>
            <a:r>
              <a:rPr lang="de-DE" dirty="0" err="1"/>
              <a:t>provides</a:t>
            </a:r>
            <a:r>
              <a:rPr lang="de-DE" dirty="0"/>
              <a:t> </a:t>
            </a:r>
            <a:r>
              <a:rPr lang="de-DE" dirty="0" err="1"/>
              <a:t>adminis</a:t>
            </a:r>
            <a:r>
              <a:rPr lang="en-GB" dirty="0" err="1"/>
              <a:t>trative</a:t>
            </a:r>
            <a:r>
              <a:rPr lang="en-GB" dirty="0"/>
              <a:t> and legal support also to Judges</a:t>
            </a:r>
          </a:p>
          <a:p>
            <a:endParaRPr lang="en-GB" dirty="0"/>
          </a:p>
        </p:txBody>
      </p:sp>
    </p:spTree>
    <p:extLst>
      <p:ext uri="{BB962C8B-B14F-4D97-AF65-F5344CB8AC3E}">
        <p14:creationId xmlns:p14="http://schemas.microsoft.com/office/powerpoint/2010/main" val="243207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Jurisdiction</a:t>
            </a:r>
            <a:r>
              <a:rPr lang="de-DE" dirty="0"/>
              <a:t> </a:t>
            </a:r>
          </a:p>
        </p:txBody>
      </p:sp>
      <p:sp>
        <p:nvSpPr>
          <p:cNvPr id="3" name="Inhaltsplatzhalter 2"/>
          <p:cNvSpPr>
            <a:spLocks noGrp="1"/>
          </p:cNvSpPr>
          <p:nvPr>
            <p:ph idx="1"/>
          </p:nvPr>
        </p:nvSpPr>
        <p:spPr/>
        <p:txBody>
          <a:bodyPr/>
          <a:lstStyle/>
          <a:p>
            <a:r>
              <a:rPr lang="en-US" dirty="0"/>
              <a:t>“The jurisdiction of the MIC comprises all disputes arising directly out of an investment of a national of a Member in the territory of another Member, which the parties to the dispute refer to the MIC through consent in writing. […].”</a:t>
            </a:r>
          </a:p>
          <a:p>
            <a:r>
              <a:rPr lang="en-US" dirty="0"/>
              <a:t>Article 19(1)</a:t>
            </a:r>
            <a:endParaRPr lang="de-DE" dirty="0"/>
          </a:p>
        </p:txBody>
      </p:sp>
    </p:spTree>
    <p:extLst>
      <p:ext uri="{BB962C8B-B14F-4D97-AF65-F5344CB8AC3E}">
        <p14:creationId xmlns:p14="http://schemas.microsoft.com/office/powerpoint/2010/main" val="64807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Jurisdiction</a:t>
            </a:r>
            <a:r>
              <a:rPr lang="de-DE" dirty="0"/>
              <a:t> </a:t>
            </a:r>
          </a:p>
        </p:txBody>
      </p:sp>
      <p:sp>
        <p:nvSpPr>
          <p:cNvPr id="3" name="Inhaltsplatzhalter 2"/>
          <p:cNvSpPr>
            <a:spLocks noGrp="1"/>
          </p:cNvSpPr>
          <p:nvPr>
            <p:ph idx="1"/>
          </p:nvPr>
        </p:nvSpPr>
        <p:spPr/>
        <p:txBody>
          <a:bodyPr>
            <a:normAutofit fontScale="92500" lnSpcReduction="20000"/>
          </a:bodyPr>
          <a:lstStyle/>
          <a:p>
            <a:r>
              <a:rPr lang="en-US" dirty="0"/>
              <a:t>“A Member may express its consent to the jurisdiction of the MIC as required under Article 19(1) by communicating such consent in writing at the time of accession, acceptance or approval of this Statute. Unless otherwise stated, such consent shall extend to the dispute settlement provisions of the Agreements listed in Annexes X of this Statute, including future International Investment Agreements of Members to the MIC. […]”</a:t>
            </a:r>
          </a:p>
          <a:p>
            <a:r>
              <a:rPr lang="en-US" dirty="0"/>
              <a:t> Article 20(1)</a:t>
            </a:r>
            <a:endParaRPr lang="de-DE" dirty="0"/>
          </a:p>
        </p:txBody>
      </p:sp>
    </p:spTree>
    <p:extLst>
      <p:ext uri="{BB962C8B-B14F-4D97-AF65-F5344CB8AC3E}">
        <p14:creationId xmlns:p14="http://schemas.microsoft.com/office/powerpoint/2010/main" val="39908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cs typeface="Times New Roman" panose="02020603050405020304" pitchFamily="18" charset="0"/>
              </a:rPr>
              <a:t>Jurisdiction</a:t>
            </a:r>
          </a:p>
        </p:txBody>
      </p:sp>
      <p:graphicFrame>
        <p:nvGraphicFramePr>
          <p:cNvPr id="5" name="Tabelle 5">
            <a:extLst>
              <a:ext uri="{FF2B5EF4-FFF2-40B4-BE49-F238E27FC236}">
                <a16:creationId xmlns:a16="http://schemas.microsoft.com/office/drawing/2014/main" id="{BCC92632-78D1-4126-8253-DBB5477FA757}"/>
              </a:ext>
            </a:extLst>
          </p:cNvPr>
          <p:cNvGraphicFramePr>
            <a:graphicFrameLocks noGrp="1"/>
          </p:cNvGraphicFramePr>
          <p:nvPr>
            <p:ph idx="1"/>
            <p:extLst>
              <p:ext uri="{D42A27DB-BD31-4B8C-83A1-F6EECF244321}">
                <p14:modId xmlns:p14="http://schemas.microsoft.com/office/powerpoint/2010/main" val="3084549515"/>
              </p:ext>
            </p:extLst>
          </p:nvPr>
        </p:nvGraphicFramePr>
        <p:xfrm>
          <a:off x="354360" y="1124744"/>
          <a:ext cx="8568952" cy="3200400"/>
        </p:xfrm>
        <a:graphic>
          <a:graphicData uri="http://schemas.openxmlformats.org/drawingml/2006/table">
            <a:tbl>
              <a:tblPr firstRow="1" bandRow="1">
                <a:tableStyleId>{D7AC3CCA-C797-4891-BE02-D94E43425B78}</a:tableStyleId>
              </a:tblPr>
              <a:tblGrid>
                <a:gridCol w="8568952">
                  <a:extLst>
                    <a:ext uri="{9D8B030D-6E8A-4147-A177-3AD203B41FA5}">
                      <a16:colId xmlns:a16="http://schemas.microsoft.com/office/drawing/2014/main" val="4067662152"/>
                    </a:ext>
                  </a:extLst>
                </a:gridCol>
              </a:tblGrid>
              <a:tr h="2520280">
                <a:tc>
                  <a:txBody>
                    <a:bodyPr/>
                    <a:lstStyle/>
                    <a:p>
                      <a:pPr algn="ctr"/>
                      <a:r>
                        <a:rPr lang="en-US" sz="1200" b="1" dirty="0">
                          <a:latin typeface="+mn-lt"/>
                          <a:cs typeface="Times New Roman" panose="02020603050405020304" pitchFamily="18" charset="0"/>
                        </a:rPr>
                        <a:t>Article 19</a:t>
                      </a:r>
                    </a:p>
                    <a:p>
                      <a:pPr algn="ctr"/>
                      <a:r>
                        <a:rPr lang="en-US" sz="1200" b="1" dirty="0">
                          <a:latin typeface="+mn-lt"/>
                          <a:cs typeface="Times New Roman" panose="02020603050405020304" pitchFamily="18" charset="0"/>
                        </a:rPr>
                        <a:t>Scope of Jurisdiction</a:t>
                      </a:r>
                    </a:p>
                    <a:p>
                      <a:pPr marL="228600" indent="-228600" algn="just">
                        <a:buAutoNum type="arabicPeriod"/>
                      </a:pPr>
                      <a:r>
                        <a:rPr lang="en-GB" sz="1200" b="0" noProof="0" dirty="0">
                          <a:latin typeface="+mn-lt"/>
                          <a:cs typeface="Times New Roman" panose="02020603050405020304" pitchFamily="18" charset="0"/>
                        </a:rPr>
                        <a:t>The jurisdiction of the MIC comprises all disputes arising directly out of an investment of a national of a Member in the territory of another Member, which the parties to the dispute refer to the MIC through consent in writing. When the parties have given their consent, no party may withdraw its consent unilaterally. </a:t>
                      </a:r>
                    </a:p>
                    <a:p>
                      <a:pPr marL="228600" indent="-228600" algn="just">
                        <a:buAutoNum type="arabicPeriod"/>
                      </a:pPr>
                      <a:r>
                        <a:rPr lang="en-GB" sz="1200" b="0" noProof="0" dirty="0">
                          <a:latin typeface="+mn-lt"/>
                          <a:cs typeface="Times New Roman" panose="02020603050405020304" pitchFamily="18" charset="0"/>
                        </a:rPr>
                        <a:t>For the purpose of this Statute a ‘national of another Member’ means: </a:t>
                      </a:r>
                    </a:p>
                    <a:p>
                      <a:pPr marL="685800" lvl="1" indent="-228600" algn="just">
                        <a:buAutoNum type="alphaLcParenBoth"/>
                      </a:pPr>
                      <a:r>
                        <a:rPr lang="en-GB" sz="1200" b="0" noProof="0" dirty="0">
                          <a:latin typeface="+mn-lt"/>
                          <a:cs typeface="Times New Roman" panose="02020603050405020304" pitchFamily="18" charset="0"/>
                        </a:rPr>
                        <a:t>any natural person who had the nationality of a Member other than the Member which is a party to the dispute on the date on which the parties consented to submit such dispute to the MIC as well as on the date on which the request was registered pursuant to Article 44(2); and </a:t>
                      </a:r>
                    </a:p>
                    <a:p>
                      <a:pPr marL="685800" lvl="1" indent="-228600" algn="just">
                        <a:buAutoNum type="alphaLcParenBoth"/>
                      </a:pPr>
                      <a:r>
                        <a:rPr lang="en-GB" sz="1200" b="0" noProof="0" dirty="0">
                          <a:latin typeface="+mn-lt"/>
                          <a:cs typeface="Times New Roman" panose="02020603050405020304" pitchFamily="18" charset="0"/>
                        </a:rPr>
                        <a:t>any juridical person which had the nationality of a Member other than the Member which is a party to the dispute on the date on which the parties consented to submit such dispute to the MIC as well as on the date on which the request was registered pursuant to Article 44(2). </a:t>
                      </a:r>
                    </a:p>
                    <a:p>
                      <a:pPr marL="685800" lvl="1" indent="-228600" algn="just">
                        <a:buAutoNum type="alphaLcParenBoth"/>
                      </a:pPr>
                      <a:r>
                        <a:rPr lang="en-GB" sz="1200" b="0" noProof="0" dirty="0">
                          <a:latin typeface="+mn-lt"/>
                          <a:cs typeface="Times New Roman" panose="02020603050405020304" pitchFamily="18" charset="0"/>
                        </a:rPr>
                        <a:t>For the purposes of this Statute, a juridical person with the nationality of a Member shall be</a:t>
                      </a:r>
                    </a:p>
                    <a:p>
                      <a:pPr marL="1200150" lvl="2" indent="-285750" algn="just">
                        <a:buAutoNum type="romanLcPeriod"/>
                      </a:pPr>
                      <a:r>
                        <a:rPr lang="en-GB" sz="1200" b="0" noProof="0" dirty="0">
                          <a:latin typeface="+mn-lt"/>
                          <a:cs typeface="Times New Roman" panose="02020603050405020304" pitchFamily="18" charset="0"/>
                        </a:rPr>
                        <a:t>an enterprise that is constituted or organised under the laws of that Member and has substantial business activities in the territory of that Member, or </a:t>
                      </a:r>
                    </a:p>
                    <a:p>
                      <a:pPr marL="1200150" lvl="2" indent="-285750" algn="just">
                        <a:buAutoNum type="romanLcPeriod"/>
                      </a:pPr>
                      <a:r>
                        <a:rPr lang="en-GB" sz="1200" b="0" noProof="0" dirty="0">
                          <a:latin typeface="+mn-lt"/>
                          <a:cs typeface="Times New Roman" panose="02020603050405020304" pitchFamily="18" charset="0"/>
                        </a:rPr>
                        <a:t>an enterprise that is constituted or organised under the laws of that Member and is directly or indirectly owned or controlled by a natural person of that Member or by an enterprise mentioned under paragraph (</a:t>
                      </a:r>
                      <a:r>
                        <a:rPr lang="en-GB" sz="1200" b="0" noProof="0" dirty="0" err="1">
                          <a:latin typeface="+mn-lt"/>
                          <a:cs typeface="Times New Roman" panose="02020603050405020304" pitchFamily="18" charset="0"/>
                        </a:rPr>
                        <a:t>i</a:t>
                      </a:r>
                      <a:r>
                        <a:rPr lang="en-GB" sz="1200" b="0" noProof="0" dirty="0">
                          <a:latin typeface="+mn-lt"/>
                          <a:cs typeface="Times New Roman" panose="02020603050405020304" pitchFamily="18" charset="0"/>
                        </a:rPr>
                        <a:t>).</a:t>
                      </a:r>
                    </a:p>
                  </a:txBody>
                  <a:tcPr/>
                </a:tc>
                <a:extLst>
                  <a:ext uri="{0D108BD9-81ED-4DB2-BD59-A6C34878D82A}">
                    <a16:rowId xmlns:a16="http://schemas.microsoft.com/office/drawing/2014/main" val="3801460430"/>
                  </a:ext>
                </a:extLst>
              </a:tr>
            </a:tbl>
          </a:graphicData>
        </a:graphic>
      </p:graphicFrame>
      <p:sp>
        <p:nvSpPr>
          <p:cNvPr id="6" name="Textfeld 5">
            <a:extLst>
              <a:ext uri="{FF2B5EF4-FFF2-40B4-BE49-F238E27FC236}">
                <a16:creationId xmlns:a16="http://schemas.microsoft.com/office/drawing/2014/main" id="{5524F6A0-5F2D-452F-82EB-043D48B03109}"/>
              </a:ext>
            </a:extLst>
          </p:cNvPr>
          <p:cNvSpPr txBox="1"/>
          <p:nvPr/>
        </p:nvSpPr>
        <p:spPr>
          <a:xfrm>
            <a:off x="457200" y="4385173"/>
            <a:ext cx="8363272" cy="2215991"/>
          </a:xfrm>
          <a:prstGeom prst="rect">
            <a:avLst/>
          </a:prstGeom>
          <a:noFill/>
        </p:spPr>
        <p:txBody>
          <a:bodyPr wrap="square" rtlCol="0">
            <a:spAutoFit/>
          </a:bodyPr>
          <a:lstStyle/>
          <a:p>
            <a:pPr marL="285750" indent="-285750">
              <a:buFont typeface="Wingdings" panose="05000000000000000000" pitchFamily="2" charset="2"/>
              <a:buChar char="§"/>
            </a:pPr>
            <a:r>
              <a:rPr lang="en-GB" dirty="0">
                <a:cs typeface="Times New Roman" panose="02020603050405020304" pitchFamily="18" charset="0"/>
              </a:rPr>
              <a:t>Consent: </a:t>
            </a:r>
          </a:p>
          <a:p>
            <a:pPr marL="742950" lvl="1" indent="-285750">
              <a:buFont typeface="Wingdings" panose="05000000000000000000" pitchFamily="2" charset="2"/>
              <a:buChar char="§"/>
            </a:pPr>
            <a:r>
              <a:rPr lang="en-GB" sz="1600" dirty="0">
                <a:cs typeface="Times New Roman" panose="02020603050405020304" pitchFamily="18" charset="0"/>
              </a:rPr>
              <a:t>Future treaties and listed IIAs in Annexes (</a:t>
            </a:r>
            <a:r>
              <a:rPr lang="en-GB" sz="1600" i="1" dirty="0">
                <a:cs typeface="Times New Roman" panose="02020603050405020304" pitchFamily="18" charset="0"/>
              </a:rPr>
              <a:t>Art 20</a:t>
            </a:r>
            <a:r>
              <a:rPr lang="en-GB" sz="1600" dirty="0">
                <a:cs typeface="Times New Roman" panose="02020603050405020304" pitchFamily="18" charset="0"/>
              </a:rPr>
              <a:t>); </a:t>
            </a:r>
          </a:p>
          <a:p>
            <a:pPr marL="742950" lvl="1" indent="-285750">
              <a:buFont typeface="Wingdings" panose="05000000000000000000" pitchFamily="2" charset="2"/>
              <a:buChar char="§"/>
            </a:pPr>
            <a:r>
              <a:rPr lang="en-GB" sz="1600" dirty="0">
                <a:cs typeface="Times New Roman" panose="02020603050405020304" pitchFamily="18" charset="0"/>
              </a:rPr>
              <a:t>Investment contracts (</a:t>
            </a:r>
            <a:r>
              <a:rPr lang="en-GB" sz="1600" i="1" dirty="0">
                <a:cs typeface="Times New Roman" panose="02020603050405020304" pitchFamily="18" charset="0"/>
              </a:rPr>
              <a:t>Art 21</a:t>
            </a:r>
            <a:r>
              <a:rPr lang="en-GB" sz="1600" dirty="0">
                <a:cs typeface="Times New Roman" panose="02020603050405020304" pitchFamily="18" charset="0"/>
              </a:rPr>
              <a:t>);</a:t>
            </a:r>
          </a:p>
          <a:p>
            <a:pPr marL="742950" lvl="1" indent="-285750">
              <a:buFont typeface="Wingdings" panose="05000000000000000000" pitchFamily="2" charset="2"/>
              <a:buChar char="§"/>
            </a:pPr>
            <a:r>
              <a:rPr lang="en-GB" sz="1600" dirty="0">
                <a:cs typeface="Times New Roman" panose="02020603050405020304" pitchFamily="18" charset="0"/>
              </a:rPr>
              <a:t>Exclusivity of jurisdiction when IIA contracting states are also MIC states (</a:t>
            </a:r>
            <a:r>
              <a:rPr lang="en-GB" sz="1600" i="1" dirty="0">
                <a:cs typeface="Times New Roman" panose="02020603050405020304" pitchFamily="18" charset="0"/>
              </a:rPr>
              <a:t>Art 23</a:t>
            </a:r>
            <a:r>
              <a:rPr lang="en-GB" sz="1600" dirty="0">
                <a:cs typeface="Times New Roman" panose="02020603050405020304" pitchFamily="18" charset="0"/>
              </a:rPr>
              <a:t>);</a:t>
            </a:r>
          </a:p>
          <a:p>
            <a:pPr marL="285750" indent="-285750">
              <a:buFont typeface="Wingdings" panose="05000000000000000000" pitchFamily="2" charset="2"/>
              <a:buChar char="§"/>
            </a:pPr>
            <a:r>
              <a:rPr lang="en-GB" dirty="0">
                <a:cs typeface="Times New Roman" panose="02020603050405020304" pitchFamily="18" charset="0"/>
              </a:rPr>
              <a:t>Possibility of state-to-state dispute settlement (</a:t>
            </a:r>
            <a:r>
              <a:rPr lang="en-GB" i="1" dirty="0">
                <a:cs typeface="Times New Roman" panose="02020603050405020304" pitchFamily="18" charset="0"/>
              </a:rPr>
              <a:t>Art 22</a:t>
            </a:r>
            <a:r>
              <a:rPr lang="en-GB" dirty="0">
                <a:cs typeface="Times New Roman" panose="02020603050405020304" pitchFamily="18" charset="0"/>
              </a:rPr>
              <a:t>);</a:t>
            </a:r>
          </a:p>
          <a:p>
            <a:pPr marL="285750" indent="-285750">
              <a:buFont typeface="Wingdings" panose="05000000000000000000" pitchFamily="2" charset="2"/>
              <a:buChar char="§"/>
            </a:pPr>
            <a:r>
              <a:rPr lang="en-GB" dirty="0">
                <a:cs typeface="Times New Roman" panose="02020603050405020304" pitchFamily="18" charset="0"/>
              </a:rPr>
              <a:t>Prohibition of diplomatic protection (</a:t>
            </a:r>
            <a:r>
              <a:rPr lang="en-GB" i="1" dirty="0">
                <a:cs typeface="Times New Roman" panose="02020603050405020304" pitchFamily="18" charset="0"/>
              </a:rPr>
              <a:t>Art 25</a:t>
            </a:r>
            <a:r>
              <a:rPr lang="en-GB" dirty="0">
                <a:cs typeface="Times New Roman" panose="02020603050405020304" pitchFamily="18" charset="0"/>
              </a:rPr>
              <a:t>);</a:t>
            </a:r>
          </a:p>
          <a:p>
            <a:pPr marL="285750" indent="-285750">
              <a:buFont typeface="Wingdings" panose="05000000000000000000" pitchFamily="2" charset="2"/>
              <a:buChar char="§"/>
            </a:pPr>
            <a:r>
              <a:rPr lang="en-GB" dirty="0">
                <a:cs typeface="Times New Roman" panose="02020603050405020304" pitchFamily="18" charset="0"/>
              </a:rPr>
              <a:t>Jurisdiction </a:t>
            </a:r>
            <a:r>
              <a:rPr lang="en-GB" i="1" dirty="0" err="1">
                <a:cs typeface="Times New Roman" panose="02020603050405020304" pitchFamily="18" charset="0"/>
              </a:rPr>
              <a:t>Ratione</a:t>
            </a:r>
            <a:r>
              <a:rPr lang="en-GB" i="1" dirty="0">
                <a:cs typeface="Times New Roman" panose="02020603050405020304" pitchFamily="18" charset="0"/>
              </a:rPr>
              <a:t> </a:t>
            </a:r>
            <a:r>
              <a:rPr lang="en-GB" i="1" dirty="0" err="1">
                <a:cs typeface="Times New Roman" panose="02020603050405020304" pitchFamily="18" charset="0"/>
              </a:rPr>
              <a:t>temporis</a:t>
            </a:r>
            <a:r>
              <a:rPr lang="en-GB" dirty="0">
                <a:cs typeface="Times New Roman" panose="02020603050405020304" pitchFamily="18" charset="0"/>
              </a:rPr>
              <a:t>: Only disputes arising out after the entry into force of the Statute (</a:t>
            </a:r>
            <a:r>
              <a:rPr lang="en-GB" i="1" dirty="0">
                <a:cs typeface="Times New Roman" panose="02020603050405020304" pitchFamily="18" charset="0"/>
              </a:rPr>
              <a:t>Art 26</a:t>
            </a:r>
            <a:r>
              <a:rPr lang="en-GB" dirty="0">
                <a:cs typeface="Times New Roman" panose="02020603050405020304" pitchFamily="18" charset="0"/>
              </a:rPr>
              <a:t>).</a:t>
            </a:r>
          </a:p>
        </p:txBody>
      </p:sp>
    </p:spTree>
    <p:extLst>
      <p:ext uri="{BB962C8B-B14F-4D97-AF65-F5344CB8AC3E}">
        <p14:creationId xmlns:p14="http://schemas.microsoft.com/office/powerpoint/2010/main" val="310334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30321"/>
            <a:ext cx="8229600" cy="758777"/>
          </a:xfrm>
        </p:spPr>
        <p:txBody>
          <a:bodyPr>
            <a:normAutofit/>
          </a:bodyPr>
          <a:lstStyle/>
          <a:p>
            <a:r>
              <a:rPr lang="en-GB" sz="4000" b="1" dirty="0">
                <a:cs typeface="Times New Roman" panose="02020603050405020304" pitchFamily="18" charset="0"/>
              </a:rPr>
              <a:t>Two-Tier System</a:t>
            </a:r>
          </a:p>
        </p:txBody>
      </p:sp>
      <p:graphicFrame>
        <p:nvGraphicFramePr>
          <p:cNvPr id="7" name="Diagramm 6">
            <a:extLst>
              <a:ext uri="{FF2B5EF4-FFF2-40B4-BE49-F238E27FC236}">
                <a16:creationId xmlns:a16="http://schemas.microsoft.com/office/drawing/2014/main" id="{7079F639-10FB-43A7-B17B-8BBA9FCEBE4E}"/>
              </a:ext>
            </a:extLst>
          </p:cNvPr>
          <p:cNvGraphicFramePr/>
          <p:nvPr>
            <p:extLst>
              <p:ext uri="{D42A27DB-BD31-4B8C-83A1-F6EECF244321}">
                <p14:modId xmlns:p14="http://schemas.microsoft.com/office/powerpoint/2010/main" val="301447921"/>
              </p:ext>
            </p:extLst>
          </p:nvPr>
        </p:nvGraphicFramePr>
        <p:xfrm>
          <a:off x="1691680" y="1412776"/>
          <a:ext cx="61206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43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4">
            <a:extLst>
              <a:ext uri="{FF2B5EF4-FFF2-40B4-BE49-F238E27FC236}">
                <a16:creationId xmlns:a16="http://schemas.microsoft.com/office/drawing/2014/main" id="{FCC80007-B3DE-469D-9978-E48D983C5020}"/>
              </a:ext>
            </a:extLst>
          </p:cNvPr>
          <p:cNvGraphicFramePr>
            <a:graphicFrameLocks noGrp="1"/>
          </p:cNvGraphicFramePr>
          <p:nvPr>
            <p:ph idx="1"/>
            <p:extLst>
              <p:ext uri="{D42A27DB-BD31-4B8C-83A1-F6EECF244321}">
                <p14:modId xmlns:p14="http://schemas.microsoft.com/office/powerpoint/2010/main" val="954573323"/>
              </p:ext>
            </p:extLst>
          </p:nvPr>
        </p:nvGraphicFramePr>
        <p:xfrm>
          <a:off x="714709" y="1347628"/>
          <a:ext cx="8049834" cy="5056684"/>
        </p:xfrm>
        <a:graphic>
          <a:graphicData uri="http://schemas.openxmlformats.org/drawingml/2006/table">
            <a:tbl>
              <a:tblPr firstRow="1" bandRow="1">
                <a:tableStyleId>{073A0DAA-6AF3-43AB-8588-CEC1D06C72B9}</a:tableStyleId>
              </a:tblPr>
              <a:tblGrid>
                <a:gridCol w="8049834">
                  <a:extLst>
                    <a:ext uri="{9D8B030D-6E8A-4147-A177-3AD203B41FA5}">
                      <a16:colId xmlns:a16="http://schemas.microsoft.com/office/drawing/2014/main" val="1875645550"/>
                    </a:ext>
                  </a:extLst>
                </a:gridCol>
              </a:tblGrid>
              <a:tr h="576124">
                <a:tc>
                  <a:txBody>
                    <a:bodyPr/>
                    <a:lstStyle/>
                    <a:p>
                      <a:pPr algn="ctr"/>
                      <a:r>
                        <a:rPr lang="en-GB" sz="2000" noProof="0" dirty="0">
                          <a:latin typeface="+mn-lt"/>
                          <a:cs typeface="Times New Roman" panose="02020603050405020304" pitchFamily="18" charset="0"/>
                        </a:rPr>
                        <a:t>Court of First Instance</a:t>
                      </a:r>
                    </a:p>
                  </a:txBody>
                  <a:tcPr/>
                </a:tc>
                <a:extLst>
                  <a:ext uri="{0D108BD9-81ED-4DB2-BD59-A6C34878D82A}">
                    <a16:rowId xmlns:a16="http://schemas.microsoft.com/office/drawing/2014/main" val="2176748529"/>
                  </a:ext>
                </a:extLst>
              </a:tr>
              <a:tr h="3911983">
                <a:tc>
                  <a:txBody>
                    <a:bodyPr/>
                    <a:lstStyle/>
                    <a:p>
                      <a:pPr marL="285750" indent="-285750" algn="just">
                        <a:buFont typeface="Wingdings" panose="05000000000000000000" pitchFamily="2" charset="2"/>
                        <a:buChar char="§"/>
                      </a:pPr>
                      <a:r>
                        <a:rPr lang="en-GB" sz="1800" b="1" u="none" noProof="0" dirty="0">
                          <a:latin typeface="+mn-lt"/>
                          <a:cs typeface="Times New Roman" panose="02020603050405020304" pitchFamily="18" charset="0"/>
                        </a:rPr>
                        <a:t>Period for submitting</a:t>
                      </a:r>
                      <a:r>
                        <a:rPr lang="en-GB" sz="1800" noProof="0" dirty="0">
                          <a:latin typeface="+mn-lt"/>
                          <a:cs typeface="Times New Roman" panose="02020603050405020304" pitchFamily="18" charset="0"/>
                        </a:rPr>
                        <a:t>: </a:t>
                      </a:r>
                    </a:p>
                    <a:p>
                      <a:pPr marL="742950" lvl="1" indent="-285750" algn="just">
                        <a:buFont typeface="Wingdings" panose="05000000000000000000" pitchFamily="2" charset="2"/>
                        <a:buChar char="§"/>
                      </a:pPr>
                      <a:r>
                        <a:rPr lang="en-GB" sz="1800" noProof="0" dirty="0">
                          <a:latin typeface="+mn-lt"/>
                          <a:cs typeface="Times New Roman" panose="02020603050405020304" pitchFamily="18" charset="0"/>
                        </a:rPr>
                        <a:t>One year after dispute arose or local remedies were exhausted (</a:t>
                      </a:r>
                      <a:r>
                        <a:rPr lang="en-GB" sz="1800" i="1" noProof="0" dirty="0">
                          <a:latin typeface="+mn-lt"/>
                          <a:cs typeface="Times New Roman" panose="02020603050405020304" pitchFamily="18" charset="0"/>
                        </a:rPr>
                        <a:t>Art 42(1)</a:t>
                      </a:r>
                      <a:r>
                        <a:rPr lang="en-GB" sz="1800" noProof="0" dirty="0">
                          <a:latin typeface="+mn-lt"/>
                          <a:cs typeface="Times New Roman" panose="02020603050405020304" pitchFamily="18" charset="0"/>
                        </a:rPr>
                        <a:t>);</a:t>
                      </a:r>
                    </a:p>
                    <a:p>
                      <a:pPr marL="742950" lvl="1" indent="-285750" algn="just">
                        <a:buFont typeface="Wingdings" panose="05000000000000000000" pitchFamily="2" charset="2"/>
                        <a:buChar char="§"/>
                      </a:pPr>
                      <a:r>
                        <a:rPr lang="en-GB" sz="1800" noProof="0" dirty="0">
                          <a:latin typeface="+mn-lt"/>
                          <a:cs typeface="Times New Roman" panose="02020603050405020304" pitchFamily="18" charset="0"/>
                        </a:rPr>
                        <a:t>Except special agreements, no claim beyond 10 years after alleged violation (</a:t>
                      </a:r>
                      <a:r>
                        <a:rPr lang="en-GB" sz="1800" i="1" noProof="0" dirty="0">
                          <a:latin typeface="+mn-lt"/>
                          <a:cs typeface="Times New Roman" panose="02020603050405020304" pitchFamily="18" charset="0"/>
                        </a:rPr>
                        <a:t>Art 42(2)</a:t>
                      </a:r>
                      <a:r>
                        <a:rPr lang="en-GB" sz="1800" noProof="0" dirty="0">
                          <a:latin typeface="+mn-lt"/>
                          <a:cs typeface="Times New Roman" panose="02020603050405020304" pitchFamily="18" charset="0"/>
                        </a:rPr>
                        <a:t>)</a:t>
                      </a:r>
                    </a:p>
                    <a:p>
                      <a:pPr marL="457200" lvl="1" indent="0" algn="just">
                        <a:buFont typeface="Wingdings" panose="05000000000000000000" pitchFamily="2" charset="2"/>
                        <a:buNone/>
                      </a:pPr>
                      <a:endParaRPr lang="en-GB" sz="1800" noProof="0" dirty="0">
                        <a:latin typeface="+mn-lt"/>
                        <a:cs typeface="Times New Roman" panose="02020603050405020304" pitchFamily="18" charset="0"/>
                      </a:endParaRPr>
                    </a:p>
                    <a:p>
                      <a:pPr marL="285750" indent="-285750" algn="just">
                        <a:buFont typeface="Wingdings" panose="05000000000000000000" pitchFamily="2" charset="2"/>
                        <a:buChar char="§"/>
                      </a:pPr>
                      <a:r>
                        <a:rPr lang="en-GB" sz="1800" b="1" noProof="0" dirty="0">
                          <a:latin typeface="+mn-lt"/>
                          <a:cs typeface="Times New Roman" panose="02020603050405020304" pitchFamily="18" charset="0"/>
                        </a:rPr>
                        <a:t>Time-limits for decisions</a:t>
                      </a:r>
                      <a:r>
                        <a:rPr lang="en-GB" sz="1800" noProof="0" dirty="0">
                          <a:latin typeface="+mn-lt"/>
                          <a:cs typeface="Times New Roman" panose="02020603050405020304" pitchFamily="18" charset="0"/>
                        </a:rPr>
                        <a:t>: </a:t>
                      </a:r>
                    </a:p>
                    <a:p>
                      <a:pPr marL="742950" lvl="1" indent="-285750" algn="just">
                        <a:buFont typeface="Wingdings" panose="05000000000000000000" pitchFamily="2" charset="2"/>
                        <a:buChar char="§"/>
                      </a:pPr>
                      <a:r>
                        <a:rPr lang="en-GB" sz="1800" noProof="0" dirty="0">
                          <a:latin typeface="+mn-lt"/>
                          <a:cs typeface="Times New Roman" panose="02020603050405020304" pitchFamily="18" charset="0"/>
                        </a:rPr>
                        <a:t>6 months (</a:t>
                      </a:r>
                      <a:r>
                        <a:rPr lang="en-GB" sz="1800" i="1" noProof="0" dirty="0">
                          <a:latin typeface="+mn-lt"/>
                          <a:cs typeface="Times New Roman" panose="02020603050405020304" pitchFamily="18" charset="0"/>
                        </a:rPr>
                        <a:t>Art 43(1)</a:t>
                      </a:r>
                      <a:r>
                        <a:rPr lang="en-GB" sz="1800" noProof="0" dirty="0">
                          <a:latin typeface="+mn-lt"/>
                          <a:cs typeface="Times New Roman" panose="02020603050405020304" pitchFamily="18" charset="0"/>
                        </a:rPr>
                        <a:t>);</a:t>
                      </a:r>
                    </a:p>
                    <a:p>
                      <a:pPr marL="742950" lvl="1" indent="-285750" algn="just">
                        <a:buFont typeface="Wingdings" panose="05000000000000000000" pitchFamily="2" charset="2"/>
                        <a:buChar char="§"/>
                      </a:pPr>
                      <a:r>
                        <a:rPr lang="en-GB" sz="1800" noProof="0" dirty="0">
                          <a:latin typeface="+mn-lt"/>
                          <a:cs typeface="Times New Roman" panose="02020603050405020304" pitchFamily="18" charset="0"/>
                        </a:rPr>
                        <a:t>Extension possible (if informed and reasoned), but maximum 9 months (</a:t>
                      </a:r>
                      <a:r>
                        <a:rPr lang="en-GB" sz="1800" i="1" noProof="0" dirty="0">
                          <a:latin typeface="+mn-lt"/>
                          <a:cs typeface="Times New Roman" panose="02020603050405020304" pitchFamily="18" charset="0"/>
                        </a:rPr>
                        <a:t>Art 43(2)</a:t>
                      </a:r>
                      <a:r>
                        <a:rPr lang="en-GB" sz="1800" noProof="0" dirty="0">
                          <a:latin typeface="+mn-lt"/>
                          <a:cs typeface="Times New Roman" panose="02020603050405020304" pitchFamily="18" charset="0"/>
                        </a:rPr>
                        <a:t>)</a:t>
                      </a:r>
                    </a:p>
                    <a:p>
                      <a:pPr marL="457200" lvl="1" indent="0" algn="just">
                        <a:buFont typeface="Wingdings" panose="05000000000000000000" pitchFamily="2" charset="2"/>
                        <a:buNone/>
                      </a:pPr>
                      <a:endParaRPr lang="en-GB" sz="1800" noProof="0" dirty="0">
                        <a:latin typeface="+mn-lt"/>
                        <a:cs typeface="Times New Roman" panose="02020603050405020304" pitchFamily="18" charset="0"/>
                      </a:endParaRPr>
                    </a:p>
                    <a:p>
                      <a:pPr marL="285750" indent="-285750" algn="just">
                        <a:buFont typeface="Wingdings" panose="05000000000000000000" pitchFamily="2" charset="2"/>
                        <a:buChar char="§"/>
                      </a:pPr>
                      <a:r>
                        <a:rPr lang="en-GB" sz="1800" b="1" noProof="0" dirty="0">
                          <a:latin typeface="+mn-lt"/>
                          <a:cs typeface="Times New Roman" panose="02020603050405020304" pitchFamily="18" charset="0"/>
                        </a:rPr>
                        <a:t>Composition of Judges</a:t>
                      </a:r>
                      <a:r>
                        <a:rPr lang="en-GB" sz="1800" noProof="0" dirty="0">
                          <a:latin typeface="+mn-lt"/>
                          <a:cs typeface="Times New Roman" panose="02020603050405020304" pitchFamily="18" charset="0"/>
                        </a:rPr>
                        <a:t>: </a:t>
                      </a:r>
                    </a:p>
                    <a:p>
                      <a:pPr marL="742950" lvl="1" indent="-285750" algn="just">
                        <a:buFont typeface="Wingdings" panose="05000000000000000000" pitchFamily="2" charset="2"/>
                        <a:buChar char="§"/>
                      </a:pPr>
                      <a:r>
                        <a:rPr lang="en-GB" sz="1800" u="none" noProof="0" dirty="0">
                          <a:latin typeface="+mn-lt"/>
                          <a:cs typeface="Times New Roman" panose="02020603050405020304" pitchFamily="18" charset="0"/>
                        </a:rPr>
                        <a:t>Chambers of 3 judges (decision by majority)</a:t>
                      </a:r>
                      <a:r>
                        <a:rPr lang="en-GB" sz="1800" noProof="0" dirty="0">
                          <a:latin typeface="+mn-lt"/>
                          <a:cs typeface="Times New Roman" panose="02020603050405020304" pitchFamily="18" charset="0"/>
                        </a:rPr>
                        <a:t> (</a:t>
                      </a:r>
                      <a:r>
                        <a:rPr lang="en-GB" sz="1800" i="1" noProof="0" dirty="0">
                          <a:latin typeface="+mn-lt"/>
                          <a:cs typeface="Times New Roman" panose="02020603050405020304" pitchFamily="18" charset="0"/>
                        </a:rPr>
                        <a:t>Art 44(1-3)</a:t>
                      </a:r>
                      <a:r>
                        <a:rPr lang="en-GB" sz="1800" noProof="0" dirty="0">
                          <a:latin typeface="+mn-lt"/>
                          <a:cs typeface="Times New Roman" panose="02020603050405020304" pitchFamily="18" charset="0"/>
                        </a:rPr>
                        <a:t>)</a:t>
                      </a:r>
                      <a:endParaRPr lang="en-GB" sz="1800" u="none" noProof="0" dirty="0">
                        <a:latin typeface="+mn-lt"/>
                        <a:cs typeface="Times New Roman" panose="02020603050405020304" pitchFamily="18" charset="0"/>
                      </a:endParaRPr>
                    </a:p>
                    <a:p>
                      <a:pPr marL="742950" lvl="1" indent="-285750" algn="just">
                        <a:buFont typeface="Wingdings" panose="05000000000000000000" pitchFamily="2" charset="2"/>
                        <a:buChar char="§"/>
                      </a:pPr>
                      <a:r>
                        <a:rPr lang="en-GB" sz="1800" u="none" noProof="0" dirty="0">
                          <a:latin typeface="+mn-lt"/>
                          <a:cs typeface="Times New Roman" panose="02020603050405020304" pitchFamily="18" charset="0"/>
                        </a:rPr>
                        <a:t>S</a:t>
                      </a:r>
                      <a:r>
                        <a:rPr lang="en-GB" sz="1800" noProof="0" dirty="0">
                          <a:latin typeface="+mn-lt"/>
                          <a:cs typeface="Times New Roman" panose="02020603050405020304" pitchFamily="18" charset="0"/>
                        </a:rPr>
                        <a:t>ole judge only by request (</a:t>
                      </a:r>
                      <a:r>
                        <a:rPr lang="en-GB" sz="1800" i="1" noProof="0" dirty="0">
                          <a:latin typeface="+mn-lt"/>
                          <a:cs typeface="Times New Roman" panose="02020603050405020304" pitchFamily="18" charset="0"/>
                        </a:rPr>
                        <a:t>Art 44(4)</a:t>
                      </a:r>
                      <a:r>
                        <a:rPr lang="en-GB" sz="1800" noProof="0" dirty="0">
                          <a:latin typeface="+mn-lt"/>
                          <a:cs typeface="Times New Roman" panose="02020603050405020304" pitchFamily="18" charset="0"/>
                        </a:rPr>
                        <a:t>)</a:t>
                      </a:r>
                    </a:p>
                    <a:p>
                      <a:pPr marL="457200" lvl="1" indent="0" algn="just">
                        <a:buFont typeface="Wingdings" panose="05000000000000000000" pitchFamily="2" charset="2"/>
                        <a:buNone/>
                      </a:pPr>
                      <a:endParaRPr lang="en-GB" sz="1800" noProof="0" dirty="0">
                        <a:latin typeface="+mn-lt"/>
                        <a:cs typeface="Times New Roman" panose="02020603050405020304" pitchFamily="18" charset="0"/>
                      </a:endParaRPr>
                    </a:p>
                    <a:p>
                      <a:pPr marL="285750" indent="-285750" algn="just">
                        <a:buFont typeface="Wingdings" panose="05000000000000000000" pitchFamily="2" charset="2"/>
                        <a:buChar char="§"/>
                      </a:pPr>
                      <a:r>
                        <a:rPr lang="en-GB" sz="1800" b="1" noProof="0" dirty="0">
                          <a:latin typeface="+mn-lt"/>
                          <a:cs typeface="Times New Roman" panose="02020603050405020304" pitchFamily="18" charset="0"/>
                        </a:rPr>
                        <a:t>Summary dismissal</a:t>
                      </a:r>
                      <a:r>
                        <a:rPr lang="en-GB" sz="1800" noProof="0" dirty="0">
                          <a:latin typeface="+mn-lt"/>
                          <a:cs typeface="Times New Roman" panose="02020603050405020304" pitchFamily="18" charset="0"/>
                        </a:rPr>
                        <a:t>: if claim inadmissible, manifestly ill-founded, or there is manifest lack of jurisdiction (</a:t>
                      </a:r>
                      <a:r>
                        <a:rPr lang="en-GB" sz="1800" i="1" noProof="0" dirty="0">
                          <a:latin typeface="+mn-lt"/>
                          <a:cs typeface="Times New Roman" panose="02020603050405020304" pitchFamily="18" charset="0"/>
                        </a:rPr>
                        <a:t>Art 44(2)</a:t>
                      </a:r>
                      <a:r>
                        <a:rPr lang="en-GB" sz="1800" noProof="0" dirty="0">
                          <a:latin typeface="+mn-lt"/>
                          <a:cs typeface="Times New Roman" panose="02020603050405020304" pitchFamily="18" charset="0"/>
                        </a:rPr>
                        <a:t>)</a:t>
                      </a:r>
                    </a:p>
                  </a:txBody>
                  <a:tcPr/>
                </a:tc>
                <a:extLst>
                  <a:ext uri="{0D108BD9-81ED-4DB2-BD59-A6C34878D82A}">
                    <a16:rowId xmlns:a16="http://schemas.microsoft.com/office/drawing/2014/main" val="644908998"/>
                  </a:ext>
                </a:extLst>
              </a:tr>
            </a:tbl>
          </a:graphicData>
        </a:graphic>
      </p:graphicFrame>
      <p:sp>
        <p:nvSpPr>
          <p:cNvPr id="8" name="Titel 1">
            <a:extLst>
              <a:ext uri="{FF2B5EF4-FFF2-40B4-BE49-F238E27FC236}">
                <a16:creationId xmlns:a16="http://schemas.microsoft.com/office/drawing/2014/main" id="{0DBACFBE-6A3B-476F-B493-EBF5D4E36948}"/>
              </a:ext>
            </a:extLst>
          </p:cNvPr>
          <p:cNvSpPr>
            <a:spLocks noGrp="1"/>
          </p:cNvSpPr>
          <p:nvPr>
            <p:ph type="title"/>
          </p:nvPr>
        </p:nvSpPr>
        <p:spPr>
          <a:xfrm>
            <a:off x="624826" y="764704"/>
            <a:ext cx="8229600" cy="495763"/>
          </a:xfrm>
        </p:spPr>
        <p:txBody>
          <a:bodyPr>
            <a:noAutofit/>
          </a:bodyPr>
          <a:lstStyle/>
          <a:p>
            <a:pPr algn="l"/>
            <a:r>
              <a:rPr lang="en-GB" sz="2800" b="1" dirty="0">
                <a:solidFill>
                  <a:schemeClr val="bg1">
                    <a:lumMod val="50000"/>
                  </a:schemeClr>
                </a:solidFill>
                <a:cs typeface="Times New Roman" panose="02020603050405020304" pitchFamily="18" charset="0"/>
              </a:rPr>
              <a:t>Two-Tier System …</a:t>
            </a:r>
          </a:p>
        </p:txBody>
      </p:sp>
    </p:spTree>
    <p:extLst>
      <p:ext uri="{BB962C8B-B14F-4D97-AF65-F5344CB8AC3E}">
        <p14:creationId xmlns:p14="http://schemas.microsoft.com/office/powerpoint/2010/main" val="403111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836712"/>
            <a:ext cx="8229600" cy="495763"/>
          </a:xfrm>
        </p:spPr>
        <p:txBody>
          <a:bodyPr>
            <a:noAutofit/>
          </a:bodyPr>
          <a:lstStyle/>
          <a:p>
            <a:pPr algn="l"/>
            <a:r>
              <a:rPr lang="en-GB" sz="2800" b="1" dirty="0">
                <a:solidFill>
                  <a:schemeClr val="bg1">
                    <a:lumMod val="50000"/>
                  </a:schemeClr>
                </a:solidFill>
                <a:cs typeface="Times New Roman" panose="02020603050405020304" pitchFamily="18" charset="0"/>
              </a:rPr>
              <a:t>Two-Tier System …</a:t>
            </a:r>
          </a:p>
        </p:txBody>
      </p:sp>
      <p:graphicFrame>
        <p:nvGraphicFramePr>
          <p:cNvPr id="4" name="Tabelle 4">
            <a:extLst>
              <a:ext uri="{FF2B5EF4-FFF2-40B4-BE49-F238E27FC236}">
                <a16:creationId xmlns:a16="http://schemas.microsoft.com/office/drawing/2014/main" id="{FCC80007-B3DE-469D-9978-E48D983C5020}"/>
              </a:ext>
            </a:extLst>
          </p:cNvPr>
          <p:cNvGraphicFramePr>
            <a:graphicFrameLocks noGrp="1"/>
          </p:cNvGraphicFramePr>
          <p:nvPr>
            <p:ph idx="1"/>
            <p:extLst>
              <p:ext uri="{D42A27DB-BD31-4B8C-83A1-F6EECF244321}">
                <p14:modId xmlns:p14="http://schemas.microsoft.com/office/powerpoint/2010/main" val="2276198245"/>
              </p:ext>
            </p:extLst>
          </p:nvPr>
        </p:nvGraphicFramePr>
        <p:xfrm>
          <a:off x="539552" y="1826260"/>
          <a:ext cx="8229600" cy="4084320"/>
        </p:xfrm>
        <a:graphic>
          <a:graphicData uri="http://schemas.openxmlformats.org/drawingml/2006/table">
            <a:tbl>
              <a:tblPr firstRow="1" bandRow="1">
                <a:tableStyleId>{073A0DAA-6AF3-43AB-8588-CEC1D06C72B9}</a:tableStyleId>
              </a:tblPr>
              <a:tblGrid>
                <a:gridCol w="8229600">
                  <a:extLst>
                    <a:ext uri="{9D8B030D-6E8A-4147-A177-3AD203B41FA5}">
                      <a16:colId xmlns:a16="http://schemas.microsoft.com/office/drawing/2014/main" val="3016645725"/>
                    </a:ext>
                  </a:extLst>
                </a:gridCol>
              </a:tblGrid>
              <a:tr h="370840">
                <a:tc>
                  <a:txBody>
                    <a:bodyPr/>
                    <a:lstStyle/>
                    <a:p>
                      <a:pPr algn="ctr"/>
                      <a:r>
                        <a:rPr lang="en-GB" sz="2400" noProof="0" dirty="0">
                          <a:latin typeface="+mn-lt"/>
                          <a:cs typeface="Times New Roman" panose="02020603050405020304" pitchFamily="18" charset="0"/>
                        </a:rPr>
                        <a:t>Appellate Court</a:t>
                      </a:r>
                    </a:p>
                  </a:txBody>
                  <a:tcPr/>
                </a:tc>
                <a:extLst>
                  <a:ext uri="{0D108BD9-81ED-4DB2-BD59-A6C34878D82A}">
                    <a16:rowId xmlns:a16="http://schemas.microsoft.com/office/drawing/2014/main" val="2176748529"/>
                  </a:ext>
                </a:extLst>
              </a:tr>
              <a:tr h="370840">
                <a:tc>
                  <a:txBody>
                    <a:bodyPr/>
                    <a:lstStyle/>
                    <a:p>
                      <a:pPr marL="285750" indent="-285750" algn="just">
                        <a:buFont typeface="Wingdings" panose="05000000000000000000" pitchFamily="2" charset="2"/>
                        <a:buChar char="§"/>
                      </a:pPr>
                      <a:r>
                        <a:rPr lang="en-GB" sz="2000" b="1" u="none" noProof="0" dirty="0">
                          <a:latin typeface="+mn-lt"/>
                          <a:cs typeface="Times New Roman" panose="02020603050405020304" pitchFamily="18" charset="0"/>
                        </a:rPr>
                        <a:t>Period for submitting:</a:t>
                      </a:r>
                      <a:r>
                        <a:rPr lang="en-GB" sz="2000" b="0" u="none" noProof="0" dirty="0">
                          <a:latin typeface="+mn-lt"/>
                          <a:cs typeface="Times New Roman" panose="02020603050405020304" pitchFamily="18" charset="0"/>
                        </a:rPr>
                        <a:t> 90 day after first instance decision; if corruption alleged, 90 days after the discovery of corruption (</a:t>
                      </a:r>
                      <a:r>
                        <a:rPr lang="en-GB" sz="2000" b="0" i="1" u="none" noProof="0" dirty="0">
                          <a:latin typeface="+mn-lt"/>
                          <a:cs typeface="Times New Roman" panose="02020603050405020304" pitchFamily="18" charset="0"/>
                        </a:rPr>
                        <a:t>Art 47(1)</a:t>
                      </a:r>
                      <a:r>
                        <a:rPr lang="en-GB" sz="2000" b="0" u="none" noProof="0" dirty="0">
                          <a:latin typeface="+mn-lt"/>
                          <a:cs typeface="Times New Roman" panose="02020603050405020304" pitchFamily="18" charset="0"/>
                        </a:rPr>
                        <a:t>)</a:t>
                      </a:r>
                      <a:endParaRPr lang="en-GB" sz="2000" b="1" noProof="0" dirty="0">
                        <a:latin typeface="+mn-lt"/>
                        <a:cs typeface="Times New Roman" panose="02020603050405020304" pitchFamily="18" charset="0"/>
                      </a:endParaRPr>
                    </a:p>
                    <a:p>
                      <a:pPr marL="285750" indent="-285750" algn="just">
                        <a:buFont typeface="Wingdings" panose="05000000000000000000" pitchFamily="2" charset="2"/>
                        <a:buChar char="§"/>
                      </a:pPr>
                      <a:r>
                        <a:rPr lang="en-GB" sz="2000" b="1" noProof="0" dirty="0">
                          <a:latin typeface="+mn-lt"/>
                          <a:cs typeface="Times New Roman" panose="02020603050405020304" pitchFamily="18" charset="0"/>
                        </a:rPr>
                        <a:t>Grounds for Appeal </a:t>
                      </a:r>
                      <a:r>
                        <a:rPr lang="en-GB" sz="2000" b="0" noProof="0" dirty="0">
                          <a:latin typeface="+mn-lt"/>
                          <a:cs typeface="Times New Roman" panose="02020603050405020304" pitchFamily="18" charset="0"/>
                        </a:rPr>
                        <a:t>(</a:t>
                      </a:r>
                      <a:r>
                        <a:rPr lang="en-GB" sz="2000" b="0" i="1" noProof="0" dirty="0">
                          <a:latin typeface="+mn-lt"/>
                          <a:cs typeface="Times New Roman" panose="02020603050405020304" pitchFamily="18" charset="0"/>
                        </a:rPr>
                        <a:t>Art 46</a:t>
                      </a:r>
                      <a:r>
                        <a:rPr lang="en-GB" sz="2000" b="0" noProof="0" dirty="0">
                          <a:latin typeface="+mn-lt"/>
                          <a:cs typeface="Times New Roman" panose="02020603050405020304" pitchFamily="18" charset="0"/>
                        </a:rPr>
                        <a:t>)</a:t>
                      </a:r>
                      <a:r>
                        <a:rPr lang="en-GB" sz="2000" noProof="0" dirty="0">
                          <a:latin typeface="+mn-lt"/>
                          <a:cs typeface="Times New Roman" panose="02020603050405020304" pitchFamily="18" charset="0"/>
                        </a:rPr>
                        <a:t> </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lack of jurisdiction or inadmissibility; </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manifest excess of powers; </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corruption of the judges; </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serious departure from fundamental rule of procedure;</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failure to state reasons;</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grave errors in the application/interpretation of the law;</a:t>
                      </a:r>
                    </a:p>
                    <a:p>
                      <a:pPr marL="800100" lvl="1" indent="-342900" algn="just">
                        <a:buFont typeface="Wingdings" panose="05000000000000000000" pitchFamily="2" charset="2"/>
                        <a:buAutoNum type="alphaLcParenBoth"/>
                      </a:pPr>
                      <a:r>
                        <a:rPr lang="en-GB" sz="1600" noProof="0" dirty="0">
                          <a:latin typeface="+mn-lt"/>
                          <a:cs typeface="Times New Roman" panose="02020603050405020304" pitchFamily="18" charset="0"/>
                        </a:rPr>
                        <a:t>manifest errors in the appreciation of facts or domestic law</a:t>
                      </a:r>
                    </a:p>
                    <a:p>
                      <a:pPr marL="285750" indent="-285750" algn="just">
                        <a:buFont typeface="Wingdings" panose="05000000000000000000" pitchFamily="2" charset="2"/>
                        <a:buChar char="§"/>
                      </a:pPr>
                      <a:r>
                        <a:rPr lang="en-GB" sz="2000" b="1" noProof="0" dirty="0">
                          <a:latin typeface="+mn-lt"/>
                          <a:cs typeface="Times New Roman" panose="02020603050405020304" pitchFamily="18" charset="0"/>
                        </a:rPr>
                        <a:t>Time-limits for decisions:</a:t>
                      </a:r>
                      <a:r>
                        <a:rPr lang="en-GB" sz="2000" b="0" noProof="0" dirty="0">
                          <a:latin typeface="+mn-lt"/>
                          <a:cs typeface="Times New Roman" panose="02020603050405020304" pitchFamily="18" charset="0"/>
                        </a:rPr>
                        <a:t> 90 days; or maximum 120 days (</a:t>
                      </a:r>
                      <a:r>
                        <a:rPr lang="en-GB" sz="2000" b="0" i="1" noProof="0" dirty="0">
                          <a:latin typeface="+mn-lt"/>
                          <a:cs typeface="Times New Roman" panose="02020603050405020304" pitchFamily="18" charset="0"/>
                        </a:rPr>
                        <a:t>Art 48</a:t>
                      </a:r>
                      <a:r>
                        <a:rPr lang="en-GB" sz="2000" b="0" noProof="0" dirty="0">
                          <a:latin typeface="+mn-lt"/>
                          <a:cs typeface="Times New Roman" panose="02020603050405020304" pitchFamily="18" charset="0"/>
                        </a:rPr>
                        <a:t>)</a:t>
                      </a:r>
                    </a:p>
                    <a:p>
                      <a:pPr marL="285750" indent="-285750" algn="just">
                        <a:buFont typeface="Wingdings" panose="05000000000000000000" pitchFamily="2" charset="2"/>
                        <a:buChar char="§"/>
                      </a:pPr>
                      <a:r>
                        <a:rPr lang="en-GB" sz="2000" b="1" noProof="0" dirty="0">
                          <a:latin typeface="+mn-lt"/>
                          <a:cs typeface="Times New Roman" panose="02020603050405020304" pitchFamily="18" charset="0"/>
                        </a:rPr>
                        <a:t>Composition of Judges:</a:t>
                      </a:r>
                      <a:r>
                        <a:rPr lang="en-GB" sz="2000" b="0" noProof="0" dirty="0">
                          <a:latin typeface="+mn-lt"/>
                          <a:cs typeface="Times New Roman" panose="02020603050405020304" pitchFamily="18" charset="0"/>
                        </a:rPr>
                        <a:t> chambers of 3 judges; exceptionally, larger chambers or plenary of Appellate Court judges (</a:t>
                      </a:r>
                      <a:r>
                        <a:rPr lang="en-GB" sz="2000" b="0" i="1" noProof="0" dirty="0">
                          <a:latin typeface="+mn-lt"/>
                          <a:cs typeface="Times New Roman" panose="02020603050405020304" pitchFamily="18" charset="0"/>
                        </a:rPr>
                        <a:t>Art 47(2)</a:t>
                      </a:r>
                      <a:r>
                        <a:rPr lang="en-GB" sz="2000" b="0" noProof="0" dirty="0">
                          <a:latin typeface="+mn-lt"/>
                          <a:cs typeface="Times New Roman" panose="02020603050405020304" pitchFamily="18" charset="0"/>
                        </a:rPr>
                        <a:t>)</a:t>
                      </a:r>
                      <a:endParaRPr lang="en-GB" sz="2000" noProof="0" dirty="0">
                        <a:latin typeface="+mn-lt"/>
                        <a:cs typeface="Times New Roman" panose="02020603050405020304" pitchFamily="18" charset="0"/>
                      </a:endParaRPr>
                    </a:p>
                  </a:txBody>
                  <a:tcPr/>
                </a:tc>
                <a:extLst>
                  <a:ext uri="{0D108BD9-81ED-4DB2-BD59-A6C34878D82A}">
                    <a16:rowId xmlns:a16="http://schemas.microsoft.com/office/drawing/2014/main" val="644908998"/>
                  </a:ext>
                </a:extLst>
              </a:tr>
            </a:tbl>
          </a:graphicData>
        </a:graphic>
      </p:graphicFrame>
    </p:spTree>
    <p:extLst>
      <p:ext uri="{BB962C8B-B14F-4D97-AF65-F5344CB8AC3E}">
        <p14:creationId xmlns:p14="http://schemas.microsoft.com/office/powerpoint/2010/main" val="228750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20688"/>
            <a:ext cx="7355160" cy="881281"/>
          </a:xfrm>
        </p:spPr>
        <p:txBody>
          <a:bodyPr>
            <a:normAutofit/>
          </a:bodyPr>
          <a:lstStyle/>
          <a:p>
            <a:r>
              <a:rPr lang="en-GB" sz="3200" b="1" dirty="0">
                <a:cs typeface="Times New Roman" panose="02020603050405020304" pitchFamily="18" charset="0"/>
              </a:rPr>
              <a:t>General (Procedural) Principles</a:t>
            </a:r>
          </a:p>
        </p:txBody>
      </p:sp>
      <p:graphicFrame>
        <p:nvGraphicFramePr>
          <p:cNvPr id="4" name="Tabelle 4">
            <a:extLst>
              <a:ext uri="{FF2B5EF4-FFF2-40B4-BE49-F238E27FC236}">
                <a16:creationId xmlns:a16="http://schemas.microsoft.com/office/drawing/2014/main" id="{F88E4686-99FD-44D5-A8C1-909D09C364D9}"/>
              </a:ext>
            </a:extLst>
          </p:cNvPr>
          <p:cNvGraphicFramePr>
            <a:graphicFrameLocks noGrp="1"/>
          </p:cNvGraphicFramePr>
          <p:nvPr>
            <p:ph idx="1"/>
            <p:extLst>
              <p:ext uri="{D42A27DB-BD31-4B8C-83A1-F6EECF244321}">
                <p14:modId xmlns:p14="http://schemas.microsoft.com/office/powerpoint/2010/main" val="3972154398"/>
              </p:ext>
            </p:extLst>
          </p:nvPr>
        </p:nvGraphicFramePr>
        <p:xfrm>
          <a:off x="457200" y="1419113"/>
          <a:ext cx="8229600" cy="301752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2515577211"/>
                    </a:ext>
                  </a:extLst>
                </a:gridCol>
              </a:tblGrid>
              <a:tr h="370840">
                <a:tc>
                  <a:txBody>
                    <a:bodyPr/>
                    <a:lstStyle/>
                    <a:p>
                      <a:pPr marL="0" indent="0" algn="ctr">
                        <a:buNone/>
                      </a:pPr>
                      <a:r>
                        <a:rPr lang="en-US" sz="1200" b="1" dirty="0">
                          <a:latin typeface="+mn-lt"/>
                          <a:cs typeface="Times New Roman" panose="02020603050405020304" pitchFamily="18" charset="0"/>
                        </a:rPr>
                        <a:t>Article 28</a:t>
                      </a:r>
                    </a:p>
                    <a:p>
                      <a:pPr marL="0" indent="0" algn="ctr">
                        <a:buNone/>
                      </a:pPr>
                      <a:r>
                        <a:rPr lang="en-US" sz="1200" b="1" dirty="0">
                          <a:latin typeface="+mn-lt"/>
                          <a:cs typeface="Times New Roman" panose="02020603050405020304" pitchFamily="18" charset="0"/>
                        </a:rPr>
                        <a:t>General Principles</a:t>
                      </a:r>
                    </a:p>
                    <a:p>
                      <a:pPr marL="0" indent="0" algn="just">
                        <a:buNone/>
                      </a:pPr>
                      <a:r>
                        <a:rPr lang="en-US" sz="1200" b="0" dirty="0">
                          <a:latin typeface="+mn-lt"/>
                          <a:cs typeface="Times New Roman" panose="02020603050405020304" pitchFamily="18" charset="0"/>
                        </a:rPr>
                        <a:t>1. The MIC establishes a mechanism for the settlement of investment disputes that assures both equal treatment among investors of the Members in accordance with the principle of reciprocity and due  process before an independent and impartial adjudicator. By performing their duties, the judges of  the MIC shall: </a:t>
                      </a:r>
                    </a:p>
                    <a:p>
                      <a:pPr marL="400050" lvl="1" indent="0" algn="just">
                        <a:buNone/>
                      </a:pPr>
                      <a:r>
                        <a:rPr lang="en-US" sz="1200" b="0" dirty="0">
                          <a:latin typeface="+mn-lt"/>
                          <a:cs typeface="Times New Roman" panose="02020603050405020304" pitchFamily="18" charset="0"/>
                        </a:rPr>
                        <a:t>(a) adhere to the Rule of Law;</a:t>
                      </a:r>
                    </a:p>
                    <a:p>
                      <a:pPr marL="400050" lvl="1" indent="0" algn="just">
                        <a:buNone/>
                      </a:pPr>
                      <a:r>
                        <a:rPr lang="en-US" sz="1200" b="0" dirty="0">
                          <a:latin typeface="+mn-lt"/>
                          <a:cs typeface="Times New Roman" panose="02020603050405020304" pitchFamily="18" charset="0"/>
                        </a:rPr>
                        <a:t>(b) promote the transparency of the proceedings through application of the rules, inter alia on transparency, ethics and conduct which govern them; </a:t>
                      </a:r>
                    </a:p>
                    <a:p>
                      <a:pPr marL="400050" lvl="1" indent="0" algn="just">
                        <a:buNone/>
                      </a:pPr>
                      <a:r>
                        <a:rPr lang="en-US" sz="1200" b="0" dirty="0">
                          <a:latin typeface="+mn-lt"/>
                          <a:cs typeface="Times New Roman" panose="02020603050405020304" pitchFamily="18" charset="0"/>
                        </a:rPr>
                        <a:t>(c) ensure that the proceedings are carried out efficiently and expeditiously;</a:t>
                      </a:r>
                    </a:p>
                    <a:p>
                      <a:pPr marL="400050" lvl="1" indent="0" algn="just">
                        <a:buNone/>
                      </a:pPr>
                      <a:r>
                        <a:rPr lang="en-US" sz="1200" b="0" dirty="0">
                          <a:latin typeface="+mn-lt"/>
                          <a:cs typeface="Times New Roman" panose="02020603050405020304" pitchFamily="18" charset="0"/>
                        </a:rPr>
                        <a:t>(d) secure uniform and consistent interpretation of the law, taking into consideration previous decisions without establishing a doctrine of precedent, particularly where there exists sufficient uniformity in previous case law; and</a:t>
                      </a:r>
                    </a:p>
                    <a:p>
                      <a:pPr marL="400050" lvl="1" indent="0" algn="just">
                        <a:buNone/>
                      </a:pPr>
                      <a:r>
                        <a:rPr lang="en-US" sz="1200" b="0" dirty="0">
                          <a:latin typeface="+mn-lt"/>
                          <a:cs typeface="Times New Roman" panose="02020603050405020304" pitchFamily="18" charset="0"/>
                        </a:rPr>
                        <a:t>(e) take into account the Members’ right to regulate.</a:t>
                      </a:r>
                    </a:p>
                    <a:p>
                      <a:pPr marL="0" indent="0" algn="just">
                        <a:buNone/>
                      </a:pPr>
                      <a:r>
                        <a:rPr lang="en-US" sz="1200" b="0" dirty="0">
                          <a:latin typeface="+mn-lt"/>
                          <a:cs typeface="Times New Roman" panose="02020603050405020304" pitchFamily="18" charset="0"/>
                        </a:rPr>
                        <a:t>2. The proceedings and functioning of all the organs of the MIC will adhere to the highest standards of the rule of law, transparency, and good governance. All proceedings shall be conducted in accordance with the provisions of this Part and, except as the parties otherwise agree, in accordance with the Rules of Procedure adopted by the Plenary Body in effect on the date of the proceedings.</a:t>
                      </a:r>
                    </a:p>
                  </a:txBody>
                  <a:tcPr/>
                </a:tc>
                <a:extLst>
                  <a:ext uri="{0D108BD9-81ED-4DB2-BD59-A6C34878D82A}">
                    <a16:rowId xmlns:a16="http://schemas.microsoft.com/office/drawing/2014/main" val="3365784482"/>
                  </a:ext>
                </a:extLst>
              </a:tr>
            </a:tbl>
          </a:graphicData>
        </a:graphic>
      </p:graphicFrame>
      <p:sp>
        <p:nvSpPr>
          <p:cNvPr id="5" name="Textfeld 4">
            <a:extLst>
              <a:ext uri="{FF2B5EF4-FFF2-40B4-BE49-F238E27FC236}">
                <a16:creationId xmlns:a16="http://schemas.microsoft.com/office/drawing/2014/main" id="{B0EEF68F-9712-40A5-A659-78EBED02477C}"/>
              </a:ext>
            </a:extLst>
          </p:cNvPr>
          <p:cNvSpPr txBox="1"/>
          <p:nvPr/>
        </p:nvSpPr>
        <p:spPr>
          <a:xfrm>
            <a:off x="457200" y="4611141"/>
            <a:ext cx="8229600" cy="1815882"/>
          </a:xfrm>
          <a:prstGeom prst="rect">
            <a:avLst/>
          </a:prstGeom>
          <a:noFill/>
        </p:spPr>
        <p:txBody>
          <a:bodyPr wrap="square" rtlCol="0">
            <a:spAutoFit/>
          </a:bodyPr>
          <a:lstStyle/>
          <a:p>
            <a:r>
              <a:rPr lang="en-GB" sz="1600" dirty="0">
                <a:cs typeface="Times New Roman" panose="02020603050405020304" pitchFamily="18" charset="0"/>
              </a:rPr>
              <a:t>In a nutshell…</a:t>
            </a:r>
          </a:p>
          <a:p>
            <a:pPr marL="742950" lvl="1" indent="-285750">
              <a:buFont typeface="Wingdings" panose="05000000000000000000" pitchFamily="2" charset="2"/>
              <a:buChar char="§"/>
            </a:pPr>
            <a:r>
              <a:rPr lang="en-GB" sz="1600" dirty="0">
                <a:cs typeface="Times New Roman" panose="02020603050405020304" pitchFamily="18" charset="0"/>
              </a:rPr>
              <a:t>Adherence to the Rule of Law; </a:t>
            </a:r>
          </a:p>
          <a:p>
            <a:pPr marL="742950" lvl="1" indent="-285750">
              <a:buFont typeface="Wingdings" panose="05000000000000000000" pitchFamily="2" charset="2"/>
              <a:buChar char="§"/>
            </a:pPr>
            <a:r>
              <a:rPr lang="en-GB" sz="1600" dirty="0">
                <a:cs typeface="Times New Roman" panose="02020603050405020304" pitchFamily="18" charset="0"/>
              </a:rPr>
              <a:t>Equal treatment and due process;</a:t>
            </a:r>
          </a:p>
          <a:p>
            <a:pPr marL="742950" lvl="1" indent="-285750">
              <a:buFont typeface="Wingdings" panose="05000000000000000000" pitchFamily="2" charset="2"/>
              <a:buChar char="§"/>
            </a:pPr>
            <a:r>
              <a:rPr lang="en-GB" sz="1600" dirty="0">
                <a:cs typeface="Times New Roman" panose="02020603050405020304" pitchFamily="18" charset="0"/>
              </a:rPr>
              <a:t>Transparency;</a:t>
            </a:r>
          </a:p>
          <a:p>
            <a:pPr marL="742950" lvl="1" indent="-285750">
              <a:buFont typeface="Wingdings" panose="05000000000000000000" pitchFamily="2" charset="2"/>
              <a:buChar char="§"/>
            </a:pPr>
            <a:r>
              <a:rPr lang="en-GB" sz="1600" dirty="0">
                <a:cs typeface="Times New Roman" panose="02020603050405020304" pitchFamily="18" charset="0"/>
              </a:rPr>
              <a:t>Procedural efficiency;</a:t>
            </a:r>
          </a:p>
          <a:p>
            <a:pPr marL="742950" lvl="1" indent="-285750">
              <a:buFont typeface="Wingdings" panose="05000000000000000000" pitchFamily="2" charset="2"/>
              <a:buChar char="§"/>
            </a:pPr>
            <a:r>
              <a:rPr lang="en-GB" sz="1600" dirty="0">
                <a:cs typeface="Times New Roman" panose="02020603050405020304" pitchFamily="18" charset="0"/>
              </a:rPr>
              <a:t>Consistent interpretation of the law;</a:t>
            </a:r>
          </a:p>
          <a:p>
            <a:pPr marL="742950" lvl="1" indent="-285750">
              <a:buFont typeface="Wingdings" panose="05000000000000000000" pitchFamily="2" charset="2"/>
              <a:buChar char="§"/>
            </a:pPr>
            <a:r>
              <a:rPr lang="en-GB" sz="1600" dirty="0">
                <a:cs typeface="Times New Roman" panose="02020603050405020304" pitchFamily="18" charset="0"/>
              </a:rPr>
              <a:t>Considering the right to regulate.</a:t>
            </a:r>
            <a:endParaRPr lang="en-GB" dirty="0">
              <a:cs typeface="Times New Roman" panose="02020603050405020304" pitchFamily="18" charset="0"/>
            </a:endParaRPr>
          </a:p>
        </p:txBody>
      </p:sp>
    </p:spTree>
    <p:extLst>
      <p:ext uri="{BB962C8B-B14F-4D97-AF65-F5344CB8AC3E}">
        <p14:creationId xmlns:p14="http://schemas.microsoft.com/office/powerpoint/2010/main" val="381348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84784"/>
            <a:ext cx="8229600" cy="4641379"/>
          </a:xfrm>
        </p:spPr>
        <p:txBody>
          <a:bodyPr/>
          <a:lstStyle/>
          <a:p>
            <a:pPr marL="0" indent="0" algn="just">
              <a:buNone/>
            </a:pPr>
            <a:r>
              <a:rPr lang="en-GB" b="1" dirty="0">
                <a:cs typeface="Times New Roman" panose="02020603050405020304" pitchFamily="18" charset="0"/>
              </a:rPr>
              <a:t>Transparency</a:t>
            </a:r>
          </a:p>
          <a:p>
            <a:pPr marL="0" indent="0" algn="just">
              <a:buNone/>
            </a:pPr>
            <a:endParaRPr lang="en-GB" sz="2400" dirty="0">
              <a:cs typeface="Times New Roman" panose="02020603050405020304" pitchFamily="18" charset="0"/>
            </a:endParaRPr>
          </a:p>
          <a:p>
            <a:pPr marL="0" indent="0" algn="just">
              <a:buNone/>
            </a:pPr>
            <a:r>
              <a:rPr lang="en-GB" sz="2400" dirty="0">
                <a:cs typeface="Times New Roman" panose="02020603050405020304" pitchFamily="18" charset="0"/>
              </a:rPr>
              <a:t>The Plenary Body will implement the UNCITRAL Rules of Transparency in Treaty-based Investor-State Arbitration (</a:t>
            </a:r>
            <a:r>
              <a:rPr lang="en-GB" sz="2400" i="1" dirty="0">
                <a:cs typeface="Times New Roman" panose="02020603050405020304" pitchFamily="18" charset="0"/>
              </a:rPr>
              <a:t>Art 8(4)</a:t>
            </a:r>
            <a:r>
              <a:rPr lang="en-GB" sz="2400" dirty="0">
                <a:cs typeface="Times New Roman" panose="02020603050405020304" pitchFamily="18" charset="0"/>
              </a:rPr>
              <a:t>)</a:t>
            </a:r>
          </a:p>
          <a:p>
            <a:pPr marL="0" indent="0" algn="just">
              <a:buNone/>
            </a:pPr>
            <a:endParaRPr lang="en-GB" sz="2400" dirty="0">
              <a:cs typeface="Times New Roman" panose="02020603050405020304" pitchFamily="18" charset="0"/>
            </a:endParaRPr>
          </a:p>
          <a:p>
            <a:pPr algn="just">
              <a:buFont typeface="Wingdings" panose="05000000000000000000" pitchFamily="2" charset="2"/>
              <a:buChar char="§"/>
            </a:pPr>
            <a:r>
              <a:rPr lang="en-GB" sz="2400" dirty="0">
                <a:cs typeface="Times New Roman" panose="02020603050405020304" pitchFamily="18" charset="0"/>
              </a:rPr>
              <a:t>Public hearings</a:t>
            </a:r>
          </a:p>
          <a:p>
            <a:pPr algn="just">
              <a:buFont typeface="Wingdings" panose="05000000000000000000" pitchFamily="2" charset="2"/>
              <a:buChar char="§"/>
            </a:pPr>
            <a:r>
              <a:rPr lang="en-GB" sz="2400" dirty="0">
                <a:cs typeface="Times New Roman" panose="02020603050405020304" pitchFamily="18" charset="0"/>
              </a:rPr>
              <a:t>Publications of documents</a:t>
            </a:r>
          </a:p>
          <a:p>
            <a:pPr algn="just">
              <a:buFont typeface="Wingdings" panose="05000000000000000000" pitchFamily="2" charset="2"/>
              <a:buChar char="§"/>
            </a:pPr>
            <a:r>
              <a:rPr lang="en-GB" sz="2400" dirty="0">
                <a:cs typeface="Times New Roman" panose="02020603050405020304" pitchFamily="18" charset="0"/>
              </a:rPr>
              <a:t>Participation of third parties (non-disputing parties and non-disputing Party to the treaty)</a:t>
            </a:r>
          </a:p>
        </p:txBody>
      </p:sp>
      <p:sp>
        <p:nvSpPr>
          <p:cNvPr id="4" name="Titel 1">
            <a:extLst>
              <a:ext uri="{FF2B5EF4-FFF2-40B4-BE49-F238E27FC236}">
                <a16:creationId xmlns:a16="http://schemas.microsoft.com/office/drawing/2014/main" id="{BAD8F319-A708-4462-8C0E-63EB65C3D51A}"/>
              </a:ext>
            </a:extLst>
          </p:cNvPr>
          <p:cNvSpPr>
            <a:spLocks noGrp="1"/>
          </p:cNvSpPr>
          <p:nvPr>
            <p:ph type="title"/>
          </p:nvPr>
        </p:nvSpPr>
        <p:spPr>
          <a:xfrm>
            <a:off x="457200" y="476672"/>
            <a:ext cx="8229600" cy="1143000"/>
          </a:xfrm>
        </p:spPr>
        <p:txBody>
          <a:bodyPr>
            <a:normAutofit/>
          </a:bodyPr>
          <a:lstStyle/>
          <a:p>
            <a:pPr algn="l"/>
            <a:r>
              <a:rPr lang="en-GB" sz="2800" b="1" dirty="0">
                <a:solidFill>
                  <a:schemeClr val="bg1">
                    <a:lumMod val="50000"/>
                  </a:schemeClr>
                </a:solidFill>
                <a:cs typeface="Times New Roman" panose="02020603050405020304" pitchFamily="18" charset="0"/>
              </a:rPr>
              <a:t>General (Procedural) Principles …</a:t>
            </a:r>
          </a:p>
        </p:txBody>
      </p:sp>
    </p:spTree>
    <p:extLst>
      <p:ext uri="{BB962C8B-B14F-4D97-AF65-F5344CB8AC3E}">
        <p14:creationId xmlns:p14="http://schemas.microsoft.com/office/powerpoint/2010/main" val="39120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endParaRPr lang="de-DE" dirty="0"/>
          </a:p>
        </p:txBody>
      </p:sp>
      <p:sp>
        <p:nvSpPr>
          <p:cNvPr id="3" name="Inhaltsplatzhalter 2"/>
          <p:cNvSpPr>
            <a:spLocks noGrp="1"/>
          </p:cNvSpPr>
          <p:nvPr>
            <p:ph idx="1"/>
          </p:nvPr>
        </p:nvSpPr>
        <p:spPr/>
        <p:txBody>
          <a:bodyPr/>
          <a:lstStyle/>
          <a:p>
            <a:pPr lvl="1">
              <a:buFont typeface="Arial" panose="020B0604020202020204" pitchFamily="34" charset="0"/>
              <a:buChar char="•"/>
            </a:pPr>
            <a:r>
              <a:rPr lang="en-GB" dirty="0"/>
              <a:t>Criticism of the current ISDS system</a:t>
            </a:r>
          </a:p>
          <a:p>
            <a:pPr lvl="1">
              <a:buFont typeface="Arial" panose="020B0604020202020204" pitchFamily="34" charset="0"/>
              <a:buChar char="•"/>
            </a:pPr>
            <a:r>
              <a:rPr lang="en-GB" dirty="0"/>
              <a:t>Calls for permanent, multilateral alternatives to Investor-State Arbitration (ISA), i.e. a multilateral investment court or an appellate mechanism </a:t>
            </a:r>
          </a:p>
          <a:p>
            <a:pPr lvl="1">
              <a:buFont typeface="Arial" panose="020B0604020202020204" pitchFamily="34" charset="0"/>
              <a:buChar char="•"/>
            </a:pPr>
            <a:r>
              <a:rPr lang="en-GB" dirty="0"/>
              <a:t>Our specific proposal: </a:t>
            </a:r>
          </a:p>
          <a:p>
            <a:pPr lvl="1">
              <a:buFont typeface="Arial" panose="020B0604020202020204" pitchFamily="34" charset="0"/>
              <a:buChar char="•"/>
            </a:pPr>
            <a:r>
              <a:rPr lang="en-GB" b="1" dirty="0"/>
              <a:t>Draft Statute for a Multilateral Investment Court</a:t>
            </a:r>
          </a:p>
          <a:p>
            <a:pPr lvl="2"/>
            <a:r>
              <a:rPr lang="en-GB" sz="2800" dirty="0"/>
              <a:t>Select Organizational Issues </a:t>
            </a:r>
          </a:p>
          <a:p>
            <a:pPr lvl="2"/>
            <a:r>
              <a:rPr lang="en-GB" sz="2800" dirty="0"/>
              <a:t>Select Procedural Issues</a:t>
            </a:r>
          </a:p>
          <a:p>
            <a:pPr lvl="1">
              <a:buFont typeface="Arial" panose="020B0604020202020204" pitchFamily="34" charset="0"/>
              <a:buChar char="•"/>
            </a:pPr>
            <a:endParaRPr lang="en-GB" sz="2400" dirty="0"/>
          </a:p>
          <a:p>
            <a:endParaRPr lang="de-DE" dirty="0"/>
          </a:p>
        </p:txBody>
      </p:sp>
    </p:spTree>
    <p:extLst>
      <p:ext uri="{BB962C8B-B14F-4D97-AF65-F5344CB8AC3E}">
        <p14:creationId xmlns:p14="http://schemas.microsoft.com/office/powerpoint/2010/main" val="683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84784"/>
            <a:ext cx="8229600" cy="4641379"/>
          </a:xfrm>
        </p:spPr>
        <p:txBody>
          <a:bodyPr>
            <a:normAutofit lnSpcReduction="10000"/>
          </a:bodyPr>
          <a:lstStyle/>
          <a:p>
            <a:pPr marL="0" indent="0" algn="just">
              <a:buNone/>
            </a:pPr>
            <a:r>
              <a:rPr lang="en-GB" b="1" dirty="0">
                <a:cs typeface="Times New Roman" panose="02020603050405020304" pitchFamily="18" charset="0"/>
              </a:rPr>
              <a:t>Efficiency</a:t>
            </a:r>
          </a:p>
          <a:p>
            <a:pPr marL="0" indent="0" algn="just">
              <a:buNone/>
            </a:pPr>
            <a:endParaRPr lang="en-GB" sz="2400" dirty="0">
              <a:cs typeface="Times New Roman" panose="02020603050405020304" pitchFamily="18" charset="0"/>
            </a:endParaRPr>
          </a:p>
          <a:p>
            <a:pPr marL="0" indent="0" algn="just">
              <a:buNone/>
            </a:pPr>
            <a:r>
              <a:rPr lang="en-GB" sz="2400" dirty="0">
                <a:cs typeface="Times New Roman" panose="02020603050405020304" pitchFamily="18" charset="0"/>
              </a:rPr>
              <a:t>Strict time limitations in:</a:t>
            </a:r>
          </a:p>
          <a:p>
            <a:pPr algn="just">
              <a:buFont typeface="Wingdings" panose="05000000000000000000" pitchFamily="2" charset="2"/>
              <a:buChar char="§"/>
            </a:pPr>
            <a:r>
              <a:rPr lang="en-GB" sz="2400" u="sng" dirty="0">
                <a:cs typeface="Times New Roman" panose="02020603050405020304" pitchFamily="18" charset="0"/>
              </a:rPr>
              <a:t>Submission of the claim</a:t>
            </a:r>
            <a:r>
              <a:rPr lang="en-GB" sz="2400" dirty="0">
                <a:cs typeface="Times New Roman" panose="02020603050405020304" pitchFamily="18" charset="0"/>
              </a:rPr>
              <a:t>: </a:t>
            </a:r>
            <a:r>
              <a:rPr lang="en-GB" sz="2400" noProof="0" dirty="0">
                <a:cs typeface="Times New Roman" panose="02020603050405020304" pitchFamily="18" charset="0"/>
              </a:rPr>
              <a:t>One year after dispute arose or local remedies were exhausted (</a:t>
            </a:r>
            <a:r>
              <a:rPr lang="en-GB" sz="2400" i="1" noProof="0" dirty="0">
                <a:cs typeface="Times New Roman" panose="02020603050405020304" pitchFamily="18" charset="0"/>
              </a:rPr>
              <a:t>Art 42(1)</a:t>
            </a:r>
            <a:r>
              <a:rPr lang="en-GB" sz="2400" noProof="0" dirty="0">
                <a:cs typeface="Times New Roman" panose="02020603050405020304" pitchFamily="18" charset="0"/>
              </a:rPr>
              <a:t>)</a:t>
            </a:r>
            <a:endParaRPr lang="en-GB" sz="2400" dirty="0">
              <a:cs typeface="Times New Roman" panose="02020603050405020304" pitchFamily="18" charset="0"/>
            </a:endParaRPr>
          </a:p>
          <a:p>
            <a:pPr algn="just">
              <a:buFont typeface="Wingdings" panose="05000000000000000000" pitchFamily="2" charset="2"/>
              <a:buChar char="§"/>
            </a:pPr>
            <a:r>
              <a:rPr lang="en-GB" sz="2400" u="sng" dirty="0">
                <a:cs typeface="Times New Roman" panose="02020603050405020304" pitchFamily="18" charset="0"/>
              </a:rPr>
              <a:t>Decision of first instance</a:t>
            </a:r>
            <a:r>
              <a:rPr lang="en-GB" sz="2400" dirty="0">
                <a:cs typeface="Times New Roman" panose="02020603050405020304" pitchFamily="18" charset="0"/>
              </a:rPr>
              <a:t>: </a:t>
            </a:r>
            <a:r>
              <a:rPr lang="en-GB" sz="2400" noProof="0" dirty="0">
                <a:cs typeface="Times New Roman" panose="02020603050405020304" pitchFamily="18" charset="0"/>
              </a:rPr>
              <a:t>6 months; max. 9 months (</a:t>
            </a:r>
            <a:r>
              <a:rPr lang="en-GB" sz="2400" i="1" noProof="0" dirty="0">
                <a:cs typeface="Times New Roman" panose="02020603050405020304" pitchFamily="18" charset="0"/>
              </a:rPr>
              <a:t>Art 43</a:t>
            </a:r>
            <a:r>
              <a:rPr lang="en-GB" sz="2400" noProof="0" dirty="0">
                <a:cs typeface="Times New Roman" panose="02020603050405020304" pitchFamily="18" charset="0"/>
              </a:rPr>
              <a:t>)</a:t>
            </a:r>
            <a:endParaRPr lang="en-GB" sz="2400" dirty="0">
              <a:cs typeface="Times New Roman" panose="02020603050405020304" pitchFamily="18" charset="0"/>
            </a:endParaRPr>
          </a:p>
          <a:p>
            <a:pPr algn="just">
              <a:buFont typeface="Wingdings" panose="05000000000000000000" pitchFamily="2" charset="2"/>
              <a:buChar char="§"/>
            </a:pPr>
            <a:r>
              <a:rPr lang="en-GB" sz="2400" u="sng" dirty="0">
                <a:cs typeface="Times New Roman" panose="02020603050405020304" pitchFamily="18" charset="0"/>
              </a:rPr>
              <a:t>Request for Appeal</a:t>
            </a:r>
            <a:r>
              <a:rPr lang="en-GB" sz="2400" dirty="0">
                <a:cs typeface="Times New Roman" panose="02020603050405020304" pitchFamily="18" charset="0"/>
              </a:rPr>
              <a:t>: </a:t>
            </a:r>
            <a:r>
              <a:rPr lang="en-US" sz="2400" dirty="0">
                <a:cs typeface="Times New Roman" panose="02020603050405020304" pitchFamily="18" charset="0"/>
              </a:rPr>
              <a:t>90 day after first instance decision; if corruption alleged, 90 days after the discovery of corruption (Art 47(1)</a:t>
            </a:r>
            <a:endParaRPr lang="en-GB" sz="2400" dirty="0">
              <a:cs typeface="Times New Roman" panose="02020603050405020304" pitchFamily="18" charset="0"/>
            </a:endParaRPr>
          </a:p>
          <a:p>
            <a:pPr algn="just">
              <a:buFont typeface="Wingdings" panose="05000000000000000000" pitchFamily="2" charset="2"/>
              <a:buChar char="§"/>
            </a:pPr>
            <a:r>
              <a:rPr lang="en-GB" sz="2400" u="sng" dirty="0">
                <a:cs typeface="Times New Roman" panose="02020603050405020304" pitchFamily="18" charset="0"/>
              </a:rPr>
              <a:t>Decision of second instance</a:t>
            </a:r>
            <a:r>
              <a:rPr lang="en-GB" sz="2400" dirty="0">
                <a:cs typeface="Times New Roman" panose="02020603050405020304" pitchFamily="18" charset="0"/>
              </a:rPr>
              <a:t>: </a:t>
            </a:r>
            <a:r>
              <a:rPr lang="en-GB" sz="2400" b="0" noProof="0" dirty="0">
                <a:cs typeface="Times New Roman" panose="02020603050405020304" pitchFamily="18" charset="0"/>
              </a:rPr>
              <a:t>90 days; or maximum 120 days (</a:t>
            </a:r>
            <a:r>
              <a:rPr lang="en-GB" sz="2400" b="0" i="1" noProof="0" dirty="0">
                <a:cs typeface="Times New Roman" panose="02020603050405020304" pitchFamily="18" charset="0"/>
              </a:rPr>
              <a:t>Art 48</a:t>
            </a:r>
            <a:r>
              <a:rPr lang="en-GB" sz="2400" b="0" noProof="0" dirty="0">
                <a:cs typeface="Times New Roman" panose="02020603050405020304" pitchFamily="18" charset="0"/>
              </a:rPr>
              <a:t>)</a:t>
            </a:r>
          </a:p>
          <a:p>
            <a:pPr marL="0" indent="0" algn="just">
              <a:buNone/>
            </a:pPr>
            <a:endParaRPr lang="en-GB" sz="2400" dirty="0">
              <a:cs typeface="Times New Roman" panose="02020603050405020304" pitchFamily="18" charset="0"/>
            </a:endParaRPr>
          </a:p>
          <a:p>
            <a:pPr marL="0" indent="0" algn="just">
              <a:buNone/>
            </a:pPr>
            <a:endParaRPr lang="en-GB" sz="2400" dirty="0">
              <a:cs typeface="Times New Roman" panose="02020603050405020304" pitchFamily="18" charset="0"/>
            </a:endParaRPr>
          </a:p>
        </p:txBody>
      </p:sp>
      <p:sp>
        <p:nvSpPr>
          <p:cNvPr id="4" name="Titel 1">
            <a:extLst>
              <a:ext uri="{FF2B5EF4-FFF2-40B4-BE49-F238E27FC236}">
                <a16:creationId xmlns:a16="http://schemas.microsoft.com/office/drawing/2014/main" id="{BAD8F319-A708-4462-8C0E-63EB65C3D51A}"/>
              </a:ext>
            </a:extLst>
          </p:cNvPr>
          <p:cNvSpPr>
            <a:spLocks noGrp="1"/>
          </p:cNvSpPr>
          <p:nvPr>
            <p:ph type="title"/>
          </p:nvPr>
        </p:nvSpPr>
        <p:spPr>
          <a:xfrm>
            <a:off x="457200" y="476672"/>
            <a:ext cx="8229600" cy="1143000"/>
          </a:xfrm>
        </p:spPr>
        <p:txBody>
          <a:bodyPr>
            <a:normAutofit/>
          </a:bodyPr>
          <a:lstStyle/>
          <a:p>
            <a:pPr algn="l"/>
            <a:r>
              <a:rPr lang="en-GB" sz="2800" b="1" dirty="0">
                <a:solidFill>
                  <a:schemeClr val="bg1">
                    <a:lumMod val="50000"/>
                  </a:schemeClr>
                </a:solidFill>
                <a:cs typeface="Times New Roman" panose="02020603050405020304" pitchFamily="18" charset="0"/>
              </a:rPr>
              <a:t>General (Procedural) Principles …</a:t>
            </a:r>
          </a:p>
        </p:txBody>
      </p:sp>
    </p:spTree>
    <p:extLst>
      <p:ext uri="{BB962C8B-B14F-4D97-AF65-F5344CB8AC3E}">
        <p14:creationId xmlns:p14="http://schemas.microsoft.com/office/powerpoint/2010/main" val="70668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4E7D997C-4500-4CAA-A745-705CD2D6B3EA}"/>
              </a:ext>
            </a:extLst>
          </p:cNvPr>
          <p:cNvGraphicFramePr>
            <a:graphicFrameLocks noGrp="1"/>
          </p:cNvGraphicFramePr>
          <p:nvPr>
            <p:ph idx="1"/>
            <p:extLst>
              <p:ext uri="{D42A27DB-BD31-4B8C-83A1-F6EECF244321}">
                <p14:modId xmlns:p14="http://schemas.microsoft.com/office/powerpoint/2010/main" val="1650249535"/>
              </p:ext>
            </p:extLst>
          </p:nvPr>
        </p:nvGraphicFramePr>
        <p:xfrm>
          <a:off x="457200" y="1268760"/>
          <a:ext cx="8229600" cy="2529840"/>
        </p:xfrm>
        <a:graphic>
          <a:graphicData uri="http://schemas.openxmlformats.org/drawingml/2006/table">
            <a:tbl>
              <a:tblPr firstRow="1" bandRow="1">
                <a:tableStyleId>{D7AC3CCA-C797-4891-BE02-D94E43425B78}</a:tableStyleId>
              </a:tblPr>
              <a:tblGrid>
                <a:gridCol w="8229600">
                  <a:extLst>
                    <a:ext uri="{9D8B030D-6E8A-4147-A177-3AD203B41FA5}">
                      <a16:colId xmlns:a16="http://schemas.microsoft.com/office/drawing/2014/main" val="1569605024"/>
                    </a:ext>
                  </a:extLst>
                </a:gridCol>
              </a:tblGrid>
              <a:tr h="370840">
                <a:tc>
                  <a:txBody>
                    <a:bodyPr/>
                    <a:lstStyle/>
                    <a:p>
                      <a:pPr algn="ctr"/>
                      <a:r>
                        <a:rPr lang="en-US" sz="1600" b="1" dirty="0">
                          <a:latin typeface="+mn-lt"/>
                          <a:cs typeface="Times New Roman" panose="02020603050405020304" pitchFamily="18" charset="0"/>
                        </a:rPr>
                        <a:t>Article 31</a:t>
                      </a:r>
                    </a:p>
                    <a:p>
                      <a:pPr algn="ctr"/>
                      <a:r>
                        <a:rPr lang="en-US" sz="1600" b="1" dirty="0">
                          <a:latin typeface="+mn-lt"/>
                          <a:cs typeface="Times New Roman" panose="02020603050405020304" pitchFamily="18" charset="0"/>
                        </a:rPr>
                        <a:t>Applicable Law</a:t>
                      </a:r>
                    </a:p>
                    <a:p>
                      <a:pPr algn="just"/>
                      <a:r>
                        <a:rPr lang="en-US" sz="1600" b="0" dirty="0">
                          <a:latin typeface="+mn-lt"/>
                          <a:cs typeface="Times New Roman" panose="02020603050405020304" pitchFamily="18" charset="0"/>
                        </a:rPr>
                        <a:t>1. The MIC shall decide a dispute in accordance with such rules of law as may be agreed by the parties. In the absence of such agreement, the MIC shall apply such rules of international law as may be applicable.</a:t>
                      </a:r>
                    </a:p>
                    <a:p>
                      <a:pPr algn="just"/>
                      <a:r>
                        <a:rPr lang="en-US" sz="1600" b="0" dirty="0">
                          <a:latin typeface="+mn-lt"/>
                          <a:cs typeface="Times New Roman" panose="02020603050405020304" pitchFamily="18" charset="0"/>
                        </a:rPr>
                        <a:t>2. The MIC may not submit a finding of </a:t>
                      </a:r>
                      <a:r>
                        <a:rPr lang="en-US" sz="1600" b="0" i="1" dirty="0">
                          <a:latin typeface="+mn-lt"/>
                          <a:cs typeface="Times New Roman" panose="02020603050405020304" pitchFamily="18" charset="0"/>
                        </a:rPr>
                        <a:t>non </a:t>
                      </a:r>
                      <a:r>
                        <a:rPr lang="en-US" sz="1600" b="0" i="1" dirty="0" err="1">
                          <a:latin typeface="+mn-lt"/>
                          <a:cs typeface="Times New Roman" panose="02020603050405020304" pitchFamily="18" charset="0"/>
                        </a:rPr>
                        <a:t>liquet</a:t>
                      </a:r>
                      <a:r>
                        <a:rPr lang="en-US" sz="1600" b="0" dirty="0">
                          <a:latin typeface="+mn-lt"/>
                          <a:cs typeface="Times New Roman" panose="02020603050405020304" pitchFamily="18" charset="0"/>
                        </a:rPr>
                        <a:t> on the ground of silence or obscurity of the law.</a:t>
                      </a:r>
                    </a:p>
                    <a:p>
                      <a:pPr algn="just"/>
                      <a:r>
                        <a:rPr lang="en-US" sz="1600" b="0" dirty="0">
                          <a:latin typeface="+mn-lt"/>
                          <a:cs typeface="Times New Roman" panose="02020603050405020304" pitchFamily="18" charset="0"/>
                        </a:rPr>
                        <a:t>3. The provisions of paragraphs 1 and 2 shall not prejudice the power of the MIC to decide a dispute </a:t>
                      </a:r>
                      <a:r>
                        <a:rPr lang="en-US" sz="1600" b="0" i="1" dirty="0">
                          <a:latin typeface="+mn-lt"/>
                          <a:cs typeface="Times New Roman" panose="02020603050405020304" pitchFamily="18" charset="0"/>
                        </a:rPr>
                        <a:t>ex </a:t>
                      </a:r>
                      <a:r>
                        <a:rPr lang="en-US" sz="1600" b="0" i="1" dirty="0" err="1">
                          <a:latin typeface="+mn-lt"/>
                          <a:cs typeface="Times New Roman" panose="02020603050405020304" pitchFamily="18" charset="0"/>
                        </a:rPr>
                        <a:t>aequo</a:t>
                      </a:r>
                      <a:r>
                        <a:rPr lang="en-US" sz="1600" b="0" i="1" dirty="0">
                          <a:latin typeface="+mn-lt"/>
                          <a:cs typeface="Times New Roman" panose="02020603050405020304" pitchFamily="18" charset="0"/>
                        </a:rPr>
                        <a:t> et bono</a:t>
                      </a:r>
                      <a:r>
                        <a:rPr lang="en-US" sz="1600" b="0" dirty="0">
                          <a:latin typeface="+mn-lt"/>
                          <a:cs typeface="Times New Roman" panose="02020603050405020304" pitchFamily="18" charset="0"/>
                        </a:rPr>
                        <a:t> if the parties so agree. In such case, no recourse to the Appellate Court is available.</a:t>
                      </a:r>
                    </a:p>
                  </a:txBody>
                  <a:tcPr/>
                </a:tc>
                <a:extLst>
                  <a:ext uri="{0D108BD9-81ED-4DB2-BD59-A6C34878D82A}">
                    <a16:rowId xmlns:a16="http://schemas.microsoft.com/office/drawing/2014/main" val="2160356580"/>
                  </a:ext>
                </a:extLst>
              </a:tr>
            </a:tbl>
          </a:graphicData>
        </a:graphic>
      </p:graphicFrame>
      <p:sp>
        <p:nvSpPr>
          <p:cNvPr id="4" name="Titel 1">
            <a:extLst>
              <a:ext uri="{FF2B5EF4-FFF2-40B4-BE49-F238E27FC236}">
                <a16:creationId xmlns:a16="http://schemas.microsoft.com/office/drawing/2014/main" id="{F8B4AB60-887C-499E-8CD5-5189B7FB1D9E}"/>
              </a:ext>
            </a:extLst>
          </p:cNvPr>
          <p:cNvSpPr>
            <a:spLocks noGrp="1"/>
          </p:cNvSpPr>
          <p:nvPr>
            <p:ph type="title"/>
          </p:nvPr>
        </p:nvSpPr>
        <p:spPr>
          <a:xfrm>
            <a:off x="457200" y="274638"/>
            <a:ext cx="8229600" cy="1143000"/>
          </a:xfrm>
        </p:spPr>
        <p:txBody>
          <a:bodyPr>
            <a:normAutofit/>
          </a:bodyPr>
          <a:lstStyle/>
          <a:p>
            <a:r>
              <a:rPr lang="en-GB" sz="3600" b="1" dirty="0">
                <a:cs typeface="Times New Roman" panose="02020603050405020304" pitchFamily="18" charset="0"/>
              </a:rPr>
              <a:t>Applicable</a:t>
            </a:r>
            <a:r>
              <a:rPr lang="en-GB" sz="4000" b="1" dirty="0">
                <a:cs typeface="Times New Roman" panose="02020603050405020304" pitchFamily="18" charset="0"/>
              </a:rPr>
              <a:t> Law</a:t>
            </a:r>
          </a:p>
        </p:txBody>
      </p:sp>
      <p:sp>
        <p:nvSpPr>
          <p:cNvPr id="6" name="Textfeld 5">
            <a:extLst>
              <a:ext uri="{FF2B5EF4-FFF2-40B4-BE49-F238E27FC236}">
                <a16:creationId xmlns:a16="http://schemas.microsoft.com/office/drawing/2014/main" id="{633161B0-5A29-41D8-BC59-9EC359B55D91}"/>
              </a:ext>
            </a:extLst>
          </p:cNvPr>
          <p:cNvSpPr txBox="1"/>
          <p:nvPr/>
        </p:nvSpPr>
        <p:spPr>
          <a:xfrm>
            <a:off x="457200" y="4077072"/>
            <a:ext cx="8147248" cy="3170099"/>
          </a:xfrm>
          <a:prstGeom prst="rect">
            <a:avLst/>
          </a:prstGeom>
          <a:noFill/>
        </p:spPr>
        <p:txBody>
          <a:bodyPr wrap="square" rtlCol="0">
            <a:spAutoFit/>
          </a:bodyPr>
          <a:lstStyle/>
          <a:p>
            <a:r>
              <a:rPr lang="en-GB" sz="2000" dirty="0">
                <a:cs typeface="Times New Roman" panose="02020603050405020304" pitchFamily="18" charset="0"/>
              </a:rPr>
              <a:t>In a nutshell…</a:t>
            </a:r>
          </a:p>
          <a:p>
            <a:endParaRPr lang="en-GB" sz="2000" dirty="0">
              <a:cs typeface="Times New Roman" panose="02020603050405020304" pitchFamily="18" charset="0"/>
            </a:endParaRPr>
          </a:p>
          <a:p>
            <a:pPr marL="742950" lvl="1" indent="-285750" algn="just">
              <a:buFont typeface="Wingdings" panose="05000000000000000000" pitchFamily="2" charset="2"/>
              <a:buChar char="§"/>
            </a:pPr>
            <a:r>
              <a:rPr lang="en-GB" sz="2000" dirty="0">
                <a:cs typeface="Times New Roman" panose="02020603050405020304" pitchFamily="18" charset="0"/>
              </a:rPr>
              <a:t>Law agreed by the parties (international law as a default option)</a:t>
            </a:r>
          </a:p>
          <a:p>
            <a:pPr marL="1200150" lvl="2" indent="-285750" algn="just">
              <a:buFont typeface="Wingdings" panose="05000000000000000000" pitchFamily="2" charset="2"/>
              <a:buChar char="§"/>
            </a:pPr>
            <a:r>
              <a:rPr lang="en-GB" sz="2000" dirty="0">
                <a:cs typeface="Times New Roman" panose="02020603050405020304" pitchFamily="18" charset="0"/>
              </a:rPr>
              <a:t>Applicable investment treaties (are integral part of the Statute)</a:t>
            </a:r>
          </a:p>
          <a:p>
            <a:pPr marL="1200150" lvl="2" indent="-285750" algn="just">
              <a:buFont typeface="Wingdings" panose="05000000000000000000" pitchFamily="2" charset="2"/>
              <a:buChar char="§"/>
            </a:pPr>
            <a:r>
              <a:rPr lang="en-GB" sz="2000" dirty="0">
                <a:cs typeface="Times New Roman" panose="02020603050405020304" pitchFamily="18" charset="0"/>
              </a:rPr>
              <a:t>Substantive standardization is possible later on</a:t>
            </a:r>
          </a:p>
          <a:p>
            <a:pPr marL="1200150" lvl="2" indent="-285750" algn="just">
              <a:buFont typeface="Wingdings" panose="05000000000000000000" pitchFamily="2" charset="2"/>
              <a:buChar char="§"/>
            </a:pPr>
            <a:r>
              <a:rPr lang="en-GB" sz="2000" dirty="0">
                <a:cs typeface="Times New Roman" panose="02020603050405020304" pitchFamily="18" charset="0"/>
              </a:rPr>
              <a:t>More uniform interpretation due to permanent Judges is likely</a:t>
            </a:r>
          </a:p>
          <a:p>
            <a:pPr marL="1200150" lvl="2" indent="-285750" algn="just">
              <a:buFont typeface="Wingdings" panose="05000000000000000000" pitchFamily="2" charset="2"/>
              <a:buChar char="§"/>
            </a:pPr>
            <a:r>
              <a:rPr lang="en-GB" sz="2000" dirty="0">
                <a:cs typeface="Times New Roman" panose="02020603050405020304" pitchFamily="18" charset="0"/>
              </a:rPr>
              <a:t>Judges shall take into account Members` right to regulate	</a:t>
            </a:r>
          </a:p>
          <a:p>
            <a:pPr marL="1200150" lvl="2" indent="-285750" algn="just">
              <a:buFont typeface="Wingdings" panose="05000000000000000000" pitchFamily="2" charset="2"/>
              <a:buChar char="§"/>
            </a:pPr>
            <a:endParaRPr lang="en-GB" sz="2000" dirty="0">
              <a:cs typeface="Times New Roman" panose="02020603050405020304" pitchFamily="18" charset="0"/>
            </a:endParaRPr>
          </a:p>
          <a:p>
            <a:pPr marL="742950" lvl="1" indent="-285750" algn="just">
              <a:buFont typeface="Wingdings" panose="05000000000000000000" pitchFamily="2" charset="2"/>
              <a:buChar char="§"/>
            </a:pPr>
            <a:r>
              <a:rPr lang="en-GB" sz="2000" dirty="0">
                <a:cs typeface="Times New Roman" panose="02020603050405020304" pitchFamily="18" charset="0"/>
              </a:rPr>
              <a:t>The Court </a:t>
            </a:r>
            <a:r>
              <a:rPr lang="en-GB" sz="2000" b="1" u="sng" dirty="0">
                <a:cs typeface="Times New Roman" panose="02020603050405020304" pitchFamily="18" charset="0"/>
              </a:rPr>
              <a:t>must</a:t>
            </a:r>
            <a:r>
              <a:rPr lang="en-GB" sz="2000" dirty="0">
                <a:cs typeface="Times New Roman" panose="02020603050405020304" pitchFamily="18" charset="0"/>
              </a:rPr>
              <a:t> decide (prohibition of </a:t>
            </a:r>
            <a:r>
              <a:rPr lang="en-GB" sz="2000" i="1" dirty="0">
                <a:cs typeface="Times New Roman" panose="02020603050405020304" pitchFamily="18" charset="0"/>
              </a:rPr>
              <a:t>non </a:t>
            </a:r>
            <a:r>
              <a:rPr lang="en-GB" sz="2000" i="1" dirty="0" err="1">
                <a:cs typeface="Times New Roman" panose="02020603050405020304" pitchFamily="18" charset="0"/>
              </a:rPr>
              <a:t>liquet</a:t>
            </a:r>
            <a:r>
              <a:rPr lang="en-GB" sz="2000" dirty="0">
                <a:cs typeface="Times New Roman" panose="02020603050405020304" pitchFamily="18" charset="0"/>
              </a:rPr>
              <a:t>)</a:t>
            </a:r>
          </a:p>
          <a:p>
            <a:pPr lvl="1" algn="just"/>
            <a:endParaRPr lang="en-GB" sz="2000" dirty="0">
              <a:cs typeface="Times New Roman" panose="02020603050405020304" pitchFamily="18" charset="0"/>
            </a:endParaRPr>
          </a:p>
        </p:txBody>
      </p:sp>
    </p:spTree>
    <p:extLst>
      <p:ext uri="{BB962C8B-B14F-4D97-AF65-F5344CB8AC3E}">
        <p14:creationId xmlns:p14="http://schemas.microsoft.com/office/powerpoint/2010/main" val="348709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8942" y="475801"/>
            <a:ext cx="8229600" cy="1143000"/>
          </a:xfrm>
        </p:spPr>
        <p:txBody>
          <a:bodyPr>
            <a:normAutofit/>
          </a:bodyPr>
          <a:lstStyle/>
          <a:p>
            <a:r>
              <a:rPr lang="en-GB" sz="3600" b="1" dirty="0">
                <a:cs typeface="Times New Roman" panose="02020603050405020304" pitchFamily="18" charset="0"/>
              </a:rPr>
              <a:t>Enforcement of Decisions</a:t>
            </a:r>
          </a:p>
        </p:txBody>
      </p:sp>
      <p:graphicFrame>
        <p:nvGraphicFramePr>
          <p:cNvPr id="4" name="Tabelle 4">
            <a:extLst>
              <a:ext uri="{FF2B5EF4-FFF2-40B4-BE49-F238E27FC236}">
                <a16:creationId xmlns:a16="http://schemas.microsoft.com/office/drawing/2014/main" id="{97801AFC-FA83-46E0-9DFF-BDCAC39DBC83}"/>
              </a:ext>
            </a:extLst>
          </p:cNvPr>
          <p:cNvGraphicFramePr>
            <a:graphicFrameLocks noGrp="1"/>
          </p:cNvGraphicFramePr>
          <p:nvPr>
            <p:ph idx="1"/>
            <p:extLst>
              <p:ext uri="{D42A27DB-BD31-4B8C-83A1-F6EECF244321}">
                <p14:modId xmlns:p14="http://schemas.microsoft.com/office/powerpoint/2010/main" val="3048261495"/>
              </p:ext>
            </p:extLst>
          </p:nvPr>
        </p:nvGraphicFramePr>
        <p:xfrm>
          <a:off x="457200" y="1484784"/>
          <a:ext cx="8229600" cy="2656840"/>
        </p:xfrm>
        <a:graphic>
          <a:graphicData uri="http://schemas.openxmlformats.org/drawingml/2006/table">
            <a:tbl>
              <a:tblPr firstRow="1" bandRow="1">
                <a:tableStyleId>{D7AC3CCA-C797-4891-BE02-D94E43425B78}</a:tableStyleId>
              </a:tblPr>
              <a:tblGrid>
                <a:gridCol w="3250704">
                  <a:extLst>
                    <a:ext uri="{9D8B030D-6E8A-4147-A177-3AD203B41FA5}">
                      <a16:colId xmlns:a16="http://schemas.microsoft.com/office/drawing/2014/main" val="358448890"/>
                    </a:ext>
                  </a:extLst>
                </a:gridCol>
                <a:gridCol w="4978896">
                  <a:extLst>
                    <a:ext uri="{9D8B030D-6E8A-4147-A177-3AD203B41FA5}">
                      <a16:colId xmlns:a16="http://schemas.microsoft.com/office/drawing/2014/main" val="1176433417"/>
                    </a:ext>
                  </a:extLst>
                </a:gridCol>
              </a:tblGrid>
              <a:tr h="390272">
                <a:tc>
                  <a:txBody>
                    <a:bodyPr/>
                    <a:lstStyle/>
                    <a:p>
                      <a:r>
                        <a:rPr lang="en-GB" b="1" noProof="0" dirty="0">
                          <a:latin typeface="+mn-lt"/>
                          <a:cs typeface="Times New Roman" panose="02020603050405020304" pitchFamily="18" charset="0"/>
                        </a:rPr>
                        <a:t>In MIC Members </a:t>
                      </a:r>
                      <a:r>
                        <a:rPr lang="en-GB" b="0" noProof="0" dirty="0">
                          <a:latin typeface="+mn-lt"/>
                          <a:cs typeface="Times New Roman" panose="02020603050405020304" pitchFamily="18" charset="0"/>
                        </a:rPr>
                        <a:t>(</a:t>
                      </a:r>
                      <a:r>
                        <a:rPr lang="en-GB" b="0" i="1" noProof="0" dirty="0">
                          <a:latin typeface="+mn-lt"/>
                          <a:cs typeface="Times New Roman" panose="02020603050405020304" pitchFamily="18" charset="0"/>
                        </a:rPr>
                        <a:t>Art 56</a:t>
                      </a:r>
                      <a:r>
                        <a:rPr lang="en-GB" b="0" noProof="0" dirty="0">
                          <a:latin typeface="+mn-lt"/>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lgn="just">
                        <a:buFont typeface="Wingdings" panose="05000000000000000000" pitchFamily="2" charset="2"/>
                        <a:buChar char="§"/>
                      </a:pPr>
                      <a:r>
                        <a:rPr lang="en-GB" b="0" noProof="0" dirty="0">
                          <a:latin typeface="+mn-lt"/>
                          <a:cs typeface="Times New Roman" panose="02020603050405020304" pitchFamily="18" charset="0"/>
                        </a:rPr>
                        <a:t>Enforcement “</a:t>
                      </a:r>
                      <a:r>
                        <a:rPr lang="en-GB" b="0" i="1" noProof="0" dirty="0">
                          <a:latin typeface="+mn-lt"/>
                          <a:cs typeface="Times New Roman" panose="02020603050405020304" pitchFamily="18" charset="0"/>
                        </a:rPr>
                        <a:t>as if it were a final judgment of a court in that State</a:t>
                      </a:r>
                      <a:r>
                        <a:rPr lang="en-GB" b="0" noProof="0" dirty="0">
                          <a:latin typeface="+mn-lt"/>
                          <a:cs typeface="Times New Roman" panose="02020603050405020304" pitchFamily="18" charset="0"/>
                        </a:rPr>
                        <a:t>”;</a:t>
                      </a:r>
                    </a:p>
                    <a:p>
                      <a:pPr marL="285750" indent="-285750" algn="just">
                        <a:buFont typeface="Wingdings" panose="05000000000000000000" pitchFamily="2" charset="2"/>
                        <a:buChar char="§"/>
                      </a:pPr>
                      <a:r>
                        <a:rPr lang="en-GB" b="0" noProof="0" dirty="0">
                          <a:latin typeface="+mn-lt"/>
                          <a:cs typeface="Times New Roman" panose="02020603050405020304" pitchFamily="18" charset="0"/>
                        </a:rPr>
                        <a:t>MIC Members designate the appropriate court for enforcement;</a:t>
                      </a:r>
                    </a:p>
                    <a:p>
                      <a:pPr marL="285750" indent="-285750" algn="just">
                        <a:buFont typeface="Wingdings" panose="05000000000000000000" pitchFamily="2" charset="2"/>
                        <a:buChar char="§"/>
                      </a:pPr>
                      <a:r>
                        <a:rPr lang="en-GB" b="0" noProof="0" dirty="0">
                          <a:latin typeface="+mn-lt"/>
                          <a:cs typeface="Times New Roman" panose="02020603050405020304" pitchFamily="18" charset="0"/>
                        </a:rPr>
                        <a:t>Execution governed by laws concerning the execution of judgments in that State;</a:t>
                      </a:r>
                    </a:p>
                    <a:p>
                      <a:pPr marL="285750" indent="-285750" algn="just">
                        <a:buFont typeface="Wingdings" panose="05000000000000000000" pitchFamily="2" charset="2"/>
                        <a:buChar char="§"/>
                      </a:pPr>
                      <a:r>
                        <a:rPr lang="en-GB" b="0" noProof="0" dirty="0">
                          <a:latin typeface="+mn-lt"/>
                          <a:cs typeface="Times New Roman" panose="02020603050405020304" pitchFamily="18" charset="0"/>
                        </a:rPr>
                        <a:t>Non-MIC Members may commit to enforcement in accordance with these rules.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7708934"/>
                  </a:ext>
                </a:extLst>
              </a:tr>
              <a:tr h="370840">
                <a:tc>
                  <a:txBody>
                    <a:bodyPr/>
                    <a:lstStyle/>
                    <a:p>
                      <a:r>
                        <a:rPr lang="en-GB" b="1" noProof="0" dirty="0">
                          <a:latin typeface="+mn-lt"/>
                          <a:cs typeface="Times New Roman" panose="02020603050405020304" pitchFamily="18" charset="0"/>
                        </a:rPr>
                        <a:t>In non-MIC Members </a:t>
                      </a:r>
                      <a:r>
                        <a:rPr lang="en-GB" b="0" noProof="0" dirty="0">
                          <a:latin typeface="+mn-lt"/>
                          <a:cs typeface="Times New Roman" panose="02020603050405020304" pitchFamily="18" charset="0"/>
                        </a:rPr>
                        <a:t>(</a:t>
                      </a:r>
                      <a:r>
                        <a:rPr lang="en-GB" b="0" i="1" noProof="0" dirty="0">
                          <a:latin typeface="+mn-lt"/>
                          <a:cs typeface="Times New Roman" panose="02020603050405020304" pitchFamily="18" charset="0"/>
                        </a:rPr>
                        <a:t>Art 57</a:t>
                      </a:r>
                      <a:r>
                        <a:rPr lang="en-GB" b="0" noProof="0" dirty="0">
                          <a:latin typeface="+mn-lt"/>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GB" noProof="0" dirty="0">
                          <a:latin typeface="+mn-lt"/>
                          <a:cs typeface="Times New Roman" panose="02020603050405020304" pitchFamily="18" charset="0"/>
                        </a:rPr>
                        <a:t>Separate treaty</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6088765"/>
                  </a:ext>
                </a:extLst>
              </a:tr>
            </a:tbl>
          </a:graphicData>
        </a:graphic>
      </p:graphicFrame>
      <p:graphicFrame>
        <p:nvGraphicFramePr>
          <p:cNvPr id="7" name="Tabelle 4">
            <a:extLst>
              <a:ext uri="{FF2B5EF4-FFF2-40B4-BE49-F238E27FC236}">
                <a16:creationId xmlns:a16="http://schemas.microsoft.com/office/drawing/2014/main" id="{E730BF0E-5394-4B99-A911-83DBC0D9E767}"/>
              </a:ext>
            </a:extLst>
          </p:cNvPr>
          <p:cNvGraphicFramePr>
            <a:graphicFrameLocks/>
          </p:cNvGraphicFramePr>
          <p:nvPr>
            <p:extLst>
              <p:ext uri="{D42A27DB-BD31-4B8C-83A1-F6EECF244321}">
                <p14:modId xmlns:p14="http://schemas.microsoft.com/office/powerpoint/2010/main" val="656937025"/>
              </p:ext>
            </p:extLst>
          </p:nvPr>
        </p:nvGraphicFramePr>
        <p:xfrm>
          <a:off x="472552" y="4437112"/>
          <a:ext cx="8229600" cy="1798320"/>
        </p:xfrm>
        <a:graphic>
          <a:graphicData uri="http://schemas.openxmlformats.org/drawingml/2006/table">
            <a:tbl>
              <a:tblPr firstRow="1" bandRow="1">
                <a:tableStyleId>{073A0DAA-6AF3-43AB-8588-CEC1D06C72B9}</a:tableStyleId>
              </a:tblPr>
              <a:tblGrid>
                <a:gridCol w="8229600">
                  <a:extLst>
                    <a:ext uri="{9D8B030D-6E8A-4147-A177-3AD203B41FA5}">
                      <a16:colId xmlns:a16="http://schemas.microsoft.com/office/drawing/2014/main" val="3016645725"/>
                    </a:ext>
                  </a:extLst>
                </a:gridCol>
              </a:tblGrid>
              <a:tr h="370840">
                <a:tc>
                  <a:txBody>
                    <a:bodyPr/>
                    <a:lstStyle/>
                    <a:p>
                      <a:pPr algn="ctr"/>
                      <a:r>
                        <a:rPr lang="en-GB" sz="2000" noProof="0" dirty="0">
                          <a:latin typeface="+mn-lt"/>
                          <a:cs typeface="Times New Roman" panose="02020603050405020304" pitchFamily="18" charset="0"/>
                        </a:rPr>
                        <a:t>Enforcement Fund </a:t>
                      </a:r>
                      <a:r>
                        <a:rPr lang="en-GB" sz="2000" b="0" noProof="0" dirty="0">
                          <a:latin typeface="+mn-lt"/>
                          <a:cs typeface="Times New Roman" panose="02020603050405020304" pitchFamily="18" charset="0"/>
                        </a:rPr>
                        <a:t>(</a:t>
                      </a:r>
                      <a:r>
                        <a:rPr lang="en-GB" sz="2000" b="0" i="1" noProof="0" dirty="0">
                          <a:latin typeface="+mn-lt"/>
                          <a:cs typeface="Times New Roman" panose="02020603050405020304" pitchFamily="18" charset="0"/>
                        </a:rPr>
                        <a:t>Art 58</a:t>
                      </a:r>
                      <a:r>
                        <a:rPr lang="en-GB" sz="2000" b="0" noProof="0" dirty="0">
                          <a:latin typeface="+mn-lt"/>
                          <a:cs typeface="Times New Roman" panose="02020603050405020304" pitchFamily="18" charset="0"/>
                        </a:rPr>
                        <a:t>)</a:t>
                      </a:r>
                    </a:p>
                  </a:txBody>
                  <a:tcPr/>
                </a:tc>
                <a:extLst>
                  <a:ext uri="{0D108BD9-81ED-4DB2-BD59-A6C34878D82A}">
                    <a16:rowId xmlns:a16="http://schemas.microsoft.com/office/drawing/2014/main" val="2176748529"/>
                  </a:ext>
                </a:extLst>
              </a:tr>
              <a:tr h="370840">
                <a:tc>
                  <a:txBody>
                    <a:bodyPr/>
                    <a:lstStyle/>
                    <a:p>
                      <a:pPr marL="285750" indent="-285750" algn="just">
                        <a:buFont typeface="Wingdings" panose="05000000000000000000" pitchFamily="2" charset="2"/>
                        <a:buChar char="§"/>
                      </a:pPr>
                      <a:r>
                        <a:rPr lang="en-GB" sz="1800" noProof="0" dirty="0">
                          <a:latin typeface="+mn-lt"/>
                          <a:cs typeface="Times New Roman" panose="02020603050405020304" pitchFamily="18" charset="0"/>
                        </a:rPr>
                        <a:t>MIC Members must contribute to the Fund;</a:t>
                      </a:r>
                    </a:p>
                    <a:p>
                      <a:pPr marL="285750" indent="-285750" algn="just">
                        <a:buFont typeface="Wingdings" panose="05000000000000000000" pitchFamily="2" charset="2"/>
                        <a:buChar char="§"/>
                      </a:pPr>
                      <a:r>
                        <a:rPr lang="en-GB" sz="1800" noProof="0" dirty="0">
                          <a:latin typeface="+mn-lt"/>
                          <a:cs typeface="Times New Roman" panose="02020603050405020304" pitchFamily="18" charset="0"/>
                        </a:rPr>
                        <a:t>The Fund will pay a successful claimant (especially SME) upon request:</a:t>
                      </a:r>
                    </a:p>
                    <a:p>
                      <a:pPr marL="742950" lvl="1" indent="-285750" algn="just">
                        <a:buFont typeface="Wingdings" panose="05000000000000000000" pitchFamily="2" charset="2"/>
                        <a:buChar char="§"/>
                      </a:pPr>
                      <a:r>
                        <a:rPr lang="en-GB" sz="1600" noProof="0" dirty="0">
                          <a:latin typeface="+mn-lt"/>
                          <a:cs typeface="Times New Roman" panose="02020603050405020304" pitchFamily="18" charset="0"/>
                        </a:rPr>
                        <a:t>If demonstrated urgency;</a:t>
                      </a:r>
                    </a:p>
                    <a:p>
                      <a:pPr marL="742950" lvl="1" indent="-285750" algn="just">
                        <a:buFont typeface="Wingdings" panose="05000000000000000000" pitchFamily="2" charset="2"/>
                        <a:buChar char="§"/>
                      </a:pPr>
                      <a:r>
                        <a:rPr lang="en-GB" sz="1600" noProof="0" dirty="0">
                          <a:latin typeface="+mn-lt"/>
                          <a:cs typeface="Times New Roman" panose="02020603050405020304" pitchFamily="18" charset="0"/>
                        </a:rPr>
                        <a:t>Limited by a cap sum.</a:t>
                      </a:r>
                    </a:p>
                    <a:p>
                      <a:pPr marL="285750" indent="-285750" algn="just">
                        <a:buFont typeface="Wingdings" panose="05000000000000000000" pitchFamily="2" charset="2"/>
                        <a:buChar char="§"/>
                      </a:pPr>
                      <a:r>
                        <a:rPr lang="en-GB" sz="1800" noProof="0" dirty="0">
                          <a:latin typeface="+mn-lt"/>
                          <a:cs typeface="Times New Roman" panose="02020603050405020304" pitchFamily="18" charset="0"/>
                        </a:rPr>
                        <a:t>Subrogation of the MIC towards the original debtor.</a:t>
                      </a:r>
                    </a:p>
                  </a:txBody>
                  <a:tcPr/>
                </a:tc>
                <a:extLst>
                  <a:ext uri="{0D108BD9-81ED-4DB2-BD59-A6C34878D82A}">
                    <a16:rowId xmlns:a16="http://schemas.microsoft.com/office/drawing/2014/main" val="644908998"/>
                  </a:ext>
                </a:extLst>
              </a:tr>
            </a:tbl>
          </a:graphicData>
        </a:graphic>
      </p:graphicFrame>
    </p:spTree>
    <p:extLst>
      <p:ext uri="{BB962C8B-B14F-4D97-AF65-F5344CB8AC3E}">
        <p14:creationId xmlns:p14="http://schemas.microsoft.com/office/powerpoint/2010/main" val="361628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CEE4B4E-33BE-44E0-9B71-37F6FFA98DE4}"/>
              </a:ext>
            </a:extLst>
          </p:cNvPr>
          <p:cNvSpPr>
            <a:spLocks noGrp="1"/>
          </p:cNvSpPr>
          <p:nvPr>
            <p:ph type="ctrTitle"/>
          </p:nvPr>
        </p:nvSpPr>
        <p:spPr>
          <a:xfrm>
            <a:off x="323528" y="4437112"/>
            <a:ext cx="7772400" cy="1470025"/>
          </a:xfrm>
        </p:spPr>
        <p:txBody>
          <a:bodyPr>
            <a:normAutofit/>
          </a:bodyPr>
          <a:lstStyle/>
          <a:p>
            <a:pPr algn="l"/>
            <a:r>
              <a:rPr lang="en-US" sz="3600" dirty="0"/>
              <a:t>Thank you for your attention!</a:t>
            </a:r>
          </a:p>
        </p:txBody>
      </p:sp>
    </p:spTree>
    <p:extLst>
      <p:ext uri="{BB962C8B-B14F-4D97-AF65-F5344CB8AC3E}">
        <p14:creationId xmlns:p14="http://schemas.microsoft.com/office/powerpoint/2010/main" val="124695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MIC </a:t>
            </a:r>
            <a:r>
              <a:rPr lang="de-DE" dirty="0" err="1"/>
              <a:t>Proposal</a:t>
            </a:r>
            <a:endParaRPr lang="de-DE" dirty="0"/>
          </a:p>
        </p:txBody>
      </p:sp>
      <p:sp>
        <p:nvSpPr>
          <p:cNvPr id="3" name="Inhaltsplatzhalter 2"/>
          <p:cNvSpPr>
            <a:spLocks noGrp="1"/>
          </p:cNvSpPr>
          <p:nvPr>
            <p:ph idx="1"/>
          </p:nvPr>
        </p:nvSpPr>
        <p:spPr>
          <a:xfrm>
            <a:off x="323528" y="1639341"/>
            <a:ext cx="4752528" cy="4525963"/>
          </a:xfrm>
        </p:spPr>
        <p:txBody>
          <a:bodyPr>
            <a:normAutofit/>
          </a:bodyPr>
          <a:lstStyle/>
          <a:p>
            <a:r>
              <a:rPr lang="en-US" sz="2000" dirty="0"/>
              <a:t>2018 study: “From Bilateral Arbitral Tribunals and Investment Courts to a Multilateral Investment Court” (Bungenberg/Reinisch)</a:t>
            </a:r>
          </a:p>
          <a:p>
            <a:r>
              <a:rPr lang="en-GB" sz="2000" dirty="0"/>
              <a:t>Implementing ‘rule of law’ demands into two suggested models: </a:t>
            </a:r>
          </a:p>
          <a:p>
            <a:pPr lvl="2"/>
            <a:r>
              <a:rPr lang="en-US" sz="1900" i="1" dirty="0"/>
              <a:t>Two-tiered Multilateral Investment Court (MIC)</a:t>
            </a:r>
          </a:p>
          <a:p>
            <a:pPr lvl="2"/>
            <a:r>
              <a:rPr lang="en-US" sz="1900" i="1" dirty="0"/>
              <a:t>Multilateral Investment Appellate Mechanism (MIAM)</a:t>
            </a:r>
            <a:endParaRPr lang="en-US" sz="1900" b="1" i="1" dirty="0"/>
          </a:p>
          <a:p>
            <a:r>
              <a:rPr lang="en-US" sz="2000" dirty="0"/>
              <a:t>Based on the 2018 study: 2020 </a:t>
            </a:r>
            <a:r>
              <a:rPr lang="en-US" sz="2000" i="1" dirty="0"/>
              <a:t>Draft Statute of the Multilateral Investment Court </a:t>
            </a:r>
            <a:r>
              <a:rPr lang="en-US" sz="2000" dirty="0"/>
              <a:t>(Bungenberg/Reinisch)</a:t>
            </a:r>
            <a:endParaRPr lang="de-DE" dirty="0"/>
          </a:p>
        </p:txBody>
      </p:sp>
      <p:pic>
        <p:nvPicPr>
          <p:cNvPr id="4" name="Bildplatzhalter 11"/>
          <p:cNvPicPr>
            <a:picLocks noChangeAspect="1"/>
          </p:cNvPicPr>
          <p:nvPr/>
        </p:nvPicPr>
        <p:blipFill>
          <a:blip r:embed="rId2" cstate="print">
            <a:extLst>
              <a:ext uri="{28A0092B-C50C-407E-A947-70E740481C1C}">
                <a14:useLocalDpi xmlns:a14="http://schemas.microsoft.com/office/drawing/2010/main" val="0"/>
              </a:ext>
            </a:extLst>
          </a:blip>
          <a:srcRect t="145" b="145"/>
          <a:stretch>
            <a:fillRect/>
          </a:stretch>
        </p:blipFill>
        <p:spPr>
          <a:xfrm>
            <a:off x="5520973" y="1772818"/>
            <a:ext cx="3276000" cy="4356000"/>
          </a:xfrm>
          <a:prstGeom prst="rect">
            <a:avLst/>
          </a:prstGeom>
        </p:spPr>
      </p:pic>
    </p:spTree>
    <p:extLst>
      <p:ext uri="{BB962C8B-B14F-4D97-AF65-F5344CB8AC3E}">
        <p14:creationId xmlns:p14="http://schemas.microsoft.com/office/powerpoint/2010/main" val="156978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Organizational Issues</a:t>
            </a:r>
            <a:endParaRPr lang="de-DE" dirty="0"/>
          </a:p>
        </p:txBody>
      </p:sp>
      <p:sp>
        <p:nvSpPr>
          <p:cNvPr id="3" name="Inhaltsplatzhalter 2"/>
          <p:cNvSpPr>
            <a:spLocks noGrp="1"/>
          </p:cNvSpPr>
          <p:nvPr>
            <p:ph idx="1"/>
          </p:nvPr>
        </p:nvSpPr>
        <p:spPr/>
        <p:txBody>
          <a:bodyPr/>
          <a:lstStyle/>
          <a:p>
            <a:r>
              <a:rPr lang="de-DE" dirty="0"/>
              <a:t>MIC </a:t>
            </a:r>
            <a:r>
              <a:rPr lang="de-DE" dirty="0" err="1"/>
              <a:t>as</a:t>
            </a:r>
            <a:r>
              <a:rPr lang="de-DE" dirty="0"/>
              <a:t> a </a:t>
            </a:r>
            <a:r>
              <a:rPr lang="de-DE" dirty="0" err="1"/>
              <a:t>new</a:t>
            </a:r>
            <a:r>
              <a:rPr lang="de-DE" dirty="0"/>
              <a:t> international </a:t>
            </a:r>
            <a:r>
              <a:rPr lang="de-DE" dirty="0" err="1"/>
              <a:t>organization</a:t>
            </a:r>
            <a:r>
              <a:rPr lang="de-DE" dirty="0"/>
              <a:t> </a:t>
            </a:r>
            <a:r>
              <a:rPr lang="de-DE" dirty="0" err="1"/>
              <a:t>established</a:t>
            </a:r>
            <a:r>
              <a:rPr lang="de-DE" dirty="0"/>
              <a:t> </a:t>
            </a:r>
            <a:r>
              <a:rPr lang="de-DE" dirty="0" err="1"/>
              <a:t>by</a:t>
            </a:r>
            <a:r>
              <a:rPr lang="de-DE" dirty="0"/>
              <a:t> </a:t>
            </a:r>
            <a:r>
              <a:rPr lang="de-DE" dirty="0" err="1"/>
              <a:t>treaty</a:t>
            </a:r>
            <a:r>
              <a:rPr lang="de-DE" dirty="0"/>
              <a:t> </a:t>
            </a:r>
          </a:p>
          <a:p>
            <a:r>
              <a:rPr lang="de-DE" dirty="0"/>
              <a:t>Power </a:t>
            </a:r>
            <a:r>
              <a:rPr lang="de-DE" dirty="0" err="1"/>
              <a:t>to</a:t>
            </a:r>
            <a:r>
              <a:rPr lang="de-DE" dirty="0"/>
              <a:t> </a:t>
            </a:r>
            <a:r>
              <a:rPr lang="de-DE" dirty="0" err="1"/>
              <a:t>enter</a:t>
            </a:r>
            <a:r>
              <a:rPr lang="de-DE" dirty="0"/>
              <a:t> </a:t>
            </a:r>
            <a:r>
              <a:rPr lang="de-DE" dirty="0" err="1"/>
              <a:t>into</a:t>
            </a:r>
            <a:r>
              <a:rPr lang="de-DE" dirty="0"/>
              <a:t> a </a:t>
            </a:r>
            <a:r>
              <a:rPr lang="de-DE" dirty="0" err="1"/>
              <a:t>seat</a:t>
            </a:r>
            <a:r>
              <a:rPr lang="de-DE" dirty="0"/>
              <a:t> </a:t>
            </a:r>
            <a:r>
              <a:rPr lang="de-DE" dirty="0" err="1"/>
              <a:t>agreement</a:t>
            </a:r>
            <a:endParaRPr lang="de-DE" dirty="0"/>
          </a:p>
          <a:p>
            <a:r>
              <a:rPr lang="de-DE" dirty="0"/>
              <a:t>Legal </a:t>
            </a:r>
            <a:r>
              <a:rPr lang="de-DE" dirty="0" err="1"/>
              <a:t>personality</a:t>
            </a:r>
            <a:r>
              <a:rPr lang="de-DE" dirty="0"/>
              <a:t> </a:t>
            </a:r>
          </a:p>
          <a:p>
            <a:r>
              <a:rPr lang="de-DE" dirty="0" err="1"/>
              <a:t>Privileges</a:t>
            </a:r>
            <a:r>
              <a:rPr lang="de-DE" dirty="0"/>
              <a:t> </a:t>
            </a:r>
            <a:r>
              <a:rPr lang="de-DE" dirty="0" err="1"/>
              <a:t>and</a:t>
            </a:r>
            <a:r>
              <a:rPr lang="de-DE" dirty="0"/>
              <a:t> </a:t>
            </a:r>
            <a:r>
              <a:rPr lang="de-DE" dirty="0" err="1"/>
              <a:t>immunities</a:t>
            </a:r>
            <a:r>
              <a:rPr lang="de-DE" dirty="0"/>
              <a:t> </a:t>
            </a:r>
          </a:p>
          <a:p>
            <a:endParaRPr lang="de-DE" dirty="0"/>
          </a:p>
        </p:txBody>
      </p:sp>
    </p:spTree>
    <p:extLst>
      <p:ext uri="{BB962C8B-B14F-4D97-AF65-F5344CB8AC3E}">
        <p14:creationId xmlns:p14="http://schemas.microsoft.com/office/powerpoint/2010/main" val="196162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Membership </a:t>
            </a:r>
          </a:p>
        </p:txBody>
      </p:sp>
      <p:sp>
        <p:nvSpPr>
          <p:cNvPr id="3" name="Inhaltsplatzhalter 2"/>
          <p:cNvSpPr>
            <a:spLocks noGrp="1"/>
          </p:cNvSpPr>
          <p:nvPr>
            <p:ph idx="1"/>
          </p:nvPr>
        </p:nvSpPr>
        <p:spPr/>
        <p:txBody>
          <a:bodyPr/>
          <a:lstStyle/>
          <a:p>
            <a:r>
              <a:rPr lang="de-DE" dirty="0"/>
              <a:t>States </a:t>
            </a:r>
            <a:r>
              <a:rPr lang="de-DE" dirty="0" err="1"/>
              <a:t>and</a:t>
            </a:r>
            <a:r>
              <a:rPr lang="de-DE" dirty="0"/>
              <a:t> REIOs:</a:t>
            </a:r>
          </a:p>
          <a:p>
            <a:r>
              <a:rPr lang="de-DE" dirty="0" err="1"/>
              <a:t>Article</a:t>
            </a:r>
            <a:r>
              <a:rPr lang="de-DE" dirty="0"/>
              <a:t> 4(2): </a:t>
            </a:r>
          </a:p>
          <a:p>
            <a:r>
              <a:rPr lang="en-US" dirty="0"/>
              <a:t>“States and other international entities, which have the power to enter into investment agreements, may accede to the MIC.”</a:t>
            </a:r>
            <a:endParaRPr lang="de-DE" dirty="0"/>
          </a:p>
        </p:txBody>
      </p:sp>
    </p:spTree>
    <p:extLst>
      <p:ext uri="{BB962C8B-B14F-4D97-AF65-F5344CB8AC3E}">
        <p14:creationId xmlns:p14="http://schemas.microsoft.com/office/powerpoint/2010/main" val="2114957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Organs</a:t>
            </a:r>
          </a:p>
        </p:txBody>
      </p:sp>
      <p:sp>
        <p:nvSpPr>
          <p:cNvPr id="3" name="Inhaltsplatzhalter 2"/>
          <p:cNvSpPr>
            <a:spLocks noGrp="1"/>
          </p:cNvSpPr>
          <p:nvPr>
            <p:ph idx="1"/>
          </p:nvPr>
        </p:nvSpPr>
        <p:spPr/>
        <p:txBody>
          <a:bodyPr/>
          <a:lstStyle/>
          <a:p>
            <a:r>
              <a:rPr lang="de-DE" dirty="0" err="1"/>
              <a:t>Article</a:t>
            </a:r>
            <a:r>
              <a:rPr lang="de-DE" dirty="0"/>
              <a:t> 3: </a:t>
            </a:r>
          </a:p>
          <a:p>
            <a:r>
              <a:rPr lang="en-US" dirty="0"/>
              <a:t>“The MIC shall have the following organs: </a:t>
            </a:r>
          </a:p>
          <a:p>
            <a:pPr marL="0" indent="0">
              <a:buNone/>
            </a:pPr>
            <a:r>
              <a:rPr lang="en-US" dirty="0"/>
              <a:t>	(a) The Plenary Body </a:t>
            </a:r>
          </a:p>
          <a:p>
            <a:pPr marL="0" indent="0">
              <a:buNone/>
            </a:pPr>
            <a:r>
              <a:rPr lang="en-US" dirty="0"/>
              <a:t>	(b) The Court of First Instance </a:t>
            </a:r>
          </a:p>
          <a:p>
            <a:pPr marL="0" indent="0">
              <a:buNone/>
            </a:pPr>
            <a:r>
              <a:rPr lang="en-US" dirty="0"/>
              <a:t>	(c) The Appellate Court </a:t>
            </a:r>
          </a:p>
          <a:p>
            <a:pPr marL="0" indent="0">
              <a:buNone/>
            </a:pPr>
            <a:r>
              <a:rPr lang="en-US" dirty="0"/>
              <a:t>	(d) The Advisory Centre </a:t>
            </a:r>
          </a:p>
          <a:p>
            <a:pPr marL="0" indent="0">
              <a:buNone/>
            </a:pPr>
            <a:r>
              <a:rPr lang="en-US" dirty="0"/>
              <a:t>	(e) The Secretariat.”</a:t>
            </a:r>
            <a:endParaRPr lang="de-DE" dirty="0"/>
          </a:p>
        </p:txBody>
      </p:sp>
    </p:spTree>
    <p:extLst>
      <p:ext uri="{BB962C8B-B14F-4D97-AF65-F5344CB8AC3E}">
        <p14:creationId xmlns:p14="http://schemas.microsoft.com/office/powerpoint/2010/main" val="3014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Plenary Body</a:t>
            </a:r>
            <a:endParaRPr lang="de-DE" dirty="0"/>
          </a:p>
        </p:txBody>
      </p:sp>
      <p:sp>
        <p:nvSpPr>
          <p:cNvPr id="3" name="Inhaltsplatzhalter 2"/>
          <p:cNvSpPr>
            <a:spLocks noGrp="1"/>
          </p:cNvSpPr>
          <p:nvPr>
            <p:ph idx="1"/>
          </p:nvPr>
        </p:nvSpPr>
        <p:spPr/>
        <p:txBody>
          <a:bodyPr/>
          <a:lstStyle/>
          <a:p>
            <a:r>
              <a:rPr lang="en-GB" dirty="0"/>
              <a:t>consists of Member (States) representatives </a:t>
            </a:r>
          </a:p>
          <a:p>
            <a:r>
              <a:rPr lang="en-GB" dirty="0"/>
              <a:t>elects judges, </a:t>
            </a:r>
          </a:p>
          <a:p>
            <a:r>
              <a:rPr lang="en-GB" dirty="0"/>
              <a:t>approves budget, </a:t>
            </a:r>
          </a:p>
          <a:p>
            <a:r>
              <a:rPr lang="en-GB" dirty="0"/>
              <a:t>adopts secondary law (rules of procedure, regulations and guidelines, etc.),</a:t>
            </a:r>
          </a:p>
          <a:p>
            <a:r>
              <a:rPr lang="en-GB" dirty="0"/>
              <a:t>adopts amendments and interpretations of the Statute </a:t>
            </a:r>
            <a:endParaRPr lang="de-DE" dirty="0"/>
          </a:p>
        </p:txBody>
      </p:sp>
    </p:spTree>
    <p:extLst>
      <p:ext uri="{BB962C8B-B14F-4D97-AF65-F5344CB8AC3E}">
        <p14:creationId xmlns:p14="http://schemas.microsoft.com/office/powerpoint/2010/main" val="340497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Judges</a:t>
            </a:r>
            <a:endParaRPr lang="de-DE" dirty="0"/>
          </a:p>
        </p:txBody>
      </p:sp>
      <p:sp>
        <p:nvSpPr>
          <p:cNvPr id="3" name="Inhaltsplatzhalter 2"/>
          <p:cNvSpPr>
            <a:spLocks noGrp="1"/>
          </p:cNvSpPr>
          <p:nvPr>
            <p:ph idx="1"/>
          </p:nvPr>
        </p:nvSpPr>
        <p:spPr/>
        <p:txBody>
          <a:bodyPr>
            <a:normAutofit/>
          </a:bodyPr>
          <a:lstStyle/>
          <a:p>
            <a:r>
              <a:rPr lang="de-DE" dirty="0"/>
              <a:t>24 </a:t>
            </a:r>
            <a:r>
              <a:rPr lang="de-DE" dirty="0" err="1"/>
              <a:t>full</a:t>
            </a:r>
            <a:r>
              <a:rPr lang="de-DE" dirty="0"/>
              <a:t>-time, </a:t>
            </a:r>
            <a:r>
              <a:rPr lang="de-DE" dirty="0" err="1"/>
              <a:t>judges</a:t>
            </a:r>
            <a:r>
              <a:rPr lang="de-DE" dirty="0"/>
              <a:t> </a:t>
            </a:r>
            <a:r>
              <a:rPr lang="en-US" dirty="0"/>
              <a:t>“persons of high moral character, enjoying the highest reputation for fairness and integrity with </a:t>
            </a:r>
            <a:r>
              <a:rPr lang="en-US" dirty="0" err="1"/>
              <a:t>recognised</a:t>
            </a:r>
            <a:r>
              <a:rPr lang="en-US" dirty="0"/>
              <a:t> competence in the fields of public international law, especially international investment law and international dispute settlement, administrative, commercial and constitutional law.” (Article 9 para. 2)</a:t>
            </a:r>
            <a:endParaRPr lang="de-DE" dirty="0"/>
          </a:p>
        </p:txBody>
      </p:sp>
    </p:spTree>
    <p:extLst>
      <p:ext uri="{BB962C8B-B14F-4D97-AF65-F5344CB8AC3E}">
        <p14:creationId xmlns:p14="http://schemas.microsoft.com/office/powerpoint/2010/main" val="238635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Judges</a:t>
            </a:r>
            <a:endParaRPr lang="de-DE" dirty="0"/>
          </a:p>
        </p:txBody>
      </p:sp>
      <p:sp>
        <p:nvSpPr>
          <p:cNvPr id="3" name="Inhaltsplatzhalter 2"/>
          <p:cNvSpPr>
            <a:spLocks noGrp="1"/>
          </p:cNvSpPr>
          <p:nvPr>
            <p:ph idx="1"/>
          </p:nvPr>
        </p:nvSpPr>
        <p:spPr/>
        <p:txBody>
          <a:bodyPr/>
          <a:lstStyle/>
          <a:p>
            <a:r>
              <a:rPr lang="en-GB" dirty="0"/>
              <a:t>(initially 24 judges –selective representation model) elected by the Plenary Body </a:t>
            </a:r>
          </a:p>
          <a:p>
            <a:r>
              <a:rPr lang="en-GB" dirty="0"/>
              <a:t>guaranteeing diversity (regional groups as in UN) based on member nominations and after scrutiny by a Screening Committee </a:t>
            </a:r>
          </a:p>
          <a:p>
            <a:r>
              <a:rPr lang="en-GB" dirty="0"/>
              <a:t>serving for non-renewable 9-year terms  </a:t>
            </a:r>
          </a:p>
          <a:p>
            <a:r>
              <a:rPr lang="en-GB" dirty="0"/>
              <a:t>in chambers, grand-chambers or plenary </a:t>
            </a:r>
          </a:p>
          <a:p>
            <a:r>
              <a:rPr lang="en-GB" dirty="0"/>
              <a:t>or (9 judges) on the Appellate Court </a:t>
            </a:r>
          </a:p>
          <a:p>
            <a:endParaRPr lang="en-GB" dirty="0"/>
          </a:p>
        </p:txBody>
      </p:sp>
    </p:spTree>
    <p:extLst>
      <p:ext uri="{BB962C8B-B14F-4D97-AF65-F5344CB8AC3E}">
        <p14:creationId xmlns:p14="http://schemas.microsoft.com/office/powerpoint/2010/main" val="121277304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1877</Words>
  <Application>Microsoft Office PowerPoint</Application>
  <PresentationFormat>Экран (4:3)</PresentationFormat>
  <Paragraphs>171</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Wingdings</vt:lpstr>
      <vt:lpstr>Larissa</vt:lpstr>
      <vt:lpstr>Draft Statute of the Multilateral Investment Court</vt:lpstr>
      <vt:lpstr>Overview</vt:lpstr>
      <vt:lpstr>MIC Proposal</vt:lpstr>
      <vt:lpstr>Organizational Issues</vt:lpstr>
      <vt:lpstr>Membership </vt:lpstr>
      <vt:lpstr>Organs</vt:lpstr>
      <vt:lpstr>Plenary Body</vt:lpstr>
      <vt:lpstr>Judges</vt:lpstr>
      <vt:lpstr>Judges</vt:lpstr>
      <vt:lpstr>Advisory Centre </vt:lpstr>
      <vt:lpstr>Secretariat</vt:lpstr>
      <vt:lpstr>Jurisdiction </vt:lpstr>
      <vt:lpstr>Jurisdiction </vt:lpstr>
      <vt:lpstr>Jurisdiction</vt:lpstr>
      <vt:lpstr>Two-Tier System</vt:lpstr>
      <vt:lpstr>Two-Tier System …</vt:lpstr>
      <vt:lpstr>Two-Tier System …</vt:lpstr>
      <vt:lpstr>General (Procedural) Principles</vt:lpstr>
      <vt:lpstr>General (Procedural) Principles …</vt:lpstr>
      <vt:lpstr>General (Procedural) Principles …</vt:lpstr>
      <vt:lpstr>Applicable Law</vt:lpstr>
      <vt:lpstr>Enforcement of Decisions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Bianca Böhme</dc:creator>
  <cp:lastModifiedBy>Пресс-секретарь</cp:lastModifiedBy>
  <cp:revision>13</cp:revision>
  <cp:lastPrinted>2021-11-16T11:48:45Z</cp:lastPrinted>
  <dcterms:created xsi:type="dcterms:W3CDTF">2021-11-11T11:41:02Z</dcterms:created>
  <dcterms:modified xsi:type="dcterms:W3CDTF">2021-12-23T04:16:54Z</dcterms:modified>
</cp:coreProperties>
</file>