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71" r:id="rId2"/>
    <p:sldId id="264" r:id="rId3"/>
    <p:sldId id="292" r:id="rId4"/>
    <p:sldId id="293" r:id="rId5"/>
    <p:sldId id="274" r:id="rId6"/>
    <p:sldId id="294" r:id="rId7"/>
    <p:sldId id="295" r:id="rId8"/>
    <p:sldId id="296" r:id="rId9"/>
    <p:sldId id="297" r:id="rId10"/>
    <p:sldId id="300" r:id="rId11"/>
    <p:sldId id="308" r:id="rId12"/>
    <p:sldId id="307" r:id="rId13"/>
    <p:sldId id="301" r:id="rId14"/>
    <p:sldId id="306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713AF"/>
    <a:srgbClr val="7F06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E25E649-3F16-4E02-A733-19D2CDBF48F0}" styleName="Средний стиль 3 -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Средний стиль 3 - 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6288" autoAdjust="0"/>
  </p:normalViewPr>
  <p:slideViewPr>
    <p:cSldViewPr>
      <p:cViewPr varScale="1">
        <p:scale>
          <a:sx n="111" d="100"/>
          <a:sy n="111" d="100"/>
        </p:scale>
        <p:origin x="1614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18" Type="http://schemas.openxmlformats.org/officeDocument/2006/relationships/viewProps" Target="viewProps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presProps" Target="presProps.xml" /><Relationship Id="rId2" Type="http://schemas.openxmlformats.org/officeDocument/2006/relationships/slide" Target="slides/slide1.xml" /><Relationship Id="rId16" Type="http://schemas.openxmlformats.org/officeDocument/2006/relationships/notesMaster" Target="notesMasters/notesMaster1.xml" /><Relationship Id="rId20" Type="http://schemas.openxmlformats.org/officeDocument/2006/relationships/tableStyles" Target="tableStyles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5" Type="http://schemas.openxmlformats.org/officeDocument/2006/relationships/slide" Target="slides/slide4.xml" /><Relationship Id="rId15" Type="http://schemas.openxmlformats.org/officeDocument/2006/relationships/slide" Target="slides/slide14.xml" /><Relationship Id="rId10" Type="http://schemas.openxmlformats.org/officeDocument/2006/relationships/slide" Target="slides/slide9.xml" /><Relationship Id="rId19" Type="http://schemas.openxmlformats.org/officeDocument/2006/relationships/theme" Target="theme/theme1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slide" Target="slides/slide13.xml" 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er\Desktop\&#1051;&#1080;&#1089;&#1090;%20Microsoft%20Excel.xlsx" TargetMode="External" /><Relationship Id="rId2" Type="http://schemas.microsoft.com/office/2011/relationships/chartColorStyle" Target="colors1.xml" /><Relationship Id="rId1" Type="http://schemas.microsoft.com/office/2011/relationships/chartStyle" Target="style1.xml" 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er\Desktop\&#1051;&#1080;&#1089;&#1090;%20Microsoft%20Excel.xlsx" TargetMode="External" /><Relationship Id="rId2" Type="http://schemas.microsoft.com/office/2011/relationships/chartColorStyle" Target="colors2.xml" /><Relationship Id="rId1" Type="http://schemas.microsoft.com/office/2011/relationships/chartStyle" Target="style2.xml" 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er\Desktop\&#1090;&#1110;&#1083;.xlsx" TargetMode="External" /><Relationship Id="rId2" Type="http://schemas.microsoft.com/office/2011/relationships/chartColorStyle" Target="colors3.xml" /><Relationship Id="rId1" Type="http://schemas.microsoft.com/office/2011/relationships/chartStyle" Target="style3.xml" 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er\Desktop\&#1090;&#1110;&#1083;.xlsx" TargetMode="External" /><Relationship Id="rId2" Type="http://schemas.microsoft.com/office/2011/relationships/chartColorStyle" Target="colors4.xml" /><Relationship Id="rId1" Type="http://schemas.microsoft.com/office/2011/relationships/chartStyle" Target="style4.xml" 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er\Desktop\&#1048;&#1085;&#1076;&#1080;&#1082;&#1072;&#1090;&#1086;&#1088;%20&#1089;&#1074;&#1086;&#1076;.xlsx" TargetMode="External" /><Relationship Id="rId2" Type="http://schemas.microsoft.com/office/2011/relationships/chartColorStyle" Target="colors5.xml" /><Relationship Id="rId1" Type="http://schemas.microsoft.com/office/2011/relationships/chartStyle" Target="style5.xml" 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.xlsx" /><Relationship Id="rId2" Type="http://schemas.microsoft.com/office/2011/relationships/chartColorStyle" Target="colors6.xml" /><Relationship Id="rId1" Type="http://schemas.microsoft.com/office/2011/relationships/chartStyle" Target="style6.xml" 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spc="0" baseline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ru-RU" sz="16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МӘДЕНИЕТ МЕКЕМЕЛЕРІНІҢ САНЫ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spc="0" baseline="0">
              <a:solidFill>
                <a:schemeClr val="tx2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Лист1!$A$4</c:f>
              <c:strCache>
                <c:ptCount val="1"/>
                <c:pt idx="0">
                  <c:v>Нұр-Сұлтан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2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Лист1!$B$3:$E$3</c:f>
              <c:strCache>
                <c:ptCount val="4"/>
                <c:pt idx="0">
                  <c:v>Театр</c:v>
                </c:pt>
                <c:pt idx="1">
                  <c:v>Музей</c:v>
                </c:pt>
                <c:pt idx="2">
                  <c:v>Концерттік ұйым</c:v>
                </c:pt>
                <c:pt idx="3">
                  <c:v>Кітапхана</c:v>
                </c:pt>
              </c:strCache>
            </c:strRef>
          </c:cat>
          <c:val>
            <c:numRef>
              <c:f>Лист1!$B$4:$E$4</c:f>
              <c:numCache>
                <c:formatCode>General</c:formatCode>
                <c:ptCount val="4"/>
                <c:pt idx="0">
                  <c:v>7</c:v>
                </c:pt>
                <c:pt idx="1">
                  <c:v>5</c:v>
                </c:pt>
                <c:pt idx="2">
                  <c:v>6</c:v>
                </c:pt>
                <c:pt idx="3">
                  <c:v>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5B3-4071-A524-0B90A29A3A10}"/>
            </c:ext>
          </c:extLst>
        </c:ser>
        <c:ser>
          <c:idx val="1"/>
          <c:order val="1"/>
          <c:tx>
            <c:strRef>
              <c:f>Лист1!$A$5</c:f>
              <c:strCache>
                <c:ptCount val="1"/>
                <c:pt idx="0">
                  <c:v>Алматы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2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Лист1!$B$3:$E$3</c:f>
              <c:strCache>
                <c:ptCount val="4"/>
                <c:pt idx="0">
                  <c:v>Театр</c:v>
                </c:pt>
                <c:pt idx="1">
                  <c:v>Музей</c:v>
                </c:pt>
                <c:pt idx="2">
                  <c:v>Концерттік ұйым</c:v>
                </c:pt>
                <c:pt idx="3">
                  <c:v>Кітапхана</c:v>
                </c:pt>
              </c:strCache>
            </c:strRef>
          </c:cat>
          <c:val>
            <c:numRef>
              <c:f>Лист1!$B$5:$E$5</c:f>
              <c:numCache>
                <c:formatCode>General</c:formatCode>
                <c:ptCount val="4"/>
                <c:pt idx="0">
                  <c:v>18</c:v>
                </c:pt>
                <c:pt idx="1">
                  <c:v>15</c:v>
                </c:pt>
                <c:pt idx="2">
                  <c:v>7</c:v>
                </c:pt>
                <c:pt idx="3">
                  <c:v>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5B3-4071-A524-0B90A29A3A10}"/>
            </c:ext>
          </c:extLst>
        </c:ser>
        <c:ser>
          <c:idx val="2"/>
          <c:order val="2"/>
          <c:tx>
            <c:strRef>
              <c:f>Лист1!$A$6</c:f>
              <c:strCache>
                <c:ptCount val="1"/>
                <c:pt idx="0">
                  <c:v>Шымкент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2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Лист1!$B$3:$E$3</c:f>
              <c:strCache>
                <c:ptCount val="4"/>
                <c:pt idx="0">
                  <c:v>Театр</c:v>
                </c:pt>
                <c:pt idx="1">
                  <c:v>Музей</c:v>
                </c:pt>
                <c:pt idx="2">
                  <c:v>Концерттік ұйым</c:v>
                </c:pt>
                <c:pt idx="3">
                  <c:v>Кітапхана</c:v>
                </c:pt>
              </c:strCache>
            </c:strRef>
          </c:cat>
          <c:val>
            <c:numRef>
              <c:f>Лист1!$B$6:$E$6</c:f>
              <c:numCache>
                <c:formatCode>General</c:formatCode>
                <c:ptCount val="4"/>
                <c:pt idx="0">
                  <c:v>5</c:v>
                </c:pt>
                <c:pt idx="1">
                  <c:v>1</c:v>
                </c:pt>
                <c:pt idx="2">
                  <c:v>1</c:v>
                </c:pt>
                <c:pt idx="3">
                  <c:v>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5B3-4071-A524-0B90A29A3A1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39642696"/>
        <c:axId val="439643680"/>
      </c:barChart>
      <c:catAx>
        <c:axId val="4396426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ru-RU"/>
          </a:p>
        </c:txPr>
        <c:crossAx val="439643680"/>
        <c:crosses val="autoZero"/>
        <c:auto val="1"/>
        <c:lblAlgn val="ctr"/>
        <c:lblOffset val="100"/>
        <c:noMultiLvlLbl val="0"/>
      </c:catAx>
      <c:valAx>
        <c:axId val="4396436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ru-RU"/>
          </a:p>
        </c:txPr>
        <c:crossAx val="4396426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6100988779024553"/>
          <c:y val="0.88716846102207558"/>
          <c:w val="0.7103108712558508"/>
          <c:h val="7.975020429305670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1" i="0" u="none" strike="noStrike" kern="1200" baseline="0">
              <a:solidFill>
                <a:schemeClr val="tx2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ru-RU" sz="16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МӘДЕНИЕТ МЕКЕМЕЛЕРІНЕ</a:t>
            </a:r>
            <a:r>
              <a:rPr lang="ru-RU" sz="1600" b="1" baseline="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КЕЛУШІЛЕРДІҢ САНЫ </a:t>
            </a:r>
          </a:p>
          <a:p>
            <a:pPr>
              <a:defRPr b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pPr>
            <a:r>
              <a:rPr lang="ru-RU" sz="1200" b="1" baseline="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sz="1200" b="1" baseline="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мың</a:t>
            </a:r>
            <a:r>
              <a:rPr lang="ru-RU" sz="1200" b="1" baseline="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b="1" baseline="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адам</a:t>
            </a:r>
            <a:r>
              <a:rPr lang="ru-RU" sz="1200" b="1" baseline="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ru-RU" sz="12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c:rich>
      </c:tx>
      <c:layout>
        <c:manualLayout>
          <c:xMode val="edge"/>
          <c:yMode val="edge"/>
          <c:x val="0.18136326603441369"/>
          <c:y val="1.537259748916786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2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Лист1!$A$12</c:f>
              <c:strCache>
                <c:ptCount val="1"/>
                <c:pt idx="0">
                  <c:v>Нұр-Сұлтан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2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Лист1!$B$11:$E$11</c:f>
              <c:strCache>
                <c:ptCount val="4"/>
                <c:pt idx="0">
                  <c:v>Театр</c:v>
                </c:pt>
                <c:pt idx="1">
                  <c:v>Музей</c:v>
                </c:pt>
                <c:pt idx="2">
                  <c:v>Концерттік ұйым</c:v>
                </c:pt>
                <c:pt idx="3">
                  <c:v>Кітапхана</c:v>
                </c:pt>
              </c:strCache>
            </c:strRef>
          </c:cat>
          <c:val>
            <c:numRef>
              <c:f>Лист1!$B$12:$E$12</c:f>
              <c:numCache>
                <c:formatCode>#,##0</c:formatCode>
                <c:ptCount val="4"/>
                <c:pt idx="0">
                  <c:v>410.6</c:v>
                </c:pt>
                <c:pt idx="1">
                  <c:v>833</c:v>
                </c:pt>
                <c:pt idx="2" formatCode="General">
                  <c:v>2328</c:v>
                </c:pt>
                <c:pt idx="3" formatCode="General">
                  <c:v>353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9CF-4883-813F-C7F481A8CD97}"/>
            </c:ext>
          </c:extLst>
        </c:ser>
        <c:ser>
          <c:idx val="1"/>
          <c:order val="1"/>
          <c:tx>
            <c:strRef>
              <c:f>Лист1!$A$13</c:f>
              <c:strCache>
                <c:ptCount val="1"/>
                <c:pt idx="0">
                  <c:v>Алматы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2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Лист1!$B$11:$E$11</c:f>
              <c:strCache>
                <c:ptCount val="4"/>
                <c:pt idx="0">
                  <c:v>Театр</c:v>
                </c:pt>
                <c:pt idx="1">
                  <c:v>Музей</c:v>
                </c:pt>
                <c:pt idx="2">
                  <c:v>Концерттік ұйым</c:v>
                </c:pt>
                <c:pt idx="3">
                  <c:v>Кітапхана</c:v>
                </c:pt>
              </c:strCache>
            </c:strRef>
          </c:cat>
          <c:val>
            <c:numRef>
              <c:f>Лист1!$B$13:$E$13</c:f>
              <c:numCache>
                <c:formatCode>#,##0</c:formatCode>
                <c:ptCount val="4"/>
                <c:pt idx="0">
                  <c:v>604</c:v>
                </c:pt>
                <c:pt idx="1">
                  <c:v>461</c:v>
                </c:pt>
                <c:pt idx="2">
                  <c:v>585</c:v>
                </c:pt>
                <c:pt idx="3">
                  <c:v>426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9CF-4883-813F-C7F481A8CD97}"/>
            </c:ext>
          </c:extLst>
        </c:ser>
        <c:ser>
          <c:idx val="2"/>
          <c:order val="2"/>
          <c:tx>
            <c:strRef>
              <c:f>Лист1!$A$14</c:f>
              <c:strCache>
                <c:ptCount val="1"/>
                <c:pt idx="0">
                  <c:v>Шымкент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303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0599-43E8-A4EB-6BF714816CD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2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Лист1!$B$11:$E$11</c:f>
              <c:strCache>
                <c:ptCount val="4"/>
                <c:pt idx="0">
                  <c:v>Театр</c:v>
                </c:pt>
                <c:pt idx="1">
                  <c:v>Музей</c:v>
                </c:pt>
                <c:pt idx="2">
                  <c:v>Концерттік ұйым</c:v>
                </c:pt>
                <c:pt idx="3">
                  <c:v>Кітапхана</c:v>
                </c:pt>
              </c:strCache>
            </c:strRef>
          </c:cat>
          <c:val>
            <c:numRef>
              <c:f>Лист1!$B$14:$E$14</c:f>
              <c:numCache>
                <c:formatCode>General</c:formatCode>
                <c:ptCount val="4"/>
                <c:pt idx="0">
                  <c:v>303.39999999999998</c:v>
                </c:pt>
                <c:pt idx="1">
                  <c:v>9</c:v>
                </c:pt>
                <c:pt idx="2">
                  <c:v>31</c:v>
                </c:pt>
                <c:pt idx="3">
                  <c:v>176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9CF-4883-813F-C7F481A8CD9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35021384"/>
        <c:axId val="435027616"/>
      </c:barChart>
      <c:catAx>
        <c:axId val="4350213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ru-RU"/>
          </a:p>
        </c:txPr>
        <c:crossAx val="435027616"/>
        <c:crosses val="autoZero"/>
        <c:auto val="1"/>
        <c:lblAlgn val="ctr"/>
        <c:lblOffset val="100"/>
        <c:noMultiLvlLbl val="0"/>
      </c:catAx>
      <c:valAx>
        <c:axId val="4350276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ru-RU"/>
          </a:p>
        </c:txPr>
        <c:crossAx val="4350213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0523358229383448"/>
          <c:y val="0.89401854209931086"/>
          <c:w val="0.79616233553818361"/>
          <c:h val="8.503578967416318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1" i="0" u="none" strike="noStrike" kern="1200" baseline="0">
              <a:solidFill>
                <a:schemeClr val="tx2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spc="0" baseline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ru-RU" sz="20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МӘДЕНИЕТ САЛАСЫ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spc="0" baseline="0">
              <a:solidFill>
                <a:schemeClr val="tx2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5.4582597595931398E-2"/>
          <c:y val="9.9485519508756157E-2"/>
          <c:w val="0.93387922290555758"/>
          <c:h val="0.70584115205837339"/>
        </c:manualLayout>
      </c:layout>
      <c:lineChart>
        <c:grouping val="standard"/>
        <c:varyColors val="0"/>
        <c:ser>
          <c:idx val="0"/>
          <c:order val="0"/>
          <c:tx>
            <c:strRef>
              <c:f>Лист3!$A$4</c:f>
              <c:strCache>
                <c:ptCount val="1"/>
                <c:pt idx="0">
                  <c:v>Кітапханаға келушілер саны (мың адам)</c:v>
                </c:pt>
              </c:strCache>
            </c:strRef>
          </c:tx>
          <c:spPr>
            <a:ln w="28575" cap="rnd">
              <a:solidFill>
                <a:schemeClr val="tx2"/>
              </a:solidFill>
              <a:round/>
              <a:tailEnd type="arrow" w="lg" len="med"/>
            </a:ln>
            <a:effectLst/>
          </c:spPr>
          <c:marker>
            <c:symbol val="circle"/>
            <c:size val="5"/>
            <c:spPr>
              <a:solidFill>
                <a:schemeClr val="tx2"/>
              </a:solidFill>
              <a:ln w="9525">
                <a:solidFill>
                  <a:schemeClr val="tx2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1" i="0" u="none" strike="noStrike" kern="1200" baseline="0">
                    <a:solidFill>
                      <a:schemeClr val="tx2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Лист3!$B$3:$F$3</c:f>
              <c:numCache>
                <c:formatCode>General</c:formatCode>
                <c:ptCount val="5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  <c:pt idx="4">
                  <c:v>2024</c:v>
                </c:pt>
              </c:numCache>
            </c:numRef>
          </c:cat>
          <c:val>
            <c:numRef>
              <c:f>Лист3!$B$4:$F$4</c:f>
              <c:numCache>
                <c:formatCode>General</c:formatCode>
                <c:ptCount val="5"/>
                <c:pt idx="0">
                  <c:v>105.3</c:v>
                </c:pt>
                <c:pt idx="1">
                  <c:v>176</c:v>
                </c:pt>
                <c:pt idx="2">
                  <c:v>186</c:v>
                </c:pt>
                <c:pt idx="3">
                  <c:v>196</c:v>
                </c:pt>
                <c:pt idx="4">
                  <c:v>206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600-4BEB-AE48-58527343F050}"/>
            </c:ext>
          </c:extLst>
        </c:ser>
        <c:ser>
          <c:idx val="1"/>
          <c:order val="1"/>
          <c:tx>
            <c:strRef>
              <c:f>Лист3!$A$5</c:f>
              <c:strCache>
                <c:ptCount val="1"/>
                <c:pt idx="0">
                  <c:v>Театрға келушілер саны (мың адам)</c:v>
                </c:pt>
              </c:strCache>
            </c:strRef>
          </c:tx>
          <c:spPr>
            <a:ln w="28575" cap="rnd">
              <a:solidFill>
                <a:srgbClr val="FF0000"/>
              </a:solidFill>
              <a:round/>
              <a:headEnd type="none"/>
              <a:tailEnd type="arrow" w="lg" len="med"/>
            </a:ln>
            <a:effectLst/>
          </c:spPr>
          <c:marker>
            <c:symbol val="circle"/>
            <c:size val="5"/>
            <c:spPr>
              <a:solidFill>
                <a:srgbClr val="C00000"/>
              </a:solidFill>
              <a:ln w="9525">
                <a:solidFill>
                  <a:srgbClr val="FF0000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1" i="0" u="none" strike="noStrike" kern="1200" baseline="0">
                    <a:solidFill>
                      <a:srgbClr val="FF0000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Лист3!$B$3:$F$3</c:f>
              <c:numCache>
                <c:formatCode>General</c:formatCode>
                <c:ptCount val="5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  <c:pt idx="4">
                  <c:v>2024</c:v>
                </c:pt>
              </c:numCache>
            </c:numRef>
          </c:cat>
          <c:val>
            <c:numRef>
              <c:f>Лист3!$B$5:$F$5</c:f>
              <c:numCache>
                <c:formatCode>General</c:formatCode>
                <c:ptCount val="5"/>
                <c:pt idx="0">
                  <c:v>127</c:v>
                </c:pt>
                <c:pt idx="1">
                  <c:v>238</c:v>
                </c:pt>
                <c:pt idx="2">
                  <c:v>248</c:v>
                </c:pt>
                <c:pt idx="3">
                  <c:v>258</c:v>
                </c:pt>
                <c:pt idx="4">
                  <c:v>268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E600-4BEB-AE48-58527343F050}"/>
            </c:ext>
          </c:extLst>
        </c:ser>
        <c:ser>
          <c:idx val="2"/>
          <c:order val="2"/>
          <c:tx>
            <c:strRef>
              <c:f>Лист3!$A$6</c:f>
              <c:strCache>
                <c:ptCount val="1"/>
                <c:pt idx="0">
                  <c:v>Концерттік ұйымға келушілер саны (мың адам)</c:v>
                </c:pt>
              </c:strCache>
            </c:strRef>
          </c:tx>
          <c:spPr>
            <a:ln w="28575" cap="rnd">
              <a:solidFill>
                <a:srgbClr val="00B050"/>
              </a:solidFill>
              <a:round/>
              <a:tailEnd type="arrow" w="lg" len="med"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1" i="0" u="none" strike="noStrike" kern="1200" baseline="0">
                    <a:solidFill>
                      <a:srgbClr val="00B050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Лист3!$B$3:$F$3</c:f>
              <c:numCache>
                <c:formatCode>General</c:formatCode>
                <c:ptCount val="5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  <c:pt idx="4">
                  <c:v>2024</c:v>
                </c:pt>
              </c:numCache>
            </c:numRef>
          </c:cat>
          <c:val>
            <c:numRef>
              <c:f>Лист3!$B$6:$F$6</c:f>
              <c:numCache>
                <c:formatCode>General</c:formatCode>
                <c:ptCount val="5"/>
                <c:pt idx="0">
                  <c:v>22</c:v>
                </c:pt>
                <c:pt idx="1">
                  <c:v>24</c:v>
                </c:pt>
                <c:pt idx="2">
                  <c:v>74</c:v>
                </c:pt>
                <c:pt idx="3">
                  <c:v>84</c:v>
                </c:pt>
                <c:pt idx="4">
                  <c:v>94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E600-4BEB-AE48-58527343F050}"/>
            </c:ext>
          </c:extLst>
        </c:ser>
        <c:ser>
          <c:idx val="3"/>
          <c:order val="3"/>
          <c:tx>
            <c:strRef>
              <c:f>Лист3!$A$7</c:f>
              <c:strCache>
                <c:ptCount val="1"/>
                <c:pt idx="0">
                  <c:v>Музейге келушілер саны (мың адам)</c:v>
                </c:pt>
              </c:strCache>
            </c:strRef>
          </c:tx>
          <c:spPr>
            <a:ln w="28575" cap="rnd">
              <a:solidFill>
                <a:schemeClr val="accent5">
                  <a:lumMod val="75000"/>
                </a:schemeClr>
              </a:solidFill>
              <a:round/>
              <a:tailEnd type="arrow" w="lg" len="med"/>
            </a:ln>
            <a:effectLst/>
          </c:spPr>
          <c:marker>
            <c:symbol val="circle"/>
            <c:size val="5"/>
            <c:spPr>
              <a:solidFill>
                <a:schemeClr val="accent5">
                  <a:lumMod val="75000"/>
                </a:schemeClr>
              </a:solidFill>
              <a:ln w="9525">
                <a:solidFill>
                  <a:schemeClr val="accent5">
                    <a:lumMod val="75000"/>
                  </a:schemeClr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1" i="0" u="none" strike="noStrike" kern="1200" baseline="0">
                    <a:solidFill>
                      <a:schemeClr val="accent5">
                        <a:lumMod val="7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Лист3!$B$3:$F$3</c:f>
              <c:numCache>
                <c:formatCode>General</c:formatCode>
                <c:ptCount val="5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  <c:pt idx="4">
                  <c:v>2024</c:v>
                </c:pt>
              </c:numCache>
            </c:numRef>
          </c:cat>
          <c:val>
            <c:numRef>
              <c:f>Лист3!$B$7:$F$7</c:f>
              <c:numCache>
                <c:formatCode>General</c:formatCode>
                <c:ptCount val="5"/>
                <c:pt idx="0">
                  <c:v>6.2</c:v>
                </c:pt>
                <c:pt idx="1">
                  <c:v>9.4</c:v>
                </c:pt>
                <c:pt idx="2">
                  <c:v>102</c:v>
                </c:pt>
                <c:pt idx="3">
                  <c:v>108</c:v>
                </c:pt>
                <c:pt idx="4">
                  <c:v>114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E600-4BEB-AE48-58527343F050}"/>
            </c:ext>
          </c:extLst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437582136"/>
        <c:axId val="437577544"/>
      </c:lineChart>
      <c:catAx>
        <c:axId val="4375821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ru-RU"/>
          </a:p>
        </c:txPr>
        <c:crossAx val="437577544"/>
        <c:crosses val="autoZero"/>
        <c:auto val="1"/>
        <c:lblAlgn val="ctr"/>
        <c:lblOffset val="100"/>
        <c:noMultiLvlLbl val="0"/>
      </c:catAx>
      <c:valAx>
        <c:axId val="4375775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ru-RU"/>
          </a:p>
        </c:txPr>
        <c:crossAx val="4375821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1959433370258103"/>
          <c:y val="0.8918353689867794"/>
          <c:w val="0.84982001608076974"/>
          <c:h val="0.1054088608210198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2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spc="0" baseline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ru-RU" sz="20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ТІЛДЕРДІ ДАМЫТУ САЛАСЫ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spc="0" baseline="0">
              <a:solidFill>
                <a:schemeClr val="tx2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6.6949071690322479E-2"/>
          <c:y val="0.11190362018599241"/>
          <c:w val="0.90616054963485626"/>
          <c:h val="0.6525428955606239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Лист1!$A$5</c:f>
              <c:strCache>
                <c:ptCount val="1"/>
                <c:pt idx="0">
                  <c:v>Мемлекеттік тілді меңгерген халықтың үлесі (%)</c:v>
                </c:pt>
              </c:strCache>
            </c:strRef>
          </c:tx>
          <c:spPr>
            <a:solidFill>
              <a:srgbClr val="92D050"/>
            </a:solidFill>
            <a:ln>
              <a:solidFill>
                <a:srgbClr val="92D050"/>
              </a:solidFill>
            </a:ln>
            <a:effectLst/>
          </c:spPr>
          <c:invertIfNegative val="0"/>
          <c:dLbls>
            <c:dLbl>
              <c:idx val="4"/>
              <c:tx>
                <c:rich>
                  <a:bodyPr/>
                  <a:lstStyle/>
                  <a:p>
                    <a:fld id="{B7755FCA-F7D9-4692-9BD0-83BA1665DD51}" type="VALUE">
                      <a:rPr lang="en-US" b="0"/>
                      <a:pPr/>
                      <a:t>[ЗНАЧЕНИЕ]</a:t>
                    </a:fld>
                    <a:endParaRPr lang="ru-RU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BAAB-4552-ADA6-A47D5AAB636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2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Лист1!$B$4:$F$4</c:f>
              <c:numCache>
                <c:formatCode>General</c:formatCode>
                <c:ptCount val="5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  <c:pt idx="4">
                  <c:v>2024</c:v>
                </c:pt>
              </c:numCache>
            </c:numRef>
          </c:cat>
          <c:val>
            <c:numRef>
              <c:f>Лист1!$B$5:$F$5</c:f>
              <c:numCache>
                <c:formatCode>General</c:formatCode>
                <c:ptCount val="5"/>
                <c:pt idx="0">
                  <c:v>92.8</c:v>
                </c:pt>
                <c:pt idx="1">
                  <c:v>93.3</c:v>
                </c:pt>
                <c:pt idx="2">
                  <c:v>93.8</c:v>
                </c:pt>
                <c:pt idx="3">
                  <c:v>94.3</c:v>
                </c:pt>
                <c:pt idx="4">
                  <c:v>94.8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AAB-4552-ADA6-A47D5AAB6365}"/>
            </c:ext>
          </c:extLst>
        </c:ser>
        <c:ser>
          <c:idx val="1"/>
          <c:order val="1"/>
          <c:tx>
            <c:strRef>
              <c:f>Лист1!$A$6</c:f>
              <c:strCache>
                <c:ptCount val="1"/>
                <c:pt idx="0">
                  <c:v>Орыс тілін меңгерген халықтың үлесі (%)</c:v>
                </c:pt>
              </c:strCache>
            </c:strRef>
          </c:tx>
          <c:spPr>
            <a:solidFill>
              <a:srgbClr val="00B0F0"/>
            </a:solidFill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c:spPr>
          <c:invertIfNegative val="0"/>
          <c:dLbls>
            <c:dLbl>
              <c:idx val="4"/>
              <c:tx>
                <c:rich>
                  <a:bodyPr/>
                  <a:lstStyle/>
                  <a:p>
                    <a:fld id="{DA65AB03-76C1-40E7-AB4C-CCCE802F6E63}" type="VALUE">
                      <a:rPr lang="en-US" b="0"/>
                      <a:pPr/>
                      <a:t>[ЗНАЧЕНИЕ]</a:t>
                    </a:fld>
                    <a:endParaRPr lang="ru-RU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BAAB-4552-ADA6-A47D5AAB636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2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Лист1!$B$4:$F$4</c:f>
              <c:numCache>
                <c:formatCode>General</c:formatCode>
                <c:ptCount val="5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  <c:pt idx="4">
                  <c:v>2024</c:v>
                </c:pt>
              </c:numCache>
            </c:numRef>
          </c:cat>
          <c:val>
            <c:numRef>
              <c:f>Лист1!$B$6:$F$6</c:f>
              <c:numCache>
                <c:formatCode>General</c:formatCode>
                <c:ptCount val="5"/>
                <c:pt idx="0">
                  <c:v>86.3</c:v>
                </c:pt>
                <c:pt idx="1">
                  <c:v>86.8</c:v>
                </c:pt>
                <c:pt idx="2">
                  <c:v>87.3</c:v>
                </c:pt>
                <c:pt idx="3">
                  <c:v>87.8</c:v>
                </c:pt>
                <c:pt idx="4">
                  <c:v>88.3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AAB-4552-ADA6-A47D5AAB6365}"/>
            </c:ext>
          </c:extLst>
        </c:ser>
        <c:ser>
          <c:idx val="2"/>
          <c:order val="2"/>
          <c:tx>
            <c:strRef>
              <c:f>Лист1!$A$7</c:f>
              <c:strCache>
                <c:ptCount val="1"/>
                <c:pt idx="0">
                  <c:v>Ағылшын тілін меңгерген  халықтың үлесі (%)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dLbl>
              <c:idx val="4"/>
              <c:tx>
                <c:rich>
                  <a:bodyPr/>
                  <a:lstStyle/>
                  <a:p>
                    <a:fld id="{BC92C9B4-A055-477A-B84F-1922E65A236A}" type="VALUE">
                      <a:rPr lang="en-US" b="0"/>
                      <a:pPr/>
                      <a:t>[ЗНАЧЕНИЕ]</a:t>
                    </a:fld>
                    <a:endParaRPr lang="ru-RU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BAAB-4552-ADA6-A47D5AAB636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2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Лист1!$B$4:$F$4</c:f>
              <c:numCache>
                <c:formatCode>General</c:formatCode>
                <c:ptCount val="5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  <c:pt idx="4">
                  <c:v>2024</c:v>
                </c:pt>
              </c:numCache>
            </c:numRef>
          </c:cat>
          <c:val>
            <c:numRef>
              <c:f>Лист1!$B$7:$F$7</c:f>
              <c:numCache>
                <c:formatCode>General</c:formatCode>
                <c:ptCount val="5"/>
                <c:pt idx="0">
                  <c:v>22.3</c:v>
                </c:pt>
                <c:pt idx="1">
                  <c:v>23</c:v>
                </c:pt>
                <c:pt idx="2">
                  <c:v>23.7</c:v>
                </c:pt>
                <c:pt idx="3">
                  <c:v>24.4</c:v>
                </c:pt>
                <c:pt idx="4">
                  <c:v>25.1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AAB-4552-ADA6-A47D5AAB6365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431365304"/>
        <c:axId val="431366944"/>
      </c:barChart>
      <c:catAx>
        <c:axId val="4313653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ru-RU"/>
          </a:p>
        </c:txPr>
        <c:crossAx val="431366944"/>
        <c:crosses val="autoZero"/>
        <c:auto val="1"/>
        <c:lblAlgn val="ctr"/>
        <c:lblOffset val="100"/>
        <c:noMultiLvlLbl val="0"/>
      </c:catAx>
      <c:valAx>
        <c:axId val="4313669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ru-RU"/>
          </a:p>
        </c:txPr>
        <c:crossAx val="431365304"/>
        <c:crossesAt val="1"/>
        <c:crossBetween val="between"/>
        <c:majorUnit val="20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187174721698904"/>
          <c:y val="0.85545192691008198"/>
          <c:w val="0.75817839916680918"/>
          <c:h val="0.1293721270553272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50" b="0" i="0" u="none" strike="noStrike" kern="1200" baseline="0">
              <a:solidFill>
                <a:schemeClr val="tx2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spc="0" baseline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kk-KZ" sz="20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АРХИВ</a:t>
            </a:r>
            <a:r>
              <a:rPr lang="kk-KZ" sz="2000" b="1" baseline="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САЛАСЫ</a:t>
            </a:r>
            <a:endParaRPr lang="ru-RU" sz="20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spc="0" baseline="0">
              <a:solidFill>
                <a:schemeClr val="tx2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ru-RU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Лист3!$A$4</c:f>
              <c:strCache>
                <c:ptCount val="1"/>
                <c:pt idx="0">
                  <c:v>Шымкент қалалық мемлекеттік архиві архивтік қорының жалпы көлемге қарай жыл сайынғы өсуі (%)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2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Лист3!$B$3:$F$3</c:f>
              <c:numCache>
                <c:formatCode>General</c:formatCode>
                <c:ptCount val="5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  <c:pt idx="4">
                  <c:v>2024</c:v>
                </c:pt>
              </c:numCache>
            </c:numRef>
          </c:cat>
          <c:val>
            <c:numRef>
              <c:f>Лист3!$B$4:$F$4</c:f>
              <c:numCache>
                <c:formatCode>General</c:formatCode>
                <c:ptCount val="5"/>
                <c:pt idx="0">
                  <c:v>3</c:v>
                </c:pt>
                <c:pt idx="1">
                  <c:v>6</c:v>
                </c:pt>
                <c:pt idx="2">
                  <c:v>9</c:v>
                </c:pt>
                <c:pt idx="3">
                  <c:v>12</c:v>
                </c:pt>
                <c:pt idx="4">
                  <c:v>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F78-4337-A0CC-8F2CBAEC9A52}"/>
            </c:ext>
          </c:extLst>
        </c:ser>
        <c:ser>
          <c:idx val="1"/>
          <c:order val="1"/>
          <c:tx>
            <c:strRef>
              <c:f>Лист3!$A$5</c:f>
              <c:strCache>
                <c:ptCount val="1"/>
                <c:pt idx="0">
                  <c:v>Архивтік құжаттардың физикалық жағдайын жақсарту (құжаттарды өңдеу, түптеу, тігу) жұмыстарының үлесі (%)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2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Лист3!$B$3:$F$3</c:f>
              <c:numCache>
                <c:formatCode>General</c:formatCode>
                <c:ptCount val="5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  <c:pt idx="4">
                  <c:v>2024</c:v>
                </c:pt>
              </c:numCache>
            </c:numRef>
          </c:cat>
          <c:val>
            <c:numRef>
              <c:f>Лист3!$B$5:$F$5</c:f>
              <c:numCache>
                <c:formatCode>General</c:formatCode>
                <c:ptCount val="5"/>
                <c:pt idx="0">
                  <c:v>5</c:v>
                </c:pt>
                <c:pt idx="1">
                  <c:v>10</c:v>
                </c:pt>
                <c:pt idx="2">
                  <c:v>15</c:v>
                </c:pt>
                <c:pt idx="3">
                  <c:v>20</c:v>
                </c:pt>
                <c:pt idx="4">
                  <c:v>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F78-4337-A0CC-8F2CBAEC9A52}"/>
            </c:ext>
          </c:extLst>
        </c:ser>
        <c:ser>
          <c:idx val="2"/>
          <c:order val="2"/>
          <c:tx>
            <c:strRef>
              <c:f>Лист3!$A$6</c:f>
              <c:strCache>
                <c:ptCount val="1"/>
                <c:pt idx="0">
                  <c:v>Цифрландырылған архивтік құжаттардың үлесі (%)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2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Лист3!$B$3:$F$3</c:f>
              <c:numCache>
                <c:formatCode>General</c:formatCode>
                <c:ptCount val="5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  <c:pt idx="4">
                  <c:v>2024</c:v>
                </c:pt>
              </c:numCache>
            </c:numRef>
          </c:cat>
          <c:val>
            <c:numRef>
              <c:f>Лист3!$B$6:$F$6</c:f>
              <c:numCache>
                <c:formatCode>General</c:formatCode>
                <c:ptCount val="5"/>
                <c:pt idx="0">
                  <c:v>3</c:v>
                </c:pt>
                <c:pt idx="1">
                  <c:v>7</c:v>
                </c:pt>
                <c:pt idx="2">
                  <c:v>12</c:v>
                </c:pt>
                <c:pt idx="3">
                  <c:v>15</c:v>
                </c:pt>
                <c:pt idx="4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F78-4337-A0CC-8F2CBAEC9A52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440925680"/>
        <c:axId val="440923056"/>
        <c:axId val="0"/>
      </c:bar3DChart>
      <c:catAx>
        <c:axId val="4409256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ru-RU"/>
          </a:p>
        </c:txPr>
        <c:crossAx val="440923056"/>
        <c:crosses val="autoZero"/>
        <c:auto val="1"/>
        <c:lblAlgn val="ctr"/>
        <c:lblOffset val="100"/>
        <c:noMultiLvlLbl val="0"/>
      </c:catAx>
      <c:valAx>
        <c:axId val="4409230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ru-RU"/>
          </a:p>
        </c:txPr>
        <c:crossAx val="4409256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"/>
          <c:y val="0.87312212223333208"/>
          <c:w val="1"/>
          <c:h val="0.126877877766667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2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1" i="0" u="none" strike="noStrike" kern="1200" cap="all" spc="50" baseline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800" b="1" i="0" cap="none" baseline="0" dirty="0">
                <a:solidFill>
                  <a:schemeClr val="accent1">
                    <a:lumMod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Шымкент </a:t>
            </a:r>
            <a:r>
              <a:rPr lang="ru-RU" sz="1800" b="1" i="0" cap="none" baseline="0" dirty="0" err="1">
                <a:solidFill>
                  <a:schemeClr val="accent1">
                    <a:lumMod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қаласындағы</a:t>
            </a:r>
            <a:r>
              <a:rPr lang="ru-RU" sz="1800" b="1" i="0" cap="none" baseline="0" dirty="0">
                <a:solidFill>
                  <a:schemeClr val="accent1">
                    <a:lumMod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b="1" i="0" cap="none" baseline="0" dirty="0" err="1">
                <a:solidFill>
                  <a:schemeClr val="accent1">
                    <a:lumMod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көшелердің</a:t>
            </a:r>
            <a:r>
              <a:rPr lang="ru-RU" sz="1800" b="1" i="0" cap="none" baseline="0" dirty="0">
                <a:solidFill>
                  <a:schemeClr val="accent1">
                    <a:lumMod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саны </a:t>
            </a:r>
            <a:r>
              <a:rPr lang="ru-RU" sz="1800" b="1" i="0" baseline="0" dirty="0">
                <a:solidFill>
                  <a:schemeClr val="accent1">
                    <a:lumMod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ru-RU" sz="1800" b="1" i="0" u="none" baseline="0" dirty="0">
                <a:solidFill>
                  <a:schemeClr val="accent1">
                    <a:lumMod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2829</a:t>
            </a:r>
            <a:endParaRPr lang="ru-RU" sz="1800" u="none" dirty="0">
              <a:solidFill>
                <a:schemeClr val="accent1">
                  <a:lumMod val="50000"/>
                </a:schemeClr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1" i="0" u="none" strike="noStrike" kern="1200" cap="all" spc="50" baseline="0">
              <a:ln>
                <a:noFill/>
              </a:ln>
              <a:solidFill>
                <a:schemeClr val="accent1">
                  <a:lumMod val="50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3.4557197346279628E-2"/>
          <c:y val="0.1225046181842403"/>
          <c:w val="0.94646764158488084"/>
          <c:h val="0.70475454406581128"/>
        </c:manualLayout>
      </c:layout>
      <c:ofPieChart>
        <c:ofPieType val="pie"/>
        <c:varyColors val="1"/>
        <c:ser>
          <c:idx val="1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C-62C3-4EAA-AF6D-FD5E6072206F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B-62C3-4EAA-AF6D-FD5E6072206F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7F2E-411E-99E4-06F04DB307FF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7F2E-411E-99E4-06F04DB307FF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62C3-4EAA-AF6D-FD5E6072206F}"/>
              </c:ext>
            </c:extLst>
          </c:dPt>
          <c:dLbls>
            <c:dLbl>
              <c:idx val="0"/>
              <c:layout>
                <c:manualLayout>
                  <c:x val="4.4086941981802213E-2"/>
                  <c:y val="-6.0712631976208617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459675135138904"/>
                      <c:h val="0.2590511445808397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C-62C3-4EAA-AF6D-FD5E6072206F}"/>
                </c:ext>
              </c:extLst>
            </c:dLbl>
            <c:dLbl>
              <c:idx val="1"/>
              <c:layout>
                <c:manualLayout>
                  <c:x val="-0.14307798990508541"/>
                  <c:y val="0.15528594680684996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62C3-4EAA-AF6D-FD5E6072206F}"/>
                </c:ext>
              </c:extLst>
            </c:dLbl>
            <c:dLbl>
              <c:idx val="4"/>
              <c:layout>
                <c:manualLayout>
                  <c:x val="-0.14725802443360325"/>
                  <c:y val="3.4359334355374874E-2"/>
                </c:manualLayout>
              </c:layout>
              <c:tx>
                <c:rich>
                  <a:bodyPr/>
                  <a:lstStyle/>
                  <a:p>
                    <a:r>
                      <a:rPr lang="ru-RU" dirty="0" err="1"/>
                      <a:t>Атауы</a:t>
                    </a:r>
                    <a:r>
                      <a:rPr lang="ru-RU" dirty="0"/>
                      <a:t> </a:t>
                    </a:r>
                    <a:r>
                      <a:rPr lang="ru-RU" dirty="0" err="1"/>
                      <a:t>жоқ</a:t>
                    </a:r>
                    <a:r>
                      <a:rPr lang="ru-RU" baseline="0" dirty="0"/>
                      <a:t> </a:t>
                    </a:r>
                    <a:r>
                      <a:rPr lang="ru-RU" baseline="0" dirty="0" err="1"/>
                      <a:t>көшелер</a:t>
                    </a:r>
                    <a:endParaRPr lang="ru-RU" baseline="0" dirty="0"/>
                  </a:p>
                  <a:p>
                    <a:fld id="{6AE541E9-7341-45E4-988D-C52156A27DC1}" type="VALUE">
                      <a:rPr lang="ru-RU"/>
                      <a:pPr/>
                      <a:t>[ЗНАЧЕНИЕ]</a:t>
                    </a:fld>
                    <a:endParaRPr lang="ru-RU" baseline="0" dirty="0"/>
                  </a:p>
                  <a:p>
                    <a:fld id="{234E0624-5A93-45C9-BCAD-67682226A0C0}" type="PERCENTAGE">
                      <a:rPr lang="ru-RU"/>
                      <a:pPr/>
                      <a:t>[ПРОЦЕНТ]</a:t>
                    </a:fld>
                    <a:endParaRPr lang="ru-RU"/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341132836915177"/>
                      <c:h val="0.2608631649641248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62C3-4EAA-AF6D-FD5E6072206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1" i="0" u="none" strike="noStrike" kern="1200" baseline="0">
                    <a:ln>
                      <a:noFill/>
                    </a:ln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4"/>
                <c:pt idx="0">
                  <c:v>Атауы берілген көшелер</c:v>
                </c:pt>
                <c:pt idx="1">
                  <c:v>Атауы қайталанатын көшелер</c:v>
                </c:pt>
                <c:pt idx="2">
                  <c:v>2020 жыл</c:v>
                </c:pt>
                <c:pt idx="3">
                  <c:v>2021 жыл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2000</c:v>
                </c:pt>
                <c:pt idx="1">
                  <c:v>185</c:v>
                </c:pt>
                <c:pt idx="2">
                  <c:v>305</c:v>
                </c:pt>
                <c:pt idx="3">
                  <c:v>339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2C3-4EAA-AF6D-FD5E6072206F}"/>
            </c:ext>
          </c:extLst>
        </c:ser>
        <c:dLbls>
          <c:dLblPos val="inEnd"/>
          <c:showLegendKey val="0"/>
          <c:showVal val="0"/>
          <c:showCatName val="1"/>
          <c:showSerName val="0"/>
          <c:showPercent val="1"/>
          <c:showBubbleSize val="0"/>
          <c:showLeaderLines val="0"/>
        </c:dLbls>
        <c:gapWidth val="219"/>
        <c:secondPieSize val="75"/>
        <c:serLines>
          <c:spPr>
            <a:ln w="9525" cap="flat" cmpd="sng" algn="ctr">
              <a:solidFill>
                <a:schemeClr val="tx1">
                  <a:lumMod val="35000"/>
                  <a:lumOff val="65000"/>
                </a:schemeClr>
              </a:solidFill>
              <a:round/>
            </a:ln>
            <a:effectLst/>
          </c:spPr>
        </c:serLines>
      </c:of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ln>
            <a:noFill/>
          </a:ln>
          <a:solidFill>
            <a:schemeClr val="tx1"/>
          </a:solidFill>
        </a:defRPr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5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scene3d>
        <a:camera prst="orthographicFront"/>
        <a:lightRig rig="brightRoom" dir="t"/>
      </a:scene3d>
      <a:sp3d prstMaterial="flat">
        <a:bevelT w="50800" h="101600" prst="angle"/>
        <a:contourClr>
          <a:srgbClr val="000000"/>
        </a:contourClr>
      </a:sp3d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1" i="0" kern="1200" cap="all" spc="5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25242D-5766-4DB5-90A6-ADE354D54944}" type="datetimeFigureOut">
              <a:rPr lang="ru-RU" smtClean="0"/>
              <a:t>12.08.2020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DE7595-ADF3-46BA-83BA-50367C8A3F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11856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12.08.2020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12.08.2020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12.08.2020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12.08.2020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12.08.2020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12.08.2020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12.08.2020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 /><Relationship Id="rId2" Type="http://schemas.openxmlformats.org/officeDocument/2006/relationships/image" Target="../media/image2.jpeg" /><Relationship Id="rId1" Type="http://schemas.openxmlformats.org/officeDocument/2006/relationships/slideLayout" Target="../slideLayouts/slideLayout7.xml" /><Relationship Id="rId5" Type="http://schemas.openxmlformats.org/officeDocument/2006/relationships/image" Target="../media/image5.png" /><Relationship Id="rId4" Type="http://schemas.openxmlformats.org/officeDocument/2006/relationships/image" Target="../media/image4.jpeg" 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 /><Relationship Id="rId2" Type="http://schemas.openxmlformats.org/officeDocument/2006/relationships/image" Target="../media/image6.jpeg" /><Relationship Id="rId1" Type="http://schemas.openxmlformats.org/officeDocument/2006/relationships/slideLayout" Target="../slideLayouts/slideLayout7.xml" 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 /><Relationship Id="rId2" Type="http://schemas.openxmlformats.org/officeDocument/2006/relationships/image" Target="../media/image6.jpeg" /><Relationship Id="rId1" Type="http://schemas.openxmlformats.org/officeDocument/2006/relationships/slideLayout" Target="../slideLayouts/slideLayout7.xml" 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 /><Relationship Id="rId2" Type="http://schemas.openxmlformats.org/officeDocument/2006/relationships/image" Target="../media/image6.jpeg" /><Relationship Id="rId1" Type="http://schemas.openxmlformats.org/officeDocument/2006/relationships/slideLayout" Target="../slideLayouts/slideLayout7.xml" 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 /><Relationship Id="rId2" Type="http://schemas.openxmlformats.org/officeDocument/2006/relationships/image" Target="../media/image6.jpeg" /><Relationship Id="rId1" Type="http://schemas.openxmlformats.org/officeDocument/2006/relationships/slideLayout" Target="../slideLayouts/slideLayout7.xml" 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 /><Relationship Id="rId1" Type="http://schemas.openxmlformats.org/officeDocument/2006/relationships/slideLayout" Target="../slideLayouts/slideLayout7.xml" 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g" /><Relationship Id="rId3" Type="http://schemas.openxmlformats.org/officeDocument/2006/relationships/image" Target="../media/image7.jpeg" /><Relationship Id="rId7" Type="http://schemas.openxmlformats.org/officeDocument/2006/relationships/image" Target="../media/image11.jpg" /><Relationship Id="rId2" Type="http://schemas.openxmlformats.org/officeDocument/2006/relationships/image" Target="../media/image6.jpeg" /><Relationship Id="rId1" Type="http://schemas.openxmlformats.org/officeDocument/2006/relationships/slideLayout" Target="../slideLayouts/slideLayout7.xml" /><Relationship Id="rId6" Type="http://schemas.openxmlformats.org/officeDocument/2006/relationships/image" Target="../media/image10.png" /><Relationship Id="rId5" Type="http://schemas.openxmlformats.org/officeDocument/2006/relationships/image" Target="../media/image9.jpeg" /><Relationship Id="rId10" Type="http://schemas.openxmlformats.org/officeDocument/2006/relationships/image" Target="../media/image14.jpeg" /><Relationship Id="rId4" Type="http://schemas.openxmlformats.org/officeDocument/2006/relationships/image" Target="../media/image8.png" /><Relationship Id="rId9" Type="http://schemas.openxmlformats.org/officeDocument/2006/relationships/image" Target="../media/image13.png" 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 /><Relationship Id="rId2" Type="http://schemas.openxmlformats.org/officeDocument/2006/relationships/image" Target="../media/image6.jpeg" /><Relationship Id="rId1" Type="http://schemas.openxmlformats.org/officeDocument/2006/relationships/slideLayout" Target="../slideLayouts/slideLayout7.xml" /><Relationship Id="rId4" Type="http://schemas.openxmlformats.org/officeDocument/2006/relationships/chart" Target="../charts/chart2.xml" 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 /><Relationship Id="rId7" Type="http://schemas.openxmlformats.org/officeDocument/2006/relationships/image" Target="../media/image19.png" /><Relationship Id="rId2" Type="http://schemas.openxmlformats.org/officeDocument/2006/relationships/image" Target="../media/image6.jpeg" /><Relationship Id="rId1" Type="http://schemas.openxmlformats.org/officeDocument/2006/relationships/slideLayout" Target="../slideLayouts/slideLayout7.xml" /><Relationship Id="rId6" Type="http://schemas.openxmlformats.org/officeDocument/2006/relationships/image" Target="../media/image18.png" /><Relationship Id="rId5" Type="http://schemas.openxmlformats.org/officeDocument/2006/relationships/image" Target="../media/image17.png" /><Relationship Id="rId4" Type="http://schemas.openxmlformats.org/officeDocument/2006/relationships/image" Target="../media/image16.png" 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 /><Relationship Id="rId2" Type="http://schemas.openxmlformats.org/officeDocument/2006/relationships/image" Target="../media/image20.jpeg" /><Relationship Id="rId1" Type="http://schemas.openxmlformats.org/officeDocument/2006/relationships/slideLayout" Target="../slideLayouts/slideLayout7.xml" 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 /><Relationship Id="rId2" Type="http://schemas.openxmlformats.org/officeDocument/2006/relationships/image" Target="../media/image20.jpeg" /><Relationship Id="rId1" Type="http://schemas.openxmlformats.org/officeDocument/2006/relationships/slideLayout" Target="../slideLayouts/slideLayout7.xml" 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 /><Relationship Id="rId2" Type="http://schemas.openxmlformats.org/officeDocument/2006/relationships/image" Target="../media/image20.jpeg" /><Relationship Id="rId1" Type="http://schemas.openxmlformats.org/officeDocument/2006/relationships/slideLayout" Target="../slideLayouts/slideLayout7.xml" 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 /><Relationship Id="rId2" Type="http://schemas.openxmlformats.org/officeDocument/2006/relationships/image" Target="../media/image20.jpeg" /><Relationship Id="rId1" Type="http://schemas.openxmlformats.org/officeDocument/2006/relationships/slideLayout" Target="../slideLayouts/slideLayout7.xml" 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 /><Relationship Id="rId2" Type="http://schemas.openxmlformats.org/officeDocument/2006/relationships/image" Target="../media/image20.jpeg" /><Relationship Id="rId1" Type="http://schemas.openxmlformats.org/officeDocument/2006/relationships/slideLayout" Target="../slideLayouts/slideLayout7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88640"/>
            <a:ext cx="1008112" cy="10094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187624" y="275716"/>
            <a:ext cx="7488832" cy="56099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ШЫМКЕНТ ҚАЛАЛЫҚ МӘДЕНИЕТ, ТІЛДЕРДІ ДАМЫТУ </a:t>
            </a:r>
          </a:p>
          <a:p>
            <a:pPr algn="ctr"/>
            <a:r>
              <a:rPr lang="ru-RU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ЖӘНЕ АРХИВТЕР БАСҚАРМАСЫ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043608" y="2507412"/>
            <a:ext cx="7344816" cy="1015663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kk-KZ" sz="2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ШЫМКЕНТ ҚАЛАСЫНДА МӘДЕНИЕТ, ТІЛДЕРДІ ДАМЫТУ ЖӘНЕ АРХИВ САЛАСЫНДАҒЫ  </a:t>
            </a:r>
          </a:p>
          <a:p>
            <a:pPr algn="ctr"/>
            <a:r>
              <a:rPr lang="kk-KZ" sz="2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2024 ЖЫЛҒА ДЕЙІНГІ ДАМУ ТҰЖЫРЫМДАМАСЫ</a:t>
            </a:r>
            <a:endParaRPr lang="ru-RU" sz="2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 descr="D:\Desktop\kultura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4667769"/>
            <a:ext cx="1440160" cy="1331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D:\Desktop\i70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3524" y="4558616"/>
            <a:ext cx="2180604" cy="16354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D:\Desktop\images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9" y="4797152"/>
            <a:ext cx="1152128" cy="1152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Прямоугольник 8"/>
          <p:cNvSpPr/>
          <p:nvPr/>
        </p:nvSpPr>
        <p:spPr>
          <a:xfrm>
            <a:off x="3707904" y="6194069"/>
            <a:ext cx="1872208" cy="48154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14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Шымкент - 2020</a:t>
            </a:r>
            <a:endParaRPr lang="ru-RU" sz="14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01235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1" y="116632"/>
            <a:ext cx="936105" cy="9373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7740352" y="6381328"/>
            <a:ext cx="1872209" cy="5760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1200" b="1" dirty="0">
                <a:solidFill>
                  <a:schemeClr val="accent2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№9 слайд</a:t>
            </a:r>
            <a:endParaRPr lang="ru-RU" sz="1200" b="1" i="1" dirty="0">
              <a:solidFill>
                <a:schemeClr val="accent2">
                  <a:lumMod val="40000"/>
                  <a:lumOff val="6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403648" y="260648"/>
            <a:ext cx="6829002" cy="432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МАҚСАТТЫ ИНДИКАТОРЛЫҚ КӨРСЕТКІШТЕР </a:t>
            </a:r>
          </a:p>
        </p:txBody>
      </p:sp>
      <p:graphicFrame>
        <p:nvGraphicFramePr>
          <p:cNvPr id="10" name="Диаграмма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27240401"/>
              </p:ext>
            </p:extLst>
          </p:nvPr>
        </p:nvGraphicFramePr>
        <p:xfrm>
          <a:off x="827584" y="1556792"/>
          <a:ext cx="7704856" cy="4464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9818078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1" y="116632"/>
            <a:ext cx="936105" cy="9373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90517723"/>
              </p:ext>
            </p:extLst>
          </p:nvPr>
        </p:nvGraphicFramePr>
        <p:xfrm>
          <a:off x="755575" y="1556792"/>
          <a:ext cx="7848873" cy="46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7668344" y="6381328"/>
            <a:ext cx="1872209" cy="5760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1200" b="1" dirty="0">
                <a:solidFill>
                  <a:schemeClr val="accent2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№10 слайд</a:t>
            </a:r>
            <a:endParaRPr lang="ru-RU" sz="1200" b="1" i="1" dirty="0">
              <a:solidFill>
                <a:schemeClr val="accent2">
                  <a:lumMod val="40000"/>
                  <a:lumOff val="6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403648" y="260648"/>
            <a:ext cx="6829002" cy="432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20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МАҚСАТТЫ ИНДИКАТОРЛЫҚ КӨРСЕТКІШТЕР </a:t>
            </a:r>
          </a:p>
        </p:txBody>
      </p:sp>
    </p:spTree>
    <p:extLst>
      <p:ext uri="{BB962C8B-B14F-4D97-AF65-F5344CB8AC3E}">
        <p14:creationId xmlns:p14="http://schemas.microsoft.com/office/powerpoint/2010/main" val="27549239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1" y="116632"/>
            <a:ext cx="936105" cy="9373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7740352" y="6381328"/>
            <a:ext cx="1872209" cy="5760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1200" b="1" dirty="0">
                <a:solidFill>
                  <a:schemeClr val="accent2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№11 слайд</a:t>
            </a:r>
            <a:endParaRPr lang="ru-RU" sz="1200" b="1" i="1" dirty="0">
              <a:solidFill>
                <a:schemeClr val="accent2">
                  <a:lumMod val="40000"/>
                  <a:lumOff val="6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403648" y="332656"/>
            <a:ext cx="6829002" cy="2880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20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МАҚСАТТЫ ИНДИКАТОРЛЫҚ КӨРСЕТКІШТЕР </a:t>
            </a:r>
          </a:p>
        </p:txBody>
      </p:sp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43413608"/>
              </p:ext>
            </p:extLst>
          </p:nvPr>
        </p:nvGraphicFramePr>
        <p:xfrm>
          <a:off x="755576" y="1556792"/>
          <a:ext cx="7704856" cy="4536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5347612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1" y="116632"/>
            <a:ext cx="936105" cy="9373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691680" y="1556792"/>
            <a:ext cx="6264696" cy="42412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ОНОМАСТИКА САЛАСЫ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88AA43E-5F29-40AC-83E4-3AF05E4EDE51}"/>
              </a:ext>
            </a:extLst>
          </p:cNvPr>
          <p:cNvSpPr txBox="1"/>
          <p:nvPr/>
        </p:nvSpPr>
        <p:spPr>
          <a:xfrm>
            <a:off x="859179" y="2759417"/>
            <a:ext cx="1665002" cy="400110"/>
          </a:xfrm>
          <a:prstGeom prst="rect">
            <a:avLst/>
          </a:prstGeom>
          <a:solidFill>
            <a:schemeClr val="bg1"/>
          </a:solidFill>
          <a:ln w="1905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ru-RU" sz="20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1167416" y="5507603"/>
            <a:ext cx="7065234" cy="56814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</a:t>
            </a:r>
            <a:r>
              <a:rPr lang="ru-RU" sz="12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Атауы</a:t>
            </a:r>
            <a:r>
              <a:rPr lang="ru-RU" sz="1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жоқ</a:t>
            </a:r>
            <a:r>
              <a:rPr lang="ru-RU" sz="1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644</a:t>
            </a:r>
            <a:r>
              <a:rPr lang="ru-RU" sz="1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көшенің</a:t>
            </a:r>
            <a:r>
              <a:rPr lang="ru-RU" sz="1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305</a:t>
            </a:r>
            <a:r>
              <a:rPr lang="ru-RU" sz="1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-не </a:t>
            </a:r>
            <a:r>
              <a:rPr lang="ru-RU" sz="12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атау</a:t>
            </a:r>
            <a:r>
              <a:rPr lang="ru-RU" sz="1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беру </a:t>
            </a:r>
            <a:r>
              <a:rPr lang="ru-RU" sz="12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бойынша</a:t>
            </a:r>
            <a:r>
              <a:rPr lang="ru-RU" sz="1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Республикалық</a:t>
            </a:r>
            <a:r>
              <a:rPr lang="ru-RU" sz="1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ономастика </a:t>
            </a:r>
            <a:r>
              <a:rPr lang="ru-RU" sz="12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комиссиясына</a:t>
            </a:r>
            <a:r>
              <a:rPr lang="ru-RU" sz="1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ұсыныс</a:t>
            </a:r>
            <a:r>
              <a:rPr lang="ru-RU" sz="1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жолданды</a:t>
            </a:r>
            <a:r>
              <a:rPr lang="ru-RU" sz="1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12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Қалған</a:t>
            </a:r>
            <a:r>
              <a:rPr lang="ru-RU" sz="1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339</a:t>
            </a:r>
            <a:r>
              <a:rPr lang="en-US" sz="1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атауы</a:t>
            </a:r>
            <a:r>
              <a:rPr lang="ru-RU" sz="1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жоқ</a:t>
            </a:r>
            <a:r>
              <a:rPr lang="ru-RU" sz="1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көшелерге</a:t>
            </a:r>
            <a:r>
              <a:rPr lang="ru-RU" sz="1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атау</a:t>
            </a:r>
            <a:r>
              <a:rPr lang="ru-RU" sz="1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беру </a:t>
            </a:r>
            <a:r>
              <a:rPr lang="ru-RU" sz="12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бойынша</a:t>
            </a:r>
            <a:r>
              <a:rPr lang="ru-RU" sz="1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ұсыныстар</a:t>
            </a:r>
            <a:r>
              <a:rPr lang="ru-RU" sz="1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2021 </a:t>
            </a:r>
            <a:r>
              <a:rPr lang="ru-RU" sz="12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жылы</a:t>
            </a:r>
            <a:r>
              <a:rPr lang="ru-RU" sz="1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жолданады</a:t>
            </a:r>
            <a:r>
              <a:rPr lang="ru-RU" sz="1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 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7740352" y="6381328"/>
            <a:ext cx="1872209" cy="5760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1200" b="1" dirty="0">
                <a:solidFill>
                  <a:schemeClr val="accent2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№12 слайд</a:t>
            </a:r>
            <a:endParaRPr lang="ru-RU" sz="1200" b="1" i="1" dirty="0">
              <a:solidFill>
                <a:schemeClr val="accent2">
                  <a:lumMod val="40000"/>
                  <a:lumOff val="6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1403648" y="260648"/>
            <a:ext cx="6829002" cy="432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20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МАҚСАТТЫ ИНДИКАТОРЛЫҚ КӨРСЕТКІШТЕР </a:t>
            </a: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2205267192"/>
              </p:ext>
            </p:extLst>
          </p:nvPr>
        </p:nvGraphicFramePr>
        <p:xfrm>
          <a:off x="859179" y="2060847"/>
          <a:ext cx="7601253" cy="40148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6272875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6631"/>
            <a:ext cx="833762" cy="8348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971600" y="2636912"/>
            <a:ext cx="6912768" cy="194421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</a:t>
            </a:r>
            <a:r>
              <a:rPr lang="ru-RU" sz="20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НАЗАРЛАРЫҢЫЗҒА РАХМЕТ!</a:t>
            </a:r>
          </a:p>
        </p:txBody>
      </p:sp>
    </p:spTree>
    <p:extLst>
      <p:ext uri="{BB962C8B-B14F-4D97-AF65-F5344CB8AC3E}">
        <p14:creationId xmlns:p14="http://schemas.microsoft.com/office/powerpoint/2010/main" val="34989151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403648" y="260648"/>
            <a:ext cx="6829002" cy="432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МӘДЕНИЕТ ЖӘНЕ ӨНЕР МЕКЕМЕЛЕРІ</a:t>
            </a:r>
          </a:p>
        </p:txBody>
      </p:sp>
      <p:pic>
        <p:nvPicPr>
          <p:cNvPr id="8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1" y="116632"/>
            <a:ext cx="936105" cy="9373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0595" y="3976297"/>
            <a:ext cx="1324912" cy="1324912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2" y="1940474"/>
            <a:ext cx="1566783" cy="1128486"/>
          </a:xfrm>
          <a:prstGeom prst="rect">
            <a:avLst/>
          </a:prstGeom>
        </p:spPr>
      </p:pic>
      <p:pic>
        <p:nvPicPr>
          <p:cNvPr id="18" name="Рисунок 1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9339" y="3774996"/>
            <a:ext cx="1649741" cy="1742235"/>
          </a:xfrm>
          <a:prstGeom prst="rect">
            <a:avLst/>
          </a:prstGeom>
        </p:spPr>
      </p:pic>
      <p:pic>
        <p:nvPicPr>
          <p:cNvPr id="21" name="Рисунок 20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1962561"/>
            <a:ext cx="1095666" cy="1034391"/>
          </a:xfrm>
          <a:prstGeom prst="rect">
            <a:avLst/>
          </a:prstGeom>
        </p:spPr>
      </p:pic>
      <p:pic>
        <p:nvPicPr>
          <p:cNvPr id="23" name="Рисунок 22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5071" y="4077072"/>
            <a:ext cx="1291105" cy="1291105"/>
          </a:xfrm>
          <a:prstGeom prst="rect">
            <a:avLst/>
          </a:prstGeom>
        </p:spPr>
      </p:pic>
      <p:pic>
        <p:nvPicPr>
          <p:cNvPr id="24" name="Рисунок 23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8904" y="1962562"/>
            <a:ext cx="1099040" cy="1034390"/>
          </a:xfrm>
          <a:prstGeom prst="rect">
            <a:avLst/>
          </a:prstGeom>
        </p:spPr>
      </p:pic>
      <p:pic>
        <p:nvPicPr>
          <p:cNvPr id="25" name="Рисунок 24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6256" y="4256707"/>
            <a:ext cx="1296144" cy="1024620"/>
          </a:xfrm>
          <a:prstGeom prst="rect">
            <a:avLst/>
          </a:prstGeom>
        </p:spPr>
      </p:pic>
      <p:pic>
        <p:nvPicPr>
          <p:cNvPr id="26" name="Рисунок 25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2040" y="1834365"/>
            <a:ext cx="1270119" cy="1234595"/>
          </a:xfrm>
          <a:prstGeom prst="rect">
            <a:avLst/>
          </a:prstGeom>
        </p:spPr>
      </p:pic>
      <p:sp>
        <p:nvSpPr>
          <p:cNvPr id="27" name="Прямоугольник 26"/>
          <p:cNvSpPr/>
          <p:nvPr/>
        </p:nvSpPr>
        <p:spPr>
          <a:xfrm>
            <a:off x="611559" y="3140968"/>
            <a:ext cx="1872209" cy="5760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 </a:t>
            </a:r>
            <a:r>
              <a:rPr lang="ru-RU" sz="1600" b="1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кітапхана</a:t>
            </a:r>
            <a:r>
              <a:rPr lang="ru-RU" sz="16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ru-RU" sz="16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(36 филиал)</a:t>
            </a:r>
          </a:p>
        </p:txBody>
      </p:sp>
      <p:sp>
        <p:nvSpPr>
          <p:cNvPr id="28" name="Прямоугольник 27"/>
          <p:cNvSpPr/>
          <p:nvPr/>
        </p:nvSpPr>
        <p:spPr>
          <a:xfrm>
            <a:off x="2555775" y="2996952"/>
            <a:ext cx="1872209" cy="5760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 театр</a:t>
            </a:r>
            <a:endParaRPr lang="ru-RU" sz="1600" b="1" i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4356562" y="3140968"/>
            <a:ext cx="2519694" cy="5760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концерттік</a:t>
            </a:r>
            <a:r>
              <a:rPr lang="ru-RU" sz="16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ұйым</a:t>
            </a:r>
            <a:endParaRPr lang="ru-RU" sz="16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16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(9 клуб)</a:t>
            </a:r>
          </a:p>
        </p:txBody>
      </p:sp>
      <p:sp>
        <p:nvSpPr>
          <p:cNvPr id="30" name="Прямоугольник 29"/>
          <p:cNvSpPr/>
          <p:nvPr/>
        </p:nvSpPr>
        <p:spPr>
          <a:xfrm>
            <a:off x="6588224" y="2996952"/>
            <a:ext cx="1872209" cy="5760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музей</a:t>
            </a:r>
            <a:endParaRPr lang="ru-RU" sz="1600" b="1" i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611559" y="5157192"/>
            <a:ext cx="1872209" cy="5760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цирк</a:t>
            </a:r>
            <a:endParaRPr lang="ru-RU" sz="1600" b="1" i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2555775" y="5157192"/>
            <a:ext cx="1872209" cy="5760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зообақ</a:t>
            </a:r>
            <a:endParaRPr lang="ru-RU" sz="1600" b="1" i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6588223" y="5229200"/>
            <a:ext cx="1872209" cy="5760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 </a:t>
            </a:r>
            <a:r>
              <a:rPr lang="ru-RU" sz="1600" b="1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орталық</a:t>
            </a:r>
            <a:endParaRPr lang="ru-RU" sz="1600" b="1" i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4572000" y="5229200"/>
            <a:ext cx="1872209" cy="5760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архив</a:t>
            </a:r>
            <a:endParaRPr lang="ru-RU" sz="1600" b="1" i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7740352" y="6381328"/>
            <a:ext cx="1872209" cy="5760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1200" b="1" dirty="0">
                <a:solidFill>
                  <a:schemeClr val="accent2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№1 слайд</a:t>
            </a:r>
            <a:endParaRPr lang="ru-RU" sz="1200" b="1" i="1" dirty="0">
              <a:solidFill>
                <a:schemeClr val="accent2">
                  <a:lumMod val="40000"/>
                  <a:lumOff val="6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88212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1" y="116632"/>
            <a:ext cx="936105" cy="9373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2" name="Диаграмма 2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77097261"/>
              </p:ext>
            </p:extLst>
          </p:nvPr>
        </p:nvGraphicFramePr>
        <p:xfrm>
          <a:off x="1043608" y="332656"/>
          <a:ext cx="7128792" cy="32403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35" name="Диаграмма 3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38364725"/>
              </p:ext>
            </p:extLst>
          </p:nvPr>
        </p:nvGraphicFramePr>
        <p:xfrm>
          <a:off x="1043608" y="3717032"/>
          <a:ext cx="7128792" cy="28803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7740352" y="6381328"/>
            <a:ext cx="1872209" cy="5760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1200" b="1" dirty="0">
                <a:solidFill>
                  <a:schemeClr val="accent2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№2 слайд</a:t>
            </a:r>
            <a:endParaRPr lang="ru-RU" sz="1200" b="1" i="1" dirty="0">
              <a:solidFill>
                <a:schemeClr val="accent2">
                  <a:lumMod val="40000"/>
                  <a:lumOff val="6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39101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1" y="116632"/>
            <a:ext cx="936105" cy="9373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" name="Прямоугольник 26"/>
          <p:cNvSpPr/>
          <p:nvPr/>
        </p:nvSpPr>
        <p:spPr>
          <a:xfrm>
            <a:off x="2555776" y="4437112"/>
            <a:ext cx="5112568" cy="50405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ЦИФРЛЫҚ, АҚПАРАТТЫҚ ЖҮЙЕНІ ЖЕТІЛДІРУ</a:t>
            </a:r>
          </a:p>
        </p:txBody>
      </p:sp>
      <p:sp>
        <p:nvSpPr>
          <p:cNvPr id="28" name="Прямоугольник 27"/>
          <p:cNvSpPr/>
          <p:nvPr/>
        </p:nvSpPr>
        <p:spPr>
          <a:xfrm>
            <a:off x="2627784" y="2553417"/>
            <a:ext cx="6192688" cy="44353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ҚЫЗМЕТКЕРЛЕРДІҢ БӘСЕКЕГЕ ҚАБІЛЕТТІЛІГІН АРТТЫРУ</a:t>
            </a:r>
          </a:p>
        </p:txBody>
      </p:sp>
      <p:sp>
        <p:nvSpPr>
          <p:cNvPr id="30" name="Прямоугольник 29"/>
          <p:cNvSpPr/>
          <p:nvPr/>
        </p:nvSpPr>
        <p:spPr>
          <a:xfrm>
            <a:off x="1320153" y="1628800"/>
            <a:ext cx="7787271" cy="44353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5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САПАЛЫ, ЗАМАНАУИ СТАНДАРТТАРҒА САЙ ҚЫЗМЕТ КӨРСЕТУДІ ЖЕТІЛДІРУ</a:t>
            </a:r>
          </a:p>
        </p:txBody>
      </p:sp>
      <p:sp>
        <p:nvSpPr>
          <p:cNvPr id="31" name="Прямоугольник 30"/>
          <p:cNvSpPr/>
          <p:nvPr/>
        </p:nvSpPr>
        <p:spPr>
          <a:xfrm>
            <a:off x="1559422" y="5301208"/>
            <a:ext cx="6036914" cy="43204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ХАЛЫҚАРАЛЫҚ ЫНТЫМАҚТАСТЫҚТЫ НЫҒАЙТУ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1331911" y="260648"/>
            <a:ext cx="6912497" cy="432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ДАМУДЫҢ БАСЫМ БАҒЫТТАРЫ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889526" y="3512621"/>
            <a:ext cx="5282874" cy="49244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 lvl="0" algn="ctr" defTabSz="711200">
              <a:spcBef>
                <a:spcPct val="0"/>
              </a:spcBef>
            </a:pPr>
            <a:endParaRPr lang="ru-RU" sz="500" b="1" kern="0" dirty="0">
              <a:solidFill>
                <a:srgbClr val="073E8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 defTabSz="711200">
              <a:spcBef>
                <a:spcPct val="0"/>
              </a:spcBef>
            </a:pPr>
            <a:r>
              <a:rPr lang="ru-RU" sz="1600" b="1" kern="0" dirty="0">
                <a:solidFill>
                  <a:srgbClr val="073E8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МЕКЕМЕЛЕРДІҢ ИНФРАҚҰРЫЛЫМЫН ДАМЫТУ</a:t>
            </a:r>
          </a:p>
          <a:p>
            <a:pPr lvl="0" algn="ctr" defTabSz="711200">
              <a:spcBef>
                <a:spcPct val="0"/>
              </a:spcBef>
            </a:pPr>
            <a:endParaRPr lang="ru-RU" sz="500" b="1" kern="0" dirty="0">
              <a:solidFill>
                <a:srgbClr val="073E8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Дуга 10"/>
          <p:cNvSpPr/>
          <p:nvPr/>
        </p:nvSpPr>
        <p:spPr>
          <a:xfrm>
            <a:off x="-756592" y="1994646"/>
            <a:ext cx="3600400" cy="3450578"/>
          </a:xfrm>
          <a:prstGeom prst="arc">
            <a:avLst/>
          </a:prstGeom>
          <a:ln>
            <a:solidFill>
              <a:schemeClr val="tx2"/>
            </a:solidFill>
          </a:ln>
          <a:effectLst>
            <a:glow rad="101600">
              <a:schemeClr val="accent2">
                <a:satMod val="175000"/>
                <a:alpha val="40000"/>
              </a:schemeClr>
            </a:glow>
            <a:innerShdw blurRad="63500" dist="50800" dir="16200000">
              <a:prstClr val="black">
                <a:alpha val="50000"/>
              </a:prstClr>
            </a:innerShdw>
          </a:effectLst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Дуга 34"/>
          <p:cNvSpPr/>
          <p:nvPr/>
        </p:nvSpPr>
        <p:spPr>
          <a:xfrm rot="5400000">
            <a:off x="-681681" y="2063751"/>
            <a:ext cx="3600400" cy="3450578"/>
          </a:xfrm>
          <a:prstGeom prst="arc">
            <a:avLst/>
          </a:prstGeom>
          <a:ln>
            <a:solidFill>
              <a:schemeClr val="tx2"/>
            </a:solidFill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5" name="Рисунок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320153" y="2409401"/>
            <a:ext cx="731567" cy="731567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5171395"/>
            <a:ext cx="864096" cy="849893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093" y="1484784"/>
            <a:ext cx="783531" cy="783531"/>
          </a:xfrm>
          <a:prstGeom prst="rect">
            <a:avLst/>
          </a:prstGeom>
        </p:spPr>
      </p:pic>
      <p:pic>
        <p:nvPicPr>
          <p:cNvPr id="17" name="Рисунок 1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8702" y="3135982"/>
            <a:ext cx="1085106" cy="1085106"/>
          </a:xfrm>
          <a:prstGeom prst="rect">
            <a:avLst/>
          </a:prstGeom>
        </p:spPr>
      </p:pic>
      <p:pic>
        <p:nvPicPr>
          <p:cNvPr id="36" name="Рисунок 35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4343786"/>
            <a:ext cx="720080" cy="741398"/>
          </a:xfrm>
          <a:prstGeom prst="rect">
            <a:avLst/>
          </a:prstGeom>
        </p:spPr>
      </p:pic>
      <p:cxnSp>
        <p:nvCxnSpPr>
          <p:cNvPr id="39" name="Прямая соединительная линия 38"/>
          <p:cNvCxnSpPr/>
          <p:nvPr/>
        </p:nvCxnSpPr>
        <p:spPr>
          <a:xfrm>
            <a:off x="2915816" y="2996952"/>
            <a:ext cx="5748882" cy="0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/>
          <p:nvPr/>
        </p:nvCxnSpPr>
        <p:spPr>
          <a:xfrm>
            <a:off x="1907704" y="2060848"/>
            <a:ext cx="6912768" cy="1148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>
            <a:off x="3059832" y="3933056"/>
            <a:ext cx="4896544" cy="0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/>
          <p:nvPr/>
        </p:nvCxnSpPr>
        <p:spPr>
          <a:xfrm>
            <a:off x="2771800" y="4869160"/>
            <a:ext cx="4608512" cy="0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/>
          <p:nvPr/>
        </p:nvCxnSpPr>
        <p:spPr>
          <a:xfrm>
            <a:off x="2051720" y="5733256"/>
            <a:ext cx="5040560" cy="0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Прямоугольник 20"/>
          <p:cNvSpPr/>
          <p:nvPr/>
        </p:nvSpPr>
        <p:spPr>
          <a:xfrm>
            <a:off x="7740352" y="6381328"/>
            <a:ext cx="1872209" cy="5760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1200" b="1" dirty="0">
                <a:solidFill>
                  <a:schemeClr val="accent2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№3 слайд</a:t>
            </a:r>
            <a:endParaRPr lang="ru-RU" sz="1200" b="1" i="1" dirty="0">
              <a:solidFill>
                <a:schemeClr val="accent2">
                  <a:lumMod val="40000"/>
                  <a:lumOff val="6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36711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6632"/>
            <a:ext cx="934861" cy="9361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Прямоугольник 14"/>
          <p:cNvSpPr/>
          <p:nvPr/>
        </p:nvSpPr>
        <p:spPr>
          <a:xfrm>
            <a:off x="1331640" y="1628800"/>
            <a:ext cx="7488831" cy="28459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7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САПАЛЫ, ЗАМАНАУИ СТАНДАРТТАРҒА САЙ ҚЫЗМЕТ</a:t>
            </a:r>
            <a:r>
              <a:rPr lang="kk-KZ" sz="17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ТІ ЖЕТІЛДІРУ</a:t>
            </a:r>
            <a:endParaRPr lang="ru-RU" sz="17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403648" y="260648"/>
            <a:ext cx="6768752" cy="432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ДАМУДЫҢ БАСЫМ БАҒЫТТАРЫ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2512641"/>
            <a:ext cx="4392488" cy="36317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 algn="just">
              <a:lnSpc>
                <a:spcPct val="100000"/>
              </a:lnSpc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ru-RU" sz="15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материалдық-техникалық</a:t>
            </a:r>
            <a:r>
              <a:rPr lang="ru-RU" sz="15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5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базаны</a:t>
            </a:r>
            <a:r>
              <a:rPr lang="ru-RU" sz="15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5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нығайту</a:t>
            </a:r>
            <a:endParaRPr lang="ru-RU" sz="15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>
              <a:lnSpc>
                <a:spcPct val="100000"/>
              </a:lnSpc>
              <a:spcAft>
                <a:spcPts val="0"/>
              </a:spcAft>
            </a:pPr>
            <a:endParaRPr lang="ru-RU" sz="12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0" indent="-285750" algn="just">
              <a:lnSpc>
                <a:spcPct val="100000"/>
              </a:lnSpc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kk-KZ" sz="15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</a:t>
            </a:r>
            <a:r>
              <a:rPr lang="ru-RU" sz="15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ызмет</a:t>
            </a:r>
            <a:r>
              <a:rPr lang="ru-RU" sz="15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5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көрсетушілерді</a:t>
            </a:r>
            <a:r>
              <a:rPr lang="ru-RU" sz="15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5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әлеуметтік</a:t>
            </a:r>
            <a:r>
              <a:rPr lang="ru-RU" sz="15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5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қамсыздандыру</a:t>
            </a:r>
            <a:r>
              <a:rPr lang="ru-RU" sz="15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ru-RU" sz="15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жатақхана</a:t>
            </a:r>
            <a:r>
              <a:rPr lang="ru-RU" sz="15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5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әртістер</a:t>
            </a:r>
            <a:r>
              <a:rPr lang="ru-RU" sz="15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5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үйін</a:t>
            </a:r>
            <a:r>
              <a:rPr lang="ru-RU" sz="15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салу)</a:t>
            </a:r>
          </a:p>
          <a:p>
            <a:pPr lvl="0" algn="just">
              <a:lnSpc>
                <a:spcPct val="100000"/>
              </a:lnSpc>
              <a:spcAft>
                <a:spcPts val="0"/>
              </a:spcAft>
            </a:pPr>
            <a:endParaRPr lang="ru-RU" sz="12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kk-KZ" sz="15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театрлардағы жаңа спектакльдерге бөлінетін қаржыландыруды </a:t>
            </a:r>
            <a:r>
              <a:rPr lang="kk-KZ" sz="15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2-3 есе </a:t>
            </a:r>
            <a:r>
              <a:rPr lang="kk-KZ" sz="15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ұлғайту</a:t>
            </a:r>
          </a:p>
          <a:p>
            <a:pPr algn="just"/>
            <a:endParaRPr lang="kk-KZ" sz="12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0" indent="-285750" algn="just">
              <a:buFont typeface="Wingdings" panose="05000000000000000000" pitchFamily="2" charset="2"/>
              <a:buChar char="q"/>
            </a:pPr>
            <a:r>
              <a:rPr lang="ru-RU" sz="15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тарихи-өлкетану</a:t>
            </a:r>
            <a:r>
              <a:rPr lang="ru-RU" sz="15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5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бейнелеу</a:t>
            </a:r>
            <a:r>
              <a:rPr lang="ru-RU" sz="15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5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өнері</a:t>
            </a:r>
            <a:r>
              <a:rPr lang="ru-RU" sz="15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5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заманауи</a:t>
            </a:r>
            <a:r>
              <a:rPr lang="ru-RU" sz="15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5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өнер</a:t>
            </a:r>
            <a:r>
              <a:rPr lang="ru-RU" sz="15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мен </a:t>
            </a:r>
            <a:r>
              <a:rPr lang="ru-RU" sz="15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қолөнер</a:t>
            </a:r>
            <a:r>
              <a:rPr lang="ru-RU" sz="15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5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музейлерін</a:t>
            </a:r>
            <a:r>
              <a:rPr lang="ru-RU" sz="15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филармония </a:t>
            </a:r>
            <a:r>
              <a:rPr lang="ru-RU" sz="15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lang="ru-RU" sz="15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кинофикация </a:t>
            </a:r>
            <a:r>
              <a:rPr lang="ru-RU" sz="15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мекемесін</a:t>
            </a:r>
            <a:r>
              <a:rPr lang="ru-RU" sz="15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5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ашу</a:t>
            </a:r>
            <a:endParaRPr lang="ru-RU" sz="15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/>
            <a:endParaRPr lang="ru-RU" sz="12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0" indent="-285750" algn="just">
              <a:buFont typeface="Wingdings" panose="05000000000000000000" pitchFamily="2" charset="2"/>
              <a:buChar char="q"/>
            </a:pPr>
            <a:r>
              <a:rPr lang="ru-RU" sz="15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үштілділік</a:t>
            </a:r>
            <a:r>
              <a:rPr lang="ru-RU" sz="15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пен  </a:t>
            </a:r>
            <a:r>
              <a:rPr lang="ru-RU" sz="15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латын</a:t>
            </a:r>
            <a:r>
              <a:rPr lang="ru-RU" sz="15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5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графикасын</a:t>
            </a:r>
            <a:r>
              <a:rPr lang="ru-RU" sz="15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5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халықтың</a:t>
            </a:r>
            <a:r>
              <a:rPr lang="ru-RU" sz="15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5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барлық</a:t>
            </a:r>
            <a:r>
              <a:rPr lang="ru-RU" sz="15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5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жіктерінде</a:t>
            </a:r>
            <a:r>
              <a:rPr lang="ru-RU" sz="15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5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кеңінен</a:t>
            </a:r>
            <a:r>
              <a:rPr lang="ru-RU" sz="15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5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насихаттау</a:t>
            </a:r>
            <a:r>
              <a:rPr lang="ru-RU" sz="15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4788024" y="2636912"/>
            <a:ext cx="0" cy="3816424"/>
          </a:xfrm>
          <a:prstGeom prst="line">
            <a:avLst/>
          </a:prstGeom>
          <a:ln w="190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Прямоугольник 22"/>
          <p:cNvSpPr/>
          <p:nvPr/>
        </p:nvSpPr>
        <p:spPr>
          <a:xfrm>
            <a:off x="4788024" y="2524490"/>
            <a:ext cx="4104456" cy="47243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kk-KZ" sz="15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қала тұрғындарының мәдени                   іс-шараларға қатысуы бес жылда        30% артады</a:t>
            </a:r>
          </a:p>
          <a:p>
            <a:pPr algn="just"/>
            <a:endParaRPr lang="kk-KZ" sz="12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kk-KZ" sz="15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тұрғын үймен  сала қызметкерлерінің 20% қамтамасыз етіледі</a:t>
            </a:r>
          </a:p>
          <a:p>
            <a:pPr algn="just"/>
            <a:endParaRPr lang="kk-KZ" sz="12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kk-KZ" sz="15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театр, цирк, концерттік ұйымдардың репертуарындағы жаңа қойылымдар сапасы мен бағдарламалардың үлесі –          10% артады</a:t>
            </a:r>
          </a:p>
          <a:p>
            <a:pPr algn="just"/>
            <a:endParaRPr lang="kk-KZ" sz="12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kk-KZ" sz="15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мемлекеттік тілді меңгерген тұрғындардың үлесі – 94,3%, орыс тілін меңгерген тұрғындардың үлесі – 87,8%, ағылшын тілін меңгерген тұрғындардың үлесі – 24,4% артады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endParaRPr lang="kk-KZ" sz="15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q"/>
            </a:pPr>
            <a:endParaRPr lang="kk-KZ" sz="15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q"/>
            </a:pPr>
            <a:endParaRPr lang="kk-KZ" sz="16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4932040" y="2132857"/>
            <a:ext cx="3888432" cy="307777"/>
          </a:xfrm>
          <a:prstGeom prst="rect">
            <a:avLst/>
          </a:prstGeom>
          <a:ln>
            <a:solidFill>
              <a:schemeClr val="tx2"/>
            </a:solidFill>
          </a:ln>
        </p:spPr>
        <p:style>
          <a:lnRef idx="0">
            <a:scrgbClr r="0" g="0" b="0"/>
          </a:lnRef>
          <a:fillRef idx="1002">
            <a:schemeClr val="lt2"/>
          </a:fillRef>
          <a:effectRef idx="0">
            <a:scrgbClr r="0" g="0" b="0"/>
          </a:effectRef>
          <a:fontRef idx="major"/>
        </p:style>
        <p:txBody>
          <a:bodyPr wrap="square">
            <a:spAutoFit/>
          </a:bodyPr>
          <a:lstStyle/>
          <a:p>
            <a:pPr lvl="0" algn="ctr">
              <a:lnSpc>
                <a:spcPct val="100000"/>
              </a:lnSpc>
              <a:spcAft>
                <a:spcPts val="0"/>
              </a:spcAft>
            </a:pPr>
            <a:r>
              <a:rPr lang="kk-KZ" sz="14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КҮТІЛЕТІН НӘТИЖЕ</a:t>
            </a:r>
            <a:endParaRPr lang="ru-RU" sz="14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395536" y="2132856"/>
            <a:ext cx="4248472" cy="307777"/>
          </a:xfrm>
          <a:prstGeom prst="rect">
            <a:avLst/>
          </a:prstGeom>
          <a:ln>
            <a:solidFill>
              <a:schemeClr val="tx2"/>
            </a:solidFill>
          </a:ln>
        </p:spPr>
        <p:style>
          <a:lnRef idx="0">
            <a:scrgbClr r="0" g="0" b="0"/>
          </a:lnRef>
          <a:fillRef idx="1002">
            <a:schemeClr val="lt2"/>
          </a:fillRef>
          <a:effectRef idx="0">
            <a:scrgbClr r="0" g="0" b="0"/>
          </a:effectRef>
          <a:fontRef idx="major"/>
        </p:style>
        <p:txBody>
          <a:bodyPr wrap="square">
            <a:spAutoFit/>
          </a:bodyPr>
          <a:lstStyle/>
          <a:p>
            <a:pPr lvl="0" algn="ctr">
              <a:lnSpc>
                <a:spcPct val="100000"/>
              </a:lnSpc>
              <a:spcAft>
                <a:spcPts val="0"/>
              </a:spcAft>
            </a:pPr>
            <a:r>
              <a:rPr lang="ru-RU" sz="14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НЕГІЗГІ ІС-ШАРАЛАР</a:t>
            </a:r>
          </a:p>
        </p:txBody>
      </p:sp>
      <p:pic>
        <p:nvPicPr>
          <p:cNvPr id="14" name="Рисунок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1340768"/>
            <a:ext cx="792088" cy="718237"/>
          </a:xfrm>
          <a:prstGeom prst="rect">
            <a:avLst/>
          </a:prstGeom>
        </p:spPr>
      </p:pic>
      <p:sp>
        <p:nvSpPr>
          <p:cNvPr id="11" name="Прямоугольник 10"/>
          <p:cNvSpPr/>
          <p:nvPr/>
        </p:nvSpPr>
        <p:spPr>
          <a:xfrm>
            <a:off x="7740352" y="6381328"/>
            <a:ext cx="1872209" cy="5760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1200" b="1" dirty="0">
                <a:solidFill>
                  <a:schemeClr val="accent2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№4 слайд</a:t>
            </a:r>
            <a:endParaRPr lang="ru-RU" sz="1200" b="1" i="1" dirty="0">
              <a:solidFill>
                <a:schemeClr val="accent2">
                  <a:lumMod val="40000"/>
                  <a:lumOff val="6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20845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6632"/>
            <a:ext cx="934861" cy="9361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Прямоугольник 15"/>
          <p:cNvSpPr/>
          <p:nvPr/>
        </p:nvSpPr>
        <p:spPr>
          <a:xfrm>
            <a:off x="1301514" y="260648"/>
            <a:ext cx="6942894" cy="432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ДАМУДЫҢ БАСЫМ БАҒЫТТАРЫ</a:t>
            </a:r>
            <a:endParaRPr lang="ru-RU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2573031"/>
            <a:ext cx="4392488" cy="40164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 algn="just">
              <a:lnSpc>
                <a:spcPct val="100000"/>
              </a:lnSpc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ru-RU" sz="16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қызметкерлердің</a:t>
            </a:r>
            <a:r>
              <a:rPr lang="ru-RU" sz="16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біліктілігін</a:t>
            </a:r>
            <a:r>
              <a:rPr lang="ru-RU" sz="16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арттыру</a:t>
            </a:r>
            <a:r>
              <a:rPr lang="ru-RU" sz="16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6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тәжірибе</a:t>
            </a:r>
            <a:r>
              <a:rPr lang="ru-RU" sz="16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алмасу</a:t>
            </a:r>
            <a:r>
              <a:rPr lang="ru-RU" sz="16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мақсатында</a:t>
            </a:r>
            <a:r>
              <a:rPr lang="ru-RU" sz="16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тағылымдамадан</a:t>
            </a:r>
            <a:r>
              <a:rPr lang="ru-RU" sz="16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өткізу</a:t>
            </a:r>
            <a:endParaRPr lang="en-US" sz="16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0" indent="-285750" algn="just">
              <a:lnSpc>
                <a:spcPct val="100000"/>
              </a:lnSpc>
              <a:spcAft>
                <a:spcPts val="0"/>
              </a:spcAft>
              <a:buFont typeface="Wingdings" panose="05000000000000000000" pitchFamily="2" charset="2"/>
              <a:buChar char="q"/>
            </a:pPr>
            <a:endParaRPr lang="en-US" sz="12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0" indent="-285750" algn="just">
              <a:lnSpc>
                <a:spcPct val="100000"/>
              </a:lnSpc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ru-RU" sz="16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мәдениет</a:t>
            </a:r>
            <a:r>
              <a:rPr lang="ru-RU" sz="16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lang="ru-RU" sz="16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өнер</a:t>
            </a:r>
            <a:r>
              <a:rPr lang="ru-RU" sz="16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мекемелерін</a:t>
            </a:r>
            <a:r>
              <a:rPr lang="ru-RU" sz="16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жас</a:t>
            </a:r>
            <a:r>
              <a:rPr lang="ru-RU" sz="16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дарынды</a:t>
            </a:r>
            <a:r>
              <a:rPr lang="ru-RU" sz="16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мамандармен</a:t>
            </a:r>
            <a:r>
              <a:rPr lang="ru-RU" sz="16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үнемі</a:t>
            </a:r>
            <a:r>
              <a:rPr lang="ru-RU" sz="16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толықтыра</a:t>
            </a:r>
            <a:r>
              <a:rPr lang="ru-RU" sz="16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ru-RU" sz="16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отырып</a:t>
            </a:r>
            <a:r>
              <a:rPr lang="ru-RU" sz="16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6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тілдерді</a:t>
            </a:r>
            <a:r>
              <a:rPr lang="ru-RU" sz="16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дамыту</a:t>
            </a:r>
            <a:r>
              <a:rPr lang="ru-RU" sz="16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lang="ru-RU" sz="16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архив </a:t>
            </a:r>
            <a:r>
              <a:rPr lang="ru-RU" sz="16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саласының</a:t>
            </a:r>
            <a:r>
              <a:rPr lang="ru-RU" sz="16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кадрмен</a:t>
            </a:r>
            <a:r>
              <a:rPr lang="ru-RU" sz="16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қамтамасыз</a:t>
            </a:r>
            <a:r>
              <a:rPr lang="ru-RU" sz="16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ету</a:t>
            </a:r>
            <a:r>
              <a:rPr lang="ru-RU" sz="16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жүйесін</a:t>
            </a:r>
            <a:r>
              <a:rPr lang="ru-RU" sz="16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жетілдіру</a:t>
            </a:r>
            <a:endParaRPr lang="en-US" sz="16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0" indent="-285750" algn="just">
              <a:lnSpc>
                <a:spcPct val="100000"/>
              </a:lnSpc>
              <a:spcAft>
                <a:spcPts val="0"/>
              </a:spcAft>
              <a:buFont typeface="Wingdings" panose="05000000000000000000" pitchFamily="2" charset="2"/>
              <a:buChar char="q"/>
            </a:pPr>
            <a:endParaRPr lang="en-US" sz="12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kk-KZ" sz="16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қазіргі заман талабына сай ІТ және компьютерлік дизайн, </a:t>
            </a:r>
            <a:r>
              <a:rPr lang="en-US" sz="16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SMM</a:t>
            </a:r>
            <a:r>
              <a:rPr lang="kk-KZ" sz="16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мамандарын тарту</a:t>
            </a:r>
            <a:endParaRPr lang="en-US" sz="16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ru-RU" sz="16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0" indent="-285750">
              <a:lnSpc>
                <a:spcPct val="100000"/>
              </a:lnSpc>
              <a:spcAft>
                <a:spcPts val="0"/>
              </a:spcAft>
              <a:buFont typeface="Wingdings" panose="05000000000000000000" pitchFamily="2" charset="2"/>
              <a:buChar char="q"/>
            </a:pPr>
            <a:endParaRPr lang="ru-RU" sz="16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0" indent="-285750" algn="just">
              <a:lnSpc>
                <a:spcPct val="100000"/>
              </a:lnSpc>
              <a:spcAft>
                <a:spcPts val="0"/>
              </a:spcAft>
              <a:buFont typeface="Wingdings" panose="05000000000000000000" pitchFamily="2" charset="2"/>
              <a:buChar char="q"/>
            </a:pPr>
            <a:endParaRPr lang="ru-RU" sz="15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4788024" y="2636912"/>
            <a:ext cx="0" cy="3713644"/>
          </a:xfrm>
          <a:prstGeom prst="line">
            <a:avLst/>
          </a:prstGeom>
          <a:ln w="190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Прямоугольник 22"/>
          <p:cNvSpPr/>
          <p:nvPr/>
        </p:nvSpPr>
        <p:spPr>
          <a:xfrm>
            <a:off x="4788024" y="2564125"/>
            <a:ext cx="4032448" cy="36317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kk-KZ" sz="16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білікті мамандардың үлесі – 15-20% артады</a:t>
            </a:r>
          </a:p>
          <a:p>
            <a:pPr algn="just"/>
            <a:endParaRPr lang="kk-KZ" sz="12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kk-KZ" sz="16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халыққа қызмет көрсету сапасы –         20-30% артады</a:t>
            </a:r>
          </a:p>
          <a:p>
            <a:pPr algn="just"/>
            <a:endParaRPr lang="kk-KZ" sz="12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kk-KZ" sz="16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латын графикалық әліпбиді пайдаланатын жазбаша коммуникацияға қатысушылардың үлесі – 20% артады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endParaRPr lang="kk-KZ" sz="12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kk-KZ" sz="1600" dirty="0">
                <a:solidFill>
                  <a:srgbClr val="073E8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ІТ және компьютерлік дизайн, </a:t>
            </a:r>
            <a:r>
              <a:rPr lang="en-US" sz="1600" dirty="0">
                <a:solidFill>
                  <a:srgbClr val="073E8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SMM</a:t>
            </a:r>
            <a:r>
              <a:rPr lang="kk-KZ" sz="1600" dirty="0">
                <a:solidFill>
                  <a:srgbClr val="073E8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мамандарының үлесі – 5</a:t>
            </a:r>
            <a:r>
              <a:rPr lang="ru-RU" sz="1600" dirty="0">
                <a:solidFill>
                  <a:srgbClr val="073E8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% </a:t>
            </a:r>
            <a:r>
              <a:rPr lang="kk-KZ" sz="1600" dirty="0">
                <a:solidFill>
                  <a:srgbClr val="073E8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дейін</a:t>
            </a:r>
            <a:endParaRPr lang="kk-KZ" sz="16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kk-KZ" sz="16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kk-KZ" sz="16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4860032" y="2132856"/>
            <a:ext cx="3960440" cy="307777"/>
          </a:xfrm>
          <a:prstGeom prst="rect">
            <a:avLst/>
          </a:prstGeom>
          <a:ln>
            <a:solidFill>
              <a:schemeClr val="tx2"/>
            </a:solidFill>
          </a:ln>
        </p:spPr>
        <p:style>
          <a:lnRef idx="0">
            <a:scrgbClr r="0" g="0" b="0"/>
          </a:lnRef>
          <a:fillRef idx="1002">
            <a:schemeClr val="lt2"/>
          </a:fillRef>
          <a:effectRef idx="0">
            <a:scrgbClr r="0" g="0" b="0"/>
          </a:effectRef>
          <a:fontRef idx="major"/>
        </p:style>
        <p:txBody>
          <a:bodyPr wrap="square">
            <a:spAutoFit/>
          </a:bodyPr>
          <a:lstStyle/>
          <a:p>
            <a:pPr lvl="0" algn="ctr">
              <a:lnSpc>
                <a:spcPct val="100000"/>
              </a:lnSpc>
              <a:spcAft>
                <a:spcPts val="0"/>
              </a:spcAft>
            </a:pPr>
            <a:r>
              <a:rPr lang="kk-KZ" sz="14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КҮТІЛЕТІН НӘТИЖЕ</a:t>
            </a:r>
            <a:endParaRPr lang="ru-RU" sz="14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467544" y="2132857"/>
            <a:ext cx="4248472" cy="307777"/>
          </a:xfrm>
          <a:prstGeom prst="rect">
            <a:avLst/>
          </a:prstGeom>
          <a:ln>
            <a:solidFill>
              <a:schemeClr val="tx2"/>
            </a:solidFill>
          </a:ln>
        </p:spPr>
        <p:style>
          <a:lnRef idx="0">
            <a:scrgbClr r="0" g="0" b="0"/>
          </a:lnRef>
          <a:fillRef idx="1002">
            <a:schemeClr val="lt2"/>
          </a:fillRef>
          <a:effectRef idx="0">
            <a:scrgbClr r="0" g="0" b="0"/>
          </a:effectRef>
          <a:fontRef idx="major"/>
        </p:style>
        <p:txBody>
          <a:bodyPr wrap="square">
            <a:spAutoFit/>
          </a:bodyPr>
          <a:lstStyle/>
          <a:p>
            <a:pPr lvl="0" algn="ctr">
              <a:lnSpc>
                <a:spcPct val="100000"/>
              </a:lnSpc>
              <a:spcAft>
                <a:spcPts val="0"/>
              </a:spcAft>
            </a:pPr>
            <a:r>
              <a:rPr lang="ru-RU" sz="14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НЕГІЗГІ ІС-ШАРАЛАР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1475656" y="1598216"/>
            <a:ext cx="6912768" cy="39062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ҚЫЗМЕТКЕРЛЕРДІҢ БӘСЕКЕГЕ ҚАБІЛЕТТІЛІГІН АРТТЫРУ</a:t>
            </a:r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55576" y="1412776"/>
            <a:ext cx="731567" cy="628195"/>
          </a:xfrm>
          <a:prstGeom prst="rect">
            <a:avLst/>
          </a:prstGeom>
        </p:spPr>
      </p:pic>
      <p:sp>
        <p:nvSpPr>
          <p:cNvPr id="13" name="Прямоугольник 12"/>
          <p:cNvSpPr/>
          <p:nvPr/>
        </p:nvSpPr>
        <p:spPr>
          <a:xfrm>
            <a:off x="7740352" y="6381328"/>
            <a:ext cx="1872209" cy="5760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1200" b="1" dirty="0">
                <a:solidFill>
                  <a:schemeClr val="accent2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№5 слайд</a:t>
            </a:r>
            <a:endParaRPr lang="ru-RU" sz="1200" b="1" i="1" dirty="0">
              <a:solidFill>
                <a:schemeClr val="accent2">
                  <a:lumMod val="40000"/>
                  <a:lumOff val="6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19193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6632"/>
            <a:ext cx="934861" cy="9361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Прямоугольник 15"/>
          <p:cNvSpPr/>
          <p:nvPr/>
        </p:nvSpPr>
        <p:spPr>
          <a:xfrm>
            <a:off x="1403648" y="260648"/>
            <a:ext cx="6840760" cy="432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ДАМУДЫҢ БАСЫМ БАҒЫТТАРЫ</a:t>
            </a:r>
            <a:endParaRPr lang="ru-RU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23528" y="2514862"/>
            <a:ext cx="4320480" cy="43473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ru-RU" sz="16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заманауи</a:t>
            </a:r>
            <a:r>
              <a:rPr lang="ru-RU" sz="16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талаптарға</a:t>
            </a:r>
            <a:r>
              <a:rPr lang="ru-RU" sz="16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сәйкес</a:t>
            </a:r>
            <a:r>
              <a:rPr lang="ru-RU" sz="16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жаңа</a:t>
            </a:r>
            <a:r>
              <a:rPr lang="ru-RU" sz="16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ғимарат</a:t>
            </a:r>
            <a:r>
              <a:rPr lang="ru-RU" sz="16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салу, </a:t>
            </a:r>
            <a:r>
              <a:rPr lang="kk-KZ" sz="16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</a:t>
            </a:r>
            <a:r>
              <a:rPr lang="ru-RU" sz="16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ала </a:t>
            </a:r>
            <a:r>
              <a:rPr lang="ru-RU" sz="16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аумағындағы</a:t>
            </a:r>
            <a:r>
              <a:rPr lang="ru-RU" sz="16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тұрғын</a:t>
            </a:r>
            <a:r>
              <a:rPr lang="ru-RU" sz="16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алаптарға</a:t>
            </a:r>
            <a:r>
              <a:rPr lang="ru-RU" sz="16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типтік</a:t>
            </a:r>
            <a:r>
              <a:rPr lang="ru-RU" sz="16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мәдениет</a:t>
            </a:r>
            <a:r>
              <a:rPr lang="ru-RU" sz="16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нысандарын</a:t>
            </a:r>
            <a:r>
              <a:rPr lang="ru-RU" sz="16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салу</a:t>
            </a:r>
            <a:endParaRPr lang="kk-KZ" sz="16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/>
            <a:endParaRPr lang="ru-RU" sz="12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0" indent="-285750" algn="just">
              <a:buFont typeface="Wingdings" panose="05000000000000000000" pitchFamily="2" charset="2"/>
              <a:buChar char="q"/>
            </a:pPr>
            <a:r>
              <a:rPr lang="ru-RU" sz="16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мекемелердің</a:t>
            </a:r>
            <a:r>
              <a:rPr lang="ru-RU" sz="16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ағымдағы</a:t>
            </a:r>
            <a:r>
              <a:rPr lang="ru-RU" sz="16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lang="ru-RU" sz="16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күрделі</a:t>
            </a:r>
            <a:r>
              <a:rPr lang="ru-RU" sz="16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жөндеу</a:t>
            </a:r>
            <a:r>
              <a:rPr lang="ru-RU" sz="16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жұмыстарын</a:t>
            </a:r>
            <a:r>
              <a:rPr lang="ru-RU" sz="16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кезең-кезеңімен</a:t>
            </a:r>
            <a:r>
              <a:rPr lang="ru-RU" sz="16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жүргізу</a:t>
            </a:r>
            <a:endParaRPr lang="ru-RU" sz="16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0" indent="-285750" algn="just">
              <a:buFont typeface="Wingdings" panose="05000000000000000000" pitchFamily="2" charset="2"/>
              <a:buChar char="q"/>
            </a:pPr>
            <a:endParaRPr lang="kk-KZ" sz="12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0" indent="-285750" algn="just">
              <a:buFont typeface="Wingdings" panose="05000000000000000000" pitchFamily="2" charset="2"/>
              <a:buChar char="q"/>
            </a:pPr>
            <a:r>
              <a:rPr lang="ru-RU" sz="16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қалалық</a:t>
            </a:r>
            <a:r>
              <a:rPr lang="ru-RU" sz="16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мемлекеттік</a:t>
            </a:r>
            <a:r>
              <a:rPr lang="ru-RU" sz="16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зоологиялық</a:t>
            </a:r>
            <a:r>
              <a:rPr lang="ru-RU" sz="16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саябағына</a:t>
            </a:r>
            <a:r>
              <a:rPr lang="ru-RU" sz="16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реконструкция  </a:t>
            </a:r>
            <a:r>
              <a:rPr lang="ru-RU" sz="16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жұмыстарын</a:t>
            </a:r>
            <a:r>
              <a:rPr lang="ru-RU" sz="16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жүргізу</a:t>
            </a:r>
            <a:endParaRPr lang="ru-RU" sz="16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/>
            <a:endParaRPr lang="ru-RU" sz="12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kk-KZ" sz="16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мүмкіндігі шектеулі жандардың мәдениет нысандарына қолжетімділігін қамтамасыз ету</a:t>
            </a:r>
            <a:r>
              <a:rPr lang="kk-KZ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160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0" indent="-285750" algn="just">
              <a:buFont typeface="Wingdings" panose="05000000000000000000" pitchFamily="2" charset="2"/>
              <a:buChar char="q"/>
            </a:pPr>
            <a:endParaRPr lang="ru-RU" sz="16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0" indent="-285750" algn="just">
              <a:buFont typeface="Wingdings" panose="05000000000000000000" pitchFamily="2" charset="2"/>
              <a:buChar char="q"/>
            </a:pPr>
            <a:endParaRPr lang="ru-RU" sz="16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4788024" y="2636912"/>
            <a:ext cx="0" cy="3857660"/>
          </a:xfrm>
          <a:prstGeom prst="line">
            <a:avLst/>
          </a:prstGeom>
          <a:ln w="190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Прямоугольник 22"/>
          <p:cNvSpPr/>
          <p:nvPr/>
        </p:nvSpPr>
        <p:spPr>
          <a:xfrm>
            <a:off x="4820624" y="2537519"/>
            <a:ext cx="3999848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kk-KZ" sz="16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қала тұрғындарының мәдениет инфрақұрылымдарына қолжетімділігі 100% қамтамасыз етіледі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endParaRPr lang="kk-KZ" sz="12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kk-KZ" sz="16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музейлер саны – 3-ке, концерттік ұйымдар саны – 2-ге, мәдениет сарайларының саны – 12-ге дейін жетеді</a:t>
            </a:r>
          </a:p>
          <a:p>
            <a:pPr algn="just"/>
            <a:endParaRPr lang="kk-KZ" sz="12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kk-KZ" sz="16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мүмкіндігі шектеулі жандардың қол жетімділігі қамтамасыз етілген мәдениет объектілерінің үлесі – 100% жетеді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endParaRPr lang="kk-KZ" sz="16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q"/>
            </a:pPr>
            <a:endParaRPr lang="kk-KZ" sz="16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kk-KZ" sz="16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kk-KZ" sz="16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kk-KZ" sz="16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4824028" y="2098943"/>
            <a:ext cx="3960440" cy="307777"/>
          </a:xfrm>
          <a:prstGeom prst="rect">
            <a:avLst/>
          </a:prstGeom>
          <a:ln>
            <a:solidFill>
              <a:schemeClr val="tx2"/>
            </a:solidFill>
          </a:ln>
        </p:spPr>
        <p:style>
          <a:lnRef idx="0">
            <a:scrgbClr r="0" g="0" b="0"/>
          </a:lnRef>
          <a:fillRef idx="1002">
            <a:schemeClr val="lt2"/>
          </a:fillRef>
          <a:effectRef idx="0">
            <a:scrgbClr r="0" g="0" b="0"/>
          </a:effectRef>
          <a:fontRef idx="major"/>
        </p:style>
        <p:txBody>
          <a:bodyPr wrap="square">
            <a:spAutoFit/>
          </a:bodyPr>
          <a:lstStyle/>
          <a:p>
            <a:pPr lvl="0" algn="ctr">
              <a:lnSpc>
                <a:spcPct val="100000"/>
              </a:lnSpc>
              <a:spcAft>
                <a:spcPts val="0"/>
              </a:spcAft>
            </a:pPr>
            <a:r>
              <a:rPr lang="kk-KZ" sz="14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КҮТІЛЕТІН НӘТИЖЕ</a:t>
            </a:r>
            <a:endParaRPr lang="ru-RU" sz="14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467544" y="2098944"/>
            <a:ext cx="4248472" cy="307777"/>
          </a:xfrm>
          <a:prstGeom prst="rect">
            <a:avLst/>
          </a:prstGeom>
          <a:ln>
            <a:solidFill>
              <a:schemeClr val="tx2"/>
            </a:solidFill>
          </a:ln>
        </p:spPr>
        <p:style>
          <a:lnRef idx="0">
            <a:scrgbClr r="0" g="0" b="0"/>
          </a:lnRef>
          <a:fillRef idx="1002">
            <a:schemeClr val="lt2"/>
          </a:fillRef>
          <a:effectRef idx="0">
            <a:scrgbClr r="0" g="0" b="0"/>
          </a:effectRef>
          <a:fontRef idx="major"/>
        </p:style>
        <p:txBody>
          <a:bodyPr wrap="square">
            <a:spAutoFit/>
          </a:bodyPr>
          <a:lstStyle/>
          <a:p>
            <a:pPr lvl="0" algn="ctr">
              <a:lnSpc>
                <a:spcPct val="100000"/>
              </a:lnSpc>
              <a:spcAft>
                <a:spcPts val="0"/>
              </a:spcAft>
            </a:pPr>
            <a:r>
              <a:rPr lang="ru-RU" sz="14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НЕГІЗГІ ІС-ШАРАЛАР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1547664" y="1518128"/>
            <a:ext cx="6624736" cy="55399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 lvl="0" algn="ctr" defTabSz="711200">
              <a:spcBef>
                <a:spcPct val="0"/>
              </a:spcBef>
            </a:pPr>
            <a:endParaRPr lang="ru-RU" sz="600" b="1" kern="0" dirty="0">
              <a:solidFill>
                <a:srgbClr val="073E8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 defTabSz="711200">
              <a:spcBef>
                <a:spcPct val="0"/>
              </a:spcBef>
            </a:pPr>
            <a:r>
              <a:rPr lang="ru-RU" b="1" kern="0" dirty="0">
                <a:solidFill>
                  <a:srgbClr val="073E8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МЕКЕМЕЛЕРДІҢ ИНФРАҚҰРЫЛЫМЫН ДАМЫТУ</a:t>
            </a:r>
          </a:p>
          <a:p>
            <a:pPr lvl="0" algn="ctr" defTabSz="711200">
              <a:spcBef>
                <a:spcPct val="0"/>
              </a:spcBef>
            </a:pPr>
            <a:endParaRPr lang="ru-RU" sz="600" b="1" kern="0" dirty="0">
              <a:solidFill>
                <a:srgbClr val="073E8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4" name="Рисунок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095" y="1052735"/>
            <a:ext cx="1085106" cy="1085106"/>
          </a:xfrm>
          <a:prstGeom prst="rect">
            <a:avLst/>
          </a:prstGeom>
        </p:spPr>
      </p:pic>
      <p:sp>
        <p:nvSpPr>
          <p:cNvPr id="11" name="Прямоугольник 10"/>
          <p:cNvSpPr/>
          <p:nvPr/>
        </p:nvSpPr>
        <p:spPr>
          <a:xfrm>
            <a:off x="7740352" y="6381328"/>
            <a:ext cx="1872209" cy="5760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1200" b="1" dirty="0">
                <a:solidFill>
                  <a:schemeClr val="accent2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№6 слайд</a:t>
            </a:r>
            <a:endParaRPr lang="ru-RU" sz="1200" b="1" i="1" dirty="0">
              <a:solidFill>
                <a:schemeClr val="accent2">
                  <a:lumMod val="40000"/>
                  <a:lumOff val="6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94956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6632"/>
            <a:ext cx="934861" cy="9361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Прямоугольник 15"/>
          <p:cNvSpPr/>
          <p:nvPr/>
        </p:nvSpPr>
        <p:spPr>
          <a:xfrm>
            <a:off x="1403648" y="260648"/>
            <a:ext cx="6829002" cy="432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ДАМУДЫҢ БАСЫМ БАҒЫТТАРЫ</a:t>
            </a:r>
            <a:endParaRPr lang="ru-RU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23528" y="2564904"/>
            <a:ext cx="4392488" cy="45704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ru-RU" sz="16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көрнекі</a:t>
            </a:r>
            <a:r>
              <a:rPr lang="ru-RU" sz="16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ақпарат</a:t>
            </a:r>
            <a:r>
              <a:rPr lang="ru-RU" sz="16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құралдарында</a:t>
            </a:r>
            <a:r>
              <a:rPr lang="ru-RU" sz="16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белсенді</a:t>
            </a:r>
            <a:r>
              <a:rPr lang="ru-RU" sz="16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жарнамалау</a:t>
            </a:r>
            <a:endParaRPr lang="ru-RU" sz="16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q"/>
            </a:pPr>
            <a:endParaRPr lang="ru-RU" sz="12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ru-RU" sz="16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ақпараттық</a:t>
            </a:r>
            <a:r>
              <a:rPr lang="ru-RU" sz="16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ресурс </a:t>
            </a:r>
            <a:r>
              <a:rPr lang="ru-RU" sz="16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ретінде</a:t>
            </a:r>
            <a:r>
              <a:rPr lang="ru-RU" sz="16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әлеуметтік</a:t>
            </a:r>
            <a:r>
              <a:rPr lang="ru-RU" sz="16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желіде</a:t>
            </a:r>
            <a:r>
              <a:rPr lang="ru-RU" sz="16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іс-шаралардың</a:t>
            </a:r>
            <a:r>
              <a:rPr lang="ru-RU" sz="16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жаңа</a:t>
            </a:r>
            <a:r>
              <a:rPr lang="ru-RU" sz="16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форматтарын</a:t>
            </a:r>
            <a:r>
              <a:rPr lang="ru-RU" sz="16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табу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endParaRPr lang="ru-RU" sz="12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kk-KZ" sz="16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бірыңғай мәдениет порталын ашу</a:t>
            </a:r>
            <a:endParaRPr lang="ru-RU" sz="16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kk-KZ" sz="12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16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кітапханаларға</a:t>
            </a:r>
            <a:r>
              <a:rPr lang="ru-RU" sz="16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RFID </a:t>
            </a:r>
            <a:r>
              <a:rPr lang="ru-RU" sz="16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жүйесін</a:t>
            </a:r>
            <a:r>
              <a:rPr lang="ru-RU" sz="16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құру</a:t>
            </a:r>
            <a:r>
              <a:rPr lang="ru-RU" sz="16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үшін</a:t>
            </a:r>
            <a:r>
              <a:rPr lang="ru-RU" sz="16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аппараттық</a:t>
            </a:r>
            <a:r>
              <a:rPr lang="ru-RU" sz="16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lang="ru-RU" sz="16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бағдарламалық</a:t>
            </a:r>
            <a:r>
              <a:rPr lang="ru-RU" sz="16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қамтамасыздандыруды</a:t>
            </a:r>
            <a:r>
              <a:rPr lang="ru-RU" sz="16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сатып</a:t>
            </a:r>
            <a:r>
              <a:rPr lang="ru-RU" sz="16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алу</a:t>
            </a:r>
            <a:endParaRPr lang="ru-RU" sz="16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ru-RU" sz="16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0" indent="-285750" algn="just">
              <a:buFont typeface="Wingdings" panose="05000000000000000000" pitchFamily="2" charset="2"/>
              <a:buChar char="q"/>
            </a:pPr>
            <a:endParaRPr lang="ru-RU" sz="16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0" indent="-285750" algn="just">
              <a:buFont typeface="Wingdings" panose="05000000000000000000" pitchFamily="2" charset="2"/>
              <a:buChar char="q"/>
            </a:pPr>
            <a:endParaRPr lang="ru-RU" sz="16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0" indent="-285750" algn="just">
              <a:buFont typeface="Wingdings" panose="05000000000000000000" pitchFamily="2" charset="2"/>
              <a:buChar char="q"/>
            </a:pPr>
            <a:endParaRPr lang="ru-RU" sz="16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ru-RU" sz="16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0" indent="-285750">
              <a:lnSpc>
                <a:spcPct val="100000"/>
              </a:lnSpc>
              <a:spcAft>
                <a:spcPts val="0"/>
              </a:spcAft>
              <a:buFont typeface="Wingdings" panose="05000000000000000000" pitchFamily="2" charset="2"/>
              <a:buChar char="q"/>
            </a:pPr>
            <a:endParaRPr lang="ru-RU" sz="16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0" indent="-285750" algn="just">
              <a:lnSpc>
                <a:spcPct val="100000"/>
              </a:lnSpc>
              <a:spcAft>
                <a:spcPts val="0"/>
              </a:spcAft>
              <a:buFont typeface="Wingdings" panose="05000000000000000000" pitchFamily="2" charset="2"/>
              <a:buChar char="q"/>
            </a:pPr>
            <a:endParaRPr lang="ru-RU" sz="15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4788024" y="2636912"/>
            <a:ext cx="0" cy="3713644"/>
          </a:xfrm>
          <a:prstGeom prst="line">
            <a:avLst/>
          </a:prstGeom>
          <a:ln w="190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Прямоугольник 22"/>
          <p:cNvSpPr/>
          <p:nvPr/>
        </p:nvSpPr>
        <p:spPr>
          <a:xfrm>
            <a:off x="4788024" y="2564904"/>
            <a:ext cx="417646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kk-KZ" sz="15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1000 адамға шаққандағы мәдениет ұйымдарына келушілердің  орташа саны – 12-15% артады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endParaRPr lang="kk-KZ" sz="12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kk-KZ" sz="15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цифрландырылған кітапхана, музей қорларының үлесі – 20% артады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endParaRPr lang="kk-KZ" sz="12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kk-KZ" sz="15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цифрландырылған архивтік құжаттардың үлесі бес жылда – 12% жетеді, архив қорының жалпы көлеміне жыл сайынғы өсімі – 3 % ұлғаяды</a:t>
            </a:r>
          </a:p>
          <a:p>
            <a:pPr algn="just"/>
            <a:endParaRPr lang="kk-KZ" sz="12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kk-KZ" sz="15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әулеметтік желі пайдаланушылардың санын көбейту, БАҚ, әлеуметтік жүйелер мен </a:t>
            </a:r>
            <a:r>
              <a:rPr lang="en-US" sz="15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web-</a:t>
            </a:r>
            <a:r>
              <a:rPr lang="kk-KZ" sz="15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сайттарда жариялау жылына – 10% артады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kk-KZ" sz="16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kk-KZ" sz="16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kk-KZ" sz="16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4860032" y="2132856"/>
            <a:ext cx="3960440" cy="307777"/>
          </a:xfrm>
          <a:prstGeom prst="rect">
            <a:avLst/>
          </a:prstGeom>
          <a:ln>
            <a:solidFill>
              <a:schemeClr val="tx2"/>
            </a:solidFill>
          </a:ln>
        </p:spPr>
        <p:style>
          <a:lnRef idx="0">
            <a:scrgbClr r="0" g="0" b="0"/>
          </a:lnRef>
          <a:fillRef idx="1002">
            <a:schemeClr val="lt2"/>
          </a:fillRef>
          <a:effectRef idx="0">
            <a:scrgbClr r="0" g="0" b="0"/>
          </a:effectRef>
          <a:fontRef idx="major"/>
        </p:style>
        <p:txBody>
          <a:bodyPr wrap="square">
            <a:spAutoFit/>
          </a:bodyPr>
          <a:lstStyle/>
          <a:p>
            <a:pPr lvl="0" algn="ctr">
              <a:lnSpc>
                <a:spcPct val="100000"/>
              </a:lnSpc>
              <a:spcAft>
                <a:spcPts val="0"/>
              </a:spcAft>
            </a:pPr>
            <a:r>
              <a:rPr lang="kk-KZ" sz="14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КҮТІЛЕТІН НӘТИЖЕ</a:t>
            </a:r>
            <a:endParaRPr lang="ru-RU" sz="14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467544" y="2132856"/>
            <a:ext cx="4248472" cy="307777"/>
          </a:xfrm>
          <a:prstGeom prst="rect">
            <a:avLst/>
          </a:prstGeom>
          <a:ln>
            <a:solidFill>
              <a:schemeClr val="tx2"/>
            </a:solidFill>
          </a:ln>
        </p:spPr>
        <p:style>
          <a:lnRef idx="0">
            <a:scrgbClr r="0" g="0" b="0"/>
          </a:lnRef>
          <a:fillRef idx="1002">
            <a:schemeClr val="lt2"/>
          </a:fillRef>
          <a:effectRef idx="0">
            <a:scrgbClr r="0" g="0" b="0"/>
          </a:effectRef>
          <a:fontRef idx="major"/>
        </p:style>
        <p:txBody>
          <a:bodyPr wrap="square">
            <a:spAutoFit/>
          </a:bodyPr>
          <a:lstStyle/>
          <a:p>
            <a:pPr lvl="0" algn="ctr">
              <a:lnSpc>
                <a:spcPct val="100000"/>
              </a:lnSpc>
              <a:spcAft>
                <a:spcPts val="0"/>
              </a:spcAft>
            </a:pPr>
            <a:r>
              <a:rPr lang="ru-RU" sz="14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НЕГІЗГІ ІС-ШАРАЛАР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1691680" y="1628801"/>
            <a:ext cx="6230054" cy="36003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ЦИФРЛЫҚ, АҚПАРАТТЫҚ ЖҮЙЕНІ ЖЕТІЛДІРУ</a:t>
            </a:r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1340768"/>
            <a:ext cx="720080" cy="741398"/>
          </a:xfrm>
          <a:prstGeom prst="rect">
            <a:avLst/>
          </a:prstGeom>
        </p:spPr>
      </p:pic>
      <p:sp>
        <p:nvSpPr>
          <p:cNvPr id="13" name="Прямоугольник 12"/>
          <p:cNvSpPr/>
          <p:nvPr/>
        </p:nvSpPr>
        <p:spPr>
          <a:xfrm>
            <a:off x="7740352" y="6381328"/>
            <a:ext cx="1872209" cy="5760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1200" b="1" dirty="0">
                <a:solidFill>
                  <a:schemeClr val="accent2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№7 слайд</a:t>
            </a:r>
            <a:endParaRPr lang="ru-RU" sz="1200" b="1" i="1" dirty="0">
              <a:solidFill>
                <a:schemeClr val="accent2">
                  <a:lumMod val="40000"/>
                  <a:lumOff val="6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37205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6632"/>
            <a:ext cx="934861" cy="9361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Прямоугольник 15"/>
          <p:cNvSpPr/>
          <p:nvPr/>
        </p:nvSpPr>
        <p:spPr>
          <a:xfrm>
            <a:off x="1403648" y="260648"/>
            <a:ext cx="6829002" cy="432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ДАМУДЫҢ БАСЫМ БАҒЫТТАРЫ</a:t>
            </a:r>
            <a:endParaRPr lang="ru-RU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23528" y="2564904"/>
            <a:ext cx="4392488" cy="36317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ru-RU" sz="16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қаланың</a:t>
            </a:r>
            <a:r>
              <a:rPr lang="ru-RU" sz="16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мәдениеті</a:t>
            </a:r>
            <a:r>
              <a:rPr lang="ru-RU" sz="16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мен </a:t>
            </a:r>
            <a:r>
              <a:rPr lang="ru-RU" sz="16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өнерін</a:t>
            </a:r>
            <a:r>
              <a:rPr lang="ru-RU" sz="16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шетелдерге</a:t>
            </a:r>
            <a:r>
              <a:rPr lang="ru-RU" sz="16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таныстыру</a:t>
            </a:r>
            <a:r>
              <a:rPr lang="ru-RU" sz="16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бағытында</a:t>
            </a:r>
            <a:r>
              <a:rPr lang="ru-RU" sz="16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жұмыстар</a:t>
            </a:r>
            <a:r>
              <a:rPr lang="ru-RU" sz="16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атқару</a:t>
            </a:r>
            <a:endParaRPr lang="ru-RU" sz="16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q"/>
            </a:pPr>
            <a:endParaRPr lang="ru-RU" sz="12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ru-RU" sz="16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«Шымкент 2020 – ТМД-</a:t>
            </a:r>
            <a:r>
              <a:rPr lang="ru-RU" sz="16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ның</a:t>
            </a:r>
            <a:r>
              <a:rPr lang="ru-RU" sz="16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мәдени</a:t>
            </a:r>
            <a:r>
              <a:rPr lang="ru-RU" sz="16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астанасы</a:t>
            </a:r>
            <a:r>
              <a:rPr lang="ru-RU" sz="16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 </a:t>
            </a:r>
            <a:r>
              <a:rPr lang="ru-RU" sz="16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жылы</a:t>
            </a:r>
            <a:r>
              <a:rPr lang="ru-RU" sz="16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аясында</a:t>
            </a:r>
            <a:r>
              <a:rPr lang="ru-RU" sz="16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шілде-қараша</a:t>
            </a:r>
            <a:r>
              <a:rPr lang="ru-RU" sz="16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аралығында</a:t>
            </a:r>
            <a:r>
              <a:rPr lang="ru-RU" sz="16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өтетін</a:t>
            </a:r>
            <a:r>
              <a:rPr lang="ru-RU" sz="16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іс-шараларды</a:t>
            </a:r>
            <a:r>
              <a:rPr lang="ru-RU" sz="16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онлайн </a:t>
            </a:r>
            <a:r>
              <a:rPr lang="ru-RU" sz="16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форматта</a:t>
            </a:r>
            <a:r>
              <a:rPr lang="ru-RU" sz="16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жандандыру</a:t>
            </a:r>
            <a:endParaRPr lang="ru-RU" sz="16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q"/>
            </a:pPr>
            <a:endParaRPr lang="ru-RU" sz="12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ru-RU" sz="16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басқа</a:t>
            </a:r>
            <a:r>
              <a:rPr lang="ru-RU" sz="16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өңір</a:t>
            </a:r>
            <a:r>
              <a:rPr lang="ru-RU" sz="16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мекемелерімен</a:t>
            </a:r>
            <a:r>
              <a:rPr lang="ru-RU" sz="16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ынтымақтастықты</a:t>
            </a:r>
            <a:r>
              <a:rPr lang="ru-RU" sz="16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кеңейту</a:t>
            </a:r>
            <a:endParaRPr lang="ru-RU" sz="16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q"/>
            </a:pPr>
            <a:endParaRPr lang="kk-KZ" sz="12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ru-RU" sz="16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ru-RU" sz="16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Түркі</a:t>
            </a:r>
            <a:r>
              <a:rPr lang="ru-RU" sz="16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әлемінің</a:t>
            </a:r>
            <a:r>
              <a:rPr lang="ru-RU" sz="16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Ұлттық</a:t>
            </a:r>
            <a:r>
              <a:rPr lang="ru-RU" sz="16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Дельфий</a:t>
            </a:r>
            <a:r>
              <a:rPr lang="ru-RU" sz="16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ойындарын</a:t>
            </a:r>
            <a:r>
              <a:rPr lang="ru-RU" sz="16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 </a:t>
            </a:r>
            <a:r>
              <a:rPr lang="ru-RU" sz="16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ұйымдастырып</a:t>
            </a:r>
            <a:r>
              <a:rPr lang="ru-RU" sz="16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6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өткізу</a:t>
            </a:r>
            <a:endParaRPr lang="ru-RU" sz="16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16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4788024" y="2636912"/>
            <a:ext cx="0" cy="3713644"/>
          </a:xfrm>
          <a:prstGeom prst="line">
            <a:avLst/>
          </a:prstGeom>
          <a:ln w="190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Прямоугольник 22"/>
          <p:cNvSpPr/>
          <p:nvPr/>
        </p:nvSpPr>
        <p:spPr>
          <a:xfrm>
            <a:off x="4788024" y="2760403"/>
            <a:ext cx="4176464" cy="15234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q"/>
            </a:pPr>
            <a:endParaRPr lang="kk-KZ" sz="15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q"/>
            </a:pPr>
            <a:endParaRPr lang="kk-KZ" sz="15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q"/>
            </a:pPr>
            <a:endParaRPr lang="kk-KZ" sz="15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kk-KZ" sz="16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kk-KZ" sz="16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kk-KZ" sz="16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4860032" y="2132856"/>
            <a:ext cx="3960440" cy="307777"/>
          </a:xfrm>
          <a:prstGeom prst="rect">
            <a:avLst/>
          </a:prstGeom>
          <a:ln>
            <a:solidFill>
              <a:schemeClr val="tx2"/>
            </a:solidFill>
          </a:ln>
        </p:spPr>
        <p:style>
          <a:lnRef idx="0">
            <a:scrgbClr r="0" g="0" b="0"/>
          </a:lnRef>
          <a:fillRef idx="1002">
            <a:schemeClr val="lt2"/>
          </a:fillRef>
          <a:effectRef idx="0">
            <a:scrgbClr r="0" g="0" b="0"/>
          </a:effectRef>
          <a:fontRef idx="major"/>
        </p:style>
        <p:txBody>
          <a:bodyPr wrap="square">
            <a:spAutoFit/>
          </a:bodyPr>
          <a:lstStyle/>
          <a:p>
            <a:pPr lvl="0" algn="ctr">
              <a:lnSpc>
                <a:spcPct val="100000"/>
              </a:lnSpc>
              <a:spcAft>
                <a:spcPts val="0"/>
              </a:spcAft>
            </a:pPr>
            <a:r>
              <a:rPr lang="kk-KZ" sz="14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КҮТІЛЕТІН НӘТИЖЕ</a:t>
            </a:r>
            <a:endParaRPr lang="ru-RU" sz="14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467544" y="2132856"/>
            <a:ext cx="4248472" cy="307777"/>
          </a:xfrm>
          <a:prstGeom prst="rect">
            <a:avLst/>
          </a:prstGeom>
          <a:ln>
            <a:solidFill>
              <a:schemeClr val="tx2"/>
            </a:solidFill>
          </a:ln>
        </p:spPr>
        <p:style>
          <a:lnRef idx="0">
            <a:scrgbClr r="0" g="0" b="0"/>
          </a:lnRef>
          <a:fillRef idx="1002">
            <a:schemeClr val="lt2"/>
          </a:fillRef>
          <a:effectRef idx="0">
            <a:scrgbClr r="0" g="0" b="0"/>
          </a:effectRef>
          <a:fontRef idx="major"/>
        </p:style>
        <p:txBody>
          <a:bodyPr wrap="square">
            <a:spAutoFit/>
          </a:bodyPr>
          <a:lstStyle/>
          <a:p>
            <a:pPr lvl="0" algn="ctr">
              <a:lnSpc>
                <a:spcPct val="100000"/>
              </a:lnSpc>
              <a:spcAft>
                <a:spcPts val="0"/>
              </a:spcAft>
            </a:pPr>
            <a:r>
              <a:rPr lang="ru-RU" sz="14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НЕГІЗГІ ІС-ШАРАЛАР</a:t>
            </a:r>
          </a:p>
        </p:txBody>
      </p:sp>
      <p:pic>
        <p:nvPicPr>
          <p:cNvPr id="13" name="Рисунок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1268760"/>
            <a:ext cx="864096" cy="849893"/>
          </a:xfrm>
          <a:prstGeom prst="rect">
            <a:avLst/>
          </a:prstGeom>
        </p:spPr>
      </p:pic>
      <p:sp>
        <p:nvSpPr>
          <p:cNvPr id="14" name="Прямоугольник 13"/>
          <p:cNvSpPr/>
          <p:nvPr/>
        </p:nvSpPr>
        <p:spPr>
          <a:xfrm>
            <a:off x="1979712" y="1628800"/>
            <a:ext cx="6006789" cy="36004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ХАЛЫҚАРАЛЫҚ ЫНТЫМАҚТАСТЫҚТЫ НЫҒАЙТУ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4788024" y="2564904"/>
            <a:ext cx="4176464" cy="33701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kk-KZ" sz="16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шетелдерге гастрольдік сапарларға шығу үлесі – 20% артады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endParaRPr lang="kk-KZ" sz="12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kk-KZ" sz="16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халықаралық байқаулар мен фестивальдерге қатысушылардың үлесі – 20% артады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endParaRPr lang="kk-KZ" sz="12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kk-KZ" sz="16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өзара ынтымақтастықты нығайту жөніндегі меморандумдар түзіледі</a:t>
            </a:r>
          </a:p>
          <a:p>
            <a:pPr algn="just"/>
            <a:endParaRPr lang="kk-KZ" sz="12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kk-KZ" sz="16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сала қызметкерлерінің шетелдік әріптестермен өзара тәжірибе алмасу үлесі – 20% артады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endParaRPr lang="kk-KZ" sz="15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7740352" y="6381328"/>
            <a:ext cx="1872209" cy="5760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1200" b="1" dirty="0">
                <a:solidFill>
                  <a:schemeClr val="accent2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№8 слайд</a:t>
            </a:r>
            <a:endParaRPr lang="ru-RU" sz="1200" b="1" i="1" dirty="0">
              <a:solidFill>
                <a:schemeClr val="accent2">
                  <a:lumMod val="40000"/>
                  <a:lumOff val="6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927636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 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4749</TotalTime>
  <Words>699</Words>
  <Application>Microsoft Office PowerPoint</Application>
  <PresentationFormat>Экран (4:3)</PresentationFormat>
  <Paragraphs>162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Волна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acer</dc:creator>
  <cp:lastModifiedBy>Неизвестный пользователь</cp:lastModifiedBy>
  <cp:revision>298</cp:revision>
  <cp:lastPrinted>2020-06-19T09:24:11Z</cp:lastPrinted>
  <dcterms:created xsi:type="dcterms:W3CDTF">2020-05-29T12:29:10Z</dcterms:created>
  <dcterms:modified xsi:type="dcterms:W3CDTF">2020-08-11T18:36:23Z</dcterms:modified>
</cp:coreProperties>
</file>