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66" r:id="rId3"/>
    <p:sldId id="261" r:id="rId4"/>
    <p:sldId id="260" r:id="rId5"/>
    <p:sldId id="268" r:id="rId6"/>
    <p:sldId id="267" r:id="rId7"/>
    <p:sldId id="257" r:id="rId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22" autoAdjust="0"/>
    <p:restoredTop sz="94629" autoAdjust="0"/>
  </p:normalViewPr>
  <p:slideViewPr>
    <p:cSldViewPr>
      <p:cViewPr>
        <p:scale>
          <a:sx n="80" d="100"/>
          <a:sy n="80" d="100"/>
        </p:scale>
        <p:origin x="1032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  <a:effectLst/>
      </c:spPr>
    </c:sideWall>
    <c:backWall>
      <c:thickness val="0"/>
      <c:spPr>
        <a:noFill/>
        <a:ln w="25400"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4.1740275811754816E-2"/>
          <c:y val="8.5354194705015568E-2"/>
          <c:w val="0.92214051036503908"/>
          <c:h val="0.8826379822806036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explosion val="13"/>
          <c:dPt>
            <c:idx val="0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3">
                    <a:shade val="50000"/>
                  </a:schemeClr>
                </a:solidFill>
                <a:prstDash val="solid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1D3-4F8A-B3C4-A849AEF2140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1D3-4F8A-B3C4-A849AEF214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1D3-4F8A-B3C4-A849AEF2140D}"/>
              </c:ext>
            </c:extLst>
          </c:dPt>
          <c:cat>
            <c:strRef>
              <c:f>Sheet1!$A$2:$A$4</c:f>
              <c:strCache>
                <c:ptCount val="2"/>
                <c:pt idx="0">
                  <c:v>market</c:v>
                </c:pt>
                <c:pt idx="1">
                  <c:v>system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13.6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1D3-4F8A-B3C4-A849AEF214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E74D7-2CAD-4D0D-B118-D061FEFFBFAB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478DF-9EC5-4594-9221-621F98CE45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13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478DF-9EC5-4594-9221-621F98CE45A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22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317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234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36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31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1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41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889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5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12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789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59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02ECE-CF6A-46CA-A2D1-CF5FEE5046FA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EF6DB-FBBA-4DB0-8578-D4D3693DE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6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encrypted-tbn0.gstatic.com/images?q=tbn:ANd9GcRRb-d17KQy03pYWKeldkfyhSdTXnPuWZ_gK40KTqzaVKUXror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58" y="787401"/>
            <a:ext cx="1190879" cy="131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5496" y="2245053"/>
            <a:ext cx="9001000" cy="176001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charset="0"/>
              </a:rPr>
              <a:t>2019 </a:t>
            </a:r>
            <a:r>
              <a:rPr lang="kk-KZ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charset="0"/>
              </a:rPr>
              <a:t>жылғы республикалық бюджеттің атқарылуы туралы Қазақстан Республикасы Үкіметінің есебіне Есеп комитетінің қорытындысынан кейбір мәліметтер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939090" y="6286500"/>
            <a:ext cx="3094892" cy="5715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Нұр-Сұлтан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, 2020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жыл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+mj-ea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491269" y="7222625"/>
            <a:ext cx="2057400" cy="365125"/>
          </a:xfrm>
        </p:spPr>
        <p:txBody>
          <a:bodyPr/>
          <a:lstStyle/>
          <a:p>
            <a:fld id="{C17D5AD4-F98D-4A8C-A851-C11A6AE1A0A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9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45635" y="2861320"/>
            <a:ext cx="4422760" cy="38800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271260" y="2276871"/>
            <a:ext cx="3621219" cy="4320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61992" y="2264292"/>
            <a:ext cx="3857128" cy="4446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30766" y="272400"/>
            <a:ext cx="9022726" cy="7571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400" b="1" dirty="0" smtClean="0">
                <a:latin typeface="Arial" pitchFamily="34" charset="0"/>
                <a:ea typeface="+mj-ea"/>
                <a:cs typeface="Arial" pitchFamily="34" charset="0"/>
              </a:rPr>
              <a:t>2019 ЖЫЛЫ РЕСПУБЛИКАЛЫҚ БЮДЖЕТТІ АТҚАРУДЫҢ МАКРОЭКОНОМИКАЛЫҚ ЖАҒДАЙЛАРЫ</a:t>
            </a:r>
            <a:endParaRPr lang="ru-RU" sz="24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431" y="1186150"/>
            <a:ext cx="62339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053826" y="1210281"/>
            <a:ext cx="3929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Макроэкономикалық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тұрақтылық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ДЭФ ЖБИ-де 60-орын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2276872"/>
            <a:ext cx="3929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I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 ЭКОНОМИКАНЫҢ ӘРТАРАПТАНУЫ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71260" y="2298358"/>
            <a:ext cx="36212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 АЗАМАТТАРДЫҢ ӘЛ-АУҚАТЫ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59977" y="3146876"/>
            <a:ext cx="3816424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Өңдеуші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секторда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өсудің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болмауы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600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63688" y="3847983"/>
            <a:ext cx="27969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жылда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14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тен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аспаған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30766" y="5138028"/>
            <a:ext cx="381642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Экспорт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құрылымында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минералдық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ресурстардың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жоғары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үлесі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33040" y="5858108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73% 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32039" y="2861320"/>
            <a:ext cx="4113647" cy="38800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80650" y="2927846"/>
            <a:ext cx="381642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Халықтың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ақшалай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табысының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құрылымында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азық-түлік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тауарлары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үлесінің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ұлғаюы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lang="ru-RU" sz="1600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542404" y="4109519"/>
            <a:ext cx="16141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50%</a:t>
            </a:r>
            <a:r>
              <a:rPr lang="ru-RU" sz="12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-не </a:t>
            </a:r>
            <a:r>
              <a:rPr lang="ru-RU" sz="12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дейін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25224" y="4891806"/>
            <a:ext cx="390611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kk-KZ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Тұтынушылық кредиттеудің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халы</a:t>
            </a:r>
            <a:r>
              <a:rPr lang="kk-KZ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қтың номиналды кірісінен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озыңқы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өсуі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1600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691629" y="5953799"/>
            <a:ext cx="1367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15%-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53826" y="4005064"/>
            <a:ext cx="112011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2019ж. – 49,9%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– 48,5%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– 46,6%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2016ж. – 45,8%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2015ж. – 44,7%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542404" y="3839036"/>
            <a:ext cx="1448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ЭЫДҰ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елдерінің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2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59977" y="3770965"/>
            <a:ext cx="112011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2019ж. – 11,4%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– 11,4%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– 11,2%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2016ж. – 11,3%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2015ж. – 10,1%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66871" y="5771028"/>
            <a:ext cx="112011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2019ж. – 72,8% 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– 74,5%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– 68,5%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2016ж. – 65%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2015ж. – 71,3%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025224" y="5737048"/>
            <a:ext cx="149099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2019ж. – 14,8%-</a:t>
            </a:r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endParaRPr lang="ru-RU" sz="90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– 2,2%-</a:t>
            </a:r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endParaRPr lang="ru-RU" sz="90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– 5,9%-</a:t>
            </a:r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endParaRPr lang="ru-RU" sz="90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2016ж. – </a:t>
            </a:r>
            <a:r>
              <a:rPr lang="ru-RU" sz="900" b="1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16,7</a:t>
            </a:r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%-</a:t>
            </a:r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endParaRPr lang="ru-RU" sz="90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2015ж. – </a:t>
            </a:r>
            <a:r>
              <a:rPr lang="ru-RU" sz="900" b="1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5,</a:t>
            </a:r>
            <a:r>
              <a:rPr lang="en-US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%-</a:t>
            </a:r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endParaRPr lang="ru-RU" sz="90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382456" y="3974286"/>
            <a:ext cx="13227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АҚШ – 6,4%</a:t>
            </a: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Сингапур – 6,9%</a:t>
            </a: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Германия – 10,7%</a:t>
            </a: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Нидерланды – 11,4%</a:t>
            </a:r>
          </a:p>
          <a:p>
            <a:r>
              <a:rPr lang="ru-RU" sz="90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Ресей</a:t>
            </a:r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28%</a:t>
            </a:r>
          </a:p>
          <a:p>
            <a:r>
              <a:rPr lang="ru-RU" sz="90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Беларусь – 32,2%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308304" y="4525442"/>
            <a:ext cx="18356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>
                <a:latin typeface="Arial" pitchFamily="34" charset="0"/>
                <a:cs typeface="Arial" pitchFamily="34" charset="0"/>
              </a:rPr>
              <a:t>о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рташа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есеппен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– 10%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8378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БЮДЖЕТТІҢ КІРІС БӨЛІГІНІҢ АТҚАРЫЛУЫ</a:t>
            </a:r>
            <a:endParaRPr lang="en-US" sz="2400" b="1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609" y="4395735"/>
            <a:ext cx="602242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Бересінің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төмендеуі</a:t>
            </a:r>
            <a:endParaRPr lang="ru-RU" b="1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0609" y="4713384"/>
            <a:ext cx="2536372" cy="5770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2019ж. – 164,6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тг</a:t>
            </a:r>
            <a:endParaRPr lang="ru-RU" sz="105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– 197,8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тг</a:t>
            </a:r>
            <a:endParaRPr lang="ru-RU" sz="1050" i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114,8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тг</a:t>
            </a:r>
            <a:endParaRPr lang="ru-RU" sz="105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0609" y="2962290"/>
            <a:ext cx="756084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Республикалық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бюджетке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түсетін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салықтық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түсімдер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бойынша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артық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төлеу</a:t>
            </a:r>
            <a:endParaRPr lang="ru-RU" b="1" u="sng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2788" y="5661248"/>
            <a:ext cx="623413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Салық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төлеушіні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банкрот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деп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тану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есебінен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бересіні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есептен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шығарудың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өсуі</a:t>
            </a:r>
            <a:endParaRPr lang="ru-RU" b="1" u="sng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2022" y="6404176"/>
            <a:ext cx="237308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2018ж. 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40,6%</a:t>
            </a:r>
          </a:p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2017ж. 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48,9%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5472"/>
            <a:ext cx="62339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1954" y="927918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100,4%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08320" y="2984030"/>
            <a:ext cx="2084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1,5 трлн. </a:t>
            </a:r>
            <a:r>
              <a:rPr lang="ru-RU" sz="16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теңге</a:t>
            </a:r>
            <a:endParaRPr lang="ru-RU" sz="1600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9750" y="3601961"/>
            <a:ext cx="18309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Құрылымдағы</a:t>
            </a:r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үлес</a:t>
            </a:r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салмақ</a:t>
            </a:r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ҚҚС – 82%</a:t>
            </a:r>
          </a:p>
          <a:p>
            <a:r>
              <a:rPr lang="ru-RU" sz="100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КТС – 11%</a:t>
            </a:r>
            <a:endParaRPr lang="ru-RU" sz="1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125716" y="4259912"/>
            <a:ext cx="1174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17%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80084" y="5928225"/>
            <a:ext cx="865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53%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2022" y="1844824"/>
            <a:ext cx="555013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Салықтық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түсімдер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құрылымында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КТС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үлесінің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қысқаруы</a:t>
            </a:r>
            <a:endParaRPr lang="ru-RU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32843" y="1773836"/>
            <a:ext cx="1835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29%-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дейін</a:t>
            </a:r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8695" y="2420888"/>
            <a:ext cx="237308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2015ж. 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37%</a:t>
            </a:r>
            <a:endParaRPr lang="ru-RU" sz="1050" i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88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БЮДЖЕТТІҢ ШЫҒЫС БӨЛІГІНІҢ АТҚАРЫЛУЫ</a:t>
            </a:r>
            <a:endParaRPr lang="en-US" sz="2400" b="1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Chart 92"/>
          <p:cNvGraphicFramePr/>
          <p:nvPr>
            <p:extLst>
              <p:ext uri="{D42A27DB-BD31-4B8C-83A1-F6EECF244321}">
                <p14:modId xmlns:p14="http://schemas.microsoft.com/office/powerpoint/2010/main" val="2321128375"/>
              </p:ext>
            </p:extLst>
          </p:nvPr>
        </p:nvGraphicFramePr>
        <p:xfrm>
          <a:off x="4522058" y="2897665"/>
          <a:ext cx="216024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286930" y="2852936"/>
            <a:ext cx="248882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14% </a:t>
            </a:r>
          </a:p>
          <a:p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немесе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1,7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трлн.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тг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158147"/>
            <a:ext cx="47031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Экономиканың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дамуына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тікелей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ықпал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ететін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шығыстар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1600" dirty="0" smtClean="0">
                <a:solidFill>
                  <a:schemeClr val="accent1"/>
                </a:solidFill>
              </a:rPr>
              <a:t>		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даму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бюджеті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sz="1200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күрделі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шығындар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sz="1200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	кредит беру;</a:t>
            </a:r>
          </a:p>
          <a:p>
            <a:r>
              <a:rPr lang="ru-RU" sz="1200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субсидиялау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9293" y="1715552"/>
            <a:ext cx="6471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Ағымдағы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шығындардың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с.і</a:t>
            </a:r>
            <a:r>
              <a:rPr lang="ru-RU" dirty="0">
                <a:latin typeface="Arial" pitchFamily="34" charset="0"/>
                <a:cs typeface="Arial" pitchFamily="34" charset="0"/>
              </a:rPr>
              <a:t>.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мекемелерді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күтіп-ұстауға</a:t>
            </a:r>
            <a:r>
              <a:rPr lang="ru-RU" dirty="0">
                <a:latin typeface="Arial" pitchFamily="34" charset="0"/>
                <a:cs typeface="Arial" pitchFamily="34" charset="0"/>
              </a:rPr>
              <a:t>, ЕТҚ-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ға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арналған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шығындардың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өсуі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75651" y="2032891"/>
            <a:ext cx="1256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55%-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15869" y="1844824"/>
            <a:ext cx="20649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2015 – 2019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жылдары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4811008"/>
            <a:ext cx="6471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Нәтижелер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көрсеткіштеріне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қол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жеткізбеудің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өсуі</a:t>
            </a:r>
            <a:endParaRPr lang="ru-RU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4811008"/>
            <a:ext cx="2232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>
                <a:latin typeface="Arial" pitchFamily="34" charset="0"/>
                <a:cs typeface="Arial" pitchFamily="34" charset="0"/>
              </a:rPr>
              <a:t>тікелей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нәтижелер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3%,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түпкілікті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нәтижелер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9%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ке</a:t>
            </a:r>
            <a:endParaRPr lang="ru-RU" sz="1400" dirty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5472"/>
            <a:ext cx="62339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61954" y="927918"/>
            <a:ext cx="1540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99,9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8370" y="5954370"/>
            <a:ext cx="6471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Тиімсіз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пайдаланылған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қаражатының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өсуі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18586" y="6165176"/>
            <a:ext cx="886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есе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60412" y="5884143"/>
            <a:ext cx="22742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2018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деңгейінен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438035" y="6283862"/>
            <a:ext cx="159691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2019ж. - 428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тг</a:t>
            </a:r>
            <a:endParaRPr lang="ru-RU" sz="1050" i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2018ж. – 138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тг</a:t>
            </a:r>
            <a:endParaRPr lang="ru-RU" sz="1050" i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2017ж. – 508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тг</a:t>
            </a:r>
            <a:endParaRPr lang="ru-RU" sz="105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83568" y="5274600"/>
            <a:ext cx="332412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i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2019ж.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тікелей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нәтижелердің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9%-і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және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түпкілікті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нәтижелердің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16%-і</a:t>
            </a:r>
          </a:p>
          <a:p>
            <a:r>
              <a:rPr lang="ru-RU" sz="1050" i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2018ж.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050" i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тікелей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нәтижелердің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6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%-і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және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түпкілікті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нәтижелердің</a:t>
            </a:r>
            <a:r>
              <a:rPr lang="ru-RU" sz="1050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7%-і</a:t>
            </a:r>
            <a:endParaRPr lang="ru-RU" sz="1050" i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537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Прямоугольник 54"/>
          <p:cNvSpPr/>
          <p:nvPr/>
        </p:nvSpPr>
        <p:spPr>
          <a:xfrm>
            <a:off x="251520" y="4233738"/>
            <a:ext cx="2448272" cy="9234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0772" y="208604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dirty="0" smtClean="0">
                <a:latin typeface="Arial" pitchFamily="34" charset="0"/>
                <a:cs typeface="Arial" pitchFamily="34" charset="0"/>
              </a:rPr>
              <a:t>БАҒДАРЛАМАЛЫҚ ҚҰЖАТТАРДЫ ІСКЕ АСЫРУ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47656" y="908720"/>
            <a:ext cx="309634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Экономикалық-математикалық модельдеу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құралдары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пайдалана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отырып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7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бағдарлама бағаланды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20" y="690235"/>
            <a:ext cx="62339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Стрелка вниз 42"/>
          <p:cNvSpPr/>
          <p:nvPr/>
        </p:nvSpPr>
        <p:spPr>
          <a:xfrm>
            <a:off x="1762367" y="3861048"/>
            <a:ext cx="684076" cy="288032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591824" y="5301208"/>
            <a:ext cx="746142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Бюджеттің толық көлемде бағдарламаға нысаналы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бағдарлануын қамтамасыз етілмеуі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басқару саласындағы күнделікті қызметті сипаттайтын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ағымдағы         іс-шараларға арналған шығыстарды жоспарлау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Clr>
                <a:srgbClr val="C00000"/>
              </a:buClr>
              <a:buSzPct val="110000"/>
            </a:pPr>
            <a:endParaRPr lang="ru-RU" sz="7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Экономикалық шешімдерде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сабақтастықтың болмауы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C00000"/>
              </a:buClr>
              <a:buSzPct val="110000"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Басымдықтарды дүрыс қоймау</a:t>
            </a:r>
            <a:endParaRPr lang="en-US" sz="1400" dirty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55576" y="2523332"/>
            <a:ext cx="7566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ОРТАША ЭКОНОМИКАЛЫҚ ӘСЕР</a:t>
            </a:r>
            <a:endParaRPr lang="ru-RU" b="1" u="sng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405" y="3055501"/>
            <a:ext cx="396044" cy="396044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2526665" y="3055501"/>
            <a:ext cx="29322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Негізгі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капиталға инвестицияның</a:t>
            </a:r>
            <a:endParaRPr lang="ru-RU" sz="20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1394185" y="3451545"/>
            <a:ext cx="30243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теңгесі</a:t>
            </a:r>
            <a:endParaRPr lang="ru-RU" sz="2000" b="1" dirty="0"/>
          </a:p>
        </p:txBody>
      </p:sp>
      <p:sp>
        <p:nvSpPr>
          <p:cNvPr id="52" name="Стрелка вниз 51"/>
          <p:cNvSpPr/>
          <p:nvPr/>
        </p:nvSpPr>
        <p:spPr>
          <a:xfrm>
            <a:off x="3166122" y="3861048"/>
            <a:ext cx="684076" cy="288032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-365822" y="4633236"/>
            <a:ext cx="30243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орташа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өнім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r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шығару</a:t>
            </a:r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323528" y="4309065"/>
            <a:ext cx="1268296" cy="40011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90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тиын</a:t>
            </a:r>
            <a:endParaRPr lang="ru-RU" sz="20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2987824" y="4219904"/>
            <a:ext cx="2327989" cy="9234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47517" y="4281521"/>
            <a:ext cx="1125629" cy="40011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6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тиын</a:t>
            </a:r>
            <a:endParaRPr lang="ru-RU" sz="20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987824" y="4654826"/>
            <a:ext cx="2488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бюджетке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салық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төлеу</a:t>
            </a:r>
            <a:endParaRPr lang="ru-RU" sz="1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6885048" y="2996952"/>
            <a:ext cx="22589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жұмыс орнын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құру үшін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Стрелка вниз 61"/>
          <p:cNvSpPr/>
          <p:nvPr/>
        </p:nvSpPr>
        <p:spPr>
          <a:xfrm>
            <a:off x="6815328" y="3861048"/>
            <a:ext cx="684076" cy="288032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509116" y="4208145"/>
            <a:ext cx="2448272" cy="9234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6516214" y="4247510"/>
            <a:ext cx="2384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орташа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6516216" y="4653136"/>
            <a:ext cx="2435731" cy="40011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38 млн.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теңге жұмсады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89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29" t="9736" r="16597" b="2010"/>
          <a:stretch/>
        </p:blipFill>
        <p:spPr>
          <a:xfrm>
            <a:off x="6339331" y="3055501"/>
            <a:ext cx="353767" cy="601714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251520" y="5373215"/>
            <a:ext cx="1340304" cy="14668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Arial" pitchFamily="34" charset="0"/>
                <a:cs typeface="Arial" pitchFamily="34" charset="0"/>
              </a:rPr>
              <a:t>Әсерді төмендеу себептері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90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480882" y="1623365"/>
            <a:ext cx="3240360" cy="8012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3364"/>
            <a:ext cx="3240360" cy="80121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45190" y="188640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КВАЗИМЕМЛЕКЕТТІК СЕКТОР</a:t>
            </a:r>
            <a:endParaRPr lang="en-US" sz="2400" b="1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3024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2007 – 2019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жылдары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764704"/>
            <a:ext cx="543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!!!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Квазимемлекеттік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сектор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субъектілерінің бюджетке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жоғары тәуелділігі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502018"/>
            <a:ext cx="28386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7,5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трлн.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теңге бөлінді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1700808"/>
            <a:ext cx="3816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2015 – 2019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жылдары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6649" y="2564904"/>
            <a:ext cx="4137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таза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кірістің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6,6%-і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қайтарылды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95989" y="3022789"/>
            <a:ext cx="112883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222,7 млрд.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тг</a:t>
            </a:r>
            <a:endParaRPr lang="ru-RU" sz="105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072676" y="2980470"/>
            <a:ext cx="18428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~ 7 даму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бюджеті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2515" y="3717032"/>
            <a:ext cx="9015989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Квазимемлекеттік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сектор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субъектілерінің қаражатты жалпыұлттық мақсаттарға жұмсауына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мониторинг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жүзеге асырылмайды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Бюджет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қаражаты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көптеген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квазимемлекеттік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сектор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субъектілері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үшін негізгі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кіріс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көзі болды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Соның салдарынан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қолдау шараларын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алушылар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үшін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кредиттік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қаражат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қымбаттады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kk-KZ" sz="1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kk-KZ" sz="1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Орташа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алғанда холдингтердегі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компаниялар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тобының субъектілері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қаражатының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80%-ін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бәсекелес емес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тәсілмен орналастырады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Топішілік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сатып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алудың үлесі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70%-ке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соның ішінде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технологиялық байланысты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сатып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алу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жетеді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Изображение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477" y="5102341"/>
            <a:ext cx="959416" cy="76787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79512" y="5485244"/>
            <a:ext cx="1278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мемлекет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95736" y="4869160"/>
            <a:ext cx="187220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1%-тен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төмен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95367" y="5275693"/>
            <a:ext cx="2280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квазимемлекеттік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сектор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субъектісі</a:t>
            </a:r>
            <a:endParaRPr lang="ru-RU" b="1" dirty="0"/>
          </a:p>
        </p:txBody>
      </p:sp>
      <p:pic>
        <p:nvPicPr>
          <p:cNvPr id="19" name="Изображение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41" y="5150137"/>
            <a:ext cx="959416" cy="76787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170133" y="5006121"/>
            <a:ext cx="1354195" cy="461665"/>
          </a:xfrm>
          <a:prstGeom prst="rect">
            <a:avLst/>
          </a:prstGeom>
          <a:solidFill>
            <a:schemeClr val="bg1"/>
          </a:solidFill>
          <a:effectLst>
            <a:softEdge rad="50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6%-тен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39609" y="5302949"/>
            <a:ext cx="2173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қолдауды алушы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940152" y="2060848"/>
            <a:ext cx="2690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дивидендтер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kk-KZ" b="1" dirty="0" smtClean="0">
                <a:latin typeface="Arial" pitchFamily="34" charset="0"/>
                <a:cs typeface="Arial" pitchFamily="34" charset="0"/>
              </a:rPr>
              <a:t>түрінде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65343" y="2060848"/>
            <a:ext cx="1448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бюджеттен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072677" y="302074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~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943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Картинки по запросу больница рисун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059" y="2586703"/>
            <a:ext cx="816421" cy="5523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  <a:softEdge rad="3175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45190" y="188640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МЕМЛЕКЕТТІК-ЖЕКЕШЕЛІК ӘРІПТЕСТІК</a:t>
            </a:r>
            <a:endParaRPr lang="en-US" sz="2400" b="1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03440" y="83671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!!!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Сапасы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әлеуметтік-экономикалық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әсері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төмен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МЖӘ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жобаларының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өсуі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8228" y="1721581"/>
            <a:ext cx="4104457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1,6 трлн.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теңгеге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717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шарт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u="sng" dirty="0" err="1" smtClean="0">
                <a:latin typeface="Arial" pitchFamily="34" charset="0"/>
                <a:cs typeface="Arial" pitchFamily="34" charset="0"/>
              </a:rPr>
              <a:t>жасалған</a:t>
            </a:r>
            <a:r>
              <a:rPr lang="ru-RU" sz="1600" b="1" u="sng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59616" y="3139073"/>
            <a:ext cx="1856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шарттардың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56%-і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87824" y="3118757"/>
            <a:ext cx="18939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шарттардың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21%-і</a:t>
            </a:r>
          </a:p>
        </p:txBody>
      </p:sp>
      <p:pic>
        <p:nvPicPr>
          <p:cNvPr id="21" name="Picture 22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676" y="2616881"/>
            <a:ext cx="629217" cy="522191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881736" y="3139152"/>
            <a:ext cx="1656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шарттардың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8%-і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966152" y="3099329"/>
            <a:ext cx="16429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шарттардың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7%-і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2515" y="4077072"/>
            <a:ext cx="9015989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kk-KZ" sz="1400" dirty="0" smtClean="0">
                <a:latin typeface="Arial" pitchFamily="34" charset="0"/>
                <a:cs typeface="Arial" pitchFamily="34" charset="0"/>
              </a:rPr>
              <a:t>Өңірлердің инвестициялық әлеуеті және жергілікті жерлердегі жүйелі проблемалардың болуы үнемі ескеріле бермейді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Жекеше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инвестордың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іске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асырып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отырған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жобасының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нәтижесіне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қол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жеткізу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үстеме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әлеуметтік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міндеттемелерінің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болмауы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міндеттемелердің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жеке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инвестициялардың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көлемімен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мөлшерлес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болмауы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Жеке </a:t>
            </a:r>
            <a:r>
              <a:rPr lang="ru-RU" sz="1400" b="1" u="sng" dirty="0" err="1" smtClean="0">
                <a:latin typeface="Arial" pitchFamily="34" charset="0"/>
                <a:cs typeface="Arial" pitchFamily="34" charset="0"/>
              </a:rPr>
              <a:t>капиталдың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1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теңгесіне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u="sng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u="sng" dirty="0" err="1" smtClean="0">
                <a:latin typeface="Arial" pitchFamily="34" charset="0"/>
                <a:cs typeface="Arial" pitchFamily="34" charset="0"/>
              </a:rPr>
              <a:t>қаражаттың</a:t>
            </a:r>
            <a:r>
              <a:rPr lang="ru-RU" sz="14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2,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>
                <a:latin typeface="Arial" pitchFamily="34" charset="0"/>
                <a:cs typeface="Arial" pitchFamily="34" charset="0"/>
              </a:rPr>
              <a:t>теңгесі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 </a:t>
            </a:r>
            <a:endParaRPr lang="ru-RU" sz="1400" b="1" u="sng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Clr>
                <a:srgbClr val="C00000"/>
              </a:buClr>
              <a:buSzPct val="110000"/>
              <a:buFont typeface="Wingdings" pitchFamily="2" charset="2"/>
              <a:buChar char="q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МЖӘ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жобалары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бойынша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тіркелген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мемлекеттік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міндеттемелердің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өсуі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 algn="just">
              <a:buClr>
                <a:srgbClr val="C00000"/>
              </a:buClr>
              <a:buSzPct val="110000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республикалық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бюджетке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- 2022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одан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кейінгі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жылдарға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орташа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есеппен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сайын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      </a:t>
            </a:r>
          </a:p>
          <a:p>
            <a:pPr lvl="0" algn="just">
              <a:buClr>
                <a:srgbClr val="C00000"/>
              </a:buClr>
              <a:buSzPct val="110000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                                                        58 млрд.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теңге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жүктемемен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818 млрд.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теңге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>
              <a:buClr>
                <a:srgbClr val="C00000"/>
              </a:buClr>
              <a:buSzPct val="110000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жергілікті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бюджеттерге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-     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ең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көп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жүктеме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2020 –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2021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жылдарға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орташа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есеппен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жыл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сайын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just">
              <a:buClr>
                <a:srgbClr val="C00000"/>
              </a:buClr>
              <a:buSzPct val="110000"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                                                              68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млрд.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теңгеден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келетін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380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млрд.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теңге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043608" y="3513653"/>
            <a:ext cx="7344815" cy="455564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35965" y="6055404"/>
            <a:ext cx="61587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жоба</a:t>
            </a:r>
            <a:endParaRPr lang="ru-RU" sz="105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9901" y="6436278"/>
            <a:ext cx="7665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i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482 </a:t>
            </a:r>
            <a:r>
              <a:rPr lang="ru-RU" sz="1050" i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жоба</a:t>
            </a:r>
            <a:endParaRPr lang="ru-RU" sz="1050" dirty="0"/>
          </a:p>
        </p:txBody>
      </p:sp>
      <p:pic>
        <p:nvPicPr>
          <p:cNvPr id="36" name="Picture 2" descr="https://clubstroitel.com/sites/default/files/pictures/events/krym/zkh-energetika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380" y="2522585"/>
            <a:ext cx="803278" cy="616488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822" y="2579276"/>
            <a:ext cx="587952" cy="51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49910" y="2755404"/>
            <a:ext cx="78739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1000" i="1" dirty="0" err="1" smtClean="0">
                <a:latin typeface="Arial" pitchFamily="34" charset="0"/>
                <a:cs typeface="Arial" pitchFamily="34" charset="0"/>
              </a:rPr>
              <a:t>білім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 беру</a:t>
            </a:r>
            <a:endParaRPr lang="ru-RU" sz="1000" i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05982" y="2741782"/>
            <a:ext cx="120738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kk-KZ" sz="1000" i="1" dirty="0"/>
              <a:t>д</a:t>
            </a:r>
            <a:r>
              <a:rPr lang="kk-KZ" sz="1000" i="1" dirty="0" smtClean="0"/>
              <a:t>енсаулық сақтау</a:t>
            </a:r>
            <a:endParaRPr lang="ru-RU" sz="1000" i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437519" y="2664837"/>
            <a:ext cx="9364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энергетика </a:t>
            </a:r>
          </a:p>
          <a:p>
            <a:r>
              <a:rPr lang="ru-RU" sz="1000" i="1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 ТКШ</a:t>
            </a:r>
            <a:endParaRPr lang="ru-RU" sz="1000" i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72103" y="2662833"/>
            <a:ext cx="117371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1000" i="1" dirty="0" err="1">
                <a:latin typeface="Arial" pitchFamily="34" charset="0"/>
                <a:cs typeface="Arial" pitchFamily="34" charset="0"/>
              </a:rPr>
              <a:t>м</a:t>
            </a:r>
            <a:r>
              <a:rPr lang="ru-RU" sz="1000" i="1" dirty="0" err="1" smtClean="0">
                <a:latin typeface="Arial" pitchFamily="34" charset="0"/>
                <a:cs typeface="Arial" pitchFamily="34" charset="0"/>
              </a:rPr>
              <a:t>әдениет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i="1" dirty="0" err="1" smtClean="0">
                <a:latin typeface="Arial" pitchFamily="34" charset="0"/>
                <a:cs typeface="Arial" pitchFamily="34" charset="0"/>
              </a:rPr>
              <a:t>және</a:t>
            </a:r>
            <a:r>
              <a:rPr lang="ru-RU" sz="1000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спорт </a:t>
            </a:r>
            <a:endParaRPr lang="ru-RU" sz="1000" i="1" dirty="0"/>
          </a:p>
        </p:txBody>
      </p:sp>
    </p:spTree>
    <p:extLst>
      <p:ext uri="{BB962C8B-B14F-4D97-AF65-F5344CB8AC3E}">
        <p14:creationId xmlns:p14="http://schemas.microsoft.com/office/powerpoint/2010/main" val="9104776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719</Words>
  <Application>Microsoft Office PowerPoint</Application>
  <PresentationFormat>Экран (4:3)</PresentationFormat>
  <Paragraphs>166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Энгель Ю.Ф.</dc:creator>
  <cp:lastModifiedBy>Umurzakova_S</cp:lastModifiedBy>
  <cp:revision>66</cp:revision>
  <cp:lastPrinted>2020-05-20T04:03:14Z</cp:lastPrinted>
  <dcterms:created xsi:type="dcterms:W3CDTF">2020-05-18T02:08:35Z</dcterms:created>
  <dcterms:modified xsi:type="dcterms:W3CDTF">2020-05-21T03:54:10Z</dcterms:modified>
</cp:coreProperties>
</file>