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78" r:id="rId1"/>
  </p:sldMasterIdLst>
  <p:notesMasterIdLst>
    <p:notesMasterId r:id="rId3"/>
  </p:notesMasterIdLst>
  <p:handoutMasterIdLst>
    <p:handoutMasterId r:id="rId4"/>
  </p:handoutMasterIdLst>
  <p:sldIdLst>
    <p:sldId id="296" r:id="rId2"/>
  </p:sldIdLst>
  <p:sldSz cx="13681075" cy="10080625"/>
  <p:notesSz cx="14351000" cy="99187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677863" indent="-220663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1357313" indent="-442913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2035175" indent="-66357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2714625" indent="-885825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00CCFF"/>
    <a:srgbClr val="FFFF66"/>
    <a:srgbClr val="8D058D"/>
    <a:srgbClr val="741E6E"/>
    <a:srgbClr val="3F4453"/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736" autoAdjust="0"/>
    <p:restoredTop sz="94628" autoAdjust="0"/>
  </p:normalViewPr>
  <p:slideViewPr>
    <p:cSldViewPr>
      <p:cViewPr>
        <p:scale>
          <a:sx n="57" d="100"/>
          <a:sy n="57" d="100"/>
        </p:scale>
        <p:origin x="-1656" y="-156"/>
      </p:cViewPr>
      <p:guideLst>
        <p:guide orient="horz" pos="3175"/>
        <p:guide pos="430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6219825" cy="496888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33519" tIns="66760" rIns="133519" bIns="66760" numCol="1" anchor="t" anchorCtr="0" compatLnSpc="1">
            <a:prstTxWarp prst="textNoShape">
              <a:avLst/>
            </a:prstTxWarp>
          </a:bodyPr>
          <a:lstStyle>
            <a:lvl1pPr defTabSz="1334180" eaLnBrk="0" hangingPunct="0">
              <a:defRPr sz="1700">
                <a:latin typeface="Times New Roman" pitchFamily="18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8131175" y="0"/>
            <a:ext cx="6219825" cy="496888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33519" tIns="66760" rIns="133519" bIns="66760" numCol="1" anchor="t" anchorCtr="0" compatLnSpc="1">
            <a:prstTxWarp prst="textNoShape">
              <a:avLst/>
            </a:prstTxWarp>
          </a:bodyPr>
          <a:lstStyle>
            <a:lvl1pPr algn="r" defTabSz="1334180" eaLnBrk="0" hangingPunct="0">
              <a:defRPr sz="1700">
                <a:latin typeface="Times New Roman" pitchFamily="18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1813"/>
            <a:ext cx="6219825" cy="4968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33519" tIns="66760" rIns="133519" bIns="66760" numCol="1" anchor="b" anchorCtr="0" compatLnSpc="1">
            <a:prstTxWarp prst="textNoShape">
              <a:avLst/>
            </a:prstTxWarp>
          </a:bodyPr>
          <a:lstStyle>
            <a:lvl1pPr defTabSz="1334180" eaLnBrk="0" hangingPunct="0">
              <a:defRPr sz="1700">
                <a:latin typeface="Times New Roman" pitchFamily="18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8131175" y="9421813"/>
            <a:ext cx="6219825" cy="4968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33519" tIns="66760" rIns="133519" bIns="66760" numCol="1" anchor="b" anchorCtr="0" compatLnSpc="1">
            <a:prstTxWarp prst="textNoShape">
              <a:avLst/>
            </a:prstTxWarp>
          </a:bodyPr>
          <a:lstStyle>
            <a:lvl1pPr algn="r" defTabSz="1334180" eaLnBrk="0" hangingPunct="0">
              <a:defRPr sz="1700">
                <a:latin typeface="Times New Roman" pitchFamily="18" charset="0"/>
              </a:defRPr>
            </a:lvl1pPr>
          </a:lstStyle>
          <a:p>
            <a:pPr>
              <a:defRPr/>
            </a:pPr>
            <a:fld id="{41963D83-47F2-4175-A94A-1D1A12E1440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3022393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6219825" cy="496888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33519" tIns="66760" rIns="133519" bIns="66760" numCol="1" anchor="t" anchorCtr="0" compatLnSpc="1">
            <a:prstTxWarp prst="textNoShape">
              <a:avLst/>
            </a:prstTxWarp>
          </a:bodyPr>
          <a:lstStyle>
            <a:lvl1pPr defTabSz="1334180" eaLnBrk="0" hangingPunct="0">
              <a:defRPr sz="1700">
                <a:latin typeface="Times New Roman" pitchFamily="18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8131175" y="0"/>
            <a:ext cx="6219825" cy="496888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33519" tIns="66760" rIns="133519" bIns="66760" numCol="1" anchor="t" anchorCtr="0" compatLnSpc="1">
            <a:prstTxWarp prst="textNoShape">
              <a:avLst/>
            </a:prstTxWarp>
          </a:bodyPr>
          <a:lstStyle>
            <a:lvl1pPr algn="r" defTabSz="1334180" eaLnBrk="0" hangingPunct="0">
              <a:defRPr sz="1700">
                <a:latin typeface="Times New Roman" pitchFamily="18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652963" y="746125"/>
            <a:ext cx="5045075" cy="37195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741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1909763" y="4713288"/>
            <a:ext cx="10531475" cy="446087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33519" tIns="66760" rIns="133519" bIns="6676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1813"/>
            <a:ext cx="6219825" cy="4968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33519" tIns="66760" rIns="133519" bIns="66760" numCol="1" anchor="b" anchorCtr="0" compatLnSpc="1">
            <a:prstTxWarp prst="textNoShape">
              <a:avLst/>
            </a:prstTxWarp>
          </a:bodyPr>
          <a:lstStyle>
            <a:lvl1pPr defTabSz="1334180" eaLnBrk="0" hangingPunct="0">
              <a:defRPr sz="1700">
                <a:latin typeface="Times New Roman" pitchFamily="18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741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8131175" y="9421813"/>
            <a:ext cx="6219825" cy="4968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33519" tIns="66760" rIns="133519" bIns="66760" numCol="1" anchor="b" anchorCtr="0" compatLnSpc="1">
            <a:prstTxWarp prst="textNoShape">
              <a:avLst/>
            </a:prstTxWarp>
          </a:bodyPr>
          <a:lstStyle>
            <a:lvl1pPr algn="r" defTabSz="1334180" eaLnBrk="0" hangingPunct="0">
              <a:defRPr sz="1700">
                <a:latin typeface="Times New Roman" pitchFamily="18" charset="0"/>
              </a:defRPr>
            </a:lvl1pPr>
          </a:lstStyle>
          <a:p>
            <a:pPr>
              <a:defRPr/>
            </a:pPr>
            <a:fld id="{362E66F5-129D-4A3C-9EA0-80342974B8A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1037372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677863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1357313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2035175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2714625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3393780" algn="l" defTabSz="135751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4072535" algn="l" defTabSz="135751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4751292" algn="l" defTabSz="135751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5430048" algn="l" defTabSz="135751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026081" y="3131531"/>
            <a:ext cx="11628914" cy="2160801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052161" y="5712354"/>
            <a:ext cx="9576753" cy="25761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787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3575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0362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7150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3937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0725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75129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4300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453708-A169-4324-87B9-106EBE2CF35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4882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A96E63-EF79-44B6-8B11-CA59351EFA2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588122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9918779" y="403695"/>
            <a:ext cx="3078242" cy="86012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84054" y="403695"/>
            <a:ext cx="9006708" cy="86012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EDE1C8-7834-4CF8-90A5-548B071A724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998078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58DD-2B60-443C-AB68-141E518A1D5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480936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80710" y="6477738"/>
            <a:ext cx="11628914" cy="2002124"/>
          </a:xfrm>
        </p:spPr>
        <p:txBody>
          <a:bodyPr anchor="t"/>
          <a:lstStyle>
            <a:lvl1pPr algn="l">
              <a:defRPr sz="59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080710" y="4272601"/>
            <a:ext cx="11628914" cy="2205136"/>
          </a:xfrm>
        </p:spPr>
        <p:txBody>
          <a:bodyPr anchor="b"/>
          <a:lstStyle>
            <a:lvl1pPr marL="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1pPr>
            <a:lvl2pPr marL="678756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2pPr>
            <a:lvl3pPr marL="135751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3pPr>
            <a:lvl4pPr marL="2036268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4pPr>
            <a:lvl5pPr marL="2715024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5pPr>
            <a:lvl6pPr marL="339378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6pPr>
            <a:lvl7pPr marL="4072535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7pPr>
            <a:lvl8pPr marL="4751292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8pPr>
            <a:lvl9pPr marL="5430048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667C5A-7A9E-4198-AD74-91BA758017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113634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84055" y="2352147"/>
            <a:ext cx="6042475" cy="6652746"/>
          </a:xfrm>
        </p:spPr>
        <p:txBody>
          <a:bodyPr/>
          <a:lstStyle>
            <a:lvl1pPr>
              <a:defRPr sz="4100"/>
            </a:lvl1pPr>
            <a:lvl2pPr>
              <a:defRPr sz="3600"/>
            </a:lvl2pPr>
            <a:lvl3pPr>
              <a:defRPr sz="30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6954546" y="2352147"/>
            <a:ext cx="6042475" cy="6652746"/>
          </a:xfrm>
        </p:spPr>
        <p:txBody>
          <a:bodyPr/>
          <a:lstStyle>
            <a:lvl1pPr>
              <a:defRPr sz="4100"/>
            </a:lvl1pPr>
            <a:lvl2pPr>
              <a:defRPr sz="3600"/>
            </a:lvl2pPr>
            <a:lvl3pPr>
              <a:defRPr sz="30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BEBBD6-DB57-4908-8D0F-B5DCC3A94CC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682953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84056" y="2256476"/>
            <a:ext cx="6044851" cy="940391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78756" indent="0">
              <a:buNone/>
              <a:defRPr sz="3000" b="1"/>
            </a:lvl2pPr>
            <a:lvl3pPr marL="1357512" indent="0">
              <a:buNone/>
              <a:defRPr sz="2700" b="1"/>
            </a:lvl3pPr>
            <a:lvl4pPr marL="2036268" indent="0">
              <a:buNone/>
              <a:defRPr sz="2300" b="1"/>
            </a:lvl4pPr>
            <a:lvl5pPr marL="2715024" indent="0">
              <a:buNone/>
              <a:defRPr sz="2300" b="1"/>
            </a:lvl5pPr>
            <a:lvl6pPr marL="3393780" indent="0">
              <a:buNone/>
              <a:defRPr sz="2300" b="1"/>
            </a:lvl6pPr>
            <a:lvl7pPr marL="4072535" indent="0">
              <a:buNone/>
              <a:defRPr sz="2300" b="1"/>
            </a:lvl7pPr>
            <a:lvl8pPr marL="4751292" indent="0">
              <a:buNone/>
              <a:defRPr sz="2300" b="1"/>
            </a:lvl8pPr>
            <a:lvl9pPr marL="5430048" indent="0">
              <a:buNone/>
              <a:defRPr sz="23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684056" y="3196868"/>
            <a:ext cx="6044851" cy="5808027"/>
          </a:xfrm>
        </p:spPr>
        <p:txBody>
          <a:bodyPr/>
          <a:lstStyle>
            <a:lvl1pPr>
              <a:defRPr sz="3600"/>
            </a:lvl1pPr>
            <a:lvl2pPr>
              <a:defRPr sz="30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949800" y="2256476"/>
            <a:ext cx="6047225" cy="940391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78756" indent="0">
              <a:buNone/>
              <a:defRPr sz="3000" b="1"/>
            </a:lvl2pPr>
            <a:lvl3pPr marL="1357512" indent="0">
              <a:buNone/>
              <a:defRPr sz="2700" b="1"/>
            </a:lvl3pPr>
            <a:lvl4pPr marL="2036268" indent="0">
              <a:buNone/>
              <a:defRPr sz="2300" b="1"/>
            </a:lvl4pPr>
            <a:lvl5pPr marL="2715024" indent="0">
              <a:buNone/>
              <a:defRPr sz="2300" b="1"/>
            </a:lvl5pPr>
            <a:lvl6pPr marL="3393780" indent="0">
              <a:buNone/>
              <a:defRPr sz="2300" b="1"/>
            </a:lvl6pPr>
            <a:lvl7pPr marL="4072535" indent="0">
              <a:buNone/>
              <a:defRPr sz="2300" b="1"/>
            </a:lvl7pPr>
            <a:lvl8pPr marL="4751292" indent="0">
              <a:buNone/>
              <a:defRPr sz="2300" b="1"/>
            </a:lvl8pPr>
            <a:lvl9pPr marL="5430048" indent="0">
              <a:buNone/>
              <a:defRPr sz="23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6949800" y="3196868"/>
            <a:ext cx="6047225" cy="5808027"/>
          </a:xfrm>
        </p:spPr>
        <p:txBody>
          <a:bodyPr/>
          <a:lstStyle>
            <a:lvl1pPr>
              <a:defRPr sz="3600"/>
            </a:lvl1pPr>
            <a:lvl2pPr>
              <a:defRPr sz="30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7A1CAA-F86C-451B-BC83-44BD49324DC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692377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83134F-BBD1-41E4-8D2E-78F47226200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57408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B94CE7-1FC7-4DCA-A12D-E2860E4014C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329785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4056" y="401359"/>
            <a:ext cx="4500979" cy="1708106"/>
          </a:xfrm>
        </p:spPr>
        <p:txBody>
          <a:bodyPr anchor="b"/>
          <a:lstStyle>
            <a:lvl1pPr algn="l">
              <a:defRPr sz="3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348920" y="401360"/>
            <a:ext cx="7648101" cy="8603534"/>
          </a:xfrm>
        </p:spPr>
        <p:txBody>
          <a:bodyPr/>
          <a:lstStyle>
            <a:lvl1pPr>
              <a:defRPr sz="4800"/>
            </a:lvl1pPr>
            <a:lvl2pPr>
              <a:defRPr sz="41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84056" y="2109465"/>
            <a:ext cx="4500979" cy="6895428"/>
          </a:xfrm>
        </p:spPr>
        <p:txBody>
          <a:bodyPr/>
          <a:lstStyle>
            <a:lvl1pPr marL="0" indent="0">
              <a:buNone/>
              <a:defRPr sz="2100"/>
            </a:lvl1pPr>
            <a:lvl2pPr marL="678756" indent="0">
              <a:buNone/>
              <a:defRPr sz="1800"/>
            </a:lvl2pPr>
            <a:lvl3pPr marL="1357512" indent="0">
              <a:buNone/>
              <a:defRPr sz="1500"/>
            </a:lvl3pPr>
            <a:lvl4pPr marL="2036268" indent="0">
              <a:buNone/>
              <a:defRPr sz="1400"/>
            </a:lvl4pPr>
            <a:lvl5pPr marL="2715024" indent="0">
              <a:buNone/>
              <a:defRPr sz="1400"/>
            </a:lvl5pPr>
            <a:lvl6pPr marL="3393780" indent="0">
              <a:buNone/>
              <a:defRPr sz="1400"/>
            </a:lvl6pPr>
            <a:lvl7pPr marL="4072535" indent="0">
              <a:buNone/>
              <a:defRPr sz="1400"/>
            </a:lvl7pPr>
            <a:lvl8pPr marL="4751292" indent="0">
              <a:buNone/>
              <a:defRPr sz="1400"/>
            </a:lvl8pPr>
            <a:lvl9pPr marL="5430048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54FE85-2A42-4711-8917-95F0EF8C052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978094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81586" y="7056439"/>
            <a:ext cx="8208645" cy="833052"/>
          </a:xfrm>
        </p:spPr>
        <p:txBody>
          <a:bodyPr anchor="b"/>
          <a:lstStyle>
            <a:lvl1pPr algn="l">
              <a:defRPr sz="3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681586" y="900724"/>
            <a:ext cx="8208645" cy="6048375"/>
          </a:xfrm>
        </p:spPr>
        <p:txBody>
          <a:bodyPr rtlCol="0">
            <a:normAutofit/>
          </a:bodyPr>
          <a:lstStyle>
            <a:lvl1pPr marL="0" indent="0">
              <a:buNone/>
              <a:defRPr sz="4800"/>
            </a:lvl1pPr>
            <a:lvl2pPr marL="678756" indent="0">
              <a:buNone/>
              <a:defRPr sz="4100"/>
            </a:lvl2pPr>
            <a:lvl3pPr marL="1357512" indent="0">
              <a:buNone/>
              <a:defRPr sz="3600"/>
            </a:lvl3pPr>
            <a:lvl4pPr marL="2036268" indent="0">
              <a:buNone/>
              <a:defRPr sz="3000"/>
            </a:lvl4pPr>
            <a:lvl5pPr marL="2715024" indent="0">
              <a:buNone/>
              <a:defRPr sz="3000"/>
            </a:lvl5pPr>
            <a:lvl6pPr marL="3393780" indent="0">
              <a:buNone/>
              <a:defRPr sz="3000"/>
            </a:lvl6pPr>
            <a:lvl7pPr marL="4072535" indent="0">
              <a:buNone/>
              <a:defRPr sz="3000"/>
            </a:lvl7pPr>
            <a:lvl8pPr marL="4751292" indent="0">
              <a:buNone/>
              <a:defRPr sz="3000"/>
            </a:lvl8pPr>
            <a:lvl9pPr marL="5430048" indent="0">
              <a:buNone/>
              <a:defRPr sz="3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2681586" y="7889492"/>
            <a:ext cx="8208645" cy="1183073"/>
          </a:xfrm>
        </p:spPr>
        <p:txBody>
          <a:bodyPr/>
          <a:lstStyle>
            <a:lvl1pPr marL="0" indent="0">
              <a:buNone/>
              <a:defRPr sz="2100"/>
            </a:lvl1pPr>
            <a:lvl2pPr marL="678756" indent="0">
              <a:buNone/>
              <a:defRPr sz="1800"/>
            </a:lvl2pPr>
            <a:lvl3pPr marL="1357512" indent="0">
              <a:buNone/>
              <a:defRPr sz="1500"/>
            </a:lvl3pPr>
            <a:lvl4pPr marL="2036268" indent="0">
              <a:buNone/>
              <a:defRPr sz="1400"/>
            </a:lvl4pPr>
            <a:lvl5pPr marL="2715024" indent="0">
              <a:buNone/>
              <a:defRPr sz="1400"/>
            </a:lvl5pPr>
            <a:lvl6pPr marL="3393780" indent="0">
              <a:buNone/>
              <a:defRPr sz="1400"/>
            </a:lvl6pPr>
            <a:lvl7pPr marL="4072535" indent="0">
              <a:buNone/>
              <a:defRPr sz="1400"/>
            </a:lvl7pPr>
            <a:lvl8pPr marL="4751292" indent="0">
              <a:buNone/>
              <a:defRPr sz="1400"/>
            </a:lvl8pPr>
            <a:lvl9pPr marL="5430048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6F8208-701A-4938-897E-DC549F47664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725170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684213" y="403225"/>
            <a:ext cx="12312650" cy="1681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35751" tIns="67876" rIns="135751" bIns="6787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684213" y="2352675"/>
            <a:ext cx="12312650" cy="6651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35751" tIns="67876" rIns="135751" bIns="6787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684213" y="9344025"/>
            <a:ext cx="3192462" cy="536575"/>
          </a:xfrm>
          <a:prstGeom prst="rect">
            <a:avLst/>
          </a:prstGeom>
        </p:spPr>
        <p:txBody>
          <a:bodyPr vert="horz" lIns="135751" tIns="67876" rIns="135751" bIns="67876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  <a:latin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673600" y="9344025"/>
            <a:ext cx="4333875" cy="536575"/>
          </a:xfrm>
          <a:prstGeom prst="rect">
            <a:avLst/>
          </a:prstGeom>
        </p:spPr>
        <p:txBody>
          <a:bodyPr vert="horz" lIns="135751" tIns="67876" rIns="135751" bIns="67876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  <a:latin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9804400" y="9344025"/>
            <a:ext cx="3192463" cy="536575"/>
          </a:xfrm>
          <a:prstGeom prst="rect">
            <a:avLst/>
          </a:prstGeom>
        </p:spPr>
        <p:txBody>
          <a:bodyPr vert="horz" lIns="135751" tIns="67876" rIns="135751" bIns="67876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  <a:latin typeface="Arial" charset="0"/>
              </a:defRPr>
            </a:lvl1pPr>
          </a:lstStyle>
          <a:p>
            <a:pPr>
              <a:defRPr/>
            </a:pPr>
            <a:fld id="{1A1C4AD6-9162-44C3-8F78-E42E0689665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9" r:id="rId1"/>
    <p:sldLayoutId id="2147483780" r:id="rId2"/>
    <p:sldLayoutId id="2147483781" r:id="rId3"/>
    <p:sldLayoutId id="2147483782" r:id="rId4"/>
    <p:sldLayoutId id="2147483783" r:id="rId5"/>
    <p:sldLayoutId id="2147483784" r:id="rId6"/>
    <p:sldLayoutId id="2147483785" r:id="rId7"/>
    <p:sldLayoutId id="2147483786" r:id="rId8"/>
    <p:sldLayoutId id="2147483787" r:id="rId9"/>
    <p:sldLayoutId id="2147483788" r:id="rId10"/>
    <p:sldLayoutId id="214748378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66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66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66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66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6600">
          <a:solidFill>
            <a:schemeClr val="tx1"/>
          </a:solidFill>
          <a:latin typeface="Calibri" pitchFamily="34" charset="0"/>
        </a:defRPr>
      </a:lvl5pPr>
      <a:lvl6pPr marL="678756" algn="ctr" rtl="0" fontAlgn="base">
        <a:spcBef>
          <a:spcPct val="0"/>
        </a:spcBef>
        <a:spcAft>
          <a:spcPct val="0"/>
        </a:spcAft>
        <a:defRPr sz="6600">
          <a:solidFill>
            <a:schemeClr val="tx1"/>
          </a:solidFill>
          <a:latin typeface="Calibri" pitchFamily="34" charset="0"/>
        </a:defRPr>
      </a:lvl6pPr>
      <a:lvl7pPr marL="1357512" algn="ctr" rtl="0" fontAlgn="base">
        <a:spcBef>
          <a:spcPct val="0"/>
        </a:spcBef>
        <a:spcAft>
          <a:spcPct val="0"/>
        </a:spcAft>
        <a:defRPr sz="6600">
          <a:solidFill>
            <a:schemeClr val="tx1"/>
          </a:solidFill>
          <a:latin typeface="Calibri" pitchFamily="34" charset="0"/>
        </a:defRPr>
      </a:lvl7pPr>
      <a:lvl8pPr marL="2036268" algn="ctr" rtl="0" fontAlgn="base">
        <a:spcBef>
          <a:spcPct val="0"/>
        </a:spcBef>
        <a:spcAft>
          <a:spcPct val="0"/>
        </a:spcAft>
        <a:defRPr sz="6600">
          <a:solidFill>
            <a:schemeClr val="tx1"/>
          </a:solidFill>
          <a:latin typeface="Calibri" pitchFamily="34" charset="0"/>
        </a:defRPr>
      </a:lvl8pPr>
      <a:lvl9pPr marL="2715024" algn="ctr" rtl="0" fontAlgn="base">
        <a:spcBef>
          <a:spcPct val="0"/>
        </a:spcBef>
        <a:spcAft>
          <a:spcPct val="0"/>
        </a:spcAft>
        <a:defRPr sz="6600">
          <a:solidFill>
            <a:schemeClr val="tx1"/>
          </a:solidFill>
          <a:latin typeface="Calibri" pitchFamily="34" charset="0"/>
        </a:defRPr>
      </a:lvl9pPr>
    </p:titleStyle>
    <p:bodyStyle>
      <a:lvl1pPr marL="508000" indent="-5080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1pPr>
      <a:lvl2pPr marL="1101725" indent="-423863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4100" kern="1200">
          <a:solidFill>
            <a:schemeClr val="tx1"/>
          </a:solidFill>
          <a:latin typeface="+mn-lt"/>
          <a:ea typeface="+mn-ea"/>
          <a:cs typeface="+mn-cs"/>
        </a:defRPr>
      </a:lvl2pPr>
      <a:lvl3pPr marL="1695450" indent="-338138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374900" indent="-338138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3054350" indent="-338138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3733157" indent="-339377" algn="l" defTabSz="1357512" rtl="0" eaLnBrk="1" latinLnBrk="0" hangingPunct="1">
        <a:spcBef>
          <a:spcPct val="20000"/>
        </a:spcBef>
        <a:buFont typeface="Arial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411914" indent="-339377" algn="l" defTabSz="1357512" rtl="0" eaLnBrk="1" latinLnBrk="0" hangingPunct="1">
        <a:spcBef>
          <a:spcPct val="20000"/>
        </a:spcBef>
        <a:buFont typeface="Arial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090669" indent="-339377" algn="l" defTabSz="1357512" rtl="0" eaLnBrk="1" latinLnBrk="0" hangingPunct="1">
        <a:spcBef>
          <a:spcPct val="20000"/>
        </a:spcBef>
        <a:buFont typeface="Arial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5769425" indent="-339377" algn="l" defTabSz="1357512" rtl="0" eaLnBrk="1" latinLnBrk="0" hangingPunct="1">
        <a:spcBef>
          <a:spcPct val="20000"/>
        </a:spcBef>
        <a:buFont typeface="Arial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135751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78756" algn="l" defTabSz="135751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57512" algn="l" defTabSz="135751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36268" algn="l" defTabSz="135751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15024" algn="l" defTabSz="135751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393780" algn="l" defTabSz="135751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072535" algn="l" defTabSz="135751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51292" algn="l" defTabSz="135751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30048" algn="l" defTabSz="1357512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Прямоугольник 4"/>
          <p:cNvSpPr>
            <a:spLocks noChangeArrowheads="1"/>
          </p:cNvSpPr>
          <p:nvPr/>
        </p:nvSpPr>
        <p:spPr bwMode="auto">
          <a:xfrm>
            <a:off x="1107297" y="104775"/>
            <a:ext cx="12179272" cy="69107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135751" tIns="67876" rIns="135751" bIns="67876">
            <a:spAutoFit/>
          </a:bodyPr>
          <a:lstStyle/>
          <a:p>
            <a:pPr algn="ctr"/>
            <a:r>
              <a:rPr lang="ru-RU" sz="3600" b="1" dirty="0" smtClean="0">
                <a:solidFill>
                  <a:srgbClr val="FF0000"/>
                </a:solidFill>
              </a:rPr>
              <a:t>Этапы бюджетного процесса на областном уровне*</a:t>
            </a:r>
            <a:endParaRPr lang="ru-RU" sz="3600" b="1" dirty="0">
              <a:solidFill>
                <a:srgbClr val="FF0000"/>
              </a:solidFill>
            </a:endParaRPr>
          </a:p>
        </p:txBody>
      </p:sp>
      <p:sp>
        <p:nvSpPr>
          <p:cNvPr id="2051" name="Прямоугольник 16"/>
          <p:cNvSpPr>
            <a:spLocks noChangeArrowheads="1"/>
          </p:cNvSpPr>
          <p:nvPr/>
        </p:nvSpPr>
        <p:spPr bwMode="auto">
          <a:xfrm>
            <a:off x="2768599" y="1056089"/>
            <a:ext cx="3052763" cy="235306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35751" tIns="67876" rIns="135751" bIns="67876">
            <a:spAutoFit/>
          </a:bodyPr>
          <a:lstStyle/>
          <a:p>
            <a:pPr algn="ctr"/>
            <a:r>
              <a:rPr lang="ru-RU" sz="1600" dirty="0">
                <a:solidFill>
                  <a:srgbClr val="7030A0"/>
                </a:solidFill>
              </a:rPr>
              <a:t>Предоставление  администраторами бюджетных 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программ (АБП) 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в </a:t>
            </a:r>
            <a:r>
              <a:rPr lang="ru-RU" sz="1600" dirty="0" smtClean="0">
                <a:solidFill>
                  <a:srgbClr val="7030A0"/>
                </a:solidFill>
              </a:rPr>
              <a:t>Управление финансов области бюджетных </a:t>
            </a:r>
            <a:endParaRPr lang="ru-RU" sz="1600" dirty="0">
              <a:solidFill>
                <a:srgbClr val="7030A0"/>
              </a:solidFill>
            </a:endParaRP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заявок и проектов </a:t>
            </a:r>
          </a:p>
          <a:p>
            <a:pPr algn="ctr"/>
            <a:r>
              <a:rPr lang="ru-RU" sz="1600" dirty="0" smtClean="0">
                <a:solidFill>
                  <a:srgbClr val="7030A0"/>
                </a:solidFill>
              </a:rPr>
              <a:t>Бюджетных программ              </a:t>
            </a:r>
            <a:r>
              <a:rPr lang="ru-RU" sz="1600" b="1" dirty="0" smtClean="0">
                <a:solidFill>
                  <a:srgbClr val="7030A0"/>
                </a:solidFill>
              </a:rPr>
              <a:t>до </a:t>
            </a:r>
            <a:r>
              <a:rPr lang="ru-RU" sz="1600" b="1" dirty="0">
                <a:solidFill>
                  <a:srgbClr val="7030A0"/>
                </a:solidFill>
              </a:rPr>
              <a:t>15 мая</a:t>
            </a:r>
          </a:p>
        </p:txBody>
      </p:sp>
      <p:sp>
        <p:nvSpPr>
          <p:cNvPr id="2052" name="Стрелка вниз 14"/>
          <p:cNvSpPr>
            <a:spLocks noChangeArrowheads="1"/>
          </p:cNvSpPr>
          <p:nvPr/>
        </p:nvSpPr>
        <p:spPr bwMode="auto">
          <a:xfrm rot="-5400000">
            <a:off x="2828131" y="1194594"/>
            <a:ext cx="523875" cy="642938"/>
          </a:xfrm>
          <a:prstGeom prst="downArrow">
            <a:avLst>
              <a:gd name="adj1" fmla="val 50000"/>
              <a:gd name="adj2" fmla="val 50165"/>
            </a:avLst>
          </a:prstGeom>
          <a:noFill/>
          <a:ln w="19050" algn="ctr">
            <a:solidFill>
              <a:srgbClr val="00CCFF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53" name="Прямоугольник 24"/>
          <p:cNvSpPr>
            <a:spLocks noChangeArrowheads="1"/>
          </p:cNvSpPr>
          <p:nvPr/>
        </p:nvSpPr>
        <p:spPr bwMode="auto">
          <a:xfrm>
            <a:off x="8159014" y="1025311"/>
            <a:ext cx="2571750" cy="238384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35751" tIns="67876" rIns="135751" bIns="67876">
            <a:spAutoFit/>
          </a:bodyPr>
          <a:lstStyle/>
          <a:p>
            <a:pPr algn="ctr"/>
            <a:r>
              <a:rPr lang="ru-RU" sz="1600" dirty="0">
                <a:solidFill>
                  <a:srgbClr val="7030A0"/>
                </a:solidFill>
              </a:rPr>
              <a:t>Разработка </a:t>
            </a:r>
            <a:r>
              <a:rPr lang="ru-RU" sz="1600" dirty="0" smtClean="0">
                <a:solidFill>
                  <a:srgbClr val="7030A0"/>
                </a:solidFill>
              </a:rPr>
              <a:t>Управлением финансов области проекта              решения  об областном бюджете </a:t>
            </a:r>
            <a:r>
              <a:rPr lang="ru-RU" sz="1600" dirty="0">
                <a:solidFill>
                  <a:srgbClr val="7030A0"/>
                </a:solidFill>
              </a:rPr>
              <a:t>на 3-х летний период и </a:t>
            </a:r>
            <a:r>
              <a:rPr lang="ru-RU" sz="1600" dirty="0" smtClean="0">
                <a:solidFill>
                  <a:srgbClr val="7030A0"/>
                </a:solidFill>
              </a:rPr>
              <a:t>внесение его  </a:t>
            </a:r>
            <a:r>
              <a:rPr lang="ru-RU" sz="1600" dirty="0">
                <a:solidFill>
                  <a:srgbClr val="7030A0"/>
                </a:solidFill>
              </a:rPr>
              <a:t>в </a:t>
            </a:r>
            <a:r>
              <a:rPr lang="ru-RU" sz="1600" dirty="0" smtClean="0">
                <a:solidFill>
                  <a:srgbClr val="7030A0"/>
                </a:solidFill>
              </a:rPr>
              <a:t>областной маслихат </a:t>
            </a:r>
            <a:r>
              <a:rPr lang="ru-RU" sz="1600" dirty="0" smtClean="0">
                <a:solidFill>
                  <a:srgbClr val="7030A0"/>
                </a:solidFill>
              </a:rPr>
              <a:t>                </a:t>
            </a:r>
            <a:r>
              <a:rPr lang="ru-RU" sz="1600" b="1" dirty="0" smtClean="0">
                <a:solidFill>
                  <a:srgbClr val="7030A0"/>
                </a:solidFill>
              </a:rPr>
              <a:t>не </a:t>
            </a:r>
            <a:r>
              <a:rPr lang="ru-RU" sz="1600" b="1" dirty="0" smtClean="0">
                <a:solidFill>
                  <a:srgbClr val="7030A0"/>
                </a:solidFill>
              </a:rPr>
              <a:t>позднее 15 октября</a:t>
            </a:r>
            <a:endParaRPr lang="ru-RU" sz="1600" b="1" dirty="0">
              <a:solidFill>
                <a:srgbClr val="7030A0"/>
              </a:solidFill>
            </a:endParaRPr>
          </a:p>
          <a:p>
            <a:pPr algn="ctr"/>
            <a:endParaRPr lang="ru-RU" b="1" dirty="0">
              <a:solidFill>
                <a:srgbClr val="284C6A"/>
              </a:solidFill>
            </a:endParaRPr>
          </a:p>
        </p:txBody>
      </p:sp>
      <p:sp>
        <p:nvSpPr>
          <p:cNvPr id="2054" name="Стрелка вниз 14"/>
          <p:cNvSpPr>
            <a:spLocks noChangeArrowheads="1"/>
          </p:cNvSpPr>
          <p:nvPr/>
        </p:nvSpPr>
        <p:spPr bwMode="auto">
          <a:xfrm rot="-5400000">
            <a:off x="7847012" y="1117601"/>
            <a:ext cx="523875" cy="749300"/>
          </a:xfrm>
          <a:prstGeom prst="downArrow">
            <a:avLst>
              <a:gd name="adj1" fmla="val 50000"/>
              <a:gd name="adj2" fmla="val 50160"/>
            </a:avLst>
          </a:prstGeom>
          <a:noFill/>
          <a:ln w="19050" algn="ctr">
            <a:solidFill>
              <a:srgbClr val="00CCFF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55" name="Прямоугольник 26"/>
          <p:cNvSpPr>
            <a:spLocks noChangeArrowheads="1"/>
          </p:cNvSpPr>
          <p:nvPr/>
        </p:nvSpPr>
        <p:spPr bwMode="auto">
          <a:xfrm>
            <a:off x="10842279" y="1054344"/>
            <a:ext cx="2269331" cy="259929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35751" tIns="67876" rIns="135751" bIns="67876">
            <a:spAutoFit/>
          </a:bodyPr>
          <a:lstStyle/>
          <a:p>
            <a:pPr algn="ctr"/>
            <a:r>
              <a:rPr lang="ru-RU" sz="1600" dirty="0" smtClean="0">
                <a:solidFill>
                  <a:srgbClr val="7030A0"/>
                </a:solidFill>
              </a:rPr>
              <a:t>Областной бюджет утверждается областным </a:t>
            </a:r>
            <a:r>
              <a:rPr lang="ru-RU" sz="1600" dirty="0" err="1" smtClean="0">
                <a:solidFill>
                  <a:srgbClr val="7030A0"/>
                </a:solidFill>
              </a:rPr>
              <a:t>маслихатом</a:t>
            </a:r>
            <a:r>
              <a:rPr lang="ru-RU" sz="1600" dirty="0" smtClean="0">
                <a:solidFill>
                  <a:srgbClr val="7030A0"/>
                </a:solidFill>
              </a:rPr>
              <a:t>                </a:t>
            </a:r>
            <a:r>
              <a:rPr lang="ru-RU" sz="1600" b="1" dirty="0" smtClean="0">
                <a:solidFill>
                  <a:srgbClr val="7030A0"/>
                </a:solidFill>
              </a:rPr>
              <a:t>не </a:t>
            </a:r>
            <a:r>
              <a:rPr lang="ru-RU" sz="1600" b="1" dirty="0">
                <a:solidFill>
                  <a:srgbClr val="7030A0"/>
                </a:solidFill>
              </a:rPr>
              <a:t>позднее </a:t>
            </a:r>
            <a:r>
              <a:rPr lang="ru-RU" sz="1600" b="1" dirty="0" smtClean="0">
                <a:solidFill>
                  <a:srgbClr val="7030A0"/>
                </a:solidFill>
              </a:rPr>
              <a:t>двухнедельного срока</a:t>
            </a:r>
            <a:r>
              <a:rPr lang="ru-RU" sz="1600" dirty="0" smtClean="0">
                <a:solidFill>
                  <a:srgbClr val="7030A0"/>
                </a:solidFill>
              </a:rPr>
              <a:t> после подписания Президентом РК Закона о РБ</a:t>
            </a:r>
            <a:endParaRPr lang="ru-RU" sz="1500" dirty="0">
              <a:solidFill>
                <a:srgbClr val="7030A0"/>
              </a:solidFill>
            </a:endParaRPr>
          </a:p>
        </p:txBody>
      </p:sp>
      <p:sp>
        <p:nvSpPr>
          <p:cNvPr id="33" name="Развернутая стрелка 32"/>
          <p:cNvSpPr/>
          <p:nvPr/>
        </p:nvSpPr>
        <p:spPr>
          <a:xfrm rot="5400000">
            <a:off x="11681619" y="2451894"/>
            <a:ext cx="2857500" cy="747712"/>
          </a:xfrm>
          <a:prstGeom prst="uturnArrow">
            <a:avLst/>
          </a:prstGeom>
          <a:noFill/>
          <a:ln w="19050" algn="ctr">
            <a:solidFill>
              <a:srgbClr val="00B0F0"/>
            </a:solidFill>
            <a:miter lim="800000"/>
            <a:headEnd/>
            <a:tailEnd/>
          </a:ln>
        </p:spPr>
        <p:txBody>
          <a:bodyPr wrap="none" lIns="135751" tIns="67876" rIns="135751" bIns="67876" anchor="ctr"/>
          <a:lstStyle/>
          <a:p>
            <a:pPr algn="ctr">
              <a:defRPr/>
            </a:pPr>
            <a:endParaRPr lang="ru-RU" sz="4100" b="1" i="1" dirty="0">
              <a:solidFill>
                <a:srgbClr val="284C6A"/>
              </a:solidFill>
            </a:endParaRPr>
          </a:p>
        </p:txBody>
      </p:sp>
      <p:sp>
        <p:nvSpPr>
          <p:cNvPr id="34" name="Развернутая стрелка 33"/>
          <p:cNvSpPr/>
          <p:nvPr/>
        </p:nvSpPr>
        <p:spPr>
          <a:xfrm rot="5400000">
            <a:off x="-1053362" y="5361783"/>
            <a:ext cx="3214710" cy="571504"/>
          </a:xfrm>
          <a:prstGeom prst="uturnArrow">
            <a:avLst/>
          </a:prstGeom>
          <a:noFill/>
          <a:ln>
            <a:solidFill>
              <a:srgbClr val="92D050"/>
            </a:solidFill>
          </a:ln>
          <a:scene3d>
            <a:camera prst="orthographicFront">
              <a:rot lat="600042" lon="10799983" rev="10799977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35751" tIns="67876" rIns="135751" bIns="67876" anchor="ctr"/>
          <a:lstStyle/>
          <a:p>
            <a:pPr algn="ctr">
              <a:defRPr/>
            </a:pPr>
            <a:endParaRPr lang="ru-RU">
              <a:solidFill>
                <a:schemeClr val="tx1"/>
              </a:solidFill>
            </a:endParaRPr>
          </a:p>
        </p:txBody>
      </p:sp>
      <p:sp>
        <p:nvSpPr>
          <p:cNvPr id="2058" name="Прямоугольник 38"/>
          <p:cNvSpPr>
            <a:spLocks noChangeArrowheads="1"/>
          </p:cNvSpPr>
          <p:nvPr/>
        </p:nvSpPr>
        <p:spPr bwMode="auto">
          <a:xfrm>
            <a:off x="1208869" y="8925417"/>
            <a:ext cx="12077700" cy="4270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35751" tIns="67876" rIns="135751" bIns="67876">
            <a:spAutoFit/>
          </a:bodyPr>
          <a:lstStyle/>
          <a:p>
            <a:pPr algn="ctr"/>
            <a:r>
              <a:rPr lang="ru-RU" b="1">
                <a:solidFill>
                  <a:srgbClr val="7030A0"/>
                </a:solidFill>
              </a:rPr>
              <a:t>Комплексный контроль (внешний, внутренний, финансовый)</a:t>
            </a:r>
          </a:p>
        </p:txBody>
      </p:sp>
      <p:sp>
        <p:nvSpPr>
          <p:cNvPr id="24" name="AutoShape 104"/>
          <p:cNvSpPr>
            <a:spLocks/>
          </p:cNvSpPr>
          <p:nvPr/>
        </p:nvSpPr>
        <p:spPr bwMode="auto">
          <a:xfrm rot="5400000">
            <a:off x="6639719" y="2183607"/>
            <a:ext cx="414338" cy="13300075"/>
          </a:xfrm>
          <a:prstGeom prst="rightBrace">
            <a:avLst>
              <a:gd name="adj1" fmla="val 81342"/>
              <a:gd name="adj2" fmla="val 50000"/>
            </a:avLst>
          </a:prstGeom>
          <a:noFill/>
          <a:ln w="9525">
            <a:solidFill>
              <a:schemeClr val="accent6"/>
            </a:solidFill>
            <a:round/>
            <a:headEnd/>
            <a:tailEnd/>
          </a:ln>
        </p:spPr>
        <p:txBody>
          <a:bodyPr wrap="none" lIns="181404" tIns="90703" rIns="181404" bIns="90703" anchor="ctr"/>
          <a:lstStyle/>
          <a:p>
            <a:pPr>
              <a:defRPr/>
            </a:pPr>
            <a:endParaRPr lang="ru-RU"/>
          </a:p>
        </p:txBody>
      </p:sp>
      <p:sp>
        <p:nvSpPr>
          <p:cNvPr id="2060" name="Прямоугольник 27"/>
          <p:cNvSpPr>
            <a:spLocks noChangeArrowheads="1"/>
          </p:cNvSpPr>
          <p:nvPr/>
        </p:nvSpPr>
        <p:spPr bwMode="auto">
          <a:xfrm>
            <a:off x="10841038" y="3687763"/>
            <a:ext cx="2643187" cy="210684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35751" tIns="67876" rIns="135751" bIns="67876">
            <a:spAutoFit/>
          </a:bodyPr>
          <a:lstStyle/>
          <a:p>
            <a:pPr algn="ctr"/>
            <a:r>
              <a:rPr lang="ru-RU" sz="1600" dirty="0">
                <a:solidFill>
                  <a:srgbClr val="7030A0"/>
                </a:solidFill>
              </a:rPr>
              <a:t>Принятие  постановления </a:t>
            </a:r>
            <a:r>
              <a:rPr lang="ru-RU" sz="1600" dirty="0" err="1" smtClean="0">
                <a:solidFill>
                  <a:srgbClr val="7030A0"/>
                </a:solidFill>
              </a:rPr>
              <a:t>акимата</a:t>
            </a:r>
            <a:r>
              <a:rPr lang="ru-RU" sz="1600" dirty="0" smtClean="0">
                <a:solidFill>
                  <a:srgbClr val="7030A0"/>
                </a:solidFill>
              </a:rPr>
              <a:t> области о </a:t>
            </a:r>
            <a:r>
              <a:rPr lang="ru-RU" sz="1600" dirty="0">
                <a:solidFill>
                  <a:srgbClr val="7030A0"/>
                </a:solidFill>
              </a:rPr>
              <a:t>реализации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р</a:t>
            </a:r>
            <a:r>
              <a:rPr lang="ru-RU" sz="1600" dirty="0" smtClean="0">
                <a:solidFill>
                  <a:srgbClr val="7030A0"/>
                </a:solidFill>
              </a:rPr>
              <a:t>ешения </a:t>
            </a:r>
            <a:r>
              <a:rPr lang="ru-RU" sz="1600" dirty="0" err="1" smtClean="0">
                <a:solidFill>
                  <a:srgbClr val="7030A0"/>
                </a:solidFill>
              </a:rPr>
              <a:t>маслихата</a:t>
            </a:r>
            <a:r>
              <a:rPr lang="ru-RU" sz="1600" dirty="0" smtClean="0">
                <a:solidFill>
                  <a:srgbClr val="7030A0"/>
                </a:solidFill>
              </a:rPr>
              <a:t> </a:t>
            </a:r>
            <a:r>
              <a:rPr lang="ru-RU" sz="1600" dirty="0" smtClean="0">
                <a:solidFill>
                  <a:srgbClr val="7030A0"/>
                </a:solidFill>
              </a:rPr>
              <a:t>               об </a:t>
            </a:r>
            <a:r>
              <a:rPr lang="ru-RU" sz="1600" dirty="0" smtClean="0">
                <a:solidFill>
                  <a:srgbClr val="7030A0"/>
                </a:solidFill>
              </a:rPr>
              <a:t>областном бюджете </a:t>
            </a:r>
            <a:endParaRPr lang="ru-RU" sz="1600" dirty="0">
              <a:solidFill>
                <a:srgbClr val="7030A0"/>
              </a:solidFill>
            </a:endParaRPr>
          </a:p>
          <a:p>
            <a:pPr algn="ctr"/>
            <a:r>
              <a:rPr lang="ru-RU" sz="1600" b="1" dirty="0">
                <a:solidFill>
                  <a:srgbClr val="7030A0"/>
                </a:solidFill>
              </a:rPr>
              <a:t>в </a:t>
            </a:r>
            <a:r>
              <a:rPr lang="ru-RU" sz="1600" b="1" dirty="0" smtClean="0">
                <a:solidFill>
                  <a:srgbClr val="7030A0"/>
                </a:solidFill>
              </a:rPr>
              <a:t>двухнедельный срок </a:t>
            </a:r>
            <a:r>
              <a:rPr lang="ru-RU" sz="1600" dirty="0" smtClean="0">
                <a:solidFill>
                  <a:srgbClr val="7030A0"/>
                </a:solidFill>
              </a:rPr>
              <a:t>после утверждения ОБ областным </a:t>
            </a:r>
            <a:r>
              <a:rPr lang="ru-RU" sz="1600" dirty="0" err="1" smtClean="0">
                <a:solidFill>
                  <a:srgbClr val="7030A0"/>
                </a:solidFill>
              </a:rPr>
              <a:t>маслихатом</a:t>
            </a:r>
            <a:endParaRPr lang="ru-RU" sz="1600" dirty="0">
              <a:solidFill>
                <a:srgbClr val="7030A0"/>
              </a:solidFill>
            </a:endParaRPr>
          </a:p>
        </p:txBody>
      </p:sp>
      <p:sp>
        <p:nvSpPr>
          <p:cNvPr id="2061" name="Прямоугольник 27"/>
          <p:cNvSpPr>
            <a:spLocks noChangeArrowheads="1"/>
          </p:cNvSpPr>
          <p:nvPr/>
        </p:nvSpPr>
        <p:spPr bwMode="auto">
          <a:xfrm>
            <a:off x="8126413" y="3695700"/>
            <a:ext cx="2928937" cy="235306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35751" tIns="67876" rIns="135751" bIns="67876">
            <a:spAutoFit/>
          </a:bodyPr>
          <a:lstStyle/>
          <a:p>
            <a:pPr algn="ctr"/>
            <a:r>
              <a:rPr lang="ru-RU" sz="1600" dirty="0">
                <a:solidFill>
                  <a:srgbClr val="7030A0"/>
                </a:solidFill>
              </a:rPr>
              <a:t>Утверждение </a:t>
            </a:r>
            <a:r>
              <a:rPr lang="ru-RU" sz="1600" dirty="0" smtClean="0">
                <a:solidFill>
                  <a:srgbClr val="7030A0"/>
                </a:solidFill>
              </a:rPr>
              <a:t>бюджетных программ АБП - </a:t>
            </a:r>
            <a:r>
              <a:rPr lang="ru-RU" sz="1600" dirty="0" smtClean="0">
                <a:solidFill>
                  <a:srgbClr val="7030A0"/>
                </a:solidFill>
              </a:rPr>
              <a:t>                  </a:t>
            </a:r>
            <a:r>
              <a:rPr lang="ru-RU" sz="1600" b="1" dirty="0" smtClean="0">
                <a:solidFill>
                  <a:srgbClr val="7030A0"/>
                </a:solidFill>
              </a:rPr>
              <a:t>до </a:t>
            </a:r>
            <a:r>
              <a:rPr lang="ru-RU" sz="1600" b="1" dirty="0" smtClean="0">
                <a:solidFill>
                  <a:srgbClr val="7030A0"/>
                </a:solidFill>
              </a:rPr>
              <a:t>30 декабря текущего финансового года</a:t>
            </a:r>
            <a:r>
              <a:rPr lang="ru-RU" sz="1600" dirty="0" smtClean="0">
                <a:solidFill>
                  <a:srgbClr val="7030A0"/>
                </a:solidFill>
              </a:rPr>
              <a:t>, </a:t>
            </a:r>
            <a:r>
              <a:rPr lang="ru-RU" sz="1600" dirty="0">
                <a:solidFill>
                  <a:srgbClr val="7030A0"/>
                </a:solidFill>
              </a:rPr>
              <a:t>заключение соглашений о результатах </a:t>
            </a:r>
            <a:r>
              <a:rPr lang="ru-RU" sz="1600" dirty="0" smtClean="0">
                <a:solidFill>
                  <a:srgbClr val="7030A0"/>
                </a:solidFill>
              </a:rPr>
              <a:t>по </a:t>
            </a:r>
            <a:r>
              <a:rPr lang="ru-RU" sz="1600" dirty="0">
                <a:solidFill>
                  <a:srgbClr val="7030A0"/>
                </a:solidFill>
              </a:rPr>
              <a:t>целевым трансфертам </a:t>
            </a:r>
            <a:r>
              <a:rPr lang="ru-RU" sz="1600" dirty="0" smtClean="0">
                <a:solidFill>
                  <a:srgbClr val="7030A0"/>
                </a:solidFill>
              </a:rPr>
              <a:t>- </a:t>
            </a:r>
            <a:r>
              <a:rPr lang="ru-RU" sz="1600" b="1" dirty="0" smtClean="0">
                <a:solidFill>
                  <a:srgbClr val="7030A0"/>
                </a:solidFill>
              </a:rPr>
              <a:t>не </a:t>
            </a:r>
            <a:r>
              <a:rPr lang="ru-RU" sz="1600" b="1" dirty="0">
                <a:solidFill>
                  <a:srgbClr val="7030A0"/>
                </a:solidFill>
              </a:rPr>
              <a:t>позднее </a:t>
            </a:r>
            <a:r>
              <a:rPr lang="ru-RU" sz="1600" b="1" dirty="0" smtClean="0">
                <a:solidFill>
                  <a:srgbClr val="7030A0"/>
                </a:solidFill>
              </a:rPr>
              <a:t>20 </a:t>
            </a:r>
            <a:r>
              <a:rPr lang="ru-RU" sz="1600" b="1" dirty="0">
                <a:solidFill>
                  <a:srgbClr val="7030A0"/>
                </a:solidFill>
              </a:rPr>
              <a:t>января</a:t>
            </a:r>
            <a:r>
              <a:rPr lang="ru-RU" sz="1600" dirty="0">
                <a:solidFill>
                  <a:srgbClr val="7030A0"/>
                </a:solidFill>
              </a:rPr>
              <a:t> текущего финансового года</a:t>
            </a:r>
          </a:p>
        </p:txBody>
      </p:sp>
      <p:sp>
        <p:nvSpPr>
          <p:cNvPr id="2062" name="Стрелка вниз 14"/>
          <p:cNvSpPr>
            <a:spLocks noChangeArrowheads="1"/>
          </p:cNvSpPr>
          <p:nvPr/>
        </p:nvSpPr>
        <p:spPr bwMode="auto">
          <a:xfrm rot="-5400000">
            <a:off x="811212" y="9386888"/>
            <a:ext cx="225425" cy="533400"/>
          </a:xfrm>
          <a:prstGeom prst="downArrow">
            <a:avLst>
              <a:gd name="adj1" fmla="val 50000"/>
              <a:gd name="adj2" fmla="val 49811"/>
            </a:avLst>
          </a:prstGeom>
          <a:noFill/>
          <a:ln w="19050" algn="ctr">
            <a:solidFill>
              <a:srgbClr val="00CCFF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63" name="Прямоугольник 19"/>
          <p:cNvSpPr>
            <a:spLocks noChangeArrowheads="1"/>
          </p:cNvSpPr>
          <p:nvPr/>
        </p:nvSpPr>
        <p:spPr bwMode="auto">
          <a:xfrm>
            <a:off x="1176338" y="9478963"/>
            <a:ext cx="1935162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135751" tIns="67876" rIns="135751" bIns="67876">
            <a:spAutoFit/>
          </a:bodyPr>
          <a:lstStyle/>
          <a:p>
            <a:pPr algn="ctr"/>
            <a:r>
              <a:rPr lang="ru-RU" sz="1500" b="1">
                <a:solidFill>
                  <a:srgbClr val="7030A0"/>
                </a:solidFill>
              </a:rPr>
              <a:t>- Планирование; </a:t>
            </a:r>
          </a:p>
        </p:txBody>
      </p:sp>
      <p:sp>
        <p:nvSpPr>
          <p:cNvPr id="2064" name="Стрелка вниз 14"/>
          <p:cNvSpPr>
            <a:spLocks noChangeArrowheads="1"/>
          </p:cNvSpPr>
          <p:nvPr/>
        </p:nvSpPr>
        <p:spPr bwMode="auto">
          <a:xfrm rot="-5400000">
            <a:off x="3253581" y="9386094"/>
            <a:ext cx="225425" cy="534988"/>
          </a:xfrm>
          <a:prstGeom prst="downArrow">
            <a:avLst>
              <a:gd name="adj1" fmla="val 50000"/>
              <a:gd name="adj2" fmla="val 49959"/>
            </a:avLst>
          </a:prstGeom>
          <a:noFill/>
          <a:ln w="19050" algn="ctr">
            <a:solidFill>
              <a:srgbClr val="92D05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65" name="Прямоугольник 19"/>
          <p:cNvSpPr>
            <a:spLocks noChangeArrowheads="1"/>
          </p:cNvSpPr>
          <p:nvPr/>
        </p:nvSpPr>
        <p:spPr bwMode="auto">
          <a:xfrm>
            <a:off x="3709988" y="9478963"/>
            <a:ext cx="1690687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135751" tIns="67876" rIns="135751" bIns="67876">
            <a:spAutoFit/>
          </a:bodyPr>
          <a:lstStyle/>
          <a:p>
            <a:pPr algn="ctr"/>
            <a:r>
              <a:rPr lang="ru-RU" sz="1500" b="1">
                <a:solidFill>
                  <a:srgbClr val="7030A0"/>
                </a:solidFill>
              </a:rPr>
              <a:t>- Исполнение; </a:t>
            </a:r>
          </a:p>
        </p:txBody>
      </p:sp>
      <p:sp>
        <p:nvSpPr>
          <p:cNvPr id="2066" name="Стрелка вниз 14"/>
          <p:cNvSpPr>
            <a:spLocks noChangeArrowheads="1"/>
          </p:cNvSpPr>
          <p:nvPr/>
        </p:nvSpPr>
        <p:spPr bwMode="auto">
          <a:xfrm rot="5400000">
            <a:off x="7577138" y="3732213"/>
            <a:ext cx="500062" cy="544512"/>
          </a:xfrm>
          <a:prstGeom prst="downArrow">
            <a:avLst>
              <a:gd name="adj1" fmla="val 50000"/>
              <a:gd name="adj2" fmla="val 50129"/>
            </a:avLst>
          </a:prstGeom>
          <a:noFill/>
          <a:ln w="19050" algn="ctr">
            <a:solidFill>
              <a:srgbClr val="92D05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67" name="Стрелка вниз 14"/>
          <p:cNvSpPr>
            <a:spLocks noChangeArrowheads="1"/>
          </p:cNvSpPr>
          <p:nvPr/>
        </p:nvSpPr>
        <p:spPr bwMode="auto">
          <a:xfrm rot="5400000">
            <a:off x="4779169" y="3720306"/>
            <a:ext cx="523875" cy="544513"/>
          </a:xfrm>
          <a:prstGeom prst="downArrow">
            <a:avLst>
              <a:gd name="adj1" fmla="val 50000"/>
              <a:gd name="adj2" fmla="val 50127"/>
            </a:avLst>
          </a:prstGeom>
          <a:noFill/>
          <a:ln w="19050" algn="ctr">
            <a:solidFill>
              <a:srgbClr val="92D05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68" name="Прямоугольник 36"/>
          <p:cNvSpPr>
            <a:spLocks noChangeArrowheads="1"/>
          </p:cNvSpPr>
          <p:nvPr/>
        </p:nvSpPr>
        <p:spPr bwMode="auto">
          <a:xfrm>
            <a:off x="-793750" y="9156700"/>
            <a:ext cx="4060825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35751" tIns="67876" rIns="135751" bIns="67876">
            <a:spAutoFit/>
          </a:bodyPr>
          <a:lstStyle/>
          <a:p>
            <a:pPr algn="ctr"/>
            <a:r>
              <a:rPr lang="ru-RU" sz="1500" b="1">
                <a:solidFill>
                  <a:srgbClr val="7030A0"/>
                </a:solidFill>
              </a:rPr>
              <a:t>Обозначения:</a:t>
            </a:r>
          </a:p>
        </p:txBody>
      </p:sp>
      <p:sp>
        <p:nvSpPr>
          <p:cNvPr id="2069" name="Прямоугольник 27"/>
          <p:cNvSpPr>
            <a:spLocks noChangeArrowheads="1"/>
          </p:cNvSpPr>
          <p:nvPr/>
        </p:nvSpPr>
        <p:spPr bwMode="auto">
          <a:xfrm>
            <a:off x="5411787" y="3687763"/>
            <a:ext cx="2660649" cy="28455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35751" tIns="67876" rIns="135751" bIns="67876">
            <a:spAutoFit/>
          </a:bodyPr>
          <a:lstStyle/>
          <a:p>
            <a:pPr algn="ctr"/>
            <a:r>
              <a:rPr lang="ru-RU" sz="1600" dirty="0" smtClean="0">
                <a:solidFill>
                  <a:srgbClr val="7030A0"/>
                </a:solidFill>
              </a:rPr>
              <a:t>Управление финансов составляет и утверждает сводный план поступлений и </a:t>
            </a:r>
            <a:r>
              <a:rPr lang="ru-RU" sz="1600" dirty="0">
                <a:solidFill>
                  <a:srgbClr val="7030A0"/>
                </a:solidFill>
              </a:rPr>
              <a:t>финансирования 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по обязательствам 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и платежам </a:t>
            </a:r>
            <a:r>
              <a:rPr lang="ru-RU" sz="1600" dirty="0" smtClean="0">
                <a:solidFill>
                  <a:srgbClr val="7030A0"/>
                </a:solidFill>
              </a:rPr>
              <a:t>                        в течение </a:t>
            </a:r>
            <a:r>
              <a:rPr lang="ru-RU" sz="1600" b="1" dirty="0" smtClean="0">
                <a:solidFill>
                  <a:srgbClr val="7030A0"/>
                </a:solidFill>
              </a:rPr>
              <a:t>8-и </a:t>
            </a:r>
            <a:r>
              <a:rPr lang="ru-RU" sz="1600" dirty="0" smtClean="0">
                <a:solidFill>
                  <a:srgbClr val="7030A0"/>
                </a:solidFill>
              </a:rPr>
              <a:t>рабочих</a:t>
            </a:r>
            <a:r>
              <a:rPr lang="ru-RU" sz="1600" b="1" dirty="0" smtClean="0">
                <a:solidFill>
                  <a:srgbClr val="7030A0"/>
                </a:solidFill>
              </a:rPr>
              <a:t> </a:t>
            </a:r>
            <a:r>
              <a:rPr lang="ru-RU" sz="1600" dirty="0" smtClean="0">
                <a:solidFill>
                  <a:srgbClr val="7030A0"/>
                </a:solidFill>
              </a:rPr>
              <a:t>дней после принятия постановления </a:t>
            </a:r>
            <a:r>
              <a:rPr lang="ru-RU" sz="1600" dirty="0" err="1" smtClean="0">
                <a:solidFill>
                  <a:srgbClr val="7030A0"/>
                </a:solidFill>
              </a:rPr>
              <a:t>акимата</a:t>
            </a:r>
            <a:r>
              <a:rPr lang="ru-RU" sz="1600" b="1" dirty="0" smtClean="0">
                <a:solidFill>
                  <a:srgbClr val="7030A0"/>
                </a:solidFill>
              </a:rPr>
              <a:t> </a:t>
            </a:r>
            <a:r>
              <a:rPr lang="ru-RU" sz="1600" dirty="0" smtClean="0">
                <a:solidFill>
                  <a:srgbClr val="7030A0"/>
                </a:solidFill>
              </a:rPr>
              <a:t>области о реализации  </a:t>
            </a:r>
          </a:p>
        </p:txBody>
      </p:sp>
      <p:sp>
        <p:nvSpPr>
          <p:cNvPr id="2070" name="Прямоугольник 27"/>
          <p:cNvSpPr>
            <a:spLocks noChangeArrowheads="1"/>
          </p:cNvSpPr>
          <p:nvPr/>
        </p:nvSpPr>
        <p:spPr bwMode="auto">
          <a:xfrm>
            <a:off x="2411413" y="3695700"/>
            <a:ext cx="3000375" cy="309173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35751" tIns="67876" rIns="135751" bIns="67876">
            <a:spAutoFit/>
          </a:bodyPr>
          <a:lstStyle/>
          <a:p>
            <a:pPr algn="ctr"/>
            <a:r>
              <a:rPr lang="ru-RU" sz="1600" dirty="0">
                <a:solidFill>
                  <a:srgbClr val="7030A0"/>
                </a:solidFill>
              </a:rPr>
              <a:t>Утверждение </a:t>
            </a:r>
            <a:r>
              <a:rPr lang="ru-RU" sz="1600" dirty="0" smtClean="0">
                <a:solidFill>
                  <a:srgbClr val="7030A0"/>
                </a:solidFill>
              </a:rPr>
              <a:t>АБП</a:t>
            </a:r>
            <a:endParaRPr lang="ru-RU" sz="1600" dirty="0">
              <a:solidFill>
                <a:srgbClr val="7030A0"/>
              </a:solidFill>
            </a:endParaRP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индивидуальных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планов </a:t>
            </a:r>
            <a:r>
              <a:rPr lang="ru-RU" sz="1600" dirty="0" smtClean="0">
                <a:solidFill>
                  <a:srgbClr val="7030A0"/>
                </a:solidFill>
              </a:rPr>
              <a:t>финансирования                 </a:t>
            </a:r>
            <a:r>
              <a:rPr lang="ru-RU" sz="1600" b="1" dirty="0" smtClean="0">
                <a:solidFill>
                  <a:srgbClr val="7030A0"/>
                </a:solidFill>
              </a:rPr>
              <a:t>в течение 2-х календарных дней</a:t>
            </a:r>
            <a:r>
              <a:rPr lang="ru-RU" sz="1600" dirty="0" smtClean="0">
                <a:solidFill>
                  <a:srgbClr val="7030A0"/>
                </a:solidFill>
              </a:rPr>
              <a:t>                  после получения утвержденной сводным планом разбивки  финансирования                             по месяцам и передача                  их подведомственным</a:t>
            </a:r>
            <a:endParaRPr lang="ru-RU" sz="1600" dirty="0">
              <a:solidFill>
                <a:srgbClr val="7030A0"/>
              </a:solidFill>
            </a:endParaRP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 </a:t>
            </a:r>
            <a:r>
              <a:rPr lang="ru-RU" sz="1600" dirty="0" smtClean="0">
                <a:solidFill>
                  <a:srgbClr val="7030A0"/>
                </a:solidFill>
              </a:rPr>
              <a:t>учреждениям</a:t>
            </a:r>
            <a:endParaRPr lang="ru-RU" sz="1600" dirty="0">
              <a:solidFill>
                <a:srgbClr val="7030A0"/>
              </a:solidFill>
            </a:endParaRPr>
          </a:p>
        </p:txBody>
      </p:sp>
      <p:sp>
        <p:nvSpPr>
          <p:cNvPr id="2071" name="Прямоугольник 27"/>
          <p:cNvSpPr>
            <a:spLocks noChangeArrowheads="1"/>
          </p:cNvSpPr>
          <p:nvPr/>
        </p:nvSpPr>
        <p:spPr bwMode="auto">
          <a:xfrm>
            <a:off x="268288" y="3687763"/>
            <a:ext cx="2565400" cy="235306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35751" tIns="67876" rIns="135751" bIns="67876">
            <a:spAutoFit/>
          </a:bodyPr>
          <a:lstStyle/>
          <a:p>
            <a:pPr algn="ctr"/>
            <a:r>
              <a:rPr lang="ru-RU" sz="1600" dirty="0">
                <a:solidFill>
                  <a:srgbClr val="7030A0"/>
                </a:solidFill>
              </a:rPr>
              <a:t>Проведение 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комплекса мероприятий </a:t>
            </a:r>
            <a:r>
              <a:rPr lang="ru-RU" sz="1600" dirty="0" smtClean="0">
                <a:solidFill>
                  <a:srgbClr val="7030A0"/>
                </a:solidFill>
              </a:rPr>
              <a:t>                      по </a:t>
            </a:r>
            <a:r>
              <a:rPr lang="ru-RU" sz="1600" dirty="0">
                <a:solidFill>
                  <a:srgbClr val="7030A0"/>
                </a:solidFill>
              </a:rPr>
              <a:t>исполнению </a:t>
            </a:r>
            <a:r>
              <a:rPr lang="ru-RU" sz="1600" dirty="0" smtClean="0">
                <a:solidFill>
                  <a:srgbClr val="7030A0"/>
                </a:solidFill>
              </a:rPr>
              <a:t>   областного </a:t>
            </a:r>
            <a:r>
              <a:rPr lang="ru-RU" sz="1600" dirty="0">
                <a:solidFill>
                  <a:srgbClr val="7030A0"/>
                </a:solidFill>
              </a:rPr>
              <a:t>бюджета </a:t>
            </a:r>
            <a:r>
              <a:rPr lang="ru-RU" sz="1600" dirty="0" smtClean="0">
                <a:solidFill>
                  <a:srgbClr val="7030A0"/>
                </a:solidFill>
              </a:rPr>
              <a:t>местными исполнительными органами </a:t>
            </a:r>
            <a:r>
              <a:rPr lang="ru-RU" sz="1600" b="1" dirty="0" smtClean="0">
                <a:solidFill>
                  <a:srgbClr val="7030A0"/>
                </a:solidFill>
              </a:rPr>
              <a:t>в </a:t>
            </a:r>
            <a:r>
              <a:rPr lang="ru-RU" sz="1600" b="1" dirty="0">
                <a:solidFill>
                  <a:srgbClr val="7030A0"/>
                </a:solidFill>
              </a:rPr>
              <a:t>течение финансового года</a:t>
            </a:r>
          </a:p>
        </p:txBody>
      </p:sp>
      <p:sp>
        <p:nvSpPr>
          <p:cNvPr id="2072" name="Прямоугольник 27"/>
          <p:cNvSpPr>
            <a:spLocks noChangeArrowheads="1"/>
          </p:cNvSpPr>
          <p:nvPr/>
        </p:nvSpPr>
        <p:spPr bwMode="auto">
          <a:xfrm>
            <a:off x="1107297" y="6824663"/>
            <a:ext cx="2602691" cy="161440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35751" tIns="67876" rIns="135751" bIns="67876">
            <a:spAutoFit/>
          </a:bodyPr>
          <a:lstStyle/>
          <a:p>
            <a:pPr algn="ctr"/>
            <a:r>
              <a:rPr lang="ru-RU" sz="1600" b="1" dirty="0">
                <a:solidFill>
                  <a:srgbClr val="7030A0"/>
                </a:solidFill>
              </a:rPr>
              <a:t>Ведение учета </a:t>
            </a:r>
            <a:r>
              <a:rPr lang="ru-RU" sz="1600" b="1" dirty="0" smtClean="0">
                <a:solidFill>
                  <a:srgbClr val="7030A0"/>
                </a:solidFill>
              </a:rPr>
              <a:t>                        и </a:t>
            </a:r>
            <a:r>
              <a:rPr lang="ru-RU" sz="1600" b="1" dirty="0">
                <a:solidFill>
                  <a:srgbClr val="7030A0"/>
                </a:solidFill>
              </a:rPr>
              <a:t>отчетности</a:t>
            </a:r>
            <a:r>
              <a:rPr lang="ru-RU" sz="1600" dirty="0">
                <a:solidFill>
                  <a:srgbClr val="7030A0"/>
                </a:solidFill>
              </a:rPr>
              <a:t>. Ежемесячные (квартальные) отчеты об исполнении </a:t>
            </a:r>
            <a:r>
              <a:rPr lang="ru-RU" sz="1600" dirty="0" smtClean="0">
                <a:solidFill>
                  <a:srgbClr val="7030A0"/>
                </a:solidFill>
              </a:rPr>
              <a:t>областного </a:t>
            </a:r>
            <a:r>
              <a:rPr lang="ru-RU" sz="1600" dirty="0">
                <a:solidFill>
                  <a:srgbClr val="7030A0"/>
                </a:solidFill>
              </a:rPr>
              <a:t>бюджета </a:t>
            </a:r>
          </a:p>
        </p:txBody>
      </p:sp>
      <p:sp>
        <p:nvSpPr>
          <p:cNvPr id="2073" name="Прямоугольник 27"/>
          <p:cNvSpPr>
            <a:spLocks noChangeArrowheads="1"/>
          </p:cNvSpPr>
          <p:nvPr/>
        </p:nvSpPr>
        <p:spPr bwMode="auto">
          <a:xfrm>
            <a:off x="10412413" y="6683375"/>
            <a:ext cx="3084512" cy="18606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35751" tIns="67876" rIns="135751" bIns="67876">
            <a:spAutoFit/>
          </a:bodyPr>
          <a:lstStyle/>
          <a:p>
            <a:pPr algn="ctr"/>
            <a:r>
              <a:rPr lang="ru-RU" sz="1600" dirty="0">
                <a:solidFill>
                  <a:srgbClr val="7030A0"/>
                </a:solidFill>
              </a:rPr>
              <a:t>Утверждение 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н</a:t>
            </a:r>
            <a:r>
              <a:rPr lang="ru-RU" sz="1600" dirty="0" smtClean="0">
                <a:solidFill>
                  <a:srgbClr val="7030A0"/>
                </a:solidFill>
              </a:rPr>
              <a:t>а сессии областного </a:t>
            </a:r>
            <a:r>
              <a:rPr lang="ru-RU" sz="1600" dirty="0" err="1" smtClean="0">
                <a:solidFill>
                  <a:srgbClr val="7030A0"/>
                </a:solidFill>
              </a:rPr>
              <a:t>маслихата</a:t>
            </a:r>
            <a:r>
              <a:rPr lang="ru-RU" sz="1600" dirty="0" smtClean="0">
                <a:solidFill>
                  <a:srgbClr val="7030A0"/>
                </a:solidFill>
              </a:rPr>
              <a:t> </a:t>
            </a:r>
            <a:endParaRPr lang="ru-RU" sz="1600" dirty="0">
              <a:solidFill>
                <a:srgbClr val="7030A0"/>
              </a:solidFill>
            </a:endParaRP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годового </a:t>
            </a:r>
            <a:r>
              <a:rPr lang="ru-RU" sz="1600" dirty="0" smtClean="0">
                <a:solidFill>
                  <a:srgbClr val="7030A0"/>
                </a:solidFill>
              </a:rPr>
              <a:t>отчета                                об </a:t>
            </a:r>
            <a:r>
              <a:rPr lang="ru-RU" sz="1600" dirty="0">
                <a:solidFill>
                  <a:srgbClr val="7030A0"/>
                </a:solidFill>
              </a:rPr>
              <a:t>исполнении </a:t>
            </a:r>
            <a:r>
              <a:rPr lang="ru-RU" sz="1600" dirty="0" smtClean="0">
                <a:solidFill>
                  <a:srgbClr val="7030A0"/>
                </a:solidFill>
              </a:rPr>
              <a:t>областного </a:t>
            </a:r>
            <a:r>
              <a:rPr lang="ru-RU" sz="1600" dirty="0">
                <a:solidFill>
                  <a:srgbClr val="7030A0"/>
                </a:solidFill>
              </a:rPr>
              <a:t>бюджета за отчетный финансовый год </a:t>
            </a:r>
          </a:p>
        </p:txBody>
      </p:sp>
      <p:sp>
        <p:nvSpPr>
          <p:cNvPr id="2074" name="Стрелка вниз 14"/>
          <p:cNvSpPr>
            <a:spLocks noChangeArrowheads="1"/>
          </p:cNvSpPr>
          <p:nvPr/>
        </p:nvSpPr>
        <p:spPr bwMode="auto">
          <a:xfrm rot="-5400000">
            <a:off x="3966369" y="6766719"/>
            <a:ext cx="525462" cy="641350"/>
          </a:xfrm>
          <a:prstGeom prst="downArrow">
            <a:avLst>
              <a:gd name="adj1" fmla="val 50000"/>
              <a:gd name="adj2" fmla="val 49963"/>
            </a:avLst>
          </a:prstGeom>
          <a:noFill/>
          <a:ln w="19050" algn="ctr">
            <a:solidFill>
              <a:srgbClr val="92D05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75" name="Стрелка вниз 14"/>
          <p:cNvSpPr>
            <a:spLocks noChangeArrowheads="1"/>
          </p:cNvSpPr>
          <p:nvPr/>
        </p:nvSpPr>
        <p:spPr bwMode="auto">
          <a:xfrm rot="-5400000">
            <a:off x="6577807" y="6766719"/>
            <a:ext cx="525462" cy="641350"/>
          </a:xfrm>
          <a:prstGeom prst="downArrow">
            <a:avLst>
              <a:gd name="adj1" fmla="val 50000"/>
              <a:gd name="adj2" fmla="val 49963"/>
            </a:avLst>
          </a:prstGeom>
          <a:noFill/>
          <a:ln w="19050" algn="ctr">
            <a:solidFill>
              <a:srgbClr val="92D05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76" name="Стрелка вниз 14"/>
          <p:cNvSpPr>
            <a:spLocks noChangeArrowheads="1"/>
          </p:cNvSpPr>
          <p:nvPr/>
        </p:nvSpPr>
        <p:spPr bwMode="auto">
          <a:xfrm rot="-5400000">
            <a:off x="10456068" y="6742907"/>
            <a:ext cx="525463" cy="641350"/>
          </a:xfrm>
          <a:prstGeom prst="downArrow">
            <a:avLst>
              <a:gd name="adj1" fmla="val 50000"/>
              <a:gd name="adj2" fmla="val 49963"/>
            </a:avLst>
          </a:prstGeom>
          <a:noFill/>
          <a:ln w="19050" algn="ctr">
            <a:solidFill>
              <a:srgbClr val="92D05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77" name="Стрелка вниз 14"/>
          <p:cNvSpPr>
            <a:spLocks noChangeArrowheads="1"/>
          </p:cNvSpPr>
          <p:nvPr/>
        </p:nvSpPr>
        <p:spPr bwMode="auto">
          <a:xfrm rot="5400000">
            <a:off x="2278062" y="3721101"/>
            <a:ext cx="523875" cy="685800"/>
          </a:xfrm>
          <a:prstGeom prst="downArrow">
            <a:avLst>
              <a:gd name="adj1" fmla="val 50000"/>
              <a:gd name="adj2" fmla="val 50012"/>
            </a:avLst>
          </a:prstGeom>
          <a:noFill/>
          <a:ln w="19050" algn="ctr">
            <a:solidFill>
              <a:srgbClr val="92D05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78" name="Прямоугольник 27"/>
          <p:cNvSpPr>
            <a:spLocks noChangeArrowheads="1"/>
          </p:cNvSpPr>
          <p:nvPr/>
        </p:nvSpPr>
        <p:spPr bwMode="auto">
          <a:xfrm>
            <a:off x="7196932" y="6683375"/>
            <a:ext cx="3201192" cy="210684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35751" tIns="67876" rIns="135751" bIns="67876">
            <a:spAutoFit/>
          </a:bodyPr>
          <a:lstStyle/>
          <a:p>
            <a:pPr algn="ctr"/>
            <a:r>
              <a:rPr lang="ru-RU" sz="1600" dirty="0">
                <a:solidFill>
                  <a:srgbClr val="7030A0"/>
                </a:solidFill>
              </a:rPr>
              <a:t>Представление годового отчета об исполнении </a:t>
            </a:r>
            <a:r>
              <a:rPr lang="ru-RU" sz="1600" dirty="0" smtClean="0">
                <a:solidFill>
                  <a:srgbClr val="7030A0"/>
                </a:solidFill>
              </a:rPr>
              <a:t>областного бюджета </a:t>
            </a:r>
            <a:r>
              <a:rPr lang="ru-RU" sz="1600" dirty="0" smtClean="0">
                <a:solidFill>
                  <a:srgbClr val="7030A0"/>
                </a:solidFill>
              </a:rPr>
              <a:t>                  в </a:t>
            </a:r>
            <a:r>
              <a:rPr lang="ru-RU" sz="1600" dirty="0" err="1" smtClean="0">
                <a:solidFill>
                  <a:srgbClr val="7030A0"/>
                </a:solidFill>
              </a:rPr>
              <a:t>акимат</a:t>
            </a:r>
            <a:r>
              <a:rPr lang="ru-RU" sz="1600" dirty="0" smtClean="0">
                <a:solidFill>
                  <a:srgbClr val="7030A0"/>
                </a:solidFill>
              </a:rPr>
              <a:t> и </a:t>
            </a:r>
            <a:endParaRPr lang="ru-RU" sz="1600" dirty="0" smtClean="0">
              <a:solidFill>
                <a:srgbClr val="7030A0"/>
              </a:solidFill>
            </a:endParaRPr>
          </a:p>
          <a:p>
            <a:pPr algn="ctr"/>
            <a:r>
              <a:rPr lang="ru-RU" sz="1600" dirty="0" smtClean="0">
                <a:solidFill>
                  <a:srgbClr val="7030A0"/>
                </a:solidFill>
              </a:rPr>
              <a:t>уполномоченный орган                       </a:t>
            </a:r>
            <a:r>
              <a:rPr lang="ru-RU" sz="1600" dirty="0" smtClean="0">
                <a:solidFill>
                  <a:srgbClr val="7030A0"/>
                </a:solidFill>
              </a:rPr>
              <a:t>по </a:t>
            </a:r>
            <a:r>
              <a:rPr lang="ru-RU" sz="1600" dirty="0" smtClean="0">
                <a:solidFill>
                  <a:srgbClr val="7030A0"/>
                </a:solidFill>
              </a:rPr>
              <a:t>внутреннему контролю               </a:t>
            </a:r>
            <a:r>
              <a:rPr lang="ru-RU" sz="1600" b="1" dirty="0" smtClean="0">
                <a:solidFill>
                  <a:srgbClr val="7030A0"/>
                </a:solidFill>
              </a:rPr>
              <a:t>не </a:t>
            </a:r>
            <a:r>
              <a:rPr lang="ru-RU" sz="1600" b="1" dirty="0">
                <a:solidFill>
                  <a:srgbClr val="7030A0"/>
                </a:solidFill>
              </a:rPr>
              <a:t>позднее </a:t>
            </a:r>
            <a:r>
              <a:rPr lang="ru-RU" sz="1600" b="1" dirty="0" smtClean="0">
                <a:solidFill>
                  <a:srgbClr val="7030A0"/>
                </a:solidFill>
              </a:rPr>
              <a:t>1 </a:t>
            </a:r>
            <a:r>
              <a:rPr lang="ru-RU" sz="1600" b="1" dirty="0">
                <a:solidFill>
                  <a:srgbClr val="7030A0"/>
                </a:solidFill>
              </a:rPr>
              <a:t>апреля </a:t>
            </a:r>
            <a:r>
              <a:rPr lang="ru-RU" sz="1600" dirty="0">
                <a:solidFill>
                  <a:srgbClr val="7030A0"/>
                </a:solidFill>
              </a:rPr>
              <a:t>года, следующего за отчетным </a:t>
            </a:r>
          </a:p>
        </p:txBody>
      </p:sp>
      <p:sp>
        <p:nvSpPr>
          <p:cNvPr id="2079" name="Прямоугольник 27"/>
          <p:cNvSpPr>
            <a:spLocks noChangeArrowheads="1"/>
          </p:cNvSpPr>
          <p:nvPr/>
        </p:nvSpPr>
        <p:spPr bwMode="auto">
          <a:xfrm>
            <a:off x="4229100" y="6689724"/>
            <a:ext cx="2290763" cy="204529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35751" tIns="67876" rIns="135751" bIns="67876">
            <a:spAutoFit/>
          </a:bodyPr>
          <a:lstStyle/>
          <a:p>
            <a:pPr algn="ctr"/>
            <a:r>
              <a:rPr lang="ru-RU" sz="1600" b="1" dirty="0">
                <a:solidFill>
                  <a:srgbClr val="7030A0"/>
                </a:solidFill>
              </a:rPr>
              <a:t>Бюджетный </a:t>
            </a:r>
          </a:p>
          <a:p>
            <a:pPr algn="ctr"/>
            <a:r>
              <a:rPr lang="ru-RU" sz="1600" b="1" dirty="0">
                <a:solidFill>
                  <a:srgbClr val="7030A0"/>
                </a:solidFill>
              </a:rPr>
              <a:t>мониторинг и </a:t>
            </a:r>
          </a:p>
          <a:p>
            <a:pPr algn="ctr"/>
            <a:r>
              <a:rPr lang="ru-RU" sz="1600" b="1" dirty="0">
                <a:solidFill>
                  <a:srgbClr val="7030A0"/>
                </a:solidFill>
              </a:rPr>
              <a:t>оценка </a:t>
            </a:r>
            <a:r>
              <a:rPr lang="ru-RU" sz="1600" b="1" dirty="0" smtClean="0">
                <a:solidFill>
                  <a:srgbClr val="7030A0"/>
                </a:solidFill>
              </a:rPr>
              <a:t>результатов </a:t>
            </a:r>
          </a:p>
          <a:p>
            <a:pPr algn="ctr"/>
            <a:r>
              <a:rPr lang="ru-RU" sz="1600" b="1" dirty="0" smtClean="0">
                <a:solidFill>
                  <a:srgbClr val="7030A0"/>
                </a:solidFill>
              </a:rPr>
              <a:t> </a:t>
            </a:r>
            <a:r>
              <a:rPr lang="ru-RU" sz="1500" dirty="0">
                <a:solidFill>
                  <a:srgbClr val="7030A0"/>
                </a:solidFill>
              </a:rPr>
              <a:t>(оценка эффективности </a:t>
            </a:r>
            <a:r>
              <a:rPr lang="ru-RU" sz="1500" dirty="0" smtClean="0">
                <a:solidFill>
                  <a:srgbClr val="7030A0"/>
                </a:solidFill>
              </a:rPr>
              <a:t>                   по </a:t>
            </a:r>
            <a:r>
              <a:rPr lang="ru-RU" sz="1500" dirty="0">
                <a:solidFill>
                  <a:srgbClr val="7030A0"/>
                </a:solidFill>
              </a:rPr>
              <a:t>управлению </a:t>
            </a:r>
            <a:endParaRPr lang="ru-RU" sz="1500" dirty="0" smtClean="0">
              <a:solidFill>
                <a:srgbClr val="7030A0"/>
              </a:solidFill>
            </a:endParaRPr>
          </a:p>
          <a:p>
            <a:pPr algn="ctr"/>
            <a:r>
              <a:rPr lang="ru-RU" sz="1500" dirty="0" smtClean="0">
                <a:solidFill>
                  <a:srgbClr val="7030A0"/>
                </a:solidFill>
              </a:rPr>
              <a:t>бюджетными </a:t>
            </a:r>
            <a:r>
              <a:rPr lang="ru-RU" sz="1500" dirty="0">
                <a:solidFill>
                  <a:srgbClr val="7030A0"/>
                </a:solidFill>
              </a:rPr>
              <a:t>средствами)</a:t>
            </a:r>
          </a:p>
        </p:txBody>
      </p:sp>
      <p:sp>
        <p:nvSpPr>
          <p:cNvPr id="2080" name="Прямоугольник 19"/>
          <p:cNvSpPr>
            <a:spLocks noChangeArrowheads="1"/>
          </p:cNvSpPr>
          <p:nvPr/>
        </p:nvSpPr>
        <p:spPr bwMode="auto">
          <a:xfrm>
            <a:off x="5563394" y="9398000"/>
            <a:ext cx="7420770" cy="3217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35751" tIns="67876" rIns="135751" bIns="67876">
            <a:spAutoFit/>
          </a:bodyPr>
          <a:lstStyle/>
          <a:p>
            <a:pPr algn="just"/>
            <a:r>
              <a:rPr lang="ru-RU" sz="1200" b="1" dirty="0">
                <a:solidFill>
                  <a:srgbClr val="FF0000"/>
                </a:solidFill>
              </a:rPr>
              <a:t>*</a:t>
            </a:r>
            <a:r>
              <a:rPr lang="ru-RU" sz="1200" b="1" dirty="0">
                <a:solidFill>
                  <a:srgbClr val="7030A0"/>
                </a:solidFill>
              </a:rPr>
              <a:t> При уточнении бюджета циклы бюджетного процесса </a:t>
            </a:r>
            <a:r>
              <a:rPr lang="ru-RU" sz="1200" b="1" dirty="0" smtClean="0">
                <a:solidFill>
                  <a:srgbClr val="7030A0"/>
                </a:solidFill>
              </a:rPr>
              <a:t>аналогичны</a:t>
            </a:r>
            <a:endParaRPr lang="ru-RU" sz="1200" b="1" dirty="0">
              <a:solidFill>
                <a:srgbClr val="FF0000"/>
              </a:solidFill>
            </a:endParaRPr>
          </a:p>
        </p:txBody>
      </p:sp>
      <p:sp>
        <p:nvSpPr>
          <p:cNvPr id="2081" name="Прямоугольник 24"/>
          <p:cNvSpPr>
            <a:spLocks noChangeArrowheads="1"/>
          </p:cNvSpPr>
          <p:nvPr/>
        </p:nvSpPr>
        <p:spPr bwMode="auto">
          <a:xfrm>
            <a:off x="5411788" y="825500"/>
            <a:ext cx="2571751" cy="36149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35751" tIns="67876" rIns="135751" bIns="67876">
            <a:spAutoFit/>
          </a:bodyPr>
          <a:lstStyle/>
          <a:p>
            <a:pPr algn="ctr"/>
            <a:r>
              <a:rPr lang="ru-RU" sz="1600" dirty="0" smtClean="0">
                <a:solidFill>
                  <a:srgbClr val="7030A0"/>
                </a:solidFill>
              </a:rPr>
              <a:t>Внесение </a:t>
            </a:r>
            <a:r>
              <a:rPr lang="ru-RU" sz="1600" dirty="0">
                <a:solidFill>
                  <a:srgbClr val="7030A0"/>
                </a:solidFill>
              </a:rPr>
              <a:t>на рассмотрение и 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одобрение </a:t>
            </a:r>
          </a:p>
          <a:p>
            <a:pPr algn="ctr"/>
            <a:r>
              <a:rPr lang="ru-RU" sz="1600" dirty="0" smtClean="0">
                <a:solidFill>
                  <a:srgbClr val="7030A0"/>
                </a:solidFill>
              </a:rPr>
              <a:t>областной бюджетной </a:t>
            </a:r>
            <a:r>
              <a:rPr lang="ru-RU" sz="1600" dirty="0">
                <a:solidFill>
                  <a:srgbClr val="7030A0"/>
                </a:solidFill>
              </a:rPr>
              <a:t>комиссии основных параметров бюджета </a:t>
            </a:r>
            <a:r>
              <a:rPr lang="ru-RU" sz="1600" dirty="0" smtClean="0">
                <a:solidFill>
                  <a:srgbClr val="7030A0"/>
                </a:solidFill>
              </a:rPr>
              <a:t>             и заключений                        </a:t>
            </a:r>
            <a:r>
              <a:rPr lang="ru-RU" sz="1600" dirty="0">
                <a:solidFill>
                  <a:srgbClr val="7030A0"/>
                </a:solidFill>
              </a:rPr>
              <a:t>по бюджетным </a:t>
            </a:r>
            <a:r>
              <a:rPr lang="ru-RU" sz="1600" dirty="0" smtClean="0">
                <a:solidFill>
                  <a:srgbClr val="7030A0"/>
                </a:solidFill>
              </a:rPr>
              <a:t>заявкам администраторов бюджетных программ (АБП)</a:t>
            </a:r>
          </a:p>
          <a:p>
            <a:pPr algn="ctr"/>
            <a:endParaRPr lang="ru-RU" sz="1600" dirty="0" smtClean="0">
              <a:solidFill>
                <a:srgbClr val="7030A0"/>
              </a:solidFill>
            </a:endParaRPr>
          </a:p>
          <a:p>
            <a:pPr algn="ctr"/>
            <a:endParaRPr lang="ru-RU" sz="1600" dirty="0" smtClean="0">
              <a:solidFill>
                <a:srgbClr val="7030A0"/>
              </a:solidFill>
            </a:endParaRPr>
          </a:p>
          <a:p>
            <a:pPr algn="ctr"/>
            <a:endParaRPr lang="ru-RU" b="1" dirty="0">
              <a:solidFill>
                <a:srgbClr val="284C6A"/>
              </a:solidFill>
            </a:endParaRPr>
          </a:p>
        </p:txBody>
      </p:sp>
      <p:sp>
        <p:nvSpPr>
          <p:cNvPr id="2082" name="Стрелка вниз 14"/>
          <p:cNvSpPr>
            <a:spLocks noChangeArrowheads="1"/>
          </p:cNvSpPr>
          <p:nvPr/>
        </p:nvSpPr>
        <p:spPr bwMode="auto">
          <a:xfrm rot="-5400000">
            <a:off x="5364163" y="1158875"/>
            <a:ext cx="523875" cy="714375"/>
          </a:xfrm>
          <a:prstGeom prst="downArrow">
            <a:avLst>
              <a:gd name="adj1" fmla="val 50000"/>
              <a:gd name="adj2" fmla="val 50164"/>
            </a:avLst>
          </a:prstGeom>
          <a:noFill/>
          <a:ln w="19050" algn="ctr">
            <a:solidFill>
              <a:srgbClr val="00CCFF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83" name="Стрелка вниз 14"/>
          <p:cNvSpPr>
            <a:spLocks noChangeArrowheads="1"/>
          </p:cNvSpPr>
          <p:nvPr/>
        </p:nvSpPr>
        <p:spPr bwMode="auto">
          <a:xfrm rot="-5400000">
            <a:off x="10542588" y="1052513"/>
            <a:ext cx="525462" cy="785812"/>
          </a:xfrm>
          <a:prstGeom prst="downArrow">
            <a:avLst>
              <a:gd name="adj1" fmla="val 50000"/>
              <a:gd name="adj2" fmla="val 49870"/>
            </a:avLst>
          </a:prstGeom>
          <a:noFill/>
          <a:ln w="19050" algn="ctr">
            <a:solidFill>
              <a:srgbClr val="00CCFF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cxnSp>
        <p:nvCxnSpPr>
          <p:cNvPr id="42" name="Прямая соединительная линия 41"/>
          <p:cNvCxnSpPr/>
          <p:nvPr/>
        </p:nvCxnSpPr>
        <p:spPr>
          <a:xfrm rot="16200000" flipH="1">
            <a:off x="6769100" y="4968875"/>
            <a:ext cx="2857500" cy="0"/>
          </a:xfrm>
          <a:prstGeom prst="line">
            <a:avLst/>
          </a:prstGeom>
          <a:ln w="19050"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85" name="Стрелка вниз 14"/>
          <p:cNvSpPr>
            <a:spLocks noChangeArrowheads="1"/>
          </p:cNvSpPr>
          <p:nvPr/>
        </p:nvSpPr>
        <p:spPr bwMode="auto">
          <a:xfrm rot="5400000">
            <a:off x="10626725" y="3754438"/>
            <a:ext cx="428625" cy="571500"/>
          </a:xfrm>
          <a:prstGeom prst="downArrow">
            <a:avLst>
              <a:gd name="adj1" fmla="val 50000"/>
              <a:gd name="adj2" fmla="val 50130"/>
            </a:avLst>
          </a:prstGeom>
          <a:noFill/>
          <a:ln w="19050" algn="ctr">
            <a:solidFill>
              <a:srgbClr val="00CCFF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135751" tIns="67876" rIns="135751" bIns="67876" anchor="ctr"/>
          <a:lstStyle/>
          <a:p>
            <a:pPr algn="ctr"/>
            <a:endParaRPr lang="ru-RU" sz="4100" b="1" i="1">
              <a:solidFill>
                <a:srgbClr val="284C6A"/>
              </a:solidFill>
            </a:endParaRPr>
          </a:p>
        </p:txBody>
      </p:sp>
      <p:sp>
        <p:nvSpPr>
          <p:cNvPr id="2086" name="Прямоугольник 16"/>
          <p:cNvSpPr>
            <a:spLocks noChangeArrowheads="1"/>
          </p:cNvSpPr>
          <p:nvPr/>
        </p:nvSpPr>
        <p:spPr bwMode="auto">
          <a:xfrm>
            <a:off x="73025" y="830263"/>
            <a:ext cx="3017043" cy="28047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135751" tIns="67876" rIns="135751" bIns="67876">
            <a:spAutoFit/>
          </a:bodyPr>
          <a:lstStyle/>
          <a:p>
            <a:pPr algn="ctr"/>
            <a:r>
              <a:rPr lang="ru-RU" sz="1600" dirty="0" smtClean="0">
                <a:solidFill>
                  <a:srgbClr val="7030A0"/>
                </a:solidFill>
              </a:rPr>
              <a:t>Подготовка и рассмотрение  на ОБК проекта                     Прогноза </a:t>
            </a:r>
            <a:r>
              <a:rPr lang="ru-RU" sz="1600" dirty="0">
                <a:solidFill>
                  <a:srgbClr val="7030A0"/>
                </a:solidFill>
              </a:rPr>
              <a:t>социально-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экономического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развития </a:t>
            </a:r>
            <a:r>
              <a:rPr lang="ru-RU" sz="1600" dirty="0" smtClean="0">
                <a:solidFill>
                  <a:srgbClr val="7030A0"/>
                </a:solidFill>
              </a:rPr>
              <a:t>на 5-и летний </a:t>
            </a:r>
            <a:r>
              <a:rPr lang="ru-RU" sz="1600" dirty="0">
                <a:solidFill>
                  <a:srgbClr val="7030A0"/>
                </a:solidFill>
              </a:rPr>
              <a:t>период </a:t>
            </a:r>
          </a:p>
          <a:p>
            <a:pPr algn="ctr"/>
            <a:r>
              <a:rPr lang="ru-RU" sz="1600" dirty="0">
                <a:solidFill>
                  <a:srgbClr val="7030A0"/>
                </a:solidFill>
              </a:rPr>
              <a:t>    </a:t>
            </a:r>
            <a:r>
              <a:rPr lang="ru-RU" sz="1400" dirty="0">
                <a:solidFill>
                  <a:srgbClr val="7030A0"/>
                </a:solidFill>
              </a:rPr>
              <a:t>(</a:t>
            </a:r>
            <a:r>
              <a:rPr lang="ru-RU" sz="1500" dirty="0">
                <a:solidFill>
                  <a:srgbClr val="7030A0"/>
                </a:solidFill>
              </a:rPr>
              <a:t>бюджетных параметров </a:t>
            </a:r>
          </a:p>
          <a:p>
            <a:pPr algn="ctr"/>
            <a:r>
              <a:rPr lang="ru-RU" sz="1500" dirty="0">
                <a:solidFill>
                  <a:srgbClr val="7030A0"/>
                </a:solidFill>
              </a:rPr>
              <a:t>на 3-х летний период) </a:t>
            </a:r>
            <a:endParaRPr lang="ru-RU" sz="1500" dirty="0" smtClean="0">
              <a:solidFill>
                <a:srgbClr val="7030A0"/>
              </a:solidFill>
            </a:endParaRPr>
          </a:p>
          <a:p>
            <a:pPr algn="ctr"/>
            <a:r>
              <a:rPr lang="ru-RU" sz="1500" dirty="0" smtClean="0">
                <a:solidFill>
                  <a:srgbClr val="7030A0"/>
                </a:solidFill>
              </a:rPr>
              <a:t> </a:t>
            </a:r>
            <a:r>
              <a:rPr lang="ru-RU" sz="1600" dirty="0">
                <a:solidFill>
                  <a:srgbClr val="7030A0"/>
                </a:solidFill>
              </a:rPr>
              <a:t>(1 этап) </a:t>
            </a:r>
            <a:r>
              <a:rPr lang="ru-RU" sz="1600" b="1" dirty="0" smtClean="0">
                <a:solidFill>
                  <a:srgbClr val="7030A0"/>
                </a:solidFill>
              </a:rPr>
              <a:t>не </a:t>
            </a:r>
            <a:r>
              <a:rPr lang="ru-RU" sz="1600" b="1" dirty="0">
                <a:solidFill>
                  <a:srgbClr val="7030A0"/>
                </a:solidFill>
              </a:rPr>
              <a:t>позднее </a:t>
            </a:r>
            <a:r>
              <a:rPr lang="ru-RU" sz="1600" b="1" dirty="0" smtClean="0">
                <a:solidFill>
                  <a:srgbClr val="7030A0"/>
                </a:solidFill>
              </a:rPr>
              <a:t>                        20 апреля</a:t>
            </a:r>
          </a:p>
          <a:p>
            <a:pPr algn="ctr"/>
            <a:r>
              <a:rPr lang="kk-KZ" sz="1600" dirty="0" smtClean="0">
                <a:solidFill>
                  <a:srgbClr val="7030A0"/>
                </a:solidFill>
              </a:rPr>
              <a:t>    </a:t>
            </a:r>
            <a:endParaRPr lang="ru-RU" sz="1600" dirty="0">
              <a:solidFill>
                <a:srgbClr val="7030A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7365</TotalTime>
  <Words>324</Words>
  <Application>Microsoft Office PowerPoint</Application>
  <PresentationFormat>Произвольный</PresentationFormat>
  <Paragraphs>48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учебного курса</dc:title>
  <dc:creator>Альфия Садыкова</dc:creator>
  <cp:lastModifiedBy>Альфия Садыкова</cp:lastModifiedBy>
  <cp:revision>664</cp:revision>
  <cp:lastPrinted>2015-02-13T11:58:43Z</cp:lastPrinted>
  <dcterms:created xsi:type="dcterms:W3CDTF">2005-11-21T07:18:15Z</dcterms:created>
  <dcterms:modified xsi:type="dcterms:W3CDTF">2015-02-13T12:25:30Z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TC062561681049</vt:lpwstr>
  </property>
</Properties>
</file>