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6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7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8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9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0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1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494649" r:id="rId6"/>
    <p:sldMasterId id="2147508032" r:id="rId7"/>
    <p:sldMasterId id="2147513385" r:id="rId8"/>
    <p:sldMasterId id="2147513404" r:id="rId9"/>
    <p:sldMasterId id="2147513422" r:id="rId10"/>
    <p:sldMasterId id="2147513440" r:id="rId11"/>
    <p:sldMasterId id="2147532087" r:id="rId12"/>
  </p:sldMasterIdLst>
  <p:notesMasterIdLst>
    <p:notesMasterId r:id="rId48"/>
  </p:notesMasterIdLst>
  <p:handoutMasterIdLst>
    <p:handoutMasterId r:id="rId49"/>
  </p:handoutMasterIdLst>
  <p:sldIdLst>
    <p:sldId id="256" r:id="rId13"/>
    <p:sldId id="259" r:id="rId14"/>
    <p:sldId id="292" r:id="rId15"/>
    <p:sldId id="293" r:id="rId16"/>
    <p:sldId id="325" r:id="rId17"/>
    <p:sldId id="349" r:id="rId18"/>
    <p:sldId id="326" r:id="rId19"/>
    <p:sldId id="327" r:id="rId20"/>
    <p:sldId id="297" r:id="rId21"/>
    <p:sldId id="329" r:id="rId22"/>
    <p:sldId id="330" r:id="rId23"/>
    <p:sldId id="312" r:id="rId24"/>
    <p:sldId id="350" r:id="rId25"/>
    <p:sldId id="343" r:id="rId26"/>
    <p:sldId id="346" r:id="rId27"/>
    <p:sldId id="332" r:id="rId28"/>
    <p:sldId id="333" r:id="rId29"/>
    <p:sldId id="334" r:id="rId30"/>
    <p:sldId id="276" r:id="rId31"/>
    <p:sldId id="275" r:id="rId32"/>
    <p:sldId id="278" r:id="rId33"/>
    <p:sldId id="279" r:id="rId34"/>
    <p:sldId id="281" r:id="rId35"/>
    <p:sldId id="324" r:id="rId36"/>
    <p:sldId id="335" r:id="rId37"/>
    <p:sldId id="318" r:id="rId38"/>
    <p:sldId id="347" r:id="rId39"/>
    <p:sldId id="348" r:id="rId40"/>
    <p:sldId id="345" r:id="rId41"/>
    <p:sldId id="339" r:id="rId42"/>
    <p:sldId id="341" r:id="rId43"/>
    <p:sldId id="342" r:id="rId44"/>
    <p:sldId id="344" r:id="rId45"/>
    <p:sldId id="351" r:id="rId46"/>
    <p:sldId id="352" r:id="rId47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00CC"/>
    <a:srgbClr val="0033CC"/>
    <a:srgbClr val="3366FF"/>
    <a:srgbClr val="000000"/>
    <a:srgbClr val="FF0066"/>
    <a:srgbClr val="0000FF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6" autoAdjust="0"/>
    <p:restoredTop sz="94676" autoAdjust="0"/>
  </p:normalViewPr>
  <p:slideViewPr>
    <p:cSldViewPr>
      <p:cViewPr varScale="1">
        <p:scale>
          <a:sx n="87" d="100"/>
          <a:sy n="87" d="100"/>
        </p:scale>
        <p:origin x="136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2018 год</c:v>
                </c:pt>
              </c:strCache>
            </c:strRef>
          </c:tx>
          <c:spPr>
            <a:ln w="20356">
              <a:solidFill>
                <a:schemeClr val="tx1"/>
              </a:solidFill>
              <a:prstDash val="solid"/>
            </a:ln>
          </c:spPr>
          <c:explosion val="6"/>
          <c:dPt>
            <c:idx val="0"/>
            <c:bubble3D val="0"/>
            <c:explosion val="0"/>
            <c:spPr>
              <a:solidFill>
                <a:srgbClr val="99CCFF"/>
              </a:solidFill>
              <a:ln w="20356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56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56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56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56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56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7414244968093169E-4"/>
                  <c:y val="-8.9899900947003217E-2"/>
                </c:manualLayout>
              </c:layout>
              <c:tx>
                <c:rich>
                  <a:bodyPr/>
                  <a:lstStyle/>
                  <a:p>
                    <a:pPr>
                      <a:defRPr sz="1768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39,9%</a:t>
                    </a:r>
                    <a:endParaRPr lang="en-US" dirty="0"/>
                  </a:p>
                </c:rich>
              </c:tx>
              <c:spPr>
                <a:noFill/>
                <a:ln w="406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1711802923973168E-2"/>
                  <c:y val="1.4675773525294603E-2"/>
                </c:manualLayout>
              </c:layout>
              <c:tx>
                <c:rich>
                  <a:bodyPr/>
                  <a:lstStyle/>
                  <a:p>
                    <a:pPr>
                      <a:defRPr sz="160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11,0%</a:t>
                    </a:r>
                    <a:endParaRPr lang="en-US" dirty="0"/>
                  </a:p>
                </c:rich>
              </c:tx>
              <c:spPr>
                <a:noFill/>
                <a:ln w="406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578922399578818E-3"/>
                  <c:y val="-1.7321484684426885E-2"/>
                </c:manualLayout>
              </c:layout>
              <c:tx>
                <c:rich>
                  <a:bodyPr/>
                  <a:lstStyle/>
                  <a:p>
                    <a:pPr>
                      <a:defRPr sz="160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23,9%</a:t>
                    </a:r>
                    <a:endParaRPr lang="en-US" dirty="0"/>
                  </a:p>
                </c:rich>
              </c:tx>
              <c:spPr>
                <a:noFill/>
                <a:ln w="406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8360965986316532E-2"/>
                  <c:y val="-3.9167960149795754E-2"/>
                </c:manualLayout>
              </c:layout>
              <c:tx>
                <c:rich>
                  <a:bodyPr/>
                  <a:lstStyle/>
                  <a:p>
                    <a:pPr>
                      <a:defRPr sz="160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5,9%</a:t>
                    </a:r>
                    <a:endParaRPr lang="en-US" dirty="0"/>
                  </a:p>
                </c:rich>
              </c:tx>
              <c:spPr>
                <a:noFill/>
                <a:ln w="406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4975093579871212E-2"/>
                  <c:y val="-3.7760341659011876E-2"/>
                </c:manualLayout>
              </c:layout>
              <c:tx>
                <c:rich>
                  <a:bodyPr/>
                  <a:lstStyle/>
                  <a:p>
                    <a:pPr>
                      <a:defRPr sz="160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8,9%</a:t>
                    </a:r>
                    <a:endParaRPr lang="en-US" dirty="0"/>
                  </a:p>
                </c:rich>
              </c:tx>
              <c:spPr>
                <a:noFill/>
                <a:ln w="406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2.8500697148345067E-2"/>
                  <c:y val="-1.1379760621577832E-2"/>
                </c:manualLayout>
              </c:layout>
              <c:tx>
                <c:rich>
                  <a:bodyPr/>
                  <a:lstStyle/>
                  <a:p>
                    <a:pPr>
                      <a:defRPr sz="160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10,4%</a:t>
                    </a:r>
                    <a:endParaRPr lang="en-US" dirty="0"/>
                  </a:p>
                </c:rich>
              </c:tx>
              <c:spPr>
                <a:noFill/>
                <a:ln w="406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tx>
                <c:rich>
                  <a:bodyPr/>
                  <a:lstStyle/>
                  <a:p>
                    <a:pPr>
                      <a:defRPr sz="160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/>
                      <a:t>13,8%</a:t>
                    </a:r>
                  </a:p>
                </c:rich>
              </c:tx>
              <c:spPr>
                <a:noFill/>
                <a:ln w="40699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40699">
                <a:noFill/>
              </a:ln>
            </c:spPr>
            <c:txPr>
              <a:bodyPr/>
              <a:lstStyle/>
              <a:p>
                <a:pPr>
                  <a:defRPr sz="160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Sheet1!$B$2:$G$2</c:f>
              <c:numCache>
                <c:formatCode>#,##0</c:formatCode>
                <c:ptCount val="6"/>
                <c:pt idx="0">
                  <c:v>97849</c:v>
                </c:pt>
                <c:pt idx="1">
                  <c:v>27113</c:v>
                </c:pt>
                <c:pt idx="2">
                  <c:v>58589</c:v>
                </c:pt>
                <c:pt idx="3">
                  <c:v>14601</c:v>
                </c:pt>
                <c:pt idx="4">
                  <c:v>21882</c:v>
                </c:pt>
                <c:pt idx="5">
                  <c:v>25405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81">
          <a:noFill/>
        </a:ln>
      </c:spPr>
    </c:plotArea>
    <c:legend>
      <c:legendPos val="b"/>
      <c:layout>
        <c:manualLayout>
          <c:xMode val="edge"/>
          <c:yMode val="edge"/>
          <c:x val="3.9920450472325326E-3"/>
          <c:y val="0.7394136327018529"/>
          <c:w val="0.99600795495276739"/>
          <c:h val="0.2605863672981471"/>
        </c:manualLayout>
      </c:layout>
      <c:overlay val="0"/>
      <c:spPr>
        <a:solidFill>
          <a:schemeClr val="bg1"/>
        </a:solidFill>
        <a:ln w="40699">
          <a:noFill/>
        </a:ln>
      </c:spPr>
      <c:txPr>
        <a:bodyPr/>
        <a:lstStyle/>
        <a:p>
          <a:pPr>
            <a:defRPr sz="1322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2017 год</c:v>
                </c:pt>
              </c:strCache>
            </c:strRef>
          </c:tx>
          <c:spPr>
            <a:ln w="22851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85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85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10"/>
            <c:spPr>
              <a:solidFill>
                <a:srgbClr val="00FF00"/>
              </a:solidFill>
              <a:ln w="2285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85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85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6.4344104527917612E-2"/>
                  <c:y val="-8.0294724160771241E-2"/>
                </c:manualLayout>
              </c:layout>
              <c:tx>
                <c:rich>
                  <a:bodyPr/>
                  <a:lstStyle/>
                  <a:p>
                    <a:pPr>
                      <a:defRPr sz="1981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797" dirty="0" smtClean="0"/>
                      <a:t>22,7%</a:t>
                    </a:r>
                    <a:endParaRPr lang="en-US" sz="1800" dirty="0"/>
                  </a:p>
                </c:rich>
              </c:tx>
              <c:spPr>
                <a:noFill/>
                <a:ln w="45703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tx>
                <c:rich>
                  <a:bodyPr/>
                  <a:lstStyle/>
                  <a:p>
                    <a:pPr>
                      <a:defRPr sz="18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2,3%</a:t>
                    </a:r>
                    <a:endParaRPr lang="en-US" dirty="0"/>
                  </a:p>
                </c:rich>
              </c:tx>
              <c:spPr>
                <a:noFill/>
                <a:ln w="45703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1402148501929057"/>
                  <c:y val="2.3796871033064902E-2"/>
                </c:manualLayout>
              </c:layout>
              <c:tx>
                <c:rich>
                  <a:bodyPr/>
                  <a:lstStyle/>
                  <a:p>
                    <a:pPr>
                      <a:defRPr sz="18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42,4%</a:t>
                    </a:r>
                    <a:endParaRPr lang="en-US" dirty="0"/>
                  </a:p>
                </c:rich>
              </c:tx>
              <c:spPr>
                <a:noFill/>
                <a:ln w="45703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6924257418642342E-3"/>
                  <c:y val="4.3201297446131773E-3"/>
                </c:manualLayout>
              </c:layout>
              <c:tx>
                <c:rich>
                  <a:bodyPr/>
                  <a:lstStyle/>
                  <a:p>
                    <a:pPr>
                      <a:defRPr sz="18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6,0%</a:t>
                    </a:r>
                    <a:endParaRPr lang="en-US" dirty="0"/>
                  </a:p>
                </c:rich>
              </c:tx>
              <c:spPr>
                <a:noFill/>
                <a:ln w="45703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tx>
                <c:rich>
                  <a:bodyPr/>
                  <a:lstStyle/>
                  <a:p>
                    <a:pPr>
                      <a:defRPr sz="18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9,8%</a:t>
                    </a:r>
                    <a:endParaRPr lang="en-US" dirty="0"/>
                  </a:p>
                </c:rich>
              </c:tx>
              <c:spPr>
                <a:noFill/>
                <a:ln w="45703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5823214721110627E-2"/>
                  <c:y val="-2.20837902688804E-2"/>
                </c:manualLayout>
              </c:layout>
              <c:tx>
                <c:rich>
                  <a:bodyPr/>
                  <a:lstStyle/>
                  <a:p>
                    <a:pPr>
                      <a:defRPr sz="18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dirty="0" smtClean="0"/>
                      <a:t>16,8%</a:t>
                    </a:r>
                    <a:endParaRPr lang="en-US" dirty="0"/>
                  </a:p>
                </c:rich>
              </c:tx>
              <c:spPr>
                <a:noFill/>
                <a:ln w="45703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tx>
                <c:rich>
                  <a:bodyPr/>
                  <a:lstStyle/>
                  <a:p>
                    <a:pPr>
                      <a:defRPr sz="1800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ru-RU"/>
                      <a:t>13,8%</a:t>
                    </a:r>
                  </a:p>
                </c:rich>
              </c:tx>
              <c:spPr>
                <a:noFill/>
                <a:ln w="45703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4570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29934</c:v>
                </c:pt>
                <c:pt idx="1">
                  <c:v>2971</c:v>
                </c:pt>
                <c:pt idx="2">
                  <c:v>55910</c:v>
                </c:pt>
                <c:pt idx="3">
                  <c:v>7869</c:v>
                </c:pt>
                <c:pt idx="4">
                  <c:v>12953</c:v>
                </c:pt>
                <c:pt idx="5">
                  <c:v>22147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2134863259"/>
          <c:w val="0.99600797716879275"/>
          <c:h val="0.23314814272751228"/>
        </c:manualLayout>
      </c:layout>
      <c:overlay val="0"/>
      <c:spPr>
        <a:solidFill>
          <a:schemeClr val="bg1"/>
        </a:solidFill>
        <a:ln w="45703">
          <a:noFill/>
        </a:ln>
      </c:spPr>
      <c:txPr>
        <a:bodyPr/>
        <a:lstStyle/>
        <a:p>
          <a:pPr>
            <a:defRPr sz="1483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1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17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9817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9C95091-501A-41F6-B38F-73A7976E22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0226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26" y="1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6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88" y="4715707"/>
            <a:ext cx="5439101" cy="446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17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26" y="9429817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000468A-7C3C-4D26-9A4A-130D654C8F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827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CFCB62-B930-4809-A535-37BCA942A019}" type="slidenum">
              <a:rPr lang="ru-RU" altLang="ru-RU" sz="1200"/>
              <a:pPr/>
              <a:t>2</a:t>
            </a:fld>
            <a:endParaRPr lang="ru-RU" altLang="ru-RU" sz="1200"/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754806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66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966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97DEFD1-B09E-445F-98CD-FD412BEA2A97}" type="slidenum">
              <a:rPr lang="ru-RU" altLang="ru-RU" sz="1200"/>
              <a:pPr/>
              <a:t>7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571113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048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8B2C47-8BC5-46DF-B4D9-39965115E819}" type="slidenum">
              <a:rPr lang="ru-RU" altLang="ru-RU" sz="1200"/>
              <a:pPr/>
              <a:t>14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22046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99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099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B6FC441-10DF-47B8-8DBA-FE1AE3127DB2}" type="slidenum">
              <a:rPr lang="ru-RU" altLang="ru-RU" sz="1200">
                <a:solidFill>
                  <a:srgbClr val="000000"/>
                </a:solidFill>
                <a:cs typeface="Arial" panose="020B0604020202020204" pitchFamily="34" charset="0"/>
              </a:rPr>
              <a:pPr/>
              <a:t>18</a:t>
            </a:fld>
            <a:endParaRPr lang="ru-RU" altLang="ru-RU" sz="1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22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709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2170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1D03FD-0DE7-4F31-815B-9EEA7C3BE1FF}" type="slidenum">
              <a:rPr lang="ru-RU" altLang="ru-RU" sz="1200">
                <a:solidFill>
                  <a:srgbClr val="000000"/>
                </a:solidFill>
              </a:rPr>
              <a:pPr/>
              <a:t>24</a:t>
            </a:fld>
            <a:endParaRPr lang="ru-RU" altLang="ru-RU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0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F1C75-0E78-4D1F-BA8E-268C9BE21F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415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56EE2-79DD-4B25-87ED-68A2903939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545435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7F454-26E7-487F-9AB4-F0F4487D87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626644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9D6F3-8E6A-4448-AB39-5CD98F551B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22837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8AFD-991E-41A3-866D-D12051ED9D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232033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4A975-F5BE-406E-9B0E-6AD7065C91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078405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A9AFD-CA20-4F9B-84AA-6EDB511D5C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942687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EE522-F34B-4D55-BD83-207FFC875E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437001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DCBC5-5D2B-4D87-9629-7CE9A6980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526556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4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54B1C-9235-46D3-8431-9E55495DC5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416588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60242-B989-4F0B-A5C5-E227FAD705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11726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8165E-6E8D-4DD3-A0E9-0AA794263C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47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DBD07-08EE-4FA8-AF54-B27BE89823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108138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6DD1F-62F2-4124-82D8-370B66EDB4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66090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A5154-522D-48BE-9854-B83CEF80F1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421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FA572-29F9-42F0-A4AB-0AC8AE09E0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071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CDC4D-8678-4D2E-B8F5-3D60E0CFC4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2266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C981B-3C0B-4CC7-9992-2756E2E208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54096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62382-C5A7-4834-A72C-DD81B23075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2440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9FF34-2DE3-4F90-BC20-91FE6BE02F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07986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90A4B-E1B3-47F1-A085-5CD918C161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28301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BF110-783D-45C2-AAF3-A8E71095FB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5459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F8A6C-5AFA-475E-B716-FED3D73E24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26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EF041-6582-49C5-8664-17B3026B30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97155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E37CF-7EA8-4769-9661-2868312D01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5601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BB4C1-0A5D-4700-A88B-4FEB143AAA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1460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3B810-CD46-4AC7-A381-6B3DA83FE6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7177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6B8E6-83B4-4A61-9627-0F64A039CF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23193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475B7-F41B-4A9A-942F-3272CFF7D1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38637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01CE0-F9D2-4E61-B9F3-62F695E365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15292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0F36F-10FE-4D44-9268-76562CA23A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785259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059AB-2C68-4719-A716-371F517CB3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6957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987AF-1669-48CD-8196-CDF51D35AB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15895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A31E2-C1A5-41EA-8E65-91B6370958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81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B25F7-FE15-4E0F-8829-F2711FBF0D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55116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C9785-A9B1-4F86-BA73-07ACC925F6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11900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5E841-B552-400D-8203-439C43D84E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4499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103C-1CD4-46A6-BEB3-4982C4409C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20455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4DE5-7C98-448C-AC03-E437B1B214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8620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308E7-4847-47F4-8FCF-088D833946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51595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3B4D3-1AF4-4939-AAB6-C0BBEB97E8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47972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ECBEE-3990-46B6-A8BB-BDDCABDB62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02219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874FA-CC50-416C-8084-B616E1DBBB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71975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3B36-0E5E-478E-8D75-648BF72D9D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46623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515A-1D46-4507-81D6-B5014D9CAC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45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9894B-ABDC-4592-828D-63C83DC3A6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57681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0443E-067C-4B87-930F-7226B79BED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87372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D63B2-8586-4609-A4FE-A878913C36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32117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F6B48-B7D1-4292-BA9F-E5F148632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5202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17F26-9D15-4EC5-8AD0-97755B3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359466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975BD-35F8-4BEC-8375-371C5C36BC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8003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99EC2-BD3D-4619-BB6C-C7BE0B1B9D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96653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01588-59D0-4BE3-AF00-EC1B4F541C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32226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8A524-6F30-4C5B-851B-3ADD3D3F72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38878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9E6D0-3E93-43D6-8F06-F55B5B9020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4777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C969B-E28C-4226-8E3B-657A0FB8A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41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43350-0EE4-4BA0-A8CE-31D4DBC225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24071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2F3B8-B809-4B8F-A9B8-7C877F5630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97113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C3A5E-FC50-44DC-8A10-8B9F291DC2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5003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7060E-23A7-4A32-A27F-BA5B4E48DA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43746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0AFB-D00F-48BC-94C1-F36AB6D11B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57241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39CBF-D69A-49A0-BEBB-229A89C28A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98572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CA852-4387-4720-B60F-EC08E61374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64754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3CE54-0F36-4AF1-85BB-B3BFC64F35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33355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8A7D0-E151-49FC-BCEA-9B8A7F488F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43693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923B3-AF34-4735-B780-A99037221E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45431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D722A-9AFE-4E47-8AAF-F77291A377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9107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78B54-B6BE-43BC-B617-973C7803EE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93891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0539F-7D81-4B7A-8F8C-03E75A54CD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643004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4FD09-6562-4C1C-ADE1-BF02D18CDB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3316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E5D75-B711-4D88-8272-25A2B7C7EB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44986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4A0F5-1506-4B17-A8D1-D57465A031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33831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29E1-73D5-4532-AF27-60BA695114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33788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97F0B-D2B9-42ED-8638-A1682A75F1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1162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2A039-5139-45E2-BB9E-9A1E4EDFF8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15609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ACFE7-4923-4B4C-9717-05C3348B72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39923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324F6-70B8-4446-9CF1-64F90F328C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59424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7C040-E85C-4CFA-99F1-70AEB53422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653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3B73B-29A1-4798-ABB4-F8595561EC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74044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DA2DE-1E31-4CAE-91F7-CB8F803DBC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21034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B48CD-A7DE-407B-B641-C89B82F61F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06639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077A0-096E-4FE4-9AF9-85B9A265DA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14795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543FF-E04F-4504-9E67-CCF64A3437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3749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DFFF6-341F-4D8F-BDBA-4176153BFE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16544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EF798-6338-465E-8E38-BEF58954F6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2780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36595-0351-47AD-ADCF-51CE6DA005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60413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E5030-6627-43BA-9210-00FB667545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06066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altLang="ru-RU" sz="2400">
                  <a:solidFill>
                    <a:srgbClr val="00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1A9398E-F8E6-4941-8874-19D3FB20DF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300040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564839A-C401-4729-BE0D-1313462C50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002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F2FC8-7EEF-4C45-9A13-B4F4602EA3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5995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B873DF-37EB-4B8B-A844-7185750F32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2074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83739C7-357B-4998-9B7C-E23FACF6FC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5852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D7B656C-FBC5-4A5F-87C9-956107C2AC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1448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63848D1-77FD-4573-9B9A-9CDEA2117F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8676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AA7C34-E69B-476D-8FC6-546B5A46C3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81726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FCB4C14-3134-40BD-AA74-D79A204BF8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229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26D660-299A-4D23-B4FB-23685E5176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13536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266A0D0-5315-444F-BE87-E2E4ED71F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8731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E80E7E1-70B1-4C5A-A2DE-2C8F178935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5597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D04F1A4-0603-41CB-9D12-6A5E2C5128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938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3862B-0CCB-4F18-B672-627F82F7A5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466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2BA645A-30F3-49EC-860A-46CA62DF8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1454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B3099FA-14A0-43D5-8B6D-83CEB614BB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53691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8A668DB-6129-4EA8-BC7A-AE5187D303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926853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3D53D5-A7FA-46AA-9974-4A010A3AB1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4854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17DC6DA-17B7-492D-8FEC-159A0AC49F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 eaLnBrk="0" fontAlgn="base" hangingPunct="0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22275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5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6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6F8F6A-359D-4088-95F9-684DA7E087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678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1F526-E2D4-42E3-B107-22F7DDC1DC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36180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D7A15-3061-4DB0-8643-CCAF7F89C3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571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9FB37-422C-467B-B8E0-429A07EACE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96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772C4-F947-4327-B1D3-3887CF4504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2862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6B25D-8F9F-4E00-95FA-DBD3632E2F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243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349F-F3C5-4022-B7D0-F31139D04A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0033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218B2-6689-4B62-9C76-69EC7238BC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8890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3C83F-A246-4D69-86A1-B5152C460D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862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9E868-9689-4CFA-AFAE-FD414523D4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46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1686-7C98-44AA-9C46-15ECF0F2D4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1348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2917F-993D-4E84-94F0-9B04CF2CE2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434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1D908-7B5C-4B48-80A8-E08EAC4631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79295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DCADB-632C-42F5-8EDE-CE33EA11D4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57180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B2640-BBC7-48D3-AEA9-C57C56F2FB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5247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CC661-79D4-4D18-B469-03DA15AD25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967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50095-6D16-4D55-B2C4-58B1B7B031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80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35DAD-1103-45E1-A70F-33E91405CA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2787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BC237-558D-4AE8-A642-0BEE84705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0767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E9DB3-157C-409A-A6AC-E9521F977C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32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5F27E-C085-4D0F-BE3A-B67F61EBAC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2410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BB19-FD5C-4F5B-AE9B-0F85F102D2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2642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06829-903E-4C61-88F6-8928613AEB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45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5C244-FDFF-4291-B6D1-2B93B479CB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88832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3C71-7E30-4C05-B0C4-0F4F9BA517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6374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65B83-4186-428F-B7D9-C6DFBEB7A9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812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999AF-1F87-487C-B17D-10C06DBF7D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1114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22B28-E69E-48A2-8A86-14A1D5F38D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469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C3408-521F-46E4-BBDA-86C982A3C5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0839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85BD3-4322-46FA-95E8-FA2C0D9F9F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380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E4947-E428-4176-BD08-99F27294E5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67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32D35-0E57-4E2D-9838-3E0139E818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3206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50AB-B9A5-4EB4-8D25-046AA622B5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68486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EB491-1B44-471A-8A17-68B70C5C5B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1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04527-A02A-4020-8181-2D6B1E2DCF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58606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4F033-CF79-44C3-89F0-3A59038A79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04490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7848E-2C8D-471D-84F3-76FB26F3CF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1494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51A0-8524-4917-80EE-A2C31999EC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4311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84E17-DA62-45D1-8A34-CF62E2FAA3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3651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129-443E-47CA-87E8-B6581163EF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4168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B62EC-4651-4738-BE6A-CBE24F20DF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83386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C331E-771E-4727-A2A0-FDBD7E5356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4345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44D5F-2784-4494-AD81-F38C006E5F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1534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82AB0-886F-416F-9196-4400803E3B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903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067E2-7A6B-4CA5-8299-4EDDB9F700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87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EF2D-611A-4163-AD80-397DB55B81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10688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808E0-0DDE-47BD-BAC6-CEFBAF509C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1030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F8EC7-95DB-4742-9D4B-6DF45A4013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6518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4B930-BBD4-4458-BF69-723BFFC578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85237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3C248-B131-4A25-8951-CFCA94E906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9822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00C35-658C-4C2D-9E23-6334802831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69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2F0B9-44DB-4527-A563-C9574FAC2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7756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4003F-505C-4263-A3D7-7EC192BC2B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21411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4710F-CD8E-4E03-B250-947735D6E8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0043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38EE4-4915-4B3D-9000-FFF0DAEF6E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8612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3D729-2EB2-4724-9D30-3DFEBDA96E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234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1C5A8-5B88-414C-9C0D-0CCE874C6E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60639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67AA4-C3B0-4D71-BD1E-182AC562AB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7268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ABDE-DAD5-45EB-BFB9-03569D263F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7989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2F0F6-6112-4158-B1C8-B7EAFFC71C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1430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213AF-2119-4F83-9C19-155B7BBEF5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684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C2426-962D-4FBE-AE4C-1A028EF4F4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6156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8FF62-27A9-427E-9C75-4551818E2D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860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9DE1E-5049-4407-8652-14DF41FD7D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291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42B73-2E59-410C-A04E-3DC1C5ADA2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38885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A58DF-F411-4633-B7C7-E472CABF2A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48872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2D23E-91BE-42E9-9646-4CEA864DE2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25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A37DA-C853-42DE-9CA9-75B0D8D033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59602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ADDC1-65FD-4BCE-ACFE-62B86E0466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754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001E0-17C0-44AE-BA6B-BC753E22B9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2859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25872-FD4E-4F62-B84D-E736A3710C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06572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59564-C0C6-4057-A957-473D3807ED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747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21251-1DB2-4B68-B3AA-2B7703B1A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76655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63E79-E465-4394-9050-E96BD9E5C8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55015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E4CAE-516C-4C89-9E22-D16C890CFC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40897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A16F9-2CF2-49AD-AB53-FC77030C9E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34674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DDFC-62B6-4697-A00A-67B733C0B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19117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1BD7B-7CF4-4AF5-9611-1D6360F239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49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3E859-3277-4D12-BC41-6196D74C69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731170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FA3B2-EE7F-4D47-94B7-1ECCD3BF12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348676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91A62-FBAF-4973-A559-870F9D5CC7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837846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24F82-5281-4B31-8DDD-B5F25F9F18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051363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F508-9467-4D45-9461-DC3CEE5EB3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907338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09F3F-15BA-4EFB-A597-DAFBE37C06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65749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4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B8A03-7A02-4FC6-80B0-92624784C3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301340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61705-D16E-4B50-9808-9AEEE9B12B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49761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3E7DB-56A0-46C3-A796-B25E73C180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346119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D2CC0-CD00-418C-8E29-D91CD130A7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453539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7FA6D-FF5E-4411-AF28-CAA805D8AF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098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0.xml"/><Relationship Id="rId13" Type="http://schemas.openxmlformats.org/officeDocument/2006/relationships/slideLayout" Target="../slideLayouts/slideLayout155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9.xml"/><Relationship Id="rId12" Type="http://schemas.openxmlformats.org/officeDocument/2006/relationships/slideLayout" Target="../slideLayouts/slideLayout154.xml"/><Relationship Id="rId17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44.xml"/><Relationship Id="rId16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43.xml"/><Relationship Id="rId6" Type="http://schemas.openxmlformats.org/officeDocument/2006/relationships/slideLayout" Target="../slideLayouts/slideLayout148.xml"/><Relationship Id="rId11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47.xml"/><Relationship Id="rId1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46.xml"/><Relationship Id="rId9" Type="http://schemas.openxmlformats.org/officeDocument/2006/relationships/slideLayout" Target="../slideLayouts/slideLayout151.xml"/><Relationship Id="rId14" Type="http://schemas.openxmlformats.org/officeDocument/2006/relationships/slideLayout" Target="../slideLayouts/slideLayout15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72.xml"/><Relationship Id="rId18" Type="http://schemas.openxmlformats.org/officeDocument/2006/relationships/slideLayout" Target="../slideLayouts/slideLayout177.xml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1.xml"/><Relationship Id="rId17" Type="http://schemas.openxmlformats.org/officeDocument/2006/relationships/slideLayout" Target="../slideLayouts/slideLayout176.xml"/><Relationship Id="rId2" Type="http://schemas.openxmlformats.org/officeDocument/2006/relationships/slideLayout" Target="../slideLayouts/slideLayout161.xml"/><Relationship Id="rId16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69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slideLayout" Target="../slideLayouts/slideLayout17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13" Type="http://schemas.openxmlformats.org/officeDocument/2006/relationships/slideLayout" Target="../slideLayouts/slideLayout190.xml"/><Relationship Id="rId1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slideLayout" Target="../slideLayouts/slideLayout189.xml"/><Relationship Id="rId17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79.xml"/><Relationship Id="rId16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87.xml"/><Relationship Id="rId19" Type="http://schemas.openxmlformats.org/officeDocument/2006/relationships/theme" Target="../theme/theme12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Relationship Id="rId14" Type="http://schemas.openxmlformats.org/officeDocument/2006/relationships/slideLayout" Target="../slideLayouts/slideLayout19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slideLayout" Target="../slideLayouts/slideLayout120.xml"/><Relationship Id="rId1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1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09.xml"/><Relationship Id="rId16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17.xml"/><Relationship Id="rId19" Type="http://schemas.openxmlformats.org/officeDocument/2006/relationships/theme" Target="../theme/theme8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slideLayout" Target="../slideLayouts/slideLayout12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slideLayout" Target="../slideLayouts/slideLayout138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1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27.xml"/><Relationship Id="rId16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Relationship Id="rId14" Type="http://schemas.openxmlformats.org/officeDocument/2006/relationships/slideLayout" Target="../slideLayouts/slideLayout1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A95F76D8-92A3-454D-A99B-8459B432DA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059" r:id="rId1"/>
    <p:sldLayoutId id="2147533033" r:id="rId2"/>
    <p:sldLayoutId id="2147533060" r:id="rId3"/>
    <p:sldLayoutId id="2147533034" r:id="rId4"/>
    <p:sldLayoutId id="2147533035" r:id="rId5"/>
    <p:sldLayoutId id="2147533036" r:id="rId6"/>
    <p:sldLayoutId id="2147533037" r:id="rId7"/>
    <p:sldLayoutId id="2147533038" r:id="rId8"/>
    <p:sldLayoutId id="2147533061" r:id="rId9"/>
    <p:sldLayoutId id="2147533039" r:id="rId10"/>
    <p:sldLayoutId id="214753304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7E6BE6D-AA4E-48DC-915E-F1CA2879F7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024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175" r:id="rId1"/>
    <p:sldLayoutId id="2147533176" r:id="rId2"/>
    <p:sldLayoutId id="2147533177" r:id="rId3"/>
    <p:sldLayoutId id="2147533178" r:id="rId4"/>
    <p:sldLayoutId id="2147533179" r:id="rId5"/>
    <p:sldLayoutId id="2147533180" r:id="rId6"/>
    <p:sldLayoutId id="2147533181" r:id="rId7"/>
    <p:sldLayoutId id="2147533182" r:id="rId8"/>
    <p:sldLayoutId id="2147533183" r:id="rId9"/>
    <p:sldLayoutId id="2147533184" r:id="rId10"/>
    <p:sldLayoutId id="2147533185" r:id="rId11"/>
    <p:sldLayoutId id="2147533186" r:id="rId12"/>
    <p:sldLayoutId id="2147533187" r:id="rId13"/>
    <p:sldLayoutId id="2147533188" r:id="rId14"/>
    <p:sldLayoutId id="2147533189" r:id="rId15"/>
    <p:sldLayoutId id="2147533190" r:id="rId16"/>
    <p:sldLayoutId id="2147533191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4DDC60CC-3B16-46AC-8FFF-EA17A3A240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192" r:id="rId1"/>
    <p:sldLayoutId id="2147533193" r:id="rId2"/>
    <p:sldLayoutId id="2147533194" r:id="rId3"/>
    <p:sldLayoutId id="2147533195" r:id="rId4"/>
    <p:sldLayoutId id="2147533196" r:id="rId5"/>
    <p:sldLayoutId id="2147533197" r:id="rId6"/>
    <p:sldLayoutId id="2147533198" r:id="rId7"/>
    <p:sldLayoutId id="2147533199" r:id="rId8"/>
    <p:sldLayoutId id="2147533200" r:id="rId9"/>
    <p:sldLayoutId id="2147533201" r:id="rId10"/>
    <p:sldLayoutId id="2147533202" r:id="rId11"/>
    <p:sldLayoutId id="2147533203" r:id="rId12"/>
    <p:sldLayoutId id="2147533204" r:id="rId13"/>
    <p:sldLayoutId id="2147533205" r:id="rId14"/>
    <p:sldLayoutId id="2147533206" r:id="rId15"/>
    <p:sldLayoutId id="2147533207" r:id="rId16"/>
    <p:sldLayoutId id="2147533208" r:id="rId17"/>
    <p:sldLayoutId id="214753320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5D470E8B-2F09-48E9-9D6C-C077FAED1E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180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180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180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180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180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sz="1800">
                <a:solidFill>
                  <a:srgbClr val="9999CC"/>
                </a:solidFill>
              </a:endParaRPr>
            </a:p>
          </p:txBody>
        </p:sp>
      </p:grpSp>
      <p:sp>
        <p:nvSpPr>
          <p:cNvPr id="1229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29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210" r:id="rId1"/>
    <p:sldLayoutId id="2147533211" r:id="rId2"/>
    <p:sldLayoutId id="2147533212" r:id="rId3"/>
    <p:sldLayoutId id="2147533213" r:id="rId4"/>
    <p:sldLayoutId id="2147533214" r:id="rId5"/>
    <p:sldLayoutId id="2147533215" r:id="rId6"/>
    <p:sldLayoutId id="2147533216" r:id="rId7"/>
    <p:sldLayoutId id="2147533217" r:id="rId8"/>
    <p:sldLayoutId id="2147533218" r:id="rId9"/>
    <p:sldLayoutId id="2147533219" r:id="rId10"/>
    <p:sldLayoutId id="2147533220" r:id="rId11"/>
    <p:sldLayoutId id="2147533221" r:id="rId12"/>
    <p:sldLayoutId id="2147533222" r:id="rId13"/>
    <p:sldLayoutId id="2147533223" r:id="rId14"/>
    <p:sldLayoutId id="2147533224" r:id="rId15"/>
    <p:sldLayoutId id="2147533225" r:id="rId16"/>
    <p:sldLayoutId id="2147533226" r:id="rId17"/>
    <p:sldLayoutId id="2147533227" r:id="rId1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67AAF4DD-55E2-4565-A2D7-7618AFE420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062" r:id="rId1"/>
    <p:sldLayoutId id="2147533063" r:id="rId2"/>
    <p:sldLayoutId id="2147533064" r:id="rId3"/>
    <p:sldLayoutId id="2147533065" r:id="rId4"/>
    <p:sldLayoutId id="2147533066" r:id="rId5"/>
    <p:sldLayoutId id="2147533067" r:id="rId6"/>
    <p:sldLayoutId id="2147533068" r:id="rId7"/>
    <p:sldLayoutId id="2147533069" r:id="rId8"/>
    <p:sldLayoutId id="2147533070" r:id="rId9"/>
    <p:sldLayoutId id="2147533071" r:id="rId10"/>
    <p:sldLayoutId id="2147533072" r:id="rId11"/>
    <p:sldLayoutId id="2147533073" r:id="rId12"/>
    <p:sldLayoutId id="2147533074" r:id="rId13"/>
    <p:sldLayoutId id="2147533075" r:id="rId14"/>
    <p:sldLayoutId id="2147533076" r:id="rId15"/>
    <p:sldLayoutId id="2147533077" r:id="rId16"/>
    <p:sldLayoutId id="2147533078" r:id="rId17"/>
    <p:sldLayoutId id="214753307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33A9579-5F86-4077-B28F-16180E0463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080" r:id="rId1"/>
    <p:sldLayoutId id="2147533081" r:id="rId2"/>
    <p:sldLayoutId id="2147533082" r:id="rId3"/>
    <p:sldLayoutId id="2147533083" r:id="rId4"/>
    <p:sldLayoutId id="2147533084" r:id="rId5"/>
    <p:sldLayoutId id="2147533085" r:id="rId6"/>
    <p:sldLayoutId id="2147533086" r:id="rId7"/>
    <p:sldLayoutId id="2147533087" r:id="rId8"/>
    <p:sldLayoutId id="2147533088" r:id="rId9"/>
    <p:sldLayoutId id="2147533089" r:id="rId10"/>
    <p:sldLayoutId id="2147533090" r:id="rId11"/>
    <p:sldLayoutId id="2147533091" r:id="rId12"/>
    <p:sldLayoutId id="2147533092" r:id="rId13"/>
    <p:sldLayoutId id="2147533093" r:id="rId14"/>
    <p:sldLayoutId id="2147533094" r:id="rId15"/>
    <p:sldLayoutId id="2147533095" r:id="rId16"/>
    <p:sldLayoutId id="2147533096" r:id="rId17"/>
    <p:sldLayoutId id="214753309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5DBD9BD6-BBF8-4AE4-A472-AD7100418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098" r:id="rId1"/>
    <p:sldLayoutId id="2147533099" r:id="rId2"/>
    <p:sldLayoutId id="2147533100" r:id="rId3"/>
    <p:sldLayoutId id="2147533101" r:id="rId4"/>
    <p:sldLayoutId id="2147533102" r:id="rId5"/>
    <p:sldLayoutId id="2147533103" r:id="rId6"/>
    <p:sldLayoutId id="2147533104" r:id="rId7"/>
    <p:sldLayoutId id="2147533105" r:id="rId8"/>
    <p:sldLayoutId id="2147533106" r:id="rId9"/>
    <p:sldLayoutId id="2147533107" r:id="rId10"/>
    <p:sldLayoutId id="2147533108" r:id="rId11"/>
    <p:sldLayoutId id="2147533109" r:id="rId12"/>
    <p:sldLayoutId id="2147533110" r:id="rId13"/>
    <p:sldLayoutId id="2147533111" r:id="rId14"/>
    <p:sldLayoutId id="2147533112" r:id="rId15"/>
    <p:sldLayoutId id="2147533113" r:id="rId16"/>
    <p:sldLayoutId id="2147533114" r:id="rId17"/>
    <p:sldLayoutId id="214753311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F0E633E-F235-4012-87B1-24A71E426A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116" r:id="rId1"/>
    <p:sldLayoutId id="2147533117" r:id="rId2"/>
    <p:sldLayoutId id="2147533118" r:id="rId3"/>
    <p:sldLayoutId id="2147533119" r:id="rId4"/>
    <p:sldLayoutId id="2147533120" r:id="rId5"/>
    <p:sldLayoutId id="2147533121" r:id="rId6"/>
    <p:sldLayoutId id="2147533122" r:id="rId7"/>
    <p:sldLayoutId id="2147533123" r:id="rId8"/>
    <p:sldLayoutId id="2147533124" r:id="rId9"/>
    <p:sldLayoutId id="2147533125" r:id="rId10"/>
    <p:sldLayoutId id="2147533126" r:id="rId11"/>
    <p:sldLayoutId id="2147533127" r:id="rId12"/>
    <p:sldLayoutId id="2147533128" r:id="rId13"/>
    <p:sldLayoutId id="2147533129" r:id="rId14"/>
    <p:sldLayoutId id="2147533130" r:id="rId15"/>
    <p:sldLayoutId id="2147533131" r:id="rId16"/>
    <p:sldLayoutId id="2147533132" r:id="rId17"/>
    <p:sldLayoutId id="214753313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15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866C84EC-6EBE-4D69-BBBC-27D5F44769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134" r:id="rId1"/>
    <p:sldLayoutId id="2147533041" r:id="rId2"/>
    <p:sldLayoutId id="2147533135" r:id="rId3"/>
    <p:sldLayoutId id="2147533042" r:id="rId4"/>
    <p:sldLayoutId id="2147533043" r:id="rId5"/>
    <p:sldLayoutId id="2147533044" r:id="rId6"/>
    <p:sldLayoutId id="2147533045" r:id="rId7"/>
    <p:sldLayoutId id="2147533046" r:id="rId8"/>
    <p:sldLayoutId id="2147533136" r:id="rId9"/>
    <p:sldLayoutId id="2147533047" r:id="rId10"/>
    <p:sldLayoutId id="2147533048" r:id="rId11"/>
    <p:sldLayoutId id="214753304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18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BA2DF684-A200-47DA-915F-8DF0BC3607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137" r:id="rId1"/>
    <p:sldLayoutId id="2147533050" r:id="rId2"/>
    <p:sldLayoutId id="2147533138" r:id="rId3"/>
    <p:sldLayoutId id="2147533051" r:id="rId4"/>
    <p:sldLayoutId id="2147533052" r:id="rId5"/>
    <p:sldLayoutId id="2147533053" r:id="rId6"/>
    <p:sldLayoutId id="2147533054" r:id="rId7"/>
    <p:sldLayoutId id="2147533055" r:id="rId8"/>
    <p:sldLayoutId id="2147533139" r:id="rId9"/>
    <p:sldLayoutId id="2147533056" r:id="rId10"/>
    <p:sldLayoutId id="2147533057" r:id="rId11"/>
    <p:sldLayoutId id="21475330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104F04C-421D-47B6-AC69-8FDBEFCBF7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140" r:id="rId1"/>
    <p:sldLayoutId id="2147533141" r:id="rId2"/>
    <p:sldLayoutId id="2147533142" r:id="rId3"/>
    <p:sldLayoutId id="2147533143" r:id="rId4"/>
    <p:sldLayoutId id="2147533144" r:id="rId5"/>
    <p:sldLayoutId id="2147533145" r:id="rId6"/>
    <p:sldLayoutId id="2147533146" r:id="rId7"/>
    <p:sldLayoutId id="2147533147" r:id="rId8"/>
    <p:sldLayoutId id="2147533148" r:id="rId9"/>
    <p:sldLayoutId id="2147533149" r:id="rId10"/>
    <p:sldLayoutId id="2147533150" r:id="rId11"/>
    <p:sldLayoutId id="2147533151" r:id="rId12"/>
    <p:sldLayoutId id="2147533152" r:id="rId13"/>
    <p:sldLayoutId id="2147533153" r:id="rId14"/>
    <p:sldLayoutId id="2147533154" r:id="rId15"/>
    <p:sldLayoutId id="2147533155" r:id="rId16"/>
    <p:sldLayoutId id="2147533156" r:id="rId17"/>
    <p:sldLayoutId id="21475331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EE0CAE8-F8F8-4649-99A5-D3BD274C3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922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2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33158" r:id="rId1"/>
    <p:sldLayoutId id="2147533159" r:id="rId2"/>
    <p:sldLayoutId id="2147533160" r:id="rId3"/>
    <p:sldLayoutId id="2147533161" r:id="rId4"/>
    <p:sldLayoutId id="2147533162" r:id="rId5"/>
    <p:sldLayoutId id="2147533163" r:id="rId6"/>
    <p:sldLayoutId id="2147533164" r:id="rId7"/>
    <p:sldLayoutId id="2147533165" r:id="rId8"/>
    <p:sldLayoutId id="2147533166" r:id="rId9"/>
    <p:sldLayoutId id="2147533167" r:id="rId10"/>
    <p:sldLayoutId id="2147533168" r:id="rId11"/>
    <p:sldLayoutId id="2147533169" r:id="rId12"/>
    <p:sldLayoutId id="2147533170" r:id="rId13"/>
    <p:sldLayoutId id="2147533171" r:id="rId14"/>
    <p:sldLayoutId id="2147533172" r:id="rId15"/>
    <p:sldLayoutId id="2147533173" r:id="rId16"/>
    <p:sldLayoutId id="2147533174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6002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smtClean="0">
                <a:solidFill>
                  <a:srgbClr val="0000CC"/>
                </a:solidFill>
                <a:effectLst/>
              </a:rPr>
            </a:br>
            <a:r>
              <a:rPr lang="ru-RU" altLang="ru-RU" sz="6000" smtClean="0">
                <a:solidFill>
                  <a:srgbClr val="0000CC"/>
                </a:solidFill>
                <a:effectLst/>
              </a:rPr>
              <a:t>на 2019–2021 годы</a:t>
            </a:r>
            <a:r>
              <a:rPr lang="ru-RU" altLang="ru-RU" sz="600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smtClean="0">
                <a:solidFill>
                  <a:srgbClr val="000000"/>
                </a:solidFill>
                <a:effectLst/>
              </a:rPr>
            </a:br>
            <a:endParaRPr lang="ru-RU" altLang="ru-RU" sz="600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90513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1800" b="1" smtClean="0">
                <a:solidFill>
                  <a:srgbClr val="0000CC"/>
                </a:solidFill>
              </a:rPr>
              <a:t>Структура поступлений областного бюджета на 2019-2021 годы</a:t>
            </a:r>
            <a:r>
              <a:rPr lang="ru-RU" altLang="ru-RU" sz="2000" b="1" smtClean="0">
                <a:solidFill>
                  <a:srgbClr val="0000CC"/>
                </a:solidFill>
              </a:rPr>
              <a:t>, </a:t>
            </a:r>
            <a:r>
              <a:rPr lang="ru-RU" altLang="ru-RU" sz="1400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smtClean="0">
                <a:solidFill>
                  <a:srgbClr val="0000CC"/>
                </a:solidFill>
              </a:rPr>
              <a:t/>
            </a:r>
            <a:br>
              <a:rPr lang="ru-RU" altLang="ru-RU" sz="1400" b="1" smtClean="0">
                <a:solidFill>
                  <a:srgbClr val="0000CC"/>
                </a:solidFill>
              </a:rPr>
            </a:br>
            <a:endParaRPr lang="ru-RU" altLang="ru-RU" sz="2000" b="1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225587"/>
              </p:ext>
            </p:extLst>
          </p:nvPr>
        </p:nvGraphicFramePr>
        <p:xfrm>
          <a:off x="228600" y="620713"/>
          <a:ext cx="8686800" cy="5818192"/>
        </p:xfrm>
        <a:graphic>
          <a:graphicData uri="http://schemas.openxmlformats.org/drawingml/2006/table">
            <a:tbl>
              <a:tblPr/>
              <a:tblGrid>
                <a:gridCol w="4067629"/>
                <a:gridCol w="896257"/>
                <a:gridCol w="965200"/>
                <a:gridCol w="965200"/>
                <a:gridCol w="896257"/>
                <a:gridCol w="896257"/>
              </a:tblGrid>
              <a:tr h="51806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2018 год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2019 год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8" marB="456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39614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утверждено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3" marB="4567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589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322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1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104 483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113 207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131 462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84 160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78 888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 том числе: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15 233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16 482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15 110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16 269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16 839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977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456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1 115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211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203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РБ, 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 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т.ч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.: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84 694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97 487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97 217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59 850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60 206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58 598</a:t>
                      </a:r>
                    </a:p>
                  </a:txBody>
                  <a:tcPr marL="91431" marR="91431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59 034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59 034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59 182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59 538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23 786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35 954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35 463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возврат целевых трансфертов из нижестоящих бюджетов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2 310</a:t>
                      </a:r>
                    </a:p>
                  </a:txBody>
                  <a:tcPr marL="91431" marR="91431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2 499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2 720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668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668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2 621</a:t>
                      </a:r>
                    </a:p>
                  </a:txBody>
                  <a:tcPr marL="91431" marR="91431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2 821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5 071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3 916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3 452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13 458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7 829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1 639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и кредиты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-16 095</a:t>
                      </a:r>
                    </a:p>
                  </a:txBody>
                  <a:tcPr marL="91431" marR="91431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-7 497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-13 697</a:t>
                      </a: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6 836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3 187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6 295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10 000</a:t>
                      </a: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9808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9809" name="Rectangle 283"/>
          <p:cNvSpPr>
            <a:spLocks noChangeArrowheads="1"/>
          </p:cNvSpPr>
          <p:nvPr/>
        </p:nvSpPr>
        <p:spPr bwMode="auto">
          <a:xfrm rot="10800000" flipV="1">
            <a:off x="457200" y="6529388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>
                <a:solidFill>
                  <a:srgbClr val="000000"/>
                </a:solidFill>
              </a:rPr>
              <a:t>*Примечание: 2020-2021 годы - без учета целевых трансфертов и кредитов  из республиканского бюджета</a:t>
            </a:r>
          </a:p>
        </p:txBody>
      </p:sp>
      <p:sp>
        <p:nvSpPr>
          <p:cNvPr id="199810" name="Номер слайда 5"/>
          <p:cNvSpPr txBox="1">
            <a:spLocks/>
          </p:cNvSpPr>
          <p:nvPr/>
        </p:nvSpPr>
        <p:spPr bwMode="auto">
          <a:xfrm>
            <a:off x="3886200" y="66389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C413371-29E7-4F6D-B234-C19374BBF1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1663" y="5334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0000CC"/>
                </a:solidFill>
              </a:rPr>
              <a:t>Расходы областного бюджета на 2019-2021 годы</a:t>
            </a:r>
            <a:r>
              <a:rPr lang="ru-RU" altLang="ru-RU" sz="2400" b="1" smtClean="0">
                <a:solidFill>
                  <a:srgbClr val="0000CC"/>
                </a:solidFill>
              </a:rPr>
              <a:t>, </a:t>
            </a:r>
            <a:r>
              <a:rPr lang="ru-RU" altLang="ru-RU" sz="1400" i="1" smtClean="0">
                <a:solidFill>
                  <a:srgbClr val="0000CC"/>
                </a:solidFill>
              </a:rPr>
              <a:t>млн. тенге</a:t>
            </a:r>
            <a:br>
              <a:rPr lang="ru-RU" altLang="ru-RU" sz="1400" i="1" smtClean="0">
                <a:solidFill>
                  <a:srgbClr val="0000CC"/>
                </a:solidFill>
              </a:rPr>
            </a:br>
            <a:r>
              <a:rPr lang="ru-RU" altLang="ru-RU" sz="1400" b="1" i="1" smtClean="0">
                <a:solidFill>
                  <a:srgbClr val="0000CC"/>
                </a:solidFill>
              </a:rPr>
              <a:t>агрегированная форма</a:t>
            </a:r>
            <a:r>
              <a:rPr lang="ru-RU" altLang="ru-RU" sz="1400" i="1" smtClean="0">
                <a:solidFill>
                  <a:srgbClr val="0000CC"/>
                </a:solidFill>
              </a:rPr>
              <a:t/>
            </a:r>
            <a:br>
              <a:rPr lang="ru-RU" altLang="ru-RU" sz="1400" i="1" smtClean="0">
                <a:solidFill>
                  <a:srgbClr val="0000CC"/>
                </a:solidFill>
              </a:rPr>
            </a:br>
            <a:r>
              <a:rPr lang="ru-RU" altLang="ru-RU" sz="2400" b="1" smtClean="0">
                <a:solidFill>
                  <a:srgbClr val="0000CC"/>
                </a:solidFill>
              </a:rPr>
              <a:t> </a:t>
            </a:r>
            <a:r>
              <a:rPr lang="ru-RU" altLang="ru-RU" sz="2400" b="1" smtClean="0"/>
              <a:t/>
            </a:r>
            <a:br>
              <a:rPr lang="ru-RU" altLang="ru-RU" sz="2400" b="1" smtClean="0"/>
            </a:br>
            <a:endParaRPr lang="ru-RU" altLang="ru-RU" sz="2400" b="1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5347409"/>
              </p:ext>
            </p:extLst>
          </p:nvPr>
        </p:nvGraphicFramePr>
        <p:xfrm>
          <a:off x="381000" y="1143000"/>
          <a:ext cx="8382001" cy="4541838"/>
        </p:xfrm>
        <a:graphic>
          <a:graphicData uri="http://schemas.openxmlformats.org/drawingml/2006/table">
            <a:tbl>
              <a:tblPr/>
              <a:tblGrid>
                <a:gridCol w="3560496"/>
                <a:gridCol w="964301"/>
                <a:gridCol w="890124"/>
                <a:gridCol w="890124"/>
                <a:gridCol w="1038478"/>
                <a:gridCol w="1038478"/>
              </a:tblGrid>
              <a:tr h="304774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2018 год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2019 год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105 072</a:t>
                      </a:r>
                    </a:p>
                  </a:txBody>
                  <a:tcPr marL="91431" marR="91431" marT="45700" marB="457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113 207</a:t>
                      </a:r>
                    </a:p>
                  </a:txBody>
                  <a:tcPr marL="91431" marR="91431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131 784</a:t>
                      </a:r>
                    </a:p>
                  </a:txBody>
                  <a:tcPr marL="91431" marR="91431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84 160</a:t>
                      </a:r>
                    </a:p>
                  </a:txBody>
                  <a:tcPr marL="91431" marR="91431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78 888</a:t>
                      </a:r>
                    </a:p>
                  </a:txBody>
                  <a:tcPr marL="91431" marR="91431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12 280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13 140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13 642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9 075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9 238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3 582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5 328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4 937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2 440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2 525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3 588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3 604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3 734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4 277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4 355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5 338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7 201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7 621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3 796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3 852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7 997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7 604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7 869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5 956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6 031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39 453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43 504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55 910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26 003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26 992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строительная и строительная деятельность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2 414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147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291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133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136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2 938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5 038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2 971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2 750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2 859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15 232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13 153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12 953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4 980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5 177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12 250</a:t>
                      </a:r>
                    </a:p>
                  </a:txBody>
                  <a:tcPr marL="91423" marR="91423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14 488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21 856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24 750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17 723</a:t>
                      </a:r>
                    </a:p>
                  </a:txBody>
                  <a:tcPr marL="91423" marR="9142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811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DE45534-8C05-40B8-BC4C-B00F0C59B03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200812" name="Rectangle 283"/>
          <p:cNvSpPr>
            <a:spLocks noChangeArrowheads="1"/>
          </p:cNvSpPr>
          <p:nvPr/>
        </p:nvSpPr>
        <p:spPr bwMode="auto">
          <a:xfrm rot="10800000" flipV="1">
            <a:off x="904875" y="5916613"/>
            <a:ext cx="7999413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>
                <a:solidFill>
                  <a:srgbClr val="000000"/>
                </a:solidFill>
              </a:rPr>
              <a:t>Примечание: *  данные на 2020-2021 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>
                <a:solidFill>
                  <a:srgbClr val="000000"/>
                </a:solidFill>
              </a:rPr>
              <a:t>                           из республиканского бюджета;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/>
              <a:t>Основные направления расходной части областного бюджета </a:t>
            </a:r>
            <a:br>
              <a:rPr lang="ru-RU" altLang="ru-RU" sz="1800" b="1" dirty="0" smtClean="0"/>
            </a:br>
            <a:r>
              <a:rPr lang="ru-RU" altLang="ru-RU" sz="1800" b="1" dirty="0" smtClean="0"/>
              <a:t>на 2019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941226"/>
              </p:ext>
            </p:extLst>
          </p:nvPr>
        </p:nvGraphicFramePr>
        <p:xfrm>
          <a:off x="396875" y="1422400"/>
          <a:ext cx="8715375" cy="511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1732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F464BDD-61A8-4024-B31F-9F50A021505B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30238" y="274638"/>
            <a:ext cx="8655050" cy="32861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1800" b="1" dirty="0" smtClean="0">
                <a:solidFill>
                  <a:srgbClr val="0033CC"/>
                </a:solidFill>
              </a:rPr>
              <a:t>Уточненный </a:t>
            </a:r>
            <a:r>
              <a:rPr lang="ru-RU" altLang="ru-RU" sz="1800" b="1" dirty="0">
                <a:solidFill>
                  <a:srgbClr val="0033CC"/>
                </a:solidFill>
              </a:rPr>
              <a:t>бюджет Северо-Казахстанской области на </a:t>
            </a:r>
            <a:r>
              <a:rPr lang="ru-RU" altLang="ru-RU" sz="1800" b="1" dirty="0" smtClean="0">
                <a:solidFill>
                  <a:srgbClr val="0033CC"/>
                </a:solidFill>
              </a:rPr>
              <a:t>2019 </a:t>
            </a:r>
            <a:r>
              <a:rPr lang="ru-RU" altLang="ru-RU" sz="1800" b="1" dirty="0">
                <a:solidFill>
                  <a:srgbClr val="0033CC"/>
                </a:solidFill>
              </a:rPr>
              <a:t>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019055"/>
              </p:ext>
            </p:extLst>
          </p:nvPr>
        </p:nvGraphicFramePr>
        <p:xfrm>
          <a:off x="236538" y="695325"/>
          <a:ext cx="8755060" cy="5927704"/>
        </p:xfrm>
        <a:graphic>
          <a:graphicData uri="http://schemas.openxmlformats.org/drawingml/2006/table">
            <a:tbl>
              <a:tblPr/>
              <a:tblGrid>
                <a:gridCol w="1320561"/>
                <a:gridCol w="783418"/>
                <a:gridCol w="717349"/>
                <a:gridCol w="840052"/>
                <a:gridCol w="736226"/>
                <a:gridCol w="690806"/>
                <a:gridCol w="673465"/>
                <a:gridCol w="748296"/>
                <a:gridCol w="748296"/>
                <a:gridCol w="674134"/>
                <a:gridCol w="822457"/>
              </a:tblGrid>
              <a:tr h="24383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6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 (+)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кредиты из РБ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 кредиты из ОБ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Поступеления займов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Погашение бюджетных кредитов 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резерва Правительства РК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8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245 439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873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42 349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96 360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76 093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5 775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3 187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10 802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10 000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11 309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846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3 725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6 292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238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4 709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405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2 268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743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974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642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2 093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834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339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545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2 999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2 015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189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269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3 151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286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1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777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799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3 389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809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807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1 046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3 582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697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4 464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556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2 257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1 340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280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1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9 395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109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284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3 428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3 982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418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54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3 748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117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3 050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1 685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903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68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367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2 380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2 386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264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322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37 441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16 977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9 823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10 210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131 784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16 226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59 034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35 463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5 071</a:t>
                      </a:r>
                      <a:endParaRPr lang="ru-RU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-13 698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3 187</a:t>
                      </a: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 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10 000</a:t>
                      </a:r>
                    </a:p>
                  </a:txBody>
                  <a:tcPr marL="91442" marR="91442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975" name="Text Box 95"/>
          <p:cNvSpPr txBox="1">
            <a:spLocks noChangeArrowheads="1"/>
          </p:cNvSpPr>
          <p:nvPr/>
        </p:nvSpPr>
        <p:spPr bwMode="auto">
          <a:xfrm>
            <a:off x="8386763" y="439738"/>
            <a:ext cx="15144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2976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4343400" y="6465888"/>
            <a:ext cx="919163" cy="457200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ED24D0A-C2DD-4F02-8B01-23D12280D081}" type="slidenum">
              <a:rPr lang="ru-RU" altLang="ru-RU" sz="1200" smtClean="0">
                <a:solidFill>
                  <a:srgbClr val="000000"/>
                </a:solidFill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smtClean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/>
              <a:t>Целевые трансферты из республиканского бюджета на 2019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27942874"/>
              </p:ext>
            </p:extLst>
          </p:nvPr>
        </p:nvGraphicFramePr>
        <p:xfrm>
          <a:off x="304800" y="1028700"/>
          <a:ext cx="8458200" cy="5395201"/>
        </p:xfrm>
        <a:graphic>
          <a:graphicData uri="http://schemas.openxmlformats.org/drawingml/2006/table">
            <a:tbl>
              <a:tblPr/>
              <a:tblGrid>
                <a:gridCol w="6095999"/>
                <a:gridCol w="1219200"/>
                <a:gridCol w="1143001"/>
              </a:tblGrid>
              <a:tr h="4572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план</a:t>
                      </a:r>
                    </a:p>
                  </a:txBody>
                  <a:tcPr marL="91453" marR="91453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62 623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76 093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4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51 409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63 475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охраны общественного порядка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737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сельское хозяйство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17 462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16 078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должностных окладов гражданским служащим лесного хозяйства и особо охраняемых природных территорий, работающим в сельской местности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выплата государственной адресной социальной помощи 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2 171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внедрение консультантов по социальной работе и ассистентов в Центрах занятости населения 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обеспечение прав и улучшение качества жизни инвалидов в Республике Казахстан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264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9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1 264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4 802</a:t>
                      </a:r>
                    </a:p>
                  </a:txBody>
                  <a:tcPr marL="91445" marR="91445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повышение заработной платы отдельных категорий гражданских служащих</a:t>
                      </a:r>
                    </a:p>
                  </a:txBody>
                  <a:tcPr marL="91445" marR="91445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4 110</a:t>
                      </a:r>
                    </a:p>
                  </a:txBody>
                  <a:tcPr marL="91445" marR="91445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10 241</a:t>
                      </a:r>
                    </a:p>
                  </a:txBody>
                  <a:tcPr marL="91445" marR="91445"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апробирование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организаций среднего образования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доплата учителям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4 663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4 935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3841" name="Rectangle 2"/>
          <p:cNvSpPr>
            <a:spLocks noChangeArrowheads="1"/>
          </p:cNvSpPr>
          <p:nvPr/>
        </p:nvSpPr>
        <p:spPr bwMode="auto">
          <a:xfrm>
            <a:off x="7696200" y="830262"/>
            <a:ext cx="12588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3842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BF727BFF-AF07-4013-B29E-2E04AAD06C8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3810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/>
              <a:t>Целевые трансферты из республиканского бюджета на 2019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24259916"/>
              </p:ext>
            </p:extLst>
          </p:nvPr>
        </p:nvGraphicFramePr>
        <p:xfrm>
          <a:off x="228600" y="927019"/>
          <a:ext cx="8610600" cy="5549981"/>
        </p:xfrm>
        <a:graphic>
          <a:graphicData uri="http://schemas.openxmlformats.org/drawingml/2006/table">
            <a:tbl>
              <a:tblPr/>
              <a:tblGrid>
                <a:gridCol w="6477000"/>
                <a:gridCol w="990599"/>
                <a:gridCol w="1143001"/>
              </a:tblGrid>
              <a:tr h="4689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план</a:t>
                      </a:r>
                    </a:p>
                  </a:txBody>
                  <a:tcPr marL="91453" marR="91453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2 079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1 633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закуп вакцин и других иммунобиологических препаратов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по профилактике и борьбе с синдромом приобретенного иммунодефицита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13 226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14 100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компенсацию потерь в связи со снижением налоговой нагрузки низкооплачиваемых работников для повышения размера их заработной платы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капитальный ремонт объектов образования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5 018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4 514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1 102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отдельных категорий административных государственных служащих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551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бизнеса-2020»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стипендии обучающимся в организациях технического и профессионального образования по рабочим квалификациям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9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85" name="Rectangle 2"/>
          <p:cNvSpPr>
            <a:spLocks noChangeArrowheads="1"/>
          </p:cNvSpPr>
          <p:nvPr/>
        </p:nvSpPr>
        <p:spPr bwMode="auto">
          <a:xfrm>
            <a:off x="7764157" y="685800"/>
            <a:ext cx="1258887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5886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1950DFBD-7CDC-45B4-B596-2FEEBC8CEA0A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CC"/>
                </a:solidFill>
              </a:rPr>
              <a:t>Целевые трансферты из республиканского бюджета на 2019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82793027"/>
              </p:ext>
            </p:extLst>
          </p:nvPr>
        </p:nvGraphicFramePr>
        <p:xfrm>
          <a:off x="304800" y="1295400"/>
          <a:ext cx="8610600" cy="4192313"/>
        </p:xfrm>
        <a:graphic>
          <a:graphicData uri="http://schemas.openxmlformats.org/drawingml/2006/table">
            <a:tbl>
              <a:tblPr/>
              <a:tblGrid>
                <a:gridCol w="6358596"/>
                <a:gridCol w="1126002"/>
                <a:gridCol w="1126002"/>
              </a:tblGrid>
              <a:tr h="457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план</a:t>
                      </a:r>
                    </a:p>
                  </a:txBody>
                  <a:tcPr marL="91453" marR="91453"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всего, </a:t>
                      </a:r>
                    </a:p>
                  </a:txBody>
                  <a:tcPr marL="91445" marR="91445" marT="45755" marB="4575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11 214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12 619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5" marB="4575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транспортной инфраструктуры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982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строительство объектов образования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2 466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2 400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строительство объектов спорта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451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индустриальной инфраструктуры в рамках Государственной программы поддержки и развития бизнеса «Дорожная карта бизнеса-2020»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668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607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инженерной инфраструктуры в рамках Программы развития регионов до 2020 года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288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системы водоснабжения и водоотведения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2 512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2 417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проектирование и (или) строительство, реконструкцию жилья коммунального жилищного фонда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1 523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2 223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3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проектирование, развитие и (или) обустройство инженерно-коммуникационной инфраструктуры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2 759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2 973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сетей теплоснабжения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345</a:t>
                      </a:r>
                    </a:p>
                  </a:txBody>
                  <a:tcPr marL="91445" marR="91445"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901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6902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E4D4805-DC6F-418E-A841-83D55CC291A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smtClean="0">
                <a:solidFill>
                  <a:srgbClr val="0000CC"/>
                </a:solidFill>
              </a:rPr>
              <a:t>Целевые кредиты </a:t>
            </a:r>
            <a:br>
              <a:rPr lang="ru-RU" altLang="ru-RU" sz="2000" b="1" smtClean="0">
                <a:solidFill>
                  <a:srgbClr val="0000CC"/>
                </a:solidFill>
              </a:rPr>
            </a:br>
            <a:r>
              <a:rPr lang="ru-RU" altLang="ru-RU" sz="2000" b="1" smtClean="0">
                <a:solidFill>
                  <a:srgbClr val="0000CC"/>
                </a:solidFill>
              </a:rPr>
              <a:t>из республиканского бюджета на 2019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1787407"/>
              </p:ext>
            </p:extLst>
          </p:nvPr>
        </p:nvGraphicFramePr>
        <p:xfrm>
          <a:off x="381000" y="1676400"/>
          <a:ext cx="8610600" cy="2359024"/>
        </p:xfrm>
        <a:graphic>
          <a:graphicData uri="http://schemas.openxmlformats.org/drawingml/2006/table">
            <a:tbl>
              <a:tblPr/>
              <a:tblGrid>
                <a:gridCol w="6347960"/>
                <a:gridCol w="1131320"/>
                <a:gridCol w="1131320"/>
              </a:tblGrid>
              <a:tr h="8963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РБ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31" marB="4573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53" marR="91453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из РБ - всего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3 525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5 775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для реализации мер социальной поддержки специалистов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продуктивной занятости и массового предпринимательства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2 335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4 585</a:t>
                      </a:r>
                    </a:p>
                  </a:txBody>
                  <a:tcPr marL="91445" marR="91445"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905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7906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E0F64367-39D4-48AF-9433-B427A1FFB52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212725"/>
            <a:ext cx="8939213" cy="679450"/>
          </a:xfrm>
        </p:spPr>
        <p:txBody>
          <a:bodyPr/>
          <a:lstStyle/>
          <a:p>
            <a:pPr algn="ctr" eaLnBrk="1" hangingPunct="1"/>
            <a:r>
              <a:rPr lang="ru-RU" altLang="ru-RU" sz="2200" b="1" dirty="0" smtClean="0"/>
              <a:t>Бюджет развития Северо-Казахстанской области на 2019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77813194"/>
              </p:ext>
            </p:extLst>
          </p:nvPr>
        </p:nvGraphicFramePr>
        <p:xfrm>
          <a:off x="274638" y="936625"/>
          <a:ext cx="8793162" cy="5418120"/>
        </p:xfrm>
        <a:graphic>
          <a:graphicData uri="http://schemas.openxmlformats.org/drawingml/2006/table">
            <a:tbl>
              <a:tblPr/>
              <a:tblGrid>
                <a:gridCol w="6046347"/>
                <a:gridCol w="990600"/>
                <a:gridCol w="914400"/>
                <a:gridCol w="841815"/>
              </a:tblGrid>
              <a:tr h="28952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91432" marR="91432" marT="45705" marB="457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05" marB="457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3" marR="91443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МБ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РБ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24 883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12 264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12 619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из них: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2 855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2 400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81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81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социальной защиты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культуры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1 452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1 452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спорта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1 638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1 187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451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госорганов, правоохранительных органов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Индустриально-инновационное развитие 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699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92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607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реконструкция объектов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водообеспечения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2 651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234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2 417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Жилищное строительство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5 942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2 223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Развитие инженерно-коммуникационных сетей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4 160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1 187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2 973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Развитие коммунального хозяйства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99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346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Развитие транспортной инфраструктуры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1 317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982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Государственная программа развития регионов до 2020 года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220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Формирование или увеличение уставного капитала юридических лиц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1 149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1 149</a:t>
                      </a: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8993" name="Rectangle 2"/>
          <p:cNvSpPr>
            <a:spLocks noChangeArrowheads="1"/>
          </p:cNvSpPr>
          <p:nvPr/>
        </p:nvSpPr>
        <p:spPr bwMode="auto">
          <a:xfrm>
            <a:off x="7832725" y="720725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8994" name="Номер слайда 5"/>
          <p:cNvSpPr txBox="1">
            <a:spLocks/>
          </p:cNvSpPr>
          <p:nvPr/>
        </p:nvSpPr>
        <p:spPr bwMode="auto">
          <a:xfrm>
            <a:off x="40386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D7B0FD5-C3F4-4F92-99F3-D2F41DDE9E6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66FC803-5D24-42C6-AD67-063FBE0E2878}" type="slidenum">
              <a:rPr lang="ru-RU" altLang="ru-RU" sz="1200" smtClean="0">
                <a:solidFill>
                  <a:srgbClr val="7F7F7F"/>
                </a:solidFill>
              </a:rPr>
              <a:pPr/>
              <a:t>19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09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25850" y="228600"/>
            <a:ext cx="5041900" cy="109378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dirty="0" smtClean="0">
                <a:solidFill>
                  <a:schemeClr val="tx1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78820609"/>
              </p:ext>
            </p:extLst>
          </p:nvPr>
        </p:nvGraphicFramePr>
        <p:xfrm>
          <a:off x="304800" y="1338263"/>
          <a:ext cx="8686800" cy="4735666"/>
        </p:xfrm>
        <a:graphic>
          <a:graphicData uri="http://schemas.openxmlformats.org/drawingml/2006/table">
            <a:tbl>
              <a:tblPr/>
              <a:tblGrid>
                <a:gridCol w="3810000"/>
                <a:gridCol w="990600"/>
                <a:gridCol w="1066800"/>
                <a:gridCol w="1109399"/>
                <a:gridCol w="820800"/>
                <a:gridCol w="889201"/>
              </a:tblGrid>
              <a:tr h="274274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92" marB="45692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2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 год 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план</a:t>
                      </a:r>
                    </a:p>
                  </a:txBody>
                  <a:tcPr marL="91439" marR="91439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8325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10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- 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55 577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63 040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68 580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48 677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49 483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5 217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5 720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4 776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4 917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36 710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41 378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46 200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36 213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36 759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4 107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4 206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4 271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4 339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4 858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8 075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7 439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2 141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2 309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906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840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1 129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1 154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3 831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3 109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2 854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315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732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92" marB="456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1038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76200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039" name="Picture 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304800"/>
            <a:ext cx="15779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040" name="Прямоугольник 1"/>
          <p:cNvSpPr>
            <a:spLocks noChangeArrowheads="1"/>
          </p:cNvSpPr>
          <p:nvPr/>
        </p:nvSpPr>
        <p:spPr bwMode="auto">
          <a:xfrm>
            <a:off x="331788" y="6232525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2020-2021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43FB282-36F8-458F-A1DE-21C09F90CB35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94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rmAutofit fontScale="92500" lnSpcReduction="10000"/>
          </a:bodyPr>
          <a:lstStyle/>
          <a:p>
            <a:pPr indent="-182880" algn="just" eaLnBrk="1" fontAlgn="auto" hangingPunct="1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Вашему вниманию представлен Гражданский бюджет на 2019</a:t>
            </a:r>
            <a:r>
              <a:rPr lang="ru-RU" sz="2000" b="1" dirty="0" smtClean="0">
                <a:solidFill>
                  <a:schemeClr val="tx1"/>
                </a:solidFill>
              </a:rPr>
              <a:t>─</a:t>
            </a:r>
            <a:r>
              <a:rPr lang="ru-RU" sz="2000" dirty="0" smtClean="0">
                <a:solidFill>
                  <a:schemeClr val="tx1"/>
                </a:solidFill>
              </a:rPr>
              <a:t>2021 годы, который содержит информацию об основных показателях областного бюджета, параметрах </a:t>
            </a:r>
            <a:r>
              <a:rPr lang="ru-RU" sz="2000" dirty="0">
                <a:solidFill>
                  <a:schemeClr val="tx1"/>
                </a:solidFill>
              </a:rPr>
              <a:t>его формирования </a:t>
            </a:r>
            <a:r>
              <a:rPr lang="ru-RU" sz="20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1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7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7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7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7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700" dirty="0" smtClean="0">
                <a:solidFill>
                  <a:schemeClr val="tx1"/>
                </a:solidFill>
              </a:rPr>
              <a:t>бюджета;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700" dirty="0">
                <a:solidFill>
                  <a:schemeClr val="tx1"/>
                </a:solidFill>
              </a:rPr>
              <a:t> </a:t>
            </a:r>
            <a:r>
              <a:rPr lang="ru-RU" sz="1700" dirty="0" smtClean="0">
                <a:solidFill>
                  <a:schemeClr val="tx1"/>
                </a:solidFill>
              </a:rPr>
              <a:t>  - исполнение областного бюджета.</a:t>
            </a:r>
            <a:endParaRPr lang="ru-RU" sz="1700" dirty="0">
              <a:solidFill>
                <a:schemeClr val="tx1"/>
              </a:solidFill>
            </a:endParaRP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7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lnSpc>
                <a:spcPct val="150000"/>
              </a:lnSpc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7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7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7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7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7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700" dirty="0">
                <a:solidFill>
                  <a:srgbClr val="000000"/>
                </a:solidFill>
              </a:rPr>
              <a:t>Министра финансов </a:t>
            </a:r>
            <a:r>
              <a:rPr lang="ru-RU" sz="1700" dirty="0" smtClean="0">
                <a:solidFill>
                  <a:srgbClr val="000000"/>
                </a:solidFill>
              </a:rPr>
              <a:t>РК.</a:t>
            </a:r>
            <a:endParaRPr lang="ru-RU" sz="17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E1D67-DB19-4C22-B688-EC5F1D36D935}" type="slidenum">
              <a:rPr lang="ru-RU" altLang="ru-RU" sz="1200" smtClean="0">
                <a:solidFill>
                  <a:srgbClr val="7F7F7F"/>
                </a:solidFill>
              </a:rPr>
              <a:pPr/>
              <a:t>20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197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dirty="0" smtClean="0">
                <a:solidFill>
                  <a:srgbClr val="0033CC"/>
                </a:solidFill>
                <a:effectLst/>
              </a:rPr>
            </a:b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97897114"/>
              </p:ext>
            </p:extLst>
          </p:nvPr>
        </p:nvGraphicFramePr>
        <p:xfrm>
          <a:off x="381000" y="1138238"/>
          <a:ext cx="8610599" cy="5231969"/>
        </p:xfrm>
        <a:graphic>
          <a:graphicData uri="http://schemas.openxmlformats.org/drawingml/2006/table">
            <a:tbl>
              <a:tblPr/>
              <a:tblGrid>
                <a:gridCol w="3657600"/>
                <a:gridCol w="1066800"/>
                <a:gridCol w="1066800"/>
                <a:gridCol w="1051628"/>
                <a:gridCol w="905089"/>
                <a:gridCol w="862682"/>
              </a:tblGrid>
              <a:tr h="258986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69" marB="4566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26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 год  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план</a:t>
                      </a: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7421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7" marR="9144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93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-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3 683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5 400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5 109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2 513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2 602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Подготовка специалистов со средним образованием в организациях технического и профессионального образования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и послевузовское образование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1 744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3 777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3 352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1 765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1 836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136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206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5600" y="228600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2070" name="Picture 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8575"/>
            <a:ext cx="1524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71" name="Прямоугольник 6"/>
          <p:cNvSpPr>
            <a:spLocks noChangeArrowheads="1"/>
          </p:cNvSpPr>
          <p:nvPr/>
        </p:nvSpPr>
        <p:spPr bwMode="auto">
          <a:xfrm>
            <a:off x="355600" y="6376757"/>
            <a:ext cx="8458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2020-2021 годы - без учета целевых трансфертов из республиканского 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4FEFBF-A75D-4B90-A799-D7213BB0A7A9}" type="slidenum">
              <a:rPr lang="ru-RU" altLang="ru-RU" sz="1200" smtClean="0">
                <a:solidFill>
                  <a:srgbClr val="7F7F7F"/>
                </a:solidFill>
              </a:rPr>
              <a:pPr/>
              <a:t>21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32385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effectLst/>
              </a:rPr>
              <a:t>Расходы на реализацию мероприятий </a:t>
            </a:r>
            <a:br>
              <a:rPr lang="ru-RU" sz="2200" dirty="0" smtClean="0">
                <a:solidFill>
                  <a:schemeClr val="tx1"/>
                </a:solidFill>
                <a:effectLst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</a:rPr>
              <a:t>в сфере социальной помощи </a:t>
            </a:r>
            <a:br>
              <a:rPr lang="ru-RU" sz="2200" dirty="0" smtClean="0">
                <a:solidFill>
                  <a:schemeClr val="tx1"/>
                </a:solidFill>
                <a:effectLst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87889918"/>
              </p:ext>
            </p:extLst>
          </p:nvPr>
        </p:nvGraphicFramePr>
        <p:xfrm>
          <a:off x="595254" y="1771650"/>
          <a:ext cx="8296276" cy="4245554"/>
        </p:xfrm>
        <a:graphic>
          <a:graphicData uri="http://schemas.openxmlformats.org/drawingml/2006/table">
            <a:tbl>
              <a:tblPr/>
              <a:tblGrid>
                <a:gridCol w="3133725"/>
                <a:gridCol w="990600"/>
                <a:gridCol w="1066800"/>
                <a:gridCol w="1088887"/>
                <a:gridCol w="954535"/>
                <a:gridCol w="1061729"/>
              </a:tblGrid>
              <a:tr h="280582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87" marB="4568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план</a:t>
                      </a:r>
                    </a:p>
                  </a:txBody>
                  <a:tcPr marL="91439" marR="91439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1129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92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социальную помощь и социальное обеспечение - 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6 540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7 876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10 651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5 052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5 169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5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2 583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2 751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2 477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2 568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3 328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4 542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2 535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2 560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социального обеспечения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3058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309563"/>
            <a:ext cx="1357312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059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95325"/>
            <a:ext cx="14287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60" name="Прямоугольник 6"/>
          <p:cNvSpPr>
            <a:spLocks noChangeArrowheads="1"/>
          </p:cNvSpPr>
          <p:nvPr/>
        </p:nvSpPr>
        <p:spPr bwMode="auto">
          <a:xfrm>
            <a:off x="457200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2020-2021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3943350" y="6651625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0C132F5-1427-4523-AE98-D05E29F63CD3}" type="slidenum">
              <a:rPr lang="ru-RU" altLang="ru-RU" sz="1200" smtClean="0">
                <a:solidFill>
                  <a:srgbClr val="7F7F7F"/>
                </a:solidFill>
              </a:rPr>
              <a:pPr/>
              <a:t>22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40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233363"/>
            <a:ext cx="495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16820888"/>
              </p:ext>
            </p:extLst>
          </p:nvPr>
        </p:nvGraphicFramePr>
        <p:xfrm>
          <a:off x="76200" y="1303338"/>
          <a:ext cx="8915399" cy="5018089"/>
        </p:xfrm>
        <a:graphic>
          <a:graphicData uri="http://schemas.openxmlformats.org/drawingml/2006/table">
            <a:tbl>
              <a:tblPr/>
              <a:tblGrid>
                <a:gridCol w="3737761"/>
                <a:gridCol w="1025665"/>
                <a:gridCol w="1104563"/>
                <a:gridCol w="1025665"/>
                <a:gridCol w="867871"/>
                <a:gridCol w="1153874"/>
              </a:tblGrid>
              <a:tr h="274839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50" marB="456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1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план</a:t>
                      </a:r>
                    </a:p>
                  </a:txBody>
                  <a:tcPr marL="91439" marR="91439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7483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– всего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10 046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12 405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14 196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7 469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7 602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3 691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6 207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5 461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3 003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3 027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1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255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3 000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1 452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5 254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5 159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7 679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3 552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3 628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1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1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194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5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103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162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1 634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873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807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844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698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726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228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212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</a:p>
                  </a:txBody>
                  <a:tcPr marL="91441" marR="91441" marT="45650" marB="456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4124" name="Picture 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2875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125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304800"/>
            <a:ext cx="178593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126" name="Прямоугольник 6"/>
          <p:cNvSpPr>
            <a:spLocks noChangeArrowheads="1"/>
          </p:cNvSpPr>
          <p:nvPr/>
        </p:nvSpPr>
        <p:spPr bwMode="auto">
          <a:xfrm>
            <a:off x="0" y="6478588"/>
            <a:ext cx="84582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2020-2021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B5D5C76-48E0-4F80-B1A5-B80EEA3FCE33}" type="slidenum">
              <a:rPr lang="ru-RU" altLang="ru-RU" sz="1200" smtClean="0">
                <a:solidFill>
                  <a:srgbClr val="7F7F7F"/>
                </a:solidFill>
              </a:rPr>
              <a:pPr/>
              <a:t>23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chemeClr val="tx1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03513171"/>
              </p:ext>
            </p:extLst>
          </p:nvPr>
        </p:nvGraphicFramePr>
        <p:xfrm>
          <a:off x="685800" y="2209800"/>
          <a:ext cx="8001001" cy="2665411"/>
        </p:xfrm>
        <a:graphic>
          <a:graphicData uri="http://schemas.openxmlformats.org/drawingml/2006/table">
            <a:tbl>
              <a:tblPr/>
              <a:tblGrid>
                <a:gridCol w="2797436"/>
                <a:gridCol w="1118974"/>
                <a:gridCol w="1118974"/>
                <a:gridCol w="1118974"/>
                <a:gridCol w="959121"/>
                <a:gridCol w="887522"/>
              </a:tblGrid>
              <a:tr h="275976">
                <a:tc gridSpan="6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70" marB="4577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89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43" marB="45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</a:t>
                      </a:r>
                    </a:p>
                  </a:txBody>
                  <a:tcPr marL="91439" marR="91439" marT="45743" marB="45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план</a:t>
                      </a:r>
                    </a:p>
                  </a:txBody>
                  <a:tcPr marL="91439" marR="91439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43" marB="45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7595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76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44 053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39 044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48 368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10 535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12 377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Жилищное хозяйство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17 060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8 181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17 301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Коммунальное хозяйство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4 699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8 152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6 014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2 952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3 224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населенных пунктов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3 241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1 961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3 244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1 623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2 478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0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70" marB="457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19 053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20 750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21 809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5 920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6 604</a:t>
                      </a:r>
                    </a:p>
                  </a:txBody>
                  <a:tcPr marL="91439" marR="91439" marT="45771" marB="457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06" name="Picture 11" descr="IMG_1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7" name="Picture 5" descr="площадь_нов_коп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8" name="Прямоугольник 6"/>
          <p:cNvSpPr>
            <a:spLocks noChangeArrowheads="1"/>
          </p:cNvSpPr>
          <p:nvPr/>
        </p:nvSpPr>
        <p:spPr bwMode="auto">
          <a:xfrm>
            <a:off x="533400" y="5486400"/>
            <a:ext cx="808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2020-2021 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3810000" y="6294658"/>
            <a:ext cx="1828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8554192-62C2-483F-8979-AA5D89B9C1A3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dirty="0" smtClean="0">
              <a:solidFill>
                <a:srgbClr val="7F7F7F"/>
              </a:solidFill>
            </a:endParaRPr>
          </a:p>
        </p:txBody>
      </p:sp>
      <p:sp>
        <p:nvSpPr>
          <p:cNvPr id="2160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74295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Финансовая поддержка специалистам социальной сферы, прибывшим для работы в сельскую местность, </a:t>
            </a:r>
            <a:r>
              <a:rPr lang="ru-RU" altLang="ru-RU" sz="1400" b="0" i="1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тыс.тенге</a:t>
            </a:r>
            <a:endParaRPr lang="ru-RU" altLang="ru-RU" sz="1400" b="0" i="1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oup 61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21547725"/>
              </p:ext>
            </p:extLst>
          </p:nvPr>
        </p:nvGraphicFramePr>
        <p:xfrm>
          <a:off x="332342" y="1340607"/>
          <a:ext cx="8382000" cy="4767557"/>
        </p:xfrm>
        <a:graphic>
          <a:graphicData uri="http://schemas.openxmlformats.org/drawingml/2006/table">
            <a:tbl>
              <a:tblPr/>
              <a:tblGrid>
                <a:gridCol w="631912"/>
                <a:gridCol w="2936908"/>
                <a:gridCol w="1203294"/>
                <a:gridCol w="1203294"/>
                <a:gridCol w="1312684"/>
                <a:gridCol w="1093908"/>
              </a:tblGrid>
              <a:tr h="351557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0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8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2019 год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 за 2019 год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-во спец.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12 145,25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122 831,0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8 660,75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45 450,0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8 080,0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37 875,0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14 392,50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60 600,0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7 953,75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56 149,0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5 201,5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30 300,0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12 372,50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151 514,5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2 020,0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15 150,0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8 408,25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113 625,0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5 630,75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14 243,5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4 191,50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15 075,0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5 403,50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38 781,5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4 191,50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7 575,0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98 651,75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709 169,5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2017-2021 годы "</a:t>
            </a:r>
            <a:r>
              <a:rPr lang="ru-RU" sz="2400" b="1" dirty="0" err="1" smtClean="0">
                <a:solidFill>
                  <a:srgbClr val="0000FF"/>
                </a:solidFill>
              </a:rPr>
              <a:t>Еңбек</a:t>
            </a:r>
            <a:r>
              <a:rPr lang="ru-RU" sz="2400" b="1" dirty="0" smtClean="0">
                <a:solidFill>
                  <a:srgbClr val="0000FF"/>
                </a:solidFill>
              </a:rPr>
              <a:t>" в СКО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614907061"/>
              </p:ext>
            </p:extLst>
          </p:nvPr>
        </p:nvGraphicFramePr>
        <p:xfrm>
          <a:off x="838200" y="1752600"/>
          <a:ext cx="7848600" cy="3789376"/>
        </p:xfrm>
        <a:graphic>
          <a:graphicData uri="http://schemas.openxmlformats.org/drawingml/2006/table">
            <a:tbl>
              <a:tblPr/>
              <a:tblGrid>
                <a:gridCol w="5432148"/>
                <a:gridCol w="1208226"/>
                <a:gridCol w="1208226"/>
              </a:tblGrid>
              <a:tr h="333452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</a:t>
                      </a:r>
                    </a:p>
                  </a:txBody>
                  <a:tcPr marL="91435" marR="91435" marT="45717" marB="4571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7" marB="4571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план</a:t>
                      </a:r>
                    </a:p>
                  </a:txBody>
                  <a:tcPr marL="91439" marR="91439" marT="45678" marB="456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8" marB="456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8" marB="4567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6 165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12 681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направление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«Обеспечение участников Программы техническим и профессиональным образованием и краткосрочным профессиональным обучением»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986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1 413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kumimoji="0" lang="ru-RU" sz="12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направление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«Развитие массового предпринимательства»</a:t>
                      </a:r>
                    </a:p>
                  </a:txBody>
                  <a:tcPr marL="91435" marR="91435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3 367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5 980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направление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«Развитие рынка труда через содействие занятости населения и мобильность трудовых ресурсов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1 377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4 760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(обеспечение деятельности центров занятости населения, информационно-разъяснительная работа)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528</a:t>
                      </a:r>
                    </a:p>
                  </a:txBody>
                  <a:tcPr marL="91435" marR="9143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815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C498F1-E1D3-466C-BA4C-0B307763A59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6438" y="0"/>
            <a:ext cx="8229600" cy="3048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  <a:endParaRPr lang="ru-RU" altLang="ru-RU" sz="1800" smtClean="0">
              <a:solidFill>
                <a:srgbClr val="0000F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221670098"/>
              </p:ext>
            </p:extLst>
          </p:nvPr>
        </p:nvGraphicFramePr>
        <p:xfrm>
          <a:off x="165100" y="622300"/>
          <a:ext cx="8886825" cy="5913496"/>
        </p:xfrm>
        <a:graphic>
          <a:graphicData uri="http://schemas.openxmlformats.org/drawingml/2006/table">
            <a:tbl>
              <a:tblPr/>
              <a:tblGrid>
                <a:gridCol w="382741"/>
                <a:gridCol w="6475259"/>
                <a:gridCol w="990600"/>
                <a:gridCol w="1038225"/>
              </a:tblGrid>
              <a:tr h="27424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план</a:t>
                      </a: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5900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уточненный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59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41" marB="457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41 438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39 472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Поддержка семеноводства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386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323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7 231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Удешевление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сельхозтоваропроизводителям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стоимости гербицидов,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 и биопрепаратов, предназначенных для обработки сельскохозяйственных культур в целях защиты растений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6 943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8 184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5 447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4 747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7 802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11 502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страхования и гарантирования займов субъектов агропромышленного комплекса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3 132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заготовительным организациям в сфере агропромышленного комплекса суммы налога на добавленную стоимость, уплаченного в бюджет, в пределах исчисленного налога на добавленную стоимость</a:t>
                      </a:r>
                    </a:p>
                  </a:txBody>
                  <a:tcPr marT="45741" marB="457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6 266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4 109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1 710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растениеводства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1438" marR="91438" marT="45690" marB="456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ревизионных союзов сельскохозяйственных кооперативов на проведение внутреннего аудита сельскохозяйственных кооперативов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9218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3694113" y="6624638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smtClean="0">
                <a:solidFill>
                  <a:srgbClr val="7F7F7F"/>
                </a:solidFill>
              </a:rPr>
              <a:t>26</a:t>
            </a:r>
          </a:p>
        </p:txBody>
      </p:sp>
      <p:sp>
        <p:nvSpPr>
          <p:cNvPr id="219219" name="Прямоугольник 1"/>
          <p:cNvSpPr>
            <a:spLocks noChangeArrowheads="1"/>
          </p:cNvSpPr>
          <p:nvPr/>
        </p:nvSpPr>
        <p:spPr bwMode="auto">
          <a:xfrm>
            <a:off x="8040688" y="180975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rgbClr val="0000CC"/>
                </a:solidFill>
              </a:rPr>
              <a:t>млн.тенге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323850"/>
            <a:ext cx="8229600" cy="285750"/>
          </a:xfrm>
        </p:spPr>
        <p:txBody>
          <a:bodyPr/>
          <a:lstStyle/>
          <a:p>
            <a:pPr algn="ctr"/>
            <a:r>
              <a:rPr lang="ru-RU" altLang="ru-RU" sz="2200" b="1" dirty="0" smtClean="0"/>
              <a:t>Государственные программы, реализуемые в  2019 году</a:t>
            </a:r>
          </a:p>
        </p:txBody>
      </p:sp>
      <p:sp>
        <p:nvSpPr>
          <p:cNvPr id="220163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0164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0165" name="Rectangle 7"/>
          <p:cNvSpPr>
            <a:spLocks noChangeArrowheads="1"/>
          </p:cNvSpPr>
          <p:nvPr/>
        </p:nvSpPr>
        <p:spPr bwMode="auto">
          <a:xfrm>
            <a:off x="0" y="4205288"/>
            <a:ext cx="91440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0166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0167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0168" name="Rectangle 10"/>
          <p:cNvSpPr>
            <a:spLocks noChangeArrowheads="1"/>
          </p:cNvSpPr>
          <p:nvPr/>
        </p:nvSpPr>
        <p:spPr bwMode="auto">
          <a:xfrm>
            <a:off x="168830" y="683023"/>
            <a:ext cx="4326970" cy="3522265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Государственная программа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развития агропромышленного комплекса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Республики Казахстан на 2017 – 2021 годы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/>
              <a:t>Цель:</a:t>
            </a:r>
            <a:r>
              <a:rPr lang="ru-RU" altLang="ru-RU" sz="1200" dirty="0"/>
              <a:t> реализация Послания Главы государства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народу Казахстана от 10 января 2018 года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"Новые возможности развития в условиях четвертой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промышленной революции" увеличение в течение 5 лет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 производительности труда в АПК и экспорта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переработанной сельскохозяйственной продукции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 как минимум в 2,5 раза по сравнению с 2017 годом.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Повышение конкурентоспособности отрасли АПК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путем увеличения производительности труда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с 1,2 млн. тенге на 1 занятого в сельском хозяйстве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 в 2015 году до 3,7 млн. тенге к 2021 году,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 а также экспорта переработанной продукции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с 945,1 млн. долл. США в 2015 году 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dirty="0"/>
              <a:t>до 2 400 млн. долл. США в 2021 году.</a:t>
            </a:r>
          </a:p>
          <a:p>
            <a:pPr algn="ctr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 smtClean="0"/>
              <a:t>Расходы </a:t>
            </a:r>
            <a:r>
              <a:rPr lang="ru-RU" altLang="ru-RU" sz="1200" b="1" dirty="0"/>
              <a:t>бюджета – </a:t>
            </a:r>
            <a:r>
              <a:rPr lang="ru-RU" altLang="ru-RU" sz="1200" b="1" dirty="0" smtClean="0"/>
              <a:t>16,1 </a:t>
            </a:r>
            <a:r>
              <a:rPr lang="ru-RU" altLang="ru-RU" sz="1200" b="1" dirty="0"/>
              <a:t>млрд. тенге</a:t>
            </a:r>
          </a:p>
        </p:txBody>
      </p:sp>
      <p:sp>
        <p:nvSpPr>
          <p:cNvPr id="220169" name="Rectangle 11"/>
          <p:cNvSpPr>
            <a:spLocks noChangeArrowheads="1"/>
          </p:cNvSpPr>
          <p:nvPr/>
        </p:nvSpPr>
        <p:spPr bwMode="auto">
          <a:xfrm>
            <a:off x="181893" y="4405680"/>
            <a:ext cx="4345331" cy="1990358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 smtClean="0"/>
              <a:t>Государственная </a:t>
            </a:r>
            <a:r>
              <a:rPr lang="ru-RU" altLang="ru-RU" sz="1400" b="1" dirty="0"/>
              <a:t>программа</a:t>
            </a:r>
            <a:br>
              <a:rPr lang="ru-RU" altLang="ru-RU" sz="1400" b="1" dirty="0"/>
            </a:br>
            <a:r>
              <a:rPr lang="ru-RU" altLang="ru-RU" sz="1400" b="1" dirty="0"/>
              <a:t>инфраструктурного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«</a:t>
            </a:r>
            <a:r>
              <a:rPr lang="ru-RU" altLang="ru-RU" sz="1400" b="1" dirty="0" err="1"/>
              <a:t>Нұрлы</a:t>
            </a:r>
            <a:r>
              <a:rPr lang="ru-RU" altLang="ru-RU" sz="1400" b="1" dirty="0"/>
              <a:t> </a:t>
            </a:r>
            <a:r>
              <a:rPr lang="ru-RU" altLang="ru-RU" sz="1400" b="1" dirty="0" err="1"/>
              <a:t>жол</a:t>
            </a:r>
            <a:r>
              <a:rPr lang="ru-RU" altLang="ru-RU" sz="1400" b="1" dirty="0"/>
              <a:t>» на 2015-2019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 smtClean="0"/>
              <a:t>Цель</a:t>
            </a:r>
            <a:r>
              <a:rPr lang="ru-RU" altLang="ru-RU" sz="1000" b="1" dirty="0"/>
              <a:t>:</a:t>
            </a:r>
            <a:r>
              <a:rPr lang="ru-RU" altLang="ru-RU" sz="1000" i="1" dirty="0"/>
              <a:t> формирование единого экономического рынка путем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интеграции макрорегионов страны на основе выстраивания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инфраструктуры на </a:t>
            </a:r>
            <a:r>
              <a:rPr lang="ru-RU" altLang="ru-RU" sz="1000" i="1" dirty="0" err="1"/>
              <a:t>хабовом</a:t>
            </a:r>
            <a:r>
              <a:rPr lang="ru-RU" altLang="ru-RU" sz="1000" i="1" dirty="0"/>
              <a:t> принципе,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интеграция транспортной  инфраструктуры в международную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транспортную систему, реализация транзитного потенциала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для обеспечения долгосрочного экономического роста Казахстана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 smtClean="0"/>
              <a:t>Расходы </a:t>
            </a:r>
            <a:r>
              <a:rPr lang="ru-RU" altLang="ru-RU" sz="1100" b="1" dirty="0"/>
              <a:t>бюджета – </a:t>
            </a:r>
            <a:r>
              <a:rPr lang="ru-RU" altLang="ru-RU" sz="1100" b="1" dirty="0" smtClean="0"/>
              <a:t>15,1 </a:t>
            </a:r>
            <a:r>
              <a:rPr lang="ru-RU" altLang="ru-RU" sz="1100" b="1" dirty="0"/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/>
          </a:p>
        </p:txBody>
      </p:sp>
      <p:sp>
        <p:nvSpPr>
          <p:cNvPr id="220170" name="Rectangle 15"/>
          <p:cNvSpPr>
            <a:spLocks noChangeArrowheads="1"/>
          </p:cNvSpPr>
          <p:nvPr/>
        </p:nvSpPr>
        <p:spPr bwMode="auto">
          <a:xfrm>
            <a:off x="4648199" y="680270"/>
            <a:ext cx="4116177" cy="1597025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00"/>
                </a:solidFill>
              </a:rPr>
              <a:t>Государственная программа поддержки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00"/>
                </a:solidFill>
              </a:rPr>
              <a:t>развития бизнеса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00"/>
                </a:solidFill>
              </a:rPr>
              <a:t> "Дорожная карта бизнеса-2020"</a:t>
            </a: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Обеспечение устойчивого и сбалансированного роста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новых постоянных рабочих мест</a:t>
            </a: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Расходы бюджета – 1,9 млрд. тенге</a:t>
            </a:r>
          </a:p>
        </p:txBody>
      </p:sp>
      <p:sp>
        <p:nvSpPr>
          <p:cNvPr id="220171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27</a:t>
            </a: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724400" y="2404667"/>
            <a:ext cx="4073525" cy="3005533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latin typeface="Arial" charset="0"/>
              </a:rPr>
              <a:t>Государственная программа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latin typeface="Arial" charset="0"/>
              </a:rPr>
              <a:t>регионов до 2020 года</a:t>
            </a:r>
            <a:endParaRPr lang="ru-RU" altLang="ru-RU" sz="500" b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Повышение конкурентоспособности регионов через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управляемую урбанизацию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 улучшение качества жизни населения</a:t>
            </a:r>
          </a:p>
          <a:p>
            <a:pPr algn="ctr" eaLnBrk="1" hangingPunct="1">
              <a:defRPr/>
            </a:pPr>
            <a:endParaRPr lang="ru-RU" altLang="ru-RU" sz="1000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Расходы бюджета – </a:t>
            </a:r>
            <a:r>
              <a:rPr lang="ru-RU" altLang="ru-RU" sz="1000" b="1" dirty="0" smtClean="0">
                <a:latin typeface="Arial" charset="0"/>
              </a:rPr>
              <a:t>4,5 </a:t>
            </a:r>
            <a:r>
              <a:rPr lang="ru-RU" altLang="ru-RU" sz="1000" b="1" dirty="0">
                <a:latin typeface="Arial" charset="0"/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- развитие системы водоснабжения и водоотведения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 в сельских населенных пунктах –</a:t>
            </a:r>
            <a:r>
              <a:rPr lang="ru-RU" altLang="ru-RU" sz="1000" b="1" i="1" dirty="0">
                <a:latin typeface="Arial" charset="0"/>
              </a:rPr>
              <a:t> </a:t>
            </a:r>
            <a:r>
              <a:rPr lang="ru-RU" altLang="ru-RU" sz="1000" b="1" i="1" dirty="0" smtClean="0">
                <a:latin typeface="Arial" charset="0"/>
              </a:rPr>
              <a:t>2,5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организация и проведение поисково-разведочных работ на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подземные воды для хозяйственно-питьевого водоснабжения 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населенных пунктов - </a:t>
            </a:r>
            <a:r>
              <a:rPr lang="ru-RU" altLang="ru-RU" sz="1000" b="1" i="1" dirty="0" smtClean="0">
                <a:latin typeface="Arial" charset="0"/>
              </a:rPr>
              <a:t>0,08 млрд</a:t>
            </a:r>
            <a:r>
              <a:rPr lang="ru-RU" altLang="ru-RU" sz="1000" b="1" i="1" dirty="0">
                <a:latin typeface="Arial" charset="0"/>
              </a:rPr>
              <a:t>. тенге;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инженерной инфраструктуры – </a:t>
            </a:r>
            <a:r>
              <a:rPr lang="ru-RU" altLang="ru-RU" sz="1000" b="1" i="1" dirty="0" smtClean="0">
                <a:latin typeface="Arial" charset="0"/>
              </a:rPr>
              <a:t>0,2 </a:t>
            </a:r>
            <a:r>
              <a:rPr lang="ru-RU" altLang="ru-RU" sz="1000" b="1" i="1" dirty="0">
                <a:latin typeface="Arial" charset="0"/>
              </a:rPr>
              <a:t>млрд. тенге;</a:t>
            </a:r>
          </a:p>
          <a:p>
            <a:pPr marL="171450" lvl="0" indent="-171450" algn="ctr" eaLnBrk="1" hangingPunct="1">
              <a:buFontTx/>
              <a:buChar char="-"/>
              <a:defRPr/>
            </a:pPr>
            <a:r>
              <a:rPr lang="ru-RU" altLang="ru-RU" sz="1000" i="1" dirty="0" smtClean="0">
                <a:latin typeface="Arial" charset="0"/>
              </a:rPr>
              <a:t>реализация </a:t>
            </a:r>
            <a:r>
              <a:rPr lang="ru-RU" altLang="ru-RU" sz="1000" i="1" dirty="0">
                <a:latin typeface="Arial" charset="0"/>
              </a:rPr>
              <a:t>проектов по развитию инженерной </a:t>
            </a:r>
          </a:p>
          <a:p>
            <a:pPr lvl="0"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инфраструктуры в малых городах </a:t>
            </a:r>
            <a:r>
              <a:rPr lang="ru-RU" altLang="ru-RU" sz="1000" b="1" i="1" dirty="0">
                <a:latin typeface="Arial" charset="0"/>
              </a:rPr>
              <a:t>– 0,1 </a:t>
            </a:r>
            <a:r>
              <a:rPr lang="ru-RU" altLang="ru-RU" sz="1000" b="1" i="1" dirty="0" err="1">
                <a:latin typeface="Arial" charset="0"/>
              </a:rPr>
              <a:t>млрд.тенге</a:t>
            </a:r>
            <a:r>
              <a:rPr lang="ru-RU" altLang="ru-RU" sz="1000" b="1" i="1" dirty="0">
                <a:latin typeface="Arial" charset="0"/>
              </a:rPr>
              <a:t>;</a:t>
            </a:r>
          </a:p>
          <a:p>
            <a:pPr marL="171450" lvl="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реализация мероприятий по социальной и инженерной</a:t>
            </a:r>
          </a:p>
          <a:p>
            <a:pPr lvl="0"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рамках </a:t>
            </a:r>
          </a:p>
          <a:p>
            <a:pPr lvl="0"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</a:t>
            </a:r>
            <a:r>
              <a:rPr lang="ru-RU" altLang="ru-RU" sz="1000" b="1" i="1" dirty="0">
                <a:latin typeface="Arial" charset="0"/>
              </a:rPr>
              <a:t>- </a:t>
            </a:r>
            <a:r>
              <a:rPr lang="ru-RU" altLang="ru-RU" sz="1000" b="1" i="1" dirty="0" smtClean="0">
                <a:latin typeface="Arial" charset="0"/>
              </a:rPr>
              <a:t>1,6 </a:t>
            </a:r>
            <a:r>
              <a:rPr lang="ru-RU" altLang="ru-RU" sz="1000" b="1" i="1" dirty="0" err="1">
                <a:latin typeface="Arial" charset="0"/>
              </a:rPr>
              <a:t>млрд.тенге</a:t>
            </a:r>
            <a:r>
              <a:rPr lang="ru-RU" altLang="ru-RU" sz="1000" b="1" i="1" dirty="0">
                <a:latin typeface="Arial" charset="0"/>
              </a:rPr>
              <a:t>;</a:t>
            </a:r>
          </a:p>
          <a:p>
            <a:pPr algn="ctr" eaLnBrk="1" hangingPunct="1">
              <a:defRPr/>
            </a:pPr>
            <a:endParaRPr lang="ru-RU" altLang="ru-RU" sz="1000" b="1" i="1" dirty="0"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i="1" dirty="0"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i="1" dirty="0"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1000" b="1" dirty="0">
              <a:latin typeface="Arial" charset="0"/>
            </a:endParaRPr>
          </a:p>
        </p:txBody>
      </p:sp>
      <p:sp>
        <p:nvSpPr>
          <p:cNvPr id="220173" name="Rectangle 11"/>
          <p:cNvSpPr>
            <a:spLocks noChangeArrowheads="1"/>
          </p:cNvSpPr>
          <p:nvPr/>
        </p:nvSpPr>
        <p:spPr bwMode="auto">
          <a:xfrm>
            <a:off x="4724400" y="5585463"/>
            <a:ext cx="4073525" cy="76865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 smtClean="0"/>
              <a:t>Государственная </a:t>
            </a:r>
            <a:r>
              <a:rPr lang="ru-RU" altLang="ru-RU" sz="1400" b="1" dirty="0"/>
              <a:t>программа </a:t>
            </a:r>
            <a:r>
              <a:rPr lang="ru-RU" altLang="ru-RU" sz="1400" b="1" dirty="0" smtClean="0"/>
              <a:t>жилищного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 smtClean="0"/>
              <a:t>строительства «</a:t>
            </a:r>
            <a:r>
              <a:rPr lang="ru-RU" altLang="ru-RU" sz="1400" b="1" dirty="0" err="1"/>
              <a:t>Нұрлы</a:t>
            </a:r>
            <a:r>
              <a:rPr lang="ru-RU" altLang="ru-RU" sz="1400" b="1" dirty="0"/>
              <a:t> </a:t>
            </a:r>
            <a:r>
              <a:rPr lang="ru-RU" altLang="ru-RU" sz="1400" b="1" dirty="0" err="1"/>
              <a:t>жер</a:t>
            </a:r>
            <a:r>
              <a:rPr lang="ru-RU" altLang="ru-RU" sz="1400" b="1" dirty="0"/>
              <a:t>»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 smtClean="0"/>
              <a:t>Цель</a:t>
            </a:r>
            <a:r>
              <a:rPr lang="ru-RU" altLang="ru-RU" sz="1000" b="1" dirty="0"/>
              <a:t>:</a:t>
            </a:r>
            <a:r>
              <a:rPr lang="ru-RU" altLang="ru-RU" sz="1000" i="1" dirty="0"/>
              <a:t> повышение доступности жилья для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 smtClean="0"/>
              <a:t>Расходы </a:t>
            </a:r>
            <a:r>
              <a:rPr lang="ru-RU" altLang="ru-RU" sz="1100" b="1" dirty="0"/>
              <a:t>бюджета – </a:t>
            </a:r>
            <a:r>
              <a:rPr lang="ru-RU" altLang="ru-RU" sz="1100" b="1" dirty="0" smtClean="0"/>
              <a:t>11,3 </a:t>
            </a:r>
            <a:r>
              <a:rPr lang="ru-RU" altLang="ru-RU" sz="1100" b="1" dirty="0"/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3"/>
          <p:cNvSpPr>
            <a:spLocks noGrp="1" noChangeArrowheads="1"/>
          </p:cNvSpPr>
          <p:nvPr>
            <p:ph type="title"/>
          </p:nvPr>
        </p:nvSpPr>
        <p:spPr>
          <a:xfrm>
            <a:off x="669925" y="582613"/>
            <a:ext cx="8229600" cy="285750"/>
          </a:xfrm>
        </p:spPr>
        <p:txBody>
          <a:bodyPr/>
          <a:lstStyle/>
          <a:p>
            <a:pPr algn="ctr"/>
            <a:r>
              <a:rPr lang="ru-RU" altLang="ru-RU" sz="2200" b="1" dirty="0" smtClean="0"/>
              <a:t>Государственные программы, реализуемые в  2019 году</a:t>
            </a:r>
          </a:p>
        </p:txBody>
      </p:sp>
      <p:sp>
        <p:nvSpPr>
          <p:cNvPr id="221187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1188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1189" name="Rectangle 7"/>
          <p:cNvSpPr>
            <a:spLocks noChangeArrowheads="1"/>
          </p:cNvSpPr>
          <p:nvPr/>
        </p:nvSpPr>
        <p:spPr bwMode="auto">
          <a:xfrm>
            <a:off x="0" y="4205288"/>
            <a:ext cx="91440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1190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1191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1192" name="Rectangle 10"/>
          <p:cNvSpPr>
            <a:spLocks noChangeArrowheads="1"/>
          </p:cNvSpPr>
          <p:nvPr/>
        </p:nvSpPr>
        <p:spPr bwMode="auto">
          <a:xfrm>
            <a:off x="257175" y="4138613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/>
              <a:t>"</a:t>
            </a:r>
            <a:r>
              <a:rPr lang="ru-RU" altLang="ru-RU" sz="1400" b="1" dirty="0" err="1"/>
              <a:t>Еңбек</a:t>
            </a:r>
            <a:r>
              <a:rPr lang="ru-RU" altLang="ru-RU" sz="1400" b="1" dirty="0"/>
              <a:t>"</a:t>
            </a:r>
            <a:endParaRPr lang="ru-RU" altLang="ru-RU" sz="5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Расходы бюджета</a:t>
            </a:r>
            <a:r>
              <a:rPr lang="ru-RU" altLang="ru-RU" sz="1100" b="1" i="1" dirty="0"/>
              <a:t> </a:t>
            </a:r>
            <a:r>
              <a:rPr lang="ru-RU" altLang="ru-RU" sz="1100" b="1" dirty="0"/>
              <a:t>– </a:t>
            </a:r>
            <a:r>
              <a:rPr lang="ru-RU" altLang="ru-RU" sz="1100" b="1" dirty="0" smtClean="0"/>
              <a:t>12,7 </a:t>
            </a:r>
            <a:r>
              <a:rPr lang="ru-RU" altLang="ru-RU" sz="1100" b="1" dirty="0"/>
              <a:t>млрд. тенге</a:t>
            </a:r>
          </a:p>
        </p:txBody>
      </p:sp>
      <p:sp>
        <p:nvSpPr>
          <p:cNvPr id="221193" name="Rectangle 11"/>
          <p:cNvSpPr>
            <a:spLocks noChangeArrowheads="1"/>
          </p:cNvSpPr>
          <p:nvPr/>
        </p:nvSpPr>
        <p:spPr bwMode="auto">
          <a:xfrm>
            <a:off x="4665663" y="1995488"/>
            <a:ext cx="4314825" cy="28908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00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00"/>
                </a:solidFill>
              </a:rPr>
              <a:t>развития и функционирования языков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00"/>
                </a:solidFill>
              </a:rPr>
              <a:t>Республике Казахстан на 2011-2020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гармоничная языковая  политика,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обеспечивающая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полномасштабное функционирование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государственного языка как важнейшего фактора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укрепления казахстанской идентичности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единства при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сохранении языков всех этносов,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живущих в Казахстане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Расходы бюджета – </a:t>
            </a:r>
            <a:r>
              <a:rPr lang="ru-RU" altLang="ru-RU" sz="1100" b="1" dirty="0" smtClean="0">
                <a:solidFill>
                  <a:srgbClr val="000000"/>
                </a:solidFill>
              </a:rPr>
              <a:t>68,3 </a:t>
            </a:r>
            <a:r>
              <a:rPr lang="ru-RU" altLang="ru-RU" sz="1100" b="1" dirty="0" err="1">
                <a:solidFill>
                  <a:srgbClr val="000000"/>
                </a:solidFill>
              </a:rPr>
              <a:t>млн.тенге</a:t>
            </a:r>
            <a:endParaRPr lang="ru-RU" altLang="ru-RU" sz="11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1194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28</a:t>
            </a:r>
          </a:p>
        </p:txBody>
      </p:sp>
      <p:sp>
        <p:nvSpPr>
          <p:cNvPr id="221195" name="Rectangle 10"/>
          <p:cNvSpPr>
            <a:spLocks noChangeArrowheads="1"/>
          </p:cNvSpPr>
          <p:nvPr/>
        </p:nvSpPr>
        <p:spPr bwMode="auto">
          <a:xfrm>
            <a:off x="187325" y="1155700"/>
            <a:ext cx="4343400" cy="12192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/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/>
              <a:t>образования и науки РК на </a:t>
            </a:r>
            <a:r>
              <a:rPr lang="ru-RU" altLang="ru-RU" sz="1400" b="1" dirty="0" smtClean="0"/>
              <a:t>2016–2019 </a:t>
            </a:r>
            <a:r>
              <a:rPr lang="ru-RU" altLang="ru-RU" sz="1400" b="1" dirty="0"/>
              <a:t>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Повышение конкурентоспособности образования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/>
              <a:t> и науки, развитие человеческого капитала для устойчивого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/>
              <a:t>роста экономики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Расходы бюджета –  </a:t>
            </a:r>
            <a:r>
              <a:rPr lang="ru-RU" altLang="ru-RU" sz="1100" b="1" dirty="0" smtClean="0"/>
              <a:t>12,8 </a:t>
            </a:r>
            <a:r>
              <a:rPr lang="ru-RU" altLang="ru-RU" sz="1100" b="1" dirty="0"/>
              <a:t>млрд. тенге</a:t>
            </a:r>
          </a:p>
        </p:txBody>
      </p:sp>
      <p:sp>
        <p:nvSpPr>
          <p:cNvPr id="221196" name="Rectangle 13"/>
          <p:cNvSpPr>
            <a:spLocks noChangeArrowheads="1"/>
          </p:cNvSpPr>
          <p:nvPr/>
        </p:nvSpPr>
        <p:spPr bwMode="auto">
          <a:xfrm>
            <a:off x="214313" y="2533650"/>
            <a:ext cx="4322762" cy="1381125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/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/>
              <a:t>здравоохранения РК «</a:t>
            </a:r>
            <a:r>
              <a:rPr lang="ru-RU" altLang="ru-RU" sz="1400" b="1" dirty="0" err="1"/>
              <a:t>Денсаулы</a:t>
            </a:r>
            <a:r>
              <a:rPr lang="kk-KZ" altLang="ru-RU" sz="1400" b="1" dirty="0"/>
              <a:t>қ</a:t>
            </a:r>
            <a:r>
              <a:rPr lang="ru-RU" altLang="ru-RU" sz="1400" b="1" dirty="0"/>
              <a:t>»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/>
              <a:t>на 2016-2019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Укрепление здоровья населения для обеспечения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/>
              <a:t>устойчивого социально-экономического развития страны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Расходы бюджета</a:t>
            </a:r>
            <a:r>
              <a:rPr lang="ru-RU" altLang="ru-RU" sz="1100" b="1" i="1" dirty="0"/>
              <a:t> </a:t>
            </a:r>
            <a:r>
              <a:rPr lang="ru-RU" altLang="ru-RU" sz="1100" b="1" dirty="0"/>
              <a:t>– 0,9 млрд. тенге</a:t>
            </a:r>
            <a:endParaRPr lang="ru-RU" altLang="ru-RU" sz="11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46BD71-3D6F-4048-8B2C-2694784E22F6}" type="slidenum">
              <a:rPr lang="ru-RU" altLang="ru-RU" sz="1200" smtClean="0">
                <a:solidFill>
                  <a:srgbClr val="7F7F7F"/>
                </a:solidFill>
              </a:rPr>
              <a:pPr/>
              <a:t>29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80975"/>
            <a:ext cx="6562725" cy="1219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000" dirty="0" smtClean="0">
                <a:solidFill>
                  <a:srgbClr val="0033CC"/>
                </a:solidFill>
                <a:effectLst/>
              </a:rPr>
              <a:t>Выпуск </a:t>
            </a:r>
            <a:r>
              <a:rPr lang="ru-RU" sz="2000" dirty="0" err="1" smtClean="0">
                <a:solidFill>
                  <a:srgbClr val="0033CC"/>
                </a:solidFill>
                <a:effectLst/>
              </a:rPr>
              <a:t>акиматом</a:t>
            </a:r>
            <a:r>
              <a:rPr lang="ru-RU" sz="2000" dirty="0" smtClean="0">
                <a:solidFill>
                  <a:srgbClr val="0033CC"/>
                </a:solidFill>
                <a:effectLst/>
              </a:rPr>
              <a:t> области ценных бумаг для обращения на внутреннем рынке для финансирования строительства жилья</a:t>
            </a:r>
            <a:endParaRPr lang="ru-RU" sz="2000" dirty="0">
              <a:solidFill>
                <a:srgbClr val="0033CC"/>
              </a:solidFill>
              <a:effectLst/>
            </a:endParaRP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76050843"/>
              </p:ext>
            </p:extLst>
          </p:nvPr>
        </p:nvGraphicFramePr>
        <p:xfrm>
          <a:off x="838200" y="3962400"/>
          <a:ext cx="8001000" cy="1954213"/>
        </p:xfrm>
        <a:graphic>
          <a:graphicData uri="http://schemas.openxmlformats.org/drawingml/2006/table">
            <a:tbl>
              <a:tblPr/>
              <a:tblGrid>
                <a:gridCol w="2819400"/>
                <a:gridCol w="1219200"/>
                <a:gridCol w="1295400"/>
                <a:gridCol w="1362239"/>
                <a:gridCol w="1304761"/>
              </a:tblGrid>
              <a:tr h="350504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7" marR="91437" marT="45738" marB="4573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+mn-lt"/>
                      </a:endParaRPr>
                    </a:p>
                  </a:txBody>
                  <a:tcPr marL="91437" marR="91437" marT="45738" marB="4573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2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7" marR="91437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 год</a:t>
                      </a:r>
                    </a:p>
                  </a:txBody>
                  <a:tcPr marL="91437" marR="91437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 год </a:t>
                      </a:r>
                    </a:p>
                  </a:txBody>
                  <a:tcPr marL="91437" marR="91437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год</a:t>
                      </a:r>
                    </a:p>
                  </a:txBody>
                  <a:tcPr marL="91437" marR="91437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</a:t>
                      </a:r>
                    </a:p>
                  </a:txBody>
                  <a:tcPr marL="91437" marR="91437" marT="45711" marB="457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70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выпуска ценных бумаг</a:t>
                      </a:r>
                    </a:p>
                  </a:txBody>
                  <a:tcPr marL="91437" marR="91437" marT="45738" marB="457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3 399,5</a:t>
                      </a:r>
                    </a:p>
                  </a:txBody>
                  <a:tcPr marL="91437" marR="91437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1 600</a:t>
                      </a:r>
                    </a:p>
                  </a:txBody>
                  <a:tcPr marL="91437" marR="91437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6 831</a:t>
                      </a:r>
                    </a:p>
                  </a:txBody>
                  <a:tcPr marL="91437" marR="91437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3 187</a:t>
                      </a:r>
                    </a:p>
                  </a:txBody>
                  <a:tcPr marL="91437" marR="91437" marT="45739" marB="457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2234" name="Picture 11" descr="IMG_1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227488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685800" y="1804988"/>
            <a:ext cx="2286000" cy="1066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prstClr val="black"/>
                </a:solidFill>
              </a:rPr>
              <a:t>АО «</a:t>
            </a:r>
            <a:r>
              <a:rPr lang="ru-RU" sz="2000" b="1" dirty="0" err="1">
                <a:solidFill>
                  <a:prstClr val="black"/>
                </a:solidFill>
              </a:rPr>
              <a:t>Байтерек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Девелопмент</a:t>
            </a:r>
            <a:r>
              <a:rPr lang="ru-RU" sz="2000" b="1" dirty="0">
                <a:solidFill>
                  <a:prstClr val="black"/>
                </a:solidFill>
              </a:rPr>
              <a:t>»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3124200" y="1828800"/>
            <a:ext cx="2362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Приобретение ценных бумаг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62600" y="1752600"/>
            <a:ext cx="2286000" cy="1066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prstClr val="black"/>
                </a:solidFill>
              </a:rPr>
              <a:t>Акимат области</a:t>
            </a:r>
          </a:p>
        </p:txBody>
      </p:sp>
      <p:sp>
        <p:nvSpPr>
          <p:cNvPr id="5" name="Стрелка влево 4"/>
          <p:cNvSpPr/>
          <p:nvPr/>
        </p:nvSpPr>
        <p:spPr>
          <a:xfrm>
            <a:off x="3124200" y="2209800"/>
            <a:ext cx="2362200" cy="4286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Выпуск ценных бума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257800" y="2925763"/>
            <a:ext cx="2819400" cy="10366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Кредитование 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г. Петропавловска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на строительство жилья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Областной бюджет  –  </a:t>
            </a:r>
            <a:r>
              <a:rPr lang="ru-RU" altLang="ru-RU" sz="160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smtClean="0"/>
              <a:t> </a:t>
            </a:r>
            <a:r>
              <a:rPr lang="ru-RU" altLang="ru-RU" sz="160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Областной бюджет</a:t>
            </a:r>
            <a:r>
              <a:rPr lang="ru-RU" altLang="ru-RU" sz="160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Уточнением областного бюджета</a:t>
            </a:r>
            <a:r>
              <a:rPr lang="ru-RU" altLang="ru-RU" sz="160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Корректировкой</a:t>
            </a:r>
            <a:r>
              <a:rPr lang="ru-RU" altLang="ru-RU" sz="1600" smtClean="0"/>
              <a:t> </a:t>
            </a:r>
            <a:r>
              <a:rPr lang="ru-RU" altLang="ru-RU" sz="1600" b="1" smtClean="0"/>
              <a:t>областного</a:t>
            </a:r>
            <a:r>
              <a:rPr lang="ru-RU" altLang="ru-RU" sz="1600" smtClean="0"/>
              <a:t> </a:t>
            </a:r>
            <a:r>
              <a:rPr lang="ru-RU" altLang="ru-RU" sz="1600" b="1" smtClean="0"/>
              <a:t>бюджета</a:t>
            </a:r>
            <a:r>
              <a:rPr lang="ru-RU" altLang="ru-RU" sz="160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/>
              <a:t>Областной бюджет</a:t>
            </a:r>
            <a:r>
              <a:rPr lang="ru-RU" altLang="ru-RU" sz="1600" smtClean="0"/>
              <a:t> на 2019-2021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2019-2023 годы                       и утвержден решением сессии областного маслихата от 13 декабря 2018 года № 27/1.</a:t>
            </a:r>
            <a:endParaRPr lang="ru-RU" altLang="ru-RU" sz="1600" i="1" smtClean="0"/>
          </a:p>
        </p:txBody>
      </p:sp>
      <p:sp>
        <p:nvSpPr>
          <p:cNvPr id="191492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EAB5D95-96F4-4A10-B093-7AECED2B92DA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3235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Этапы 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/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/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24260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Объект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4894263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47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3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3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2 сельских округа,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 сельский округ,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5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 сельский округ;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 сельский округ;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- 1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25283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488950"/>
            <a:ext cx="8001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ctr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>
                <a:solidFill>
                  <a:srgbClr val="CACAFF">
                    <a:lumMod val="75000"/>
                  </a:srgb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Информация о количестве местного самоуправления                                     с численностью населения свыше 2 тысяч человек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433388"/>
            <a:ext cx="8797925" cy="328612"/>
          </a:xfrm>
        </p:spPr>
        <p:txBody>
          <a:bodyPr/>
          <a:lstStyle/>
          <a:p>
            <a:pPr algn="ctr" eaLnBrk="1" hangingPunct="1"/>
            <a:r>
              <a:rPr lang="ru-RU" altLang="ru-RU" sz="1800" b="1" smtClean="0"/>
              <a:t>Утвержденный бюджет сельских округов на 2019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</p:nvPr>
        </p:nvGraphicFramePr>
        <p:xfrm>
          <a:off x="152400" y="946150"/>
          <a:ext cx="8915399" cy="5480049"/>
        </p:xfrm>
        <a:graphic>
          <a:graphicData uri="http://schemas.openxmlformats.org/drawingml/2006/table">
            <a:tbl>
              <a:tblPr/>
              <a:tblGrid>
                <a:gridCol w="1282320"/>
                <a:gridCol w="712401"/>
                <a:gridCol w="641161"/>
                <a:gridCol w="641161"/>
                <a:gridCol w="641161"/>
                <a:gridCol w="641161"/>
                <a:gridCol w="749315"/>
                <a:gridCol w="777920"/>
                <a:gridCol w="681207"/>
                <a:gridCol w="783641"/>
                <a:gridCol w="641161"/>
                <a:gridCol w="722790"/>
              </a:tblGrid>
              <a:tr h="25909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5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аппарата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акима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с/о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бесплатный подвоз учащихся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сельских клубов и ДК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и ЖКХ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бюджетные изъятия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06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 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3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 </a:t>
                      </a: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592 684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898 283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422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580 237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113 742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 </a:t>
                      </a: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592 684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878 949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9 955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92 157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554 380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57 243</a:t>
                      </a:r>
                      <a:endParaRPr lang="ru-RU" sz="11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261 162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116 200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97 420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47 542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261 162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167 388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93 774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9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68 753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30 764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37 989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68 753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41 559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11 861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15 333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58 060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35 842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22 218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58 060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42 255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15 805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86 279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43 277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43 002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86 279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46 474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639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39 166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87 917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41 617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46 300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87 917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40 504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1 423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3 937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42 053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50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78 517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52 200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26 317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78 517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49 760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2 400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10 456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15 901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263 422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143 422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82 218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37 782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263 422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125 656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555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36 542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98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669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71 343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34 648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174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36 521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71 343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34 865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12 530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23 948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229 896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148 693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132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81 071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229 896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142 558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72 338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15 000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240 779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138 101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78 678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24 000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240 779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104 198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900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16 831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94 850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24 000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31 626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25 773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4 800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1 053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31 626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18 228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538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12 860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63 821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36 637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116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23 703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3 365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63 821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40 600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21 721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01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51 109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51 109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51 109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24 904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7 962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18 243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6521" name="Text Box 95"/>
          <p:cNvSpPr txBox="1">
            <a:spLocks noChangeArrowheads="1"/>
          </p:cNvSpPr>
          <p:nvPr/>
        </p:nvSpPr>
        <p:spPr bwMode="auto">
          <a:xfrm>
            <a:off x="75438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тыс.тенге</a:t>
            </a:r>
          </a:p>
        </p:txBody>
      </p:sp>
      <p:sp>
        <p:nvSpPr>
          <p:cNvPr id="226522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36550" y="539750"/>
            <a:ext cx="8797925" cy="328613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/>
              <a:t>Уточненный бюджет сельских округов на 2019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742272"/>
              </p:ext>
            </p:extLst>
          </p:nvPr>
        </p:nvGraphicFramePr>
        <p:xfrm>
          <a:off x="228600" y="1227138"/>
          <a:ext cx="8610602" cy="4722849"/>
        </p:xfrm>
        <a:graphic>
          <a:graphicData uri="http://schemas.openxmlformats.org/drawingml/2006/table">
            <a:tbl>
              <a:tblPr/>
              <a:tblGrid>
                <a:gridCol w="2123158"/>
                <a:gridCol w="1179534"/>
                <a:gridCol w="1061582"/>
                <a:gridCol w="1061582"/>
                <a:gridCol w="1061582"/>
                <a:gridCol w="1061582"/>
                <a:gridCol w="1061582"/>
              </a:tblGrid>
              <a:tr h="32779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79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 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</a:t>
                      </a: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вободные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остатки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3 194 628,8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949 562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3 007,4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1 525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580 237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136 292,4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1 069 277,7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123 667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827 430,6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97 420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20 760,1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86 712,4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28 042,4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17 725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37 989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2 647,4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94 250,9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37 742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25 030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22 218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9 260,9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109 655,1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52 299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43 002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4 817,1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112 975,7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41 617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21 738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46 300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3 320,7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338 318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62 859,3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233 361,3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26 317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15 780,4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411 920,6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119 637,8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428,8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183 131,8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82 218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26 504,2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109 933,2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44 552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22 204,1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36 521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5 740,1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356 785,1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166 895,5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85 052,2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81 071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23 110,4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308 346,1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147 416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74 688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78 678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7 391,1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51 882,1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26 773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18 682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1 627,1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80 381,5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39 952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4 679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23 703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11 585,5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0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64 190,4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58 109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3 747,4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463" name="Text Box 95"/>
          <p:cNvSpPr txBox="1">
            <a:spLocks noChangeArrowheads="1"/>
          </p:cNvSpPr>
          <p:nvPr/>
        </p:nvSpPr>
        <p:spPr bwMode="auto">
          <a:xfrm>
            <a:off x="7467600" y="9271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тыс.тенге</a:t>
            </a:r>
          </a:p>
        </p:txBody>
      </p:sp>
      <p:sp>
        <p:nvSpPr>
          <p:cNvPr id="227464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41485" y="433388"/>
            <a:ext cx="8797925" cy="328612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/>
              <a:t>Уточненный бюджет сельских округов на 2019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0459404"/>
              </p:ext>
            </p:extLst>
          </p:nvPr>
        </p:nvGraphicFramePr>
        <p:xfrm>
          <a:off x="152400" y="946150"/>
          <a:ext cx="8839200" cy="5289574"/>
        </p:xfrm>
        <a:graphic>
          <a:graphicData uri="http://schemas.openxmlformats.org/drawingml/2006/table">
            <a:tbl>
              <a:tblPr/>
              <a:tblGrid>
                <a:gridCol w="1781862"/>
                <a:gridCol w="808938"/>
                <a:gridCol w="990600"/>
                <a:gridCol w="990600"/>
                <a:gridCol w="1143000"/>
                <a:gridCol w="914400"/>
                <a:gridCol w="1447800"/>
                <a:gridCol w="762000"/>
              </a:tblGrid>
              <a:tr h="25904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аппарата </a:t>
                      </a:r>
                      <a:r>
                        <a:rPr kumimoji="0" 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акима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с/о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бесплатный подвоз учащихся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содержание сельских клубов и ДК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 и ЖКХ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возврат неиспользованных (недоиспользованных) целевых трансфертов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бюджетные изъятия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6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3 194 628,8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1 109 044,7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9 974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108 037,3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1 908 083,9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2 245,9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57 243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3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1 069 277,7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190 918,9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878 358,8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86 712,4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52 631,4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20 991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39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94 250,9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73 373,7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20 877,2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39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109 655,1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58 865,3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50 789,8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39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112 975,7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51 210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50 441,8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2 245,9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8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338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61 516,7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14 289,4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260 555,9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411 920,6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167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40 262,2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201 888,4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109 933,2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47 404,7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13 426,7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49 101,8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6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356 785,1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186 074,7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155 710,4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15 000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39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308 346,1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120 586,3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2 574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19 162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142 023,8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24 000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51 882,1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21 490,1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29 936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27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80 381,5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46 751,5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1 677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31 953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39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64 190,4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30 491,4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15 456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18 243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8503" name="Text Box 95"/>
          <p:cNvSpPr txBox="1">
            <a:spLocks noChangeArrowheads="1"/>
          </p:cNvSpPr>
          <p:nvPr/>
        </p:nvSpPr>
        <p:spPr bwMode="auto">
          <a:xfrm>
            <a:off x="75438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тыс.тенге</a:t>
            </a:r>
          </a:p>
        </p:txBody>
      </p:sp>
      <p:sp>
        <p:nvSpPr>
          <p:cNvPr id="228504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7F7F7F"/>
                </a:solidFill>
              </a:rPr>
              <a:t>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92515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92516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92517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92518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2521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22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23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24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25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92526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27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92528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92529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92530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31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32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33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92534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DFDE188-8C79-429B-86BB-29AA40E51B6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3540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8BB5BF8-D514-464D-9D79-C8D2E9CC777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E19F59BC-4976-402B-B551-393EA9DD9D8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1000" y="515938"/>
            <a:ext cx="84963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1" kern="0" dirty="0" smtClean="0"/>
              <a:t>Основные показатели социально-экономического развития области</a:t>
            </a:r>
            <a:endParaRPr lang="ru-RU" altLang="ru-RU" sz="1800" kern="0" dirty="0" smtClean="0"/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527283"/>
              </p:ext>
            </p:extLst>
          </p:nvPr>
        </p:nvGraphicFramePr>
        <p:xfrm>
          <a:off x="639763" y="1196975"/>
          <a:ext cx="7894637" cy="4102114"/>
        </p:xfrm>
        <a:graphic>
          <a:graphicData uri="http://schemas.openxmlformats.org/drawingml/2006/table">
            <a:tbl>
              <a:tblPr/>
              <a:tblGrid>
                <a:gridCol w="411987"/>
                <a:gridCol w="2624437"/>
                <a:gridCol w="969666"/>
                <a:gridCol w="936071"/>
                <a:gridCol w="776967"/>
                <a:gridCol w="699271"/>
                <a:gridCol w="699271"/>
                <a:gridCol w="776967"/>
              </a:tblGrid>
              <a:tr h="34115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91455" marR="9145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2018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2019 год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6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4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млрд.тенге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1 155,4</a:t>
                      </a: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742,8*</a:t>
                      </a: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1 338,1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1 417,4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1 505,9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1 599,2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6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тыс.тенге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2 076</a:t>
                      </a: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1 344,7*</a:t>
                      </a: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463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</a:t>
                      </a: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 </a:t>
                      </a: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638,6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2 837,1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3 050,8</a:t>
                      </a:r>
                      <a:endParaRPr kumimoji="0" lang="ru-RU" altLang="ru-RU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7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Уровень безработицы, %**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-</a:t>
                      </a:r>
                      <a:endParaRPr kumimoji="0" lang="ru-RU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  <a:endParaRPr kumimoji="0" lang="ru-RU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4,7</a:t>
                      </a:r>
                      <a:endParaRPr kumimoji="0" lang="ru-RU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4,7</a:t>
                      </a:r>
                      <a:endParaRPr kumimoji="0" lang="ru-RU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4,7</a:t>
                      </a:r>
                      <a:endParaRPr kumimoji="0" lang="ru-RU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3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2 405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2 525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2 613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2 704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2 799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2 897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7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28 284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30 886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32 121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33 406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34 742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110 205</a:t>
                      </a:r>
                    </a:p>
                  </a:txBody>
                  <a:tcPr marT="45714" marB="45714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126 181</a:t>
                      </a:r>
                      <a:endParaRPr kumimoji="0" lang="ru-RU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1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115 928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119 409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123 416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128 342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33 745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36 108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38 363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41 341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43 822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46 452</a:t>
                      </a:r>
                    </a:p>
                  </a:txBody>
                  <a:tcPr marL="91443" marR="91443"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649" name="TextBox 4"/>
          <p:cNvSpPr txBox="1">
            <a:spLocks noChangeArrowheads="1"/>
          </p:cNvSpPr>
          <p:nvPr/>
        </p:nvSpPr>
        <p:spPr bwMode="auto">
          <a:xfrm>
            <a:off x="639763" y="5578475"/>
            <a:ext cx="8066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smtClean="0">
                <a:solidFill>
                  <a:srgbClr val="000000"/>
                </a:solidFill>
              </a:rPr>
              <a:t>* - данные за 3 квартал 2019 года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200" dirty="0" smtClean="0">
                <a:solidFill>
                  <a:srgbClr val="000000"/>
                </a:solidFill>
              </a:rPr>
              <a:t>*</a:t>
            </a:r>
            <a:r>
              <a:rPr lang="ru-RU" altLang="ru-RU" sz="1200" dirty="0" smtClean="0">
                <a:solidFill>
                  <a:srgbClr val="000000"/>
                </a:solidFill>
              </a:rPr>
              <a:t>*</a:t>
            </a:r>
            <a:r>
              <a:rPr lang="en-US" altLang="ru-RU" sz="1200" dirty="0" smtClean="0">
                <a:solidFill>
                  <a:srgbClr val="000000"/>
                </a:solidFill>
              </a:rPr>
              <a:t> </a:t>
            </a:r>
            <a:r>
              <a:rPr lang="en-US" altLang="ru-RU" sz="1200" dirty="0">
                <a:solidFill>
                  <a:srgbClr val="000000"/>
                </a:solidFill>
              </a:rPr>
              <a:t>- </a:t>
            </a:r>
            <a:r>
              <a:rPr lang="ru-RU" altLang="ru-RU" sz="1200" dirty="0" smtClean="0">
                <a:solidFill>
                  <a:srgbClr val="000000"/>
                </a:solidFill>
              </a:rPr>
              <a:t>данные за 2019 год будут </a:t>
            </a:r>
            <a:r>
              <a:rPr lang="ru-RU" altLang="ru-RU" sz="1200" dirty="0">
                <a:solidFill>
                  <a:srgbClr val="000000"/>
                </a:solidFill>
              </a:rPr>
              <a:t>опубликованы </a:t>
            </a:r>
            <a:r>
              <a:rPr lang="ru-RU" altLang="ru-RU" sz="1200" dirty="0" smtClean="0">
                <a:solidFill>
                  <a:srgbClr val="000000"/>
                </a:solidFill>
              </a:rPr>
              <a:t>4 </a:t>
            </a:r>
            <a:r>
              <a:rPr lang="ru-RU" altLang="ru-RU" sz="1200" dirty="0">
                <a:solidFill>
                  <a:srgbClr val="000000"/>
                </a:solidFill>
              </a:rPr>
              <a:t>апреля 2020 </a:t>
            </a:r>
            <a:r>
              <a:rPr lang="ru-RU" altLang="ru-RU" sz="1200" dirty="0" smtClean="0">
                <a:solidFill>
                  <a:srgbClr val="000000"/>
                </a:solidFill>
              </a:rPr>
              <a:t>года</a:t>
            </a:r>
            <a:endParaRPr lang="ru-RU" altLang="ru-RU" sz="1200" dirty="0">
              <a:solidFill>
                <a:srgbClr val="000000"/>
              </a:solidFill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endParaRPr lang="en-US" altLang="ru-RU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0000CC"/>
                </a:solidFill>
              </a:rPr>
              <a:t>Структура поступлений бюджета СКО на 2019-2021 годы, </a:t>
            </a:r>
            <a:r>
              <a:rPr lang="ru-RU" altLang="ru-RU" sz="1400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smtClean="0">
                <a:solidFill>
                  <a:srgbClr val="0000CC"/>
                </a:solidFill>
              </a:rPr>
              <a:t/>
            </a:r>
            <a:br>
              <a:rPr lang="ru-RU" altLang="ru-RU" sz="1400" b="1" smtClean="0">
                <a:solidFill>
                  <a:srgbClr val="0000CC"/>
                </a:solidFill>
              </a:rPr>
            </a:br>
            <a:endParaRPr lang="ru-RU" altLang="ru-RU" sz="2000" b="1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504477"/>
              </p:ext>
            </p:extLst>
          </p:nvPr>
        </p:nvGraphicFramePr>
        <p:xfrm>
          <a:off x="492125" y="838200"/>
          <a:ext cx="8347076" cy="5322885"/>
        </p:xfrm>
        <a:graphic>
          <a:graphicData uri="http://schemas.openxmlformats.org/drawingml/2006/table">
            <a:tbl>
              <a:tblPr/>
              <a:tblGrid>
                <a:gridCol w="3397797"/>
                <a:gridCol w="1005322"/>
                <a:gridCol w="927990"/>
                <a:gridCol w="927990"/>
                <a:gridCol w="1005322"/>
                <a:gridCol w="1082655"/>
              </a:tblGrid>
              <a:tr h="41604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2018 год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2019 год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39628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утверждено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86" marB="456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86" marB="456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1 558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873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192 330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204 172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244 566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142 272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139 383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 том числе: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36 279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38 019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37 118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38 534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39 879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1 321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675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1 446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465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498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3 481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1 708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3 775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5 899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661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130 949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158 983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172 453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96 375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96 832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95 749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96 360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96 360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96 375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96 832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35 200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62 623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76 093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3 371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3 525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5 775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383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1 253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10 802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998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1 513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от продажи финансовых активов государства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10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6 836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3 187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9 696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10 000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705" name="Rectangle 100"/>
          <p:cNvSpPr>
            <a:spLocks noChangeArrowheads="1"/>
          </p:cNvSpPr>
          <p:nvPr/>
        </p:nvSpPr>
        <p:spPr bwMode="auto">
          <a:xfrm>
            <a:off x="611188" y="6092825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5706" name="Rectangle 283"/>
          <p:cNvSpPr>
            <a:spLocks noChangeArrowheads="1"/>
          </p:cNvSpPr>
          <p:nvPr/>
        </p:nvSpPr>
        <p:spPr bwMode="auto">
          <a:xfrm rot="10800000" flipV="1">
            <a:off x="611188" y="626110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>
                <a:solidFill>
                  <a:srgbClr val="000000"/>
                </a:solidFill>
              </a:rPr>
              <a:t>*Примечание: 2020-2021 годы - без учета целевых трансфертов и кредитов  из республиканского бюджета</a:t>
            </a:r>
          </a:p>
        </p:txBody>
      </p:sp>
      <p:sp>
        <p:nvSpPr>
          <p:cNvPr id="195707" name="Номер слайда 5"/>
          <p:cNvSpPr txBox="1">
            <a:spLocks/>
          </p:cNvSpPr>
          <p:nvPr/>
        </p:nvSpPr>
        <p:spPr bwMode="auto">
          <a:xfrm>
            <a:off x="3810000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02B12A9-338E-41C2-821B-821EF93C13DA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3810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>
                <a:solidFill>
                  <a:srgbClr val="FF0000"/>
                </a:solidFill>
              </a:rPr>
              <a:t/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000" b="1" smtClean="0">
                <a:solidFill>
                  <a:srgbClr val="0000CC"/>
                </a:solidFill>
              </a:rPr>
              <a:t>Расходы бюджета СКО на 2019-2021 годы, </a:t>
            </a:r>
            <a:r>
              <a:rPr lang="ru-RU" altLang="ru-RU" sz="1400" smtClean="0">
                <a:solidFill>
                  <a:srgbClr val="0000CC"/>
                </a:solidFill>
              </a:rPr>
              <a:t>млн. тенге</a:t>
            </a:r>
            <a:br>
              <a:rPr lang="ru-RU" altLang="ru-RU" sz="1400" smtClean="0">
                <a:solidFill>
                  <a:srgbClr val="0000CC"/>
                </a:solidFill>
              </a:rPr>
            </a:br>
            <a:r>
              <a:rPr lang="ru-RU" altLang="ru-RU" sz="1200" b="1" i="1" smtClean="0">
                <a:solidFill>
                  <a:srgbClr val="0000CC"/>
                </a:solidFill>
              </a:rPr>
              <a:t>агрегированная форма</a:t>
            </a:r>
            <a:r>
              <a:rPr lang="ru-RU" altLang="ru-RU" sz="2000" b="1" smtClean="0">
                <a:solidFill>
                  <a:srgbClr val="0000CC"/>
                </a:solidFill>
              </a:rPr>
              <a:t/>
            </a:r>
            <a:br>
              <a:rPr lang="ru-RU" altLang="ru-RU" sz="2000" b="1" smtClean="0">
                <a:solidFill>
                  <a:srgbClr val="0000CC"/>
                </a:solidFill>
              </a:rPr>
            </a:br>
            <a:endParaRPr lang="ru-RU" altLang="ru-RU" sz="2000" b="1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129408"/>
              </p:ext>
            </p:extLst>
          </p:nvPr>
        </p:nvGraphicFramePr>
        <p:xfrm>
          <a:off x="530225" y="1101725"/>
          <a:ext cx="8156574" cy="5116513"/>
        </p:xfrm>
        <a:graphic>
          <a:graphicData uri="http://schemas.openxmlformats.org/drawingml/2006/table">
            <a:tbl>
              <a:tblPr/>
              <a:tblGrid>
                <a:gridCol w="3164883"/>
                <a:gridCol w="985472"/>
                <a:gridCol w="979735"/>
                <a:gridCol w="979735"/>
                <a:gridCol w="985472"/>
                <a:gridCol w="1061277"/>
              </a:tblGrid>
              <a:tr h="31042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2018 год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2019 год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46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утверждено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2020 год</a:t>
                      </a:r>
                    </a:p>
                  </a:txBody>
                  <a:tcPr marL="91450" marR="91450" marT="45686" marB="456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86" marB="456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193 888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204 172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245 439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142 272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139 383</a:t>
                      </a:r>
                    </a:p>
                  </a:txBody>
                  <a:tcPr marL="91450" marR="91450" marT="45686" marB="4568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54 453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64 288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69 913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50 270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51 021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3 582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5 328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4 937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2 440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2 525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7 973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9 374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12 162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7 513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7 661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9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8 068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9 923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10 837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6 350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6 455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6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16 981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13 542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14 601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11 115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11 288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9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42 083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45 371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58 589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27 823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28 861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1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2 669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274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485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257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25 847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18 374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27 113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4 735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5 894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19 226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20 814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21 882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6 028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6 713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04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13 006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16 884</a:t>
                      </a:r>
                    </a:p>
                  </a:txBody>
                  <a:tcPr marL="91427" marR="91427"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24 920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25 745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18 708</a:t>
                      </a:r>
                    </a:p>
                  </a:txBody>
                  <a:tcPr marL="91427" marR="91427"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533400" y="6392863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>
                <a:solidFill>
                  <a:srgbClr val="000000"/>
                </a:solidFill>
              </a:rPr>
              <a:t>Примечание: *  данные на 2020-2021 годы приведены без учета целевых трансфертов и кредитов из РБ;</a:t>
            </a:r>
          </a:p>
        </p:txBody>
      </p:sp>
      <p:sp>
        <p:nvSpPr>
          <p:cNvPr id="197741" name="Номер слайда 5"/>
          <p:cNvSpPr txBox="1">
            <a:spLocks/>
          </p:cNvSpPr>
          <p:nvPr/>
        </p:nvSpPr>
        <p:spPr bwMode="auto">
          <a:xfrm>
            <a:off x="3962400" y="66294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AFCAA7E-8C72-47FA-9D73-8D3AE5BCD446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7620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/>
              <a:t>Основные направления </a:t>
            </a:r>
            <a:br>
              <a:rPr lang="ru-RU" altLang="ru-RU" sz="1800" b="1" dirty="0" smtClean="0"/>
            </a:br>
            <a:r>
              <a:rPr lang="ru-RU" altLang="ru-RU" sz="1800" b="1" dirty="0" smtClean="0"/>
              <a:t>расходной части бюджета Северо-Казахстанской области на 2019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10642193"/>
              </p:ext>
            </p:extLst>
          </p:nvPr>
        </p:nvGraphicFramePr>
        <p:xfrm>
          <a:off x="279400" y="1312863"/>
          <a:ext cx="8642350" cy="480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8660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3E94F5F-6E75-4DB5-ACC6-B35C8447EED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23533</TotalTime>
  <Words>4876</Words>
  <Application>Microsoft Office PowerPoint</Application>
  <PresentationFormat>Экран (4:3)</PresentationFormat>
  <Paragraphs>1844</Paragraphs>
  <Slides>35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35</vt:i4>
      </vt:variant>
    </vt:vector>
  </HeadingPairs>
  <TitlesOfParts>
    <vt:vector size="54" baseType="lpstr">
      <vt:lpstr>Arial</vt:lpstr>
      <vt:lpstr>Arial Black</vt:lpstr>
      <vt:lpstr>Arial Cyr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3_Воздушный поток</vt:lpstr>
      <vt:lpstr>4_Воздушный поток</vt:lpstr>
      <vt:lpstr>5_Пиксел</vt:lpstr>
      <vt:lpstr>7_Пиксел</vt:lpstr>
      <vt:lpstr>10_Пиксел</vt:lpstr>
      <vt:lpstr>13_Пиксел</vt:lpstr>
      <vt:lpstr>3_Пиксел</vt:lpstr>
      <vt:lpstr>ГРАЖДАНСКИЙ БЮДЖЕТ  на 2019–2021 годы </vt:lpstr>
      <vt:lpstr>Уважаемые посетители сайта!</vt:lpstr>
      <vt:lpstr>Законодательная база бюджетного процесса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2019-2021 годы, млн.тенге </vt:lpstr>
      <vt:lpstr> Расходы бюджета СКО на 2019-2021 годы, млн. тенге агрегированная форма </vt:lpstr>
      <vt:lpstr>Основные направления  расходной части бюджета Северо-Казахстанской области на 2019 год</vt:lpstr>
      <vt:lpstr> Структура поступлений областного бюджета на 2019-2021 годы, млн.тенге </vt:lpstr>
      <vt:lpstr> Расходы областного бюджета на 2019-2021 годы, млн. тенге агрегированная форма   </vt:lpstr>
      <vt:lpstr>Основные направления расходной части областного бюджета  на 2019 год</vt:lpstr>
      <vt:lpstr>Уточненный бюджет Северо-Казахстанской области на 2019 год                                              </vt:lpstr>
      <vt:lpstr>Целевые трансферты из республиканского бюджета на 2019 год</vt:lpstr>
      <vt:lpstr>Целевые трансферты из республиканского бюджета на 2019 год</vt:lpstr>
      <vt:lpstr>Целевые трансферты из республиканского бюджета на 2019 год</vt:lpstr>
      <vt:lpstr>Целевые кредиты  из республиканского бюджета на 2019 год</vt:lpstr>
      <vt:lpstr>Бюджет развития Северо-Казахстанской области на 2019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Финансовая поддержка специалистам социальной сферы, прибывшим для работы в сельскую местность, тыс.тенге</vt:lpstr>
      <vt:lpstr>Государственная программа развития продуктивной занятости и массового предпринимательства  на 2017-2021 годы "Еңбек" в СКО</vt:lpstr>
      <vt:lpstr>Субсидии по сельскому хозяйству</vt:lpstr>
      <vt:lpstr>Государственные программы, реализуемые в  2019 году</vt:lpstr>
      <vt:lpstr>Государственные программы, реализуемые в  2019 году</vt:lpstr>
      <vt:lpstr>Выпуск акиматом области ценных бумаг для обращения на внутреннем рынке для финансирования строительства жилья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Утвержденный бюджет сельских округов на 2019 год                                              </vt:lpstr>
      <vt:lpstr>Уточненный бюджет сельских округов на 2019 год                                              </vt:lpstr>
      <vt:lpstr>Уточненный бюджет сельских округов на 2019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Жанара Кусаинова</cp:lastModifiedBy>
  <cp:revision>812</cp:revision>
  <cp:lastPrinted>2020-01-15T09:36:08Z</cp:lastPrinted>
  <dcterms:created xsi:type="dcterms:W3CDTF">1601-01-01T00:00:00Z</dcterms:created>
  <dcterms:modified xsi:type="dcterms:W3CDTF">2020-01-15T09:38:39Z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