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472607"/>
          </a:xfrm>
        </p:spPr>
        <p:txBody>
          <a:bodyPr>
            <a:normAutofit/>
          </a:bodyPr>
          <a:lstStyle/>
          <a:p>
            <a:r>
              <a:rPr lang="ru-RU" dirty="0" smtClean="0"/>
              <a:t>Как получить земельный участок под строительство индивидуального жилого дома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280920" cy="57637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0"/>
            <a:ext cx="7560840" cy="260648"/>
          </a:xfrm>
        </p:spPr>
        <p:txBody>
          <a:bodyPr>
            <a:normAutofit/>
          </a:bodyPr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Схема порядка предоставления земельных участков под ИЖС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332656"/>
            <a:ext cx="9144000" cy="6525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0648"/>
            <a:ext cx="7560840" cy="2160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Заявление в МИО (</a:t>
            </a:r>
            <a:r>
              <a:rPr lang="ru-RU" sz="11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акимат</a:t>
            </a:r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по месту нахождения земельного участка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331640" y="476672"/>
            <a:ext cx="57606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764704"/>
            <a:ext cx="2160240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Заявление поступает в уполномоченный орган по земельным отношениям для определения совместно с органами архитектуры и </a:t>
            </a:r>
            <a:r>
              <a:rPr lang="ru-RU" sz="1000" dirty="0" err="1" smtClean="0">
                <a:latin typeface="Arial" pitchFamily="34" charset="0"/>
                <a:cs typeface="Arial" pitchFamily="34" charset="0"/>
              </a:rPr>
              <a:t>градостоительства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на основании утвержденных градостроительных документов, возможности использования испрашиваемого земельного участка по заявленному целевому назначению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403648" y="2852936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3356992"/>
            <a:ext cx="2267744" cy="158417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Материалы по подготовке предложений о возможности использования испрашиваемого земельного участка передаются уполномоченными органами по земельным отношениям по месту нахождения земельного участка в земельную комиссию.</a:t>
            </a:r>
          </a:p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Земельная комиссия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331640" y="4941168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373216"/>
            <a:ext cx="2267744" cy="1484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Положительное заключение комиссии уполномоченным органом по земельным отношениям </a:t>
            </a:r>
            <a:r>
              <a:rPr lang="ru-RU" sz="1000" dirty="0" err="1" smtClean="0">
                <a:latin typeface="Arial" pitchFamily="34" charset="0"/>
                <a:cs typeface="Arial" pitchFamily="34" charset="0"/>
              </a:rPr>
              <a:t>направлется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заявителю для подготовки им землеустроительного проекта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Двойная стрелка влево/вверх 13"/>
          <p:cNvSpPr/>
          <p:nvPr/>
        </p:nvSpPr>
        <p:spPr>
          <a:xfrm>
            <a:off x="2267744" y="2852936"/>
            <a:ext cx="792088" cy="864096"/>
          </a:xfrm>
          <a:prstGeom prst="leftUpArrow">
            <a:avLst>
              <a:gd name="adj1" fmla="val 25000"/>
              <a:gd name="adj2" fmla="val 25000"/>
              <a:gd name="adj3" fmla="val 7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55776" y="620688"/>
            <a:ext cx="1800200" cy="21602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Решение о предоставлении права на земельный участок под ИЖС, содержащее мотивированный отказ, принимается на основании отрицательного заключения комиссии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4355976" y="1484784"/>
            <a:ext cx="576064" cy="432048"/>
          </a:xfrm>
          <a:prstGeom prst="rightArrow">
            <a:avLst>
              <a:gd name="adj1" fmla="val 50000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932040" y="692696"/>
            <a:ext cx="1728192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Копия решения соответствующего МИО об отказе в предоставлении соответствующих прав на земельные участки направляется уполномоченным органом по земельным отношениям по месту нахождения земельного участка заявителю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876256" y="476672"/>
            <a:ext cx="1944216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приобретения в частную собственность земельного участка, который раннее был предоставлен на праве временного возмездного землепользования (аренды) необходимо подать заявление о представлении земельного участка на праве частной собственности по месту нахождения испрашиваемого земельного участка в соответствующий МИО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>
          <a:xfrm>
            <a:off x="2267744" y="3933056"/>
            <a:ext cx="864096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31840" y="2780928"/>
            <a:ext cx="172819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В случае, если комиссия выносит заключение о невозможности использования испрашиваемого земельного участка в связи с отсутствием площадок для отвода, заявление берется на специальный учет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 flipV="1">
            <a:off x="4860032" y="3861048"/>
            <a:ext cx="36004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220072" y="2852936"/>
            <a:ext cx="1656184" cy="18722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Уведомление о постановке на  специальный учет заявления с указанием номера очереди в общем списке направляется заявителю уполномоченным органом по земельным отношениям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2267744" y="5517232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843808" y="4725144"/>
            <a:ext cx="2088232" cy="21328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Решение о предоставлении права временного возмездного землепользования (аренды) на земельный участок принимается на основании положительного заключения комиссии после поступления землеустроительного проекта, утвержденного соответствующим уполномоченным органом по земельным отношениям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4860032" y="5589240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364088" y="4797152"/>
            <a:ext cx="1800200" cy="20608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Договор временного </a:t>
            </a:r>
          </a:p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возмездного землепользования (аренды) с заявителем заключается соответствующим органом по земельным отношениям по месту нахождения земельного участка на основании решения о предоставлении права на земельный участок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7164288" y="5661248"/>
            <a:ext cx="36004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524328" y="3212976"/>
            <a:ext cx="1403648" cy="3645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latin typeface="Arial" pitchFamily="34" charset="0"/>
                <a:cs typeface="Arial" pitchFamily="34" charset="0"/>
              </a:rPr>
              <a:t>Изготовление и выдача идентификационного документа на земельный участок осуществляется в течении 6 рабочих дней в порядке, установленной стандартом государственных услуг, утверждаемым Центральным уполномоченным органом по управлению земельными ресурсами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трелка вверх 28"/>
          <p:cNvSpPr/>
          <p:nvPr/>
        </p:nvSpPr>
        <p:spPr>
          <a:xfrm>
            <a:off x="7884368" y="2852936"/>
            <a:ext cx="432048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6207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Земельный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учсток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для целей недропользования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slider_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052736"/>
            <a:ext cx="8219256" cy="45365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507288" cy="2606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Схема порядка предоставления земельного участка для целей недропользования</a:t>
            </a:r>
            <a:endParaRPr lang="ru-RU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76672"/>
            <a:ext cx="9144000" cy="5997280"/>
          </a:xfrm>
        </p:spPr>
        <p:txBody>
          <a:bodyPr>
            <a:normAutofit/>
          </a:bodyPr>
          <a:lstStyle/>
          <a:p>
            <a:endParaRPr lang="ru-RU" sz="105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0" y="332656"/>
            <a:ext cx="8820472" cy="3096344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Arial" pitchFamily="34" charset="0"/>
                <a:cs typeface="Arial" pitchFamily="34" charset="0"/>
              </a:rPr>
              <a:t>Заявитель направляет заявление в </a:t>
            </a:r>
            <a:r>
              <a:rPr lang="ru-RU" sz="1100" b="1" dirty="0" err="1" smtClean="0">
                <a:latin typeface="Arial" pitchFamily="34" charset="0"/>
                <a:cs typeface="Arial" pitchFamily="34" charset="0"/>
              </a:rPr>
              <a:t>адрем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 МИО органа </a:t>
            </a:r>
            <a:r>
              <a:rPr lang="ru-RU" sz="1100" b="1" dirty="0" err="1" smtClean="0">
                <a:latin typeface="Arial" pitchFamily="34" charset="0"/>
                <a:cs typeface="Arial" pitchFamily="34" charset="0"/>
              </a:rPr>
              <a:t>района\города</a:t>
            </a:r>
            <a:r>
              <a:rPr lang="ru-RU" sz="1100" b="1" dirty="0" smtClean="0">
                <a:latin typeface="Arial" pitchFamily="34" charset="0"/>
                <a:cs typeface="Arial" pitchFamily="34" charset="0"/>
              </a:rPr>
              <a:t>, с приложением следующих документов: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-копия контракта на </a:t>
            </a:r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недропользование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(копии дополнений к контракту);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-копия горного или геологического отвода и координаты карьера;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-акт определения потерь сельхоз.производства (при их наличии);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-заключение по результатам </a:t>
            </a:r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разведолчных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работ на предмет </a:t>
            </a:r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определени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наличия или отсутствия памятников истории и культуры на предоставляемом земельном участке;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-согласование органов водной инспекции (ст. 125 Водного кодекса РК);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-положительное заключение государственной экологической экспертизы, </a:t>
            </a:r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реазрешение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на эмиссию;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-справка с указанием средневзвешенного балл </a:t>
            </a:r>
            <a:r>
              <a:rPr lang="ru-RU" sz="1100" dirty="0" err="1" smtClean="0">
                <a:latin typeface="Arial" pitchFamily="34" charset="0"/>
                <a:cs typeface="Arial" pitchFamily="34" charset="0"/>
              </a:rPr>
              <a:t>онитета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и коэффициента зонирования на испрашиваемый земельный участок для юридических лиц;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-копия свидетельства о государственной регистрации юридического лица;</a:t>
            </a:r>
          </a:p>
          <a:p>
            <a:pPr algn="just"/>
            <a:r>
              <a:rPr lang="ru-RU" sz="1100" dirty="0" smtClean="0">
                <a:latin typeface="Arial" pitchFamily="34" charset="0"/>
                <a:cs typeface="Arial" pitchFamily="34" charset="0"/>
              </a:rPr>
              <a:t>-копия устава юридического лица</a:t>
            </a:r>
          </a:p>
          <a:p>
            <a:pPr algn="just"/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851920" y="3140968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179512" y="3356992"/>
            <a:ext cx="8496944" cy="1656184"/>
          </a:xfrm>
          <a:prstGeom prst="horizontalScroll">
            <a:avLst/>
          </a:prstGeom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МИО </a:t>
            </a:r>
            <a:r>
              <a:rPr lang="ru-RU" sz="11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района\города</a:t>
            </a: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выносит решение о согласовании в предоставлении земельного участка, для целей недропользования на основании заключения районной земельной комиссии и направляет кадастровой дело в МИО области, для принятия окончательного решения</a:t>
            </a:r>
            <a:endParaRPr lang="ru-RU" sz="11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3923928" y="4725144"/>
            <a:ext cx="720080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179512" y="5085184"/>
            <a:ext cx="8712968" cy="1512168"/>
          </a:xfrm>
          <a:prstGeom prst="horizontalScroll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МИО области выносит окончательное решение о предоставлении земельного участка для целей недропользования, на основании заключения областной земельной комиссии</a:t>
            </a: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2211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Земельный участок для ведения сельскохозяйственного производства</a:t>
            </a:r>
            <a:endParaRPr lang="ru-RU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859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3744416" cy="3818672"/>
          </a:xfr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484784"/>
            <a:ext cx="3528392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Порядок предоставления земельного участка для ведения сельскохозяйственного производства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84784"/>
            <a:ext cx="8496944" cy="4104456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Предоставление земельных участков или права аренды земельных участков, находящихся в государственной собственности и не предоставленных в землепользование, осуществляется на торгах (конкурсах, аукционах), за исключением случаев, предусмотренных  п. 1 статьи 48 Земельного кодекса РК.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Торги осуществляются в соответствии с Правилами организации и проведения торгов (конкурсов, аукционов) по продаже земельного участка или права аренды земельного участка, в том числе в электронном виде, утвержденным приказом Министра национальной экономики Республики Казахстан от 31 марта 2015 года № 290.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Перечень земельных участков выставляемых на конкурс публикуется в периодическом печатном издании.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Земельный участок для коммерческих целей</a:t>
            </a: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70b3645-3126-4dae-a3ef-dd763cbedaa31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196975"/>
            <a:ext cx="7704856" cy="51800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748464" cy="720080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Порядок предоставления земельного участка для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коммерческих целей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003232" cy="4536504"/>
          </a:xfrm>
        </p:spPr>
        <p:txBody>
          <a:bodyPr/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 Предоставление земельных участков или права аренды земельных участков, находящихся в государственной собственности и не предоставленных в землепользование, осуществляется на торгах (конкурсах, аукционах), за исключением случаев, предусмотренных  п. 1 статьи 48 Земельного кодекса РК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Торги осуществляются в соответствии с Правилами организации и проведения торгов (конкурсов, аукционов) по продаже земельного участка или права аренды земельного участка, в том числе в электронном виде, утвержденным приказом Министра национальной экономики Республики Казахстан от 31 марта 2015 года № 290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Перечень земельных участков выставляемых на конкурс публикуется в периодическом печатном издании.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</TotalTime>
  <Words>739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Как получить земельный участок под строительство индивидуального жилого дома</vt:lpstr>
      <vt:lpstr>Слайд 2</vt:lpstr>
      <vt:lpstr>Схема порядка предоставления земельных участков под ИЖС</vt:lpstr>
      <vt:lpstr>Земельный учсток для целей недропользования</vt:lpstr>
      <vt:lpstr>Схема порядка предоставления земельного участка для целей недропользования</vt:lpstr>
      <vt:lpstr>Земельный участок для ведения сельскохозяйственного производства</vt:lpstr>
      <vt:lpstr>Порядок предоставления земельного участка для ведения сельскохозяйственного производства</vt:lpstr>
      <vt:lpstr>Земельный участок для коммерческих целей</vt:lpstr>
      <vt:lpstr>Порядок предоставления земельного участка для коммерческих целей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получить земельный участок под строительство индивидуального жилого дома</dc:title>
  <dc:creator>Наталья</dc:creator>
  <cp:lastModifiedBy>Наталья</cp:lastModifiedBy>
  <cp:revision>30</cp:revision>
  <dcterms:created xsi:type="dcterms:W3CDTF">2017-05-30T13:47:35Z</dcterms:created>
  <dcterms:modified xsi:type="dcterms:W3CDTF">2017-05-30T15:32:44Z</dcterms:modified>
</cp:coreProperties>
</file>