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14" r:id="rId2"/>
    <p:sldMasterId id="2147483728" r:id="rId3"/>
  </p:sldMasterIdLst>
  <p:notesMasterIdLst>
    <p:notesMasterId r:id="rId23"/>
  </p:notesMasterIdLst>
  <p:handoutMasterIdLst>
    <p:handoutMasterId r:id="rId24"/>
  </p:handoutMasterIdLst>
  <p:sldIdLst>
    <p:sldId id="325" r:id="rId4"/>
    <p:sldId id="326" r:id="rId5"/>
    <p:sldId id="328" r:id="rId6"/>
    <p:sldId id="329" r:id="rId7"/>
    <p:sldId id="330" r:id="rId8"/>
    <p:sldId id="333" r:id="rId9"/>
    <p:sldId id="338" r:id="rId10"/>
    <p:sldId id="339" r:id="rId11"/>
    <p:sldId id="320" r:id="rId12"/>
    <p:sldId id="340" r:id="rId13"/>
    <p:sldId id="5758" r:id="rId14"/>
    <p:sldId id="317" r:id="rId15"/>
    <p:sldId id="342" r:id="rId16"/>
    <p:sldId id="343" r:id="rId17"/>
    <p:sldId id="300" r:id="rId18"/>
    <p:sldId id="344" r:id="rId19"/>
    <p:sldId id="305" r:id="rId20"/>
    <p:sldId id="312" r:id="rId21"/>
    <p:sldId id="5759" r:id="rId22"/>
  </p:sldIdLst>
  <p:sldSz cx="9144000" cy="5143500" type="screen16x9"/>
  <p:notesSz cx="6794500" cy="9931400"/>
  <p:defaultTextStyle>
    <a:defPPr>
      <a:defRPr lang="en-US"/>
    </a:defPPr>
    <a:lvl1pPr marL="0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3014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06029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59043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12058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65072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18087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71101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24116" algn="l" defTabSz="25301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4763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E6F2"/>
    <a:srgbClr val="1F4E79"/>
    <a:srgbClr val="FFC000"/>
    <a:srgbClr val="182F55"/>
    <a:srgbClr val="9DC3E6"/>
    <a:srgbClr val="DDAF44"/>
    <a:srgbClr val="203864"/>
    <a:srgbClr val="1A6198"/>
    <a:srgbClr val="04BFD9"/>
    <a:srgbClr val="ECC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1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811" y="67"/>
      </p:cViewPr>
      <p:guideLst>
        <p:guide orient="horz" pos="3368"/>
        <p:guide pos="4763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ownloads\&#1094;&#1077;&#1085;&#1072;+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.serikov\Desktop\&#1054;&#1076;&#1086;&#1073;&#1088;&#1077;&#1085;&#1085;&#1099;&#1077;%20&#1079;&#1072;&#1103;&#1074;&#1082;&#1080;%20&#1069;&#1050;&#1057;&#1055;&#1054;&#1056;&#1058;%2015.09.2020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2;&#1072;&#1078;&#1080;&#1083;&#1080;&#1089;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40;&#1082;&#1089;&#1077;&#1083;&#1077;&#1088;&#1072;&#1094;&#1080;&#1103;\&#1057;&#1055;&#1048;&#1057;&#1054;&#1050;\&#1076;&#1083;&#1103;%20&#1084;&#1072;&#1078;&#1080;&#1083;&#1080;&#1089;&#1072;%20&#1076;&#1072;&#1085;&#1085;&#1099;&#1077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CER\Downloads\&#1047;&#1072;&#1087;&#1088;&#1086;&#1089;&#1099;%20&#1101;&#1082;&#1089;&#1087;&#1086;&#1088;&#1090;&#1077;&#1088;&#1086;&#1074;%20EXPORTGOV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7;&#1042;&#1054;&#1044;&#1053;&#1040;&#1071;%20&#1058;&#1040;&#1041;&#1051;&#1048;&#1062;&#1040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\finance\&#1048;&#1089;&#1093;&#1086;&#1076;&#1103;&#1097;&#1080;&#1077;%20&#1087;&#1080;&#1089;&#1100;&#1084;&#1072;\139.%20&#1048;&#1090;&#1086;&#1075;&#1080;%20&#1076;&#1077;&#1103;&#1090;&#1077;&#1083;&#1100;&#1085;&#1086;&#1089;&#1090;&#1080;%20&#1074;%20&#1052;&#1048;&#1048;&#1056;%20&#1079;&#1072;&#1087;&#1088;&#1086;&#1089;%20&#1053;&#1059;&#1061;\&#1044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Лист2!$F$8</c:f>
              <c:strCache>
                <c:ptCount val="1"/>
                <c:pt idx="0">
                  <c:v>Остальные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Лист2!$G$7:$L$7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7 мес. 2020</c:v>
                </c:pt>
              </c:strCache>
            </c:strRef>
          </c:cat>
          <c:val>
            <c:numRef>
              <c:f>Лист2!$G$8:$L$8</c:f>
              <c:numCache>
                <c:formatCode>0%</c:formatCode>
                <c:ptCount val="6"/>
                <c:pt idx="0">
                  <c:v>0.15</c:v>
                </c:pt>
                <c:pt idx="1">
                  <c:v>0.11</c:v>
                </c:pt>
                <c:pt idx="2">
                  <c:v>0.13</c:v>
                </c:pt>
                <c:pt idx="3">
                  <c:v>0.15</c:v>
                </c:pt>
                <c:pt idx="4">
                  <c:v>0.13</c:v>
                </c:pt>
                <c:pt idx="5">
                  <c:v>0.10480673080940935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B-4D19-B44E-CB40975E8597}"/>
            </c:ext>
          </c:extLst>
        </c:ser>
        <c:ser>
          <c:idx val="1"/>
          <c:order val="1"/>
          <c:tx>
            <c:strRef>
              <c:f>Лист2!$F$9</c:f>
              <c:strCache>
                <c:ptCount val="1"/>
                <c:pt idx="0">
                  <c:v>Низкий передел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Лист2!$G$7:$L$7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7 мес. 2020</c:v>
                </c:pt>
              </c:strCache>
            </c:strRef>
          </c:cat>
          <c:val>
            <c:numRef>
              <c:f>Лист2!$G$9:$L$9</c:f>
              <c:numCache>
                <c:formatCode>0%</c:formatCode>
                <c:ptCount val="6"/>
                <c:pt idx="0">
                  <c:v>0.41</c:v>
                </c:pt>
                <c:pt idx="1">
                  <c:v>0.45</c:v>
                </c:pt>
                <c:pt idx="2">
                  <c:v>0.48</c:v>
                </c:pt>
                <c:pt idx="3">
                  <c:v>0.46</c:v>
                </c:pt>
                <c:pt idx="4">
                  <c:v>0.46</c:v>
                </c:pt>
                <c:pt idx="5">
                  <c:v>0.47391447741115228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EB-4D19-B44E-CB40975E8597}"/>
            </c:ext>
          </c:extLst>
        </c:ser>
        <c:ser>
          <c:idx val="2"/>
          <c:order val="2"/>
          <c:tx>
            <c:strRef>
              <c:f>Лист2!$F$10</c:f>
              <c:strCache>
                <c:ptCount val="1"/>
                <c:pt idx="0">
                  <c:v>Средний передел</c:v>
                </c:pt>
              </c:strCache>
            </c:strRef>
          </c:tx>
          <c:spPr>
            <a:solidFill>
              <a:srgbClr val="2038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Лист2!$G$7:$L$7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7 мес. 2020</c:v>
                </c:pt>
              </c:strCache>
            </c:strRef>
          </c:cat>
          <c:val>
            <c:numRef>
              <c:f>Лист2!$G$10:$L$10</c:f>
              <c:numCache>
                <c:formatCode>0%</c:formatCode>
                <c:ptCount val="6"/>
                <c:pt idx="0">
                  <c:v>0.17</c:v>
                </c:pt>
                <c:pt idx="1">
                  <c:v>0.19</c:v>
                </c:pt>
                <c:pt idx="2">
                  <c:v>0.2</c:v>
                </c:pt>
                <c:pt idx="3">
                  <c:v>0.21</c:v>
                </c:pt>
                <c:pt idx="4">
                  <c:v>0.18</c:v>
                </c:pt>
                <c:pt idx="5">
                  <c:v>0.19468783311887955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B-4D19-B44E-CB40975E8597}"/>
            </c:ext>
          </c:extLst>
        </c:ser>
        <c:ser>
          <c:idx val="3"/>
          <c:order val="3"/>
          <c:tx>
            <c:strRef>
              <c:f>Лист2!$F$11</c:f>
              <c:strCache>
                <c:ptCount val="1"/>
                <c:pt idx="0">
                  <c:v>Высокий передел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Лист2!$G$7:$L$7</c:f>
              <c:strCach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7 мес. 2020</c:v>
                </c:pt>
              </c:strCache>
            </c:strRef>
          </c:cat>
          <c:val>
            <c:numRef>
              <c:f>Лист2!$G$11:$L$11</c:f>
              <c:numCache>
                <c:formatCode>0%</c:formatCode>
                <c:ptCount val="6"/>
                <c:pt idx="0">
                  <c:v>0.27</c:v>
                </c:pt>
                <c:pt idx="1">
                  <c:v>0.25</c:v>
                </c:pt>
                <c:pt idx="2">
                  <c:v>0.19</c:v>
                </c:pt>
                <c:pt idx="3">
                  <c:v>0.18</c:v>
                </c:pt>
                <c:pt idx="4">
                  <c:v>0.23</c:v>
                </c:pt>
                <c:pt idx="5">
                  <c:v>0.22659095866055878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EB-4D19-B44E-CB40975E85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6392576"/>
        <c:axId val="126410752"/>
      </c:barChart>
      <c:catAx>
        <c:axId val="12639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6410752"/>
        <c:crosses val="autoZero"/>
        <c:auto val="1"/>
        <c:lblAlgn val="ctr"/>
        <c:lblOffset val="100"/>
        <c:noMultiLvlLbl val="0"/>
      </c:catAx>
      <c:valAx>
        <c:axId val="1264107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639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0602055808845048E-2"/>
          <c:y val="0.88084324135454373"/>
          <c:w val="0.95536148447777536"/>
          <c:h val="8.9573429356213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>
          <a:latin typeface="Arial Narrow" panose="020B0606020202030204" pitchFamily="34" charset="0"/>
        </a:defRPr>
      </a:pPr>
      <a:endParaRPr lang="ru-K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111089972348062E-2"/>
          <c:y val="0.17007890887609536"/>
          <c:w val="0.89777782005530393"/>
          <c:h val="0.593927553031238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_-* #,##0\ _₽_-;\-* #,##0\ _₽_-;_-* "-"??\ _₽_-;_-@_-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FB-41A5-B3D5-63B2787C0767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_-* #,##0\ _₽_-;\-* #,##0\ _₽_-;_-* "-"??\ _₽_-;_-@_-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FB-41A5-B3D5-63B2787C076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_-* #,##0\ _₽_-;\-* #,##0\ _₽_-;_-* "-"??\ _₽_-;_-@_-</c:formatCode>
                <c:ptCount val="1"/>
                <c:pt idx="0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FB-41A5-B3D5-63B2787C0767}"/>
            </c:ext>
          </c:extLst>
        </c:ser>
        <c:ser>
          <c:idx val="0"/>
          <c:order val="3"/>
          <c:tx>
            <c:strRef>
              <c:f>Лист1!$F$1</c:f>
              <c:strCache>
                <c:ptCount val="1"/>
                <c:pt idx="0">
                  <c:v>9 м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45265790369567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67 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2B5-4160-9C7E-3C5B6C934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_-* #,##0\ _₽_-;\-* #,##0\ _₽_-;_-* "-"??\ _₽_-;_-@_-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FB-41A5-B3D5-63B2787C0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486784"/>
        <c:axId val="128496768"/>
      </c:barChart>
      <c:catAx>
        <c:axId val="128486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496768"/>
        <c:crosses val="autoZero"/>
        <c:auto val="1"/>
        <c:lblAlgn val="ctr"/>
        <c:lblOffset val="100"/>
        <c:noMultiLvlLbl val="0"/>
      </c:catAx>
      <c:valAx>
        <c:axId val="128496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182F55"/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none"/>
        <c:minorTickMark val="none"/>
        <c:tickLblPos val="nextTo"/>
        <c:crossAx val="128486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3398746141188"/>
          <c:y val="6.577260195129532E-2"/>
          <c:w val="0.66709858158921842"/>
          <c:h val="0.9141889519964889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30-4C02-A482-3570ABA458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30-4C02-A482-3570ABA458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30-4C02-A482-3570ABA458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030-4C02-A482-3570ABA458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030-4C02-A482-3570ABA458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030-4C02-A482-3570ABA458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8030-4C02-A482-3570ABA458E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8030-4C02-A482-3570ABA458E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8030-4C02-A482-3570ABA458E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8030-4C02-A482-3570ABA458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Лист3!$A$5:$A$20</c:f>
              <c:strCache>
                <c:ptCount val="16"/>
                <c:pt idx="0">
                  <c:v>Атырауская</c:v>
                </c:pt>
                <c:pt idx="1">
                  <c:v>Кызылординская</c:v>
                </c:pt>
                <c:pt idx="2">
                  <c:v>Актюбинская</c:v>
                </c:pt>
                <c:pt idx="3">
                  <c:v>Жамбылская</c:v>
                </c:pt>
                <c:pt idx="4">
                  <c:v>ЗКО</c:v>
                </c:pt>
                <c:pt idx="5">
                  <c:v>г. Нур-Султан</c:v>
                </c:pt>
                <c:pt idx="6">
                  <c:v>Туркистанская</c:v>
                </c:pt>
                <c:pt idx="7">
                  <c:v>ВКО</c:v>
                </c:pt>
                <c:pt idx="8">
                  <c:v>СКО</c:v>
                </c:pt>
                <c:pt idx="9">
                  <c:v>Акмолинская</c:v>
                </c:pt>
                <c:pt idx="10">
                  <c:v>г. Шымкент</c:v>
                </c:pt>
                <c:pt idx="11">
                  <c:v>Павлодарская</c:v>
                </c:pt>
                <c:pt idx="12">
                  <c:v>Карагандинская</c:v>
                </c:pt>
                <c:pt idx="13">
                  <c:v>Алматинская</c:v>
                </c:pt>
                <c:pt idx="14">
                  <c:v>г. Алматы</c:v>
                </c:pt>
                <c:pt idx="15">
                  <c:v>Костанайская</c:v>
                </c:pt>
              </c:strCache>
            </c:strRef>
          </c:cat>
          <c:val>
            <c:numRef>
              <c:f>Лист3!$C$5:$C$20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9</c:v>
                </c:pt>
                <c:pt idx="6">
                  <c:v>9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15</c:v>
                </c:pt>
                <c:pt idx="13">
                  <c:v>16</c:v>
                </c:pt>
                <c:pt idx="14">
                  <c:v>19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030-4C02-A482-3570ABA45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052224"/>
        <c:axId val="128123648"/>
      </c:barChart>
      <c:catAx>
        <c:axId val="128052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8123648"/>
        <c:crosses val="autoZero"/>
        <c:auto val="1"/>
        <c:lblAlgn val="ctr"/>
        <c:lblOffset val="100"/>
        <c:noMultiLvlLbl val="0"/>
      </c:catAx>
      <c:valAx>
        <c:axId val="128123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8052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 г.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FD-41E5-BCC4-AAFC16EA85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D-41E5-BCC4-AAFC16EA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8 мес. 2019 г.</c:v>
                </c:pt>
                <c:pt idx="1">
                  <c:v>8 мес. 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7-4FFB-913F-580738E132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7"/>
        <c:axId val="126847232"/>
        <c:axId val="126850176"/>
      </c:barChart>
      <c:catAx>
        <c:axId val="1268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C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6850176"/>
        <c:crosses val="autoZero"/>
        <c:auto val="1"/>
        <c:lblAlgn val="ctr"/>
        <c:lblOffset val="100"/>
        <c:noMultiLvlLbl val="0"/>
      </c:catAx>
      <c:valAx>
        <c:axId val="126850176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84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K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 мес. 2019 г.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3,53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3FD-41E5-BCC4-AAFC16EA855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2,63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3FD-41E5-BCC4-AAFC16EA85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C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6 мес. 2019 г.</c:v>
                </c:pt>
                <c:pt idx="1">
                  <c:v>6 мес. 2020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3.53</c:v>
                </c:pt>
                <c:pt idx="1">
                  <c:v>2.63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C7-4FFB-913F-580738E132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-27"/>
        <c:axId val="127256064"/>
        <c:axId val="127267200"/>
      </c:barChart>
      <c:catAx>
        <c:axId val="12725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C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7267200"/>
        <c:crosses val="autoZero"/>
        <c:auto val="1"/>
        <c:lblAlgn val="ctr"/>
        <c:lblOffset val="100"/>
        <c:noMultiLvlLbl val="0"/>
      </c:catAx>
      <c:valAx>
        <c:axId val="12726720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725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 Narrow" panose="020B0606020202030204" pitchFamily="34" charset="0"/>
        </a:defRPr>
      </a:pPr>
      <a:endParaRPr lang="ru-K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516754155730538"/>
          <c:y val="0.16746669100200767"/>
          <c:w val="0.37333048362197901"/>
          <c:h val="0.87500038929270174"/>
        </c:manualLayout>
      </c:layout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D1-4A86-B1A3-C1FACC5731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D1-4A86-B1A3-C1FACC57315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D1-4A86-B1A3-C1FACC573152}"/>
              </c:ext>
            </c:extLst>
          </c:dPt>
          <c:dPt>
            <c:idx val="3"/>
            <c:bubble3D val="0"/>
            <c:spPr>
              <a:solidFill>
                <a:srgbClr val="182F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D1-4A86-B1A3-C1FACC573152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DD1-4A86-B1A3-C1FACC573152}"/>
              </c:ext>
            </c:extLst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DD1-4A86-B1A3-C1FACC573152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DD1-4A86-B1A3-C1FACC573152}"/>
              </c:ext>
            </c:extLst>
          </c:dPt>
          <c:dPt>
            <c:idx val="7"/>
            <c:bubble3D val="0"/>
            <c:spPr>
              <a:solidFill>
                <a:srgbClr val="9DC3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DD1-4A86-B1A3-C1FACC573152}"/>
              </c:ext>
            </c:extLst>
          </c:dPt>
          <c:dPt>
            <c:idx val="8"/>
            <c:bubble3D val="0"/>
            <c:spPr>
              <a:solidFill>
                <a:srgbClr val="7030A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DD1-4A86-B1A3-C1FACC573152}"/>
              </c:ext>
            </c:extLst>
          </c:dPt>
          <c:dPt>
            <c:idx val="9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DD1-4A86-B1A3-C1FACC573152}"/>
              </c:ext>
            </c:extLst>
          </c:dPt>
          <c:dPt>
            <c:idx val="1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DD1-4A86-B1A3-C1FACC573152}"/>
              </c:ext>
            </c:extLst>
          </c:dPt>
          <c:dLbls>
            <c:dLbl>
              <c:idx val="0"/>
              <c:layout>
                <c:manualLayout>
                  <c:x val="2.0272528433945655E-2"/>
                  <c:y val="1.97203551901727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1-4A86-B1A3-C1FACC57315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DD1-4A86-B1A3-C1FACC573152}"/>
                </c:ext>
              </c:extLst>
            </c:dLbl>
            <c:dLbl>
              <c:idx val="8"/>
              <c:layout>
                <c:manualLayout>
                  <c:x val="-1.8193350831147124E-3"/>
                  <c:y val="3.43981367593261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D1-4A86-B1A3-C1FACC573152}"/>
                </c:ext>
              </c:extLst>
            </c:dLbl>
            <c:dLbl>
              <c:idx val="9"/>
              <c:layout>
                <c:manualLayout>
                  <c:x val="1.4756780402449694E-2"/>
                  <c:y val="8.32427370910274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D1-4A86-B1A3-C1FACC573152}"/>
                </c:ext>
              </c:extLst>
            </c:dLbl>
            <c:dLbl>
              <c:idx val="10"/>
              <c:layout>
                <c:manualLayout>
                  <c:x val="1.4409667541557305E-2"/>
                  <c:y val="-1.3372402136219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K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DD1-4A86-B1A3-C1FACC573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Лист3!$A$2:$A$12</c:f>
              <c:strCache>
                <c:ptCount val="11"/>
                <c:pt idx="0">
                  <c:v>Деревообр. мебельная пром.</c:v>
                </c:pt>
                <c:pt idx="1">
                  <c:v>Информ. технол. и другие услуги</c:v>
                </c:pt>
                <c:pt idx="2">
                  <c:v>Легкая промышленность</c:v>
                </c:pt>
                <c:pt idx="3">
                  <c:v>Машиностроительная отрасль</c:v>
                </c:pt>
                <c:pt idx="4">
                  <c:v>Металлургическая отрасль</c:v>
                </c:pt>
                <c:pt idx="5">
                  <c:v>Нефтехимическая отрасль</c:v>
                </c:pt>
                <c:pt idx="6">
                  <c:v>Пищевая промышленность</c:v>
                </c:pt>
                <c:pt idx="7">
                  <c:v>Строительные товары</c:v>
                </c:pt>
                <c:pt idx="8">
                  <c:v>Транспортные средства</c:v>
                </c:pt>
                <c:pt idx="9">
                  <c:v>Фармацевтическая отрасль</c:v>
                </c:pt>
                <c:pt idx="10">
                  <c:v>Химическая промышленность</c:v>
                </c:pt>
              </c:strCache>
            </c:strRef>
          </c:cat>
          <c:val>
            <c:numRef>
              <c:f>Лист3!$B$2:$B$12</c:f>
              <c:numCache>
                <c:formatCode>0.0%</c:formatCode>
                <c:ptCount val="11"/>
                <c:pt idx="0">
                  <c:v>2.6595744680851064E-2</c:v>
                </c:pt>
                <c:pt idx="1">
                  <c:v>7.7127659574468085E-2</c:v>
                </c:pt>
                <c:pt idx="2">
                  <c:v>4.920212765957447E-2</c:v>
                </c:pt>
                <c:pt idx="3">
                  <c:v>9.5744680851063829E-2</c:v>
                </c:pt>
                <c:pt idx="4">
                  <c:v>9.4414893617021281E-2</c:v>
                </c:pt>
                <c:pt idx="5">
                  <c:v>6.7819148936170207E-2</c:v>
                </c:pt>
                <c:pt idx="6">
                  <c:v>0.45079787234042551</c:v>
                </c:pt>
                <c:pt idx="7">
                  <c:v>6.6489361702127658E-2</c:v>
                </c:pt>
                <c:pt idx="8">
                  <c:v>1.7287234042553192E-2</c:v>
                </c:pt>
                <c:pt idx="9">
                  <c:v>2.1276595744680851E-2</c:v>
                </c:pt>
                <c:pt idx="10">
                  <c:v>3.3244680851063829E-2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DD1-4A86-B1A3-C1FACC57315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7886658965904349E-3"/>
          <c:y val="3.6303161511912235E-2"/>
          <c:w val="0.44938648293963257"/>
          <c:h val="0.9501948149852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rgbClr val="FFC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050">
                <a:solidFill>
                  <a:srgbClr val="FFC000"/>
                </a:solidFill>
                <a:latin typeface="Arial Narrow" panose="020B0606020202030204" pitchFamily="34" charset="0"/>
              </a:rPr>
              <a:t>Основные рынки сбыта участников программы</a:t>
            </a:r>
          </a:p>
        </c:rich>
      </c:tx>
      <c:layout>
        <c:manualLayout>
          <c:xMode val="edge"/>
          <c:yMode val="edge"/>
          <c:x val="0.11872508968431693"/>
          <c:y val="4.33292267234199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rgbClr val="FFC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title>
    <c:autoTitleDeleted val="0"/>
    <c:plotArea>
      <c:layout>
        <c:manualLayout>
          <c:layoutTarget val="inner"/>
          <c:xMode val="edge"/>
          <c:yMode val="edge"/>
          <c:x val="0.4219866224087519"/>
          <c:y val="0.12164356286337272"/>
          <c:w val="0.50061619801760293"/>
          <c:h val="0.847320769677183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Лист1!$B$21:$B$29</c:f>
              <c:strCache>
                <c:ptCount val="9"/>
                <c:pt idx="0">
                  <c:v>Беларусь</c:v>
                </c:pt>
                <c:pt idx="1">
                  <c:v>Монголия</c:v>
                </c:pt>
                <c:pt idx="2">
                  <c:v>Туркменистан</c:v>
                </c:pt>
                <c:pt idx="3">
                  <c:v>Афганистан</c:v>
                </c:pt>
                <c:pt idx="4">
                  <c:v>Таджикистан</c:v>
                </c:pt>
                <c:pt idx="5">
                  <c:v>Узбекистан</c:v>
                </c:pt>
                <c:pt idx="6">
                  <c:v>Кыргызстан</c:v>
                </c:pt>
                <c:pt idx="7">
                  <c:v>Китай</c:v>
                </c:pt>
                <c:pt idx="8">
                  <c:v>Россия</c:v>
                </c:pt>
              </c:strCache>
            </c:strRef>
          </c:cat>
          <c:val>
            <c:numRef>
              <c:f>Лист1!$D$21:$D$29</c:f>
              <c:numCache>
                <c:formatCode>0.0%</c:formatCode>
                <c:ptCount val="9"/>
                <c:pt idx="0">
                  <c:v>3.9215686274509803E-2</c:v>
                </c:pt>
                <c:pt idx="1">
                  <c:v>4.9019607843137254E-2</c:v>
                </c:pt>
                <c:pt idx="2">
                  <c:v>5.8823529411764705E-2</c:v>
                </c:pt>
                <c:pt idx="3">
                  <c:v>6.8627450980392163E-2</c:v>
                </c:pt>
                <c:pt idx="4">
                  <c:v>8.8235294117647065E-2</c:v>
                </c:pt>
                <c:pt idx="5">
                  <c:v>0.10784313725490197</c:v>
                </c:pt>
                <c:pt idx="6">
                  <c:v>0.13725490196078433</c:v>
                </c:pt>
                <c:pt idx="7">
                  <c:v>0.20588235294117646</c:v>
                </c:pt>
                <c:pt idx="8">
                  <c:v>0.24509803921568626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7-4094-9F45-5F7BC4872A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6439424"/>
        <c:axId val="126442112"/>
      </c:barChart>
      <c:catAx>
        <c:axId val="126439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6442112"/>
        <c:crosses val="autoZero"/>
        <c:auto val="1"/>
        <c:lblAlgn val="ctr"/>
        <c:lblOffset val="100"/>
        <c:noMultiLvlLbl val="0"/>
      </c:catAx>
      <c:valAx>
        <c:axId val="12644211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64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Проблемы!$B$4:$B$12</c:f>
              <c:strCache>
                <c:ptCount val="9"/>
                <c:pt idx="0">
                  <c:v>Координирование с потенциальными покупателями</c:v>
                </c:pt>
                <c:pt idx="1">
                  <c:v>Сертификация товара</c:v>
                </c:pt>
                <c:pt idx="2">
                  <c:v>Разрешение на передвижение</c:v>
                </c:pt>
                <c:pt idx="3">
                  <c:v>Меры господдержки экспортеров</c:v>
                </c:pt>
                <c:pt idx="4">
                  <c:v>Пересечение государственной границы</c:v>
                </c:pt>
                <c:pt idx="5">
                  <c:v>Прочие вопросы ВЭД</c:v>
                </c:pt>
                <c:pt idx="6">
                  <c:v>Экспорт некоторых товаров</c:v>
                </c:pt>
                <c:pt idx="7">
                  <c:v>Запрет экспорта на некоторые товары</c:v>
                </c:pt>
                <c:pt idx="8">
                  <c:v>Ограничение экспорта на некоторые товары</c:v>
                </c:pt>
              </c:strCache>
            </c:strRef>
          </c:cat>
          <c:val>
            <c:numRef>
              <c:f>Проблемы!$D$4:$D$12</c:f>
              <c:numCache>
                <c:formatCode>0.0%</c:formatCode>
                <c:ptCount val="9"/>
                <c:pt idx="0">
                  <c:v>3.7558685446009391E-2</c:v>
                </c:pt>
                <c:pt idx="1">
                  <c:v>3.7558685446009391E-2</c:v>
                </c:pt>
                <c:pt idx="2">
                  <c:v>4.2253521126760563E-2</c:v>
                </c:pt>
                <c:pt idx="3">
                  <c:v>4.6948356807511735E-2</c:v>
                </c:pt>
                <c:pt idx="4">
                  <c:v>6.5727699530516437E-2</c:v>
                </c:pt>
                <c:pt idx="5">
                  <c:v>0.107981220657277</c:v>
                </c:pt>
                <c:pt idx="6">
                  <c:v>0.15962441314553991</c:v>
                </c:pt>
                <c:pt idx="7">
                  <c:v>0.215962441314554</c:v>
                </c:pt>
                <c:pt idx="8">
                  <c:v>0.28638497652582162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6-40BF-B6A5-E8C566DE80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26"/>
        <c:axId val="127636608"/>
        <c:axId val="127639552"/>
      </c:barChart>
      <c:catAx>
        <c:axId val="12763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7639552"/>
        <c:crosses val="autoZero"/>
        <c:auto val="1"/>
        <c:lblAlgn val="r"/>
        <c:lblOffset val="100"/>
        <c:noMultiLvlLbl val="0"/>
      </c:catAx>
      <c:valAx>
        <c:axId val="127639552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276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Лист1!$A$1:$A$9</c:f>
              <c:strCache>
                <c:ptCount val="9"/>
                <c:pt idx="0">
                  <c:v>Документация</c:v>
                </c:pt>
                <c:pt idx="1">
                  <c:v>Финансы</c:v>
                </c:pt>
                <c:pt idx="2">
                  <c:v>Информация</c:v>
                </c:pt>
                <c:pt idx="3">
                  <c:v>Нетарифные меры</c:v>
                </c:pt>
                <c:pt idx="4">
                  <c:v>Реклама</c:v>
                </c:pt>
                <c:pt idx="5">
                  <c:v>Логистика</c:v>
                </c:pt>
                <c:pt idx="6">
                  <c:v>Транспорт</c:v>
                </c:pt>
                <c:pt idx="7">
                  <c:v>Функционирование в период пандемии</c:v>
                </c:pt>
                <c:pt idx="8">
                  <c:v>Меры господдержки</c:v>
                </c:pt>
              </c:strCache>
            </c:strRef>
          </c:cat>
          <c:val>
            <c:numRef>
              <c:f>Лист1!$B$1:$B$9</c:f>
              <c:numCache>
                <c:formatCode>0%</c:formatCode>
                <c:ptCount val="9"/>
                <c:pt idx="0">
                  <c:v>0.2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0.02</c:v>
                </c:pt>
                <c:pt idx="5">
                  <c:v>0.14000000000000001</c:v>
                </c:pt>
                <c:pt idx="6">
                  <c:v>0.05</c:v>
                </c:pt>
                <c:pt idx="7">
                  <c:v>0.09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F-4B77-B76E-7BC73007B7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5294464"/>
        <c:axId val="125296000"/>
      </c:barChart>
      <c:catAx>
        <c:axId val="1252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5296000"/>
        <c:crosses val="autoZero"/>
        <c:auto val="1"/>
        <c:lblAlgn val="ctr"/>
        <c:lblOffset val="100"/>
        <c:noMultiLvlLbl val="0"/>
      </c:catAx>
      <c:valAx>
        <c:axId val="1252960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2529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_-* #,##0.0\ _₽_-;\-* #,##0.0\ _₽_-;_-* "-"??\ _₽_-;_-@_-</c:formatCode>
                <c:ptCount val="1"/>
                <c:pt idx="0">
                  <c:v>40.087000000000003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4D-4DD9-9360-A356B9C33815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_-* #,##0.0\ _₽_-;\-* #,##0.0\ _₽_-;_-* "-"??\ _₽_-;_-@_-</c:formatCode>
                <c:ptCount val="1"/>
                <c:pt idx="0">
                  <c:v>90.197999999999993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4D-4DD9-9360-A356B9C33815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_-* #,##0.0\ _₽_-;\-* #,##0.0\ _₽_-;_-* "-"??\ _₽_-;_-@_-</c:formatCode>
                <c:ptCount val="1"/>
                <c:pt idx="0">
                  <c:v>97.090999999999994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4D-4DD9-9360-A356B9C33815}"/>
            </c:ext>
          </c:extLst>
        </c:ser>
        <c:ser>
          <c:idx val="0"/>
          <c:order val="3"/>
          <c:tx>
            <c:strRef>
              <c:f>Лист1!$F$1</c:f>
              <c:strCache>
                <c:ptCount val="1"/>
                <c:pt idx="0">
                  <c:v>9 м 2020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_-* #,##0.0\ _₽_-;\-* #,##0.0\ _₽_-;_-* "-"??\ _₽_-;_-@_-</c:formatCode>
                <c:ptCount val="1"/>
                <c:pt idx="0">
                  <c:v>54.615000000000002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4D-4DD9-9360-A356B9C33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805696"/>
        <c:axId val="127819776"/>
      </c:barChart>
      <c:catAx>
        <c:axId val="1278056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819776"/>
        <c:crosses val="autoZero"/>
        <c:auto val="1"/>
        <c:lblAlgn val="ctr"/>
        <c:lblOffset val="100"/>
        <c:noMultiLvlLbl val="0"/>
      </c:catAx>
      <c:valAx>
        <c:axId val="127819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rgbClr val="182F55"/>
              </a:solidFill>
              <a:round/>
            </a:ln>
            <a:effectLst/>
          </c:spPr>
        </c:majorGridlines>
        <c:numFmt formatCode="_-* #,##0.0\ _₽_-;\-* #,##0.0\ _₽_-;_-* &quot;-&quot;??\ _₽_-;_-@_-" sourceLinked="1"/>
        <c:majorTickMark val="none"/>
        <c:minorTickMark val="none"/>
        <c:tickLblPos val="nextTo"/>
        <c:crossAx val="1278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200" b="1" i="0" u="none" strike="noStrike" kern="1200" baseline="0" dirty="0">
                <a:solidFill>
                  <a:srgbClr val="FFC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Объем принятых обязательств по отраслям за 2019 г.</a:t>
            </a:r>
          </a:p>
        </c:rich>
      </c:tx>
      <c:layout>
        <c:manualLayout>
          <c:xMode val="edge"/>
          <c:yMode val="edge"/>
          <c:x val="0.19969699865978352"/>
          <c:y val="4.3185050491654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DC3E6"/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Лист1!$B$3:$B$10</c:f>
              <c:strCache>
                <c:ptCount val="8"/>
                <c:pt idx="0">
                  <c:v>Прочее</c:v>
                </c:pt>
                <c:pt idx="1">
                  <c:v>Легкая промышленность</c:v>
                </c:pt>
                <c:pt idx="2">
                  <c:v>Химическая промышленность</c:v>
                </c:pt>
                <c:pt idx="3">
                  <c:v>АПК- готовая продукция</c:v>
                </c:pt>
                <c:pt idx="4">
                  <c:v>Машиностроение</c:v>
                </c:pt>
                <c:pt idx="5">
                  <c:v>Экспорт услуг/ работ</c:v>
                </c:pt>
                <c:pt idx="6">
                  <c:v>Металлургия</c:v>
                </c:pt>
                <c:pt idx="7">
                  <c:v>Пищевая промышленность</c:v>
                </c:pt>
              </c:strCache>
            </c:strRef>
          </c:cat>
          <c:val>
            <c:numRef>
              <c:f>Лист1!$C$3:$C$10</c:f>
              <c:numCache>
                <c:formatCode>#,##0</c:formatCode>
                <c:ptCount val="8"/>
                <c:pt idx="0" formatCode="General">
                  <c:v>895</c:v>
                </c:pt>
                <c:pt idx="1">
                  <c:v>2240</c:v>
                </c:pt>
                <c:pt idx="2">
                  <c:v>6335</c:v>
                </c:pt>
                <c:pt idx="3">
                  <c:v>7254</c:v>
                </c:pt>
                <c:pt idx="4">
                  <c:v>7394</c:v>
                </c:pt>
                <c:pt idx="5">
                  <c:v>10212</c:v>
                </c:pt>
                <c:pt idx="6">
                  <c:v>18388</c:v>
                </c:pt>
                <c:pt idx="7" formatCode="_-* #\ ##0_-;\-* #\ ##0_-;_-* &quot;-&quot;??_-;_-@_-">
                  <c:v>44359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D-44B2-ABA9-839C079D4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27832448"/>
        <c:axId val="127833984"/>
      </c:barChart>
      <c:catAx>
        <c:axId val="127832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KZ"/>
          </a:p>
        </c:txPr>
        <c:crossAx val="127833984"/>
        <c:crosses val="autoZero"/>
        <c:auto val="1"/>
        <c:lblAlgn val="ctr"/>
        <c:lblOffset val="100"/>
        <c:noMultiLvlLbl val="0"/>
      </c:catAx>
      <c:valAx>
        <c:axId val="1278339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783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</cdr:x>
      <cdr:y>0.63574</cdr:y>
    </cdr:from>
    <cdr:to>
      <cdr:x>0.96853</cdr:x>
      <cdr:y>0.81411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818119" y="1249337"/>
          <a:ext cx="1038097" cy="350520"/>
        </a:xfrm>
        <a:prstGeom xmlns:a="http://schemas.openxmlformats.org/drawingml/2006/main" prst="rect">
          <a:avLst/>
        </a:prstGeom>
        <a:solidFill xmlns:a="http://schemas.openxmlformats.org/drawingml/2006/main">
          <a:srgbClr val="1F4E7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0.85026</cdr:x>
      <cdr:y>0.6435</cdr:y>
    </cdr:from>
    <cdr:to>
      <cdr:x>0.98026</cdr:x>
      <cdr:y>0.77921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74815" y="1264577"/>
          <a:ext cx="118872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/>
              </a:solidFill>
              <a:latin typeface="Arial Narrow" panose="020B0606020202030204" pitchFamily="34" charset="0"/>
            </a:rPr>
            <a:t>8 мес. 2020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0.38982</cdr:x>
      <cdr:y>0.0009</cdr:y>
    </cdr:from>
    <cdr:to>
      <cdr:x>0.61864</cdr:x>
      <cdr:y>0.21286</cdr:y>
    </cdr:to>
    <cdr:sp macro="" textlink="">
      <cdr:nvSpPr>
        <cdr:cNvPr id="2" name="TextBox 18">
          <a:extLst xmlns:a="http://schemas.openxmlformats.org/drawingml/2006/main">
            <a:ext uri="{FF2B5EF4-FFF2-40B4-BE49-F238E27FC236}">
              <a16:creationId xmlns:a16="http://schemas.microsoft.com/office/drawing/2014/main" id="{1F4E4E10-8C47-4CFE-9A0E-68B1B5A8C4A7}"/>
            </a:ext>
          </a:extLst>
        </cdr:cNvPr>
        <cdr:cNvSpPr txBox="1"/>
      </cdr:nvSpPr>
      <cdr:spPr>
        <a:xfrm xmlns:a="http://schemas.openxmlformats.org/drawingml/2006/main">
          <a:off x="778850" y="1045"/>
          <a:ext cx="45717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53014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506029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59043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012058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65072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518087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71101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2024116" algn="l" defTabSz="253014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kk-KZ" b="1" dirty="0">
              <a:solidFill>
                <a:srgbClr val="C00000"/>
              </a:solidFill>
              <a:latin typeface="Arial Narrow" panose="020B0606020202030204" pitchFamily="34" charset="0"/>
            </a:rPr>
            <a:t>-7,3%</a:t>
          </a:r>
          <a:endParaRPr lang="ru-RU" b="1" dirty="0">
            <a:solidFill>
              <a:srgbClr val="C00000"/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EE185C2-CC4A-4CB5-9DF4-CA7B3E7F3D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294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01DB3A-CB8F-406A-BF14-FA5862EADE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4" cy="498294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4C4175E9-34DF-46D2-B176-1D4C9E1E11B2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F6BFA1-888A-4B5A-82CC-43D6F43A9C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8"/>
            <a:ext cx="2944284" cy="498293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D3DCE1-3696-446D-82E9-124A7279A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8"/>
            <a:ext cx="2944284" cy="498293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8A5712DD-1514-44CB-9E29-DE71BFDE43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410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8294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4" cy="498294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A0FB0DCF-34F9-4A58-9E94-7C606BDF3970}" type="datetimeFigureOut">
              <a:rPr lang="ru-RU" smtClean="0"/>
              <a:pPr/>
              <a:t>24.10.2020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75" tIns="45638" rIns="91275" bIns="456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9488"/>
            <a:ext cx="5435600" cy="3910488"/>
          </a:xfrm>
          <a:prstGeom prst="rect">
            <a:avLst/>
          </a:prstGeom>
        </p:spPr>
        <p:txBody>
          <a:bodyPr vert="horz" lIns="91275" tIns="45638" rIns="91275" bIns="4563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4" cy="498293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4" cy="498293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95DE76D1-5A50-4D52-BC90-652075851C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4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97545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595090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892635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190180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487725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785270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082815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380360" algn="l" defTabSz="595090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6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E76D1-5A50-4D52-BC90-652075851C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50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271C-8554-47D8-B3AE-1ED08BF2C4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394526" indent="0" algn="ctr">
              <a:buNone/>
              <a:defRPr sz="1700"/>
            </a:lvl2pPr>
            <a:lvl3pPr marL="789051" indent="0" algn="ctr">
              <a:buNone/>
              <a:defRPr sz="1600"/>
            </a:lvl3pPr>
            <a:lvl4pPr marL="1183577" indent="0" algn="ctr">
              <a:buNone/>
              <a:defRPr sz="1400"/>
            </a:lvl4pPr>
            <a:lvl5pPr marL="1578102" indent="0" algn="ctr">
              <a:buNone/>
              <a:defRPr sz="1400"/>
            </a:lvl5pPr>
            <a:lvl6pPr marL="1972628" indent="0" algn="ctr">
              <a:buNone/>
              <a:defRPr sz="1400"/>
            </a:lvl6pPr>
            <a:lvl7pPr marL="2367153" indent="0" algn="ctr">
              <a:buNone/>
              <a:defRPr sz="1400"/>
            </a:lvl7pPr>
            <a:lvl8pPr marL="2761679" indent="0" algn="ctr">
              <a:buNone/>
              <a:defRPr sz="1400"/>
            </a:lvl8pPr>
            <a:lvl9pPr marL="3156204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9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19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35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4993AE-CCB8-4256-8391-B3F9BDF0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8716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394526" indent="0" algn="ctr">
              <a:buNone/>
              <a:defRPr sz="1700"/>
            </a:lvl2pPr>
            <a:lvl3pPr marL="789051" indent="0" algn="ctr">
              <a:buNone/>
              <a:defRPr sz="1600"/>
            </a:lvl3pPr>
            <a:lvl4pPr marL="1183577" indent="0" algn="ctr">
              <a:buNone/>
              <a:defRPr sz="1400"/>
            </a:lvl4pPr>
            <a:lvl5pPr marL="1578102" indent="0" algn="ctr">
              <a:buNone/>
              <a:defRPr sz="1400"/>
            </a:lvl5pPr>
            <a:lvl6pPr marL="1972628" indent="0" algn="ctr">
              <a:buNone/>
              <a:defRPr sz="1400"/>
            </a:lvl6pPr>
            <a:lvl7pPr marL="2367153" indent="0" algn="ctr">
              <a:buNone/>
              <a:defRPr sz="1400"/>
            </a:lvl7pPr>
            <a:lvl8pPr marL="2761679" indent="0" algn="ctr">
              <a:buNone/>
              <a:defRPr sz="1400"/>
            </a:lvl8pPr>
            <a:lvl9pPr marL="3156204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9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41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945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9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83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78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72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6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61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56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1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475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3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7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7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24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800"/>
            </a:lvl1pPr>
            <a:lvl2pPr marL="394526" indent="0">
              <a:buNone/>
              <a:defRPr sz="2400"/>
            </a:lvl2pPr>
            <a:lvl3pPr marL="789051" indent="0">
              <a:buNone/>
              <a:defRPr sz="2100"/>
            </a:lvl3pPr>
            <a:lvl4pPr marL="1183577" indent="0">
              <a:buNone/>
              <a:defRPr sz="1700"/>
            </a:lvl4pPr>
            <a:lvl5pPr marL="1578102" indent="0">
              <a:buNone/>
              <a:defRPr sz="1700"/>
            </a:lvl5pPr>
            <a:lvl6pPr marL="1972628" indent="0">
              <a:buNone/>
              <a:defRPr sz="1700"/>
            </a:lvl6pPr>
            <a:lvl7pPr marL="2367153" indent="0">
              <a:buNone/>
              <a:defRPr sz="1700"/>
            </a:lvl7pPr>
            <a:lvl8pPr marL="2761679" indent="0">
              <a:buNone/>
              <a:defRPr sz="1700"/>
            </a:lvl8pPr>
            <a:lvl9pPr marL="3156204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3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2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58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4993AE-CCB8-4256-8391-B3F9BDF0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07629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1"/>
          </a:xfrm>
        </p:spPr>
        <p:txBody>
          <a:bodyPr/>
          <a:lstStyle>
            <a:lvl1pPr marL="0" indent="0" algn="ctr">
              <a:buNone/>
              <a:defRPr sz="2100"/>
            </a:lvl1pPr>
            <a:lvl2pPr marL="394526" indent="0" algn="ctr">
              <a:buNone/>
              <a:defRPr sz="1700"/>
            </a:lvl2pPr>
            <a:lvl3pPr marL="789051" indent="0" algn="ctr">
              <a:buNone/>
              <a:defRPr sz="1600"/>
            </a:lvl3pPr>
            <a:lvl4pPr marL="1183577" indent="0" algn="ctr">
              <a:buNone/>
              <a:defRPr sz="1400"/>
            </a:lvl4pPr>
            <a:lvl5pPr marL="1578102" indent="0" algn="ctr">
              <a:buNone/>
              <a:defRPr sz="1400"/>
            </a:lvl5pPr>
            <a:lvl6pPr marL="1972628" indent="0" algn="ctr">
              <a:buNone/>
              <a:defRPr sz="1400"/>
            </a:lvl6pPr>
            <a:lvl7pPr marL="2367153" indent="0" algn="ctr">
              <a:buNone/>
              <a:defRPr sz="1400"/>
            </a:lvl7pPr>
            <a:lvl8pPr marL="2761679" indent="0" algn="ctr">
              <a:buNone/>
              <a:defRPr sz="1400"/>
            </a:lvl8pPr>
            <a:lvl9pPr marL="3156204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922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701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945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9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83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78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72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6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61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56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3945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89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835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781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72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67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61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562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715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593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99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18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85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095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800"/>
            </a:lvl1pPr>
            <a:lvl2pPr marL="394526" indent="0">
              <a:buNone/>
              <a:defRPr sz="2400"/>
            </a:lvl2pPr>
            <a:lvl3pPr marL="789051" indent="0">
              <a:buNone/>
              <a:defRPr sz="2100"/>
            </a:lvl3pPr>
            <a:lvl4pPr marL="1183577" indent="0">
              <a:buNone/>
              <a:defRPr sz="1700"/>
            </a:lvl4pPr>
            <a:lvl5pPr marL="1578102" indent="0">
              <a:buNone/>
              <a:defRPr sz="1700"/>
            </a:lvl5pPr>
            <a:lvl6pPr marL="1972628" indent="0">
              <a:buNone/>
              <a:defRPr sz="1700"/>
            </a:lvl6pPr>
            <a:lvl7pPr marL="2367153" indent="0">
              <a:buNone/>
              <a:defRPr sz="1700"/>
            </a:lvl7pPr>
            <a:lvl8pPr marL="2761679" indent="0">
              <a:buNone/>
              <a:defRPr sz="1700"/>
            </a:lvl8pPr>
            <a:lvl9pPr marL="3156204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01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2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80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7E6405-2724-43C5-8B95-C70402BD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7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25486" y="4928339"/>
            <a:ext cx="272093" cy="273844"/>
          </a:xfrm>
          <a:prstGeom prst="rect">
            <a:avLst/>
          </a:prstGeom>
        </p:spPr>
        <p:txBody>
          <a:bodyPr/>
          <a:lstStyle/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54993AE-CCB8-4256-8391-B3F9BDF0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725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67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4526" indent="0">
              <a:buNone/>
              <a:defRPr sz="1700" b="1"/>
            </a:lvl2pPr>
            <a:lvl3pPr marL="789051" indent="0">
              <a:buNone/>
              <a:defRPr sz="1600" b="1"/>
            </a:lvl3pPr>
            <a:lvl4pPr marL="1183577" indent="0">
              <a:buNone/>
              <a:defRPr sz="1400" b="1"/>
            </a:lvl4pPr>
            <a:lvl5pPr marL="1578102" indent="0">
              <a:buNone/>
              <a:defRPr sz="1400" b="1"/>
            </a:lvl5pPr>
            <a:lvl6pPr marL="1972628" indent="0">
              <a:buNone/>
              <a:defRPr sz="1400" b="1"/>
            </a:lvl6pPr>
            <a:lvl7pPr marL="2367153" indent="0">
              <a:buNone/>
              <a:defRPr sz="1400" b="1"/>
            </a:lvl7pPr>
            <a:lvl8pPr marL="2761679" indent="0">
              <a:buNone/>
              <a:defRPr sz="1400" b="1"/>
            </a:lvl8pPr>
            <a:lvl9pPr marL="3156204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662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6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374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3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800"/>
            </a:lvl1pPr>
            <a:lvl2pPr marL="394526" indent="0">
              <a:buNone/>
              <a:defRPr sz="2400"/>
            </a:lvl2pPr>
            <a:lvl3pPr marL="789051" indent="0">
              <a:buNone/>
              <a:defRPr sz="2100"/>
            </a:lvl3pPr>
            <a:lvl4pPr marL="1183577" indent="0">
              <a:buNone/>
              <a:defRPr sz="1700"/>
            </a:lvl4pPr>
            <a:lvl5pPr marL="1578102" indent="0">
              <a:buNone/>
              <a:defRPr sz="1700"/>
            </a:lvl5pPr>
            <a:lvl6pPr marL="1972628" indent="0">
              <a:buNone/>
              <a:defRPr sz="1700"/>
            </a:lvl6pPr>
            <a:lvl7pPr marL="2367153" indent="0">
              <a:buNone/>
              <a:defRPr sz="1700"/>
            </a:lvl7pPr>
            <a:lvl8pPr marL="2761679" indent="0">
              <a:buNone/>
              <a:defRPr sz="1700"/>
            </a:lvl8pPr>
            <a:lvl9pPr marL="3156204" indent="0">
              <a:buNone/>
              <a:defRPr sz="17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400"/>
            </a:lvl1pPr>
            <a:lvl2pPr marL="394526" indent="0">
              <a:buNone/>
              <a:defRPr sz="1200"/>
            </a:lvl2pPr>
            <a:lvl3pPr marL="789051" indent="0">
              <a:buNone/>
              <a:defRPr sz="1000"/>
            </a:lvl3pPr>
            <a:lvl4pPr marL="1183577" indent="0">
              <a:buNone/>
              <a:defRPr sz="900"/>
            </a:lvl4pPr>
            <a:lvl5pPr marL="1578102" indent="0">
              <a:buNone/>
              <a:defRPr sz="900"/>
            </a:lvl5pPr>
            <a:lvl6pPr marL="1972628" indent="0">
              <a:buNone/>
              <a:defRPr sz="900"/>
            </a:lvl6pPr>
            <a:lvl7pPr marL="2367153" indent="0">
              <a:buNone/>
              <a:defRPr sz="900"/>
            </a:lvl7pPr>
            <a:lvl8pPr marL="2761679" indent="0">
              <a:buNone/>
              <a:defRPr sz="900"/>
            </a:lvl8pPr>
            <a:lvl9pPr marL="315620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92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0603" tIns="25301" rIns="50603" bIns="2530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50603" tIns="25301" rIns="50603" bIns="253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695-A175-4211-B87D-BE490BB0E9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411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674" r:id="rId13"/>
  </p:sldLayoutIdLst>
  <p:hf hdr="0" dt="0"/>
  <p:txStyles>
    <p:titleStyle>
      <a:lvl1pPr algn="l" defTabSz="789051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63" indent="-197263" algn="l" defTabSz="789051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788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314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839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365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890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416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58941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53467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26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51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77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102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628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153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679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204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0603" tIns="25301" rIns="50603" bIns="2530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50603" tIns="25301" rIns="50603" bIns="253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hdr="0" dt="0"/>
  <p:txStyles>
    <p:titleStyle>
      <a:lvl1pPr algn="l" defTabSz="789051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63" indent="-197263" algn="l" defTabSz="789051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788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314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839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365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890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416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58941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53467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26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51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77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102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628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153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679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204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50603" tIns="25301" rIns="50603" bIns="25301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3"/>
          </a:xfrm>
          <a:prstGeom prst="rect">
            <a:avLst/>
          </a:prstGeom>
        </p:spPr>
        <p:txBody>
          <a:bodyPr vert="horz" lIns="50603" tIns="25301" rIns="50603" bIns="2530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B4695-A175-4211-B87D-BE490BB0E9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5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hf hdr="0" dt="0"/>
  <p:txStyles>
    <p:titleStyle>
      <a:lvl1pPr algn="l" defTabSz="789051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7263" indent="-197263" algn="l" defTabSz="789051" rtl="0" eaLnBrk="1" latinLnBrk="0" hangingPunct="1">
        <a:lnSpc>
          <a:spcPct val="90000"/>
        </a:lnSpc>
        <a:spcBef>
          <a:spcPts val="86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1788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6314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839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75365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69890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64416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58941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53467" indent="-197263" algn="l" defTabSz="789051" rtl="0" eaLnBrk="1" latinLnBrk="0" hangingPunct="1">
        <a:lnSpc>
          <a:spcPct val="90000"/>
        </a:lnSpc>
        <a:spcBef>
          <a:spcPts val="432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4526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9051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3577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8102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2628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7153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1679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6204" algn="l" defTabSz="78905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9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chart" Target="../charts/chart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jpeg"/><Relationship Id="rId26" Type="http://schemas.openxmlformats.org/officeDocument/2006/relationships/image" Target="../media/image53.jpeg"/><Relationship Id="rId3" Type="http://schemas.openxmlformats.org/officeDocument/2006/relationships/image" Target="../media/image30.png"/><Relationship Id="rId21" Type="http://schemas.openxmlformats.org/officeDocument/2006/relationships/image" Target="../media/image48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jpeg"/><Relationship Id="rId2" Type="http://schemas.openxmlformats.org/officeDocument/2006/relationships/image" Target="../media/image29.jpeg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jpe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28" Type="http://schemas.openxmlformats.org/officeDocument/2006/relationships/image" Target="../media/image55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jpeg"/><Relationship Id="rId27" Type="http://schemas.openxmlformats.org/officeDocument/2006/relationships/image" Target="../media/image5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18" Type="http://schemas.openxmlformats.org/officeDocument/2006/relationships/image" Target="../media/image69.svg"/><Relationship Id="rId26" Type="http://schemas.openxmlformats.org/officeDocument/2006/relationships/image" Target="../media/image73.svg"/><Relationship Id="rId39" Type="http://schemas.openxmlformats.org/officeDocument/2006/relationships/image" Target="../media/image84.png"/><Relationship Id="rId21" Type="http://schemas.openxmlformats.org/officeDocument/2006/relationships/image" Target="../media/image13.png"/><Relationship Id="rId34" Type="http://schemas.openxmlformats.org/officeDocument/2006/relationships/image" Target="../media/image7.svg"/><Relationship Id="rId42" Type="http://schemas.openxmlformats.org/officeDocument/2006/relationships/image" Target="../media/image8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6" Type="http://schemas.openxmlformats.org/officeDocument/2006/relationships/image" Target="../media/image12.svg"/><Relationship Id="rId20" Type="http://schemas.openxmlformats.org/officeDocument/2006/relationships/image" Target="../media/image71.svg"/><Relationship Id="rId29" Type="http://schemas.openxmlformats.org/officeDocument/2006/relationships/image" Target="../media/image76.png"/><Relationship Id="rId41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24" Type="http://schemas.openxmlformats.org/officeDocument/2006/relationships/image" Target="../media/image10.svg"/><Relationship Id="rId32" Type="http://schemas.openxmlformats.org/officeDocument/2006/relationships/image" Target="../media/image79.svg"/><Relationship Id="rId37" Type="http://schemas.openxmlformats.org/officeDocument/2006/relationships/image" Target="../media/image82.png"/><Relationship Id="rId40" Type="http://schemas.openxmlformats.org/officeDocument/2006/relationships/image" Target="../media/image85.png"/><Relationship Id="rId5" Type="http://schemas.openxmlformats.org/officeDocument/2006/relationships/image" Target="../media/image59.svg"/><Relationship Id="rId15" Type="http://schemas.openxmlformats.org/officeDocument/2006/relationships/image" Target="../media/image11.png"/><Relationship Id="rId23" Type="http://schemas.openxmlformats.org/officeDocument/2006/relationships/image" Target="../media/image9.png"/><Relationship Id="rId28" Type="http://schemas.openxmlformats.org/officeDocument/2006/relationships/image" Target="../media/image75.svg"/><Relationship Id="rId36" Type="http://schemas.openxmlformats.org/officeDocument/2006/relationships/image" Target="../media/image81.svg"/><Relationship Id="rId10" Type="http://schemas.openxmlformats.org/officeDocument/2006/relationships/image" Target="../media/image64.png"/><Relationship Id="rId19" Type="http://schemas.openxmlformats.org/officeDocument/2006/relationships/image" Target="../media/image70.png"/><Relationship Id="rId31" Type="http://schemas.openxmlformats.org/officeDocument/2006/relationships/image" Target="../media/image78.png"/><Relationship Id="rId44" Type="http://schemas.openxmlformats.org/officeDocument/2006/relationships/image" Target="../media/image8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chart" Target="../charts/chart11.xml"/><Relationship Id="rId22" Type="http://schemas.openxmlformats.org/officeDocument/2006/relationships/image" Target="../media/image14.svg"/><Relationship Id="rId27" Type="http://schemas.openxmlformats.org/officeDocument/2006/relationships/image" Target="../media/image74.png"/><Relationship Id="rId30" Type="http://schemas.openxmlformats.org/officeDocument/2006/relationships/image" Target="../media/image77.svg"/><Relationship Id="rId35" Type="http://schemas.openxmlformats.org/officeDocument/2006/relationships/image" Target="../media/image80.png"/><Relationship Id="rId43" Type="http://schemas.openxmlformats.org/officeDocument/2006/relationships/image" Target="../media/image4.png"/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12" Type="http://schemas.openxmlformats.org/officeDocument/2006/relationships/image" Target="../media/image66.png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6.png"/><Relationship Id="rId38" Type="http://schemas.openxmlformats.org/officeDocument/2006/relationships/image" Target="../media/image8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107B5EA-55D7-4461-81B2-EBCA115F1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645" y="215500"/>
            <a:ext cx="946710" cy="94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53073-50A8-4647-BBE4-FB90A042A6F1}"/>
              </a:ext>
            </a:extLst>
          </p:cNvPr>
          <p:cNvSpPr txBox="1"/>
          <p:nvPr/>
        </p:nvSpPr>
        <p:spPr>
          <a:xfrm>
            <a:off x="0" y="1272217"/>
            <a:ext cx="9144000" cy="512761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/>
            <a:r>
              <a:rPr lang="ru-RU" sz="1500" b="1" dirty="0">
                <a:solidFill>
                  <a:srgbClr val="ECC4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торговли и интеграции </a:t>
            </a:r>
          </a:p>
          <a:p>
            <a:pPr algn="ctr"/>
            <a:r>
              <a:rPr lang="ru-RU" sz="1500" b="1" dirty="0">
                <a:solidFill>
                  <a:srgbClr val="ECC4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C9352-CC90-462B-8063-97B6FA0A695B}"/>
              </a:ext>
            </a:extLst>
          </p:cNvPr>
          <p:cNvSpPr txBox="1"/>
          <p:nvPr/>
        </p:nvSpPr>
        <p:spPr>
          <a:xfrm>
            <a:off x="0" y="2418186"/>
            <a:ext cx="9144000" cy="912871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роли торгового ведомства в реализации Послания Главы государства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FA1A76-3273-46C3-A494-7679871DE42F}"/>
              </a:ext>
            </a:extLst>
          </p:cNvPr>
          <p:cNvSpPr txBox="1"/>
          <p:nvPr/>
        </p:nvSpPr>
        <p:spPr>
          <a:xfrm>
            <a:off x="0" y="4787035"/>
            <a:ext cx="9144000" cy="281929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/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г. Нур-Султан,</a:t>
            </a:r>
            <a:r>
              <a:rPr lang="en-US" sz="15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СЦК, октябрь 2020 года</a:t>
            </a:r>
          </a:p>
        </p:txBody>
      </p:sp>
      <p:pic>
        <p:nvPicPr>
          <p:cNvPr id="8" name="Рисунок 7" descr="Молоток">
            <a:extLst>
              <a:ext uri="{FF2B5EF4-FFF2-40B4-BE49-F238E27FC236}">
                <a16:creationId xmlns:a16="http://schemas.microsoft.com/office/drawing/2014/main" id="{40591D0E-9614-4693-BC30-4A01D5F599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6277" y="8325348"/>
            <a:ext cx="868324" cy="86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9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51853" y="198429"/>
            <a:ext cx="4170757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ЦИФРОВАЯ ПЛАТФОРМА ЭКСПОРТЕРА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542" y="1391428"/>
            <a:ext cx="4351733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Описание проекта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0100" y="1391428"/>
            <a:ext cx="0" cy="28090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31836" y="1391428"/>
            <a:ext cx="4288339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Текущий статус реализации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44" y="768975"/>
            <a:ext cx="88600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Ускоренное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продвижение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несырьевого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экспорта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товаров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услуг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приоритетным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позициям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достижения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целевых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показателей</a:t>
            </a:r>
            <a:r>
              <a:rPr kumimoji="0" lang="kk-K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62041"/>
            <a:ext cx="9144000" cy="7719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" y="4352364"/>
            <a:ext cx="2095500" cy="7911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53014" marR="0" lvl="1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Социально-экономические эффекты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-1" y="421567"/>
            <a:ext cx="2095500" cy="25882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253014" marR="0" lvl="1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4642" y="1811640"/>
            <a:ext cx="4275533" cy="193129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 анализ бизнес-процессов и функций, подлежащих автоматизации в рамках платформы.</a:t>
            </a: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Разработана концепция цифровой платформы для экспортеров.</a:t>
            </a: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Проводится пилотный проект по возмещению затрат экспортерам в онлайн режиме совместно со Сбербанк и Альфа Банк.</a:t>
            </a: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kk-KZ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5499" y="4422912"/>
            <a:ext cx="7048501" cy="6578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Оцифровка клиентских путей экспортера будет способствовать:</a:t>
            </a:r>
          </a:p>
          <a:p>
            <a:pPr marL="257175" marR="0" lvl="0" indent="-257175" algn="l" defTabSz="2530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Ускорению продвижения </a:t>
            </a:r>
            <a:r>
              <a:rPr kumimoji="0" lang="ru-RU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несырьевого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экспорта и его прироста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+USD18 </a:t>
            </a:r>
            <a:r>
              <a:rPr kumimoji="0" lang="kk-KZ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млрд</a:t>
            </a: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kk-KZ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2025 </a:t>
            </a:r>
            <a:r>
              <a:rPr kumimoji="0" lang="kk-KZ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2530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Увеличению числа экспортеров и </a:t>
            </a: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доли МСБ в экспорте и в ВВП страны до 35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kk-KZ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</a:t>
            </a: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2025 </a:t>
            </a:r>
            <a:r>
              <a:rPr kumimoji="0" lang="kk-KZ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году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57175" marR="0" lvl="0" indent="-257175" algn="l" defTabSz="2530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k-KZ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Исключению коррупционных рисков</a:t>
            </a:r>
            <a:r>
              <a:rPr kumimoji="0" lang="kk-K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по предоставлению мер гос. </a:t>
            </a: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kk-K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оддержки</a:t>
            </a:r>
            <a:r>
              <a:rPr kumimoji="0" lang="kk-K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</a:t>
            </a:r>
            <a:r>
              <a:rPr kumimoji="0" lang="kk-KZ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kk-KZ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экспортеров</a:t>
            </a:r>
            <a:r>
              <a:rPr kumimoji="0" lang="kk-KZ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144" y="1811640"/>
            <a:ext cx="4326131" cy="16563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0144" y="3528069"/>
            <a:ext cx="4326131" cy="7738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666" y="1789478"/>
            <a:ext cx="1882823" cy="20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Пользовательский</a:t>
            </a: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интерфейс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7113" y="4103457"/>
            <a:ext cx="3163847" cy="2077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Управление</a:t>
            </a: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операциями</a:t>
            </a: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и </a:t>
            </a: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данными</a:t>
            </a: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</a:t>
            </a:r>
            <a:r>
              <a:rPr kumimoji="0" lang="kk-KZ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kk-KZ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экспортерам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6" name="object 36"/>
          <p:cNvGrpSpPr/>
          <p:nvPr/>
        </p:nvGrpSpPr>
        <p:grpSpPr>
          <a:xfrm>
            <a:off x="410423" y="1993560"/>
            <a:ext cx="243000" cy="243000"/>
            <a:chOff x="3617976" y="2247900"/>
            <a:chExt cx="405765" cy="403860"/>
          </a:xfrm>
        </p:grpSpPr>
        <p:sp>
          <p:nvSpPr>
            <p:cNvPr id="17" name="object 37"/>
            <p:cNvSpPr/>
            <p:nvPr/>
          </p:nvSpPr>
          <p:spPr>
            <a:xfrm>
              <a:off x="3621024" y="22509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4" h="398144">
                  <a:moveTo>
                    <a:pt x="199643" y="0"/>
                  </a:moveTo>
                  <a:lnTo>
                    <a:pt x="153875" y="5251"/>
                  </a:lnTo>
                  <a:lnTo>
                    <a:pt x="111856" y="20211"/>
                  </a:lnTo>
                  <a:lnTo>
                    <a:pt x="74787" y="43687"/>
                  </a:lnTo>
                  <a:lnTo>
                    <a:pt x="43867" y="74484"/>
                  </a:lnTo>
                  <a:lnTo>
                    <a:pt x="20296" y="111411"/>
                  </a:lnTo>
                  <a:lnTo>
                    <a:pt x="5274" y="153275"/>
                  </a:lnTo>
                  <a:lnTo>
                    <a:pt x="0" y="198881"/>
                  </a:lnTo>
                  <a:lnTo>
                    <a:pt x="5274" y="244488"/>
                  </a:lnTo>
                  <a:lnTo>
                    <a:pt x="20296" y="286352"/>
                  </a:lnTo>
                  <a:lnTo>
                    <a:pt x="43867" y="323279"/>
                  </a:lnTo>
                  <a:lnTo>
                    <a:pt x="74787" y="354076"/>
                  </a:lnTo>
                  <a:lnTo>
                    <a:pt x="111856" y="377552"/>
                  </a:lnTo>
                  <a:lnTo>
                    <a:pt x="153875" y="392512"/>
                  </a:lnTo>
                  <a:lnTo>
                    <a:pt x="199643" y="397763"/>
                  </a:lnTo>
                  <a:lnTo>
                    <a:pt x="245412" y="392512"/>
                  </a:lnTo>
                  <a:lnTo>
                    <a:pt x="287431" y="377552"/>
                  </a:lnTo>
                  <a:lnTo>
                    <a:pt x="324500" y="354076"/>
                  </a:lnTo>
                  <a:lnTo>
                    <a:pt x="355420" y="323279"/>
                  </a:lnTo>
                  <a:lnTo>
                    <a:pt x="378991" y="286352"/>
                  </a:lnTo>
                  <a:lnTo>
                    <a:pt x="394013" y="244488"/>
                  </a:lnTo>
                  <a:lnTo>
                    <a:pt x="399288" y="198881"/>
                  </a:lnTo>
                  <a:lnTo>
                    <a:pt x="394013" y="153275"/>
                  </a:lnTo>
                  <a:lnTo>
                    <a:pt x="378991" y="111411"/>
                  </a:lnTo>
                  <a:lnTo>
                    <a:pt x="355420" y="74484"/>
                  </a:lnTo>
                  <a:lnTo>
                    <a:pt x="324500" y="43687"/>
                  </a:lnTo>
                  <a:lnTo>
                    <a:pt x="287431" y="20211"/>
                  </a:lnTo>
                  <a:lnTo>
                    <a:pt x="245412" y="5251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041C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38"/>
            <p:cNvSpPr/>
            <p:nvPr/>
          </p:nvSpPr>
          <p:spPr>
            <a:xfrm>
              <a:off x="3621024" y="2250947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4" h="398144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3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3" y="397763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39"/>
            <p:cNvSpPr/>
            <p:nvPr/>
          </p:nvSpPr>
          <p:spPr>
            <a:xfrm>
              <a:off x="3709416" y="2357628"/>
              <a:ext cx="262128" cy="1844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object 31"/>
          <p:cNvGrpSpPr/>
          <p:nvPr/>
        </p:nvGrpSpPr>
        <p:grpSpPr>
          <a:xfrm>
            <a:off x="2069304" y="1995393"/>
            <a:ext cx="243000" cy="243000"/>
            <a:chOff x="3617976" y="3625596"/>
            <a:chExt cx="405765" cy="403860"/>
          </a:xfrm>
        </p:grpSpPr>
        <p:sp>
          <p:nvSpPr>
            <p:cNvPr id="24" name="object 32"/>
            <p:cNvSpPr/>
            <p:nvPr/>
          </p:nvSpPr>
          <p:spPr>
            <a:xfrm>
              <a:off x="3621024" y="3628644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4" h="398145">
                  <a:moveTo>
                    <a:pt x="199643" y="0"/>
                  </a:moveTo>
                  <a:lnTo>
                    <a:pt x="153875" y="5251"/>
                  </a:lnTo>
                  <a:lnTo>
                    <a:pt x="111856" y="20211"/>
                  </a:lnTo>
                  <a:lnTo>
                    <a:pt x="74787" y="43687"/>
                  </a:lnTo>
                  <a:lnTo>
                    <a:pt x="43867" y="74484"/>
                  </a:lnTo>
                  <a:lnTo>
                    <a:pt x="20296" y="111411"/>
                  </a:lnTo>
                  <a:lnTo>
                    <a:pt x="5274" y="153275"/>
                  </a:lnTo>
                  <a:lnTo>
                    <a:pt x="0" y="198881"/>
                  </a:lnTo>
                  <a:lnTo>
                    <a:pt x="5274" y="244488"/>
                  </a:lnTo>
                  <a:lnTo>
                    <a:pt x="20296" y="286352"/>
                  </a:lnTo>
                  <a:lnTo>
                    <a:pt x="43867" y="323279"/>
                  </a:lnTo>
                  <a:lnTo>
                    <a:pt x="74787" y="354076"/>
                  </a:lnTo>
                  <a:lnTo>
                    <a:pt x="111856" y="377552"/>
                  </a:lnTo>
                  <a:lnTo>
                    <a:pt x="153875" y="392512"/>
                  </a:lnTo>
                  <a:lnTo>
                    <a:pt x="199643" y="397763"/>
                  </a:lnTo>
                  <a:lnTo>
                    <a:pt x="245412" y="392512"/>
                  </a:lnTo>
                  <a:lnTo>
                    <a:pt x="287431" y="377552"/>
                  </a:lnTo>
                  <a:lnTo>
                    <a:pt x="324500" y="354076"/>
                  </a:lnTo>
                  <a:lnTo>
                    <a:pt x="355420" y="323279"/>
                  </a:lnTo>
                  <a:lnTo>
                    <a:pt x="378991" y="286352"/>
                  </a:lnTo>
                  <a:lnTo>
                    <a:pt x="394013" y="244488"/>
                  </a:lnTo>
                  <a:lnTo>
                    <a:pt x="399288" y="198881"/>
                  </a:lnTo>
                  <a:lnTo>
                    <a:pt x="394013" y="153275"/>
                  </a:lnTo>
                  <a:lnTo>
                    <a:pt x="378991" y="111411"/>
                  </a:lnTo>
                  <a:lnTo>
                    <a:pt x="355420" y="74484"/>
                  </a:lnTo>
                  <a:lnTo>
                    <a:pt x="324500" y="43687"/>
                  </a:lnTo>
                  <a:lnTo>
                    <a:pt x="287431" y="20211"/>
                  </a:lnTo>
                  <a:lnTo>
                    <a:pt x="245412" y="5251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041C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33"/>
            <p:cNvSpPr/>
            <p:nvPr/>
          </p:nvSpPr>
          <p:spPr>
            <a:xfrm>
              <a:off x="3621024" y="3628644"/>
              <a:ext cx="399415" cy="398145"/>
            </a:xfrm>
            <a:custGeom>
              <a:avLst/>
              <a:gdLst/>
              <a:ahLst/>
              <a:cxnLst/>
              <a:rect l="l" t="t" r="r" b="b"/>
              <a:pathLst>
                <a:path w="399414" h="398145">
                  <a:moveTo>
                    <a:pt x="0" y="198881"/>
                  </a:moveTo>
                  <a:lnTo>
                    <a:pt x="5274" y="153275"/>
                  </a:lnTo>
                  <a:lnTo>
                    <a:pt x="20296" y="111411"/>
                  </a:lnTo>
                  <a:lnTo>
                    <a:pt x="43867" y="74484"/>
                  </a:lnTo>
                  <a:lnTo>
                    <a:pt x="74787" y="43687"/>
                  </a:lnTo>
                  <a:lnTo>
                    <a:pt x="111856" y="20211"/>
                  </a:lnTo>
                  <a:lnTo>
                    <a:pt x="153875" y="5251"/>
                  </a:lnTo>
                  <a:lnTo>
                    <a:pt x="199643" y="0"/>
                  </a:lnTo>
                  <a:lnTo>
                    <a:pt x="245412" y="5251"/>
                  </a:lnTo>
                  <a:lnTo>
                    <a:pt x="287431" y="20211"/>
                  </a:lnTo>
                  <a:lnTo>
                    <a:pt x="324500" y="43687"/>
                  </a:lnTo>
                  <a:lnTo>
                    <a:pt x="355420" y="74484"/>
                  </a:lnTo>
                  <a:lnTo>
                    <a:pt x="378991" y="111411"/>
                  </a:lnTo>
                  <a:lnTo>
                    <a:pt x="394013" y="153275"/>
                  </a:lnTo>
                  <a:lnTo>
                    <a:pt x="399288" y="198881"/>
                  </a:lnTo>
                  <a:lnTo>
                    <a:pt x="394013" y="244488"/>
                  </a:lnTo>
                  <a:lnTo>
                    <a:pt x="378991" y="286352"/>
                  </a:lnTo>
                  <a:lnTo>
                    <a:pt x="355420" y="323279"/>
                  </a:lnTo>
                  <a:lnTo>
                    <a:pt x="324500" y="354076"/>
                  </a:lnTo>
                  <a:lnTo>
                    <a:pt x="287431" y="377552"/>
                  </a:lnTo>
                  <a:lnTo>
                    <a:pt x="245412" y="392512"/>
                  </a:lnTo>
                  <a:lnTo>
                    <a:pt x="199643" y="397763"/>
                  </a:lnTo>
                  <a:lnTo>
                    <a:pt x="153875" y="392512"/>
                  </a:lnTo>
                  <a:lnTo>
                    <a:pt x="111856" y="377552"/>
                  </a:lnTo>
                  <a:lnTo>
                    <a:pt x="74787" y="354076"/>
                  </a:lnTo>
                  <a:lnTo>
                    <a:pt x="43867" y="323279"/>
                  </a:lnTo>
                  <a:lnTo>
                    <a:pt x="20296" y="286352"/>
                  </a:lnTo>
                  <a:lnTo>
                    <a:pt x="5274" y="244488"/>
                  </a:lnTo>
                  <a:lnTo>
                    <a:pt x="0" y="198881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34"/>
            <p:cNvSpPr/>
            <p:nvPr/>
          </p:nvSpPr>
          <p:spPr>
            <a:xfrm>
              <a:off x="3689604" y="3922776"/>
              <a:ext cx="260985" cy="0"/>
            </a:xfrm>
            <a:custGeom>
              <a:avLst/>
              <a:gdLst/>
              <a:ahLst/>
              <a:cxnLst/>
              <a:rect l="l" t="t" r="r" b="b"/>
              <a:pathLst>
                <a:path w="260985">
                  <a:moveTo>
                    <a:pt x="0" y="0"/>
                  </a:moveTo>
                  <a:lnTo>
                    <a:pt x="260604" y="0"/>
                  </a:lnTo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35"/>
            <p:cNvSpPr/>
            <p:nvPr/>
          </p:nvSpPr>
          <p:spPr>
            <a:xfrm>
              <a:off x="3707892" y="3674364"/>
              <a:ext cx="227076" cy="2514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object 27"/>
          <p:cNvGrpSpPr/>
          <p:nvPr/>
        </p:nvGrpSpPr>
        <p:grpSpPr>
          <a:xfrm>
            <a:off x="3487010" y="1995393"/>
            <a:ext cx="243000" cy="243000"/>
            <a:chOff x="3617976" y="4658867"/>
            <a:chExt cx="405765" cy="405765"/>
          </a:xfrm>
        </p:grpSpPr>
        <p:sp>
          <p:nvSpPr>
            <p:cNvPr id="29" name="object 28"/>
            <p:cNvSpPr/>
            <p:nvPr/>
          </p:nvSpPr>
          <p:spPr>
            <a:xfrm>
              <a:off x="3621024" y="4661915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4" h="399414">
                  <a:moveTo>
                    <a:pt x="199643" y="0"/>
                  </a:moveTo>
                  <a:lnTo>
                    <a:pt x="153875" y="5274"/>
                  </a:lnTo>
                  <a:lnTo>
                    <a:pt x="111856" y="20296"/>
                  </a:lnTo>
                  <a:lnTo>
                    <a:pt x="74787" y="43867"/>
                  </a:lnTo>
                  <a:lnTo>
                    <a:pt x="43867" y="74787"/>
                  </a:lnTo>
                  <a:lnTo>
                    <a:pt x="20296" y="111856"/>
                  </a:lnTo>
                  <a:lnTo>
                    <a:pt x="5274" y="153875"/>
                  </a:lnTo>
                  <a:lnTo>
                    <a:pt x="0" y="199643"/>
                  </a:lnTo>
                  <a:lnTo>
                    <a:pt x="5274" y="245412"/>
                  </a:lnTo>
                  <a:lnTo>
                    <a:pt x="20296" y="287431"/>
                  </a:lnTo>
                  <a:lnTo>
                    <a:pt x="43867" y="324500"/>
                  </a:lnTo>
                  <a:lnTo>
                    <a:pt x="74787" y="355420"/>
                  </a:lnTo>
                  <a:lnTo>
                    <a:pt x="111856" y="378991"/>
                  </a:lnTo>
                  <a:lnTo>
                    <a:pt x="153875" y="394013"/>
                  </a:lnTo>
                  <a:lnTo>
                    <a:pt x="199643" y="399287"/>
                  </a:lnTo>
                  <a:lnTo>
                    <a:pt x="245412" y="394013"/>
                  </a:lnTo>
                  <a:lnTo>
                    <a:pt x="287431" y="378991"/>
                  </a:lnTo>
                  <a:lnTo>
                    <a:pt x="324500" y="355420"/>
                  </a:lnTo>
                  <a:lnTo>
                    <a:pt x="355420" y="324500"/>
                  </a:lnTo>
                  <a:lnTo>
                    <a:pt x="378991" y="287431"/>
                  </a:lnTo>
                  <a:lnTo>
                    <a:pt x="394013" y="245412"/>
                  </a:lnTo>
                  <a:lnTo>
                    <a:pt x="399288" y="199643"/>
                  </a:lnTo>
                  <a:lnTo>
                    <a:pt x="394013" y="153875"/>
                  </a:lnTo>
                  <a:lnTo>
                    <a:pt x="378991" y="111856"/>
                  </a:lnTo>
                  <a:lnTo>
                    <a:pt x="355420" y="74787"/>
                  </a:lnTo>
                  <a:lnTo>
                    <a:pt x="324500" y="43867"/>
                  </a:lnTo>
                  <a:lnTo>
                    <a:pt x="287431" y="20296"/>
                  </a:lnTo>
                  <a:lnTo>
                    <a:pt x="245412" y="5274"/>
                  </a:lnTo>
                  <a:lnTo>
                    <a:pt x="199643" y="0"/>
                  </a:lnTo>
                  <a:close/>
                </a:path>
              </a:pathLst>
            </a:custGeom>
            <a:solidFill>
              <a:srgbClr val="041C2C"/>
            </a:solidFill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29"/>
            <p:cNvSpPr/>
            <p:nvPr/>
          </p:nvSpPr>
          <p:spPr>
            <a:xfrm>
              <a:off x="3621024" y="4661915"/>
              <a:ext cx="399415" cy="399415"/>
            </a:xfrm>
            <a:custGeom>
              <a:avLst/>
              <a:gdLst/>
              <a:ahLst/>
              <a:cxnLst/>
              <a:rect l="l" t="t" r="r" b="b"/>
              <a:pathLst>
                <a:path w="399414" h="399414">
                  <a:moveTo>
                    <a:pt x="0" y="199643"/>
                  </a:moveTo>
                  <a:lnTo>
                    <a:pt x="5274" y="153875"/>
                  </a:lnTo>
                  <a:lnTo>
                    <a:pt x="20296" y="111856"/>
                  </a:lnTo>
                  <a:lnTo>
                    <a:pt x="43867" y="74787"/>
                  </a:lnTo>
                  <a:lnTo>
                    <a:pt x="74787" y="43867"/>
                  </a:lnTo>
                  <a:lnTo>
                    <a:pt x="111856" y="20296"/>
                  </a:lnTo>
                  <a:lnTo>
                    <a:pt x="153875" y="5274"/>
                  </a:lnTo>
                  <a:lnTo>
                    <a:pt x="199643" y="0"/>
                  </a:lnTo>
                  <a:lnTo>
                    <a:pt x="245412" y="5274"/>
                  </a:lnTo>
                  <a:lnTo>
                    <a:pt x="287431" y="20296"/>
                  </a:lnTo>
                  <a:lnTo>
                    <a:pt x="324500" y="43867"/>
                  </a:lnTo>
                  <a:lnTo>
                    <a:pt x="355420" y="74787"/>
                  </a:lnTo>
                  <a:lnTo>
                    <a:pt x="378991" y="111856"/>
                  </a:lnTo>
                  <a:lnTo>
                    <a:pt x="394013" y="153875"/>
                  </a:lnTo>
                  <a:lnTo>
                    <a:pt x="399288" y="199643"/>
                  </a:lnTo>
                  <a:lnTo>
                    <a:pt x="394013" y="245412"/>
                  </a:lnTo>
                  <a:lnTo>
                    <a:pt x="378991" y="287431"/>
                  </a:lnTo>
                  <a:lnTo>
                    <a:pt x="355420" y="324500"/>
                  </a:lnTo>
                  <a:lnTo>
                    <a:pt x="324500" y="355420"/>
                  </a:lnTo>
                  <a:lnTo>
                    <a:pt x="287431" y="378991"/>
                  </a:lnTo>
                  <a:lnTo>
                    <a:pt x="245412" y="394013"/>
                  </a:lnTo>
                  <a:lnTo>
                    <a:pt x="199643" y="399287"/>
                  </a:lnTo>
                  <a:lnTo>
                    <a:pt x="153875" y="394013"/>
                  </a:lnTo>
                  <a:lnTo>
                    <a:pt x="111856" y="378991"/>
                  </a:lnTo>
                  <a:lnTo>
                    <a:pt x="74787" y="355420"/>
                  </a:lnTo>
                  <a:lnTo>
                    <a:pt x="43867" y="324500"/>
                  </a:lnTo>
                  <a:lnTo>
                    <a:pt x="20296" y="287431"/>
                  </a:lnTo>
                  <a:lnTo>
                    <a:pt x="5274" y="245412"/>
                  </a:lnTo>
                  <a:lnTo>
                    <a:pt x="0" y="199643"/>
                  </a:lnTo>
                  <a:close/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0"/>
            <p:cNvSpPr/>
            <p:nvPr/>
          </p:nvSpPr>
          <p:spPr>
            <a:xfrm>
              <a:off x="3674364" y="4715255"/>
              <a:ext cx="292735" cy="248920"/>
            </a:xfrm>
            <a:custGeom>
              <a:avLst/>
              <a:gdLst/>
              <a:ahLst/>
              <a:cxnLst/>
              <a:rect l="l" t="t" r="r" b="b"/>
              <a:pathLst>
                <a:path w="292735" h="248920">
                  <a:moveTo>
                    <a:pt x="0" y="248412"/>
                  </a:moveTo>
                  <a:lnTo>
                    <a:pt x="292608" y="248412"/>
                  </a:lnTo>
                </a:path>
                <a:path w="292735" h="248920">
                  <a:moveTo>
                    <a:pt x="30480" y="248412"/>
                  </a:moveTo>
                  <a:lnTo>
                    <a:pt x="262128" y="248412"/>
                  </a:lnTo>
                  <a:lnTo>
                    <a:pt x="262128" y="188976"/>
                  </a:lnTo>
                  <a:lnTo>
                    <a:pt x="30480" y="188976"/>
                  </a:lnTo>
                  <a:lnTo>
                    <a:pt x="30480" y="248412"/>
                  </a:lnTo>
                  <a:close/>
                </a:path>
                <a:path w="292735" h="248920">
                  <a:moveTo>
                    <a:pt x="57912" y="170688"/>
                  </a:moveTo>
                  <a:lnTo>
                    <a:pt x="234696" y="170688"/>
                  </a:lnTo>
                  <a:lnTo>
                    <a:pt x="234696" y="109728"/>
                  </a:lnTo>
                  <a:lnTo>
                    <a:pt x="57912" y="109728"/>
                  </a:lnTo>
                  <a:lnTo>
                    <a:pt x="57912" y="170688"/>
                  </a:lnTo>
                  <a:close/>
                </a:path>
                <a:path w="292735" h="248920">
                  <a:moveTo>
                    <a:pt x="15239" y="188976"/>
                  </a:moveTo>
                  <a:lnTo>
                    <a:pt x="275843" y="188976"/>
                  </a:lnTo>
                  <a:lnTo>
                    <a:pt x="275843" y="170688"/>
                  </a:lnTo>
                  <a:lnTo>
                    <a:pt x="15239" y="170688"/>
                  </a:lnTo>
                  <a:lnTo>
                    <a:pt x="15239" y="188976"/>
                  </a:lnTo>
                  <a:close/>
                </a:path>
                <a:path w="292735" h="248920">
                  <a:moveTo>
                    <a:pt x="41148" y="109728"/>
                  </a:moveTo>
                  <a:lnTo>
                    <a:pt x="249936" y="109728"/>
                  </a:lnTo>
                  <a:lnTo>
                    <a:pt x="249936" y="91440"/>
                  </a:lnTo>
                  <a:lnTo>
                    <a:pt x="41148" y="91440"/>
                  </a:lnTo>
                  <a:lnTo>
                    <a:pt x="41148" y="109728"/>
                  </a:lnTo>
                  <a:close/>
                </a:path>
                <a:path w="292735" h="248920">
                  <a:moveTo>
                    <a:pt x="57912" y="211836"/>
                  </a:moveTo>
                  <a:lnTo>
                    <a:pt x="57912" y="230124"/>
                  </a:lnTo>
                </a:path>
                <a:path w="292735" h="248920">
                  <a:moveTo>
                    <a:pt x="88391" y="211836"/>
                  </a:moveTo>
                  <a:lnTo>
                    <a:pt x="88391" y="230124"/>
                  </a:lnTo>
                </a:path>
                <a:path w="292735" h="248920">
                  <a:moveTo>
                    <a:pt x="115824" y="211836"/>
                  </a:moveTo>
                  <a:lnTo>
                    <a:pt x="115824" y="230124"/>
                  </a:lnTo>
                </a:path>
                <a:path w="292735" h="248920">
                  <a:moveTo>
                    <a:pt x="146303" y="211836"/>
                  </a:moveTo>
                  <a:lnTo>
                    <a:pt x="146303" y="230124"/>
                  </a:lnTo>
                </a:path>
                <a:path w="292735" h="248920">
                  <a:moveTo>
                    <a:pt x="176784" y="211836"/>
                  </a:moveTo>
                  <a:lnTo>
                    <a:pt x="176784" y="230124"/>
                  </a:lnTo>
                </a:path>
                <a:path w="292735" h="248920">
                  <a:moveTo>
                    <a:pt x="204215" y="211836"/>
                  </a:moveTo>
                  <a:lnTo>
                    <a:pt x="204215" y="230124"/>
                  </a:lnTo>
                </a:path>
                <a:path w="292735" h="248920">
                  <a:moveTo>
                    <a:pt x="234696" y="211836"/>
                  </a:moveTo>
                  <a:lnTo>
                    <a:pt x="234696" y="230124"/>
                  </a:lnTo>
                </a:path>
                <a:path w="292735" h="248920">
                  <a:moveTo>
                    <a:pt x="88391" y="131064"/>
                  </a:moveTo>
                  <a:lnTo>
                    <a:pt x="88391" y="149352"/>
                  </a:lnTo>
                </a:path>
                <a:path w="292735" h="248920">
                  <a:moveTo>
                    <a:pt x="115824" y="131064"/>
                  </a:moveTo>
                  <a:lnTo>
                    <a:pt x="115824" y="149352"/>
                  </a:lnTo>
                </a:path>
                <a:path w="292735" h="248920">
                  <a:moveTo>
                    <a:pt x="146303" y="131064"/>
                  </a:moveTo>
                  <a:lnTo>
                    <a:pt x="146303" y="149352"/>
                  </a:lnTo>
                </a:path>
                <a:path w="292735" h="248920">
                  <a:moveTo>
                    <a:pt x="176784" y="131064"/>
                  </a:moveTo>
                  <a:lnTo>
                    <a:pt x="176784" y="149352"/>
                  </a:lnTo>
                </a:path>
                <a:path w="292735" h="248920">
                  <a:moveTo>
                    <a:pt x="204215" y="131064"/>
                  </a:moveTo>
                  <a:lnTo>
                    <a:pt x="204215" y="149352"/>
                  </a:lnTo>
                </a:path>
                <a:path w="292735" h="248920">
                  <a:moveTo>
                    <a:pt x="57912" y="91440"/>
                  </a:moveTo>
                  <a:lnTo>
                    <a:pt x="64847" y="63692"/>
                  </a:lnTo>
                  <a:lnTo>
                    <a:pt x="83772" y="40909"/>
                  </a:lnTo>
                  <a:lnTo>
                    <a:pt x="111865" y="25485"/>
                  </a:lnTo>
                  <a:lnTo>
                    <a:pt x="146303" y="19812"/>
                  </a:lnTo>
                  <a:lnTo>
                    <a:pt x="180742" y="25485"/>
                  </a:lnTo>
                  <a:lnTo>
                    <a:pt x="208835" y="40909"/>
                  </a:lnTo>
                  <a:lnTo>
                    <a:pt x="227760" y="63692"/>
                  </a:lnTo>
                  <a:lnTo>
                    <a:pt x="234696" y="91440"/>
                  </a:lnTo>
                </a:path>
                <a:path w="292735" h="248920">
                  <a:moveTo>
                    <a:pt x="172212" y="41148"/>
                  </a:moveTo>
                  <a:lnTo>
                    <a:pt x="184648" y="46392"/>
                  </a:lnTo>
                  <a:lnTo>
                    <a:pt x="195310" y="53292"/>
                  </a:lnTo>
                  <a:lnTo>
                    <a:pt x="203948" y="61739"/>
                  </a:lnTo>
                  <a:lnTo>
                    <a:pt x="210312" y="71628"/>
                  </a:lnTo>
                </a:path>
                <a:path w="292735" h="248920">
                  <a:moveTo>
                    <a:pt x="134112" y="19812"/>
                  </a:moveTo>
                  <a:lnTo>
                    <a:pt x="156972" y="19812"/>
                  </a:lnTo>
                  <a:lnTo>
                    <a:pt x="156972" y="0"/>
                  </a:lnTo>
                  <a:lnTo>
                    <a:pt x="134112" y="0"/>
                  </a:lnTo>
                  <a:lnTo>
                    <a:pt x="134112" y="19812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253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18299" y="1987675"/>
            <a:ext cx="686775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Гос.орган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6078" y="1987675"/>
            <a:ext cx="545775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Бизнес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9057" y="2011186"/>
            <a:ext cx="741453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Экспортер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2301" y="2357858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Возможность получения поддержки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2301" y="2655601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Информация о рынке, клиентах, секторам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2301" y="2943700"/>
            <a:ext cx="1323884" cy="17921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Форум экспортеров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22301" y="3143389"/>
            <a:ext cx="1323884" cy="27372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Личный кабинет, запросы, жалобы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67550" y="2349575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Доступ к услугам компании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667550" y="2647318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Консультация и обсуждение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67550" y="2935417"/>
            <a:ext cx="1323884" cy="179216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Запросы на участие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667550" y="3135106"/>
            <a:ext cx="1323884" cy="27372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Мониторинг запросов экспортеров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081190" y="2349575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Поддержка и контроль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081190" y="2647318"/>
            <a:ext cx="1323884" cy="26163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Упрощение процедур для экспортеров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81190" y="2949068"/>
            <a:ext cx="1323884" cy="273728"/>
          </a:xfrm>
          <a:prstGeom prst="rect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Управление платформой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07202" y="3652049"/>
            <a:ext cx="1323884" cy="351178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Панель </a:t>
            </a:r>
            <a:r>
              <a:rPr kumimoji="0" lang="ru-RU" sz="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мониторинга производительности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52451" y="3652049"/>
            <a:ext cx="1323884" cy="34289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Управление экспортом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066091" y="3652049"/>
            <a:ext cx="1323884" cy="342895"/>
          </a:xfrm>
          <a:prstGeom prst="rect">
            <a:avLst/>
          </a:prstGeom>
          <a:solidFill>
            <a:srgbClr val="00206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2530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Архив и управление документацией 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53" name="Прямоугольный треугольник 52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4" name="Блок-схема: процесс 53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55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638937EE-65F9-4D08-9C7A-E4EE0F71A41A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58" name="Прямоугольный треугольник 57">
              <a:extLst>
                <a:ext uri="{FF2B5EF4-FFF2-40B4-BE49-F238E27FC236}">
                  <a16:creationId xmlns:a16="http://schemas.microsoft.com/office/drawing/2014/main" id="{F73A2CFB-836A-49AD-A3AA-CF12C32C84FA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59" name="Блок-схема: процесс 58">
              <a:extLst>
                <a:ext uri="{FF2B5EF4-FFF2-40B4-BE49-F238E27FC236}">
                  <a16:creationId xmlns:a16="http://schemas.microsoft.com/office/drawing/2014/main" id="{795DD60E-C0D0-4079-876E-00D885B50BCD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60" name="Номер слайда 111">
            <a:extLst>
              <a:ext uri="{FF2B5EF4-FFF2-40B4-BE49-F238E27FC236}">
                <a16:creationId xmlns:a16="http://schemas.microsoft.com/office/drawing/2014/main" id="{3DFC70C8-AF23-483B-B611-3CF99311B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53" name="Прямоугольный треугольник 52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4" name="Блок-схема: процесс 53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55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sp>
        <p:nvSpPr>
          <p:cNvPr id="57" name="object 2">
            <a:extLst>
              <a:ext uri="{FF2B5EF4-FFF2-40B4-BE49-F238E27FC236}">
                <a16:creationId xmlns:a16="http://schemas.microsoft.com/office/drawing/2014/main" id="{51AE38B7-7ADC-4525-B309-27E8A77DB5A6}"/>
              </a:ext>
            </a:extLst>
          </p:cNvPr>
          <p:cNvSpPr/>
          <p:nvPr/>
        </p:nvSpPr>
        <p:spPr>
          <a:xfrm>
            <a:off x="0" y="913953"/>
            <a:ext cx="9144000" cy="972503"/>
          </a:xfrm>
          <a:custGeom>
            <a:avLst/>
            <a:gdLst/>
            <a:ahLst/>
            <a:cxnLst/>
            <a:rect l="l" t="t" r="r" b="b"/>
            <a:pathLst>
              <a:path w="9144000" h="1296670">
                <a:moveTo>
                  <a:pt x="0" y="1296162"/>
                </a:moveTo>
                <a:lnTo>
                  <a:pt x="9144000" y="1296162"/>
                </a:lnTo>
                <a:lnTo>
                  <a:pt x="9144000" y="0"/>
                </a:lnTo>
                <a:lnTo>
                  <a:pt x="0" y="0"/>
                </a:lnTo>
                <a:lnTo>
                  <a:pt x="0" y="1296162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 sz="750"/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A5610952-1124-4409-80AD-584B95A79B85}"/>
              </a:ext>
            </a:extLst>
          </p:cNvPr>
          <p:cNvSpPr txBox="1"/>
          <p:nvPr/>
        </p:nvSpPr>
        <p:spPr>
          <a:xfrm>
            <a:off x="1572387" y="555382"/>
            <a:ext cx="7352538" cy="1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1013"/>
              </a:spcBef>
            </a:pPr>
            <a:r>
              <a:rPr sz="1050" b="1" u="sng" dirty="0" err="1">
                <a:solidFill>
                  <a:schemeClr val="bg1"/>
                </a:solidFill>
                <a:latin typeface="Century Gothic"/>
                <a:cs typeface="Century Gothic"/>
              </a:rPr>
              <a:t>Механизм</a:t>
            </a:r>
            <a:r>
              <a:rPr sz="105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050" b="1" dirty="0" err="1">
                <a:solidFill>
                  <a:schemeClr val="bg1"/>
                </a:solidFill>
                <a:latin typeface="Century Gothic"/>
                <a:cs typeface="Century Gothic"/>
              </a:rPr>
              <a:t>Государственно</a:t>
            </a:r>
            <a:r>
              <a:rPr lang="ru-RU" sz="1050" b="1" dirty="0">
                <a:solidFill>
                  <a:schemeClr val="bg1"/>
                </a:solidFill>
                <a:latin typeface="Century Gothic"/>
                <a:cs typeface="Century Gothic"/>
              </a:rPr>
              <a:t>-</a:t>
            </a:r>
            <a:r>
              <a:rPr lang="ru-RU"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ч</a:t>
            </a:r>
            <a:r>
              <a:rPr sz="1050" b="1" spc="-4" dirty="0" err="1">
                <a:solidFill>
                  <a:schemeClr val="bg1"/>
                </a:solidFill>
                <a:latin typeface="Century Gothic"/>
                <a:cs typeface="Century Gothic"/>
              </a:rPr>
              <a:t>астного</a:t>
            </a:r>
            <a:r>
              <a:rPr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партнерства (ГЧП) </a:t>
            </a:r>
            <a:r>
              <a:rPr lang="ru-RU" sz="1050" b="1" dirty="0">
                <a:solidFill>
                  <a:schemeClr val="bg1"/>
                </a:solidFill>
                <a:latin typeface="Century Gothic"/>
                <a:cs typeface="Century Gothic"/>
              </a:rPr>
              <a:t>через</a:t>
            </a:r>
            <a:r>
              <a:rPr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ч</a:t>
            </a:r>
            <a:r>
              <a:rPr sz="1050" b="1" spc="-4" dirty="0" err="1">
                <a:solidFill>
                  <a:schemeClr val="bg1"/>
                </a:solidFill>
                <a:latin typeface="Century Gothic"/>
                <a:cs typeface="Century Gothic"/>
              </a:rPr>
              <a:t>астн</a:t>
            </a:r>
            <a:r>
              <a:rPr lang="ru-RU" sz="1050" b="1" spc="-4" dirty="0" err="1">
                <a:solidFill>
                  <a:schemeClr val="bg1"/>
                </a:solidFill>
                <a:latin typeface="Century Gothic"/>
                <a:cs typeface="Century Gothic"/>
              </a:rPr>
              <a:t>ую</a:t>
            </a:r>
            <a:r>
              <a:rPr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ф</a:t>
            </a:r>
            <a:r>
              <a:rPr sz="1050" b="1" spc="-4" dirty="0" err="1">
                <a:solidFill>
                  <a:schemeClr val="bg1"/>
                </a:solidFill>
                <a:latin typeface="Century Gothic"/>
                <a:cs typeface="Century Gothic"/>
              </a:rPr>
              <a:t>инансов</a:t>
            </a:r>
            <a:r>
              <a:rPr lang="ru-RU" sz="1050" b="1" spc="-4" dirty="0" err="1">
                <a:solidFill>
                  <a:schemeClr val="bg1"/>
                </a:solidFill>
                <a:latin typeface="Century Gothic"/>
                <a:cs typeface="Century Gothic"/>
              </a:rPr>
              <a:t>ую</a:t>
            </a:r>
            <a:r>
              <a:rPr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  </a:t>
            </a:r>
            <a:r>
              <a:rPr lang="ru-RU" sz="1050" b="1" dirty="0">
                <a:solidFill>
                  <a:schemeClr val="bg1"/>
                </a:solidFill>
                <a:latin typeface="Century Gothic"/>
                <a:cs typeface="Century Gothic"/>
              </a:rPr>
              <a:t>и</a:t>
            </a:r>
            <a:r>
              <a:rPr sz="1050" b="1" dirty="0" err="1">
                <a:solidFill>
                  <a:schemeClr val="bg1"/>
                </a:solidFill>
                <a:latin typeface="Century Gothic"/>
                <a:cs typeface="Century Gothic"/>
              </a:rPr>
              <a:t>нициатив</a:t>
            </a:r>
            <a:r>
              <a:rPr lang="ru-RU" sz="1050" b="1" dirty="0">
                <a:solidFill>
                  <a:schemeClr val="bg1"/>
                </a:solidFill>
                <a:latin typeface="Century Gothic"/>
                <a:cs typeface="Century Gothic"/>
              </a:rPr>
              <a:t>у</a:t>
            </a:r>
            <a:r>
              <a:rPr sz="1050" b="1" spc="-3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050" b="1" spc="-4" dirty="0">
                <a:solidFill>
                  <a:schemeClr val="bg1"/>
                </a:solidFill>
                <a:latin typeface="Century Gothic"/>
                <a:cs typeface="Century Gothic"/>
              </a:rPr>
              <a:t>(ЧФИ)</a:t>
            </a:r>
            <a:endParaRPr sz="105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9" name="object 5">
            <a:extLst>
              <a:ext uri="{FF2B5EF4-FFF2-40B4-BE49-F238E27FC236}">
                <a16:creationId xmlns:a16="http://schemas.microsoft.com/office/drawing/2014/main" id="{58C34E56-D06A-44ED-AAC5-A2953698103C}"/>
              </a:ext>
            </a:extLst>
          </p:cNvPr>
          <p:cNvSpPr txBox="1"/>
          <p:nvPr/>
        </p:nvSpPr>
        <p:spPr>
          <a:xfrm>
            <a:off x="1579791" y="995677"/>
            <a:ext cx="1299210" cy="7559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>
              <a:spcBef>
                <a:spcPts val="75"/>
              </a:spcBef>
            </a:pPr>
            <a:r>
              <a:rPr sz="1800" b="1" dirty="0">
                <a:solidFill>
                  <a:srgbClr val="FFCD00"/>
                </a:solidFill>
                <a:latin typeface="Century Gothic"/>
                <a:cs typeface="Century Gothic"/>
              </a:rPr>
              <a:t>ЭТАП</a:t>
            </a:r>
            <a:r>
              <a:rPr sz="1800" b="1" spc="-11" dirty="0">
                <a:solidFill>
                  <a:srgbClr val="FFCD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CD00"/>
                </a:solidFill>
                <a:latin typeface="Century Gothic"/>
                <a:cs typeface="Century Gothic"/>
              </a:rPr>
              <a:t>1</a:t>
            </a:r>
            <a:endParaRPr sz="1800" dirty="0">
              <a:latin typeface="Century Gothic"/>
              <a:cs typeface="Century Gothic"/>
            </a:endParaRPr>
          </a:p>
          <a:p>
            <a:pPr algn="ctr">
              <a:spcBef>
                <a:spcPts val="1492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1800" b="1" spc="-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8" dirty="0">
                <a:solidFill>
                  <a:srgbClr val="404040"/>
                </a:solidFill>
                <a:latin typeface="Century Gothic"/>
                <a:cs typeface="Century Gothic"/>
              </a:rPr>
              <a:t>объектов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0" name="object 6">
            <a:extLst>
              <a:ext uri="{FF2B5EF4-FFF2-40B4-BE49-F238E27FC236}">
                <a16:creationId xmlns:a16="http://schemas.microsoft.com/office/drawing/2014/main" id="{0A68D4E8-D29A-4D50-AF75-96CEAD99DD8B}"/>
              </a:ext>
            </a:extLst>
          </p:cNvPr>
          <p:cNvSpPr txBox="1"/>
          <p:nvPr/>
        </p:nvSpPr>
        <p:spPr>
          <a:xfrm>
            <a:off x="1592821" y="2054382"/>
            <a:ext cx="154828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4</a:t>
            </a:r>
            <a:r>
              <a:rPr sz="1350" b="1" spc="-8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Хранение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9525"/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3</a:t>
            </a:r>
            <a:r>
              <a:rPr sz="1350" b="1" spc="-53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Распределение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36D22A6B-538D-4641-AA9E-DF97B934261B}"/>
              </a:ext>
            </a:extLst>
          </p:cNvPr>
          <p:cNvSpPr txBox="1"/>
          <p:nvPr/>
        </p:nvSpPr>
        <p:spPr>
          <a:xfrm>
            <a:off x="3848456" y="995677"/>
            <a:ext cx="1299210" cy="7559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>
              <a:spcBef>
                <a:spcPts val="75"/>
              </a:spcBef>
            </a:pPr>
            <a:r>
              <a:rPr sz="1800" b="1" dirty="0">
                <a:solidFill>
                  <a:srgbClr val="FFC000"/>
                </a:solidFill>
                <a:latin typeface="Century Gothic"/>
                <a:cs typeface="Century Gothic"/>
              </a:rPr>
              <a:t>ЭТАП</a:t>
            </a:r>
            <a:r>
              <a:rPr sz="1800" b="1" spc="-11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entury Gothic"/>
                <a:cs typeface="Century Gothic"/>
              </a:rPr>
              <a:t>2</a:t>
            </a:r>
            <a:endParaRPr sz="18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1492"/>
              </a:spcBef>
            </a:pPr>
            <a:r>
              <a:rPr sz="1800" b="1" dirty="0">
                <a:solidFill>
                  <a:srgbClr val="404040"/>
                </a:solidFill>
                <a:latin typeface="Century Gothic"/>
                <a:cs typeface="Century Gothic"/>
              </a:rPr>
              <a:t>7</a:t>
            </a:r>
            <a:r>
              <a:rPr sz="1800" b="1" spc="-41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8" dirty="0">
                <a:solidFill>
                  <a:srgbClr val="404040"/>
                </a:solidFill>
                <a:latin typeface="Century Gothic"/>
                <a:cs typeface="Century Gothic"/>
              </a:rPr>
              <a:t>объектов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2" name="object 8">
            <a:extLst>
              <a:ext uri="{FF2B5EF4-FFF2-40B4-BE49-F238E27FC236}">
                <a16:creationId xmlns:a16="http://schemas.microsoft.com/office/drawing/2014/main" id="{B309B583-60B5-444B-B7E4-71E1C61A87E9}"/>
              </a:ext>
            </a:extLst>
          </p:cNvPr>
          <p:cNvSpPr txBox="1"/>
          <p:nvPr/>
        </p:nvSpPr>
        <p:spPr>
          <a:xfrm>
            <a:off x="3829025" y="1969324"/>
            <a:ext cx="1548289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4</a:t>
            </a:r>
            <a:r>
              <a:rPr sz="1350" b="1" spc="-8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Хранение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153353" indent="-144304">
              <a:buAutoNum type="arabicPlain"/>
              <a:tabLst>
                <a:tab pos="153828" algn="l"/>
              </a:tabLst>
            </a:pP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Распределение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153353" indent="-144304">
              <a:buAutoNum type="arabicPlain"/>
              <a:tabLst>
                <a:tab pos="153828" algn="l"/>
              </a:tabLst>
            </a:pPr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Торговля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63" name="object 9">
            <a:extLst>
              <a:ext uri="{FF2B5EF4-FFF2-40B4-BE49-F238E27FC236}">
                <a16:creationId xmlns:a16="http://schemas.microsoft.com/office/drawing/2014/main" id="{3B1991F4-D118-45DF-BF87-2965FAE40B51}"/>
              </a:ext>
            </a:extLst>
          </p:cNvPr>
          <p:cNvSpPr txBox="1"/>
          <p:nvPr/>
        </p:nvSpPr>
        <p:spPr>
          <a:xfrm>
            <a:off x="6161125" y="995677"/>
            <a:ext cx="1427321" cy="7559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>
              <a:spcBef>
                <a:spcPts val="75"/>
              </a:spcBef>
            </a:pPr>
            <a:r>
              <a:rPr sz="1800" b="1" dirty="0">
                <a:solidFill>
                  <a:srgbClr val="FFC000"/>
                </a:solidFill>
                <a:latin typeface="Century Gothic"/>
                <a:cs typeface="Century Gothic"/>
              </a:rPr>
              <a:t>ЭТАП</a:t>
            </a:r>
            <a:r>
              <a:rPr sz="1800" b="1" spc="-8" dirty="0">
                <a:solidFill>
                  <a:srgbClr val="FFC00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C000"/>
                </a:solidFill>
                <a:latin typeface="Century Gothic"/>
                <a:cs typeface="Century Gothic"/>
              </a:rPr>
              <a:t>3</a:t>
            </a:r>
            <a:endParaRPr sz="1800" dirty="0">
              <a:solidFill>
                <a:srgbClr val="FFC000"/>
              </a:solidFill>
              <a:latin typeface="Century Gothic"/>
              <a:cs typeface="Century Gothic"/>
            </a:endParaRPr>
          </a:p>
          <a:p>
            <a:pPr algn="ctr">
              <a:spcBef>
                <a:spcPts val="1492"/>
              </a:spcBef>
            </a:pPr>
            <a:r>
              <a:rPr sz="1800" b="1" spc="-4" dirty="0">
                <a:solidFill>
                  <a:srgbClr val="404040"/>
                </a:solidFill>
                <a:latin typeface="Century Gothic"/>
                <a:cs typeface="Century Gothic"/>
              </a:rPr>
              <a:t>10</a:t>
            </a:r>
            <a:r>
              <a:rPr sz="1800" b="1" spc="-38" dirty="0">
                <a:solidFill>
                  <a:srgbClr val="404040"/>
                </a:solidFill>
                <a:latin typeface="Century Gothic"/>
                <a:cs typeface="Century Gothic"/>
              </a:rPr>
              <a:t> </a:t>
            </a:r>
            <a:r>
              <a:rPr sz="1800" b="1" spc="-8" dirty="0">
                <a:solidFill>
                  <a:srgbClr val="404040"/>
                </a:solidFill>
                <a:latin typeface="Century Gothic"/>
                <a:cs typeface="Century Gothic"/>
              </a:rPr>
              <a:t>объектов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64" name="object 10">
            <a:extLst>
              <a:ext uri="{FF2B5EF4-FFF2-40B4-BE49-F238E27FC236}">
                <a16:creationId xmlns:a16="http://schemas.microsoft.com/office/drawing/2014/main" id="{6280641F-92B0-400E-BC50-4CD76D6457E0}"/>
              </a:ext>
            </a:extLst>
          </p:cNvPr>
          <p:cNvSpPr txBox="1"/>
          <p:nvPr/>
        </p:nvSpPr>
        <p:spPr>
          <a:xfrm>
            <a:off x="6205512" y="1969324"/>
            <a:ext cx="1548289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7</a:t>
            </a:r>
            <a:r>
              <a:rPr sz="1350" b="1" spc="-8" dirty="0">
                <a:solidFill>
                  <a:srgbClr val="C00000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Хранение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153353" indent="-144304">
              <a:buAutoNum type="arabicPlain"/>
              <a:tabLst>
                <a:tab pos="153828" algn="l"/>
              </a:tabLst>
            </a:pPr>
            <a:r>
              <a:rPr sz="1350" b="1" spc="-4" dirty="0">
                <a:solidFill>
                  <a:srgbClr val="C00000"/>
                </a:solidFill>
                <a:latin typeface="Century Gothic"/>
                <a:cs typeface="Century Gothic"/>
              </a:rPr>
              <a:t>Распределение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153353" indent="-144304">
              <a:buAutoNum type="arabicPlain"/>
              <a:tabLst>
                <a:tab pos="153828" algn="l"/>
              </a:tabLst>
            </a:pPr>
            <a:r>
              <a:rPr sz="1350" b="1" dirty="0">
                <a:solidFill>
                  <a:srgbClr val="C00000"/>
                </a:solidFill>
                <a:latin typeface="Century Gothic"/>
                <a:cs typeface="Century Gothic"/>
              </a:rPr>
              <a:t>Торговля</a:t>
            </a:r>
            <a:endParaRPr sz="135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65" name="object 11">
            <a:extLst>
              <a:ext uri="{FF2B5EF4-FFF2-40B4-BE49-F238E27FC236}">
                <a16:creationId xmlns:a16="http://schemas.microsoft.com/office/drawing/2014/main" id="{988E1DBE-24D0-4AB3-A0E6-C0FF39CE2C04}"/>
              </a:ext>
            </a:extLst>
          </p:cNvPr>
          <p:cNvSpPr txBox="1"/>
          <p:nvPr/>
        </p:nvSpPr>
        <p:spPr>
          <a:xfrm>
            <a:off x="1668259" y="2679762"/>
            <a:ext cx="98155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 err="1">
                <a:solidFill>
                  <a:srgbClr val="7E7E7E"/>
                </a:solidFill>
                <a:latin typeface="Century Gothic"/>
                <a:cs typeface="Century Gothic"/>
              </a:rPr>
              <a:t>Инициация</a:t>
            </a: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  0</a:t>
            </a:r>
            <a:r>
              <a:rPr lang="ru-RU"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5</a:t>
            </a: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.10.2020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66" name="object 12">
            <a:extLst>
              <a:ext uri="{FF2B5EF4-FFF2-40B4-BE49-F238E27FC236}">
                <a16:creationId xmlns:a16="http://schemas.microsoft.com/office/drawing/2014/main" id="{160D6D5A-EECB-4E1A-8333-94DA0C1B26DA}"/>
              </a:ext>
            </a:extLst>
          </p:cNvPr>
          <p:cNvSpPr txBox="1"/>
          <p:nvPr/>
        </p:nvSpPr>
        <p:spPr>
          <a:xfrm>
            <a:off x="3882936" y="2685763"/>
            <a:ext cx="98488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Инициация  Весна</a:t>
            </a:r>
            <a:r>
              <a:rPr sz="1350" b="1" spc="-79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2021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67" name="object 13">
            <a:extLst>
              <a:ext uri="{FF2B5EF4-FFF2-40B4-BE49-F238E27FC236}">
                <a16:creationId xmlns:a16="http://schemas.microsoft.com/office/drawing/2014/main" id="{F84A111B-0494-4B39-85E0-8BAE7C6D663B}"/>
              </a:ext>
            </a:extLst>
          </p:cNvPr>
          <p:cNvSpPr txBox="1"/>
          <p:nvPr/>
        </p:nvSpPr>
        <p:spPr>
          <a:xfrm>
            <a:off x="6313430" y="2685763"/>
            <a:ext cx="100345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Инициация  </a:t>
            </a:r>
            <a:r>
              <a:rPr sz="1350" b="1" dirty="0">
                <a:solidFill>
                  <a:srgbClr val="7E7E7E"/>
                </a:solidFill>
                <a:latin typeface="Century Gothic"/>
                <a:cs typeface="Century Gothic"/>
              </a:rPr>
              <a:t>Осень</a:t>
            </a:r>
            <a:r>
              <a:rPr sz="1350" b="1" spc="-86" dirty="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sz="1350" b="1" spc="-4" dirty="0">
                <a:solidFill>
                  <a:srgbClr val="7E7E7E"/>
                </a:solidFill>
                <a:latin typeface="Century Gothic"/>
                <a:cs typeface="Century Gothic"/>
              </a:rPr>
              <a:t>2021</a:t>
            </a:r>
            <a:endParaRPr sz="1350" dirty="0">
              <a:latin typeface="Century Gothic"/>
              <a:cs typeface="Century Gothic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F6E0AFFA-8B26-4162-A9CE-E960429B6772}"/>
              </a:ext>
            </a:extLst>
          </p:cNvPr>
          <p:cNvSpPr/>
          <p:nvPr/>
        </p:nvSpPr>
        <p:spPr>
          <a:xfrm>
            <a:off x="0" y="3097323"/>
            <a:ext cx="9144000" cy="646331"/>
          </a:xfrm>
          <a:prstGeom prst="rect">
            <a:avLst/>
          </a:prstGeom>
          <a:solidFill>
            <a:srgbClr val="DCE6F2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spc="-4" dirty="0">
                <a:solidFill>
                  <a:srgbClr val="2A4A70"/>
                </a:solidFill>
                <a:latin typeface="Century Gothic" panose="020B0502020202020204" pitchFamily="34" charset="0"/>
                <a:cs typeface="Century Gothic"/>
              </a:rPr>
              <a:t>Общая мощность НТС – 2,1 млн. тонн/год</a:t>
            </a:r>
          </a:p>
          <a:p>
            <a:pPr algn="ctr">
              <a:defRPr/>
            </a:pPr>
            <a:r>
              <a:rPr lang="ru-RU" sz="1800" b="1" spc="-4" dirty="0">
                <a:solidFill>
                  <a:srgbClr val="2A4A70"/>
                </a:solidFill>
                <a:latin typeface="Century Gothic" panose="020B0502020202020204" pitchFamily="34" charset="0"/>
                <a:cs typeface="Century Gothic"/>
              </a:rPr>
              <a:t>Рабочие места – 5 тыс. человек</a:t>
            </a:r>
            <a:endParaRPr lang="ru-RU" sz="1800" dirty="0">
              <a:solidFill>
                <a:srgbClr val="2A4A70"/>
              </a:solidFill>
              <a:latin typeface="Century Gothic" panose="020B0502020202020204" pitchFamily="34" charset="0"/>
              <a:cs typeface="Century Gothic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5DCD103-782D-44E9-BDA9-D5C2055EA9C3}"/>
              </a:ext>
            </a:extLst>
          </p:cNvPr>
          <p:cNvSpPr txBox="1"/>
          <p:nvPr/>
        </p:nvSpPr>
        <p:spPr>
          <a:xfrm>
            <a:off x="0" y="3746478"/>
            <a:ext cx="9144000" cy="414736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>
              <a:defRPr b="1" kern="0">
                <a:solidFill>
                  <a:prstClr val="white"/>
                </a:solidFill>
                <a:latin typeface="Century Gothic" panose="020B0502020202020204" pitchFamily="34" charset="0"/>
              </a:defRPr>
            </a:lvl1pPr>
          </a:lstStyle>
          <a:p>
            <a:pPr algn="ctr"/>
            <a:r>
              <a:rPr lang="ru-RU" sz="1400" dirty="0"/>
              <a:t>Номенклатура ОРЦ – более 20 000 наименований продукции с хранением и распределением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E51A971F-09A1-45F0-A780-223C131A924C}"/>
              </a:ext>
            </a:extLst>
          </p:cNvPr>
          <p:cNvSpPr/>
          <p:nvPr/>
        </p:nvSpPr>
        <p:spPr>
          <a:xfrm>
            <a:off x="1321681" y="4150921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Картофель = 200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Лук – 130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Морковь – 80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Капуста – 45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Яблоки – 50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8BA11D8E-647A-4EC3-B5F7-6DCFC1495940}"/>
              </a:ext>
            </a:extLst>
          </p:cNvPr>
          <p:cNvSpPr/>
          <p:nvPr/>
        </p:nvSpPr>
        <p:spPr>
          <a:xfrm>
            <a:off x="4031940" y="4161180"/>
            <a:ext cx="3664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Бахчевые – 120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Мясо, рыба, курица – 300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Бакалея – 700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  <a:p>
            <a:pPr marL="214313" indent="-214313" defTabSz="782292">
              <a:buFontTx/>
              <a:buChar char="-"/>
            </a:pP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Прочее (вкл.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непрод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 товары) – 520 тыс. 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тн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F44539-7FAA-4F3A-8C32-E87A76E16971}"/>
              </a:ext>
            </a:extLst>
          </p:cNvPr>
          <p:cNvSpPr txBox="1"/>
          <p:nvPr/>
        </p:nvSpPr>
        <p:spPr>
          <a:xfrm>
            <a:off x="1594527" y="143979"/>
            <a:ext cx="6312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Предлагаемая модель создания НТС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1963E4D0-D43F-4DC0-BD26-A30DFDC45263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77" name="Прямоугольный треугольник 76">
              <a:extLst>
                <a:ext uri="{FF2B5EF4-FFF2-40B4-BE49-F238E27FC236}">
                  <a16:creationId xmlns:a16="http://schemas.microsoft.com/office/drawing/2014/main" id="{58BB6567-04FE-4641-9C87-692EC6A0EEE1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78" name="Блок-схема: процесс 77">
              <a:extLst>
                <a:ext uri="{FF2B5EF4-FFF2-40B4-BE49-F238E27FC236}">
                  <a16:creationId xmlns:a16="http://schemas.microsoft.com/office/drawing/2014/main" id="{6C50C265-E3A3-4F11-B14E-6C0F84B0B45B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79" name="Номер слайда 111">
            <a:extLst>
              <a:ext uri="{FF2B5EF4-FFF2-40B4-BE49-F238E27FC236}">
                <a16:creationId xmlns:a16="http://schemas.microsoft.com/office/drawing/2014/main" id="{284A98E9-A708-429A-8149-4A871D61C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10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81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11558" y="58602"/>
            <a:ext cx="6365754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ВНЕДРЕНИЕ СОЦИАЛЬНОГО КОШЕЛЬКА С ПЛАТЕЖНОЙ СИСТЕМОЙ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0100" y="1391428"/>
            <a:ext cx="0" cy="28090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2248" y="331687"/>
            <a:ext cx="6805064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Реализация проекта обеспечит быстрое создание цифрового инструмента для распределения средств социальной поддержки населения с обеспечением мониторинга эффективности их использования.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62041"/>
            <a:ext cx="9144000" cy="7719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" y="4352364"/>
            <a:ext cx="2095500" cy="791137"/>
          </a:xfrm>
          <a:prstGeom prst="homePlate">
            <a:avLst/>
          </a:prstGeom>
          <a:solidFill>
            <a:srgbClr val="A3292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Социально-экономические эффекты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-1" y="421567"/>
            <a:ext cx="2095500" cy="258823"/>
          </a:xfrm>
          <a:prstGeom prst="homePlate">
            <a:avLst/>
          </a:prstGeom>
          <a:solidFill>
            <a:srgbClr val="A3292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301" y="1391428"/>
            <a:ext cx="4275533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5499" y="4382243"/>
            <a:ext cx="7048501" cy="1203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безналичных платежей в РК;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обеспечение сохранности средств получателей социальной помощи в случае банкротства/несостоятельности отдельных банков второго уровня/платежных организаций;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ограничение целевого использования средств при выплате поставщикам товаров работ и услуг. </a:t>
            </a:r>
          </a:p>
          <a:p>
            <a:pPr marL="257175" indent="-257175">
              <a:lnSpc>
                <a:spcPct val="90000"/>
              </a:lnSpc>
              <a:buAutoNum type="arabicPeriod"/>
            </a:pPr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0000"/>
              </a:lnSpc>
              <a:buAutoNum type="arabicPeriod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0000"/>
              </a:lnSpc>
              <a:buAutoNum type="arabicPeriod"/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4435" y="1335631"/>
            <a:ext cx="3272678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 «Цифровой социальный кошелек» как часть функциональной товаропроводящей системы от «получателя социальной помощи» до «отечественного производителя»;</a:t>
            </a:r>
          </a:p>
          <a:p>
            <a:pPr marL="285750" indent="-285750" algn="just">
              <a:buFontTx/>
              <a:buChar char="-"/>
            </a:pP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разрабатывается проект концепции по социальному кошельку;</a:t>
            </a:r>
          </a:p>
          <a:p>
            <a:pPr marL="285750" indent="-285750" algn="just">
              <a:buFontTx/>
              <a:buChar char="-"/>
            </a:pP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создана Рабочая группа, состоящая из представителей Министерств торговли и интеграции, труда и социальной защиты населения, финансов, цифрового развития и аэрокосмической промышленности, сельского хозяйства, национальной экономики, юстиции РК, Национального банка РК;</a:t>
            </a:r>
          </a:p>
          <a:p>
            <a:pPr marL="285750" indent="-285750" algn="just">
              <a:buFontTx/>
              <a:buChar char="-"/>
            </a:pPr>
            <a:endParaRPr lang="ru-RU" sz="9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разрабатывается проект изменений и дополнений в НПА в части запуска пилотного тестирования и внедрения социального кошелька.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6C1A76A-7562-466A-B43D-9D1EC2BCD586}"/>
              </a:ext>
            </a:extLst>
          </p:cNvPr>
          <p:cNvGrpSpPr/>
          <p:nvPr/>
        </p:nvGrpSpPr>
        <p:grpSpPr>
          <a:xfrm rot="10800000">
            <a:off x="8712557" y="4793015"/>
            <a:ext cx="431441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76D866FE-65C9-45F3-843A-0704F70C6746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25" name="Блок-схема: процесс 24">
              <a:extLst>
                <a:ext uri="{FF2B5EF4-FFF2-40B4-BE49-F238E27FC236}">
                  <a16:creationId xmlns:a16="http://schemas.microsoft.com/office/drawing/2014/main" id="{39ADB9AF-715A-40AD-B77A-A8CED4099B0D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26" name="Номер слайда 111">
            <a:extLst>
              <a:ext uri="{FF2B5EF4-FFF2-40B4-BE49-F238E27FC236}">
                <a16:creationId xmlns:a16="http://schemas.microsoft.com/office/drawing/2014/main" id="{7FFC678C-15F4-4BB1-A84F-E653DD8D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kk-KZ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11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F5194856-BFC2-4C98-B64A-454900C9B909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8" name="Прямоугольный треугольник 27">
              <a:extLst>
                <a:ext uri="{FF2B5EF4-FFF2-40B4-BE49-F238E27FC236}">
                  <a16:creationId xmlns:a16="http://schemas.microsoft.com/office/drawing/2014/main" id="{B2AD7D7C-4881-4443-B1DE-830A0C79D212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1" name="Блок-схема: процесс 30">
              <a:extLst>
                <a:ext uri="{FF2B5EF4-FFF2-40B4-BE49-F238E27FC236}">
                  <a16:creationId xmlns:a16="http://schemas.microsoft.com/office/drawing/2014/main" id="{E93E5ACA-C8E5-4A60-BC07-C18274E8DC7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32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D8341386-316D-4F8E-A396-31D7B198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833A7B-93A7-47E2-8886-F588EAD7502B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6" y="998656"/>
            <a:ext cx="5739029" cy="322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864469" y="1004874"/>
            <a:ext cx="3237927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Текущий статус реализации</a:t>
            </a:r>
          </a:p>
        </p:txBody>
      </p:sp>
    </p:spTree>
    <p:extLst>
      <p:ext uri="{BB962C8B-B14F-4D97-AF65-F5344CB8AC3E}">
        <p14:creationId xmlns:p14="http://schemas.microsoft.com/office/powerpoint/2010/main" val="353666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2902" y="167552"/>
            <a:ext cx="4349973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ОНЛАЙН-МОНИТОРИНГ ЦЕН НА ТОВАРЫ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542" y="1391428"/>
            <a:ext cx="4351733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Описание проекта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0100" y="1391428"/>
            <a:ext cx="0" cy="28090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610100" y="1391428"/>
            <a:ext cx="4288339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Текущий статус реализации</a:t>
            </a:r>
            <a:endParaRPr lang="ru-RU" sz="12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44" y="735813"/>
            <a:ext cx="88600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централизованной базы с актуальными ценами на социально-значимые и прочие товары для повышения прозрачности установления цен в стране.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62041"/>
            <a:ext cx="9144000" cy="7719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-1" y="421567"/>
            <a:ext cx="2095500" cy="25882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4642" y="1811640"/>
            <a:ext cx="4275533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Создана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кэшбэк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 </a:t>
            </a:r>
            <a:r>
              <a:rPr lang="en-US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Dosmart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сбора ценовой информации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Достигли метки 28000 зарегистрированных пользователей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 модуль поиска цен в магазинах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05641" y="4621468"/>
            <a:ext cx="7048501" cy="6786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lnSpc>
                <a:spcPct val="90000"/>
              </a:lnSpc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актуальных цен на социально-значимые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товары меньше чем за 1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день.</a:t>
            </a:r>
          </a:p>
          <a:p>
            <a:pPr marL="257175" indent="-257175">
              <a:lnSpc>
                <a:spcPct val="90000"/>
              </a:lnSpc>
              <a:buAutoNum type="arabicPeriod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Централизованный мониторинг цен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 Казахстана.</a:t>
            </a:r>
          </a:p>
          <a:p>
            <a:pPr>
              <a:lnSpc>
                <a:spcPct val="90000"/>
              </a:lnSpc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0000"/>
              </a:lnSpc>
              <a:buAutoNum type="arabicPeriod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19940" y="2450083"/>
            <a:ext cx="4242839" cy="659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68580" bIns="34290" rtlCol="0" anchor="ctr"/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современных инструментов прогнозного моделирования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 на товары</a:t>
            </a:r>
          </a:p>
        </p:txBody>
      </p:sp>
      <p:sp>
        <p:nvSpPr>
          <p:cNvPr id="120" name="Овал 119"/>
          <p:cNvSpPr/>
          <p:nvPr/>
        </p:nvSpPr>
        <p:spPr>
          <a:xfrm>
            <a:off x="162391" y="2623208"/>
            <a:ext cx="173240" cy="1702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162391" y="3520698"/>
            <a:ext cx="173240" cy="1702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Овал 121"/>
          <p:cNvSpPr/>
          <p:nvPr/>
        </p:nvSpPr>
        <p:spPr>
          <a:xfrm>
            <a:off x="162391" y="1788973"/>
            <a:ext cx="173240" cy="17020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Picture 2" descr="Google Analytics Power BI Report - Power BI Tips and Trick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" t="22125" r="1291" b="22500"/>
          <a:stretch/>
        </p:blipFill>
        <p:spPr bwMode="auto">
          <a:xfrm>
            <a:off x="1867866" y="3169792"/>
            <a:ext cx="1732882" cy="1011419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Прямоугольник 123"/>
          <p:cNvSpPr/>
          <p:nvPr/>
        </p:nvSpPr>
        <p:spPr>
          <a:xfrm>
            <a:off x="219940" y="3341650"/>
            <a:ext cx="1588312" cy="698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68580" bIns="34290" rtlCol="0" anchor="ctr"/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актуальной и оперативной отчетности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ценам в разрезе регионов</a:t>
            </a:r>
          </a:p>
        </p:txBody>
      </p:sp>
      <p:sp>
        <p:nvSpPr>
          <p:cNvPr id="125" name="Прямоугольник 124"/>
          <p:cNvSpPr/>
          <p:nvPr/>
        </p:nvSpPr>
        <p:spPr>
          <a:xfrm>
            <a:off x="219940" y="1811641"/>
            <a:ext cx="1554557" cy="452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68580" bIns="34290" rtlCol="0" anchor="ctr"/>
          <a:lstStyle/>
          <a:p>
            <a:pPr>
              <a:lnSpc>
                <a:spcPct val="80000"/>
              </a:lnSpc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цен из разных источников в единое хранилище данных торговли</a:t>
            </a:r>
          </a:p>
        </p:txBody>
      </p:sp>
      <p:grpSp>
        <p:nvGrpSpPr>
          <p:cNvPr id="126" name="Группа 125"/>
          <p:cNvGrpSpPr/>
          <p:nvPr/>
        </p:nvGrpSpPr>
        <p:grpSpPr>
          <a:xfrm>
            <a:off x="1799182" y="1802187"/>
            <a:ext cx="2677569" cy="496737"/>
            <a:chOff x="13662602" y="3656041"/>
            <a:chExt cx="2663420" cy="680057"/>
          </a:xfrm>
        </p:grpSpPr>
        <p:sp>
          <p:nvSpPr>
            <p:cNvPr id="127" name="Овал 126"/>
            <p:cNvSpPr/>
            <p:nvPr/>
          </p:nvSpPr>
          <p:spPr>
            <a:xfrm>
              <a:off x="14905985" y="3921038"/>
              <a:ext cx="197420" cy="1974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8" name="Прямая соединительная линия 127"/>
            <p:cNvCxnSpPr>
              <a:stCxn id="132" idx="3"/>
              <a:endCxn id="127" idx="2"/>
            </p:cNvCxnSpPr>
            <p:nvPr/>
          </p:nvCxnSpPr>
          <p:spPr>
            <a:xfrm>
              <a:off x="14591389" y="3809307"/>
              <a:ext cx="314596" cy="210441"/>
            </a:xfrm>
            <a:prstGeom prst="line">
              <a:avLst/>
            </a:prstGeom>
            <a:ln w="19050">
              <a:solidFill>
                <a:srgbClr val="39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единительная линия 128"/>
            <p:cNvCxnSpPr>
              <a:stCxn id="133" idx="1"/>
              <a:endCxn id="127" idx="6"/>
            </p:cNvCxnSpPr>
            <p:nvPr/>
          </p:nvCxnSpPr>
          <p:spPr>
            <a:xfrm flipH="1">
              <a:off x="15103405" y="3809307"/>
              <a:ext cx="293831" cy="210441"/>
            </a:xfrm>
            <a:prstGeom prst="line">
              <a:avLst/>
            </a:prstGeom>
            <a:ln w="19050">
              <a:solidFill>
                <a:srgbClr val="39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Прямая соединительная линия 129"/>
            <p:cNvCxnSpPr>
              <a:stCxn id="134" idx="1"/>
              <a:endCxn id="127" idx="6"/>
            </p:cNvCxnSpPr>
            <p:nvPr/>
          </p:nvCxnSpPr>
          <p:spPr>
            <a:xfrm flipH="1" flipV="1">
              <a:off x="15103405" y="4019748"/>
              <a:ext cx="293831" cy="163084"/>
            </a:xfrm>
            <a:prstGeom prst="line">
              <a:avLst/>
            </a:prstGeom>
            <a:ln w="19050">
              <a:solidFill>
                <a:srgbClr val="39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>
              <a:stCxn id="135" idx="3"/>
              <a:endCxn id="127" idx="2"/>
            </p:cNvCxnSpPr>
            <p:nvPr/>
          </p:nvCxnSpPr>
          <p:spPr>
            <a:xfrm flipV="1">
              <a:off x="14591388" y="4019748"/>
              <a:ext cx="314597" cy="163084"/>
            </a:xfrm>
            <a:prstGeom prst="line">
              <a:avLst/>
            </a:prstGeom>
            <a:ln w="19050">
              <a:solidFill>
                <a:srgbClr val="39474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Прямоугольник 131"/>
            <p:cNvSpPr/>
            <p:nvPr/>
          </p:nvSpPr>
          <p:spPr>
            <a:xfrm>
              <a:off x="13662603" y="3656041"/>
              <a:ext cx="928786" cy="3065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Парсинг</a:t>
              </a: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эл. коммерции</a:t>
              </a: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15397236" y="3656041"/>
              <a:ext cx="928786" cy="3065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Данные МФ РК</a:t>
              </a:r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5397236" y="4029566"/>
              <a:ext cx="928786" cy="3065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Телеком: КТТ, ТТК, </a:t>
              </a:r>
              <a:r>
                <a:rPr lang="ru-RU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Картел</a:t>
              </a:r>
              <a:endPara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13662602" y="4029566"/>
              <a:ext cx="928786" cy="30653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Dosmart</a:t>
              </a: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PriceScanner</a:t>
              </a:r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Блок-схема: магнитный диск 135"/>
            <p:cNvSpPr/>
            <p:nvPr/>
          </p:nvSpPr>
          <p:spPr>
            <a:xfrm>
              <a:off x="14699478" y="3695558"/>
              <a:ext cx="620586" cy="613167"/>
            </a:xfrm>
            <a:prstGeom prst="flowChartMagneticDisk">
              <a:avLst/>
            </a:pr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Trade Data Hub</a:t>
              </a:r>
            </a:p>
          </p:txBody>
        </p:sp>
      </p:grpSp>
      <p:sp>
        <p:nvSpPr>
          <p:cNvPr id="154" name="Прямоугольник 153"/>
          <p:cNvSpPr/>
          <p:nvPr/>
        </p:nvSpPr>
        <p:spPr>
          <a:xfrm>
            <a:off x="3195064" y="4046467"/>
            <a:ext cx="1267715" cy="1476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визуализация</a:t>
            </a:r>
          </a:p>
        </p:txBody>
      </p:sp>
      <p:sp>
        <p:nvSpPr>
          <p:cNvPr id="156" name="Пятиугольник 155"/>
          <p:cNvSpPr/>
          <p:nvPr/>
        </p:nvSpPr>
        <p:spPr>
          <a:xfrm>
            <a:off x="1" y="4352364"/>
            <a:ext cx="2095500" cy="7911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Социально-экономические эффекты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744642" y="2939716"/>
            <a:ext cx="4288339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Планы</a:t>
            </a:r>
            <a:endParaRPr lang="ru-RU" sz="12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51044" y="3341650"/>
            <a:ext cx="427553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каталога товаров и расширение на все города Казахстана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сравнения цен на определенный товар в разных магазинах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50B080B-5C6F-47D7-8B9C-EEC469D06CB0}"/>
              </a:ext>
            </a:extLst>
          </p:cNvPr>
          <p:cNvGrpSpPr/>
          <p:nvPr/>
        </p:nvGrpSpPr>
        <p:grpSpPr>
          <a:xfrm rot="10800000">
            <a:off x="8650001" y="4783493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42" name="Прямоугольный треугольник 41">
              <a:extLst>
                <a:ext uri="{FF2B5EF4-FFF2-40B4-BE49-F238E27FC236}">
                  <a16:creationId xmlns:a16="http://schemas.microsoft.com/office/drawing/2014/main" id="{75556D09-D6EE-4AE4-B4DF-A6FD821C898D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43" name="Блок-схема: процесс 42">
              <a:extLst>
                <a:ext uri="{FF2B5EF4-FFF2-40B4-BE49-F238E27FC236}">
                  <a16:creationId xmlns:a16="http://schemas.microsoft.com/office/drawing/2014/main" id="{77E9C52C-B692-47C0-8184-287BF9279644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44" name="Номер слайда 111">
            <a:extLst>
              <a:ext uri="{FF2B5EF4-FFF2-40B4-BE49-F238E27FC236}">
                <a16:creationId xmlns:a16="http://schemas.microsoft.com/office/drawing/2014/main" id="{62F4CEF1-B838-4B29-87AE-7EA455A33BF4}"/>
              </a:ext>
            </a:extLst>
          </p:cNvPr>
          <p:cNvSpPr txBox="1">
            <a:spLocks/>
          </p:cNvSpPr>
          <p:nvPr/>
        </p:nvSpPr>
        <p:spPr>
          <a:xfrm>
            <a:off x="8705849" y="4776616"/>
            <a:ext cx="438151" cy="414659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defPPr>
              <a:defRPr lang="en-US"/>
            </a:defPPr>
            <a:lvl1pPr marL="0" algn="r" defTabSz="25301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3014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6029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9043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2058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5072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8087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1101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4116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12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38" name="Прямоугольный треугольник 37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39" name="Блок-схема: процесс 38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40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</p:spTree>
    <p:extLst>
      <p:ext uri="{BB962C8B-B14F-4D97-AF65-F5344CB8AC3E}">
        <p14:creationId xmlns:p14="http://schemas.microsoft.com/office/powerpoint/2010/main" val="1630273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118" y="268682"/>
            <a:ext cx="6410729" cy="3154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ЦИФРОВАЯ ПЛАТФОРМА ПО ЗАЩИТЕ ПРАВ ПОТРЕБИТЕЛЕЙ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4542" y="1391428"/>
            <a:ext cx="4351733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Описание проекта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0100" y="1391428"/>
            <a:ext cx="0" cy="28090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31836" y="1391428"/>
            <a:ext cx="4288339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Текущий статус реализации</a:t>
            </a:r>
            <a:endParaRPr lang="ru-RU" sz="12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44" y="760582"/>
            <a:ext cx="88600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481013" indent="-214313" algn="just"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Повышение эффективности взаимодействия уполномоченного органа с продавцом / потребителем.</a:t>
            </a:r>
          </a:p>
          <a:p>
            <a:pPr marL="481013" indent="-214313" algn="just">
              <a:buFont typeface="Arial" charset="0"/>
              <a:buChar char="•"/>
              <a:defRPr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Минимизация времени и ресурсов, затрачиваемых на устранение конфликта между продавцом и потребителем.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431180"/>
            <a:ext cx="9144000" cy="7719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" y="4484370"/>
            <a:ext cx="2095500" cy="659131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Социально-экономические эффекты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-1" y="421567"/>
            <a:ext cx="2095500" cy="25882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4642" y="1811640"/>
            <a:ext cx="4275533" cy="17620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 технический запуск пилотного проекта платформы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г.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 с участием 2 торговых сетей.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ключевой функционал платформы.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Подключены общественные объединения к платформе.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модуль для граждан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прав потребителей на платформе.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5500" y="4515984"/>
            <a:ext cx="704850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500,000+ граждан</a:t>
            </a:r>
          </a:p>
          <a:p>
            <a:pPr marL="257175" indent="-257175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Повысить долю электронных жалоб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50%</a:t>
            </a:r>
          </a:p>
          <a:p>
            <a:pPr marL="257175" indent="-257175">
              <a:buAutoNum type="arabicPeriod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5000+ онлайн /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оффлайн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точек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153;p15"/>
          <p:cNvSpPr txBox="1"/>
          <p:nvPr/>
        </p:nvSpPr>
        <p:spPr>
          <a:xfrm>
            <a:off x="792129" y="1826037"/>
            <a:ext cx="3404628" cy="435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249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Граждане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могут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оставить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жалобу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на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товар, оказанную услугу или организацию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на платформе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.</a:t>
            </a:r>
            <a:endParaRPr sz="1100" b="1" dirty="0">
              <a:solidFill>
                <a:schemeClr val="bg1"/>
              </a:solidFill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33" name="Google Shape;168;p15"/>
          <p:cNvSpPr txBox="1"/>
          <p:nvPr/>
        </p:nvSpPr>
        <p:spPr>
          <a:xfrm>
            <a:off x="792129" y="2492594"/>
            <a:ext cx="3183255" cy="47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249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Уполномоченные органы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могут видеть все жалобы, поступившие через систему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.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45" name="Google Shape;181;p15"/>
          <p:cNvSpPr txBox="1"/>
          <p:nvPr/>
        </p:nvSpPr>
        <p:spPr>
          <a:xfrm>
            <a:off x="792129" y="3135858"/>
            <a:ext cx="3930985" cy="59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249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Бизнес /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Гос.орган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обрабатывает обращение от потребителя, направляет свой ответ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.</a:t>
            </a:r>
            <a:endParaRPr sz="1100" dirty="0">
              <a:solidFill>
                <a:schemeClr val="bg1"/>
              </a:solidFill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sp>
        <p:nvSpPr>
          <p:cNvPr id="52" name="Google Shape;193;p15"/>
          <p:cNvSpPr txBox="1"/>
          <p:nvPr/>
        </p:nvSpPr>
        <p:spPr>
          <a:xfrm>
            <a:off x="787781" y="3666651"/>
            <a:ext cx="3851910" cy="443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01249">
              <a:lnSpc>
                <a:spcPct val="115000"/>
              </a:lnSpc>
              <a:buClr>
                <a:srgbClr val="000000"/>
              </a:buClr>
              <a:buSzPts val="1100"/>
            </a:pP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Граждане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,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бизнес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и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Гос.орган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могут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отслеживать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статус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обработки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обращени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й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через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Личный</a:t>
            </a:r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Кабинет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 на платформе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ea typeface="Roboto Light"/>
                <a:cs typeface="Arial" panose="020B0604020202020204" pitchFamily="34" charset="0"/>
                <a:sym typeface="Roboto Light"/>
              </a:rPr>
              <a:t>.</a:t>
            </a:r>
            <a:endParaRPr sz="1100" b="1" dirty="0">
              <a:solidFill>
                <a:schemeClr val="bg1"/>
              </a:solidFill>
              <a:latin typeface="Arial" panose="020B0604020202020204" pitchFamily="34" charset="0"/>
              <a:ea typeface="Roboto Light"/>
              <a:cs typeface="Arial" panose="020B0604020202020204" pitchFamily="34" charset="0"/>
              <a:sym typeface="Roboto Light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9042" y="1817427"/>
            <a:ext cx="412786" cy="2257831"/>
            <a:chOff x="4932190" y="2423236"/>
            <a:chExt cx="914012" cy="4999401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15" name="Google Shape;154;p15"/>
            <p:cNvGrpSpPr/>
            <p:nvPr/>
          </p:nvGrpSpPr>
          <p:grpSpPr>
            <a:xfrm>
              <a:off x="4996315" y="2423236"/>
              <a:ext cx="785763" cy="732093"/>
              <a:chOff x="3930936" y="5886423"/>
              <a:chExt cx="396000" cy="396003"/>
            </a:xfrm>
            <a:grpFill/>
          </p:grpSpPr>
          <p:sp>
            <p:nvSpPr>
              <p:cNvPr id="17" name="Google Shape;155;p15"/>
              <p:cNvSpPr/>
              <p:nvPr/>
            </p:nvSpPr>
            <p:spPr>
              <a:xfrm>
                <a:off x="4300623" y="6266958"/>
                <a:ext cx="15468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15468" extrusionOk="0">
                    <a:moveTo>
                      <a:pt x="15554" y="6463"/>
                    </a:moveTo>
                    <a:cubicBezTo>
                      <a:pt x="15453" y="5968"/>
                      <a:pt x="15307" y="5480"/>
                      <a:pt x="15114" y="5016"/>
                    </a:cubicBezTo>
                    <a:cubicBezTo>
                      <a:pt x="14920" y="4545"/>
                      <a:pt x="14680" y="4096"/>
                      <a:pt x="14402" y="3678"/>
                    </a:cubicBezTo>
                    <a:cubicBezTo>
                      <a:pt x="14124" y="3253"/>
                      <a:pt x="13799" y="2858"/>
                      <a:pt x="13443" y="2503"/>
                    </a:cubicBezTo>
                    <a:cubicBezTo>
                      <a:pt x="13087" y="2147"/>
                      <a:pt x="12693" y="1822"/>
                      <a:pt x="12267" y="1544"/>
                    </a:cubicBezTo>
                    <a:cubicBezTo>
                      <a:pt x="11850" y="1265"/>
                      <a:pt x="11401" y="1025"/>
                      <a:pt x="10929" y="832"/>
                    </a:cubicBezTo>
                    <a:cubicBezTo>
                      <a:pt x="10465" y="639"/>
                      <a:pt x="9978" y="484"/>
                      <a:pt x="9483" y="391"/>
                    </a:cubicBezTo>
                    <a:cubicBezTo>
                      <a:pt x="8485" y="190"/>
                      <a:pt x="7456" y="190"/>
                      <a:pt x="6459" y="391"/>
                    </a:cubicBezTo>
                    <a:cubicBezTo>
                      <a:pt x="5971" y="484"/>
                      <a:pt x="5484" y="639"/>
                      <a:pt x="5012" y="832"/>
                    </a:cubicBezTo>
                    <a:cubicBezTo>
                      <a:pt x="4548" y="1025"/>
                      <a:pt x="4100" y="1265"/>
                      <a:pt x="3682" y="1544"/>
                    </a:cubicBezTo>
                    <a:cubicBezTo>
                      <a:pt x="3257" y="1822"/>
                      <a:pt x="2862" y="2147"/>
                      <a:pt x="2506" y="2503"/>
                    </a:cubicBezTo>
                    <a:cubicBezTo>
                      <a:pt x="2151" y="2858"/>
                      <a:pt x="1826" y="3253"/>
                      <a:pt x="1540" y="3678"/>
                    </a:cubicBezTo>
                    <a:cubicBezTo>
                      <a:pt x="1261" y="4096"/>
                      <a:pt x="1021" y="4545"/>
                      <a:pt x="828" y="5016"/>
                    </a:cubicBezTo>
                    <a:cubicBezTo>
                      <a:pt x="635" y="5480"/>
                      <a:pt x="488" y="5968"/>
                      <a:pt x="387" y="6463"/>
                    </a:cubicBezTo>
                    <a:cubicBezTo>
                      <a:pt x="287" y="6958"/>
                      <a:pt x="240" y="7468"/>
                      <a:pt x="240" y="7971"/>
                    </a:cubicBezTo>
                    <a:cubicBezTo>
                      <a:pt x="240" y="8474"/>
                      <a:pt x="287" y="8984"/>
                      <a:pt x="387" y="9479"/>
                    </a:cubicBezTo>
                    <a:cubicBezTo>
                      <a:pt x="488" y="9974"/>
                      <a:pt x="635" y="10461"/>
                      <a:pt x="828" y="10933"/>
                    </a:cubicBezTo>
                    <a:cubicBezTo>
                      <a:pt x="1021" y="11397"/>
                      <a:pt x="1261" y="11846"/>
                      <a:pt x="1540" y="12263"/>
                    </a:cubicBezTo>
                    <a:cubicBezTo>
                      <a:pt x="1826" y="12689"/>
                      <a:pt x="2151" y="13083"/>
                      <a:pt x="2506" y="13439"/>
                    </a:cubicBezTo>
                    <a:cubicBezTo>
                      <a:pt x="2862" y="13795"/>
                      <a:pt x="3257" y="14120"/>
                      <a:pt x="3682" y="14398"/>
                    </a:cubicBezTo>
                    <a:cubicBezTo>
                      <a:pt x="4100" y="14684"/>
                      <a:pt x="4548" y="14916"/>
                      <a:pt x="5012" y="15110"/>
                    </a:cubicBezTo>
                    <a:cubicBezTo>
                      <a:pt x="5484" y="15303"/>
                      <a:pt x="5971" y="15458"/>
                      <a:pt x="6459" y="15558"/>
                    </a:cubicBezTo>
                    <a:cubicBezTo>
                      <a:pt x="6961" y="15659"/>
                      <a:pt x="7473" y="15705"/>
                      <a:pt x="7975" y="15705"/>
                    </a:cubicBezTo>
                    <a:cubicBezTo>
                      <a:pt x="8477" y="15705"/>
                      <a:pt x="8989" y="15659"/>
                      <a:pt x="9483" y="15558"/>
                    </a:cubicBezTo>
                    <a:cubicBezTo>
                      <a:pt x="9978" y="15458"/>
                      <a:pt x="10466" y="15303"/>
                      <a:pt x="10929" y="15110"/>
                    </a:cubicBezTo>
                    <a:cubicBezTo>
                      <a:pt x="11401" y="14916"/>
                      <a:pt x="11850" y="14684"/>
                      <a:pt x="12267" y="14398"/>
                    </a:cubicBezTo>
                    <a:cubicBezTo>
                      <a:pt x="12693" y="14120"/>
                      <a:pt x="13086" y="13795"/>
                      <a:pt x="13443" y="13439"/>
                    </a:cubicBezTo>
                    <a:cubicBezTo>
                      <a:pt x="13799" y="13083"/>
                      <a:pt x="14124" y="12689"/>
                      <a:pt x="14402" y="12263"/>
                    </a:cubicBezTo>
                    <a:cubicBezTo>
                      <a:pt x="14680" y="11846"/>
                      <a:pt x="14920" y="11397"/>
                      <a:pt x="15114" y="10933"/>
                    </a:cubicBezTo>
                    <a:cubicBezTo>
                      <a:pt x="15307" y="10461"/>
                      <a:pt x="15453" y="9974"/>
                      <a:pt x="15554" y="9479"/>
                    </a:cubicBezTo>
                    <a:cubicBezTo>
                      <a:pt x="15655" y="8984"/>
                      <a:pt x="15708" y="8474"/>
                      <a:pt x="15708" y="7971"/>
                    </a:cubicBezTo>
                    <a:cubicBezTo>
                      <a:pt x="15708" y="7468"/>
                      <a:pt x="15655" y="6958"/>
                      <a:pt x="15554" y="64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 b="1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Google Shape;156;p15"/>
              <p:cNvSpPr/>
              <p:nvPr/>
            </p:nvSpPr>
            <p:spPr>
              <a:xfrm>
                <a:off x="3930936" y="5886423"/>
                <a:ext cx="396000" cy="396000"/>
              </a:xfrm>
              <a:custGeom>
                <a:avLst/>
                <a:gdLst/>
                <a:ahLst/>
                <a:cxnLst/>
                <a:rect l="l" t="t" r="r" b="b"/>
                <a:pathLst>
                  <a:path w="396000" h="396000" extrusionOk="0">
                    <a:moveTo>
                      <a:pt x="371443" y="156888"/>
                    </a:moveTo>
                    <a:lnTo>
                      <a:pt x="337192" y="156888"/>
                    </a:lnTo>
                    <a:lnTo>
                      <a:pt x="335519" y="150053"/>
                    </a:lnTo>
                    <a:cubicBezTo>
                      <a:pt x="351499" y="141503"/>
                      <a:pt x="362320" y="126035"/>
                      <a:pt x="364910" y="108175"/>
                    </a:cubicBezTo>
                    <a:cubicBezTo>
                      <a:pt x="368603" y="107768"/>
                      <a:pt x="371541" y="104760"/>
                      <a:pt x="371776" y="100970"/>
                    </a:cubicBezTo>
                    <a:lnTo>
                      <a:pt x="374775" y="52598"/>
                    </a:lnTo>
                    <a:cubicBezTo>
                      <a:pt x="374785" y="52439"/>
                      <a:pt x="374791" y="52280"/>
                      <a:pt x="374791" y="52119"/>
                    </a:cubicBezTo>
                    <a:lnTo>
                      <a:pt x="374791" y="49316"/>
                    </a:lnTo>
                    <a:cubicBezTo>
                      <a:pt x="374791" y="48760"/>
                      <a:pt x="374781" y="48198"/>
                      <a:pt x="374763" y="47630"/>
                    </a:cubicBezTo>
                    <a:cubicBezTo>
                      <a:pt x="374320" y="34092"/>
                      <a:pt x="368418" y="21671"/>
                      <a:pt x="358145" y="12655"/>
                    </a:cubicBezTo>
                    <a:cubicBezTo>
                      <a:pt x="347802" y="3578"/>
                      <a:pt x="334015" y="-860"/>
                      <a:pt x="320320" y="480"/>
                    </a:cubicBezTo>
                    <a:cubicBezTo>
                      <a:pt x="320253" y="486"/>
                      <a:pt x="320187" y="494"/>
                      <a:pt x="320121" y="503"/>
                    </a:cubicBezTo>
                    <a:cubicBezTo>
                      <a:pt x="319792" y="543"/>
                      <a:pt x="287099" y="4582"/>
                      <a:pt x="266859" y="5714"/>
                    </a:cubicBezTo>
                    <a:cubicBezTo>
                      <a:pt x="261757" y="5999"/>
                      <a:pt x="252345" y="8547"/>
                      <a:pt x="246627" y="22411"/>
                    </a:cubicBezTo>
                    <a:cubicBezTo>
                      <a:pt x="243818" y="29223"/>
                      <a:pt x="242206" y="38249"/>
                      <a:pt x="242206" y="47175"/>
                    </a:cubicBezTo>
                    <a:lnTo>
                      <a:pt x="242206" y="57665"/>
                    </a:lnTo>
                    <a:cubicBezTo>
                      <a:pt x="242206" y="57845"/>
                      <a:pt x="242212" y="58025"/>
                      <a:pt x="242224" y="58205"/>
                    </a:cubicBezTo>
                    <a:lnTo>
                      <a:pt x="243386" y="74802"/>
                    </a:lnTo>
                    <a:cubicBezTo>
                      <a:pt x="229953" y="68084"/>
                      <a:pt x="214776" y="64619"/>
                      <a:pt x="198242" y="64617"/>
                    </a:cubicBezTo>
                    <a:cubicBezTo>
                      <a:pt x="198236" y="64617"/>
                      <a:pt x="198232" y="64617"/>
                      <a:pt x="198226" y="64617"/>
                    </a:cubicBezTo>
                    <a:cubicBezTo>
                      <a:pt x="191342" y="64617"/>
                      <a:pt x="184696" y="65220"/>
                      <a:pt x="178310" y="66403"/>
                    </a:cubicBezTo>
                    <a:cubicBezTo>
                      <a:pt x="172173" y="47479"/>
                      <a:pt x="162226" y="31692"/>
                      <a:pt x="149267" y="20456"/>
                    </a:cubicBezTo>
                    <a:cubicBezTo>
                      <a:pt x="134013" y="7231"/>
                      <a:pt x="114528" y="240"/>
                      <a:pt x="92918" y="240"/>
                    </a:cubicBezTo>
                    <a:cubicBezTo>
                      <a:pt x="64725" y="240"/>
                      <a:pt x="41031" y="11720"/>
                      <a:pt x="24399" y="33439"/>
                    </a:cubicBezTo>
                    <a:cubicBezTo>
                      <a:pt x="8594" y="54076"/>
                      <a:pt x="240" y="82655"/>
                      <a:pt x="240" y="116084"/>
                    </a:cubicBezTo>
                    <a:lnTo>
                      <a:pt x="240" y="116599"/>
                    </a:lnTo>
                    <a:cubicBezTo>
                      <a:pt x="217" y="137753"/>
                      <a:pt x="9262" y="157274"/>
                      <a:pt x="24516" y="170301"/>
                    </a:cubicBezTo>
                    <a:cubicBezTo>
                      <a:pt x="15815" y="176754"/>
                      <a:pt x="10164" y="187100"/>
                      <a:pt x="10164" y="198742"/>
                    </a:cubicBezTo>
                    <a:lnTo>
                      <a:pt x="10164" y="278337"/>
                    </a:lnTo>
                    <a:cubicBezTo>
                      <a:pt x="10164" y="282608"/>
                      <a:pt x="13626" y="286071"/>
                      <a:pt x="17898" y="286071"/>
                    </a:cubicBezTo>
                    <a:lnTo>
                      <a:pt x="103755" y="286071"/>
                    </a:lnTo>
                    <a:cubicBezTo>
                      <a:pt x="103681" y="286998"/>
                      <a:pt x="103633" y="287933"/>
                      <a:pt x="103633" y="288879"/>
                    </a:cubicBezTo>
                    <a:lnTo>
                      <a:pt x="103633" y="380772"/>
                    </a:lnTo>
                    <a:lnTo>
                      <a:pt x="18821" y="380772"/>
                    </a:lnTo>
                    <a:cubicBezTo>
                      <a:pt x="14549" y="380772"/>
                      <a:pt x="11086" y="384234"/>
                      <a:pt x="11086" y="388506"/>
                    </a:cubicBezTo>
                    <a:cubicBezTo>
                      <a:pt x="11086" y="392778"/>
                      <a:pt x="14549" y="396240"/>
                      <a:pt x="18821" y="396240"/>
                    </a:cubicBezTo>
                    <a:lnTo>
                      <a:pt x="348785" y="396240"/>
                    </a:lnTo>
                    <a:cubicBezTo>
                      <a:pt x="353056" y="396240"/>
                      <a:pt x="356520" y="392778"/>
                      <a:pt x="356520" y="388506"/>
                    </a:cubicBezTo>
                    <a:cubicBezTo>
                      <a:pt x="356520" y="384234"/>
                      <a:pt x="353056" y="380772"/>
                      <a:pt x="348785" y="380772"/>
                    </a:cubicBezTo>
                    <a:lnTo>
                      <a:pt x="292847" y="380772"/>
                    </a:lnTo>
                    <a:lnTo>
                      <a:pt x="292847" y="288879"/>
                    </a:lnTo>
                    <a:cubicBezTo>
                      <a:pt x="292847" y="285491"/>
                      <a:pt x="292358" y="282216"/>
                      <a:pt x="291466" y="279112"/>
                    </a:cubicBezTo>
                    <a:lnTo>
                      <a:pt x="388506" y="279112"/>
                    </a:lnTo>
                    <a:cubicBezTo>
                      <a:pt x="392777" y="279112"/>
                      <a:pt x="396240" y="275649"/>
                      <a:pt x="396240" y="271377"/>
                    </a:cubicBezTo>
                    <a:lnTo>
                      <a:pt x="396240" y="181685"/>
                    </a:lnTo>
                    <a:cubicBezTo>
                      <a:pt x="396240" y="168012"/>
                      <a:pt x="385116" y="156888"/>
                      <a:pt x="371443" y="156888"/>
                    </a:cubicBezTo>
                    <a:close/>
                    <a:moveTo>
                      <a:pt x="323668" y="138515"/>
                    </a:moveTo>
                    <a:cubicBezTo>
                      <a:pt x="320064" y="139929"/>
                      <a:pt x="318061" y="143792"/>
                      <a:pt x="318982" y="147553"/>
                    </a:cubicBezTo>
                    <a:lnTo>
                      <a:pt x="322342" y="161282"/>
                    </a:lnTo>
                    <a:lnTo>
                      <a:pt x="308498" y="170848"/>
                    </a:lnTo>
                    <a:lnTo>
                      <a:pt x="302053" y="166396"/>
                    </a:lnTo>
                    <a:cubicBezTo>
                      <a:pt x="300094" y="153565"/>
                      <a:pt x="296882" y="141625"/>
                      <a:pt x="292475" y="130743"/>
                    </a:cubicBezTo>
                    <a:cubicBezTo>
                      <a:pt x="287333" y="117985"/>
                      <a:pt x="280632" y="106849"/>
                      <a:pt x="272435" y="97465"/>
                    </a:cubicBezTo>
                    <a:cubicBezTo>
                      <a:pt x="272460" y="97427"/>
                      <a:pt x="272483" y="97386"/>
                      <a:pt x="272509" y="97348"/>
                    </a:cubicBezTo>
                    <a:cubicBezTo>
                      <a:pt x="272839" y="96858"/>
                      <a:pt x="273157" y="96359"/>
                      <a:pt x="273461" y="95851"/>
                    </a:cubicBezTo>
                    <a:cubicBezTo>
                      <a:pt x="273523" y="95747"/>
                      <a:pt x="273582" y="95642"/>
                      <a:pt x="273644" y="95539"/>
                    </a:cubicBezTo>
                    <a:cubicBezTo>
                      <a:pt x="273919" y="95068"/>
                      <a:pt x="274185" y="94590"/>
                      <a:pt x="274439" y="94105"/>
                    </a:cubicBezTo>
                    <a:cubicBezTo>
                      <a:pt x="274477" y="94034"/>
                      <a:pt x="274516" y="93965"/>
                      <a:pt x="274553" y="93894"/>
                    </a:cubicBezTo>
                    <a:cubicBezTo>
                      <a:pt x="274828" y="93361"/>
                      <a:pt x="275088" y="92821"/>
                      <a:pt x="275340" y="92275"/>
                    </a:cubicBezTo>
                    <a:cubicBezTo>
                      <a:pt x="275397" y="92150"/>
                      <a:pt x="275453" y="92025"/>
                      <a:pt x="275509" y="91900"/>
                    </a:cubicBezTo>
                    <a:cubicBezTo>
                      <a:pt x="275757" y="91347"/>
                      <a:pt x="275996" y="90791"/>
                      <a:pt x="276221" y="90228"/>
                    </a:cubicBezTo>
                    <a:cubicBezTo>
                      <a:pt x="276230" y="90204"/>
                      <a:pt x="276238" y="90180"/>
                      <a:pt x="276249" y="90156"/>
                    </a:cubicBezTo>
                    <a:cubicBezTo>
                      <a:pt x="276467" y="89606"/>
                      <a:pt x="276671" y="89052"/>
                      <a:pt x="276868" y="88496"/>
                    </a:cubicBezTo>
                    <a:cubicBezTo>
                      <a:pt x="276912" y="88370"/>
                      <a:pt x="276957" y="88245"/>
                      <a:pt x="277000" y="88120"/>
                    </a:cubicBezTo>
                    <a:cubicBezTo>
                      <a:pt x="277194" y="87556"/>
                      <a:pt x="277380" y="86991"/>
                      <a:pt x="277555" y="86423"/>
                    </a:cubicBezTo>
                    <a:cubicBezTo>
                      <a:pt x="277584" y="86327"/>
                      <a:pt x="277612" y="86230"/>
                      <a:pt x="277641" y="86134"/>
                    </a:cubicBezTo>
                    <a:cubicBezTo>
                      <a:pt x="277797" y="85616"/>
                      <a:pt x="277945" y="85098"/>
                      <a:pt x="278085" y="84579"/>
                    </a:cubicBezTo>
                    <a:cubicBezTo>
                      <a:pt x="278113" y="84477"/>
                      <a:pt x="278141" y="84376"/>
                      <a:pt x="278168" y="84274"/>
                    </a:cubicBezTo>
                    <a:cubicBezTo>
                      <a:pt x="278319" y="83703"/>
                      <a:pt x="278461" y="83132"/>
                      <a:pt x="278594" y="82562"/>
                    </a:cubicBezTo>
                    <a:cubicBezTo>
                      <a:pt x="278622" y="82440"/>
                      <a:pt x="278649" y="82319"/>
                      <a:pt x="278677" y="82198"/>
                    </a:cubicBezTo>
                    <a:cubicBezTo>
                      <a:pt x="278802" y="81651"/>
                      <a:pt x="278920" y="81106"/>
                      <a:pt x="279029" y="80564"/>
                    </a:cubicBezTo>
                    <a:cubicBezTo>
                      <a:pt x="279037" y="80525"/>
                      <a:pt x="279046" y="80484"/>
                      <a:pt x="279054" y="80445"/>
                    </a:cubicBezTo>
                    <a:cubicBezTo>
                      <a:pt x="279168" y="79870"/>
                      <a:pt x="279273" y="79300"/>
                      <a:pt x="279372" y="78733"/>
                    </a:cubicBezTo>
                    <a:cubicBezTo>
                      <a:pt x="279393" y="78610"/>
                      <a:pt x="279414" y="78487"/>
                      <a:pt x="279435" y="78365"/>
                    </a:cubicBezTo>
                    <a:cubicBezTo>
                      <a:pt x="279529" y="77805"/>
                      <a:pt x="279618" y="77248"/>
                      <a:pt x="279699" y="76699"/>
                    </a:cubicBezTo>
                    <a:cubicBezTo>
                      <a:pt x="279706" y="76650"/>
                      <a:pt x="279712" y="76601"/>
                      <a:pt x="279720" y="76552"/>
                    </a:cubicBezTo>
                    <a:cubicBezTo>
                      <a:pt x="279794" y="76033"/>
                      <a:pt x="279862" y="75521"/>
                      <a:pt x="279925" y="75015"/>
                    </a:cubicBezTo>
                    <a:cubicBezTo>
                      <a:pt x="279938" y="74909"/>
                      <a:pt x="279952" y="74804"/>
                      <a:pt x="279964" y="74698"/>
                    </a:cubicBezTo>
                    <a:cubicBezTo>
                      <a:pt x="280028" y="74169"/>
                      <a:pt x="280086" y="73648"/>
                      <a:pt x="280137" y="73135"/>
                    </a:cubicBezTo>
                    <a:cubicBezTo>
                      <a:pt x="280146" y="73046"/>
                      <a:pt x="280154" y="72957"/>
                      <a:pt x="280163" y="72868"/>
                    </a:cubicBezTo>
                    <a:cubicBezTo>
                      <a:pt x="280209" y="72395"/>
                      <a:pt x="280251" y="71930"/>
                      <a:pt x="280288" y="71475"/>
                    </a:cubicBezTo>
                    <a:cubicBezTo>
                      <a:pt x="280294" y="71410"/>
                      <a:pt x="280300" y="71343"/>
                      <a:pt x="280304" y="71278"/>
                    </a:cubicBezTo>
                    <a:cubicBezTo>
                      <a:pt x="280343" y="70787"/>
                      <a:pt x="280376" y="70309"/>
                      <a:pt x="280406" y="69841"/>
                    </a:cubicBezTo>
                    <a:cubicBezTo>
                      <a:pt x="280412" y="69741"/>
                      <a:pt x="280418" y="69642"/>
                      <a:pt x="280424" y="69542"/>
                    </a:cubicBezTo>
                    <a:cubicBezTo>
                      <a:pt x="280451" y="69076"/>
                      <a:pt x="280476" y="68618"/>
                      <a:pt x="280495" y="68179"/>
                    </a:cubicBezTo>
                    <a:cubicBezTo>
                      <a:pt x="299479" y="72839"/>
                      <a:pt x="319471" y="72822"/>
                      <a:pt x="338453" y="68112"/>
                    </a:cubicBezTo>
                    <a:lnTo>
                      <a:pt x="339042" y="67966"/>
                    </a:lnTo>
                    <a:cubicBezTo>
                      <a:pt x="339144" y="68994"/>
                      <a:pt x="339243" y="70062"/>
                      <a:pt x="339342" y="71145"/>
                    </a:cubicBezTo>
                    <a:cubicBezTo>
                      <a:pt x="339527" y="73150"/>
                      <a:pt x="339721" y="75231"/>
                      <a:pt x="339961" y="77337"/>
                    </a:cubicBezTo>
                    <a:cubicBezTo>
                      <a:pt x="339975" y="77460"/>
                      <a:pt x="339989" y="77583"/>
                      <a:pt x="340003" y="77706"/>
                    </a:cubicBezTo>
                    <a:cubicBezTo>
                      <a:pt x="340077" y="78344"/>
                      <a:pt x="340155" y="78984"/>
                      <a:pt x="340240" y="79626"/>
                    </a:cubicBezTo>
                    <a:cubicBezTo>
                      <a:pt x="340261" y="79776"/>
                      <a:pt x="340282" y="79926"/>
                      <a:pt x="340302" y="80076"/>
                    </a:cubicBezTo>
                    <a:cubicBezTo>
                      <a:pt x="340367" y="80551"/>
                      <a:pt x="340435" y="81025"/>
                      <a:pt x="340507" y="81500"/>
                    </a:cubicBezTo>
                    <a:cubicBezTo>
                      <a:pt x="340543" y="81737"/>
                      <a:pt x="340578" y="81974"/>
                      <a:pt x="340616" y="82211"/>
                    </a:cubicBezTo>
                    <a:cubicBezTo>
                      <a:pt x="340702" y="82749"/>
                      <a:pt x="340793" y="83287"/>
                      <a:pt x="340890" y="83823"/>
                    </a:cubicBezTo>
                    <a:cubicBezTo>
                      <a:pt x="340948" y="84146"/>
                      <a:pt x="341012" y="84468"/>
                      <a:pt x="341074" y="84789"/>
                    </a:cubicBezTo>
                    <a:cubicBezTo>
                      <a:pt x="341123" y="85038"/>
                      <a:pt x="341173" y="85288"/>
                      <a:pt x="341224" y="85536"/>
                    </a:cubicBezTo>
                    <a:cubicBezTo>
                      <a:pt x="341489" y="86823"/>
                      <a:pt x="341794" y="88094"/>
                      <a:pt x="342145" y="89342"/>
                    </a:cubicBezTo>
                    <a:cubicBezTo>
                      <a:pt x="342145" y="89343"/>
                      <a:pt x="342145" y="89343"/>
                      <a:pt x="342145" y="89343"/>
                    </a:cubicBezTo>
                    <a:cubicBezTo>
                      <a:pt x="343329" y="93565"/>
                      <a:pt x="345060" y="97488"/>
                      <a:pt x="347690" y="100687"/>
                    </a:cubicBezTo>
                    <a:cubicBezTo>
                      <a:pt x="347794" y="100814"/>
                      <a:pt x="347899" y="100939"/>
                      <a:pt x="348003" y="101063"/>
                    </a:cubicBezTo>
                    <a:cubicBezTo>
                      <a:pt x="348236" y="101333"/>
                      <a:pt x="348471" y="101602"/>
                      <a:pt x="348717" y="101861"/>
                    </a:cubicBezTo>
                    <a:cubicBezTo>
                      <a:pt x="349105" y="102274"/>
                      <a:pt x="349500" y="102664"/>
                      <a:pt x="349901" y="103028"/>
                    </a:cubicBezTo>
                    <a:cubicBezTo>
                      <a:pt x="349911" y="103036"/>
                      <a:pt x="349918" y="103046"/>
                      <a:pt x="349927" y="103053"/>
                    </a:cubicBezTo>
                    <a:cubicBezTo>
                      <a:pt x="348723" y="118914"/>
                      <a:pt x="338685" y="132619"/>
                      <a:pt x="323668" y="138515"/>
                    </a:cubicBezTo>
                    <a:close/>
                    <a:moveTo>
                      <a:pt x="257674" y="47175"/>
                    </a:moveTo>
                    <a:cubicBezTo>
                      <a:pt x="257674" y="34933"/>
                      <a:pt x="261516" y="21506"/>
                      <a:pt x="267723" y="21159"/>
                    </a:cubicBezTo>
                    <a:cubicBezTo>
                      <a:pt x="288108" y="20019"/>
                      <a:pt x="319491" y="16167"/>
                      <a:pt x="321919" y="15867"/>
                    </a:cubicBezTo>
                    <a:cubicBezTo>
                      <a:pt x="331346" y="14971"/>
                      <a:pt x="340824" y="18036"/>
                      <a:pt x="347942" y="24282"/>
                    </a:cubicBezTo>
                    <a:cubicBezTo>
                      <a:pt x="354966" y="30447"/>
                      <a:pt x="359000" y="38918"/>
                      <a:pt x="359303" y="48136"/>
                    </a:cubicBezTo>
                    <a:cubicBezTo>
                      <a:pt x="359316" y="48535"/>
                      <a:pt x="359322" y="48928"/>
                      <a:pt x="359322" y="49317"/>
                    </a:cubicBezTo>
                    <a:lnTo>
                      <a:pt x="359322" y="51880"/>
                    </a:lnTo>
                    <a:lnTo>
                      <a:pt x="357220" y="85769"/>
                    </a:lnTo>
                    <a:cubicBezTo>
                      <a:pt x="357195" y="85683"/>
                      <a:pt x="357168" y="85599"/>
                      <a:pt x="357143" y="85513"/>
                    </a:cubicBezTo>
                    <a:cubicBezTo>
                      <a:pt x="357045" y="85170"/>
                      <a:pt x="356948" y="84820"/>
                      <a:pt x="356855" y="84453"/>
                    </a:cubicBezTo>
                    <a:cubicBezTo>
                      <a:pt x="356833" y="84365"/>
                      <a:pt x="356811" y="84276"/>
                      <a:pt x="356789" y="84186"/>
                    </a:cubicBezTo>
                    <a:cubicBezTo>
                      <a:pt x="355905" y="80558"/>
                      <a:pt x="355301" y="75758"/>
                      <a:pt x="354745" y="69735"/>
                    </a:cubicBezTo>
                    <a:cubicBezTo>
                      <a:pt x="354745" y="69732"/>
                      <a:pt x="354745" y="69729"/>
                      <a:pt x="354745" y="69726"/>
                    </a:cubicBezTo>
                    <a:cubicBezTo>
                      <a:pt x="354282" y="64712"/>
                      <a:pt x="353846" y="59977"/>
                      <a:pt x="352731" y="56233"/>
                    </a:cubicBezTo>
                    <a:cubicBezTo>
                      <a:pt x="351847" y="53263"/>
                      <a:pt x="349330" y="51206"/>
                      <a:pt x="346433" y="50784"/>
                    </a:cubicBezTo>
                    <a:cubicBezTo>
                      <a:pt x="345467" y="50643"/>
                      <a:pt x="344459" y="50684"/>
                      <a:pt x="343455" y="50932"/>
                    </a:cubicBezTo>
                    <a:lnTo>
                      <a:pt x="334726" y="53099"/>
                    </a:lnTo>
                    <a:cubicBezTo>
                      <a:pt x="317605" y="57347"/>
                      <a:pt x="299538" y="57217"/>
                      <a:pt x="282481" y="52723"/>
                    </a:cubicBezTo>
                    <a:lnTo>
                      <a:pt x="274815" y="50704"/>
                    </a:lnTo>
                    <a:cubicBezTo>
                      <a:pt x="272495" y="50093"/>
                      <a:pt x="270024" y="50593"/>
                      <a:pt x="268123" y="52057"/>
                    </a:cubicBezTo>
                    <a:cubicBezTo>
                      <a:pt x="266223" y="53522"/>
                      <a:pt x="265109" y="55784"/>
                      <a:pt x="265109" y="58183"/>
                    </a:cubicBezTo>
                    <a:lnTo>
                      <a:pt x="265109" y="64356"/>
                    </a:lnTo>
                    <a:cubicBezTo>
                      <a:pt x="265109" y="64927"/>
                      <a:pt x="265103" y="65494"/>
                      <a:pt x="265089" y="66058"/>
                    </a:cubicBezTo>
                    <a:cubicBezTo>
                      <a:pt x="265085" y="66246"/>
                      <a:pt x="265076" y="66432"/>
                      <a:pt x="265071" y="66620"/>
                    </a:cubicBezTo>
                    <a:cubicBezTo>
                      <a:pt x="265059" y="66993"/>
                      <a:pt x="265048" y="67365"/>
                      <a:pt x="265031" y="67734"/>
                    </a:cubicBezTo>
                    <a:cubicBezTo>
                      <a:pt x="265021" y="67957"/>
                      <a:pt x="265007" y="68178"/>
                      <a:pt x="264995" y="68399"/>
                    </a:cubicBezTo>
                    <a:cubicBezTo>
                      <a:pt x="264977" y="68727"/>
                      <a:pt x="264959" y="69056"/>
                      <a:pt x="264937" y="69382"/>
                    </a:cubicBezTo>
                    <a:cubicBezTo>
                      <a:pt x="264921" y="69618"/>
                      <a:pt x="264901" y="69850"/>
                      <a:pt x="264882" y="70084"/>
                    </a:cubicBezTo>
                    <a:cubicBezTo>
                      <a:pt x="264858" y="70390"/>
                      <a:pt x="264833" y="70697"/>
                      <a:pt x="264806" y="71001"/>
                    </a:cubicBezTo>
                    <a:cubicBezTo>
                      <a:pt x="264783" y="71239"/>
                      <a:pt x="264758" y="71474"/>
                      <a:pt x="264734" y="71709"/>
                    </a:cubicBezTo>
                    <a:cubicBezTo>
                      <a:pt x="264704" y="72003"/>
                      <a:pt x="264673" y="72296"/>
                      <a:pt x="264639" y="72586"/>
                    </a:cubicBezTo>
                    <a:cubicBezTo>
                      <a:pt x="264611" y="72822"/>
                      <a:pt x="264582" y="73055"/>
                      <a:pt x="264552" y="73288"/>
                    </a:cubicBezTo>
                    <a:cubicBezTo>
                      <a:pt x="264515" y="73572"/>
                      <a:pt x="264478" y="73855"/>
                      <a:pt x="264439" y="74135"/>
                    </a:cubicBezTo>
                    <a:cubicBezTo>
                      <a:pt x="264406" y="74367"/>
                      <a:pt x="264371" y="74597"/>
                      <a:pt x="264336" y="74827"/>
                    </a:cubicBezTo>
                    <a:cubicBezTo>
                      <a:pt x="264293" y="75101"/>
                      <a:pt x="264250" y="75373"/>
                      <a:pt x="264205" y="75642"/>
                    </a:cubicBezTo>
                    <a:cubicBezTo>
                      <a:pt x="264167" y="75869"/>
                      <a:pt x="264127" y="76095"/>
                      <a:pt x="264087" y="76320"/>
                    </a:cubicBezTo>
                    <a:cubicBezTo>
                      <a:pt x="264039" y="76586"/>
                      <a:pt x="263990" y="76849"/>
                      <a:pt x="263938" y="77109"/>
                    </a:cubicBezTo>
                    <a:cubicBezTo>
                      <a:pt x="263895" y="77330"/>
                      <a:pt x="263852" y="77549"/>
                      <a:pt x="263806" y="77765"/>
                    </a:cubicBezTo>
                    <a:cubicBezTo>
                      <a:pt x="263752" y="78023"/>
                      <a:pt x="263696" y="78278"/>
                      <a:pt x="263639" y="78531"/>
                    </a:cubicBezTo>
                    <a:cubicBezTo>
                      <a:pt x="263592" y="78742"/>
                      <a:pt x="263544" y="78953"/>
                      <a:pt x="263495" y="79161"/>
                    </a:cubicBezTo>
                    <a:cubicBezTo>
                      <a:pt x="263434" y="79413"/>
                      <a:pt x="263372" y="79661"/>
                      <a:pt x="263308" y="79908"/>
                    </a:cubicBezTo>
                    <a:cubicBezTo>
                      <a:pt x="263257" y="80109"/>
                      <a:pt x="263206" y="80310"/>
                      <a:pt x="263153" y="80506"/>
                    </a:cubicBezTo>
                    <a:cubicBezTo>
                      <a:pt x="263085" y="80754"/>
                      <a:pt x="263016" y="80996"/>
                      <a:pt x="262945" y="81237"/>
                    </a:cubicBezTo>
                    <a:cubicBezTo>
                      <a:pt x="262891" y="81424"/>
                      <a:pt x="262838" y="81613"/>
                      <a:pt x="262781" y="81796"/>
                    </a:cubicBezTo>
                    <a:cubicBezTo>
                      <a:pt x="262706" y="82041"/>
                      <a:pt x="262627" y="82280"/>
                      <a:pt x="262549" y="82519"/>
                    </a:cubicBezTo>
                    <a:cubicBezTo>
                      <a:pt x="262494" y="82690"/>
                      <a:pt x="262439" y="82863"/>
                      <a:pt x="262382" y="83030"/>
                    </a:cubicBezTo>
                    <a:cubicBezTo>
                      <a:pt x="262296" y="83280"/>
                      <a:pt x="262205" y="83521"/>
                      <a:pt x="262115" y="83763"/>
                    </a:cubicBezTo>
                    <a:cubicBezTo>
                      <a:pt x="262061" y="83909"/>
                      <a:pt x="262010" y="84059"/>
                      <a:pt x="261954" y="84202"/>
                    </a:cubicBezTo>
                    <a:cubicBezTo>
                      <a:pt x="261841" y="84493"/>
                      <a:pt x="261724" y="84774"/>
                      <a:pt x="261607" y="85053"/>
                    </a:cubicBezTo>
                    <a:cubicBezTo>
                      <a:pt x="261571" y="85138"/>
                      <a:pt x="261537" y="85228"/>
                      <a:pt x="261500" y="85311"/>
                    </a:cubicBezTo>
                    <a:cubicBezTo>
                      <a:pt x="261348" y="85661"/>
                      <a:pt x="261192" y="85999"/>
                      <a:pt x="261032" y="86327"/>
                    </a:cubicBezTo>
                    <a:cubicBezTo>
                      <a:pt x="260565" y="85940"/>
                      <a:pt x="260091" y="85563"/>
                      <a:pt x="259618" y="85185"/>
                    </a:cubicBezTo>
                    <a:lnTo>
                      <a:pt x="257674" y="57394"/>
                    </a:lnTo>
                    <a:lnTo>
                      <a:pt x="257674" y="47175"/>
                    </a:lnTo>
                    <a:close/>
                    <a:moveTo>
                      <a:pt x="198226" y="80085"/>
                    </a:moveTo>
                    <a:cubicBezTo>
                      <a:pt x="198229" y="80085"/>
                      <a:pt x="198236" y="80085"/>
                      <a:pt x="198239" y="80085"/>
                    </a:cubicBezTo>
                    <a:cubicBezTo>
                      <a:pt x="246120" y="80092"/>
                      <a:pt x="279265" y="114995"/>
                      <a:pt x="287084" y="171050"/>
                    </a:cubicBezTo>
                    <a:cubicBezTo>
                      <a:pt x="287183" y="171761"/>
                      <a:pt x="287279" y="172475"/>
                      <a:pt x="287369" y="173191"/>
                    </a:cubicBezTo>
                    <a:cubicBezTo>
                      <a:pt x="287408" y="173500"/>
                      <a:pt x="287447" y="173809"/>
                      <a:pt x="287485" y="174118"/>
                    </a:cubicBezTo>
                    <a:cubicBezTo>
                      <a:pt x="287584" y="174934"/>
                      <a:pt x="287677" y="175754"/>
                      <a:pt x="287765" y="176577"/>
                    </a:cubicBezTo>
                    <a:cubicBezTo>
                      <a:pt x="287787" y="176776"/>
                      <a:pt x="287808" y="176975"/>
                      <a:pt x="287829" y="177174"/>
                    </a:cubicBezTo>
                    <a:cubicBezTo>
                      <a:pt x="287845" y="177321"/>
                      <a:pt x="287858" y="177470"/>
                      <a:pt x="287873" y="177617"/>
                    </a:cubicBezTo>
                    <a:cubicBezTo>
                      <a:pt x="287951" y="178397"/>
                      <a:pt x="288027" y="179178"/>
                      <a:pt x="288097" y="179963"/>
                    </a:cubicBezTo>
                    <a:cubicBezTo>
                      <a:pt x="288101" y="180012"/>
                      <a:pt x="288105" y="180061"/>
                      <a:pt x="288110" y="180109"/>
                    </a:cubicBezTo>
                    <a:cubicBezTo>
                      <a:pt x="288141" y="180458"/>
                      <a:pt x="288168" y="180809"/>
                      <a:pt x="288197" y="181159"/>
                    </a:cubicBezTo>
                    <a:cubicBezTo>
                      <a:pt x="288253" y="181842"/>
                      <a:pt x="288306" y="182526"/>
                      <a:pt x="288356" y="183214"/>
                    </a:cubicBezTo>
                    <a:cubicBezTo>
                      <a:pt x="288386" y="183635"/>
                      <a:pt x="288413" y="184057"/>
                      <a:pt x="288441" y="184480"/>
                    </a:cubicBezTo>
                    <a:cubicBezTo>
                      <a:pt x="288484" y="185129"/>
                      <a:pt x="288522" y="185779"/>
                      <a:pt x="288558" y="186431"/>
                    </a:cubicBezTo>
                    <a:cubicBezTo>
                      <a:pt x="288582" y="186869"/>
                      <a:pt x="288605" y="187307"/>
                      <a:pt x="288626" y="187746"/>
                    </a:cubicBezTo>
                    <a:cubicBezTo>
                      <a:pt x="288658" y="188401"/>
                      <a:pt x="288685" y="189057"/>
                      <a:pt x="288709" y="189716"/>
                    </a:cubicBezTo>
                    <a:cubicBezTo>
                      <a:pt x="288726" y="190145"/>
                      <a:pt x="288743" y="190573"/>
                      <a:pt x="288757" y="191003"/>
                    </a:cubicBezTo>
                    <a:cubicBezTo>
                      <a:pt x="288779" y="191681"/>
                      <a:pt x="288794" y="192362"/>
                      <a:pt x="288809" y="193043"/>
                    </a:cubicBezTo>
                    <a:cubicBezTo>
                      <a:pt x="288811" y="193116"/>
                      <a:pt x="288813" y="193190"/>
                      <a:pt x="288815" y="193263"/>
                    </a:cubicBezTo>
                    <a:cubicBezTo>
                      <a:pt x="288822" y="193596"/>
                      <a:pt x="288832" y="193926"/>
                      <a:pt x="288836" y="194259"/>
                    </a:cubicBezTo>
                    <a:cubicBezTo>
                      <a:pt x="288853" y="195332"/>
                      <a:pt x="288863" y="196408"/>
                      <a:pt x="288863" y="197487"/>
                    </a:cubicBezTo>
                    <a:cubicBezTo>
                      <a:pt x="288863" y="197503"/>
                      <a:pt x="288863" y="197519"/>
                      <a:pt x="288863" y="197536"/>
                    </a:cubicBezTo>
                    <a:lnTo>
                      <a:pt x="288863" y="198148"/>
                    </a:lnTo>
                    <a:cubicBezTo>
                      <a:pt x="288864" y="198848"/>
                      <a:pt x="288852" y="199546"/>
                      <a:pt x="288832" y="200242"/>
                    </a:cubicBezTo>
                    <a:cubicBezTo>
                      <a:pt x="288825" y="200478"/>
                      <a:pt x="288811" y="200713"/>
                      <a:pt x="288802" y="200948"/>
                    </a:cubicBezTo>
                    <a:cubicBezTo>
                      <a:pt x="288801" y="200981"/>
                      <a:pt x="288799" y="201013"/>
                      <a:pt x="288798" y="201046"/>
                    </a:cubicBezTo>
                    <a:cubicBezTo>
                      <a:pt x="288780" y="201472"/>
                      <a:pt x="288762" y="201898"/>
                      <a:pt x="288736" y="202323"/>
                    </a:cubicBezTo>
                    <a:cubicBezTo>
                      <a:pt x="288720" y="202594"/>
                      <a:pt x="288699" y="202865"/>
                      <a:pt x="288679" y="203135"/>
                    </a:cubicBezTo>
                    <a:cubicBezTo>
                      <a:pt x="288674" y="203207"/>
                      <a:pt x="288668" y="203279"/>
                      <a:pt x="288662" y="203350"/>
                    </a:cubicBezTo>
                    <a:cubicBezTo>
                      <a:pt x="288636" y="203702"/>
                      <a:pt x="288610" y="204052"/>
                      <a:pt x="288578" y="204402"/>
                    </a:cubicBezTo>
                    <a:cubicBezTo>
                      <a:pt x="288554" y="204666"/>
                      <a:pt x="288526" y="204931"/>
                      <a:pt x="288499" y="205194"/>
                    </a:cubicBezTo>
                    <a:cubicBezTo>
                      <a:pt x="288486" y="205319"/>
                      <a:pt x="288472" y="205443"/>
                      <a:pt x="288458" y="205569"/>
                    </a:cubicBezTo>
                    <a:cubicBezTo>
                      <a:pt x="288424" y="205880"/>
                      <a:pt x="288391" y="206190"/>
                      <a:pt x="288353" y="206500"/>
                    </a:cubicBezTo>
                    <a:cubicBezTo>
                      <a:pt x="288324" y="206730"/>
                      <a:pt x="288294" y="206961"/>
                      <a:pt x="288264" y="207191"/>
                    </a:cubicBezTo>
                    <a:cubicBezTo>
                      <a:pt x="288240" y="207374"/>
                      <a:pt x="288213" y="207555"/>
                      <a:pt x="288187" y="207737"/>
                    </a:cubicBezTo>
                    <a:cubicBezTo>
                      <a:pt x="288143" y="208044"/>
                      <a:pt x="288100" y="208351"/>
                      <a:pt x="288052" y="208658"/>
                    </a:cubicBezTo>
                    <a:cubicBezTo>
                      <a:pt x="288027" y="208819"/>
                      <a:pt x="288002" y="208980"/>
                      <a:pt x="287975" y="209142"/>
                    </a:cubicBezTo>
                    <a:cubicBezTo>
                      <a:pt x="287935" y="209389"/>
                      <a:pt x="287890" y="209634"/>
                      <a:pt x="287847" y="209880"/>
                    </a:cubicBezTo>
                    <a:cubicBezTo>
                      <a:pt x="287781" y="210256"/>
                      <a:pt x="287716" y="210633"/>
                      <a:pt x="287644" y="211008"/>
                    </a:cubicBezTo>
                    <a:cubicBezTo>
                      <a:pt x="287641" y="211023"/>
                      <a:pt x="287639" y="211038"/>
                      <a:pt x="287636" y="211052"/>
                    </a:cubicBezTo>
                    <a:cubicBezTo>
                      <a:pt x="287576" y="211365"/>
                      <a:pt x="287508" y="211676"/>
                      <a:pt x="287443" y="211987"/>
                    </a:cubicBezTo>
                    <a:cubicBezTo>
                      <a:pt x="287364" y="212367"/>
                      <a:pt x="287286" y="212747"/>
                      <a:pt x="287200" y="213125"/>
                    </a:cubicBezTo>
                    <a:cubicBezTo>
                      <a:pt x="287129" y="213440"/>
                      <a:pt x="287051" y="213752"/>
                      <a:pt x="286975" y="214066"/>
                    </a:cubicBezTo>
                    <a:cubicBezTo>
                      <a:pt x="286885" y="214441"/>
                      <a:pt x="286795" y="214815"/>
                      <a:pt x="286698" y="215187"/>
                    </a:cubicBezTo>
                    <a:cubicBezTo>
                      <a:pt x="286616" y="215501"/>
                      <a:pt x="286529" y="215813"/>
                      <a:pt x="286443" y="216125"/>
                    </a:cubicBezTo>
                    <a:cubicBezTo>
                      <a:pt x="286342" y="216492"/>
                      <a:pt x="286241" y="216860"/>
                      <a:pt x="286133" y="217224"/>
                    </a:cubicBezTo>
                    <a:cubicBezTo>
                      <a:pt x="286041" y="217535"/>
                      <a:pt x="285944" y="217845"/>
                      <a:pt x="285848" y="218154"/>
                    </a:cubicBezTo>
                    <a:cubicBezTo>
                      <a:pt x="285736" y="218516"/>
                      <a:pt x="285623" y="218877"/>
                      <a:pt x="285504" y="219237"/>
                    </a:cubicBezTo>
                    <a:cubicBezTo>
                      <a:pt x="285402" y="219545"/>
                      <a:pt x="285295" y="219852"/>
                      <a:pt x="285189" y="220159"/>
                    </a:cubicBezTo>
                    <a:cubicBezTo>
                      <a:pt x="285066" y="220515"/>
                      <a:pt x="284943" y="220870"/>
                      <a:pt x="284814" y="221222"/>
                    </a:cubicBezTo>
                    <a:cubicBezTo>
                      <a:pt x="284702" y="221527"/>
                      <a:pt x="284586" y="221829"/>
                      <a:pt x="284471" y="222132"/>
                    </a:cubicBezTo>
                    <a:cubicBezTo>
                      <a:pt x="284337" y="222482"/>
                      <a:pt x="284202" y="222833"/>
                      <a:pt x="284062" y="223180"/>
                    </a:cubicBezTo>
                    <a:cubicBezTo>
                      <a:pt x="283940" y="223481"/>
                      <a:pt x="283816" y="223780"/>
                      <a:pt x="283691" y="224079"/>
                    </a:cubicBezTo>
                    <a:cubicBezTo>
                      <a:pt x="283546" y="224423"/>
                      <a:pt x="283400" y="224766"/>
                      <a:pt x="283250" y="225107"/>
                    </a:cubicBezTo>
                    <a:cubicBezTo>
                      <a:pt x="283120" y="225403"/>
                      <a:pt x="282986" y="225697"/>
                      <a:pt x="282851" y="225991"/>
                    </a:cubicBezTo>
                    <a:cubicBezTo>
                      <a:pt x="282696" y="226331"/>
                      <a:pt x="282538" y="226669"/>
                      <a:pt x="282377" y="227005"/>
                    </a:cubicBezTo>
                    <a:cubicBezTo>
                      <a:pt x="282238" y="227295"/>
                      <a:pt x="282096" y="227584"/>
                      <a:pt x="281953" y="227871"/>
                    </a:cubicBezTo>
                    <a:cubicBezTo>
                      <a:pt x="281787" y="228206"/>
                      <a:pt x="281618" y="228539"/>
                      <a:pt x="281446" y="228870"/>
                    </a:cubicBezTo>
                    <a:cubicBezTo>
                      <a:pt x="281298" y="229155"/>
                      <a:pt x="281148" y="229438"/>
                      <a:pt x="280997" y="229720"/>
                    </a:cubicBezTo>
                    <a:cubicBezTo>
                      <a:pt x="280820" y="230048"/>
                      <a:pt x="280640" y="230374"/>
                      <a:pt x="280458" y="230699"/>
                    </a:cubicBezTo>
                    <a:cubicBezTo>
                      <a:pt x="280301" y="230978"/>
                      <a:pt x="280142" y="231257"/>
                      <a:pt x="279981" y="231534"/>
                    </a:cubicBezTo>
                    <a:cubicBezTo>
                      <a:pt x="279794" y="231855"/>
                      <a:pt x="279604" y="232175"/>
                      <a:pt x="279411" y="232494"/>
                    </a:cubicBezTo>
                    <a:cubicBezTo>
                      <a:pt x="279246" y="232767"/>
                      <a:pt x="279079" y="233040"/>
                      <a:pt x="278911" y="233310"/>
                    </a:cubicBezTo>
                    <a:cubicBezTo>
                      <a:pt x="278713" y="233626"/>
                      <a:pt x="278512" y="233939"/>
                      <a:pt x="278309" y="234252"/>
                    </a:cubicBezTo>
                    <a:cubicBezTo>
                      <a:pt x="278136" y="234518"/>
                      <a:pt x="277962" y="234784"/>
                      <a:pt x="277785" y="235048"/>
                    </a:cubicBezTo>
                    <a:cubicBezTo>
                      <a:pt x="277576" y="235358"/>
                      <a:pt x="277364" y="235665"/>
                      <a:pt x="277150" y="235971"/>
                    </a:cubicBezTo>
                    <a:cubicBezTo>
                      <a:pt x="276969" y="236231"/>
                      <a:pt x="276788" y="236491"/>
                      <a:pt x="276603" y="236747"/>
                    </a:cubicBezTo>
                    <a:cubicBezTo>
                      <a:pt x="276384" y="237051"/>
                      <a:pt x="276160" y="237352"/>
                      <a:pt x="275937" y="237652"/>
                    </a:cubicBezTo>
                    <a:cubicBezTo>
                      <a:pt x="275748" y="237904"/>
                      <a:pt x="275560" y="238156"/>
                      <a:pt x="275368" y="238405"/>
                    </a:cubicBezTo>
                    <a:cubicBezTo>
                      <a:pt x="275138" y="238703"/>
                      <a:pt x="274904" y="238997"/>
                      <a:pt x="274668" y="239291"/>
                    </a:cubicBezTo>
                    <a:cubicBezTo>
                      <a:pt x="274473" y="239534"/>
                      <a:pt x="274279" y="239779"/>
                      <a:pt x="274080" y="240021"/>
                    </a:cubicBezTo>
                    <a:cubicBezTo>
                      <a:pt x="273838" y="240313"/>
                      <a:pt x="273592" y="240601"/>
                      <a:pt x="273346" y="240888"/>
                    </a:cubicBezTo>
                    <a:cubicBezTo>
                      <a:pt x="273145" y="241124"/>
                      <a:pt x="272944" y="241359"/>
                      <a:pt x="272739" y="241591"/>
                    </a:cubicBezTo>
                    <a:cubicBezTo>
                      <a:pt x="272487" y="241878"/>
                      <a:pt x="272227" y="242160"/>
                      <a:pt x="271969" y="242442"/>
                    </a:cubicBezTo>
                    <a:cubicBezTo>
                      <a:pt x="271763" y="242668"/>
                      <a:pt x="271558" y="242895"/>
                      <a:pt x="271348" y="243118"/>
                    </a:cubicBezTo>
                    <a:cubicBezTo>
                      <a:pt x="271083" y="243398"/>
                      <a:pt x="270811" y="243674"/>
                      <a:pt x="270541" y="243950"/>
                    </a:cubicBezTo>
                    <a:cubicBezTo>
                      <a:pt x="270329" y="244166"/>
                      <a:pt x="270121" y="244384"/>
                      <a:pt x="269906" y="244597"/>
                    </a:cubicBezTo>
                    <a:cubicBezTo>
                      <a:pt x="269626" y="244874"/>
                      <a:pt x="269340" y="245145"/>
                      <a:pt x="269056" y="245417"/>
                    </a:cubicBezTo>
                    <a:cubicBezTo>
                      <a:pt x="268842" y="245620"/>
                      <a:pt x="268631" y="245827"/>
                      <a:pt x="268414" y="246027"/>
                    </a:cubicBezTo>
                    <a:cubicBezTo>
                      <a:pt x="268117" y="246303"/>
                      <a:pt x="267813" y="246571"/>
                      <a:pt x="267511" y="246841"/>
                    </a:cubicBezTo>
                    <a:cubicBezTo>
                      <a:pt x="267298" y="247030"/>
                      <a:pt x="267089" y="247222"/>
                      <a:pt x="266874" y="247409"/>
                    </a:cubicBezTo>
                    <a:cubicBezTo>
                      <a:pt x="266556" y="247684"/>
                      <a:pt x="266231" y="247951"/>
                      <a:pt x="265907" y="248220"/>
                    </a:cubicBezTo>
                    <a:cubicBezTo>
                      <a:pt x="265699" y="248392"/>
                      <a:pt x="265494" y="248569"/>
                      <a:pt x="265283" y="248739"/>
                    </a:cubicBezTo>
                    <a:cubicBezTo>
                      <a:pt x="264934" y="249022"/>
                      <a:pt x="264577" y="249296"/>
                      <a:pt x="264220" y="249571"/>
                    </a:cubicBezTo>
                    <a:cubicBezTo>
                      <a:pt x="264029" y="249719"/>
                      <a:pt x="263841" y="249870"/>
                      <a:pt x="263648" y="250016"/>
                    </a:cubicBezTo>
                    <a:cubicBezTo>
                      <a:pt x="263235" y="250327"/>
                      <a:pt x="262815" y="250628"/>
                      <a:pt x="262394" y="250928"/>
                    </a:cubicBezTo>
                    <a:cubicBezTo>
                      <a:pt x="262250" y="251031"/>
                      <a:pt x="262109" y="251138"/>
                      <a:pt x="261964" y="251239"/>
                    </a:cubicBezTo>
                    <a:cubicBezTo>
                      <a:pt x="260834" y="252031"/>
                      <a:pt x="259674" y="252785"/>
                      <a:pt x="258486" y="253502"/>
                    </a:cubicBezTo>
                    <a:cubicBezTo>
                      <a:pt x="258142" y="253492"/>
                      <a:pt x="257799" y="253487"/>
                      <a:pt x="257456" y="253487"/>
                    </a:cubicBezTo>
                    <a:lnTo>
                      <a:pt x="236133" y="253487"/>
                    </a:lnTo>
                    <a:lnTo>
                      <a:pt x="228901" y="253487"/>
                    </a:lnTo>
                    <a:lnTo>
                      <a:pt x="226862" y="243033"/>
                    </a:lnTo>
                    <a:cubicBezTo>
                      <a:pt x="247410" y="232425"/>
                      <a:pt x="260366" y="211422"/>
                      <a:pt x="260366" y="187889"/>
                    </a:cubicBezTo>
                    <a:lnTo>
                      <a:pt x="260366" y="162059"/>
                    </a:lnTo>
                    <a:cubicBezTo>
                      <a:pt x="260366" y="157787"/>
                      <a:pt x="256903" y="154325"/>
                      <a:pt x="252632" y="154325"/>
                    </a:cubicBezTo>
                    <a:lnTo>
                      <a:pt x="211233" y="154325"/>
                    </a:lnTo>
                    <a:cubicBezTo>
                      <a:pt x="174156" y="154325"/>
                      <a:pt x="149118" y="133453"/>
                      <a:pt x="148885" y="133255"/>
                    </a:cubicBezTo>
                    <a:cubicBezTo>
                      <a:pt x="146593" y="131290"/>
                      <a:pt x="143364" y="130839"/>
                      <a:pt x="140619" y="132100"/>
                    </a:cubicBezTo>
                    <a:cubicBezTo>
                      <a:pt x="137875" y="133362"/>
                      <a:pt x="136116" y="136106"/>
                      <a:pt x="136116" y="139127"/>
                    </a:cubicBezTo>
                    <a:lnTo>
                      <a:pt x="136116" y="187888"/>
                    </a:lnTo>
                    <a:cubicBezTo>
                      <a:pt x="136116" y="195977"/>
                      <a:pt x="137647" y="203768"/>
                      <a:pt x="140491" y="210940"/>
                    </a:cubicBezTo>
                    <a:cubicBezTo>
                      <a:pt x="145920" y="224632"/>
                      <a:pt x="156135" y="236071"/>
                      <a:pt x="169619" y="243032"/>
                    </a:cubicBezTo>
                    <a:lnTo>
                      <a:pt x="167581" y="253486"/>
                    </a:lnTo>
                    <a:lnTo>
                      <a:pt x="160350" y="253486"/>
                    </a:lnTo>
                    <a:lnTo>
                      <a:pt x="139026" y="253486"/>
                    </a:lnTo>
                    <a:cubicBezTo>
                      <a:pt x="138684" y="253486"/>
                      <a:pt x="138341" y="253491"/>
                      <a:pt x="137997" y="253502"/>
                    </a:cubicBezTo>
                    <a:cubicBezTo>
                      <a:pt x="137518" y="253212"/>
                      <a:pt x="137046" y="252915"/>
                      <a:pt x="136576" y="252613"/>
                    </a:cubicBezTo>
                    <a:cubicBezTo>
                      <a:pt x="136375" y="252484"/>
                      <a:pt x="136174" y="252355"/>
                      <a:pt x="135976" y="252223"/>
                    </a:cubicBezTo>
                    <a:cubicBezTo>
                      <a:pt x="135489" y="251903"/>
                      <a:pt x="135006" y="251580"/>
                      <a:pt x="134530" y="251247"/>
                    </a:cubicBezTo>
                    <a:cubicBezTo>
                      <a:pt x="134299" y="251085"/>
                      <a:pt x="134074" y="250915"/>
                      <a:pt x="133846" y="250751"/>
                    </a:cubicBezTo>
                    <a:cubicBezTo>
                      <a:pt x="133512" y="250510"/>
                      <a:pt x="133176" y="250272"/>
                      <a:pt x="132849" y="250025"/>
                    </a:cubicBezTo>
                    <a:cubicBezTo>
                      <a:pt x="132600" y="249838"/>
                      <a:pt x="132358" y="249643"/>
                      <a:pt x="132112" y="249453"/>
                    </a:cubicBezTo>
                    <a:cubicBezTo>
                      <a:pt x="131811" y="249219"/>
                      <a:pt x="131508" y="248988"/>
                      <a:pt x="131213" y="248749"/>
                    </a:cubicBezTo>
                    <a:cubicBezTo>
                      <a:pt x="130961" y="248545"/>
                      <a:pt x="130715" y="248334"/>
                      <a:pt x="130466" y="248126"/>
                    </a:cubicBezTo>
                    <a:cubicBezTo>
                      <a:pt x="130185" y="247892"/>
                      <a:pt x="129902" y="247660"/>
                      <a:pt x="129626" y="247421"/>
                    </a:cubicBezTo>
                    <a:cubicBezTo>
                      <a:pt x="129374" y="247203"/>
                      <a:pt x="129128" y="246979"/>
                      <a:pt x="128880" y="246757"/>
                    </a:cubicBezTo>
                    <a:cubicBezTo>
                      <a:pt x="128614" y="246519"/>
                      <a:pt x="128346" y="246283"/>
                      <a:pt x="128086" y="246041"/>
                    </a:cubicBezTo>
                    <a:cubicBezTo>
                      <a:pt x="127839" y="245813"/>
                      <a:pt x="127598" y="245579"/>
                      <a:pt x="127356" y="245346"/>
                    </a:cubicBezTo>
                    <a:cubicBezTo>
                      <a:pt x="127100" y="245102"/>
                      <a:pt x="126844" y="244859"/>
                      <a:pt x="126594" y="244612"/>
                    </a:cubicBezTo>
                    <a:cubicBezTo>
                      <a:pt x="126353" y="244374"/>
                      <a:pt x="126118" y="244130"/>
                      <a:pt x="125882" y="243888"/>
                    </a:cubicBezTo>
                    <a:cubicBezTo>
                      <a:pt x="125638" y="243638"/>
                      <a:pt x="125392" y="243389"/>
                      <a:pt x="125152" y="243135"/>
                    </a:cubicBezTo>
                    <a:cubicBezTo>
                      <a:pt x="124919" y="242888"/>
                      <a:pt x="124691" y="242636"/>
                      <a:pt x="124462" y="242385"/>
                    </a:cubicBezTo>
                    <a:cubicBezTo>
                      <a:pt x="124227" y="242128"/>
                      <a:pt x="123991" y="241871"/>
                      <a:pt x="123760" y="241609"/>
                    </a:cubicBezTo>
                    <a:cubicBezTo>
                      <a:pt x="123535" y="241355"/>
                      <a:pt x="123314" y="241095"/>
                      <a:pt x="123094" y="240836"/>
                    </a:cubicBezTo>
                    <a:cubicBezTo>
                      <a:pt x="122868" y="240571"/>
                      <a:pt x="122641" y="240308"/>
                      <a:pt x="122420" y="240039"/>
                    </a:cubicBezTo>
                    <a:cubicBezTo>
                      <a:pt x="122204" y="239777"/>
                      <a:pt x="121992" y="239510"/>
                      <a:pt x="121779" y="239244"/>
                    </a:cubicBezTo>
                    <a:cubicBezTo>
                      <a:pt x="121562" y="238972"/>
                      <a:pt x="121344" y="238700"/>
                      <a:pt x="121132" y="238424"/>
                    </a:cubicBezTo>
                    <a:cubicBezTo>
                      <a:pt x="120924" y="238155"/>
                      <a:pt x="120720" y="237882"/>
                      <a:pt x="120517" y="237610"/>
                    </a:cubicBezTo>
                    <a:cubicBezTo>
                      <a:pt x="120308" y="237331"/>
                      <a:pt x="120100" y="237051"/>
                      <a:pt x="119896" y="236768"/>
                    </a:cubicBezTo>
                    <a:cubicBezTo>
                      <a:pt x="119698" y="236492"/>
                      <a:pt x="119503" y="236215"/>
                      <a:pt x="119309" y="235936"/>
                    </a:cubicBezTo>
                    <a:cubicBezTo>
                      <a:pt x="119108" y="235648"/>
                      <a:pt x="118908" y="235360"/>
                      <a:pt x="118712" y="235068"/>
                    </a:cubicBezTo>
                    <a:cubicBezTo>
                      <a:pt x="118524" y="234788"/>
                      <a:pt x="118340" y="234505"/>
                      <a:pt x="118156" y="234222"/>
                    </a:cubicBezTo>
                    <a:cubicBezTo>
                      <a:pt x="117964" y="233927"/>
                      <a:pt x="117773" y="233630"/>
                      <a:pt x="117586" y="233330"/>
                    </a:cubicBezTo>
                    <a:cubicBezTo>
                      <a:pt x="117406" y="233044"/>
                      <a:pt x="117231" y="232757"/>
                      <a:pt x="117056" y="232467"/>
                    </a:cubicBezTo>
                    <a:cubicBezTo>
                      <a:pt x="116872" y="232164"/>
                      <a:pt x="116691" y="231859"/>
                      <a:pt x="116513" y="231553"/>
                    </a:cubicBezTo>
                    <a:cubicBezTo>
                      <a:pt x="116344" y="231263"/>
                      <a:pt x="116178" y="230971"/>
                      <a:pt x="116013" y="230678"/>
                    </a:cubicBezTo>
                    <a:cubicBezTo>
                      <a:pt x="115838" y="230367"/>
                      <a:pt x="115666" y="230054"/>
                      <a:pt x="115496" y="229739"/>
                    </a:cubicBezTo>
                    <a:cubicBezTo>
                      <a:pt x="115338" y="229445"/>
                      <a:pt x="115182" y="229150"/>
                      <a:pt x="115028" y="228853"/>
                    </a:cubicBezTo>
                    <a:cubicBezTo>
                      <a:pt x="114861" y="228533"/>
                      <a:pt x="114698" y="228210"/>
                      <a:pt x="114537" y="227887"/>
                    </a:cubicBezTo>
                    <a:cubicBezTo>
                      <a:pt x="114389" y="227591"/>
                      <a:pt x="114244" y="227294"/>
                      <a:pt x="114100" y="226995"/>
                    </a:cubicBezTo>
                    <a:cubicBezTo>
                      <a:pt x="113943" y="226666"/>
                      <a:pt x="113789" y="226335"/>
                      <a:pt x="113636" y="226003"/>
                    </a:cubicBezTo>
                    <a:cubicBezTo>
                      <a:pt x="113499" y="225704"/>
                      <a:pt x="113363" y="225403"/>
                      <a:pt x="113230" y="225102"/>
                    </a:cubicBezTo>
                    <a:cubicBezTo>
                      <a:pt x="113082" y="224765"/>
                      <a:pt x="112937" y="224426"/>
                      <a:pt x="112795" y="224086"/>
                    </a:cubicBezTo>
                    <a:cubicBezTo>
                      <a:pt x="112668" y="223784"/>
                      <a:pt x="112542" y="223481"/>
                      <a:pt x="112420" y="223178"/>
                    </a:cubicBezTo>
                    <a:cubicBezTo>
                      <a:pt x="112281" y="222833"/>
                      <a:pt x="112147" y="222486"/>
                      <a:pt x="112014" y="222138"/>
                    </a:cubicBezTo>
                    <a:cubicBezTo>
                      <a:pt x="111897" y="221833"/>
                      <a:pt x="111781" y="221529"/>
                      <a:pt x="111668" y="221221"/>
                    </a:cubicBezTo>
                    <a:cubicBezTo>
                      <a:pt x="111539" y="220869"/>
                      <a:pt x="111415" y="220514"/>
                      <a:pt x="111292" y="220158"/>
                    </a:cubicBezTo>
                    <a:cubicBezTo>
                      <a:pt x="111186" y="219852"/>
                      <a:pt x="111080" y="219548"/>
                      <a:pt x="110979" y="219240"/>
                    </a:cubicBezTo>
                    <a:cubicBezTo>
                      <a:pt x="110859" y="218876"/>
                      <a:pt x="110745" y="218511"/>
                      <a:pt x="110632" y="218146"/>
                    </a:cubicBezTo>
                    <a:cubicBezTo>
                      <a:pt x="110537" y="217841"/>
                      <a:pt x="110441" y="217537"/>
                      <a:pt x="110351" y="217231"/>
                    </a:cubicBezTo>
                    <a:cubicBezTo>
                      <a:pt x="110241" y="216858"/>
                      <a:pt x="110137" y="216483"/>
                      <a:pt x="110034" y="216108"/>
                    </a:cubicBezTo>
                    <a:cubicBezTo>
                      <a:pt x="109950" y="215804"/>
                      <a:pt x="109864" y="215501"/>
                      <a:pt x="109785" y="215195"/>
                    </a:cubicBezTo>
                    <a:cubicBezTo>
                      <a:pt x="109685" y="214813"/>
                      <a:pt x="109593" y="214428"/>
                      <a:pt x="109499" y="214043"/>
                    </a:cubicBezTo>
                    <a:cubicBezTo>
                      <a:pt x="109427" y="213741"/>
                      <a:pt x="109351" y="213439"/>
                      <a:pt x="109282" y="213135"/>
                    </a:cubicBezTo>
                    <a:cubicBezTo>
                      <a:pt x="109193" y="212742"/>
                      <a:pt x="109111" y="212346"/>
                      <a:pt x="109029" y="211950"/>
                    </a:cubicBezTo>
                    <a:cubicBezTo>
                      <a:pt x="108967" y="211651"/>
                      <a:pt x="108902" y="211353"/>
                      <a:pt x="108844" y="211052"/>
                    </a:cubicBezTo>
                    <a:cubicBezTo>
                      <a:pt x="108766" y="210647"/>
                      <a:pt x="108696" y="210239"/>
                      <a:pt x="108625" y="209832"/>
                    </a:cubicBezTo>
                    <a:cubicBezTo>
                      <a:pt x="108574" y="209537"/>
                      <a:pt x="108519" y="209243"/>
                      <a:pt x="108471" y="208948"/>
                    </a:cubicBezTo>
                    <a:cubicBezTo>
                      <a:pt x="108404" y="208528"/>
                      <a:pt x="108346" y="208106"/>
                      <a:pt x="108286" y="207684"/>
                    </a:cubicBezTo>
                    <a:cubicBezTo>
                      <a:pt x="108246" y="207397"/>
                      <a:pt x="108201" y="207112"/>
                      <a:pt x="108165" y="206824"/>
                    </a:cubicBezTo>
                    <a:cubicBezTo>
                      <a:pt x="108112" y="206414"/>
                      <a:pt x="108070" y="206001"/>
                      <a:pt x="108025" y="205589"/>
                    </a:cubicBezTo>
                    <a:cubicBezTo>
                      <a:pt x="107976" y="205131"/>
                      <a:pt x="107928" y="204673"/>
                      <a:pt x="107887" y="204216"/>
                    </a:cubicBezTo>
                    <a:cubicBezTo>
                      <a:pt x="107870" y="204024"/>
                      <a:pt x="107856" y="203832"/>
                      <a:pt x="107841" y="203640"/>
                    </a:cubicBezTo>
                    <a:cubicBezTo>
                      <a:pt x="107802" y="203156"/>
                      <a:pt x="107765" y="202671"/>
                      <a:pt x="107737" y="202187"/>
                    </a:cubicBezTo>
                    <a:cubicBezTo>
                      <a:pt x="107722" y="201934"/>
                      <a:pt x="107712" y="201681"/>
                      <a:pt x="107700" y="201428"/>
                    </a:cubicBezTo>
                    <a:cubicBezTo>
                      <a:pt x="107680" y="201015"/>
                      <a:pt x="107659" y="200602"/>
                      <a:pt x="107647" y="200192"/>
                    </a:cubicBezTo>
                    <a:cubicBezTo>
                      <a:pt x="107628" y="199514"/>
                      <a:pt x="107615" y="198834"/>
                      <a:pt x="107616" y="198153"/>
                    </a:cubicBezTo>
                    <a:lnTo>
                      <a:pt x="107617" y="197533"/>
                    </a:lnTo>
                    <a:cubicBezTo>
                      <a:pt x="107617" y="196148"/>
                      <a:pt x="107634" y="194765"/>
                      <a:pt x="107662" y="193382"/>
                    </a:cubicBezTo>
                    <a:cubicBezTo>
                      <a:pt x="107665" y="193171"/>
                      <a:pt x="107672" y="192961"/>
                      <a:pt x="107676" y="192750"/>
                    </a:cubicBezTo>
                    <a:cubicBezTo>
                      <a:pt x="107682" y="192520"/>
                      <a:pt x="107692" y="192291"/>
                      <a:pt x="107699" y="192061"/>
                    </a:cubicBezTo>
                    <a:cubicBezTo>
                      <a:pt x="107729" y="190938"/>
                      <a:pt x="107760" y="189816"/>
                      <a:pt x="107809" y="188698"/>
                    </a:cubicBezTo>
                    <a:cubicBezTo>
                      <a:pt x="107825" y="188329"/>
                      <a:pt x="107850" y="187962"/>
                      <a:pt x="107868" y="187593"/>
                    </a:cubicBezTo>
                    <a:cubicBezTo>
                      <a:pt x="107921" y="186499"/>
                      <a:pt x="107976" y="185405"/>
                      <a:pt x="108047" y="184319"/>
                    </a:cubicBezTo>
                    <a:cubicBezTo>
                      <a:pt x="108072" y="183940"/>
                      <a:pt x="108106" y="183567"/>
                      <a:pt x="108133" y="183190"/>
                    </a:cubicBezTo>
                    <a:cubicBezTo>
                      <a:pt x="108211" y="182095"/>
                      <a:pt x="108290" y="180999"/>
                      <a:pt x="108386" y="179915"/>
                    </a:cubicBezTo>
                    <a:cubicBezTo>
                      <a:pt x="111305" y="146978"/>
                      <a:pt x="122784" y="119639"/>
                      <a:pt x="140892" y="102201"/>
                    </a:cubicBezTo>
                    <a:cubicBezTo>
                      <a:pt x="141046" y="102053"/>
                      <a:pt x="141201" y="101903"/>
                      <a:pt x="141357" y="101756"/>
                    </a:cubicBezTo>
                    <a:cubicBezTo>
                      <a:pt x="141715" y="101417"/>
                      <a:pt x="142077" y="101085"/>
                      <a:pt x="142441" y="100754"/>
                    </a:cubicBezTo>
                    <a:cubicBezTo>
                      <a:pt x="142749" y="100474"/>
                      <a:pt x="143056" y="100193"/>
                      <a:pt x="143367" y="99919"/>
                    </a:cubicBezTo>
                    <a:cubicBezTo>
                      <a:pt x="143578" y="99732"/>
                      <a:pt x="143791" y="99550"/>
                      <a:pt x="144003" y="99367"/>
                    </a:cubicBezTo>
                    <a:cubicBezTo>
                      <a:pt x="144050" y="99326"/>
                      <a:pt x="144098" y="99287"/>
                      <a:pt x="144145" y="99247"/>
                    </a:cubicBezTo>
                    <a:cubicBezTo>
                      <a:pt x="144146" y="99246"/>
                      <a:pt x="144146" y="99246"/>
                      <a:pt x="144147" y="99245"/>
                    </a:cubicBezTo>
                    <a:cubicBezTo>
                      <a:pt x="144148" y="99244"/>
                      <a:pt x="144149" y="99243"/>
                      <a:pt x="144150" y="99242"/>
                    </a:cubicBezTo>
                    <a:cubicBezTo>
                      <a:pt x="144157" y="99236"/>
                      <a:pt x="144165" y="99229"/>
                      <a:pt x="144172" y="99223"/>
                    </a:cubicBezTo>
                    <a:cubicBezTo>
                      <a:pt x="144708" y="98762"/>
                      <a:pt x="145248" y="98311"/>
                      <a:pt x="145794" y="97866"/>
                    </a:cubicBezTo>
                    <a:cubicBezTo>
                      <a:pt x="145889" y="97789"/>
                      <a:pt x="145985" y="97714"/>
                      <a:pt x="146079" y="97638"/>
                    </a:cubicBezTo>
                    <a:cubicBezTo>
                      <a:pt x="146542" y="97263"/>
                      <a:pt x="147009" y="96894"/>
                      <a:pt x="147479" y="96531"/>
                    </a:cubicBezTo>
                    <a:cubicBezTo>
                      <a:pt x="147720" y="96345"/>
                      <a:pt x="147965" y="96165"/>
                      <a:pt x="148209" y="95982"/>
                    </a:cubicBezTo>
                    <a:cubicBezTo>
                      <a:pt x="148539" y="95734"/>
                      <a:pt x="148869" y="95483"/>
                      <a:pt x="149203" y="95240"/>
                    </a:cubicBezTo>
                    <a:cubicBezTo>
                      <a:pt x="149783" y="94819"/>
                      <a:pt x="150367" y="94405"/>
                      <a:pt x="150957" y="94001"/>
                    </a:cubicBezTo>
                    <a:cubicBezTo>
                      <a:pt x="150960" y="93999"/>
                      <a:pt x="150963" y="93997"/>
                      <a:pt x="150966" y="93995"/>
                    </a:cubicBezTo>
                    <a:cubicBezTo>
                      <a:pt x="164358" y="84835"/>
                      <a:pt x="180344" y="80085"/>
                      <a:pt x="198226" y="80085"/>
                    </a:cubicBezTo>
                    <a:close/>
                    <a:moveTo>
                      <a:pt x="186068" y="259742"/>
                    </a:moveTo>
                    <a:lnTo>
                      <a:pt x="182567" y="257459"/>
                    </a:lnTo>
                    <a:lnTo>
                      <a:pt x="185971" y="240001"/>
                    </a:lnTo>
                    <a:cubicBezTo>
                      <a:pt x="186684" y="236337"/>
                      <a:pt x="184680" y="232685"/>
                      <a:pt x="181205" y="231321"/>
                    </a:cubicBezTo>
                    <a:cubicBezTo>
                      <a:pt x="163211" y="224256"/>
                      <a:pt x="151584" y="207208"/>
                      <a:pt x="151584" y="187888"/>
                    </a:cubicBezTo>
                    <a:lnTo>
                      <a:pt x="151584" y="153680"/>
                    </a:lnTo>
                    <a:cubicBezTo>
                      <a:pt x="164010" y="160835"/>
                      <a:pt x="184840" y="169793"/>
                      <a:pt x="211233" y="169793"/>
                    </a:cubicBezTo>
                    <a:lnTo>
                      <a:pt x="244896" y="169793"/>
                    </a:lnTo>
                    <a:lnTo>
                      <a:pt x="244896" y="187888"/>
                    </a:lnTo>
                    <a:cubicBezTo>
                      <a:pt x="244896" y="207208"/>
                      <a:pt x="233269" y="224256"/>
                      <a:pt x="215275" y="231321"/>
                    </a:cubicBezTo>
                    <a:cubicBezTo>
                      <a:pt x="214840" y="231491"/>
                      <a:pt x="214428" y="231698"/>
                      <a:pt x="214042" y="231935"/>
                    </a:cubicBezTo>
                    <a:cubicBezTo>
                      <a:pt x="211727" y="233361"/>
                      <a:pt x="210325" y="235912"/>
                      <a:pt x="210366" y="238632"/>
                    </a:cubicBezTo>
                    <a:cubicBezTo>
                      <a:pt x="210373" y="239085"/>
                      <a:pt x="210420" y="239543"/>
                      <a:pt x="210509" y="240001"/>
                    </a:cubicBezTo>
                    <a:lnTo>
                      <a:pt x="211290" y="244005"/>
                    </a:lnTo>
                    <a:lnTo>
                      <a:pt x="213913" y="257459"/>
                    </a:lnTo>
                    <a:lnTo>
                      <a:pt x="198240" y="267680"/>
                    </a:lnTo>
                    <a:lnTo>
                      <a:pt x="186068" y="259742"/>
                    </a:lnTo>
                    <a:close/>
                    <a:moveTo>
                      <a:pt x="190506" y="281104"/>
                    </a:moveTo>
                    <a:lnTo>
                      <a:pt x="190506" y="294188"/>
                    </a:lnTo>
                    <a:cubicBezTo>
                      <a:pt x="180806" y="298258"/>
                      <a:pt x="173789" y="298606"/>
                      <a:pt x="168639" y="295332"/>
                    </a:cubicBezTo>
                    <a:cubicBezTo>
                      <a:pt x="161418" y="290739"/>
                      <a:pt x="157640" y="281969"/>
                      <a:pt x="157640" y="275678"/>
                    </a:cubicBezTo>
                    <a:cubicBezTo>
                      <a:pt x="157640" y="272885"/>
                      <a:pt x="158375" y="270681"/>
                      <a:pt x="159541" y="269940"/>
                    </a:cubicBezTo>
                    <a:cubicBezTo>
                      <a:pt x="159850" y="269745"/>
                      <a:pt x="160159" y="269571"/>
                      <a:pt x="160480" y="269413"/>
                    </a:cubicBezTo>
                    <a:cubicBezTo>
                      <a:pt x="160819" y="269246"/>
                      <a:pt x="161175" y="269094"/>
                      <a:pt x="161555" y="268956"/>
                    </a:cubicBezTo>
                    <a:lnTo>
                      <a:pt x="171148" y="268956"/>
                    </a:lnTo>
                    <a:cubicBezTo>
                      <a:pt x="171451" y="269059"/>
                      <a:pt x="171729" y="269189"/>
                      <a:pt x="172015" y="269309"/>
                    </a:cubicBezTo>
                    <a:cubicBezTo>
                      <a:pt x="172223" y="269397"/>
                      <a:pt x="172443" y="269474"/>
                      <a:pt x="172642" y="269570"/>
                    </a:cubicBezTo>
                    <a:cubicBezTo>
                      <a:pt x="173088" y="269786"/>
                      <a:pt x="173514" y="270023"/>
                      <a:pt x="173913" y="270283"/>
                    </a:cubicBezTo>
                    <a:lnTo>
                      <a:pt x="190506" y="281104"/>
                    </a:lnTo>
                    <a:close/>
                    <a:moveTo>
                      <a:pt x="205975" y="281104"/>
                    </a:moveTo>
                    <a:lnTo>
                      <a:pt x="222566" y="270284"/>
                    </a:lnTo>
                    <a:cubicBezTo>
                      <a:pt x="222598" y="270262"/>
                      <a:pt x="222637" y="270246"/>
                      <a:pt x="222670" y="270225"/>
                    </a:cubicBezTo>
                    <a:cubicBezTo>
                      <a:pt x="223040" y="269989"/>
                      <a:pt x="223427" y="269769"/>
                      <a:pt x="223837" y="269571"/>
                    </a:cubicBezTo>
                    <a:cubicBezTo>
                      <a:pt x="224044" y="269471"/>
                      <a:pt x="224270" y="269391"/>
                      <a:pt x="224485" y="269301"/>
                    </a:cubicBezTo>
                    <a:cubicBezTo>
                      <a:pt x="224765" y="269183"/>
                      <a:pt x="225037" y="269056"/>
                      <a:pt x="225332" y="268956"/>
                    </a:cubicBezTo>
                    <a:lnTo>
                      <a:pt x="234926" y="268956"/>
                    </a:lnTo>
                    <a:cubicBezTo>
                      <a:pt x="235305" y="269093"/>
                      <a:pt x="235660" y="269244"/>
                      <a:pt x="235996" y="269410"/>
                    </a:cubicBezTo>
                    <a:cubicBezTo>
                      <a:pt x="236322" y="269571"/>
                      <a:pt x="236631" y="269745"/>
                      <a:pt x="236922" y="269928"/>
                    </a:cubicBezTo>
                    <a:cubicBezTo>
                      <a:pt x="238106" y="270681"/>
                      <a:pt x="238841" y="272885"/>
                      <a:pt x="238841" y="275678"/>
                    </a:cubicBezTo>
                    <a:cubicBezTo>
                      <a:pt x="238841" y="281969"/>
                      <a:pt x="235062" y="290739"/>
                      <a:pt x="227842" y="295332"/>
                    </a:cubicBezTo>
                    <a:cubicBezTo>
                      <a:pt x="222690" y="298606"/>
                      <a:pt x="215674" y="298257"/>
                      <a:pt x="205975" y="294188"/>
                    </a:cubicBezTo>
                    <a:lnTo>
                      <a:pt x="205975" y="281104"/>
                    </a:lnTo>
                    <a:close/>
                    <a:moveTo>
                      <a:pt x="83475" y="169141"/>
                    </a:moveTo>
                    <a:lnTo>
                      <a:pt x="80571" y="167248"/>
                    </a:lnTo>
                    <a:lnTo>
                      <a:pt x="83357" y="152960"/>
                    </a:lnTo>
                    <a:cubicBezTo>
                      <a:pt x="84071" y="149296"/>
                      <a:pt x="82067" y="145645"/>
                      <a:pt x="78592" y="144281"/>
                    </a:cubicBezTo>
                    <a:cubicBezTo>
                      <a:pt x="63459" y="138340"/>
                      <a:pt x="53680" y="124002"/>
                      <a:pt x="53680" y="107754"/>
                    </a:cubicBezTo>
                    <a:lnTo>
                      <a:pt x="53680" y="80012"/>
                    </a:lnTo>
                    <a:cubicBezTo>
                      <a:pt x="64678" y="86087"/>
                      <a:pt x="82215" y="93182"/>
                      <a:pt x="104139" y="93182"/>
                    </a:cubicBezTo>
                    <a:lnTo>
                      <a:pt x="127993" y="93182"/>
                    </a:lnTo>
                    <a:cubicBezTo>
                      <a:pt x="127924" y="93252"/>
                      <a:pt x="127858" y="93325"/>
                      <a:pt x="127789" y="93395"/>
                    </a:cubicBezTo>
                    <a:cubicBezTo>
                      <a:pt x="127497" y="93695"/>
                      <a:pt x="127208" y="93998"/>
                      <a:pt x="126919" y="94303"/>
                    </a:cubicBezTo>
                    <a:cubicBezTo>
                      <a:pt x="126429" y="94817"/>
                      <a:pt x="125944" y="95338"/>
                      <a:pt x="125464" y="95864"/>
                    </a:cubicBezTo>
                    <a:cubicBezTo>
                      <a:pt x="125444" y="95886"/>
                      <a:pt x="125424" y="95908"/>
                      <a:pt x="125404" y="95929"/>
                    </a:cubicBezTo>
                    <a:cubicBezTo>
                      <a:pt x="111193" y="111522"/>
                      <a:pt x="101290" y="132115"/>
                      <a:pt x="96170" y="156692"/>
                    </a:cubicBezTo>
                    <a:cubicBezTo>
                      <a:pt x="96061" y="157210"/>
                      <a:pt x="95960" y="157734"/>
                      <a:pt x="95856" y="158255"/>
                    </a:cubicBezTo>
                    <a:cubicBezTo>
                      <a:pt x="95770" y="158686"/>
                      <a:pt x="95682" y="159114"/>
                      <a:pt x="95599" y="159547"/>
                    </a:cubicBezTo>
                    <a:cubicBezTo>
                      <a:pt x="94634" y="164568"/>
                      <a:pt x="93873" y="169739"/>
                      <a:pt x="93310" y="175046"/>
                    </a:cubicBezTo>
                    <a:lnTo>
                      <a:pt x="92920" y="175300"/>
                    </a:lnTo>
                    <a:lnTo>
                      <a:pt x="83475" y="169141"/>
                    </a:lnTo>
                    <a:close/>
                    <a:moveTo>
                      <a:pt x="92211" y="192238"/>
                    </a:moveTo>
                    <a:cubicBezTo>
                      <a:pt x="92207" y="192428"/>
                      <a:pt x="92207" y="192618"/>
                      <a:pt x="92203" y="192808"/>
                    </a:cubicBezTo>
                    <a:cubicBezTo>
                      <a:pt x="92187" y="193591"/>
                      <a:pt x="92174" y="194376"/>
                      <a:pt x="92167" y="195164"/>
                    </a:cubicBezTo>
                    <a:cubicBezTo>
                      <a:pt x="92163" y="195458"/>
                      <a:pt x="92155" y="195751"/>
                      <a:pt x="92153" y="196045"/>
                    </a:cubicBezTo>
                    <a:cubicBezTo>
                      <a:pt x="91248" y="196135"/>
                      <a:pt x="90355" y="196385"/>
                      <a:pt x="89517" y="196796"/>
                    </a:cubicBezTo>
                    <a:cubicBezTo>
                      <a:pt x="79665" y="201623"/>
                      <a:pt x="72600" y="202524"/>
                      <a:pt x="67922" y="199551"/>
                    </a:cubicBezTo>
                    <a:cubicBezTo>
                      <a:pt x="62005" y="195785"/>
                      <a:pt x="58909" y="188607"/>
                      <a:pt x="58910" y="183462"/>
                    </a:cubicBezTo>
                    <a:cubicBezTo>
                      <a:pt x="58910" y="181174"/>
                      <a:pt x="59516" y="179748"/>
                      <a:pt x="60084" y="179387"/>
                    </a:cubicBezTo>
                    <a:cubicBezTo>
                      <a:pt x="60292" y="179255"/>
                      <a:pt x="60497" y="179140"/>
                      <a:pt x="60763" y="179013"/>
                    </a:cubicBezTo>
                    <a:cubicBezTo>
                      <a:pt x="60902" y="178945"/>
                      <a:pt x="61042" y="178880"/>
                      <a:pt x="61183" y="178820"/>
                    </a:cubicBezTo>
                    <a:lnTo>
                      <a:pt x="69564" y="178820"/>
                    </a:lnTo>
                    <a:cubicBezTo>
                      <a:pt x="69756" y="178894"/>
                      <a:pt x="69943" y="178970"/>
                      <a:pt x="70124" y="179052"/>
                    </a:cubicBezTo>
                    <a:cubicBezTo>
                      <a:pt x="70228" y="179099"/>
                      <a:pt x="70339" y="179142"/>
                      <a:pt x="70440" y="179191"/>
                    </a:cubicBezTo>
                    <a:cubicBezTo>
                      <a:pt x="70756" y="179347"/>
                      <a:pt x="71057" y="179513"/>
                      <a:pt x="71332" y="179692"/>
                    </a:cubicBezTo>
                    <a:lnTo>
                      <a:pt x="88696" y="191015"/>
                    </a:lnTo>
                    <a:cubicBezTo>
                      <a:pt x="88994" y="191209"/>
                      <a:pt x="89304" y="191376"/>
                      <a:pt x="89620" y="191525"/>
                    </a:cubicBezTo>
                    <a:cubicBezTo>
                      <a:pt x="89722" y="191574"/>
                      <a:pt x="89828" y="191611"/>
                      <a:pt x="89932" y="191655"/>
                    </a:cubicBezTo>
                    <a:cubicBezTo>
                      <a:pt x="90150" y="191747"/>
                      <a:pt x="90369" y="191832"/>
                      <a:pt x="90593" y="191903"/>
                    </a:cubicBezTo>
                    <a:cubicBezTo>
                      <a:pt x="90717" y="191942"/>
                      <a:pt x="90841" y="191974"/>
                      <a:pt x="90965" y="192006"/>
                    </a:cubicBezTo>
                    <a:cubicBezTo>
                      <a:pt x="91179" y="192062"/>
                      <a:pt x="91392" y="192109"/>
                      <a:pt x="91609" y="192146"/>
                    </a:cubicBezTo>
                    <a:cubicBezTo>
                      <a:pt x="91736" y="192168"/>
                      <a:pt x="91862" y="192189"/>
                      <a:pt x="91989" y="192204"/>
                    </a:cubicBezTo>
                    <a:cubicBezTo>
                      <a:pt x="92064" y="192214"/>
                      <a:pt x="92136" y="192231"/>
                      <a:pt x="92211" y="192238"/>
                    </a:cubicBezTo>
                    <a:close/>
                    <a:moveTo>
                      <a:pt x="15709" y="116624"/>
                    </a:moveTo>
                    <a:lnTo>
                      <a:pt x="15709" y="116084"/>
                    </a:lnTo>
                    <a:cubicBezTo>
                      <a:pt x="15709" y="55109"/>
                      <a:pt x="46016" y="15709"/>
                      <a:pt x="92918" y="15709"/>
                    </a:cubicBezTo>
                    <a:cubicBezTo>
                      <a:pt x="126480" y="15709"/>
                      <a:pt x="151826" y="35531"/>
                      <a:pt x="163362" y="70410"/>
                    </a:cubicBezTo>
                    <a:cubicBezTo>
                      <a:pt x="156817" y="72744"/>
                      <a:pt x="150617" y="75768"/>
                      <a:pt x="144804" y="79474"/>
                    </a:cubicBezTo>
                    <a:cubicBezTo>
                      <a:pt x="144774" y="79450"/>
                      <a:pt x="144741" y="79429"/>
                      <a:pt x="144712" y="79406"/>
                    </a:cubicBezTo>
                    <a:cubicBezTo>
                      <a:pt x="144565" y="79289"/>
                      <a:pt x="144415" y="79174"/>
                      <a:pt x="144260" y="79068"/>
                    </a:cubicBezTo>
                    <a:cubicBezTo>
                      <a:pt x="144191" y="79021"/>
                      <a:pt x="144119" y="78979"/>
                      <a:pt x="144049" y="78934"/>
                    </a:cubicBezTo>
                    <a:cubicBezTo>
                      <a:pt x="143921" y="78852"/>
                      <a:pt x="143793" y="78772"/>
                      <a:pt x="143660" y="78698"/>
                    </a:cubicBezTo>
                    <a:cubicBezTo>
                      <a:pt x="143578" y="78652"/>
                      <a:pt x="143494" y="78610"/>
                      <a:pt x="143411" y="78567"/>
                    </a:cubicBezTo>
                    <a:cubicBezTo>
                      <a:pt x="143283" y="78502"/>
                      <a:pt x="143155" y="78439"/>
                      <a:pt x="143023" y="78381"/>
                    </a:cubicBezTo>
                    <a:cubicBezTo>
                      <a:pt x="142934" y="78341"/>
                      <a:pt x="142844" y="78304"/>
                      <a:pt x="142753" y="78268"/>
                    </a:cubicBezTo>
                    <a:cubicBezTo>
                      <a:pt x="142621" y="78214"/>
                      <a:pt x="142486" y="78166"/>
                      <a:pt x="142350" y="78120"/>
                    </a:cubicBezTo>
                    <a:cubicBezTo>
                      <a:pt x="142257" y="78089"/>
                      <a:pt x="142165" y="78058"/>
                      <a:pt x="142071" y="78031"/>
                    </a:cubicBezTo>
                    <a:cubicBezTo>
                      <a:pt x="141929" y="77989"/>
                      <a:pt x="141785" y="77954"/>
                      <a:pt x="141640" y="77921"/>
                    </a:cubicBezTo>
                    <a:cubicBezTo>
                      <a:pt x="141549" y="77900"/>
                      <a:pt x="141458" y="77876"/>
                      <a:pt x="141366" y="77859"/>
                    </a:cubicBezTo>
                    <a:cubicBezTo>
                      <a:pt x="141205" y="77828"/>
                      <a:pt x="141041" y="77805"/>
                      <a:pt x="140876" y="77784"/>
                    </a:cubicBezTo>
                    <a:cubicBezTo>
                      <a:pt x="140796" y="77774"/>
                      <a:pt x="140718" y="77759"/>
                      <a:pt x="140637" y="77751"/>
                    </a:cubicBezTo>
                    <a:cubicBezTo>
                      <a:pt x="140391" y="77727"/>
                      <a:pt x="140141" y="77713"/>
                      <a:pt x="139889" y="77713"/>
                    </a:cubicBezTo>
                    <a:lnTo>
                      <a:pt x="104137" y="77713"/>
                    </a:lnTo>
                    <a:cubicBezTo>
                      <a:pt x="96237" y="77713"/>
                      <a:pt x="88977" y="76602"/>
                      <a:pt x="82526" y="74933"/>
                    </a:cubicBezTo>
                    <a:cubicBezTo>
                      <a:pt x="63177" y="69925"/>
                      <a:pt x="51123" y="59895"/>
                      <a:pt x="50978" y="59771"/>
                    </a:cubicBezTo>
                    <a:cubicBezTo>
                      <a:pt x="50405" y="59280"/>
                      <a:pt x="49774" y="58883"/>
                      <a:pt x="49105" y="58585"/>
                    </a:cubicBezTo>
                    <a:cubicBezTo>
                      <a:pt x="47436" y="57837"/>
                      <a:pt x="45539" y="57701"/>
                      <a:pt x="43762" y="58223"/>
                    </a:cubicBezTo>
                    <a:cubicBezTo>
                      <a:pt x="43406" y="58328"/>
                      <a:pt x="43056" y="58459"/>
                      <a:pt x="42712" y="58616"/>
                    </a:cubicBezTo>
                    <a:cubicBezTo>
                      <a:pt x="39968" y="59879"/>
                      <a:pt x="38209" y="62623"/>
                      <a:pt x="38209" y="65643"/>
                    </a:cubicBezTo>
                    <a:lnTo>
                      <a:pt x="38209" y="107753"/>
                    </a:lnTo>
                    <a:cubicBezTo>
                      <a:pt x="38209" y="128209"/>
                      <a:pt x="49324" y="146492"/>
                      <a:pt x="67013" y="155946"/>
                    </a:cubicBezTo>
                    <a:lnTo>
                      <a:pt x="65569" y="163350"/>
                    </a:lnTo>
                    <a:lnTo>
                      <a:pt x="59872" y="163350"/>
                    </a:lnTo>
                    <a:lnTo>
                      <a:pt x="45548" y="163350"/>
                    </a:lnTo>
                    <a:cubicBezTo>
                      <a:pt x="44901" y="163350"/>
                      <a:pt x="44259" y="163370"/>
                      <a:pt x="43620" y="163405"/>
                    </a:cubicBezTo>
                    <a:cubicBezTo>
                      <a:pt x="43467" y="163413"/>
                      <a:pt x="43315" y="163429"/>
                      <a:pt x="43162" y="163440"/>
                    </a:cubicBezTo>
                    <a:cubicBezTo>
                      <a:pt x="42673" y="163472"/>
                      <a:pt x="42185" y="163510"/>
                      <a:pt x="41702" y="163563"/>
                    </a:cubicBezTo>
                    <a:cubicBezTo>
                      <a:pt x="41655" y="163569"/>
                      <a:pt x="41608" y="163570"/>
                      <a:pt x="41562" y="163576"/>
                    </a:cubicBezTo>
                    <a:cubicBezTo>
                      <a:pt x="25532" y="153978"/>
                      <a:pt x="15687" y="136217"/>
                      <a:pt x="15709" y="116624"/>
                    </a:cubicBezTo>
                    <a:close/>
                    <a:moveTo>
                      <a:pt x="108710" y="270603"/>
                    </a:moveTo>
                    <a:lnTo>
                      <a:pt x="25632" y="270603"/>
                    </a:lnTo>
                    <a:lnTo>
                      <a:pt x="25632" y="198743"/>
                    </a:lnTo>
                    <a:cubicBezTo>
                      <a:pt x="25632" y="188909"/>
                      <a:pt x="32794" y="180721"/>
                      <a:pt x="42172" y="179112"/>
                    </a:cubicBezTo>
                    <a:cubicBezTo>
                      <a:pt x="42299" y="179090"/>
                      <a:pt x="42425" y="179064"/>
                      <a:pt x="42553" y="179045"/>
                    </a:cubicBezTo>
                    <a:cubicBezTo>
                      <a:pt x="42701" y="179023"/>
                      <a:pt x="42851" y="179007"/>
                      <a:pt x="43001" y="178988"/>
                    </a:cubicBezTo>
                    <a:cubicBezTo>
                      <a:pt x="43184" y="178965"/>
                      <a:pt x="43367" y="178938"/>
                      <a:pt x="43551" y="178920"/>
                    </a:cubicBezTo>
                    <a:cubicBezTo>
                      <a:pt x="43650" y="178910"/>
                      <a:pt x="43749" y="178906"/>
                      <a:pt x="43847" y="178897"/>
                    </a:cubicBezTo>
                    <a:cubicBezTo>
                      <a:pt x="43584" y="180352"/>
                      <a:pt x="43441" y="181874"/>
                      <a:pt x="43441" y="183458"/>
                    </a:cubicBezTo>
                    <a:cubicBezTo>
                      <a:pt x="43438" y="194730"/>
                      <a:pt x="49939" y="206443"/>
                      <a:pt x="59621" y="212603"/>
                    </a:cubicBezTo>
                    <a:cubicBezTo>
                      <a:pt x="64419" y="215652"/>
                      <a:pt x="69511" y="216743"/>
                      <a:pt x="74368" y="216742"/>
                    </a:cubicBezTo>
                    <a:cubicBezTo>
                      <a:pt x="81704" y="216742"/>
                      <a:pt x="88505" y="214256"/>
                      <a:pt x="92947" y="212278"/>
                    </a:cubicBezTo>
                    <a:cubicBezTo>
                      <a:pt x="93094" y="212342"/>
                      <a:pt x="93234" y="212395"/>
                      <a:pt x="93379" y="212458"/>
                    </a:cubicBezTo>
                    <a:cubicBezTo>
                      <a:pt x="93468" y="212970"/>
                      <a:pt x="93559" y="213481"/>
                      <a:pt x="93658" y="213990"/>
                    </a:cubicBezTo>
                    <a:cubicBezTo>
                      <a:pt x="93716" y="214284"/>
                      <a:pt x="93776" y="214577"/>
                      <a:pt x="93836" y="214870"/>
                    </a:cubicBezTo>
                    <a:cubicBezTo>
                      <a:pt x="93944" y="215394"/>
                      <a:pt x="94055" y="215916"/>
                      <a:pt x="94173" y="216435"/>
                    </a:cubicBezTo>
                    <a:cubicBezTo>
                      <a:pt x="94240" y="216735"/>
                      <a:pt x="94308" y="217033"/>
                      <a:pt x="94379" y="217331"/>
                    </a:cubicBezTo>
                    <a:cubicBezTo>
                      <a:pt x="94508" y="217876"/>
                      <a:pt x="94645" y="218418"/>
                      <a:pt x="94785" y="218959"/>
                    </a:cubicBezTo>
                    <a:cubicBezTo>
                      <a:pt x="94850" y="219214"/>
                      <a:pt x="94913" y="219469"/>
                      <a:pt x="94982" y="219723"/>
                    </a:cubicBezTo>
                    <a:cubicBezTo>
                      <a:pt x="95191" y="220501"/>
                      <a:pt x="95410" y="221276"/>
                      <a:pt x="95642" y="222046"/>
                    </a:cubicBezTo>
                    <a:cubicBezTo>
                      <a:pt x="95681" y="222174"/>
                      <a:pt x="95724" y="222302"/>
                      <a:pt x="95764" y="222430"/>
                    </a:cubicBezTo>
                    <a:cubicBezTo>
                      <a:pt x="95963" y="223079"/>
                      <a:pt x="96168" y="223725"/>
                      <a:pt x="96383" y="224368"/>
                    </a:cubicBezTo>
                    <a:cubicBezTo>
                      <a:pt x="96475" y="224642"/>
                      <a:pt x="96571" y="224914"/>
                      <a:pt x="96666" y="225187"/>
                    </a:cubicBezTo>
                    <a:cubicBezTo>
                      <a:pt x="96839" y="225687"/>
                      <a:pt x="97014" y="226185"/>
                      <a:pt x="97197" y="226680"/>
                    </a:cubicBezTo>
                    <a:cubicBezTo>
                      <a:pt x="97304" y="226973"/>
                      <a:pt x="97414" y="227265"/>
                      <a:pt x="97526" y="227557"/>
                    </a:cubicBezTo>
                    <a:cubicBezTo>
                      <a:pt x="97711" y="228044"/>
                      <a:pt x="97903" y="228529"/>
                      <a:pt x="98098" y="229012"/>
                    </a:cubicBezTo>
                    <a:cubicBezTo>
                      <a:pt x="98209" y="229286"/>
                      <a:pt x="98318" y="229561"/>
                      <a:pt x="98431" y="229834"/>
                    </a:cubicBezTo>
                    <a:cubicBezTo>
                      <a:pt x="98673" y="230413"/>
                      <a:pt x="98922" y="230988"/>
                      <a:pt x="99177" y="231562"/>
                    </a:cubicBezTo>
                    <a:cubicBezTo>
                      <a:pt x="99250" y="231726"/>
                      <a:pt x="99318" y="231891"/>
                      <a:pt x="99393" y="232054"/>
                    </a:cubicBezTo>
                    <a:cubicBezTo>
                      <a:pt x="99719" y="232777"/>
                      <a:pt x="100057" y="233492"/>
                      <a:pt x="100404" y="234203"/>
                    </a:cubicBezTo>
                    <a:cubicBezTo>
                      <a:pt x="100517" y="234436"/>
                      <a:pt x="100637" y="234667"/>
                      <a:pt x="100753" y="234900"/>
                    </a:cubicBezTo>
                    <a:cubicBezTo>
                      <a:pt x="100998" y="235389"/>
                      <a:pt x="101246" y="235877"/>
                      <a:pt x="101500" y="236360"/>
                    </a:cubicBezTo>
                    <a:cubicBezTo>
                      <a:pt x="101643" y="236633"/>
                      <a:pt x="101790" y="236904"/>
                      <a:pt x="101937" y="237174"/>
                    </a:cubicBezTo>
                    <a:cubicBezTo>
                      <a:pt x="102179" y="237623"/>
                      <a:pt x="102426" y="238068"/>
                      <a:pt x="102677" y="238512"/>
                    </a:cubicBezTo>
                    <a:cubicBezTo>
                      <a:pt x="102828" y="238778"/>
                      <a:pt x="102978" y="239044"/>
                      <a:pt x="103132" y="239308"/>
                    </a:cubicBezTo>
                    <a:cubicBezTo>
                      <a:pt x="103409" y="239786"/>
                      <a:pt x="103694" y="240260"/>
                      <a:pt x="103982" y="240731"/>
                    </a:cubicBezTo>
                    <a:cubicBezTo>
                      <a:pt x="104112" y="240946"/>
                      <a:pt x="104240" y="241162"/>
                      <a:pt x="104372" y="241375"/>
                    </a:cubicBezTo>
                    <a:cubicBezTo>
                      <a:pt x="104789" y="242045"/>
                      <a:pt x="105215" y="242708"/>
                      <a:pt x="105651" y="243365"/>
                    </a:cubicBezTo>
                    <a:cubicBezTo>
                      <a:pt x="105753" y="243518"/>
                      <a:pt x="105859" y="243667"/>
                      <a:pt x="105962" y="243820"/>
                    </a:cubicBezTo>
                    <a:cubicBezTo>
                      <a:pt x="106308" y="244332"/>
                      <a:pt x="106658" y="244841"/>
                      <a:pt x="107015" y="245344"/>
                    </a:cubicBezTo>
                    <a:cubicBezTo>
                      <a:pt x="107183" y="245581"/>
                      <a:pt x="107354" y="245814"/>
                      <a:pt x="107524" y="246048"/>
                    </a:cubicBezTo>
                    <a:cubicBezTo>
                      <a:pt x="107829" y="246468"/>
                      <a:pt x="108138" y="246886"/>
                      <a:pt x="108451" y="247300"/>
                    </a:cubicBezTo>
                    <a:cubicBezTo>
                      <a:pt x="108635" y="247542"/>
                      <a:pt x="108819" y="247783"/>
                      <a:pt x="109005" y="248023"/>
                    </a:cubicBezTo>
                    <a:cubicBezTo>
                      <a:pt x="109331" y="248443"/>
                      <a:pt x="109662" y="248859"/>
                      <a:pt x="109995" y="249271"/>
                    </a:cubicBezTo>
                    <a:cubicBezTo>
                      <a:pt x="110168" y="249484"/>
                      <a:pt x="110338" y="249699"/>
                      <a:pt x="110512" y="249910"/>
                    </a:cubicBezTo>
                    <a:cubicBezTo>
                      <a:pt x="110961" y="250452"/>
                      <a:pt x="111417" y="250988"/>
                      <a:pt x="111879" y="251519"/>
                    </a:cubicBezTo>
                    <a:cubicBezTo>
                      <a:pt x="111943" y="251591"/>
                      <a:pt x="112003" y="251665"/>
                      <a:pt x="112066" y="251737"/>
                    </a:cubicBezTo>
                    <a:cubicBezTo>
                      <a:pt x="112591" y="252335"/>
                      <a:pt x="113127" y="252922"/>
                      <a:pt x="113670" y="253502"/>
                    </a:cubicBezTo>
                    <a:cubicBezTo>
                      <a:pt x="113841" y="253684"/>
                      <a:pt x="114015" y="253863"/>
                      <a:pt x="114187" y="254043"/>
                    </a:cubicBezTo>
                    <a:cubicBezTo>
                      <a:pt x="114572" y="254447"/>
                      <a:pt x="114960" y="254848"/>
                      <a:pt x="115355" y="255244"/>
                    </a:cubicBezTo>
                    <a:cubicBezTo>
                      <a:pt x="115558" y="255448"/>
                      <a:pt x="115763" y="255650"/>
                      <a:pt x="115969" y="255852"/>
                    </a:cubicBezTo>
                    <a:cubicBezTo>
                      <a:pt x="116352" y="256228"/>
                      <a:pt x="116739" y="256600"/>
                      <a:pt x="117131" y="256968"/>
                    </a:cubicBezTo>
                    <a:cubicBezTo>
                      <a:pt x="117333" y="257158"/>
                      <a:pt x="117533" y="257348"/>
                      <a:pt x="117737" y="257536"/>
                    </a:cubicBezTo>
                    <a:cubicBezTo>
                      <a:pt x="118189" y="257952"/>
                      <a:pt x="118647" y="258361"/>
                      <a:pt x="119108" y="258766"/>
                    </a:cubicBezTo>
                    <a:cubicBezTo>
                      <a:pt x="119252" y="258893"/>
                      <a:pt x="119393" y="259022"/>
                      <a:pt x="119538" y="259147"/>
                    </a:cubicBezTo>
                    <a:cubicBezTo>
                      <a:pt x="119576" y="259179"/>
                      <a:pt x="119613" y="259214"/>
                      <a:pt x="119651" y="259246"/>
                    </a:cubicBezTo>
                    <a:cubicBezTo>
                      <a:pt x="115237" y="262132"/>
                      <a:pt x="111482" y="265997"/>
                      <a:pt x="108710" y="270603"/>
                    </a:cubicBezTo>
                    <a:close/>
                    <a:moveTo>
                      <a:pt x="277379" y="380772"/>
                    </a:moveTo>
                    <a:lnTo>
                      <a:pt x="119102" y="380772"/>
                    </a:lnTo>
                    <a:lnTo>
                      <a:pt x="119102" y="288879"/>
                    </a:lnTo>
                    <a:cubicBezTo>
                      <a:pt x="119102" y="285473"/>
                      <a:pt x="119963" y="282265"/>
                      <a:pt x="121476" y="279458"/>
                    </a:cubicBezTo>
                    <a:cubicBezTo>
                      <a:pt x="121496" y="279421"/>
                      <a:pt x="121516" y="279383"/>
                      <a:pt x="121536" y="279346"/>
                    </a:cubicBezTo>
                    <a:cubicBezTo>
                      <a:pt x="123679" y="275432"/>
                      <a:pt x="127097" y="272311"/>
                      <a:pt x="131227" y="270547"/>
                    </a:cubicBezTo>
                    <a:cubicBezTo>
                      <a:pt x="131254" y="270536"/>
                      <a:pt x="131279" y="270523"/>
                      <a:pt x="131306" y="270513"/>
                    </a:cubicBezTo>
                    <a:cubicBezTo>
                      <a:pt x="131566" y="270403"/>
                      <a:pt x="131830" y="270299"/>
                      <a:pt x="132096" y="270200"/>
                    </a:cubicBezTo>
                    <a:cubicBezTo>
                      <a:pt x="132198" y="270162"/>
                      <a:pt x="132301" y="270127"/>
                      <a:pt x="132404" y="270090"/>
                    </a:cubicBezTo>
                    <a:cubicBezTo>
                      <a:pt x="132724" y="269977"/>
                      <a:pt x="133047" y="269873"/>
                      <a:pt x="133375" y="269776"/>
                    </a:cubicBezTo>
                    <a:cubicBezTo>
                      <a:pt x="133620" y="269704"/>
                      <a:pt x="133864" y="269632"/>
                      <a:pt x="134112" y="269569"/>
                    </a:cubicBezTo>
                    <a:cubicBezTo>
                      <a:pt x="134273" y="269528"/>
                      <a:pt x="134438" y="269493"/>
                      <a:pt x="134601" y="269455"/>
                    </a:cubicBezTo>
                    <a:cubicBezTo>
                      <a:pt x="134847" y="269400"/>
                      <a:pt x="135094" y="269347"/>
                      <a:pt x="135343" y="269301"/>
                    </a:cubicBezTo>
                    <a:cubicBezTo>
                      <a:pt x="135485" y="269274"/>
                      <a:pt x="135628" y="269247"/>
                      <a:pt x="135772" y="269224"/>
                    </a:cubicBezTo>
                    <a:cubicBezTo>
                      <a:pt x="136137" y="269165"/>
                      <a:pt x="136505" y="269111"/>
                      <a:pt x="136875" y="269072"/>
                    </a:cubicBezTo>
                    <a:cubicBezTo>
                      <a:pt x="136904" y="269069"/>
                      <a:pt x="136933" y="269064"/>
                      <a:pt x="136962" y="269061"/>
                    </a:cubicBezTo>
                    <a:cubicBezTo>
                      <a:pt x="137652" y="268991"/>
                      <a:pt x="138345" y="268954"/>
                      <a:pt x="139026" y="268954"/>
                    </a:cubicBezTo>
                    <a:lnTo>
                      <a:pt x="142977" y="268954"/>
                    </a:lnTo>
                    <a:cubicBezTo>
                      <a:pt x="142452" y="271053"/>
                      <a:pt x="142171" y="273304"/>
                      <a:pt x="142171" y="275678"/>
                    </a:cubicBezTo>
                    <a:cubicBezTo>
                      <a:pt x="142171" y="286206"/>
                      <a:pt x="147788" y="300402"/>
                      <a:pt x="160338" y="308384"/>
                    </a:cubicBezTo>
                    <a:cubicBezTo>
                      <a:pt x="170497" y="314843"/>
                      <a:pt x="181925" y="313394"/>
                      <a:pt x="190506" y="310697"/>
                    </a:cubicBezTo>
                    <a:lnTo>
                      <a:pt x="190506" y="332115"/>
                    </a:lnTo>
                    <a:cubicBezTo>
                      <a:pt x="190506" y="336386"/>
                      <a:pt x="193969" y="339849"/>
                      <a:pt x="198240" y="339849"/>
                    </a:cubicBezTo>
                    <a:cubicBezTo>
                      <a:pt x="202511" y="339849"/>
                      <a:pt x="205975" y="336386"/>
                      <a:pt x="205975" y="332115"/>
                    </a:cubicBezTo>
                    <a:lnTo>
                      <a:pt x="205975" y="310697"/>
                    </a:lnTo>
                    <a:cubicBezTo>
                      <a:pt x="210058" y="311980"/>
                      <a:pt x="214784" y="312983"/>
                      <a:pt x="219716" y="312983"/>
                    </a:cubicBezTo>
                    <a:cubicBezTo>
                      <a:pt x="225145" y="312983"/>
                      <a:pt x="230820" y="311769"/>
                      <a:pt x="236143" y="308384"/>
                    </a:cubicBezTo>
                    <a:cubicBezTo>
                      <a:pt x="236143" y="308384"/>
                      <a:pt x="236143" y="308384"/>
                      <a:pt x="236143" y="308384"/>
                    </a:cubicBezTo>
                    <a:cubicBezTo>
                      <a:pt x="248692" y="300404"/>
                      <a:pt x="254309" y="286208"/>
                      <a:pt x="254310" y="275679"/>
                    </a:cubicBezTo>
                    <a:cubicBezTo>
                      <a:pt x="254310" y="273306"/>
                      <a:pt x="254028" y="271054"/>
                      <a:pt x="253503" y="268956"/>
                    </a:cubicBezTo>
                    <a:lnTo>
                      <a:pt x="257455" y="268956"/>
                    </a:lnTo>
                    <a:cubicBezTo>
                      <a:pt x="258137" y="268956"/>
                      <a:pt x="258829" y="268992"/>
                      <a:pt x="259514" y="269062"/>
                    </a:cubicBezTo>
                    <a:cubicBezTo>
                      <a:pt x="269537" y="270096"/>
                      <a:pt x="277379" y="278589"/>
                      <a:pt x="277379" y="288879"/>
                    </a:cubicBezTo>
                    <a:lnTo>
                      <a:pt x="277379" y="380772"/>
                    </a:lnTo>
                    <a:close/>
                    <a:moveTo>
                      <a:pt x="282274" y="263643"/>
                    </a:moveTo>
                    <a:cubicBezTo>
                      <a:pt x="280597" y="261988"/>
                      <a:pt x="278776" y="260518"/>
                      <a:pt x="276835" y="259244"/>
                    </a:cubicBezTo>
                    <a:cubicBezTo>
                      <a:pt x="276871" y="259213"/>
                      <a:pt x="276907" y="259180"/>
                      <a:pt x="276943" y="259149"/>
                    </a:cubicBezTo>
                    <a:cubicBezTo>
                      <a:pt x="277090" y="259021"/>
                      <a:pt x="277234" y="258889"/>
                      <a:pt x="277380" y="258762"/>
                    </a:cubicBezTo>
                    <a:cubicBezTo>
                      <a:pt x="277839" y="258358"/>
                      <a:pt x="278296" y="257951"/>
                      <a:pt x="278745" y="257537"/>
                    </a:cubicBezTo>
                    <a:cubicBezTo>
                      <a:pt x="278949" y="257350"/>
                      <a:pt x="279150" y="257158"/>
                      <a:pt x="279352" y="256968"/>
                    </a:cubicBezTo>
                    <a:cubicBezTo>
                      <a:pt x="279744" y="256599"/>
                      <a:pt x="280132" y="256227"/>
                      <a:pt x="280516" y="255851"/>
                    </a:cubicBezTo>
                    <a:cubicBezTo>
                      <a:pt x="280720" y="255650"/>
                      <a:pt x="280923" y="255450"/>
                      <a:pt x="281125" y="255247"/>
                    </a:cubicBezTo>
                    <a:cubicBezTo>
                      <a:pt x="281524" y="254847"/>
                      <a:pt x="281918" y="254441"/>
                      <a:pt x="282308" y="254031"/>
                    </a:cubicBezTo>
                    <a:cubicBezTo>
                      <a:pt x="282475" y="253857"/>
                      <a:pt x="282643" y="253684"/>
                      <a:pt x="282807" y="253509"/>
                    </a:cubicBezTo>
                    <a:cubicBezTo>
                      <a:pt x="283355" y="252923"/>
                      <a:pt x="283895" y="252331"/>
                      <a:pt x="284425" y="251730"/>
                    </a:cubicBezTo>
                    <a:cubicBezTo>
                      <a:pt x="284464" y="251686"/>
                      <a:pt x="284501" y="251639"/>
                      <a:pt x="284540" y="251595"/>
                    </a:cubicBezTo>
                    <a:cubicBezTo>
                      <a:pt x="285028" y="251037"/>
                      <a:pt x="285507" y="250472"/>
                      <a:pt x="285980" y="249901"/>
                    </a:cubicBezTo>
                    <a:cubicBezTo>
                      <a:pt x="286143" y="249703"/>
                      <a:pt x="286303" y="249501"/>
                      <a:pt x="286465" y="249301"/>
                    </a:cubicBezTo>
                    <a:cubicBezTo>
                      <a:pt x="286591" y="249146"/>
                      <a:pt x="286718" y="248991"/>
                      <a:pt x="286842" y="248835"/>
                    </a:cubicBezTo>
                    <a:lnTo>
                      <a:pt x="301306" y="263643"/>
                    </a:lnTo>
                    <a:lnTo>
                      <a:pt x="282274" y="263643"/>
                    </a:lnTo>
                    <a:close/>
                    <a:moveTo>
                      <a:pt x="296112" y="236187"/>
                    </a:moveTo>
                    <a:lnTo>
                      <a:pt x="296385" y="233645"/>
                    </a:lnTo>
                    <a:cubicBezTo>
                      <a:pt x="298479" y="229265"/>
                      <a:pt x="300166" y="224669"/>
                      <a:pt x="301445" y="219940"/>
                    </a:cubicBezTo>
                    <a:cubicBezTo>
                      <a:pt x="301445" y="219939"/>
                      <a:pt x="301445" y="219939"/>
                      <a:pt x="301445" y="219939"/>
                    </a:cubicBezTo>
                    <a:cubicBezTo>
                      <a:pt x="301478" y="219816"/>
                      <a:pt x="301511" y="219693"/>
                      <a:pt x="301544" y="219571"/>
                    </a:cubicBezTo>
                    <a:cubicBezTo>
                      <a:pt x="301549" y="219552"/>
                      <a:pt x="301554" y="219533"/>
                      <a:pt x="301559" y="219514"/>
                    </a:cubicBezTo>
                    <a:cubicBezTo>
                      <a:pt x="301694" y="219005"/>
                      <a:pt x="301825" y="218495"/>
                      <a:pt x="301949" y="217984"/>
                    </a:cubicBezTo>
                    <a:cubicBezTo>
                      <a:pt x="301988" y="217825"/>
                      <a:pt x="302025" y="217667"/>
                      <a:pt x="302063" y="217507"/>
                    </a:cubicBezTo>
                    <a:cubicBezTo>
                      <a:pt x="302090" y="217392"/>
                      <a:pt x="302118" y="217277"/>
                      <a:pt x="302146" y="217162"/>
                    </a:cubicBezTo>
                    <a:cubicBezTo>
                      <a:pt x="302169" y="217059"/>
                      <a:pt x="302195" y="216958"/>
                      <a:pt x="302219" y="216855"/>
                    </a:cubicBezTo>
                    <a:cubicBezTo>
                      <a:pt x="302288" y="216556"/>
                      <a:pt x="302354" y="216257"/>
                      <a:pt x="302419" y="215957"/>
                    </a:cubicBezTo>
                    <a:cubicBezTo>
                      <a:pt x="302485" y="215656"/>
                      <a:pt x="302546" y="215353"/>
                      <a:pt x="302609" y="215051"/>
                    </a:cubicBezTo>
                    <a:cubicBezTo>
                      <a:pt x="302641" y="214892"/>
                      <a:pt x="302677" y="214732"/>
                      <a:pt x="302709" y="214573"/>
                    </a:cubicBezTo>
                    <a:cubicBezTo>
                      <a:pt x="302728" y="214478"/>
                      <a:pt x="302750" y="214383"/>
                      <a:pt x="302768" y="214288"/>
                    </a:cubicBezTo>
                    <a:cubicBezTo>
                      <a:pt x="302796" y="214148"/>
                      <a:pt x="302821" y="214008"/>
                      <a:pt x="302847" y="213867"/>
                    </a:cubicBezTo>
                    <a:cubicBezTo>
                      <a:pt x="302928" y="213444"/>
                      <a:pt x="303003" y="213018"/>
                      <a:pt x="303078" y="212593"/>
                    </a:cubicBezTo>
                    <a:cubicBezTo>
                      <a:pt x="303122" y="212339"/>
                      <a:pt x="303170" y="212086"/>
                      <a:pt x="303213" y="211830"/>
                    </a:cubicBezTo>
                    <a:cubicBezTo>
                      <a:pt x="303228" y="211741"/>
                      <a:pt x="303242" y="211653"/>
                      <a:pt x="303257" y="211563"/>
                    </a:cubicBezTo>
                    <a:cubicBezTo>
                      <a:pt x="303334" y="211094"/>
                      <a:pt x="303400" y="210623"/>
                      <a:pt x="303469" y="210152"/>
                    </a:cubicBezTo>
                    <a:cubicBezTo>
                      <a:pt x="303499" y="209942"/>
                      <a:pt x="303532" y="209733"/>
                      <a:pt x="303561" y="209523"/>
                    </a:cubicBezTo>
                    <a:cubicBezTo>
                      <a:pt x="303579" y="209386"/>
                      <a:pt x="303600" y="209249"/>
                      <a:pt x="303618" y="209113"/>
                    </a:cubicBezTo>
                    <a:cubicBezTo>
                      <a:pt x="303642" y="208933"/>
                      <a:pt x="303661" y="208752"/>
                      <a:pt x="303683" y="208573"/>
                    </a:cubicBezTo>
                    <a:cubicBezTo>
                      <a:pt x="303717" y="208298"/>
                      <a:pt x="303750" y="208022"/>
                      <a:pt x="303782" y="207747"/>
                    </a:cubicBezTo>
                    <a:cubicBezTo>
                      <a:pt x="303800" y="207593"/>
                      <a:pt x="303820" y="207440"/>
                      <a:pt x="303837" y="207286"/>
                    </a:cubicBezTo>
                    <a:cubicBezTo>
                      <a:pt x="303861" y="207068"/>
                      <a:pt x="303882" y="206851"/>
                      <a:pt x="303904" y="206634"/>
                    </a:cubicBezTo>
                    <a:cubicBezTo>
                      <a:pt x="303933" y="206348"/>
                      <a:pt x="303958" y="206062"/>
                      <a:pt x="303984" y="205776"/>
                    </a:cubicBezTo>
                    <a:cubicBezTo>
                      <a:pt x="303995" y="205653"/>
                      <a:pt x="304008" y="205531"/>
                      <a:pt x="304018" y="205408"/>
                    </a:cubicBezTo>
                    <a:cubicBezTo>
                      <a:pt x="304030" y="205276"/>
                      <a:pt x="304044" y="205146"/>
                      <a:pt x="304054" y="205014"/>
                    </a:cubicBezTo>
                    <a:cubicBezTo>
                      <a:pt x="304079" y="204712"/>
                      <a:pt x="304098" y="204408"/>
                      <a:pt x="304119" y="204105"/>
                    </a:cubicBezTo>
                    <a:cubicBezTo>
                      <a:pt x="304140" y="203804"/>
                      <a:pt x="304161" y="203504"/>
                      <a:pt x="304179" y="203202"/>
                    </a:cubicBezTo>
                    <a:cubicBezTo>
                      <a:pt x="304180" y="203173"/>
                      <a:pt x="304183" y="203145"/>
                      <a:pt x="304184" y="203117"/>
                    </a:cubicBezTo>
                    <a:cubicBezTo>
                      <a:pt x="304192" y="202986"/>
                      <a:pt x="304203" y="202856"/>
                      <a:pt x="304210" y="202726"/>
                    </a:cubicBezTo>
                    <a:cubicBezTo>
                      <a:pt x="304232" y="202306"/>
                      <a:pt x="304246" y="201884"/>
                      <a:pt x="304262" y="201462"/>
                    </a:cubicBezTo>
                    <a:cubicBezTo>
                      <a:pt x="304272" y="201201"/>
                      <a:pt x="304286" y="200940"/>
                      <a:pt x="304293" y="200678"/>
                    </a:cubicBezTo>
                    <a:cubicBezTo>
                      <a:pt x="304296" y="200595"/>
                      <a:pt x="304300" y="200513"/>
                      <a:pt x="304303" y="200430"/>
                    </a:cubicBezTo>
                    <a:cubicBezTo>
                      <a:pt x="304323" y="199668"/>
                      <a:pt x="304333" y="198905"/>
                      <a:pt x="304332" y="198140"/>
                    </a:cubicBezTo>
                    <a:lnTo>
                      <a:pt x="304332" y="197534"/>
                    </a:lnTo>
                    <a:cubicBezTo>
                      <a:pt x="304332" y="197533"/>
                      <a:pt x="304332" y="197533"/>
                      <a:pt x="304332" y="197533"/>
                    </a:cubicBezTo>
                    <a:cubicBezTo>
                      <a:pt x="304331" y="195884"/>
                      <a:pt x="304307" y="194251"/>
                      <a:pt x="304272" y="192624"/>
                    </a:cubicBezTo>
                    <a:cubicBezTo>
                      <a:pt x="304264" y="192259"/>
                      <a:pt x="304255" y="191894"/>
                      <a:pt x="304245" y="191531"/>
                    </a:cubicBezTo>
                    <a:cubicBezTo>
                      <a:pt x="304201" y="189872"/>
                      <a:pt x="304143" y="188222"/>
                      <a:pt x="304061" y="186585"/>
                    </a:cubicBezTo>
                    <a:lnTo>
                      <a:pt x="304101" y="186612"/>
                    </a:lnTo>
                    <a:cubicBezTo>
                      <a:pt x="304539" y="186915"/>
                      <a:pt x="305006" y="187149"/>
                      <a:pt x="305483" y="187352"/>
                    </a:cubicBezTo>
                    <a:cubicBezTo>
                      <a:pt x="307528" y="188220"/>
                      <a:pt x="309854" y="188186"/>
                      <a:pt x="311865" y="187213"/>
                    </a:cubicBezTo>
                    <a:cubicBezTo>
                      <a:pt x="312219" y="187041"/>
                      <a:pt x="312563" y="186841"/>
                      <a:pt x="312894" y="186612"/>
                    </a:cubicBezTo>
                    <a:lnTo>
                      <a:pt x="315383" y="184893"/>
                    </a:lnTo>
                    <a:lnTo>
                      <a:pt x="320883" y="236187"/>
                    </a:lnTo>
                    <a:lnTo>
                      <a:pt x="308497" y="248868"/>
                    </a:lnTo>
                    <a:lnTo>
                      <a:pt x="296112" y="236187"/>
                    </a:lnTo>
                    <a:close/>
                    <a:moveTo>
                      <a:pt x="315688" y="263643"/>
                    </a:moveTo>
                    <a:lnTo>
                      <a:pt x="334495" y="244388"/>
                    </a:lnTo>
                    <a:cubicBezTo>
                      <a:pt x="336107" y="242738"/>
                      <a:pt x="336898" y="240454"/>
                      <a:pt x="336652" y="238159"/>
                    </a:cubicBezTo>
                    <a:lnTo>
                      <a:pt x="329868" y="174883"/>
                    </a:lnTo>
                    <a:lnTo>
                      <a:pt x="333526" y="172356"/>
                    </a:lnTo>
                    <a:lnTo>
                      <a:pt x="371442" y="172356"/>
                    </a:lnTo>
                    <a:cubicBezTo>
                      <a:pt x="376586" y="172356"/>
                      <a:pt x="380771" y="176541"/>
                      <a:pt x="380771" y="181685"/>
                    </a:cubicBezTo>
                    <a:lnTo>
                      <a:pt x="380771" y="263643"/>
                    </a:lnTo>
                    <a:lnTo>
                      <a:pt x="315688" y="2636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 b="1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Google Shape;157;p15"/>
              <p:cNvSpPr/>
              <p:nvPr/>
            </p:nvSpPr>
            <p:spPr>
              <a:xfrm>
                <a:off x="4121202" y="6240908"/>
                <a:ext cx="15468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15468" extrusionOk="0">
                    <a:moveTo>
                      <a:pt x="15554" y="6463"/>
                    </a:moveTo>
                    <a:cubicBezTo>
                      <a:pt x="15461" y="5968"/>
                      <a:pt x="15306" y="5480"/>
                      <a:pt x="15113" y="5016"/>
                    </a:cubicBezTo>
                    <a:cubicBezTo>
                      <a:pt x="14919" y="4545"/>
                      <a:pt x="14680" y="4096"/>
                      <a:pt x="14401" y="3678"/>
                    </a:cubicBezTo>
                    <a:cubicBezTo>
                      <a:pt x="14124" y="3253"/>
                      <a:pt x="13799" y="2858"/>
                      <a:pt x="13442" y="2503"/>
                    </a:cubicBezTo>
                    <a:cubicBezTo>
                      <a:pt x="13086" y="2147"/>
                      <a:pt x="12692" y="1822"/>
                      <a:pt x="12266" y="1544"/>
                    </a:cubicBezTo>
                    <a:cubicBezTo>
                      <a:pt x="11849" y="1265"/>
                      <a:pt x="11400" y="1025"/>
                      <a:pt x="10928" y="832"/>
                    </a:cubicBezTo>
                    <a:cubicBezTo>
                      <a:pt x="10464" y="639"/>
                      <a:pt x="9978" y="492"/>
                      <a:pt x="9483" y="391"/>
                    </a:cubicBezTo>
                    <a:cubicBezTo>
                      <a:pt x="8493" y="190"/>
                      <a:pt x="7464" y="190"/>
                      <a:pt x="6466" y="391"/>
                    </a:cubicBezTo>
                    <a:cubicBezTo>
                      <a:pt x="5971" y="492"/>
                      <a:pt x="5484" y="639"/>
                      <a:pt x="5020" y="832"/>
                    </a:cubicBezTo>
                    <a:cubicBezTo>
                      <a:pt x="4548" y="1025"/>
                      <a:pt x="4100" y="1265"/>
                      <a:pt x="3682" y="1544"/>
                    </a:cubicBezTo>
                    <a:cubicBezTo>
                      <a:pt x="3257" y="1822"/>
                      <a:pt x="2862" y="2147"/>
                      <a:pt x="2506" y="2503"/>
                    </a:cubicBezTo>
                    <a:cubicBezTo>
                      <a:pt x="2151" y="2858"/>
                      <a:pt x="1826" y="3253"/>
                      <a:pt x="1547" y="3678"/>
                    </a:cubicBezTo>
                    <a:cubicBezTo>
                      <a:pt x="1269" y="4096"/>
                      <a:pt x="1029" y="4545"/>
                      <a:pt x="836" y="5016"/>
                    </a:cubicBezTo>
                    <a:cubicBezTo>
                      <a:pt x="643" y="5480"/>
                      <a:pt x="488" y="5968"/>
                      <a:pt x="395" y="6463"/>
                    </a:cubicBezTo>
                    <a:cubicBezTo>
                      <a:pt x="294" y="6958"/>
                      <a:pt x="240" y="7468"/>
                      <a:pt x="240" y="7971"/>
                    </a:cubicBezTo>
                    <a:cubicBezTo>
                      <a:pt x="240" y="8474"/>
                      <a:pt x="294" y="8984"/>
                      <a:pt x="395" y="9487"/>
                    </a:cubicBezTo>
                    <a:cubicBezTo>
                      <a:pt x="488" y="9974"/>
                      <a:pt x="643" y="10461"/>
                      <a:pt x="836" y="10933"/>
                    </a:cubicBezTo>
                    <a:cubicBezTo>
                      <a:pt x="1029" y="11397"/>
                      <a:pt x="1269" y="11846"/>
                      <a:pt x="1547" y="12263"/>
                    </a:cubicBezTo>
                    <a:cubicBezTo>
                      <a:pt x="1826" y="12689"/>
                      <a:pt x="2151" y="13083"/>
                      <a:pt x="2506" y="13439"/>
                    </a:cubicBezTo>
                    <a:cubicBezTo>
                      <a:pt x="2862" y="13796"/>
                      <a:pt x="3257" y="14120"/>
                      <a:pt x="3682" y="14406"/>
                    </a:cubicBezTo>
                    <a:cubicBezTo>
                      <a:pt x="4100" y="14684"/>
                      <a:pt x="4548" y="14925"/>
                      <a:pt x="5020" y="15118"/>
                    </a:cubicBezTo>
                    <a:cubicBezTo>
                      <a:pt x="5484" y="15312"/>
                      <a:pt x="5971" y="15458"/>
                      <a:pt x="6466" y="15559"/>
                    </a:cubicBezTo>
                    <a:cubicBezTo>
                      <a:pt x="6961" y="15660"/>
                      <a:pt x="7472" y="15706"/>
                      <a:pt x="7975" y="15706"/>
                    </a:cubicBezTo>
                    <a:cubicBezTo>
                      <a:pt x="8477" y="15706"/>
                      <a:pt x="8988" y="15660"/>
                      <a:pt x="9483" y="15559"/>
                    </a:cubicBezTo>
                    <a:cubicBezTo>
                      <a:pt x="9978" y="15458"/>
                      <a:pt x="10465" y="15312"/>
                      <a:pt x="10928" y="15118"/>
                    </a:cubicBezTo>
                    <a:cubicBezTo>
                      <a:pt x="11400" y="14925"/>
                      <a:pt x="11849" y="14685"/>
                      <a:pt x="12266" y="14406"/>
                    </a:cubicBezTo>
                    <a:cubicBezTo>
                      <a:pt x="12692" y="14120"/>
                      <a:pt x="13086" y="13796"/>
                      <a:pt x="13442" y="13439"/>
                    </a:cubicBezTo>
                    <a:cubicBezTo>
                      <a:pt x="13799" y="13083"/>
                      <a:pt x="14124" y="12689"/>
                      <a:pt x="14401" y="12263"/>
                    </a:cubicBezTo>
                    <a:cubicBezTo>
                      <a:pt x="14680" y="11847"/>
                      <a:pt x="14919" y="11397"/>
                      <a:pt x="15113" y="10933"/>
                    </a:cubicBezTo>
                    <a:cubicBezTo>
                      <a:pt x="15306" y="10461"/>
                      <a:pt x="15461" y="9974"/>
                      <a:pt x="15554" y="9487"/>
                    </a:cubicBezTo>
                    <a:cubicBezTo>
                      <a:pt x="15654" y="8984"/>
                      <a:pt x="15708" y="8474"/>
                      <a:pt x="15708" y="7971"/>
                    </a:cubicBezTo>
                    <a:cubicBezTo>
                      <a:pt x="15708" y="7468"/>
                      <a:pt x="15654" y="6958"/>
                      <a:pt x="15554" y="64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 b="1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Google Shape;158;p15"/>
            <p:cNvGrpSpPr/>
            <p:nvPr/>
          </p:nvGrpSpPr>
          <p:grpSpPr>
            <a:xfrm>
              <a:off x="4932190" y="3916568"/>
              <a:ext cx="914012" cy="791598"/>
              <a:chOff x="5706088" y="1904712"/>
              <a:chExt cx="395777" cy="363265"/>
            </a:xfrm>
            <a:grpFill/>
          </p:grpSpPr>
          <p:sp>
            <p:nvSpPr>
              <p:cNvPr id="24" name="Google Shape;159;p15"/>
              <p:cNvSpPr/>
              <p:nvPr/>
            </p:nvSpPr>
            <p:spPr>
              <a:xfrm>
                <a:off x="5828367" y="2063945"/>
                <a:ext cx="32484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46406" extrusionOk="0">
                    <a:moveTo>
                      <a:pt x="3299" y="46059"/>
                    </a:moveTo>
                    <a:cubicBezTo>
                      <a:pt x="4285" y="46629"/>
                      <a:pt x="5362" y="46900"/>
                      <a:pt x="6424" y="46900"/>
                    </a:cubicBezTo>
                    <a:cubicBezTo>
                      <a:pt x="8584" y="46900"/>
                      <a:pt x="10683" y="45780"/>
                      <a:pt x="11842" y="43777"/>
                    </a:cubicBezTo>
                    <a:lnTo>
                      <a:pt x="31634" y="9560"/>
                    </a:lnTo>
                    <a:cubicBezTo>
                      <a:pt x="33364" y="6571"/>
                      <a:pt x="32342" y="2746"/>
                      <a:pt x="29353" y="1017"/>
                    </a:cubicBezTo>
                    <a:cubicBezTo>
                      <a:pt x="26364" y="-712"/>
                      <a:pt x="22539" y="310"/>
                      <a:pt x="20810" y="3299"/>
                    </a:cubicBezTo>
                    <a:lnTo>
                      <a:pt x="1018" y="37516"/>
                    </a:lnTo>
                    <a:cubicBezTo>
                      <a:pt x="-712" y="40505"/>
                      <a:pt x="310" y="44329"/>
                      <a:pt x="3299" y="460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5" name="Google Shape;160;p15"/>
              <p:cNvSpPr/>
              <p:nvPr/>
            </p:nvSpPr>
            <p:spPr>
              <a:xfrm>
                <a:off x="5947141" y="2063945"/>
                <a:ext cx="32484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32484" h="46406" extrusionOk="0">
                    <a:moveTo>
                      <a:pt x="3286" y="1024"/>
                    </a:moveTo>
                    <a:cubicBezTo>
                      <a:pt x="301" y="2760"/>
                      <a:pt x="-712" y="6588"/>
                      <a:pt x="1025" y="9573"/>
                    </a:cubicBezTo>
                    <a:lnTo>
                      <a:pt x="20924" y="43790"/>
                    </a:lnTo>
                    <a:cubicBezTo>
                      <a:pt x="22084" y="45786"/>
                      <a:pt x="24180" y="46900"/>
                      <a:pt x="26335" y="46900"/>
                    </a:cubicBezTo>
                    <a:cubicBezTo>
                      <a:pt x="27402" y="46900"/>
                      <a:pt x="28483" y="46626"/>
                      <a:pt x="29473" y="46052"/>
                    </a:cubicBezTo>
                    <a:cubicBezTo>
                      <a:pt x="32458" y="44317"/>
                      <a:pt x="33471" y="40489"/>
                      <a:pt x="31734" y="37504"/>
                    </a:cubicBezTo>
                    <a:lnTo>
                      <a:pt x="11835" y="3287"/>
                    </a:lnTo>
                    <a:cubicBezTo>
                      <a:pt x="10099" y="301"/>
                      <a:pt x="6271" y="-711"/>
                      <a:pt x="3286" y="10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6" name="Google Shape;161;p15"/>
              <p:cNvSpPr/>
              <p:nvPr/>
            </p:nvSpPr>
            <p:spPr>
              <a:xfrm>
                <a:off x="5876765" y="2181785"/>
                <a:ext cx="52593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52593" h="12375" extrusionOk="0">
                    <a:moveTo>
                      <a:pt x="46171" y="176"/>
                    </a:moveTo>
                    <a:lnTo>
                      <a:pt x="6428" y="176"/>
                    </a:lnTo>
                    <a:cubicBezTo>
                      <a:pt x="2974" y="176"/>
                      <a:pt x="176" y="2974"/>
                      <a:pt x="176" y="6428"/>
                    </a:cubicBezTo>
                    <a:cubicBezTo>
                      <a:pt x="176" y="9883"/>
                      <a:pt x="2974" y="12681"/>
                      <a:pt x="6428" y="12681"/>
                    </a:cubicBezTo>
                    <a:lnTo>
                      <a:pt x="46171" y="12681"/>
                    </a:lnTo>
                    <a:cubicBezTo>
                      <a:pt x="49624" y="12681"/>
                      <a:pt x="52423" y="9881"/>
                      <a:pt x="52423" y="6428"/>
                    </a:cubicBezTo>
                    <a:cubicBezTo>
                      <a:pt x="52423" y="2975"/>
                      <a:pt x="49624" y="176"/>
                      <a:pt x="46171" y="1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7" name="Google Shape;162;p15"/>
              <p:cNvSpPr/>
              <p:nvPr/>
            </p:nvSpPr>
            <p:spPr>
              <a:xfrm>
                <a:off x="5823610" y="1904712"/>
                <a:ext cx="160101" cy="160101"/>
              </a:xfrm>
              <a:custGeom>
                <a:avLst/>
                <a:gdLst/>
                <a:ahLst/>
                <a:cxnLst/>
                <a:rect l="l" t="t" r="r" b="b"/>
                <a:pathLst>
                  <a:path w="160101" h="160101" extrusionOk="0">
                    <a:moveTo>
                      <a:pt x="127510" y="146531"/>
                    </a:moveTo>
                    <a:lnTo>
                      <a:pt x="146532" y="127509"/>
                    </a:lnTo>
                    <a:cubicBezTo>
                      <a:pt x="148974" y="125068"/>
                      <a:pt x="148974" y="121109"/>
                      <a:pt x="146532" y="118667"/>
                    </a:cubicBezTo>
                    <a:lnTo>
                      <a:pt x="139279" y="111414"/>
                    </a:lnTo>
                    <a:cubicBezTo>
                      <a:pt x="141205" y="107772"/>
                      <a:pt x="142781" y="103969"/>
                      <a:pt x="143995" y="100041"/>
                    </a:cubicBezTo>
                    <a:lnTo>
                      <a:pt x="154247" y="100041"/>
                    </a:lnTo>
                    <a:cubicBezTo>
                      <a:pt x="157701" y="100041"/>
                      <a:pt x="160499" y="97242"/>
                      <a:pt x="160499" y="93788"/>
                    </a:cubicBezTo>
                    <a:lnTo>
                      <a:pt x="160499" y="66886"/>
                    </a:lnTo>
                    <a:cubicBezTo>
                      <a:pt x="160499" y="63432"/>
                      <a:pt x="157701" y="60634"/>
                      <a:pt x="154247" y="60634"/>
                    </a:cubicBezTo>
                    <a:lnTo>
                      <a:pt x="143995" y="60634"/>
                    </a:lnTo>
                    <a:cubicBezTo>
                      <a:pt x="142782" y="56707"/>
                      <a:pt x="141205" y="52905"/>
                      <a:pt x="139279" y="49261"/>
                    </a:cubicBezTo>
                    <a:lnTo>
                      <a:pt x="146531" y="42010"/>
                    </a:lnTo>
                    <a:cubicBezTo>
                      <a:pt x="148974" y="39569"/>
                      <a:pt x="148974" y="35609"/>
                      <a:pt x="146532" y="33168"/>
                    </a:cubicBezTo>
                    <a:lnTo>
                      <a:pt x="127510" y="14144"/>
                    </a:lnTo>
                    <a:cubicBezTo>
                      <a:pt x="126337" y="12971"/>
                      <a:pt x="124747" y="12313"/>
                      <a:pt x="123088" y="12313"/>
                    </a:cubicBezTo>
                    <a:cubicBezTo>
                      <a:pt x="121430" y="12313"/>
                      <a:pt x="119839" y="12972"/>
                      <a:pt x="118667" y="14143"/>
                    </a:cubicBezTo>
                    <a:lnTo>
                      <a:pt x="111414" y="21397"/>
                    </a:lnTo>
                    <a:cubicBezTo>
                      <a:pt x="107771" y="19472"/>
                      <a:pt x="103969" y="17895"/>
                      <a:pt x="100041" y="16681"/>
                    </a:cubicBezTo>
                    <a:lnTo>
                      <a:pt x="100041" y="6428"/>
                    </a:lnTo>
                    <a:cubicBezTo>
                      <a:pt x="100041" y="2974"/>
                      <a:pt x="97243" y="176"/>
                      <a:pt x="93789" y="176"/>
                    </a:cubicBezTo>
                    <a:lnTo>
                      <a:pt x="66886" y="176"/>
                    </a:lnTo>
                    <a:cubicBezTo>
                      <a:pt x="63432" y="176"/>
                      <a:pt x="60634" y="2974"/>
                      <a:pt x="60634" y="6428"/>
                    </a:cubicBezTo>
                    <a:lnTo>
                      <a:pt x="60634" y="16681"/>
                    </a:lnTo>
                    <a:cubicBezTo>
                      <a:pt x="56706" y="17895"/>
                      <a:pt x="52904" y="19472"/>
                      <a:pt x="49261" y="21397"/>
                    </a:cubicBezTo>
                    <a:lnTo>
                      <a:pt x="42009" y="14143"/>
                    </a:lnTo>
                    <a:cubicBezTo>
                      <a:pt x="40835" y="12971"/>
                      <a:pt x="39246" y="12313"/>
                      <a:pt x="37587" y="12313"/>
                    </a:cubicBezTo>
                    <a:cubicBezTo>
                      <a:pt x="35928" y="12313"/>
                      <a:pt x="34337" y="12972"/>
                      <a:pt x="33165" y="14144"/>
                    </a:cubicBezTo>
                    <a:lnTo>
                      <a:pt x="14144" y="33167"/>
                    </a:lnTo>
                    <a:cubicBezTo>
                      <a:pt x="11702" y="35608"/>
                      <a:pt x="11702" y="39566"/>
                      <a:pt x="14144" y="42008"/>
                    </a:cubicBezTo>
                    <a:lnTo>
                      <a:pt x="21397" y="49261"/>
                    </a:lnTo>
                    <a:cubicBezTo>
                      <a:pt x="19472" y="52903"/>
                      <a:pt x="17895" y="56706"/>
                      <a:pt x="16680" y="60634"/>
                    </a:cubicBezTo>
                    <a:lnTo>
                      <a:pt x="6428" y="60634"/>
                    </a:lnTo>
                    <a:cubicBezTo>
                      <a:pt x="2974" y="60634"/>
                      <a:pt x="176" y="63432"/>
                      <a:pt x="176" y="66886"/>
                    </a:cubicBezTo>
                    <a:lnTo>
                      <a:pt x="176" y="93789"/>
                    </a:lnTo>
                    <a:cubicBezTo>
                      <a:pt x="176" y="97243"/>
                      <a:pt x="2975" y="100041"/>
                      <a:pt x="6428" y="100041"/>
                    </a:cubicBezTo>
                    <a:lnTo>
                      <a:pt x="16680" y="100041"/>
                    </a:lnTo>
                    <a:cubicBezTo>
                      <a:pt x="17894" y="103971"/>
                      <a:pt x="19471" y="107773"/>
                      <a:pt x="21396" y="111415"/>
                    </a:cubicBezTo>
                    <a:lnTo>
                      <a:pt x="14145" y="118668"/>
                    </a:lnTo>
                    <a:cubicBezTo>
                      <a:pt x="11703" y="121109"/>
                      <a:pt x="11703" y="125068"/>
                      <a:pt x="14145" y="127509"/>
                    </a:cubicBezTo>
                    <a:lnTo>
                      <a:pt x="33166" y="146531"/>
                    </a:lnTo>
                    <a:cubicBezTo>
                      <a:pt x="35607" y="148973"/>
                      <a:pt x="39566" y="148974"/>
                      <a:pt x="42008" y="146532"/>
                    </a:cubicBezTo>
                    <a:lnTo>
                      <a:pt x="49261" y="139279"/>
                    </a:lnTo>
                    <a:cubicBezTo>
                      <a:pt x="52904" y="141204"/>
                      <a:pt x="56706" y="142780"/>
                      <a:pt x="60634" y="143995"/>
                    </a:cubicBezTo>
                    <a:lnTo>
                      <a:pt x="60634" y="154246"/>
                    </a:lnTo>
                    <a:cubicBezTo>
                      <a:pt x="60634" y="157700"/>
                      <a:pt x="63432" y="160499"/>
                      <a:pt x="66886" y="160499"/>
                    </a:cubicBezTo>
                    <a:lnTo>
                      <a:pt x="93790" y="160499"/>
                    </a:lnTo>
                    <a:cubicBezTo>
                      <a:pt x="97243" y="160499"/>
                      <a:pt x="100042" y="157699"/>
                      <a:pt x="100044" y="154245"/>
                    </a:cubicBezTo>
                    <a:lnTo>
                      <a:pt x="100044" y="143994"/>
                    </a:lnTo>
                    <a:cubicBezTo>
                      <a:pt x="103972" y="142780"/>
                      <a:pt x="107774" y="141204"/>
                      <a:pt x="111416" y="139279"/>
                    </a:cubicBezTo>
                    <a:lnTo>
                      <a:pt x="118670" y="146531"/>
                    </a:lnTo>
                    <a:cubicBezTo>
                      <a:pt x="121108" y="148972"/>
                      <a:pt x="125068" y="148972"/>
                      <a:pt x="127510" y="146531"/>
                    </a:cubicBezTo>
                    <a:close/>
                    <a:moveTo>
                      <a:pt x="109113" y="126174"/>
                    </a:moveTo>
                    <a:cubicBezTo>
                      <a:pt x="103950" y="129424"/>
                      <a:pt x="98326" y="131754"/>
                      <a:pt x="92400" y="133104"/>
                    </a:cubicBezTo>
                    <a:cubicBezTo>
                      <a:pt x="89554" y="133752"/>
                      <a:pt x="87535" y="136282"/>
                      <a:pt x="87535" y="139201"/>
                    </a:cubicBezTo>
                    <a:lnTo>
                      <a:pt x="87535" y="147993"/>
                    </a:lnTo>
                    <a:lnTo>
                      <a:pt x="73137" y="147993"/>
                    </a:lnTo>
                    <a:lnTo>
                      <a:pt x="73137" y="139203"/>
                    </a:lnTo>
                    <a:cubicBezTo>
                      <a:pt x="73137" y="136284"/>
                      <a:pt x="71118" y="133753"/>
                      <a:pt x="68273" y="133106"/>
                    </a:cubicBezTo>
                    <a:cubicBezTo>
                      <a:pt x="62347" y="131755"/>
                      <a:pt x="56724" y="129424"/>
                      <a:pt x="51560" y="126175"/>
                    </a:cubicBezTo>
                    <a:cubicBezTo>
                      <a:pt x="49089" y="124621"/>
                      <a:pt x="45873" y="124982"/>
                      <a:pt x="43809" y="127045"/>
                    </a:cubicBezTo>
                    <a:lnTo>
                      <a:pt x="37586" y="133268"/>
                    </a:lnTo>
                    <a:lnTo>
                      <a:pt x="27406" y="123088"/>
                    </a:lnTo>
                    <a:lnTo>
                      <a:pt x="33628" y="116864"/>
                    </a:lnTo>
                    <a:cubicBezTo>
                      <a:pt x="35692" y="114799"/>
                      <a:pt x="36053" y="111583"/>
                      <a:pt x="34498" y="109112"/>
                    </a:cubicBezTo>
                    <a:cubicBezTo>
                      <a:pt x="31249" y="103951"/>
                      <a:pt x="28918" y="98327"/>
                      <a:pt x="27567" y="92399"/>
                    </a:cubicBezTo>
                    <a:cubicBezTo>
                      <a:pt x="26919" y="89554"/>
                      <a:pt x="24389" y="87534"/>
                      <a:pt x="21470" y="87534"/>
                    </a:cubicBezTo>
                    <a:lnTo>
                      <a:pt x="12677" y="87534"/>
                    </a:lnTo>
                    <a:lnTo>
                      <a:pt x="12677" y="73137"/>
                    </a:lnTo>
                    <a:lnTo>
                      <a:pt x="21470" y="73137"/>
                    </a:lnTo>
                    <a:cubicBezTo>
                      <a:pt x="24389" y="73137"/>
                      <a:pt x="26920" y="71118"/>
                      <a:pt x="27567" y="68272"/>
                    </a:cubicBezTo>
                    <a:cubicBezTo>
                      <a:pt x="28917" y="62346"/>
                      <a:pt x="31248" y="56723"/>
                      <a:pt x="34498" y="51559"/>
                    </a:cubicBezTo>
                    <a:cubicBezTo>
                      <a:pt x="36052" y="49088"/>
                      <a:pt x="35692" y="45872"/>
                      <a:pt x="33628" y="43808"/>
                    </a:cubicBezTo>
                    <a:lnTo>
                      <a:pt x="27406" y="37586"/>
                    </a:lnTo>
                    <a:lnTo>
                      <a:pt x="37586" y="27405"/>
                    </a:lnTo>
                    <a:lnTo>
                      <a:pt x="43808" y="33628"/>
                    </a:lnTo>
                    <a:cubicBezTo>
                      <a:pt x="45873" y="35691"/>
                      <a:pt x="49088" y="36053"/>
                      <a:pt x="51559" y="34498"/>
                    </a:cubicBezTo>
                    <a:cubicBezTo>
                      <a:pt x="56725" y="31247"/>
                      <a:pt x="62347" y="28915"/>
                      <a:pt x="68270" y="27570"/>
                    </a:cubicBezTo>
                    <a:cubicBezTo>
                      <a:pt x="71116" y="26923"/>
                      <a:pt x="73137" y="24392"/>
                      <a:pt x="73137" y="21473"/>
                    </a:cubicBezTo>
                    <a:lnTo>
                      <a:pt x="73137" y="12679"/>
                    </a:lnTo>
                    <a:lnTo>
                      <a:pt x="87534" y="12679"/>
                    </a:lnTo>
                    <a:lnTo>
                      <a:pt x="87534" y="21470"/>
                    </a:lnTo>
                    <a:cubicBezTo>
                      <a:pt x="87534" y="24388"/>
                      <a:pt x="89554" y="26920"/>
                      <a:pt x="92401" y="27567"/>
                    </a:cubicBezTo>
                    <a:cubicBezTo>
                      <a:pt x="98324" y="28915"/>
                      <a:pt x="103947" y="31246"/>
                      <a:pt x="109112" y="34496"/>
                    </a:cubicBezTo>
                    <a:cubicBezTo>
                      <a:pt x="111583" y="36050"/>
                      <a:pt x="114799" y="35688"/>
                      <a:pt x="116863" y="33626"/>
                    </a:cubicBezTo>
                    <a:lnTo>
                      <a:pt x="123085" y="27402"/>
                    </a:lnTo>
                    <a:lnTo>
                      <a:pt x="133265" y="37584"/>
                    </a:lnTo>
                    <a:lnTo>
                      <a:pt x="127044" y="43805"/>
                    </a:lnTo>
                    <a:cubicBezTo>
                      <a:pt x="124979" y="45869"/>
                      <a:pt x="124617" y="49085"/>
                      <a:pt x="126171" y="51556"/>
                    </a:cubicBezTo>
                    <a:cubicBezTo>
                      <a:pt x="129424" y="56724"/>
                      <a:pt x="131755" y="62346"/>
                      <a:pt x="133100" y="68268"/>
                    </a:cubicBezTo>
                    <a:cubicBezTo>
                      <a:pt x="133747" y="71114"/>
                      <a:pt x="136278" y="73134"/>
                      <a:pt x="139197" y="73134"/>
                    </a:cubicBezTo>
                    <a:lnTo>
                      <a:pt x="147991" y="73134"/>
                    </a:lnTo>
                    <a:lnTo>
                      <a:pt x="147991" y="87531"/>
                    </a:lnTo>
                    <a:lnTo>
                      <a:pt x="139197" y="87531"/>
                    </a:lnTo>
                    <a:cubicBezTo>
                      <a:pt x="136278" y="87531"/>
                      <a:pt x="133748" y="89551"/>
                      <a:pt x="133100" y="92398"/>
                    </a:cubicBezTo>
                    <a:cubicBezTo>
                      <a:pt x="131753" y="98321"/>
                      <a:pt x="129422" y="103944"/>
                      <a:pt x="126172" y="109111"/>
                    </a:cubicBezTo>
                    <a:cubicBezTo>
                      <a:pt x="124618" y="111581"/>
                      <a:pt x="124978" y="114798"/>
                      <a:pt x="127042" y="116862"/>
                    </a:cubicBezTo>
                    <a:lnTo>
                      <a:pt x="133264" y="123084"/>
                    </a:lnTo>
                    <a:lnTo>
                      <a:pt x="123084" y="133264"/>
                    </a:lnTo>
                    <a:lnTo>
                      <a:pt x="116861" y="127041"/>
                    </a:lnTo>
                    <a:cubicBezTo>
                      <a:pt x="114801" y="124981"/>
                      <a:pt x="111584" y="124619"/>
                      <a:pt x="109113" y="12617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8" name="Google Shape;163;p15"/>
              <p:cNvSpPr/>
              <p:nvPr/>
            </p:nvSpPr>
            <p:spPr>
              <a:xfrm>
                <a:off x="5864611" y="1945710"/>
                <a:ext cx="78117" cy="78117"/>
              </a:xfrm>
              <a:custGeom>
                <a:avLst/>
                <a:gdLst/>
                <a:ahLst/>
                <a:cxnLst/>
                <a:rect l="l" t="t" r="r" b="b"/>
                <a:pathLst>
                  <a:path w="78117" h="78117" extrusionOk="0">
                    <a:moveTo>
                      <a:pt x="39339" y="176"/>
                    </a:moveTo>
                    <a:cubicBezTo>
                      <a:pt x="23565" y="176"/>
                      <a:pt x="9402" y="9564"/>
                      <a:pt x="3257" y="24094"/>
                    </a:cubicBezTo>
                    <a:cubicBezTo>
                      <a:pt x="1212" y="28927"/>
                      <a:pt x="176" y="34056"/>
                      <a:pt x="176" y="39341"/>
                    </a:cubicBezTo>
                    <a:cubicBezTo>
                      <a:pt x="176" y="42310"/>
                      <a:pt x="521" y="45300"/>
                      <a:pt x="1200" y="48223"/>
                    </a:cubicBezTo>
                    <a:cubicBezTo>
                      <a:pt x="1429" y="49210"/>
                      <a:pt x="1702" y="50203"/>
                      <a:pt x="2010" y="51176"/>
                    </a:cubicBezTo>
                    <a:cubicBezTo>
                      <a:pt x="3050" y="54470"/>
                      <a:pt x="6564" y="56297"/>
                      <a:pt x="9856" y="55252"/>
                    </a:cubicBezTo>
                    <a:cubicBezTo>
                      <a:pt x="13150" y="54211"/>
                      <a:pt x="14974" y="50698"/>
                      <a:pt x="13932" y="47406"/>
                    </a:cubicBezTo>
                    <a:cubicBezTo>
                      <a:pt x="13723" y="46743"/>
                      <a:pt x="13538" y="46069"/>
                      <a:pt x="13383" y="45397"/>
                    </a:cubicBezTo>
                    <a:cubicBezTo>
                      <a:pt x="12918" y="43396"/>
                      <a:pt x="12683" y="41359"/>
                      <a:pt x="12683" y="39341"/>
                    </a:cubicBezTo>
                    <a:cubicBezTo>
                      <a:pt x="12683" y="35739"/>
                      <a:pt x="13388" y="32249"/>
                      <a:pt x="14776" y="28966"/>
                    </a:cubicBezTo>
                    <a:cubicBezTo>
                      <a:pt x="18961" y="19074"/>
                      <a:pt x="28604" y="12682"/>
                      <a:pt x="39344" y="12682"/>
                    </a:cubicBezTo>
                    <a:cubicBezTo>
                      <a:pt x="50082" y="12682"/>
                      <a:pt x="59724" y="19073"/>
                      <a:pt x="63910" y="28966"/>
                    </a:cubicBezTo>
                    <a:cubicBezTo>
                      <a:pt x="65298" y="32249"/>
                      <a:pt x="66002" y="35739"/>
                      <a:pt x="66002" y="39341"/>
                    </a:cubicBezTo>
                    <a:cubicBezTo>
                      <a:pt x="66002" y="41635"/>
                      <a:pt x="65709" y="43919"/>
                      <a:pt x="65128" y="46127"/>
                    </a:cubicBezTo>
                    <a:cubicBezTo>
                      <a:pt x="63487" y="52385"/>
                      <a:pt x="59612" y="57834"/>
                      <a:pt x="54218" y="61467"/>
                    </a:cubicBezTo>
                    <a:cubicBezTo>
                      <a:pt x="53907" y="61675"/>
                      <a:pt x="53593" y="61875"/>
                      <a:pt x="53283" y="62066"/>
                    </a:cubicBezTo>
                    <a:lnTo>
                      <a:pt x="52975" y="62251"/>
                    </a:lnTo>
                    <a:cubicBezTo>
                      <a:pt x="52738" y="62392"/>
                      <a:pt x="52497" y="62530"/>
                      <a:pt x="52234" y="62676"/>
                    </a:cubicBezTo>
                    <a:lnTo>
                      <a:pt x="51924" y="62848"/>
                    </a:lnTo>
                    <a:cubicBezTo>
                      <a:pt x="51615" y="63013"/>
                      <a:pt x="51304" y="63174"/>
                      <a:pt x="50930" y="63358"/>
                    </a:cubicBezTo>
                    <a:cubicBezTo>
                      <a:pt x="50914" y="63366"/>
                      <a:pt x="50890" y="63377"/>
                      <a:pt x="50866" y="63389"/>
                    </a:cubicBezTo>
                    <a:cubicBezTo>
                      <a:pt x="50527" y="63551"/>
                      <a:pt x="50182" y="63705"/>
                      <a:pt x="49872" y="63838"/>
                    </a:cubicBezTo>
                    <a:lnTo>
                      <a:pt x="49515" y="63987"/>
                    </a:lnTo>
                    <a:cubicBezTo>
                      <a:pt x="49251" y="64095"/>
                      <a:pt x="48989" y="64200"/>
                      <a:pt x="48741" y="64293"/>
                    </a:cubicBezTo>
                    <a:lnTo>
                      <a:pt x="48381" y="64428"/>
                    </a:lnTo>
                    <a:cubicBezTo>
                      <a:pt x="48024" y="64557"/>
                      <a:pt x="47664" y="64681"/>
                      <a:pt x="47339" y="64782"/>
                    </a:cubicBezTo>
                    <a:cubicBezTo>
                      <a:pt x="47299" y="64793"/>
                      <a:pt x="47295" y="64794"/>
                      <a:pt x="47255" y="64807"/>
                    </a:cubicBezTo>
                    <a:cubicBezTo>
                      <a:pt x="46888" y="64922"/>
                      <a:pt x="46514" y="65026"/>
                      <a:pt x="46175" y="65115"/>
                    </a:cubicBezTo>
                    <a:lnTo>
                      <a:pt x="45787" y="65211"/>
                    </a:lnTo>
                    <a:cubicBezTo>
                      <a:pt x="45512" y="65279"/>
                      <a:pt x="45235" y="65343"/>
                      <a:pt x="44934" y="65407"/>
                    </a:cubicBezTo>
                    <a:lnTo>
                      <a:pt x="44582" y="65482"/>
                    </a:lnTo>
                    <a:cubicBezTo>
                      <a:pt x="44202" y="65558"/>
                      <a:pt x="43820" y="65629"/>
                      <a:pt x="43436" y="65688"/>
                    </a:cubicBezTo>
                    <a:cubicBezTo>
                      <a:pt x="43418" y="65690"/>
                      <a:pt x="43400" y="65694"/>
                      <a:pt x="43383" y="65696"/>
                    </a:cubicBezTo>
                    <a:cubicBezTo>
                      <a:pt x="42997" y="65756"/>
                      <a:pt x="42606" y="65802"/>
                      <a:pt x="42209" y="65845"/>
                    </a:cubicBezTo>
                    <a:lnTo>
                      <a:pt x="41842" y="65879"/>
                    </a:lnTo>
                    <a:cubicBezTo>
                      <a:pt x="41546" y="65907"/>
                      <a:pt x="41247" y="65930"/>
                      <a:pt x="40948" y="65947"/>
                    </a:cubicBezTo>
                    <a:lnTo>
                      <a:pt x="40583" y="65968"/>
                    </a:lnTo>
                    <a:cubicBezTo>
                      <a:pt x="39773" y="66004"/>
                      <a:pt x="38910" y="66006"/>
                      <a:pt x="38118" y="65968"/>
                    </a:cubicBezTo>
                    <a:lnTo>
                      <a:pt x="37735" y="65947"/>
                    </a:lnTo>
                    <a:cubicBezTo>
                      <a:pt x="37436" y="65928"/>
                      <a:pt x="37137" y="65906"/>
                      <a:pt x="36828" y="65878"/>
                    </a:cubicBezTo>
                    <a:lnTo>
                      <a:pt x="36469" y="65844"/>
                    </a:lnTo>
                    <a:cubicBezTo>
                      <a:pt x="36079" y="65802"/>
                      <a:pt x="35690" y="65756"/>
                      <a:pt x="35305" y="65697"/>
                    </a:cubicBezTo>
                    <a:cubicBezTo>
                      <a:pt x="35284" y="65694"/>
                      <a:pt x="35261" y="65690"/>
                      <a:pt x="35246" y="65688"/>
                    </a:cubicBezTo>
                    <a:cubicBezTo>
                      <a:pt x="34862" y="65628"/>
                      <a:pt x="34480" y="65558"/>
                      <a:pt x="34080" y="65477"/>
                    </a:cubicBezTo>
                    <a:lnTo>
                      <a:pt x="33834" y="65425"/>
                    </a:lnTo>
                    <a:cubicBezTo>
                      <a:pt x="33824" y="65423"/>
                      <a:pt x="33734" y="65404"/>
                      <a:pt x="33724" y="65401"/>
                    </a:cubicBezTo>
                    <a:cubicBezTo>
                      <a:pt x="33446" y="65343"/>
                      <a:pt x="33170" y="65280"/>
                      <a:pt x="32874" y="65206"/>
                    </a:cubicBezTo>
                    <a:lnTo>
                      <a:pt x="32542" y="65123"/>
                    </a:lnTo>
                    <a:cubicBezTo>
                      <a:pt x="32183" y="65029"/>
                      <a:pt x="31827" y="64930"/>
                      <a:pt x="31451" y="64814"/>
                    </a:cubicBezTo>
                    <a:cubicBezTo>
                      <a:pt x="31427" y="64807"/>
                      <a:pt x="31399" y="64797"/>
                      <a:pt x="31383" y="64793"/>
                    </a:cubicBezTo>
                    <a:cubicBezTo>
                      <a:pt x="31018" y="64679"/>
                      <a:pt x="30658" y="64555"/>
                      <a:pt x="30301" y="64427"/>
                    </a:cubicBezTo>
                    <a:lnTo>
                      <a:pt x="29960" y="64299"/>
                    </a:lnTo>
                    <a:cubicBezTo>
                      <a:pt x="29693" y="64200"/>
                      <a:pt x="29430" y="64094"/>
                      <a:pt x="29134" y="63972"/>
                    </a:cubicBezTo>
                    <a:lnTo>
                      <a:pt x="28848" y="63854"/>
                    </a:lnTo>
                    <a:cubicBezTo>
                      <a:pt x="28498" y="63703"/>
                      <a:pt x="28151" y="63548"/>
                      <a:pt x="27810" y="63384"/>
                    </a:cubicBezTo>
                    <a:cubicBezTo>
                      <a:pt x="27788" y="63374"/>
                      <a:pt x="27768" y="63364"/>
                      <a:pt x="27759" y="63360"/>
                    </a:cubicBezTo>
                    <a:cubicBezTo>
                      <a:pt x="27420" y="63197"/>
                      <a:pt x="27088" y="63025"/>
                      <a:pt x="26772" y="62855"/>
                    </a:cubicBezTo>
                    <a:lnTo>
                      <a:pt x="26427" y="62664"/>
                    </a:lnTo>
                    <a:cubicBezTo>
                      <a:pt x="26184" y="62530"/>
                      <a:pt x="25945" y="62392"/>
                      <a:pt x="25667" y="62227"/>
                    </a:cubicBezTo>
                    <a:lnTo>
                      <a:pt x="25409" y="62071"/>
                    </a:lnTo>
                    <a:cubicBezTo>
                      <a:pt x="25089" y="61875"/>
                      <a:pt x="24774" y="61674"/>
                      <a:pt x="24463" y="61465"/>
                    </a:cubicBezTo>
                    <a:cubicBezTo>
                      <a:pt x="21601" y="59536"/>
                      <a:pt x="17714" y="60297"/>
                      <a:pt x="15785" y="63161"/>
                    </a:cubicBezTo>
                    <a:cubicBezTo>
                      <a:pt x="13857" y="66025"/>
                      <a:pt x="14617" y="69911"/>
                      <a:pt x="17481" y="71839"/>
                    </a:cubicBezTo>
                    <a:cubicBezTo>
                      <a:pt x="17932" y="72143"/>
                      <a:pt x="18390" y="72434"/>
                      <a:pt x="18864" y="72726"/>
                    </a:cubicBezTo>
                    <a:lnTo>
                      <a:pt x="19321" y="73001"/>
                    </a:lnTo>
                    <a:cubicBezTo>
                      <a:pt x="19674" y="73210"/>
                      <a:pt x="20029" y="73415"/>
                      <a:pt x="20369" y="73602"/>
                    </a:cubicBezTo>
                    <a:lnTo>
                      <a:pt x="20841" y="73863"/>
                    </a:lnTo>
                    <a:cubicBezTo>
                      <a:pt x="21323" y="74121"/>
                      <a:pt x="21812" y="74373"/>
                      <a:pt x="22309" y="74613"/>
                    </a:cubicBezTo>
                    <a:cubicBezTo>
                      <a:pt x="22340" y="74629"/>
                      <a:pt x="22371" y="74644"/>
                      <a:pt x="22401" y="74659"/>
                    </a:cubicBezTo>
                    <a:cubicBezTo>
                      <a:pt x="22896" y="74895"/>
                      <a:pt x="23398" y="75121"/>
                      <a:pt x="23941" y="75354"/>
                    </a:cubicBezTo>
                    <a:lnTo>
                      <a:pt x="24408" y="75547"/>
                    </a:lnTo>
                    <a:cubicBezTo>
                      <a:pt x="24790" y="75705"/>
                      <a:pt x="25175" y="75857"/>
                      <a:pt x="25581" y="76010"/>
                    </a:cubicBezTo>
                    <a:lnTo>
                      <a:pt x="26062" y="76189"/>
                    </a:lnTo>
                    <a:cubicBezTo>
                      <a:pt x="26566" y="76370"/>
                      <a:pt x="27073" y="76544"/>
                      <a:pt x="27621" y="76716"/>
                    </a:cubicBezTo>
                    <a:cubicBezTo>
                      <a:pt x="27653" y="76727"/>
                      <a:pt x="27704" y="76742"/>
                      <a:pt x="27730" y="76751"/>
                    </a:cubicBezTo>
                    <a:cubicBezTo>
                      <a:pt x="28267" y="76917"/>
                      <a:pt x="28812" y="77070"/>
                      <a:pt x="29393" y="77223"/>
                    </a:cubicBezTo>
                    <a:lnTo>
                      <a:pt x="29879" y="77344"/>
                    </a:lnTo>
                    <a:cubicBezTo>
                      <a:pt x="30294" y="77447"/>
                      <a:pt x="30712" y="77544"/>
                      <a:pt x="31187" y="77645"/>
                    </a:cubicBezTo>
                    <a:cubicBezTo>
                      <a:pt x="31346" y="77679"/>
                      <a:pt x="31505" y="77713"/>
                      <a:pt x="31644" y="77740"/>
                    </a:cubicBezTo>
                    <a:cubicBezTo>
                      <a:pt x="32170" y="77846"/>
                      <a:pt x="32701" y="77944"/>
                      <a:pt x="33285" y="78036"/>
                    </a:cubicBezTo>
                    <a:cubicBezTo>
                      <a:pt x="33320" y="78040"/>
                      <a:pt x="33363" y="78047"/>
                      <a:pt x="33406" y="78054"/>
                    </a:cubicBezTo>
                    <a:cubicBezTo>
                      <a:pt x="33977" y="78142"/>
                      <a:pt x="34558" y="78213"/>
                      <a:pt x="35134" y="78275"/>
                    </a:cubicBezTo>
                    <a:lnTo>
                      <a:pt x="35675" y="78328"/>
                    </a:lnTo>
                    <a:cubicBezTo>
                      <a:pt x="36111" y="78369"/>
                      <a:pt x="36550" y="78401"/>
                      <a:pt x="36989" y="78427"/>
                    </a:cubicBezTo>
                    <a:lnTo>
                      <a:pt x="37531" y="78458"/>
                    </a:lnTo>
                    <a:cubicBezTo>
                      <a:pt x="38129" y="78486"/>
                      <a:pt x="38729" y="78503"/>
                      <a:pt x="39344" y="78503"/>
                    </a:cubicBezTo>
                    <a:cubicBezTo>
                      <a:pt x="39948" y="78503"/>
                      <a:pt x="40547" y="78484"/>
                      <a:pt x="41170" y="78458"/>
                    </a:cubicBezTo>
                    <a:lnTo>
                      <a:pt x="41692" y="78428"/>
                    </a:lnTo>
                    <a:cubicBezTo>
                      <a:pt x="42131" y="78402"/>
                      <a:pt x="42569" y="78370"/>
                      <a:pt x="42993" y="78329"/>
                    </a:cubicBezTo>
                    <a:lnTo>
                      <a:pt x="43543" y="78277"/>
                    </a:lnTo>
                    <a:cubicBezTo>
                      <a:pt x="44123" y="78213"/>
                      <a:pt x="44703" y="78142"/>
                      <a:pt x="45275" y="78055"/>
                    </a:cubicBezTo>
                    <a:cubicBezTo>
                      <a:pt x="45294" y="78053"/>
                      <a:pt x="45313" y="78049"/>
                      <a:pt x="45332" y="78046"/>
                    </a:cubicBezTo>
                    <a:cubicBezTo>
                      <a:pt x="45902" y="77959"/>
                      <a:pt x="46470" y="77855"/>
                      <a:pt x="47022" y="77745"/>
                    </a:cubicBezTo>
                    <a:cubicBezTo>
                      <a:pt x="47179" y="77714"/>
                      <a:pt x="47334" y="77681"/>
                      <a:pt x="47546" y="77635"/>
                    </a:cubicBezTo>
                    <a:cubicBezTo>
                      <a:pt x="47967" y="77546"/>
                      <a:pt x="48384" y="77449"/>
                      <a:pt x="48827" y="77339"/>
                    </a:cubicBezTo>
                    <a:lnTo>
                      <a:pt x="49323" y="77216"/>
                    </a:lnTo>
                    <a:cubicBezTo>
                      <a:pt x="49869" y="77072"/>
                      <a:pt x="50414" y="76919"/>
                      <a:pt x="50924" y="76760"/>
                    </a:cubicBezTo>
                    <a:cubicBezTo>
                      <a:pt x="50937" y="76756"/>
                      <a:pt x="51006" y="76735"/>
                      <a:pt x="51019" y="76730"/>
                    </a:cubicBezTo>
                    <a:cubicBezTo>
                      <a:pt x="51559" y="76562"/>
                      <a:pt x="52091" y="76380"/>
                      <a:pt x="52620" y="76190"/>
                    </a:cubicBezTo>
                    <a:lnTo>
                      <a:pt x="53120" y="76005"/>
                    </a:lnTo>
                    <a:cubicBezTo>
                      <a:pt x="53508" y="75858"/>
                      <a:pt x="53893" y="75706"/>
                      <a:pt x="54309" y="75535"/>
                    </a:cubicBezTo>
                    <a:lnTo>
                      <a:pt x="54779" y="75339"/>
                    </a:lnTo>
                    <a:cubicBezTo>
                      <a:pt x="55284" y="75122"/>
                      <a:pt x="55785" y="74897"/>
                      <a:pt x="56280" y="74660"/>
                    </a:cubicBezTo>
                    <a:cubicBezTo>
                      <a:pt x="56293" y="74654"/>
                      <a:pt x="56305" y="74649"/>
                      <a:pt x="56319" y="74642"/>
                    </a:cubicBezTo>
                    <a:cubicBezTo>
                      <a:pt x="56338" y="74632"/>
                      <a:pt x="56364" y="74620"/>
                      <a:pt x="56374" y="74615"/>
                    </a:cubicBezTo>
                    <a:cubicBezTo>
                      <a:pt x="56868" y="74376"/>
                      <a:pt x="57357" y="74124"/>
                      <a:pt x="57854" y="73857"/>
                    </a:cubicBezTo>
                    <a:lnTo>
                      <a:pt x="58291" y="73615"/>
                    </a:lnTo>
                    <a:cubicBezTo>
                      <a:pt x="58652" y="73416"/>
                      <a:pt x="59007" y="73211"/>
                      <a:pt x="59406" y="72974"/>
                    </a:cubicBezTo>
                    <a:lnTo>
                      <a:pt x="59826" y="72721"/>
                    </a:lnTo>
                    <a:cubicBezTo>
                      <a:pt x="60289" y="72435"/>
                      <a:pt x="60748" y="72144"/>
                      <a:pt x="61202" y="71837"/>
                    </a:cubicBezTo>
                    <a:cubicBezTo>
                      <a:pt x="69120" y="66504"/>
                      <a:pt x="74810" y="58499"/>
                      <a:pt x="77223" y="49299"/>
                    </a:cubicBezTo>
                    <a:cubicBezTo>
                      <a:pt x="78075" y="46056"/>
                      <a:pt x="78507" y="42705"/>
                      <a:pt x="78507" y="39338"/>
                    </a:cubicBezTo>
                    <a:cubicBezTo>
                      <a:pt x="78507" y="34053"/>
                      <a:pt x="77470" y="28925"/>
                      <a:pt x="75426" y="24091"/>
                    </a:cubicBezTo>
                    <a:cubicBezTo>
                      <a:pt x="69278" y="9565"/>
                      <a:pt x="55114" y="176"/>
                      <a:pt x="39339" y="1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29" name="Google Shape;164;p15"/>
              <p:cNvSpPr/>
              <p:nvPr/>
            </p:nvSpPr>
            <p:spPr>
              <a:xfrm>
                <a:off x="5941764" y="2107876"/>
                <a:ext cx="160101" cy="160101"/>
              </a:xfrm>
              <a:custGeom>
                <a:avLst/>
                <a:gdLst/>
                <a:ahLst/>
                <a:cxnLst/>
                <a:rect l="l" t="t" r="r" b="b"/>
                <a:pathLst>
                  <a:path w="160101" h="160101" extrusionOk="0">
                    <a:moveTo>
                      <a:pt x="154248" y="60633"/>
                    </a:moveTo>
                    <a:lnTo>
                      <a:pt x="143995" y="60633"/>
                    </a:lnTo>
                    <a:cubicBezTo>
                      <a:pt x="142782" y="56706"/>
                      <a:pt x="141206" y="52904"/>
                      <a:pt x="139279" y="49261"/>
                    </a:cubicBezTo>
                    <a:lnTo>
                      <a:pt x="146532" y="42009"/>
                    </a:lnTo>
                    <a:cubicBezTo>
                      <a:pt x="148974" y="39568"/>
                      <a:pt x="148974" y="35609"/>
                      <a:pt x="146533" y="33167"/>
                    </a:cubicBezTo>
                    <a:lnTo>
                      <a:pt x="127511" y="14143"/>
                    </a:lnTo>
                    <a:cubicBezTo>
                      <a:pt x="126338" y="12970"/>
                      <a:pt x="124747" y="12312"/>
                      <a:pt x="123089" y="12312"/>
                    </a:cubicBezTo>
                    <a:cubicBezTo>
                      <a:pt x="121430" y="12312"/>
                      <a:pt x="119840" y="12971"/>
                      <a:pt x="118667" y="14143"/>
                    </a:cubicBezTo>
                    <a:lnTo>
                      <a:pt x="111415" y="21396"/>
                    </a:lnTo>
                    <a:cubicBezTo>
                      <a:pt x="107772" y="19471"/>
                      <a:pt x="103970" y="17895"/>
                      <a:pt x="100042" y="16680"/>
                    </a:cubicBezTo>
                    <a:lnTo>
                      <a:pt x="100042" y="6428"/>
                    </a:lnTo>
                    <a:cubicBezTo>
                      <a:pt x="100042" y="2974"/>
                      <a:pt x="97244" y="176"/>
                      <a:pt x="93790" y="176"/>
                    </a:cubicBezTo>
                    <a:lnTo>
                      <a:pt x="66886" y="176"/>
                    </a:lnTo>
                    <a:cubicBezTo>
                      <a:pt x="63432" y="176"/>
                      <a:pt x="60634" y="2974"/>
                      <a:pt x="60634" y="6428"/>
                    </a:cubicBezTo>
                    <a:lnTo>
                      <a:pt x="60634" y="16680"/>
                    </a:lnTo>
                    <a:cubicBezTo>
                      <a:pt x="56706" y="17894"/>
                      <a:pt x="52904" y="19470"/>
                      <a:pt x="49261" y="21396"/>
                    </a:cubicBezTo>
                    <a:lnTo>
                      <a:pt x="42009" y="14143"/>
                    </a:lnTo>
                    <a:cubicBezTo>
                      <a:pt x="40835" y="12970"/>
                      <a:pt x="39245" y="12312"/>
                      <a:pt x="37587" y="12312"/>
                    </a:cubicBezTo>
                    <a:cubicBezTo>
                      <a:pt x="35929" y="12312"/>
                      <a:pt x="34337" y="12971"/>
                      <a:pt x="33165" y="14143"/>
                    </a:cubicBezTo>
                    <a:lnTo>
                      <a:pt x="14144" y="33166"/>
                    </a:lnTo>
                    <a:cubicBezTo>
                      <a:pt x="11702" y="35607"/>
                      <a:pt x="11702" y="39566"/>
                      <a:pt x="14144" y="42007"/>
                    </a:cubicBezTo>
                    <a:lnTo>
                      <a:pt x="21397" y="49260"/>
                    </a:lnTo>
                    <a:cubicBezTo>
                      <a:pt x="19472" y="52902"/>
                      <a:pt x="17895" y="56705"/>
                      <a:pt x="16680" y="60633"/>
                    </a:cubicBezTo>
                    <a:lnTo>
                      <a:pt x="6428" y="60633"/>
                    </a:lnTo>
                    <a:cubicBezTo>
                      <a:pt x="2974" y="60633"/>
                      <a:pt x="176" y="63432"/>
                      <a:pt x="176" y="66886"/>
                    </a:cubicBezTo>
                    <a:lnTo>
                      <a:pt x="176" y="93788"/>
                    </a:lnTo>
                    <a:cubicBezTo>
                      <a:pt x="176" y="97242"/>
                      <a:pt x="2974" y="100041"/>
                      <a:pt x="6428" y="100041"/>
                    </a:cubicBezTo>
                    <a:lnTo>
                      <a:pt x="16680" y="100041"/>
                    </a:lnTo>
                    <a:cubicBezTo>
                      <a:pt x="17894" y="103970"/>
                      <a:pt x="19471" y="107773"/>
                      <a:pt x="21396" y="111414"/>
                    </a:cubicBezTo>
                    <a:lnTo>
                      <a:pt x="14144" y="118667"/>
                    </a:lnTo>
                    <a:cubicBezTo>
                      <a:pt x="11702" y="121108"/>
                      <a:pt x="11702" y="125067"/>
                      <a:pt x="14144" y="127509"/>
                    </a:cubicBezTo>
                    <a:lnTo>
                      <a:pt x="33165" y="146530"/>
                    </a:lnTo>
                    <a:cubicBezTo>
                      <a:pt x="35607" y="148973"/>
                      <a:pt x="39566" y="148972"/>
                      <a:pt x="42008" y="146531"/>
                    </a:cubicBezTo>
                    <a:lnTo>
                      <a:pt x="49261" y="139279"/>
                    </a:lnTo>
                    <a:cubicBezTo>
                      <a:pt x="52903" y="141203"/>
                      <a:pt x="56706" y="142779"/>
                      <a:pt x="60634" y="143994"/>
                    </a:cubicBezTo>
                    <a:lnTo>
                      <a:pt x="60634" y="154245"/>
                    </a:lnTo>
                    <a:cubicBezTo>
                      <a:pt x="60634" y="157700"/>
                      <a:pt x="63432" y="160498"/>
                      <a:pt x="66886" y="160498"/>
                    </a:cubicBezTo>
                    <a:lnTo>
                      <a:pt x="93790" y="160498"/>
                    </a:lnTo>
                    <a:cubicBezTo>
                      <a:pt x="97244" y="160498"/>
                      <a:pt x="100042" y="157700"/>
                      <a:pt x="100043" y="154245"/>
                    </a:cubicBezTo>
                    <a:lnTo>
                      <a:pt x="100043" y="143995"/>
                    </a:lnTo>
                    <a:cubicBezTo>
                      <a:pt x="103971" y="142781"/>
                      <a:pt x="107773" y="141205"/>
                      <a:pt x="111416" y="139279"/>
                    </a:cubicBezTo>
                    <a:lnTo>
                      <a:pt x="118669" y="146532"/>
                    </a:lnTo>
                    <a:cubicBezTo>
                      <a:pt x="121109" y="148973"/>
                      <a:pt x="125068" y="148973"/>
                      <a:pt x="127511" y="146532"/>
                    </a:cubicBezTo>
                    <a:lnTo>
                      <a:pt x="146533" y="127510"/>
                    </a:lnTo>
                    <a:cubicBezTo>
                      <a:pt x="147705" y="126336"/>
                      <a:pt x="148363" y="124747"/>
                      <a:pt x="148363" y="123088"/>
                    </a:cubicBezTo>
                    <a:cubicBezTo>
                      <a:pt x="148363" y="121429"/>
                      <a:pt x="147705" y="119839"/>
                      <a:pt x="146533" y="118667"/>
                    </a:cubicBezTo>
                    <a:lnTo>
                      <a:pt x="139279" y="111414"/>
                    </a:lnTo>
                    <a:cubicBezTo>
                      <a:pt x="141205" y="107771"/>
                      <a:pt x="142782" y="103969"/>
                      <a:pt x="143995" y="100041"/>
                    </a:cubicBezTo>
                    <a:lnTo>
                      <a:pt x="154248" y="100041"/>
                    </a:lnTo>
                    <a:cubicBezTo>
                      <a:pt x="157702" y="100041"/>
                      <a:pt x="160500" y="97242"/>
                      <a:pt x="160500" y="93788"/>
                    </a:cubicBezTo>
                    <a:lnTo>
                      <a:pt x="160500" y="66886"/>
                    </a:lnTo>
                    <a:cubicBezTo>
                      <a:pt x="160500" y="63432"/>
                      <a:pt x="157702" y="60633"/>
                      <a:pt x="154248" y="60633"/>
                    </a:cubicBezTo>
                    <a:close/>
                    <a:moveTo>
                      <a:pt x="147995" y="87534"/>
                    </a:moveTo>
                    <a:lnTo>
                      <a:pt x="139202" y="87534"/>
                    </a:lnTo>
                    <a:cubicBezTo>
                      <a:pt x="136282" y="87534"/>
                      <a:pt x="133752" y="89554"/>
                      <a:pt x="133104" y="92401"/>
                    </a:cubicBezTo>
                    <a:cubicBezTo>
                      <a:pt x="131758" y="98324"/>
                      <a:pt x="129427" y="103947"/>
                      <a:pt x="126177" y="109113"/>
                    </a:cubicBezTo>
                    <a:cubicBezTo>
                      <a:pt x="124623" y="111583"/>
                      <a:pt x="124982" y="114800"/>
                      <a:pt x="127047" y="116864"/>
                    </a:cubicBezTo>
                    <a:lnTo>
                      <a:pt x="133269" y="123086"/>
                    </a:lnTo>
                    <a:lnTo>
                      <a:pt x="123089" y="133266"/>
                    </a:lnTo>
                    <a:lnTo>
                      <a:pt x="116866" y="127044"/>
                    </a:lnTo>
                    <a:cubicBezTo>
                      <a:pt x="114802" y="124980"/>
                      <a:pt x="111587" y="124618"/>
                      <a:pt x="109115" y="126174"/>
                    </a:cubicBezTo>
                    <a:cubicBezTo>
                      <a:pt x="103951" y="129424"/>
                      <a:pt x="98328" y="131754"/>
                      <a:pt x="92402" y="133104"/>
                    </a:cubicBezTo>
                    <a:cubicBezTo>
                      <a:pt x="89557" y="133752"/>
                      <a:pt x="87538" y="136282"/>
                      <a:pt x="87538" y="139201"/>
                    </a:cubicBezTo>
                    <a:lnTo>
                      <a:pt x="87538" y="147993"/>
                    </a:lnTo>
                    <a:lnTo>
                      <a:pt x="73140" y="147993"/>
                    </a:lnTo>
                    <a:lnTo>
                      <a:pt x="73139" y="147993"/>
                    </a:lnTo>
                    <a:lnTo>
                      <a:pt x="73139" y="139201"/>
                    </a:lnTo>
                    <a:cubicBezTo>
                      <a:pt x="73139" y="136281"/>
                      <a:pt x="71120" y="133751"/>
                      <a:pt x="68275" y="133104"/>
                    </a:cubicBezTo>
                    <a:cubicBezTo>
                      <a:pt x="62348" y="131753"/>
                      <a:pt x="56725" y="129422"/>
                      <a:pt x="51562" y="126173"/>
                    </a:cubicBezTo>
                    <a:cubicBezTo>
                      <a:pt x="49090" y="124618"/>
                      <a:pt x="45875" y="124980"/>
                      <a:pt x="43811" y="127043"/>
                    </a:cubicBezTo>
                    <a:lnTo>
                      <a:pt x="37588" y="133265"/>
                    </a:lnTo>
                    <a:lnTo>
                      <a:pt x="27409" y="123085"/>
                    </a:lnTo>
                    <a:lnTo>
                      <a:pt x="33630" y="116861"/>
                    </a:lnTo>
                    <a:cubicBezTo>
                      <a:pt x="35695" y="114797"/>
                      <a:pt x="36055" y="111580"/>
                      <a:pt x="34500" y="109110"/>
                    </a:cubicBezTo>
                    <a:cubicBezTo>
                      <a:pt x="31251" y="103950"/>
                      <a:pt x="28920" y="98325"/>
                      <a:pt x="27570" y="92397"/>
                    </a:cubicBezTo>
                    <a:cubicBezTo>
                      <a:pt x="26921" y="89551"/>
                      <a:pt x="24391" y="87533"/>
                      <a:pt x="21473" y="87533"/>
                    </a:cubicBezTo>
                    <a:lnTo>
                      <a:pt x="12679" y="87533"/>
                    </a:lnTo>
                    <a:lnTo>
                      <a:pt x="12679" y="73136"/>
                    </a:lnTo>
                    <a:lnTo>
                      <a:pt x="21473" y="73136"/>
                    </a:lnTo>
                    <a:cubicBezTo>
                      <a:pt x="24392" y="73136"/>
                      <a:pt x="26922" y="71116"/>
                      <a:pt x="27570" y="68272"/>
                    </a:cubicBezTo>
                    <a:cubicBezTo>
                      <a:pt x="28919" y="62345"/>
                      <a:pt x="31251" y="56722"/>
                      <a:pt x="34500" y="51558"/>
                    </a:cubicBezTo>
                    <a:cubicBezTo>
                      <a:pt x="36054" y="49087"/>
                      <a:pt x="35695" y="45871"/>
                      <a:pt x="33630" y="43807"/>
                    </a:cubicBezTo>
                    <a:lnTo>
                      <a:pt x="27409" y="37585"/>
                    </a:lnTo>
                    <a:lnTo>
                      <a:pt x="37588" y="27404"/>
                    </a:lnTo>
                    <a:lnTo>
                      <a:pt x="43810" y="33627"/>
                    </a:lnTo>
                    <a:cubicBezTo>
                      <a:pt x="45875" y="35691"/>
                      <a:pt x="49090" y="36053"/>
                      <a:pt x="51562" y="34497"/>
                    </a:cubicBezTo>
                    <a:cubicBezTo>
                      <a:pt x="56727" y="31246"/>
                      <a:pt x="62350" y="28915"/>
                      <a:pt x="68272" y="27569"/>
                    </a:cubicBezTo>
                    <a:cubicBezTo>
                      <a:pt x="71119" y="26921"/>
                      <a:pt x="73139" y="24390"/>
                      <a:pt x="73139" y="21471"/>
                    </a:cubicBezTo>
                    <a:lnTo>
                      <a:pt x="73139" y="12677"/>
                    </a:lnTo>
                    <a:lnTo>
                      <a:pt x="87536" y="12677"/>
                    </a:lnTo>
                    <a:lnTo>
                      <a:pt x="87536" y="21471"/>
                    </a:lnTo>
                    <a:cubicBezTo>
                      <a:pt x="87536" y="24390"/>
                      <a:pt x="89557" y="26921"/>
                      <a:pt x="92403" y="27569"/>
                    </a:cubicBezTo>
                    <a:cubicBezTo>
                      <a:pt x="98325" y="28916"/>
                      <a:pt x="103949" y="31247"/>
                      <a:pt x="109114" y="34497"/>
                    </a:cubicBezTo>
                    <a:cubicBezTo>
                      <a:pt x="111585" y="36052"/>
                      <a:pt x="114801" y="35690"/>
                      <a:pt x="116865" y="33627"/>
                    </a:cubicBezTo>
                    <a:lnTo>
                      <a:pt x="123088" y="27404"/>
                    </a:lnTo>
                    <a:lnTo>
                      <a:pt x="133268" y="37586"/>
                    </a:lnTo>
                    <a:lnTo>
                      <a:pt x="127046" y="43806"/>
                    </a:lnTo>
                    <a:cubicBezTo>
                      <a:pt x="124982" y="45871"/>
                      <a:pt x="124620" y="49087"/>
                      <a:pt x="126174" y="51558"/>
                    </a:cubicBezTo>
                    <a:cubicBezTo>
                      <a:pt x="129427" y="56726"/>
                      <a:pt x="131758" y="62348"/>
                      <a:pt x="133103" y="68269"/>
                    </a:cubicBezTo>
                    <a:cubicBezTo>
                      <a:pt x="133751" y="71116"/>
                      <a:pt x="136281" y="73136"/>
                      <a:pt x="139201" y="73136"/>
                    </a:cubicBezTo>
                    <a:lnTo>
                      <a:pt x="147995" y="73136"/>
                    </a:lnTo>
                    <a:lnTo>
                      <a:pt x="147995" y="875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0" name="Google Shape;165;p15"/>
              <p:cNvSpPr/>
              <p:nvPr/>
            </p:nvSpPr>
            <p:spPr>
              <a:xfrm>
                <a:off x="5982762" y="2148875"/>
                <a:ext cx="78117" cy="78117"/>
              </a:xfrm>
              <a:custGeom>
                <a:avLst/>
                <a:gdLst/>
                <a:ahLst/>
                <a:cxnLst/>
                <a:rect l="l" t="t" r="r" b="b"/>
                <a:pathLst>
                  <a:path w="78117" h="78117" extrusionOk="0">
                    <a:moveTo>
                      <a:pt x="39339" y="176"/>
                    </a:moveTo>
                    <a:cubicBezTo>
                      <a:pt x="23565" y="176"/>
                      <a:pt x="9402" y="9565"/>
                      <a:pt x="3257" y="24094"/>
                    </a:cubicBezTo>
                    <a:cubicBezTo>
                      <a:pt x="1212" y="28928"/>
                      <a:pt x="176" y="34056"/>
                      <a:pt x="176" y="39341"/>
                    </a:cubicBezTo>
                    <a:cubicBezTo>
                      <a:pt x="176" y="42310"/>
                      <a:pt x="520" y="45301"/>
                      <a:pt x="1200" y="48223"/>
                    </a:cubicBezTo>
                    <a:cubicBezTo>
                      <a:pt x="1429" y="49210"/>
                      <a:pt x="1702" y="50204"/>
                      <a:pt x="2010" y="51177"/>
                    </a:cubicBezTo>
                    <a:cubicBezTo>
                      <a:pt x="3051" y="54470"/>
                      <a:pt x="6565" y="56297"/>
                      <a:pt x="9856" y="55253"/>
                    </a:cubicBezTo>
                    <a:cubicBezTo>
                      <a:pt x="13150" y="54212"/>
                      <a:pt x="14974" y="50699"/>
                      <a:pt x="13932" y="47407"/>
                    </a:cubicBezTo>
                    <a:cubicBezTo>
                      <a:pt x="13723" y="46744"/>
                      <a:pt x="13538" y="46069"/>
                      <a:pt x="13383" y="45397"/>
                    </a:cubicBezTo>
                    <a:cubicBezTo>
                      <a:pt x="12918" y="43397"/>
                      <a:pt x="12683" y="41360"/>
                      <a:pt x="12683" y="39341"/>
                    </a:cubicBezTo>
                    <a:cubicBezTo>
                      <a:pt x="12683" y="35740"/>
                      <a:pt x="13388" y="32250"/>
                      <a:pt x="14776" y="28967"/>
                    </a:cubicBezTo>
                    <a:cubicBezTo>
                      <a:pt x="18961" y="19075"/>
                      <a:pt x="28604" y="12682"/>
                      <a:pt x="39344" y="12682"/>
                    </a:cubicBezTo>
                    <a:cubicBezTo>
                      <a:pt x="50082" y="12682"/>
                      <a:pt x="59724" y="19074"/>
                      <a:pt x="63910" y="28967"/>
                    </a:cubicBezTo>
                    <a:cubicBezTo>
                      <a:pt x="65298" y="32250"/>
                      <a:pt x="66002" y="35740"/>
                      <a:pt x="66002" y="39341"/>
                    </a:cubicBezTo>
                    <a:cubicBezTo>
                      <a:pt x="66002" y="41636"/>
                      <a:pt x="65709" y="43920"/>
                      <a:pt x="65128" y="46127"/>
                    </a:cubicBezTo>
                    <a:cubicBezTo>
                      <a:pt x="63487" y="52385"/>
                      <a:pt x="59612" y="57835"/>
                      <a:pt x="54218" y="61468"/>
                    </a:cubicBezTo>
                    <a:cubicBezTo>
                      <a:pt x="53907" y="61676"/>
                      <a:pt x="53593" y="61876"/>
                      <a:pt x="53267" y="62076"/>
                    </a:cubicBezTo>
                    <a:lnTo>
                      <a:pt x="52974" y="62251"/>
                    </a:lnTo>
                    <a:cubicBezTo>
                      <a:pt x="52736" y="62392"/>
                      <a:pt x="52496" y="62530"/>
                      <a:pt x="52234" y="62676"/>
                    </a:cubicBezTo>
                    <a:lnTo>
                      <a:pt x="51923" y="62848"/>
                    </a:lnTo>
                    <a:cubicBezTo>
                      <a:pt x="51615" y="63013"/>
                      <a:pt x="51304" y="63174"/>
                      <a:pt x="50930" y="63358"/>
                    </a:cubicBezTo>
                    <a:cubicBezTo>
                      <a:pt x="50914" y="63366"/>
                      <a:pt x="50890" y="63377"/>
                      <a:pt x="50865" y="63389"/>
                    </a:cubicBezTo>
                    <a:cubicBezTo>
                      <a:pt x="50527" y="63551"/>
                      <a:pt x="50182" y="63705"/>
                      <a:pt x="49872" y="63838"/>
                    </a:cubicBezTo>
                    <a:lnTo>
                      <a:pt x="49515" y="63987"/>
                    </a:lnTo>
                    <a:cubicBezTo>
                      <a:pt x="49251" y="64095"/>
                      <a:pt x="48989" y="64200"/>
                      <a:pt x="48741" y="64293"/>
                    </a:cubicBezTo>
                    <a:lnTo>
                      <a:pt x="48381" y="64428"/>
                    </a:lnTo>
                    <a:cubicBezTo>
                      <a:pt x="48024" y="64556"/>
                      <a:pt x="47664" y="64681"/>
                      <a:pt x="47339" y="64782"/>
                    </a:cubicBezTo>
                    <a:cubicBezTo>
                      <a:pt x="47330" y="64784"/>
                      <a:pt x="47264" y="64805"/>
                      <a:pt x="47255" y="64807"/>
                    </a:cubicBezTo>
                    <a:cubicBezTo>
                      <a:pt x="46888" y="64921"/>
                      <a:pt x="46514" y="65025"/>
                      <a:pt x="46175" y="65115"/>
                    </a:cubicBezTo>
                    <a:lnTo>
                      <a:pt x="45787" y="65211"/>
                    </a:lnTo>
                    <a:cubicBezTo>
                      <a:pt x="45513" y="65279"/>
                      <a:pt x="45236" y="65343"/>
                      <a:pt x="44957" y="65402"/>
                    </a:cubicBezTo>
                    <a:cubicBezTo>
                      <a:pt x="44946" y="65404"/>
                      <a:pt x="44881" y="65419"/>
                      <a:pt x="44871" y="65421"/>
                    </a:cubicBezTo>
                    <a:lnTo>
                      <a:pt x="44582" y="65482"/>
                    </a:lnTo>
                    <a:cubicBezTo>
                      <a:pt x="44202" y="65558"/>
                      <a:pt x="43820" y="65629"/>
                      <a:pt x="43436" y="65688"/>
                    </a:cubicBezTo>
                    <a:cubicBezTo>
                      <a:pt x="43417" y="65690"/>
                      <a:pt x="43400" y="65694"/>
                      <a:pt x="43382" y="65696"/>
                    </a:cubicBezTo>
                    <a:cubicBezTo>
                      <a:pt x="42996" y="65754"/>
                      <a:pt x="42605" y="65802"/>
                      <a:pt x="42208" y="65845"/>
                    </a:cubicBezTo>
                    <a:lnTo>
                      <a:pt x="41842" y="65879"/>
                    </a:lnTo>
                    <a:cubicBezTo>
                      <a:pt x="41546" y="65907"/>
                      <a:pt x="41248" y="65930"/>
                      <a:pt x="40948" y="65947"/>
                    </a:cubicBezTo>
                    <a:lnTo>
                      <a:pt x="40585" y="65968"/>
                    </a:lnTo>
                    <a:cubicBezTo>
                      <a:pt x="39775" y="66006"/>
                      <a:pt x="38912" y="66004"/>
                      <a:pt x="38120" y="65968"/>
                    </a:cubicBezTo>
                    <a:lnTo>
                      <a:pt x="37736" y="65947"/>
                    </a:lnTo>
                    <a:cubicBezTo>
                      <a:pt x="37436" y="65928"/>
                      <a:pt x="37139" y="65906"/>
                      <a:pt x="36830" y="65878"/>
                    </a:cubicBezTo>
                    <a:lnTo>
                      <a:pt x="36470" y="65844"/>
                    </a:lnTo>
                    <a:cubicBezTo>
                      <a:pt x="36080" y="65802"/>
                      <a:pt x="35691" y="65756"/>
                      <a:pt x="35307" y="65697"/>
                    </a:cubicBezTo>
                    <a:cubicBezTo>
                      <a:pt x="35285" y="65694"/>
                      <a:pt x="35264" y="65690"/>
                      <a:pt x="35247" y="65688"/>
                    </a:cubicBezTo>
                    <a:cubicBezTo>
                      <a:pt x="34865" y="65628"/>
                      <a:pt x="34482" y="65558"/>
                      <a:pt x="34082" y="65477"/>
                    </a:cubicBezTo>
                    <a:lnTo>
                      <a:pt x="33836" y="65425"/>
                    </a:lnTo>
                    <a:cubicBezTo>
                      <a:pt x="33826" y="65423"/>
                      <a:pt x="33736" y="65404"/>
                      <a:pt x="33726" y="65401"/>
                    </a:cubicBezTo>
                    <a:cubicBezTo>
                      <a:pt x="33448" y="65343"/>
                      <a:pt x="33172" y="65280"/>
                      <a:pt x="32876" y="65206"/>
                    </a:cubicBezTo>
                    <a:lnTo>
                      <a:pt x="32544" y="65123"/>
                    </a:lnTo>
                    <a:cubicBezTo>
                      <a:pt x="32186" y="65029"/>
                      <a:pt x="31829" y="64930"/>
                      <a:pt x="31453" y="64814"/>
                    </a:cubicBezTo>
                    <a:cubicBezTo>
                      <a:pt x="31429" y="64807"/>
                      <a:pt x="31401" y="64798"/>
                      <a:pt x="31385" y="64793"/>
                    </a:cubicBezTo>
                    <a:cubicBezTo>
                      <a:pt x="31020" y="64679"/>
                      <a:pt x="30660" y="64555"/>
                      <a:pt x="30304" y="64427"/>
                    </a:cubicBezTo>
                    <a:lnTo>
                      <a:pt x="29963" y="64299"/>
                    </a:lnTo>
                    <a:cubicBezTo>
                      <a:pt x="29696" y="64200"/>
                      <a:pt x="29432" y="64094"/>
                      <a:pt x="29137" y="63973"/>
                    </a:cubicBezTo>
                    <a:lnTo>
                      <a:pt x="28850" y="63855"/>
                    </a:lnTo>
                    <a:cubicBezTo>
                      <a:pt x="28500" y="63704"/>
                      <a:pt x="28154" y="63548"/>
                      <a:pt x="27812" y="63385"/>
                    </a:cubicBezTo>
                    <a:cubicBezTo>
                      <a:pt x="27790" y="63375"/>
                      <a:pt x="27771" y="63365"/>
                      <a:pt x="27761" y="63361"/>
                    </a:cubicBezTo>
                    <a:cubicBezTo>
                      <a:pt x="27425" y="63199"/>
                      <a:pt x="27094" y="63028"/>
                      <a:pt x="26762" y="62848"/>
                    </a:cubicBezTo>
                    <a:lnTo>
                      <a:pt x="26430" y="62665"/>
                    </a:lnTo>
                    <a:cubicBezTo>
                      <a:pt x="26187" y="62530"/>
                      <a:pt x="25948" y="62393"/>
                      <a:pt x="25670" y="62227"/>
                    </a:cubicBezTo>
                    <a:lnTo>
                      <a:pt x="25412" y="62072"/>
                    </a:lnTo>
                    <a:cubicBezTo>
                      <a:pt x="25092" y="61875"/>
                      <a:pt x="24777" y="61675"/>
                      <a:pt x="24467" y="61466"/>
                    </a:cubicBezTo>
                    <a:cubicBezTo>
                      <a:pt x="21604" y="59537"/>
                      <a:pt x="17718" y="60297"/>
                      <a:pt x="15789" y="63162"/>
                    </a:cubicBezTo>
                    <a:cubicBezTo>
                      <a:pt x="13860" y="66026"/>
                      <a:pt x="14620" y="69911"/>
                      <a:pt x="17484" y="71840"/>
                    </a:cubicBezTo>
                    <a:cubicBezTo>
                      <a:pt x="17935" y="72145"/>
                      <a:pt x="18393" y="72436"/>
                      <a:pt x="18867" y="72727"/>
                    </a:cubicBezTo>
                    <a:lnTo>
                      <a:pt x="19324" y="73002"/>
                    </a:lnTo>
                    <a:cubicBezTo>
                      <a:pt x="19677" y="73212"/>
                      <a:pt x="20032" y="73417"/>
                      <a:pt x="20443" y="73643"/>
                    </a:cubicBezTo>
                    <a:lnTo>
                      <a:pt x="20841" y="73863"/>
                    </a:lnTo>
                    <a:cubicBezTo>
                      <a:pt x="21325" y="74122"/>
                      <a:pt x="21814" y="74375"/>
                      <a:pt x="22313" y="74615"/>
                    </a:cubicBezTo>
                    <a:cubicBezTo>
                      <a:pt x="22343" y="74631"/>
                      <a:pt x="22374" y="74646"/>
                      <a:pt x="22405" y="74661"/>
                    </a:cubicBezTo>
                    <a:cubicBezTo>
                      <a:pt x="22900" y="74898"/>
                      <a:pt x="23401" y="75123"/>
                      <a:pt x="23944" y="75356"/>
                    </a:cubicBezTo>
                    <a:lnTo>
                      <a:pt x="24412" y="75550"/>
                    </a:lnTo>
                    <a:cubicBezTo>
                      <a:pt x="24794" y="75708"/>
                      <a:pt x="25179" y="75859"/>
                      <a:pt x="25585" y="76012"/>
                    </a:cubicBezTo>
                    <a:lnTo>
                      <a:pt x="26066" y="76191"/>
                    </a:lnTo>
                    <a:cubicBezTo>
                      <a:pt x="26570" y="76373"/>
                      <a:pt x="27077" y="76547"/>
                      <a:pt x="27625" y="76718"/>
                    </a:cubicBezTo>
                    <a:cubicBezTo>
                      <a:pt x="27657" y="76729"/>
                      <a:pt x="27708" y="76745"/>
                      <a:pt x="27734" y="76753"/>
                    </a:cubicBezTo>
                    <a:cubicBezTo>
                      <a:pt x="28271" y="76919"/>
                      <a:pt x="28816" y="77072"/>
                      <a:pt x="29397" y="77225"/>
                    </a:cubicBezTo>
                    <a:lnTo>
                      <a:pt x="29883" y="77346"/>
                    </a:lnTo>
                    <a:cubicBezTo>
                      <a:pt x="30297" y="77449"/>
                      <a:pt x="30716" y="77547"/>
                      <a:pt x="31191" y="77647"/>
                    </a:cubicBezTo>
                    <a:cubicBezTo>
                      <a:pt x="31350" y="77681"/>
                      <a:pt x="31509" y="77715"/>
                      <a:pt x="31648" y="77742"/>
                    </a:cubicBezTo>
                    <a:cubicBezTo>
                      <a:pt x="32174" y="77848"/>
                      <a:pt x="32705" y="77945"/>
                      <a:pt x="33289" y="78036"/>
                    </a:cubicBezTo>
                    <a:cubicBezTo>
                      <a:pt x="33324" y="78041"/>
                      <a:pt x="33367" y="78048"/>
                      <a:pt x="33410" y="78055"/>
                    </a:cubicBezTo>
                    <a:cubicBezTo>
                      <a:pt x="33981" y="78142"/>
                      <a:pt x="34561" y="78214"/>
                      <a:pt x="35138" y="78276"/>
                    </a:cubicBezTo>
                    <a:lnTo>
                      <a:pt x="35679" y="78329"/>
                    </a:lnTo>
                    <a:cubicBezTo>
                      <a:pt x="36115" y="78370"/>
                      <a:pt x="36554" y="78402"/>
                      <a:pt x="36993" y="78428"/>
                    </a:cubicBezTo>
                    <a:lnTo>
                      <a:pt x="37535" y="78459"/>
                    </a:lnTo>
                    <a:cubicBezTo>
                      <a:pt x="38132" y="78487"/>
                      <a:pt x="38733" y="78504"/>
                      <a:pt x="39347" y="78504"/>
                    </a:cubicBezTo>
                    <a:cubicBezTo>
                      <a:pt x="39952" y="78504"/>
                      <a:pt x="40552" y="78486"/>
                      <a:pt x="41169" y="78458"/>
                    </a:cubicBezTo>
                    <a:lnTo>
                      <a:pt x="41691" y="78428"/>
                    </a:lnTo>
                    <a:cubicBezTo>
                      <a:pt x="42130" y="78402"/>
                      <a:pt x="42568" y="78370"/>
                      <a:pt x="42993" y="78329"/>
                    </a:cubicBezTo>
                    <a:lnTo>
                      <a:pt x="43542" y="78277"/>
                    </a:lnTo>
                    <a:cubicBezTo>
                      <a:pt x="44123" y="78213"/>
                      <a:pt x="44702" y="78142"/>
                      <a:pt x="45274" y="78055"/>
                    </a:cubicBezTo>
                    <a:cubicBezTo>
                      <a:pt x="45294" y="78053"/>
                      <a:pt x="45313" y="78049"/>
                      <a:pt x="45331" y="78046"/>
                    </a:cubicBezTo>
                    <a:cubicBezTo>
                      <a:pt x="45902" y="77959"/>
                      <a:pt x="46469" y="77855"/>
                      <a:pt x="47021" y="77745"/>
                    </a:cubicBezTo>
                    <a:cubicBezTo>
                      <a:pt x="47189" y="77712"/>
                      <a:pt x="47356" y="77676"/>
                      <a:pt x="47545" y="77635"/>
                    </a:cubicBezTo>
                    <a:cubicBezTo>
                      <a:pt x="47967" y="77546"/>
                      <a:pt x="48384" y="77449"/>
                      <a:pt x="48827" y="77339"/>
                    </a:cubicBezTo>
                    <a:lnTo>
                      <a:pt x="49322" y="77215"/>
                    </a:lnTo>
                    <a:cubicBezTo>
                      <a:pt x="49869" y="77070"/>
                      <a:pt x="50412" y="76918"/>
                      <a:pt x="51019" y="76730"/>
                    </a:cubicBezTo>
                    <a:cubicBezTo>
                      <a:pt x="51558" y="76562"/>
                      <a:pt x="52090" y="76380"/>
                      <a:pt x="52620" y="76190"/>
                    </a:cubicBezTo>
                    <a:lnTo>
                      <a:pt x="53119" y="76005"/>
                    </a:lnTo>
                    <a:cubicBezTo>
                      <a:pt x="53507" y="75858"/>
                      <a:pt x="53892" y="75706"/>
                      <a:pt x="54308" y="75535"/>
                    </a:cubicBezTo>
                    <a:lnTo>
                      <a:pt x="54779" y="75339"/>
                    </a:lnTo>
                    <a:cubicBezTo>
                      <a:pt x="55284" y="75123"/>
                      <a:pt x="55785" y="74898"/>
                      <a:pt x="56280" y="74661"/>
                    </a:cubicBezTo>
                    <a:cubicBezTo>
                      <a:pt x="56293" y="74655"/>
                      <a:pt x="56305" y="74649"/>
                      <a:pt x="56319" y="74643"/>
                    </a:cubicBezTo>
                    <a:cubicBezTo>
                      <a:pt x="56338" y="74633"/>
                      <a:pt x="56364" y="74621"/>
                      <a:pt x="56374" y="74616"/>
                    </a:cubicBezTo>
                    <a:cubicBezTo>
                      <a:pt x="56868" y="74376"/>
                      <a:pt x="57357" y="74124"/>
                      <a:pt x="57854" y="73858"/>
                    </a:cubicBezTo>
                    <a:lnTo>
                      <a:pt x="58291" y="73615"/>
                    </a:lnTo>
                    <a:cubicBezTo>
                      <a:pt x="58651" y="73418"/>
                      <a:pt x="59007" y="73212"/>
                      <a:pt x="59430" y="72961"/>
                    </a:cubicBezTo>
                    <a:lnTo>
                      <a:pt x="59826" y="72724"/>
                    </a:lnTo>
                    <a:cubicBezTo>
                      <a:pt x="60289" y="72438"/>
                      <a:pt x="60748" y="72147"/>
                      <a:pt x="61202" y="71841"/>
                    </a:cubicBezTo>
                    <a:cubicBezTo>
                      <a:pt x="69120" y="66507"/>
                      <a:pt x="74810" y="58502"/>
                      <a:pt x="77223" y="49302"/>
                    </a:cubicBezTo>
                    <a:cubicBezTo>
                      <a:pt x="78075" y="46060"/>
                      <a:pt x="78507" y="42709"/>
                      <a:pt x="78507" y="39342"/>
                    </a:cubicBezTo>
                    <a:cubicBezTo>
                      <a:pt x="78507" y="34057"/>
                      <a:pt x="77470" y="28928"/>
                      <a:pt x="75426" y="24095"/>
                    </a:cubicBezTo>
                    <a:cubicBezTo>
                      <a:pt x="69278" y="9565"/>
                      <a:pt x="55114" y="176"/>
                      <a:pt x="39339" y="1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1" name="Google Shape;166;p15"/>
              <p:cNvSpPr/>
              <p:nvPr/>
            </p:nvSpPr>
            <p:spPr>
              <a:xfrm>
                <a:off x="5706088" y="2107876"/>
                <a:ext cx="160101" cy="160101"/>
              </a:xfrm>
              <a:custGeom>
                <a:avLst/>
                <a:gdLst/>
                <a:ahLst/>
                <a:cxnLst/>
                <a:rect l="l" t="t" r="r" b="b"/>
                <a:pathLst>
                  <a:path w="160101" h="160101" extrusionOk="0">
                    <a:moveTo>
                      <a:pt x="154248" y="60634"/>
                    </a:moveTo>
                    <a:lnTo>
                      <a:pt x="143996" y="60634"/>
                    </a:lnTo>
                    <a:cubicBezTo>
                      <a:pt x="142782" y="56706"/>
                      <a:pt x="141206" y="52904"/>
                      <a:pt x="139280" y="49261"/>
                    </a:cubicBezTo>
                    <a:lnTo>
                      <a:pt x="146533" y="42010"/>
                    </a:lnTo>
                    <a:cubicBezTo>
                      <a:pt x="147706" y="40836"/>
                      <a:pt x="148364" y="39246"/>
                      <a:pt x="148364" y="37588"/>
                    </a:cubicBezTo>
                    <a:cubicBezTo>
                      <a:pt x="148364" y="35929"/>
                      <a:pt x="147705" y="34339"/>
                      <a:pt x="146534" y="33167"/>
                    </a:cubicBezTo>
                    <a:lnTo>
                      <a:pt x="127511" y="14143"/>
                    </a:lnTo>
                    <a:cubicBezTo>
                      <a:pt x="126337" y="12970"/>
                      <a:pt x="124747" y="12312"/>
                      <a:pt x="123089" y="12312"/>
                    </a:cubicBezTo>
                    <a:cubicBezTo>
                      <a:pt x="121430" y="12312"/>
                      <a:pt x="119840" y="12971"/>
                      <a:pt x="118667" y="14143"/>
                    </a:cubicBezTo>
                    <a:lnTo>
                      <a:pt x="111415" y="21396"/>
                    </a:lnTo>
                    <a:cubicBezTo>
                      <a:pt x="107772" y="19471"/>
                      <a:pt x="103970" y="17895"/>
                      <a:pt x="100042" y="16680"/>
                    </a:cubicBezTo>
                    <a:lnTo>
                      <a:pt x="100042" y="6428"/>
                    </a:lnTo>
                    <a:cubicBezTo>
                      <a:pt x="100042" y="2974"/>
                      <a:pt x="97244" y="176"/>
                      <a:pt x="93790" y="176"/>
                    </a:cubicBezTo>
                    <a:lnTo>
                      <a:pt x="66886" y="176"/>
                    </a:lnTo>
                    <a:cubicBezTo>
                      <a:pt x="63432" y="176"/>
                      <a:pt x="60634" y="2974"/>
                      <a:pt x="60634" y="6428"/>
                    </a:cubicBezTo>
                    <a:lnTo>
                      <a:pt x="60634" y="16680"/>
                    </a:lnTo>
                    <a:cubicBezTo>
                      <a:pt x="56706" y="17894"/>
                      <a:pt x="52904" y="19470"/>
                      <a:pt x="49261" y="21396"/>
                    </a:cubicBezTo>
                    <a:lnTo>
                      <a:pt x="42009" y="14143"/>
                    </a:lnTo>
                    <a:cubicBezTo>
                      <a:pt x="40835" y="12970"/>
                      <a:pt x="39246" y="12312"/>
                      <a:pt x="37587" y="12312"/>
                    </a:cubicBezTo>
                    <a:cubicBezTo>
                      <a:pt x="35928" y="12312"/>
                      <a:pt x="34337" y="12971"/>
                      <a:pt x="33165" y="14143"/>
                    </a:cubicBezTo>
                    <a:lnTo>
                      <a:pt x="14144" y="33167"/>
                    </a:lnTo>
                    <a:cubicBezTo>
                      <a:pt x="11702" y="35608"/>
                      <a:pt x="11702" y="39566"/>
                      <a:pt x="14144" y="42008"/>
                    </a:cubicBezTo>
                    <a:lnTo>
                      <a:pt x="21397" y="49261"/>
                    </a:lnTo>
                    <a:cubicBezTo>
                      <a:pt x="19472" y="52903"/>
                      <a:pt x="17895" y="56706"/>
                      <a:pt x="16680" y="60634"/>
                    </a:cubicBezTo>
                    <a:lnTo>
                      <a:pt x="6428" y="60634"/>
                    </a:lnTo>
                    <a:cubicBezTo>
                      <a:pt x="2974" y="60634"/>
                      <a:pt x="176" y="63432"/>
                      <a:pt x="176" y="66886"/>
                    </a:cubicBezTo>
                    <a:lnTo>
                      <a:pt x="176" y="93789"/>
                    </a:lnTo>
                    <a:cubicBezTo>
                      <a:pt x="176" y="97243"/>
                      <a:pt x="2975" y="100041"/>
                      <a:pt x="6428" y="100041"/>
                    </a:cubicBezTo>
                    <a:lnTo>
                      <a:pt x="16680" y="100041"/>
                    </a:lnTo>
                    <a:cubicBezTo>
                      <a:pt x="17894" y="103971"/>
                      <a:pt x="19471" y="107773"/>
                      <a:pt x="21396" y="111415"/>
                    </a:cubicBezTo>
                    <a:lnTo>
                      <a:pt x="14144" y="118668"/>
                    </a:lnTo>
                    <a:cubicBezTo>
                      <a:pt x="11702" y="121109"/>
                      <a:pt x="11702" y="125068"/>
                      <a:pt x="14144" y="127509"/>
                    </a:cubicBezTo>
                    <a:lnTo>
                      <a:pt x="33165" y="146531"/>
                    </a:lnTo>
                    <a:cubicBezTo>
                      <a:pt x="35606" y="148974"/>
                      <a:pt x="39566" y="148973"/>
                      <a:pt x="42007" y="146532"/>
                    </a:cubicBezTo>
                    <a:lnTo>
                      <a:pt x="49261" y="139279"/>
                    </a:lnTo>
                    <a:cubicBezTo>
                      <a:pt x="52903" y="141204"/>
                      <a:pt x="56705" y="142780"/>
                      <a:pt x="60633" y="143995"/>
                    </a:cubicBezTo>
                    <a:lnTo>
                      <a:pt x="60633" y="154246"/>
                    </a:lnTo>
                    <a:cubicBezTo>
                      <a:pt x="60633" y="157700"/>
                      <a:pt x="63432" y="160499"/>
                      <a:pt x="66886" y="160499"/>
                    </a:cubicBezTo>
                    <a:lnTo>
                      <a:pt x="93789" y="160499"/>
                    </a:lnTo>
                    <a:cubicBezTo>
                      <a:pt x="97243" y="160499"/>
                      <a:pt x="100041" y="157700"/>
                      <a:pt x="100042" y="154246"/>
                    </a:cubicBezTo>
                    <a:lnTo>
                      <a:pt x="100042" y="143997"/>
                    </a:lnTo>
                    <a:cubicBezTo>
                      <a:pt x="103970" y="142782"/>
                      <a:pt x="107773" y="141206"/>
                      <a:pt x="111415" y="139281"/>
                    </a:cubicBezTo>
                    <a:lnTo>
                      <a:pt x="118668" y="146534"/>
                    </a:lnTo>
                    <a:cubicBezTo>
                      <a:pt x="121108" y="148974"/>
                      <a:pt x="125068" y="148974"/>
                      <a:pt x="127509" y="146534"/>
                    </a:cubicBezTo>
                    <a:lnTo>
                      <a:pt x="146532" y="127512"/>
                    </a:lnTo>
                    <a:cubicBezTo>
                      <a:pt x="147705" y="126338"/>
                      <a:pt x="148363" y="124748"/>
                      <a:pt x="148363" y="123090"/>
                    </a:cubicBezTo>
                    <a:cubicBezTo>
                      <a:pt x="148363" y="121431"/>
                      <a:pt x="147705" y="119840"/>
                      <a:pt x="146532" y="118668"/>
                    </a:cubicBezTo>
                    <a:lnTo>
                      <a:pt x="139279" y="111416"/>
                    </a:lnTo>
                    <a:cubicBezTo>
                      <a:pt x="141205" y="107773"/>
                      <a:pt x="142781" y="103971"/>
                      <a:pt x="143995" y="100042"/>
                    </a:cubicBezTo>
                    <a:lnTo>
                      <a:pt x="154248" y="100042"/>
                    </a:lnTo>
                    <a:cubicBezTo>
                      <a:pt x="157702" y="100042"/>
                      <a:pt x="160500" y="97244"/>
                      <a:pt x="160500" y="93790"/>
                    </a:cubicBezTo>
                    <a:lnTo>
                      <a:pt x="160500" y="66887"/>
                    </a:lnTo>
                    <a:cubicBezTo>
                      <a:pt x="160500" y="63433"/>
                      <a:pt x="157701" y="60634"/>
                      <a:pt x="154248" y="60634"/>
                    </a:cubicBezTo>
                    <a:close/>
                    <a:moveTo>
                      <a:pt x="147995" y="87534"/>
                    </a:moveTo>
                    <a:lnTo>
                      <a:pt x="139201" y="87534"/>
                    </a:lnTo>
                    <a:cubicBezTo>
                      <a:pt x="136282" y="87534"/>
                      <a:pt x="133751" y="89554"/>
                      <a:pt x="133104" y="92401"/>
                    </a:cubicBezTo>
                    <a:cubicBezTo>
                      <a:pt x="131755" y="98327"/>
                      <a:pt x="129424" y="103949"/>
                      <a:pt x="126175" y="109112"/>
                    </a:cubicBezTo>
                    <a:cubicBezTo>
                      <a:pt x="124620" y="111583"/>
                      <a:pt x="124981" y="114800"/>
                      <a:pt x="127046" y="116864"/>
                    </a:cubicBezTo>
                    <a:lnTo>
                      <a:pt x="133268" y="123086"/>
                    </a:lnTo>
                    <a:lnTo>
                      <a:pt x="123088" y="133266"/>
                    </a:lnTo>
                    <a:lnTo>
                      <a:pt x="116864" y="127044"/>
                    </a:lnTo>
                    <a:cubicBezTo>
                      <a:pt x="114801" y="124980"/>
                      <a:pt x="111585" y="124618"/>
                      <a:pt x="109114" y="126174"/>
                    </a:cubicBezTo>
                    <a:cubicBezTo>
                      <a:pt x="103951" y="129424"/>
                      <a:pt x="98327" y="131754"/>
                      <a:pt x="92401" y="133104"/>
                    </a:cubicBezTo>
                    <a:cubicBezTo>
                      <a:pt x="89555" y="133752"/>
                      <a:pt x="87536" y="136282"/>
                      <a:pt x="87536" y="139201"/>
                    </a:cubicBezTo>
                    <a:lnTo>
                      <a:pt x="87536" y="147993"/>
                    </a:lnTo>
                    <a:lnTo>
                      <a:pt x="73140" y="147993"/>
                    </a:lnTo>
                    <a:lnTo>
                      <a:pt x="73140" y="139201"/>
                    </a:lnTo>
                    <a:cubicBezTo>
                      <a:pt x="73140" y="136281"/>
                      <a:pt x="71120" y="133751"/>
                      <a:pt x="68276" y="133104"/>
                    </a:cubicBezTo>
                    <a:cubicBezTo>
                      <a:pt x="62350" y="131753"/>
                      <a:pt x="56726" y="129422"/>
                      <a:pt x="51562" y="126173"/>
                    </a:cubicBezTo>
                    <a:cubicBezTo>
                      <a:pt x="49091" y="124618"/>
                      <a:pt x="45875" y="124980"/>
                      <a:pt x="43812" y="127043"/>
                    </a:cubicBezTo>
                    <a:lnTo>
                      <a:pt x="37589" y="133265"/>
                    </a:lnTo>
                    <a:lnTo>
                      <a:pt x="27409" y="123086"/>
                    </a:lnTo>
                    <a:lnTo>
                      <a:pt x="33630" y="116863"/>
                    </a:lnTo>
                    <a:cubicBezTo>
                      <a:pt x="35695" y="114799"/>
                      <a:pt x="36054" y="111582"/>
                      <a:pt x="34500" y="109112"/>
                    </a:cubicBezTo>
                    <a:cubicBezTo>
                      <a:pt x="31251" y="103951"/>
                      <a:pt x="28920" y="98327"/>
                      <a:pt x="27570" y="92398"/>
                    </a:cubicBezTo>
                    <a:cubicBezTo>
                      <a:pt x="26921" y="89553"/>
                      <a:pt x="24392" y="87534"/>
                      <a:pt x="21473" y="87534"/>
                    </a:cubicBezTo>
                    <a:lnTo>
                      <a:pt x="12681" y="87534"/>
                    </a:lnTo>
                    <a:lnTo>
                      <a:pt x="12681" y="73137"/>
                    </a:lnTo>
                    <a:lnTo>
                      <a:pt x="21473" y="73137"/>
                    </a:lnTo>
                    <a:cubicBezTo>
                      <a:pt x="24392" y="73137"/>
                      <a:pt x="26922" y="71118"/>
                      <a:pt x="27570" y="68273"/>
                    </a:cubicBezTo>
                    <a:cubicBezTo>
                      <a:pt x="28919" y="62346"/>
                      <a:pt x="31250" y="56724"/>
                      <a:pt x="34500" y="51559"/>
                    </a:cubicBezTo>
                    <a:cubicBezTo>
                      <a:pt x="36054" y="49089"/>
                      <a:pt x="35695" y="45873"/>
                      <a:pt x="33630" y="43809"/>
                    </a:cubicBezTo>
                    <a:lnTo>
                      <a:pt x="27409" y="37586"/>
                    </a:lnTo>
                    <a:lnTo>
                      <a:pt x="37588" y="27406"/>
                    </a:lnTo>
                    <a:lnTo>
                      <a:pt x="43810" y="33629"/>
                    </a:lnTo>
                    <a:cubicBezTo>
                      <a:pt x="45875" y="35693"/>
                      <a:pt x="49090" y="36055"/>
                      <a:pt x="51562" y="34500"/>
                    </a:cubicBezTo>
                    <a:cubicBezTo>
                      <a:pt x="56727" y="31248"/>
                      <a:pt x="62350" y="28917"/>
                      <a:pt x="68272" y="27571"/>
                    </a:cubicBezTo>
                    <a:cubicBezTo>
                      <a:pt x="71119" y="26923"/>
                      <a:pt x="73139" y="24392"/>
                      <a:pt x="73139" y="21473"/>
                    </a:cubicBezTo>
                    <a:lnTo>
                      <a:pt x="73139" y="12679"/>
                    </a:lnTo>
                    <a:lnTo>
                      <a:pt x="87536" y="12679"/>
                    </a:lnTo>
                    <a:lnTo>
                      <a:pt x="87536" y="21473"/>
                    </a:lnTo>
                    <a:cubicBezTo>
                      <a:pt x="87536" y="24392"/>
                      <a:pt x="89557" y="26924"/>
                      <a:pt x="92403" y="27571"/>
                    </a:cubicBezTo>
                    <a:cubicBezTo>
                      <a:pt x="98326" y="28918"/>
                      <a:pt x="103949" y="31250"/>
                      <a:pt x="109114" y="34500"/>
                    </a:cubicBezTo>
                    <a:cubicBezTo>
                      <a:pt x="111585" y="36054"/>
                      <a:pt x="114800" y="35692"/>
                      <a:pt x="116865" y="33629"/>
                    </a:cubicBezTo>
                    <a:lnTo>
                      <a:pt x="123088" y="27406"/>
                    </a:lnTo>
                    <a:lnTo>
                      <a:pt x="133268" y="37586"/>
                    </a:lnTo>
                    <a:lnTo>
                      <a:pt x="127046" y="43808"/>
                    </a:lnTo>
                    <a:cubicBezTo>
                      <a:pt x="124981" y="45872"/>
                      <a:pt x="124620" y="49089"/>
                      <a:pt x="126175" y="51559"/>
                    </a:cubicBezTo>
                    <a:cubicBezTo>
                      <a:pt x="129427" y="56726"/>
                      <a:pt x="131758" y="62349"/>
                      <a:pt x="133104" y="68271"/>
                    </a:cubicBezTo>
                    <a:cubicBezTo>
                      <a:pt x="133751" y="71117"/>
                      <a:pt x="136282" y="73137"/>
                      <a:pt x="139201" y="73137"/>
                    </a:cubicBezTo>
                    <a:lnTo>
                      <a:pt x="147995" y="73137"/>
                    </a:lnTo>
                    <a:lnTo>
                      <a:pt x="147995" y="875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2" name="Google Shape;167;p15"/>
              <p:cNvSpPr/>
              <p:nvPr/>
            </p:nvSpPr>
            <p:spPr>
              <a:xfrm>
                <a:off x="5747084" y="2148874"/>
                <a:ext cx="78117" cy="78117"/>
              </a:xfrm>
              <a:custGeom>
                <a:avLst/>
                <a:gdLst/>
                <a:ahLst/>
                <a:cxnLst/>
                <a:rect l="l" t="t" r="r" b="b"/>
                <a:pathLst>
                  <a:path w="78117" h="78117" extrusionOk="0">
                    <a:moveTo>
                      <a:pt x="39339" y="176"/>
                    </a:moveTo>
                    <a:cubicBezTo>
                      <a:pt x="23565" y="176"/>
                      <a:pt x="9402" y="9565"/>
                      <a:pt x="3257" y="24094"/>
                    </a:cubicBezTo>
                    <a:cubicBezTo>
                      <a:pt x="1212" y="28928"/>
                      <a:pt x="176" y="34056"/>
                      <a:pt x="176" y="39341"/>
                    </a:cubicBezTo>
                    <a:cubicBezTo>
                      <a:pt x="176" y="42310"/>
                      <a:pt x="521" y="45301"/>
                      <a:pt x="1200" y="48223"/>
                    </a:cubicBezTo>
                    <a:cubicBezTo>
                      <a:pt x="1429" y="49210"/>
                      <a:pt x="1702" y="50204"/>
                      <a:pt x="2010" y="51177"/>
                    </a:cubicBezTo>
                    <a:cubicBezTo>
                      <a:pt x="3051" y="54470"/>
                      <a:pt x="6567" y="56297"/>
                      <a:pt x="9856" y="55253"/>
                    </a:cubicBezTo>
                    <a:cubicBezTo>
                      <a:pt x="13150" y="54212"/>
                      <a:pt x="14974" y="50699"/>
                      <a:pt x="13932" y="47407"/>
                    </a:cubicBezTo>
                    <a:cubicBezTo>
                      <a:pt x="13723" y="46744"/>
                      <a:pt x="13539" y="46069"/>
                      <a:pt x="13383" y="45397"/>
                    </a:cubicBezTo>
                    <a:cubicBezTo>
                      <a:pt x="12918" y="43397"/>
                      <a:pt x="12683" y="41360"/>
                      <a:pt x="12683" y="39341"/>
                    </a:cubicBezTo>
                    <a:cubicBezTo>
                      <a:pt x="12683" y="35740"/>
                      <a:pt x="13388" y="32250"/>
                      <a:pt x="14776" y="28967"/>
                    </a:cubicBezTo>
                    <a:cubicBezTo>
                      <a:pt x="18961" y="19075"/>
                      <a:pt x="28604" y="12682"/>
                      <a:pt x="39344" y="12682"/>
                    </a:cubicBezTo>
                    <a:cubicBezTo>
                      <a:pt x="50082" y="12682"/>
                      <a:pt x="59724" y="19074"/>
                      <a:pt x="63910" y="28967"/>
                    </a:cubicBezTo>
                    <a:cubicBezTo>
                      <a:pt x="65298" y="32250"/>
                      <a:pt x="66002" y="35740"/>
                      <a:pt x="66002" y="39341"/>
                    </a:cubicBezTo>
                    <a:cubicBezTo>
                      <a:pt x="66002" y="41636"/>
                      <a:pt x="65709" y="43920"/>
                      <a:pt x="65128" y="46127"/>
                    </a:cubicBezTo>
                    <a:cubicBezTo>
                      <a:pt x="63487" y="52385"/>
                      <a:pt x="59612" y="57835"/>
                      <a:pt x="54218" y="61468"/>
                    </a:cubicBezTo>
                    <a:cubicBezTo>
                      <a:pt x="53907" y="61676"/>
                      <a:pt x="53592" y="61877"/>
                      <a:pt x="53283" y="62067"/>
                    </a:cubicBezTo>
                    <a:lnTo>
                      <a:pt x="52975" y="62252"/>
                    </a:lnTo>
                    <a:cubicBezTo>
                      <a:pt x="52738" y="62393"/>
                      <a:pt x="52497" y="62531"/>
                      <a:pt x="52234" y="62677"/>
                    </a:cubicBezTo>
                    <a:lnTo>
                      <a:pt x="51929" y="62847"/>
                    </a:lnTo>
                    <a:cubicBezTo>
                      <a:pt x="51619" y="63013"/>
                      <a:pt x="51306" y="63175"/>
                      <a:pt x="50931" y="63359"/>
                    </a:cubicBezTo>
                    <a:cubicBezTo>
                      <a:pt x="50915" y="63367"/>
                      <a:pt x="50891" y="63377"/>
                      <a:pt x="50866" y="63390"/>
                    </a:cubicBezTo>
                    <a:cubicBezTo>
                      <a:pt x="50528" y="63552"/>
                      <a:pt x="50183" y="63706"/>
                      <a:pt x="49873" y="63839"/>
                    </a:cubicBezTo>
                    <a:lnTo>
                      <a:pt x="49516" y="63988"/>
                    </a:lnTo>
                    <a:cubicBezTo>
                      <a:pt x="49252" y="64096"/>
                      <a:pt x="48990" y="64201"/>
                      <a:pt x="48742" y="64294"/>
                    </a:cubicBezTo>
                    <a:lnTo>
                      <a:pt x="48382" y="64429"/>
                    </a:lnTo>
                    <a:cubicBezTo>
                      <a:pt x="48025" y="64557"/>
                      <a:pt x="47665" y="64681"/>
                      <a:pt x="47340" y="64783"/>
                    </a:cubicBezTo>
                    <a:cubicBezTo>
                      <a:pt x="47300" y="64794"/>
                      <a:pt x="47295" y="64795"/>
                      <a:pt x="47256" y="64808"/>
                    </a:cubicBezTo>
                    <a:cubicBezTo>
                      <a:pt x="46888" y="64922"/>
                      <a:pt x="46515" y="65026"/>
                      <a:pt x="46175" y="65116"/>
                    </a:cubicBezTo>
                    <a:lnTo>
                      <a:pt x="45788" y="65212"/>
                    </a:lnTo>
                    <a:cubicBezTo>
                      <a:pt x="45513" y="65280"/>
                      <a:pt x="45237" y="65344"/>
                      <a:pt x="44936" y="65408"/>
                    </a:cubicBezTo>
                    <a:lnTo>
                      <a:pt x="44584" y="65483"/>
                    </a:lnTo>
                    <a:cubicBezTo>
                      <a:pt x="44203" y="65558"/>
                      <a:pt x="43822" y="65630"/>
                      <a:pt x="43437" y="65688"/>
                    </a:cubicBezTo>
                    <a:cubicBezTo>
                      <a:pt x="43420" y="65691"/>
                      <a:pt x="43403" y="65695"/>
                      <a:pt x="43385" y="65697"/>
                    </a:cubicBezTo>
                    <a:cubicBezTo>
                      <a:pt x="42998" y="65755"/>
                      <a:pt x="42608" y="65803"/>
                      <a:pt x="42211" y="65845"/>
                    </a:cubicBezTo>
                    <a:lnTo>
                      <a:pt x="41844" y="65879"/>
                    </a:lnTo>
                    <a:cubicBezTo>
                      <a:pt x="41548" y="65907"/>
                      <a:pt x="41250" y="65931"/>
                      <a:pt x="40951" y="65948"/>
                    </a:cubicBezTo>
                    <a:lnTo>
                      <a:pt x="40587" y="65968"/>
                    </a:lnTo>
                    <a:cubicBezTo>
                      <a:pt x="39777" y="66006"/>
                      <a:pt x="38914" y="66005"/>
                      <a:pt x="38122" y="65969"/>
                    </a:cubicBezTo>
                    <a:lnTo>
                      <a:pt x="37738" y="65948"/>
                    </a:lnTo>
                    <a:cubicBezTo>
                      <a:pt x="37439" y="65929"/>
                      <a:pt x="37140" y="65907"/>
                      <a:pt x="36831" y="65879"/>
                    </a:cubicBezTo>
                    <a:lnTo>
                      <a:pt x="36472" y="65845"/>
                    </a:lnTo>
                    <a:cubicBezTo>
                      <a:pt x="36082" y="65803"/>
                      <a:pt x="35693" y="65756"/>
                      <a:pt x="35309" y="65698"/>
                    </a:cubicBezTo>
                    <a:cubicBezTo>
                      <a:pt x="35287" y="65695"/>
                      <a:pt x="35265" y="65691"/>
                      <a:pt x="35249" y="65688"/>
                    </a:cubicBezTo>
                    <a:cubicBezTo>
                      <a:pt x="34865" y="65629"/>
                      <a:pt x="34483" y="65559"/>
                      <a:pt x="34083" y="65478"/>
                    </a:cubicBezTo>
                    <a:lnTo>
                      <a:pt x="33728" y="65402"/>
                    </a:lnTo>
                    <a:cubicBezTo>
                      <a:pt x="33450" y="65344"/>
                      <a:pt x="33174" y="65281"/>
                      <a:pt x="32878" y="65207"/>
                    </a:cubicBezTo>
                    <a:lnTo>
                      <a:pt x="32546" y="65124"/>
                    </a:lnTo>
                    <a:cubicBezTo>
                      <a:pt x="32187" y="65029"/>
                      <a:pt x="31830" y="64930"/>
                      <a:pt x="31455" y="64814"/>
                    </a:cubicBezTo>
                    <a:cubicBezTo>
                      <a:pt x="31431" y="64807"/>
                      <a:pt x="31403" y="64798"/>
                      <a:pt x="31386" y="64794"/>
                    </a:cubicBezTo>
                    <a:cubicBezTo>
                      <a:pt x="31021" y="64680"/>
                      <a:pt x="30662" y="64556"/>
                      <a:pt x="30305" y="64428"/>
                    </a:cubicBezTo>
                    <a:lnTo>
                      <a:pt x="29964" y="64300"/>
                    </a:lnTo>
                    <a:cubicBezTo>
                      <a:pt x="29697" y="64200"/>
                      <a:pt x="29434" y="64095"/>
                      <a:pt x="29138" y="63973"/>
                    </a:cubicBezTo>
                    <a:lnTo>
                      <a:pt x="28852" y="63855"/>
                    </a:lnTo>
                    <a:cubicBezTo>
                      <a:pt x="28502" y="63704"/>
                      <a:pt x="28155" y="63548"/>
                      <a:pt x="27814" y="63385"/>
                    </a:cubicBezTo>
                    <a:cubicBezTo>
                      <a:pt x="27792" y="63375"/>
                      <a:pt x="27772" y="63365"/>
                      <a:pt x="27763" y="63361"/>
                    </a:cubicBezTo>
                    <a:cubicBezTo>
                      <a:pt x="27423" y="63198"/>
                      <a:pt x="27092" y="63026"/>
                      <a:pt x="26776" y="62856"/>
                    </a:cubicBezTo>
                    <a:lnTo>
                      <a:pt x="26431" y="62665"/>
                    </a:lnTo>
                    <a:cubicBezTo>
                      <a:pt x="26188" y="62530"/>
                      <a:pt x="25948" y="62393"/>
                      <a:pt x="25716" y="62254"/>
                    </a:cubicBezTo>
                    <a:lnTo>
                      <a:pt x="25413" y="62073"/>
                    </a:lnTo>
                    <a:cubicBezTo>
                      <a:pt x="25094" y="61876"/>
                      <a:pt x="24779" y="61676"/>
                      <a:pt x="24468" y="61467"/>
                    </a:cubicBezTo>
                    <a:cubicBezTo>
                      <a:pt x="21605" y="59537"/>
                      <a:pt x="17718" y="60298"/>
                      <a:pt x="15790" y="63162"/>
                    </a:cubicBezTo>
                    <a:cubicBezTo>
                      <a:pt x="13861" y="66026"/>
                      <a:pt x="14621" y="69912"/>
                      <a:pt x="17485" y="71840"/>
                    </a:cubicBezTo>
                    <a:cubicBezTo>
                      <a:pt x="17936" y="72144"/>
                      <a:pt x="18395" y="72437"/>
                      <a:pt x="18884" y="72737"/>
                    </a:cubicBezTo>
                    <a:lnTo>
                      <a:pt x="19325" y="73002"/>
                    </a:lnTo>
                    <a:cubicBezTo>
                      <a:pt x="19678" y="73212"/>
                      <a:pt x="20034" y="73417"/>
                      <a:pt x="20374" y="73604"/>
                    </a:cubicBezTo>
                    <a:lnTo>
                      <a:pt x="20845" y="73864"/>
                    </a:lnTo>
                    <a:cubicBezTo>
                      <a:pt x="21328" y="74123"/>
                      <a:pt x="21817" y="74375"/>
                      <a:pt x="22313" y="74615"/>
                    </a:cubicBezTo>
                    <a:cubicBezTo>
                      <a:pt x="22344" y="74630"/>
                      <a:pt x="22375" y="74646"/>
                      <a:pt x="22406" y="74660"/>
                    </a:cubicBezTo>
                    <a:cubicBezTo>
                      <a:pt x="22900" y="74897"/>
                      <a:pt x="23402" y="75122"/>
                      <a:pt x="23945" y="75356"/>
                    </a:cubicBezTo>
                    <a:lnTo>
                      <a:pt x="24412" y="75549"/>
                    </a:lnTo>
                    <a:cubicBezTo>
                      <a:pt x="24794" y="75707"/>
                      <a:pt x="25180" y="75858"/>
                      <a:pt x="25586" y="76011"/>
                    </a:cubicBezTo>
                    <a:lnTo>
                      <a:pt x="26067" y="76190"/>
                    </a:lnTo>
                    <a:cubicBezTo>
                      <a:pt x="26570" y="76372"/>
                      <a:pt x="27078" y="76546"/>
                      <a:pt x="27626" y="76718"/>
                    </a:cubicBezTo>
                    <a:cubicBezTo>
                      <a:pt x="27658" y="76728"/>
                      <a:pt x="27709" y="76744"/>
                      <a:pt x="27735" y="76752"/>
                    </a:cubicBezTo>
                    <a:cubicBezTo>
                      <a:pt x="28272" y="76918"/>
                      <a:pt x="28816" y="77071"/>
                      <a:pt x="29398" y="77224"/>
                    </a:cubicBezTo>
                    <a:lnTo>
                      <a:pt x="29884" y="77346"/>
                    </a:lnTo>
                    <a:cubicBezTo>
                      <a:pt x="30298" y="77449"/>
                      <a:pt x="30717" y="77546"/>
                      <a:pt x="31124" y="77633"/>
                    </a:cubicBezTo>
                    <a:lnTo>
                      <a:pt x="31217" y="77652"/>
                    </a:lnTo>
                    <a:cubicBezTo>
                      <a:pt x="31368" y="77684"/>
                      <a:pt x="31519" y="77717"/>
                      <a:pt x="31649" y="77742"/>
                    </a:cubicBezTo>
                    <a:cubicBezTo>
                      <a:pt x="32175" y="77847"/>
                      <a:pt x="32706" y="77944"/>
                      <a:pt x="33290" y="78036"/>
                    </a:cubicBezTo>
                    <a:cubicBezTo>
                      <a:pt x="33325" y="78040"/>
                      <a:pt x="33368" y="78047"/>
                      <a:pt x="33411" y="78054"/>
                    </a:cubicBezTo>
                    <a:cubicBezTo>
                      <a:pt x="33982" y="78142"/>
                      <a:pt x="34562" y="78213"/>
                      <a:pt x="35138" y="78275"/>
                    </a:cubicBezTo>
                    <a:lnTo>
                      <a:pt x="35681" y="78328"/>
                    </a:lnTo>
                    <a:cubicBezTo>
                      <a:pt x="36117" y="78369"/>
                      <a:pt x="36555" y="78401"/>
                      <a:pt x="36995" y="78427"/>
                    </a:cubicBezTo>
                    <a:lnTo>
                      <a:pt x="37536" y="78458"/>
                    </a:lnTo>
                    <a:cubicBezTo>
                      <a:pt x="38134" y="78486"/>
                      <a:pt x="38734" y="78503"/>
                      <a:pt x="39349" y="78503"/>
                    </a:cubicBezTo>
                    <a:cubicBezTo>
                      <a:pt x="39953" y="78503"/>
                      <a:pt x="40552" y="78485"/>
                      <a:pt x="41168" y="78457"/>
                    </a:cubicBezTo>
                    <a:lnTo>
                      <a:pt x="41690" y="78427"/>
                    </a:lnTo>
                    <a:cubicBezTo>
                      <a:pt x="42130" y="78401"/>
                      <a:pt x="42568" y="78369"/>
                      <a:pt x="42993" y="78329"/>
                    </a:cubicBezTo>
                    <a:lnTo>
                      <a:pt x="43542" y="78276"/>
                    </a:lnTo>
                    <a:cubicBezTo>
                      <a:pt x="44123" y="78213"/>
                      <a:pt x="44701" y="78142"/>
                      <a:pt x="45274" y="78054"/>
                    </a:cubicBezTo>
                    <a:cubicBezTo>
                      <a:pt x="45294" y="78052"/>
                      <a:pt x="45313" y="78048"/>
                      <a:pt x="45331" y="78045"/>
                    </a:cubicBezTo>
                    <a:cubicBezTo>
                      <a:pt x="45902" y="77958"/>
                      <a:pt x="46469" y="77855"/>
                      <a:pt x="47021" y="77744"/>
                    </a:cubicBezTo>
                    <a:cubicBezTo>
                      <a:pt x="47178" y="77713"/>
                      <a:pt x="47333" y="77680"/>
                      <a:pt x="47545" y="77634"/>
                    </a:cubicBezTo>
                    <a:cubicBezTo>
                      <a:pt x="47967" y="77545"/>
                      <a:pt x="48384" y="77449"/>
                      <a:pt x="48827" y="77338"/>
                    </a:cubicBezTo>
                    <a:lnTo>
                      <a:pt x="49322" y="77214"/>
                    </a:lnTo>
                    <a:cubicBezTo>
                      <a:pt x="49869" y="77070"/>
                      <a:pt x="50413" y="76916"/>
                      <a:pt x="50923" y="76759"/>
                    </a:cubicBezTo>
                    <a:cubicBezTo>
                      <a:pt x="50936" y="76755"/>
                      <a:pt x="51005" y="76733"/>
                      <a:pt x="51019" y="76728"/>
                    </a:cubicBezTo>
                    <a:cubicBezTo>
                      <a:pt x="51558" y="76561"/>
                      <a:pt x="52090" y="76378"/>
                      <a:pt x="52620" y="76189"/>
                    </a:cubicBezTo>
                    <a:lnTo>
                      <a:pt x="53119" y="76004"/>
                    </a:lnTo>
                    <a:cubicBezTo>
                      <a:pt x="53507" y="75857"/>
                      <a:pt x="53892" y="75704"/>
                      <a:pt x="54308" y="75534"/>
                    </a:cubicBezTo>
                    <a:lnTo>
                      <a:pt x="54778" y="75338"/>
                    </a:lnTo>
                    <a:cubicBezTo>
                      <a:pt x="55283" y="75121"/>
                      <a:pt x="55785" y="74896"/>
                      <a:pt x="56279" y="74660"/>
                    </a:cubicBezTo>
                    <a:cubicBezTo>
                      <a:pt x="56292" y="74653"/>
                      <a:pt x="56304" y="74648"/>
                      <a:pt x="56318" y="74641"/>
                    </a:cubicBezTo>
                    <a:cubicBezTo>
                      <a:pt x="56338" y="74632"/>
                      <a:pt x="56363" y="74619"/>
                      <a:pt x="56373" y="74615"/>
                    </a:cubicBezTo>
                    <a:cubicBezTo>
                      <a:pt x="56867" y="74376"/>
                      <a:pt x="57354" y="74124"/>
                      <a:pt x="57869" y="73848"/>
                    </a:cubicBezTo>
                    <a:lnTo>
                      <a:pt x="58292" y="73614"/>
                    </a:lnTo>
                    <a:cubicBezTo>
                      <a:pt x="58652" y="73415"/>
                      <a:pt x="59007" y="73210"/>
                      <a:pt x="59407" y="72973"/>
                    </a:cubicBezTo>
                    <a:lnTo>
                      <a:pt x="59827" y="72721"/>
                    </a:lnTo>
                    <a:cubicBezTo>
                      <a:pt x="60290" y="72435"/>
                      <a:pt x="60748" y="72144"/>
                      <a:pt x="61202" y="71838"/>
                    </a:cubicBezTo>
                    <a:cubicBezTo>
                      <a:pt x="69121" y="66504"/>
                      <a:pt x="74810" y="58499"/>
                      <a:pt x="77224" y="49299"/>
                    </a:cubicBezTo>
                    <a:cubicBezTo>
                      <a:pt x="78076" y="46057"/>
                      <a:pt x="78507" y="42706"/>
                      <a:pt x="78507" y="39339"/>
                    </a:cubicBezTo>
                    <a:cubicBezTo>
                      <a:pt x="78507" y="34054"/>
                      <a:pt x="77471" y="28925"/>
                      <a:pt x="75427" y="24092"/>
                    </a:cubicBezTo>
                    <a:cubicBezTo>
                      <a:pt x="69278" y="9565"/>
                      <a:pt x="55113" y="176"/>
                      <a:pt x="39339" y="17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34" name="Google Shape;169;p15"/>
            <p:cNvSpPr/>
            <p:nvPr/>
          </p:nvSpPr>
          <p:spPr>
            <a:xfrm rot="5400000">
              <a:off x="5151877" y="3336219"/>
              <a:ext cx="474639" cy="420051"/>
            </a:xfrm>
            <a:custGeom>
              <a:avLst/>
              <a:gdLst/>
              <a:ahLst/>
              <a:cxnLst/>
              <a:rect l="l" t="t" r="r" b="b"/>
              <a:pathLst>
                <a:path w="396773" h="351140" extrusionOk="0">
                  <a:moveTo>
                    <a:pt x="394171" y="169978"/>
                  </a:moveTo>
                  <a:lnTo>
                    <a:pt x="237422" y="13228"/>
                  </a:lnTo>
                  <a:cubicBezTo>
                    <a:pt x="220558" y="-3636"/>
                    <a:pt x="193119" y="-3636"/>
                    <a:pt x="176256" y="13228"/>
                  </a:cubicBezTo>
                  <a:cubicBezTo>
                    <a:pt x="159393" y="30091"/>
                    <a:pt x="159393" y="57530"/>
                    <a:pt x="176256" y="74393"/>
                  </a:cubicBezTo>
                  <a:lnTo>
                    <a:pt x="236415" y="134552"/>
                  </a:lnTo>
                  <a:lnTo>
                    <a:pt x="41830" y="134552"/>
                  </a:lnTo>
                  <a:cubicBezTo>
                    <a:pt x="19093" y="134552"/>
                    <a:pt x="580" y="153049"/>
                    <a:pt x="580" y="175802"/>
                  </a:cubicBezTo>
                  <a:cubicBezTo>
                    <a:pt x="580" y="198555"/>
                    <a:pt x="19093" y="217052"/>
                    <a:pt x="41830" y="217052"/>
                  </a:cubicBezTo>
                  <a:lnTo>
                    <a:pt x="236398" y="217052"/>
                  </a:lnTo>
                  <a:lnTo>
                    <a:pt x="176240" y="277210"/>
                  </a:lnTo>
                  <a:cubicBezTo>
                    <a:pt x="159376" y="294074"/>
                    <a:pt x="159376" y="321513"/>
                    <a:pt x="176240" y="338376"/>
                  </a:cubicBezTo>
                  <a:cubicBezTo>
                    <a:pt x="184688" y="346824"/>
                    <a:pt x="195759" y="351032"/>
                    <a:pt x="206831" y="351032"/>
                  </a:cubicBezTo>
                  <a:cubicBezTo>
                    <a:pt x="217902" y="351032"/>
                    <a:pt x="228973" y="346824"/>
                    <a:pt x="237422" y="338393"/>
                  </a:cubicBezTo>
                  <a:lnTo>
                    <a:pt x="394172" y="181643"/>
                  </a:lnTo>
                  <a:cubicBezTo>
                    <a:pt x="397389" y="178425"/>
                    <a:pt x="397389" y="173195"/>
                    <a:pt x="394171" y="169978"/>
                  </a:cubicBezTo>
                  <a:close/>
                  <a:moveTo>
                    <a:pt x="225756" y="326711"/>
                  </a:moveTo>
                  <a:cubicBezTo>
                    <a:pt x="215328" y="337139"/>
                    <a:pt x="198349" y="337139"/>
                    <a:pt x="187922" y="326711"/>
                  </a:cubicBezTo>
                  <a:cubicBezTo>
                    <a:pt x="182873" y="321662"/>
                    <a:pt x="180084" y="314946"/>
                    <a:pt x="180084" y="307802"/>
                  </a:cubicBezTo>
                  <a:cubicBezTo>
                    <a:pt x="180084" y="300658"/>
                    <a:pt x="182873" y="293942"/>
                    <a:pt x="187922" y="288893"/>
                  </a:cubicBezTo>
                  <a:lnTo>
                    <a:pt x="262172" y="214643"/>
                  </a:lnTo>
                  <a:cubicBezTo>
                    <a:pt x="264531" y="212283"/>
                    <a:pt x="265241" y="208736"/>
                    <a:pt x="263954" y="205650"/>
                  </a:cubicBezTo>
                  <a:cubicBezTo>
                    <a:pt x="262683" y="202565"/>
                    <a:pt x="259663" y="200552"/>
                    <a:pt x="256331" y="200552"/>
                  </a:cubicBezTo>
                  <a:lnTo>
                    <a:pt x="41830" y="200552"/>
                  </a:lnTo>
                  <a:cubicBezTo>
                    <a:pt x="28184" y="200552"/>
                    <a:pt x="17080" y="189448"/>
                    <a:pt x="17080" y="175802"/>
                  </a:cubicBezTo>
                  <a:cubicBezTo>
                    <a:pt x="17080" y="162156"/>
                    <a:pt x="28184" y="151052"/>
                    <a:pt x="41830" y="151052"/>
                  </a:cubicBezTo>
                  <a:lnTo>
                    <a:pt x="256314" y="151052"/>
                  </a:lnTo>
                  <a:cubicBezTo>
                    <a:pt x="259646" y="151052"/>
                    <a:pt x="262666" y="149039"/>
                    <a:pt x="263937" y="145953"/>
                  </a:cubicBezTo>
                  <a:cubicBezTo>
                    <a:pt x="265224" y="142868"/>
                    <a:pt x="264514" y="139320"/>
                    <a:pt x="262155" y="136961"/>
                  </a:cubicBezTo>
                  <a:lnTo>
                    <a:pt x="187905" y="62711"/>
                  </a:lnTo>
                  <a:cubicBezTo>
                    <a:pt x="182856" y="57662"/>
                    <a:pt x="180067" y="50946"/>
                    <a:pt x="180067" y="43802"/>
                  </a:cubicBezTo>
                  <a:cubicBezTo>
                    <a:pt x="180067" y="36657"/>
                    <a:pt x="182856" y="29942"/>
                    <a:pt x="187922" y="24893"/>
                  </a:cubicBezTo>
                  <a:cubicBezTo>
                    <a:pt x="198350" y="14464"/>
                    <a:pt x="215328" y="14464"/>
                    <a:pt x="225756" y="24893"/>
                  </a:cubicBezTo>
                  <a:lnTo>
                    <a:pt x="376665" y="175802"/>
                  </a:lnTo>
                  <a:lnTo>
                    <a:pt x="225756" y="3267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50"/>
              </a:pPr>
              <a:endParaRPr sz="12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35" name="Google Shape;171;p15"/>
            <p:cNvGrpSpPr/>
            <p:nvPr/>
          </p:nvGrpSpPr>
          <p:grpSpPr>
            <a:xfrm>
              <a:off x="5014563" y="5314507"/>
              <a:ext cx="749267" cy="749165"/>
              <a:chOff x="6556001" y="4287099"/>
              <a:chExt cx="396386" cy="396210"/>
            </a:xfrm>
            <a:grpFill/>
          </p:grpSpPr>
          <p:sp>
            <p:nvSpPr>
              <p:cNvPr id="36" name="Google Shape;172;p15"/>
              <p:cNvSpPr/>
              <p:nvPr/>
            </p:nvSpPr>
            <p:spPr>
              <a:xfrm>
                <a:off x="6556001" y="4315927"/>
                <a:ext cx="236671" cy="367382"/>
              </a:xfrm>
              <a:custGeom>
                <a:avLst/>
                <a:gdLst/>
                <a:ahLst/>
                <a:cxnLst/>
                <a:rect l="l" t="t" r="r" b="b"/>
                <a:pathLst>
                  <a:path w="236671" h="367382" extrusionOk="0">
                    <a:moveTo>
                      <a:pt x="182494" y="350"/>
                    </a:moveTo>
                    <a:lnTo>
                      <a:pt x="54209" y="350"/>
                    </a:lnTo>
                    <a:cubicBezTo>
                      <a:pt x="24511" y="350"/>
                      <a:pt x="350" y="24512"/>
                      <a:pt x="350" y="54210"/>
                    </a:cubicBezTo>
                    <a:lnTo>
                      <a:pt x="350" y="123397"/>
                    </a:lnTo>
                    <a:cubicBezTo>
                      <a:pt x="350" y="153095"/>
                      <a:pt x="24511" y="177257"/>
                      <a:pt x="54209" y="177257"/>
                    </a:cubicBezTo>
                    <a:lnTo>
                      <a:pt x="81789" y="177257"/>
                    </a:lnTo>
                    <a:lnTo>
                      <a:pt x="81789" y="194017"/>
                    </a:lnTo>
                    <a:cubicBezTo>
                      <a:pt x="63956" y="198430"/>
                      <a:pt x="50693" y="214560"/>
                      <a:pt x="50693" y="233738"/>
                    </a:cubicBezTo>
                    <a:lnTo>
                      <a:pt x="50693" y="242035"/>
                    </a:lnTo>
                    <a:cubicBezTo>
                      <a:pt x="50693" y="251651"/>
                      <a:pt x="54035" y="260496"/>
                      <a:pt x="59608" y="267488"/>
                    </a:cubicBezTo>
                    <a:lnTo>
                      <a:pt x="44402" y="267488"/>
                    </a:lnTo>
                    <a:cubicBezTo>
                      <a:pt x="20112" y="267488"/>
                      <a:pt x="350" y="287250"/>
                      <a:pt x="350" y="311541"/>
                    </a:cubicBezTo>
                    <a:lnTo>
                      <a:pt x="350" y="359788"/>
                    </a:lnTo>
                    <a:cubicBezTo>
                      <a:pt x="350" y="364059"/>
                      <a:pt x="3813" y="367522"/>
                      <a:pt x="8084" y="367522"/>
                    </a:cubicBezTo>
                    <a:lnTo>
                      <a:pt x="175147" y="367522"/>
                    </a:lnTo>
                    <a:cubicBezTo>
                      <a:pt x="179418" y="367522"/>
                      <a:pt x="182881" y="364059"/>
                      <a:pt x="182881" y="359788"/>
                    </a:cubicBezTo>
                    <a:lnTo>
                      <a:pt x="182881" y="311541"/>
                    </a:lnTo>
                    <a:cubicBezTo>
                      <a:pt x="182881" y="287250"/>
                      <a:pt x="163119" y="267488"/>
                      <a:pt x="138828" y="267488"/>
                    </a:cubicBezTo>
                    <a:lnTo>
                      <a:pt x="123623" y="267488"/>
                    </a:lnTo>
                    <a:cubicBezTo>
                      <a:pt x="129195" y="260496"/>
                      <a:pt x="132537" y="251651"/>
                      <a:pt x="132537" y="242035"/>
                    </a:cubicBezTo>
                    <a:lnTo>
                      <a:pt x="132537" y="233738"/>
                    </a:lnTo>
                    <a:cubicBezTo>
                      <a:pt x="132537" y="215510"/>
                      <a:pt x="120555" y="200034"/>
                      <a:pt x="104055" y="194756"/>
                    </a:cubicBezTo>
                    <a:lnTo>
                      <a:pt x="121555" y="177257"/>
                    </a:lnTo>
                    <a:lnTo>
                      <a:pt x="182494" y="177257"/>
                    </a:lnTo>
                    <a:cubicBezTo>
                      <a:pt x="212192" y="177257"/>
                      <a:pt x="236353" y="153095"/>
                      <a:pt x="236353" y="123397"/>
                    </a:cubicBezTo>
                    <a:lnTo>
                      <a:pt x="236353" y="54210"/>
                    </a:lnTo>
                    <a:cubicBezTo>
                      <a:pt x="236353" y="24512"/>
                      <a:pt x="212192" y="350"/>
                      <a:pt x="182494" y="350"/>
                    </a:cubicBezTo>
                    <a:close/>
                    <a:moveTo>
                      <a:pt x="138828" y="282957"/>
                    </a:moveTo>
                    <a:cubicBezTo>
                      <a:pt x="154590" y="282957"/>
                      <a:pt x="167412" y="295780"/>
                      <a:pt x="167412" y="311541"/>
                    </a:cubicBezTo>
                    <a:lnTo>
                      <a:pt x="167412" y="352054"/>
                    </a:lnTo>
                    <a:lnTo>
                      <a:pt x="15819" y="352054"/>
                    </a:lnTo>
                    <a:lnTo>
                      <a:pt x="15819" y="311541"/>
                    </a:lnTo>
                    <a:cubicBezTo>
                      <a:pt x="15819" y="295780"/>
                      <a:pt x="28641" y="282957"/>
                      <a:pt x="44403" y="282957"/>
                    </a:cubicBezTo>
                    <a:lnTo>
                      <a:pt x="83881" y="282957"/>
                    </a:lnTo>
                    <a:lnTo>
                      <a:pt x="83881" y="298630"/>
                    </a:lnTo>
                    <a:cubicBezTo>
                      <a:pt x="83881" y="302901"/>
                      <a:pt x="87344" y="306364"/>
                      <a:pt x="91615" y="306364"/>
                    </a:cubicBezTo>
                    <a:cubicBezTo>
                      <a:pt x="95887" y="306364"/>
                      <a:pt x="99350" y="302901"/>
                      <a:pt x="99350" y="298630"/>
                    </a:cubicBezTo>
                    <a:lnTo>
                      <a:pt x="99350" y="282957"/>
                    </a:lnTo>
                    <a:lnTo>
                      <a:pt x="138828" y="282957"/>
                    </a:lnTo>
                    <a:close/>
                    <a:moveTo>
                      <a:pt x="117069" y="233738"/>
                    </a:moveTo>
                    <a:lnTo>
                      <a:pt x="117069" y="242035"/>
                    </a:lnTo>
                    <a:cubicBezTo>
                      <a:pt x="117069" y="256070"/>
                      <a:pt x="105650" y="267488"/>
                      <a:pt x="91615" y="267488"/>
                    </a:cubicBezTo>
                    <a:cubicBezTo>
                      <a:pt x="77581" y="267488"/>
                      <a:pt x="66162" y="256070"/>
                      <a:pt x="66162" y="242035"/>
                    </a:cubicBezTo>
                    <a:lnTo>
                      <a:pt x="66162" y="233738"/>
                    </a:lnTo>
                    <a:cubicBezTo>
                      <a:pt x="66162" y="219703"/>
                      <a:pt x="77581" y="208285"/>
                      <a:pt x="91615" y="208285"/>
                    </a:cubicBezTo>
                    <a:cubicBezTo>
                      <a:pt x="105650" y="208285"/>
                      <a:pt x="117069" y="219704"/>
                      <a:pt x="117069" y="233738"/>
                    </a:cubicBezTo>
                    <a:close/>
                    <a:moveTo>
                      <a:pt x="220885" y="123397"/>
                    </a:moveTo>
                    <a:cubicBezTo>
                      <a:pt x="220885" y="144566"/>
                      <a:pt x="203663" y="161788"/>
                      <a:pt x="182494" y="161788"/>
                    </a:cubicBezTo>
                    <a:lnTo>
                      <a:pt x="118352" y="161788"/>
                    </a:lnTo>
                    <a:cubicBezTo>
                      <a:pt x="116301" y="161788"/>
                      <a:pt x="114333" y="162603"/>
                      <a:pt x="112883" y="164053"/>
                    </a:cubicBezTo>
                    <a:lnTo>
                      <a:pt x="97258" y="179678"/>
                    </a:lnTo>
                    <a:lnTo>
                      <a:pt x="97258" y="169522"/>
                    </a:lnTo>
                    <a:cubicBezTo>
                      <a:pt x="97258" y="165251"/>
                      <a:pt x="93795" y="161788"/>
                      <a:pt x="89523" y="161788"/>
                    </a:cubicBezTo>
                    <a:lnTo>
                      <a:pt x="54209" y="161788"/>
                    </a:lnTo>
                    <a:cubicBezTo>
                      <a:pt x="33041" y="161788"/>
                      <a:pt x="15819" y="144566"/>
                      <a:pt x="15819" y="123397"/>
                    </a:cubicBezTo>
                    <a:lnTo>
                      <a:pt x="15819" y="54210"/>
                    </a:lnTo>
                    <a:cubicBezTo>
                      <a:pt x="15819" y="33041"/>
                      <a:pt x="33041" y="15819"/>
                      <a:pt x="54209" y="15819"/>
                    </a:cubicBezTo>
                    <a:lnTo>
                      <a:pt x="182494" y="15819"/>
                    </a:lnTo>
                    <a:cubicBezTo>
                      <a:pt x="203663" y="15819"/>
                      <a:pt x="220885" y="33041"/>
                      <a:pt x="220885" y="54210"/>
                    </a:cubicBezTo>
                    <a:lnTo>
                      <a:pt x="220885" y="12339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7" name="Google Shape;173;p15"/>
              <p:cNvSpPr/>
              <p:nvPr/>
            </p:nvSpPr>
            <p:spPr>
              <a:xfrm>
                <a:off x="6769470" y="4508394"/>
                <a:ext cx="182531" cy="174796"/>
              </a:xfrm>
              <a:custGeom>
                <a:avLst/>
                <a:gdLst/>
                <a:ahLst/>
                <a:cxnLst/>
                <a:rect l="l" t="t" r="r" b="b"/>
                <a:pathLst>
                  <a:path w="182531" h="174796" extrusionOk="0">
                    <a:moveTo>
                      <a:pt x="138828" y="75021"/>
                    </a:moveTo>
                    <a:lnTo>
                      <a:pt x="123623" y="75021"/>
                    </a:lnTo>
                    <a:cubicBezTo>
                      <a:pt x="129195" y="68029"/>
                      <a:pt x="132537" y="59184"/>
                      <a:pt x="132537" y="49568"/>
                    </a:cubicBezTo>
                    <a:lnTo>
                      <a:pt x="132537" y="41271"/>
                    </a:lnTo>
                    <a:cubicBezTo>
                      <a:pt x="132537" y="18707"/>
                      <a:pt x="114180" y="350"/>
                      <a:pt x="91615" y="350"/>
                    </a:cubicBezTo>
                    <a:cubicBezTo>
                      <a:pt x="69051" y="350"/>
                      <a:pt x="50694" y="18707"/>
                      <a:pt x="50694" y="41271"/>
                    </a:cubicBezTo>
                    <a:lnTo>
                      <a:pt x="50694" y="49568"/>
                    </a:lnTo>
                    <a:cubicBezTo>
                      <a:pt x="50694" y="59184"/>
                      <a:pt x="54036" y="68029"/>
                      <a:pt x="59608" y="75021"/>
                    </a:cubicBezTo>
                    <a:lnTo>
                      <a:pt x="44403" y="75021"/>
                    </a:lnTo>
                    <a:cubicBezTo>
                      <a:pt x="20112" y="75021"/>
                      <a:pt x="350" y="94783"/>
                      <a:pt x="350" y="119074"/>
                    </a:cubicBezTo>
                    <a:lnTo>
                      <a:pt x="350" y="167321"/>
                    </a:lnTo>
                    <a:cubicBezTo>
                      <a:pt x="350" y="171592"/>
                      <a:pt x="3813" y="175055"/>
                      <a:pt x="8084" y="175055"/>
                    </a:cubicBezTo>
                    <a:lnTo>
                      <a:pt x="175147" y="175055"/>
                    </a:lnTo>
                    <a:cubicBezTo>
                      <a:pt x="179418" y="175055"/>
                      <a:pt x="182881" y="171592"/>
                      <a:pt x="182881" y="167321"/>
                    </a:cubicBezTo>
                    <a:lnTo>
                      <a:pt x="182881" y="119074"/>
                    </a:lnTo>
                    <a:cubicBezTo>
                      <a:pt x="182881" y="94783"/>
                      <a:pt x="163119" y="75021"/>
                      <a:pt x="138828" y="75021"/>
                    </a:cubicBezTo>
                    <a:close/>
                    <a:moveTo>
                      <a:pt x="66162" y="41271"/>
                    </a:moveTo>
                    <a:cubicBezTo>
                      <a:pt x="66162" y="27236"/>
                      <a:pt x="77581" y="15819"/>
                      <a:pt x="91615" y="15819"/>
                    </a:cubicBezTo>
                    <a:cubicBezTo>
                      <a:pt x="105650" y="15819"/>
                      <a:pt x="117069" y="27237"/>
                      <a:pt x="117069" y="41271"/>
                    </a:cubicBezTo>
                    <a:lnTo>
                      <a:pt x="117069" y="49568"/>
                    </a:lnTo>
                    <a:cubicBezTo>
                      <a:pt x="117069" y="63603"/>
                      <a:pt x="105650" y="75021"/>
                      <a:pt x="91615" y="75021"/>
                    </a:cubicBezTo>
                    <a:cubicBezTo>
                      <a:pt x="77581" y="75021"/>
                      <a:pt x="66162" y="63603"/>
                      <a:pt x="66162" y="49568"/>
                    </a:cubicBezTo>
                    <a:lnTo>
                      <a:pt x="66162" y="41271"/>
                    </a:lnTo>
                    <a:close/>
                    <a:moveTo>
                      <a:pt x="167412" y="159587"/>
                    </a:moveTo>
                    <a:lnTo>
                      <a:pt x="15819" y="159587"/>
                    </a:lnTo>
                    <a:lnTo>
                      <a:pt x="15819" y="119074"/>
                    </a:lnTo>
                    <a:cubicBezTo>
                      <a:pt x="15819" y="103313"/>
                      <a:pt x="28641" y="90490"/>
                      <a:pt x="44403" y="90490"/>
                    </a:cubicBezTo>
                    <a:lnTo>
                      <a:pt x="83881" y="90490"/>
                    </a:lnTo>
                    <a:lnTo>
                      <a:pt x="83881" y="110121"/>
                    </a:lnTo>
                    <a:cubicBezTo>
                      <a:pt x="83881" y="114392"/>
                      <a:pt x="87344" y="117855"/>
                      <a:pt x="91615" y="117855"/>
                    </a:cubicBezTo>
                    <a:cubicBezTo>
                      <a:pt x="95887" y="117855"/>
                      <a:pt x="99350" y="114392"/>
                      <a:pt x="99350" y="110121"/>
                    </a:cubicBezTo>
                    <a:lnTo>
                      <a:pt x="99350" y="90490"/>
                    </a:lnTo>
                    <a:lnTo>
                      <a:pt x="138828" y="90490"/>
                    </a:lnTo>
                    <a:cubicBezTo>
                      <a:pt x="154590" y="90490"/>
                      <a:pt x="167412" y="103313"/>
                      <a:pt x="167412" y="119074"/>
                    </a:cubicBezTo>
                    <a:lnTo>
                      <a:pt x="167412" y="15958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8" name="Google Shape;174;p15"/>
              <p:cNvSpPr/>
              <p:nvPr/>
            </p:nvSpPr>
            <p:spPr>
              <a:xfrm>
                <a:off x="6639532" y="4634891"/>
                <a:ext cx="15468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15468" extrusionOk="0">
                    <a:moveTo>
                      <a:pt x="13552" y="2616"/>
                    </a:moveTo>
                    <a:cubicBezTo>
                      <a:pt x="12114" y="1169"/>
                      <a:pt x="10118" y="350"/>
                      <a:pt x="8084" y="350"/>
                    </a:cubicBezTo>
                    <a:cubicBezTo>
                      <a:pt x="6050" y="350"/>
                      <a:pt x="4055" y="1170"/>
                      <a:pt x="2616" y="2616"/>
                    </a:cubicBezTo>
                    <a:cubicBezTo>
                      <a:pt x="1177" y="4055"/>
                      <a:pt x="350" y="6043"/>
                      <a:pt x="350" y="8084"/>
                    </a:cubicBezTo>
                    <a:cubicBezTo>
                      <a:pt x="350" y="10118"/>
                      <a:pt x="1177" y="12114"/>
                      <a:pt x="2616" y="13552"/>
                    </a:cubicBezTo>
                    <a:cubicBezTo>
                      <a:pt x="4055" y="14990"/>
                      <a:pt x="6050" y="15819"/>
                      <a:pt x="8084" y="15819"/>
                    </a:cubicBezTo>
                    <a:cubicBezTo>
                      <a:pt x="10118" y="15819"/>
                      <a:pt x="12114" y="14991"/>
                      <a:pt x="13552" y="13552"/>
                    </a:cubicBezTo>
                    <a:cubicBezTo>
                      <a:pt x="14991" y="12114"/>
                      <a:pt x="15819" y="10118"/>
                      <a:pt x="15819" y="8084"/>
                    </a:cubicBezTo>
                    <a:cubicBezTo>
                      <a:pt x="15819" y="6042"/>
                      <a:pt x="14991" y="4055"/>
                      <a:pt x="13552" y="26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39" name="Google Shape;175;p15"/>
              <p:cNvSpPr/>
              <p:nvPr/>
            </p:nvSpPr>
            <p:spPr>
              <a:xfrm>
                <a:off x="6762122" y="4287099"/>
                <a:ext cx="190265" cy="205734"/>
              </a:xfrm>
              <a:custGeom>
                <a:avLst/>
                <a:gdLst/>
                <a:ahLst/>
                <a:cxnLst/>
                <a:rect l="l" t="t" r="r" b="b"/>
                <a:pathLst>
                  <a:path w="190265" h="205734" extrusionOk="0">
                    <a:moveTo>
                      <a:pt x="136370" y="350"/>
                    </a:moveTo>
                    <a:lnTo>
                      <a:pt x="8084" y="350"/>
                    </a:lnTo>
                    <a:cubicBezTo>
                      <a:pt x="3813" y="350"/>
                      <a:pt x="350" y="3813"/>
                      <a:pt x="350" y="8084"/>
                    </a:cubicBezTo>
                    <a:cubicBezTo>
                      <a:pt x="350" y="12355"/>
                      <a:pt x="3813" y="15819"/>
                      <a:pt x="8084" y="15819"/>
                    </a:cubicBezTo>
                    <a:lnTo>
                      <a:pt x="136370" y="15819"/>
                    </a:lnTo>
                    <a:cubicBezTo>
                      <a:pt x="157538" y="15819"/>
                      <a:pt x="174760" y="33041"/>
                      <a:pt x="174760" y="54210"/>
                    </a:cubicBezTo>
                    <a:lnTo>
                      <a:pt x="174760" y="123397"/>
                    </a:lnTo>
                    <a:cubicBezTo>
                      <a:pt x="174760" y="144566"/>
                      <a:pt x="157538" y="161788"/>
                      <a:pt x="136370" y="161788"/>
                    </a:cubicBezTo>
                    <a:lnTo>
                      <a:pt x="101055" y="161788"/>
                    </a:lnTo>
                    <a:cubicBezTo>
                      <a:pt x="96784" y="161788"/>
                      <a:pt x="93321" y="165251"/>
                      <a:pt x="93321" y="169522"/>
                    </a:cubicBezTo>
                    <a:lnTo>
                      <a:pt x="93321" y="179678"/>
                    </a:lnTo>
                    <a:lnTo>
                      <a:pt x="77696" y="164053"/>
                    </a:lnTo>
                    <a:cubicBezTo>
                      <a:pt x="76246" y="162603"/>
                      <a:pt x="74279" y="161788"/>
                      <a:pt x="72227" y="161788"/>
                    </a:cubicBezTo>
                    <a:lnTo>
                      <a:pt x="55393" y="161788"/>
                    </a:lnTo>
                    <a:cubicBezTo>
                      <a:pt x="51121" y="161788"/>
                      <a:pt x="47659" y="165251"/>
                      <a:pt x="47659" y="169522"/>
                    </a:cubicBezTo>
                    <a:cubicBezTo>
                      <a:pt x="47659" y="173793"/>
                      <a:pt x="51121" y="177257"/>
                      <a:pt x="55393" y="177257"/>
                    </a:cubicBezTo>
                    <a:lnTo>
                      <a:pt x="69023" y="177257"/>
                    </a:lnTo>
                    <a:lnTo>
                      <a:pt x="95586" y="203820"/>
                    </a:lnTo>
                    <a:cubicBezTo>
                      <a:pt x="97066" y="205299"/>
                      <a:pt x="99044" y="206085"/>
                      <a:pt x="101057" y="206085"/>
                    </a:cubicBezTo>
                    <a:cubicBezTo>
                      <a:pt x="102053" y="206085"/>
                      <a:pt x="103058" y="205892"/>
                      <a:pt x="104014" y="205496"/>
                    </a:cubicBezTo>
                    <a:cubicBezTo>
                      <a:pt x="106905" y="204299"/>
                      <a:pt x="108789" y="201479"/>
                      <a:pt x="108789" y="198351"/>
                    </a:cubicBezTo>
                    <a:lnTo>
                      <a:pt x="108789" y="177257"/>
                    </a:lnTo>
                    <a:lnTo>
                      <a:pt x="136369" y="177257"/>
                    </a:lnTo>
                    <a:cubicBezTo>
                      <a:pt x="166067" y="177257"/>
                      <a:pt x="190228" y="153096"/>
                      <a:pt x="190228" y="123398"/>
                    </a:cubicBezTo>
                    <a:lnTo>
                      <a:pt x="190228" y="54210"/>
                    </a:lnTo>
                    <a:cubicBezTo>
                      <a:pt x="190229" y="24511"/>
                      <a:pt x="166067" y="350"/>
                      <a:pt x="136370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0" name="Google Shape;176;p15"/>
              <p:cNvSpPr/>
              <p:nvPr/>
            </p:nvSpPr>
            <p:spPr>
              <a:xfrm>
                <a:off x="6606370" y="4357363"/>
                <a:ext cx="129164" cy="84304"/>
              </a:xfrm>
              <a:custGeom>
                <a:avLst/>
                <a:gdLst/>
                <a:ahLst/>
                <a:cxnLst/>
                <a:rect l="l" t="t" r="r" b="b"/>
                <a:pathLst>
                  <a:path w="129164" h="84304" extrusionOk="0">
                    <a:moveTo>
                      <a:pt x="121688" y="350"/>
                    </a:moveTo>
                    <a:lnTo>
                      <a:pt x="104358" y="350"/>
                    </a:lnTo>
                    <a:cubicBezTo>
                      <a:pt x="100086" y="350"/>
                      <a:pt x="96624" y="3813"/>
                      <a:pt x="96624" y="8084"/>
                    </a:cubicBezTo>
                    <a:cubicBezTo>
                      <a:pt x="96624" y="11932"/>
                      <a:pt x="99437" y="15115"/>
                      <a:pt x="103117" y="15710"/>
                    </a:cubicBezTo>
                    <a:lnTo>
                      <a:pt x="74829" y="43999"/>
                    </a:lnTo>
                    <a:lnTo>
                      <a:pt x="57659" y="26829"/>
                    </a:lnTo>
                    <a:cubicBezTo>
                      <a:pt x="54639" y="23810"/>
                      <a:pt x="49742" y="23810"/>
                      <a:pt x="46721" y="26829"/>
                    </a:cubicBezTo>
                    <a:lnTo>
                      <a:pt x="2615" y="70935"/>
                    </a:lnTo>
                    <a:cubicBezTo>
                      <a:pt x="-405" y="73955"/>
                      <a:pt x="-406" y="78852"/>
                      <a:pt x="2615" y="81873"/>
                    </a:cubicBezTo>
                    <a:cubicBezTo>
                      <a:pt x="4126" y="83383"/>
                      <a:pt x="6105" y="84139"/>
                      <a:pt x="8084" y="84139"/>
                    </a:cubicBezTo>
                    <a:cubicBezTo>
                      <a:pt x="10064" y="84139"/>
                      <a:pt x="12044" y="83383"/>
                      <a:pt x="13553" y="81873"/>
                    </a:cubicBezTo>
                    <a:lnTo>
                      <a:pt x="52190" y="43236"/>
                    </a:lnTo>
                    <a:lnTo>
                      <a:pt x="69359" y="60405"/>
                    </a:lnTo>
                    <a:cubicBezTo>
                      <a:pt x="72379" y="63424"/>
                      <a:pt x="77277" y="63424"/>
                      <a:pt x="80297" y="60405"/>
                    </a:cubicBezTo>
                    <a:lnTo>
                      <a:pt x="114061" y="26642"/>
                    </a:lnTo>
                    <a:cubicBezTo>
                      <a:pt x="114650" y="30328"/>
                      <a:pt x="117836" y="33148"/>
                      <a:pt x="121688" y="33148"/>
                    </a:cubicBezTo>
                    <a:cubicBezTo>
                      <a:pt x="125960" y="33148"/>
                      <a:pt x="129423" y="29685"/>
                      <a:pt x="129423" y="25414"/>
                    </a:cubicBezTo>
                    <a:lnTo>
                      <a:pt x="129423" y="8084"/>
                    </a:lnTo>
                    <a:cubicBezTo>
                      <a:pt x="129423" y="3813"/>
                      <a:pt x="125960" y="350"/>
                      <a:pt x="121688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1" name="Google Shape;177;p15"/>
              <p:cNvSpPr/>
              <p:nvPr/>
            </p:nvSpPr>
            <p:spPr>
              <a:xfrm>
                <a:off x="6807609" y="4403115"/>
                <a:ext cx="53367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53367" h="15468" extrusionOk="0">
                    <a:moveTo>
                      <a:pt x="45742" y="350"/>
                    </a:moveTo>
                    <a:lnTo>
                      <a:pt x="8084" y="350"/>
                    </a:lnTo>
                    <a:cubicBezTo>
                      <a:pt x="3813" y="350"/>
                      <a:pt x="350" y="3813"/>
                      <a:pt x="350" y="8084"/>
                    </a:cubicBezTo>
                    <a:cubicBezTo>
                      <a:pt x="350" y="12355"/>
                      <a:pt x="3813" y="15819"/>
                      <a:pt x="8084" y="15819"/>
                    </a:cubicBezTo>
                    <a:lnTo>
                      <a:pt x="45742" y="15819"/>
                    </a:lnTo>
                    <a:cubicBezTo>
                      <a:pt x="50014" y="15819"/>
                      <a:pt x="53477" y="12355"/>
                      <a:pt x="53477" y="8084"/>
                    </a:cubicBezTo>
                    <a:cubicBezTo>
                      <a:pt x="53477" y="3813"/>
                      <a:pt x="50014" y="350"/>
                      <a:pt x="45742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2" name="Google Shape;178;p15"/>
              <p:cNvSpPr/>
              <p:nvPr/>
            </p:nvSpPr>
            <p:spPr>
              <a:xfrm>
                <a:off x="6877751" y="4403115"/>
                <a:ext cx="15468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5468" h="15468" extrusionOk="0">
                    <a:moveTo>
                      <a:pt x="13552" y="2616"/>
                    </a:moveTo>
                    <a:cubicBezTo>
                      <a:pt x="12114" y="1177"/>
                      <a:pt x="10118" y="350"/>
                      <a:pt x="8084" y="350"/>
                    </a:cubicBezTo>
                    <a:cubicBezTo>
                      <a:pt x="6050" y="350"/>
                      <a:pt x="4055" y="1177"/>
                      <a:pt x="2616" y="2616"/>
                    </a:cubicBezTo>
                    <a:cubicBezTo>
                      <a:pt x="1177" y="4055"/>
                      <a:pt x="350" y="6050"/>
                      <a:pt x="350" y="8084"/>
                    </a:cubicBezTo>
                    <a:cubicBezTo>
                      <a:pt x="350" y="10118"/>
                      <a:pt x="1177" y="12114"/>
                      <a:pt x="2616" y="13552"/>
                    </a:cubicBezTo>
                    <a:cubicBezTo>
                      <a:pt x="4055" y="14990"/>
                      <a:pt x="6050" y="15819"/>
                      <a:pt x="8084" y="15819"/>
                    </a:cubicBezTo>
                    <a:cubicBezTo>
                      <a:pt x="10118" y="15819"/>
                      <a:pt x="12114" y="14991"/>
                      <a:pt x="13552" y="13552"/>
                    </a:cubicBezTo>
                    <a:cubicBezTo>
                      <a:pt x="14991" y="12114"/>
                      <a:pt x="15819" y="10118"/>
                      <a:pt x="15819" y="8084"/>
                    </a:cubicBezTo>
                    <a:cubicBezTo>
                      <a:pt x="15819" y="6050"/>
                      <a:pt x="14991" y="4055"/>
                      <a:pt x="13552" y="26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3" name="Google Shape;179;p15"/>
              <p:cNvSpPr/>
              <p:nvPr/>
            </p:nvSpPr>
            <p:spPr>
              <a:xfrm>
                <a:off x="6807609" y="4328865"/>
                <a:ext cx="102867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02867" h="15468" extrusionOk="0">
                    <a:moveTo>
                      <a:pt x="95242" y="350"/>
                    </a:moveTo>
                    <a:lnTo>
                      <a:pt x="8084" y="350"/>
                    </a:lnTo>
                    <a:cubicBezTo>
                      <a:pt x="3813" y="350"/>
                      <a:pt x="350" y="3813"/>
                      <a:pt x="350" y="8084"/>
                    </a:cubicBezTo>
                    <a:cubicBezTo>
                      <a:pt x="350" y="12355"/>
                      <a:pt x="3813" y="15819"/>
                      <a:pt x="8084" y="15819"/>
                    </a:cubicBezTo>
                    <a:lnTo>
                      <a:pt x="95242" y="15819"/>
                    </a:lnTo>
                    <a:cubicBezTo>
                      <a:pt x="99514" y="15819"/>
                      <a:pt x="102977" y="12355"/>
                      <a:pt x="102977" y="8084"/>
                    </a:cubicBezTo>
                    <a:cubicBezTo>
                      <a:pt x="102977" y="3813"/>
                      <a:pt x="99514" y="350"/>
                      <a:pt x="95242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4" name="Google Shape;180;p15"/>
              <p:cNvSpPr/>
              <p:nvPr/>
            </p:nvSpPr>
            <p:spPr>
              <a:xfrm>
                <a:off x="6807609" y="4365990"/>
                <a:ext cx="102867" cy="15468"/>
              </a:xfrm>
              <a:custGeom>
                <a:avLst/>
                <a:gdLst/>
                <a:ahLst/>
                <a:cxnLst/>
                <a:rect l="l" t="t" r="r" b="b"/>
                <a:pathLst>
                  <a:path w="102867" h="15468" extrusionOk="0">
                    <a:moveTo>
                      <a:pt x="95242" y="350"/>
                    </a:moveTo>
                    <a:lnTo>
                      <a:pt x="8084" y="350"/>
                    </a:lnTo>
                    <a:cubicBezTo>
                      <a:pt x="3813" y="350"/>
                      <a:pt x="350" y="3813"/>
                      <a:pt x="350" y="8084"/>
                    </a:cubicBezTo>
                    <a:cubicBezTo>
                      <a:pt x="350" y="12355"/>
                      <a:pt x="3813" y="15819"/>
                      <a:pt x="8084" y="15819"/>
                    </a:cubicBezTo>
                    <a:lnTo>
                      <a:pt x="95242" y="15819"/>
                    </a:lnTo>
                    <a:cubicBezTo>
                      <a:pt x="99514" y="15819"/>
                      <a:pt x="102977" y="12355"/>
                      <a:pt x="102977" y="8084"/>
                    </a:cubicBezTo>
                    <a:cubicBezTo>
                      <a:pt x="102977" y="3813"/>
                      <a:pt x="99514" y="350"/>
                      <a:pt x="95242" y="3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46" name="Google Shape;169;p15"/>
            <p:cNvSpPr/>
            <p:nvPr/>
          </p:nvSpPr>
          <p:spPr>
            <a:xfrm rot="5400000">
              <a:off x="5151877" y="4807722"/>
              <a:ext cx="474639" cy="420051"/>
            </a:xfrm>
            <a:custGeom>
              <a:avLst/>
              <a:gdLst/>
              <a:ahLst/>
              <a:cxnLst/>
              <a:rect l="l" t="t" r="r" b="b"/>
              <a:pathLst>
                <a:path w="396773" h="351140" extrusionOk="0">
                  <a:moveTo>
                    <a:pt x="394171" y="169978"/>
                  </a:moveTo>
                  <a:lnTo>
                    <a:pt x="237422" y="13228"/>
                  </a:lnTo>
                  <a:cubicBezTo>
                    <a:pt x="220558" y="-3636"/>
                    <a:pt x="193119" y="-3636"/>
                    <a:pt x="176256" y="13228"/>
                  </a:cubicBezTo>
                  <a:cubicBezTo>
                    <a:pt x="159393" y="30091"/>
                    <a:pt x="159393" y="57530"/>
                    <a:pt x="176256" y="74393"/>
                  </a:cubicBezTo>
                  <a:lnTo>
                    <a:pt x="236415" y="134552"/>
                  </a:lnTo>
                  <a:lnTo>
                    <a:pt x="41830" y="134552"/>
                  </a:lnTo>
                  <a:cubicBezTo>
                    <a:pt x="19093" y="134552"/>
                    <a:pt x="580" y="153049"/>
                    <a:pt x="580" y="175802"/>
                  </a:cubicBezTo>
                  <a:cubicBezTo>
                    <a:pt x="580" y="198555"/>
                    <a:pt x="19093" y="217052"/>
                    <a:pt x="41830" y="217052"/>
                  </a:cubicBezTo>
                  <a:lnTo>
                    <a:pt x="236398" y="217052"/>
                  </a:lnTo>
                  <a:lnTo>
                    <a:pt x="176240" y="277210"/>
                  </a:lnTo>
                  <a:cubicBezTo>
                    <a:pt x="159376" y="294074"/>
                    <a:pt x="159376" y="321513"/>
                    <a:pt x="176240" y="338376"/>
                  </a:cubicBezTo>
                  <a:cubicBezTo>
                    <a:pt x="184688" y="346824"/>
                    <a:pt x="195759" y="351032"/>
                    <a:pt x="206831" y="351032"/>
                  </a:cubicBezTo>
                  <a:cubicBezTo>
                    <a:pt x="217902" y="351032"/>
                    <a:pt x="228973" y="346824"/>
                    <a:pt x="237422" y="338393"/>
                  </a:cubicBezTo>
                  <a:lnTo>
                    <a:pt x="394172" y="181643"/>
                  </a:lnTo>
                  <a:cubicBezTo>
                    <a:pt x="397389" y="178425"/>
                    <a:pt x="397389" y="173195"/>
                    <a:pt x="394171" y="169978"/>
                  </a:cubicBezTo>
                  <a:close/>
                  <a:moveTo>
                    <a:pt x="225756" y="326711"/>
                  </a:moveTo>
                  <a:cubicBezTo>
                    <a:pt x="215328" y="337139"/>
                    <a:pt x="198349" y="337139"/>
                    <a:pt x="187922" y="326711"/>
                  </a:cubicBezTo>
                  <a:cubicBezTo>
                    <a:pt x="182873" y="321662"/>
                    <a:pt x="180084" y="314946"/>
                    <a:pt x="180084" y="307802"/>
                  </a:cubicBezTo>
                  <a:cubicBezTo>
                    <a:pt x="180084" y="300658"/>
                    <a:pt x="182873" y="293942"/>
                    <a:pt x="187922" y="288893"/>
                  </a:cubicBezTo>
                  <a:lnTo>
                    <a:pt x="262172" y="214643"/>
                  </a:lnTo>
                  <a:cubicBezTo>
                    <a:pt x="264531" y="212283"/>
                    <a:pt x="265241" y="208736"/>
                    <a:pt x="263954" y="205650"/>
                  </a:cubicBezTo>
                  <a:cubicBezTo>
                    <a:pt x="262683" y="202565"/>
                    <a:pt x="259663" y="200552"/>
                    <a:pt x="256331" y="200552"/>
                  </a:cubicBezTo>
                  <a:lnTo>
                    <a:pt x="41830" y="200552"/>
                  </a:lnTo>
                  <a:cubicBezTo>
                    <a:pt x="28184" y="200552"/>
                    <a:pt x="17080" y="189448"/>
                    <a:pt x="17080" y="175802"/>
                  </a:cubicBezTo>
                  <a:cubicBezTo>
                    <a:pt x="17080" y="162156"/>
                    <a:pt x="28184" y="151052"/>
                    <a:pt x="41830" y="151052"/>
                  </a:cubicBezTo>
                  <a:lnTo>
                    <a:pt x="256314" y="151052"/>
                  </a:lnTo>
                  <a:cubicBezTo>
                    <a:pt x="259646" y="151052"/>
                    <a:pt x="262666" y="149039"/>
                    <a:pt x="263937" y="145953"/>
                  </a:cubicBezTo>
                  <a:cubicBezTo>
                    <a:pt x="265224" y="142868"/>
                    <a:pt x="264514" y="139320"/>
                    <a:pt x="262155" y="136961"/>
                  </a:cubicBezTo>
                  <a:lnTo>
                    <a:pt x="187905" y="62711"/>
                  </a:lnTo>
                  <a:cubicBezTo>
                    <a:pt x="182856" y="57662"/>
                    <a:pt x="180067" y="50946"/>
                    <a:pt x="180067" y="43802"/>
                  </a:cubicBezTo>
                  <a:cubicBezTo>
                    <a:pt x="180067" y="36657"/>
                    <a:pt x="182856" y="29942"/>
                    <a:pt x="187922" y="24893"/>
                  </a:cubicBezTo>
                  <a:cubicBezTo>
                    <a:pt x="198350" y="14464"/>
                    <a:pt x="215328" y="14464"/>
                    <a:pt x="225756" y="24893"/>
                  </a:cubicBezTo>
                  <a:lnTo>
                    <a:pt x="376665" y="175802"/>
                  </a:lnTo>
                  <a:lnTo>
                    <a:pt x="225756" y="3267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50"/>
              </a:pPr>
              <a:endParaRPr sz="12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47" name="Google Shape;183;p15"/>
            <p:cNvGrpSpPr/>
            <p:nvPr/>
          </p:nvGrpSpPr>
          <p:grpSpPr>
            <a:xfrm>
              <a:off x="5024191" y="6684383"/>
              <a:ext cx="730011" cy="738254"/>
              <a:chOff x="7480948" y="1088445"/>
              <a:chExt cx="396785" cy="396785"/>
            </a:xfrm>
            <a:grpFill/>
          </p:grpSpPr>
          <p:sp>
            <p:nvSpPr>
              <p:cNvPr id="48" name="Google Shape;184;p15"/>
              <p:cNvSpPr/>
              <p:nvPr/>
            </p:nvSpPr>
            <p:spPr>
              <a:xfrm>
                <a:off x="7480948" y="1088445"/>
                <a:ext cx="396785" cy="396785"/>
              </a:xfrm>
              <a:custGeom>
                <a:avLst/>
                <a:gdLst/>
                <a:ahLst/>
                <a:cxnLst/>
                <a:rect l="l" t="t" r="r" b="b"/>
                <a:pathLst>
                  <a:path w="396785" h="396785" extrusionOk="0">
                    <a:moveTo>
                      <a:pt x="363297" y="60287"/>
                    </a:moveTo>
                    <a:lnTo>
                      <a:pt x="250727" y="60287"/>
                    </a:lnTo>
                    <a:cubicBezTo>
                      <a:pt x="253428" y="39947"/>
                      <a:pt x="244092" y="19885"/>
                      <a:pt x="226791" y="8854"/>
                    </a:cubicBezTo>
                    <a:cubicBezTo>
                      <a:pt x="209489" y="-2178"/>
                      <a:pt x="187362" y="-2178"/>
                      <a:pt x="170061" y="8854"/>
                    </a:cubicBezTo>
                    <a:cubicBezTo>
                      <a:pt x="152761" y="19885"/>
                      <a:pt x="143424" y="39947"/>
                      <a:pt x="146125" y="60287"/>
                    </a:cubicBezTo>
                    <a:lnTo>
                      <a:pt x="33555" y="60287"/>
                    </a:lnTo>
                    <a:cubicBezTo>
                      <a:pt x="15352" y="60308"/>
                      <a:pt x="602" y="75058"/>
                      <a:pt x="580" y="93261"/>
                    </a:cubicBezTo>
                    <a:lnTo>
                      <a:pt x="580" y="310891"/>
                    </a:lnTo>
                    <a:cubicBezTo>
                      <a:pt x="601" y="329094"/>
                      <a:pt x="15352" y="343844"/>
                      <a:pt x="33554" y="343865"/>
                    </a:cubicBezTo>
                    <a:lnTo>
                      <a:pt x="139072" y="343865"/>
                    </a:lnTo>
                    <a:lnTo>
                      <a:pt x="139072" y="357055"/>
                    </a:lnTo>
                    <a:lnTo>
                      <a:pt x="92908" y="357055"/>
                    </a:lnTo>
                    <a:cubicBezTo>
                      <a:pt x="91159" y="357054"/>
                      <a:pt x="89481" y="357750"/>
                      <a:pt x="88244" y="358986"/>
                    </a:cubicBezTo>
                    <a:cubicBezTo>
                      <a:pt x="87007" y="360223"/>
                      <a:pt x="86313" y="361900"/>
                      <a:pt x="86313" y="363650"/>
                    </a:cubicBezTo>
                    <a:lnTo>
                      <a:pt x="86313" y="390030"/>
                    </a:lnTo>
                    <a:cubicBezTo>
                      <a:pt x="86312" y="391779"/>
                      <a:pt x="87007" y="393456"/>
                      <a:pt x="88244" y="394694"/>
                    </a:cubicBezTo>
                    <a:cubicBezTo>
                      <a:pt x="89481" y="395931"/>
                      <a:pt x="91158" y="396625"/>
                      <a:pt x="92908" y="396625"/>
                    </a:cubicBezTo>
                    <a:lnTo>
                      <a:pt x="303943" y="396625"/>
                    </a:lnTo>
                    <a:cubicBezTo>
                      <a:pt x="305692" y="396626"/>
                      <a:pt x="307370" y="395931"/>
                      <a:pt x="308607" y="394694"/>
                    </a:cubicBezTo>
                    <a:cubicBezTo>
                      <a:pt x="309844" y="393457"/>
                      <a:pt x="310538" y="391780"/>
                      <a:pt x="310538" y="390030"/>
                    </a:cubicBezTo>
                    <a:lnTo>
                      <a:pt x="310538" y="363650"/>
                    </a:lnTo>
                    <a:cubicBezTo>
                      <a:pt x="310539" y="361901"/>
                      <a:pt x="309844" y="360223"/>
                      <a:pt x="308607" y="358986"/>
                    </a:cubicBezTo>
                    <a:cubicBezTo>
                      <a:pt x="307370" y="357750"/>
                      <a:pt x="305693" y="357055"/>
                      <a:pt x="303943" y="357055"/>
                    </a:cubicBezTo>
                    <a:lnTo>
                      <a:pt x="257779" y="357055"/>
                    </a:lnTo>
                    <a:lnTo>
                      <a:pt x="257779" y="343865"/>
                    </a:lnTo>
                    <a:lnTo>
                      <a:pt x="363297" y="343865"/>
                    </a:lnTo>
                    <a:cubicBezTo>
                      <a:pt x="381499" y="343844"/>
                      <a:pt x="396250" y="329093"/>
                      <a:pt x="396271" y="310891"/>
                    </a:cubicBezTo>
                    <a:lnTo>
                      <a:pt x="396271" y="93261"/>
                    </a:lnTo>
                    <a:cubicBezTo>
                      <a:pt x="396250" y="75058"/>
                      <a:pt x="381499" y="60308"/>
                      <a:pt x="363297" y="60287"/>
                    </a:cubicBezTo>
                    <a:close/>
                    <a:moveTo>
                      <a:pt x="198426" y="14123"/>
                    </a:moveTo>
                    <a:cubicBezTo>
                      <a:pt x="220279" y="14123"/>
                      <a:pt x="237996" y="31838"/>
                      <a:pt x="237996" y="53692"/>
                    </a:cubicBezTo>
                    <a:cubicBezTo>
                      <a:pt x="237996" y="75546"/>
                      <a:pt x="220280" y="93262"/>
                      <a:pt x="198426" y="93262"/>
                    </a:cubicBezTo>
                    <a:cubicBezTo>
                      <a:pt x="176572" y="93262"/>
                      <a:pt x="158857" y="75546"/>
                      <a:pt x="158857" y="53692"/>
                    </a:cubicBezTo>
                    <a:cubicBezTo>
                      <a:pt x="158880" y="31848"/>
                      <a:pt x="176583" y="14146"/>
                      <a:pt x="198426" y="14123"/>
                    </a:cubicBezTo>
                    <a:close/>
                    <a:moveTo>
                      <a:pt x="251185" y="159209"/>
                    </a:moveTo>
                    <a:lnTo>
                      <a:pt x="145667" y="159209"/>
                    </a:lnTo>
                    <a:cubicBezTo>
                      <a:pt x="145700" y="130085"/>
                      <a:pt x="169302" y="106484"/>
                      <a:pt x="198426" y="106450"/>
                    </a:cubicBezTo>
                    <a:cubicBezTo>
                      <a:pt x="227550" y="106484"/>
                      <a:pt x="251152" y="130085"/>
                      <a:pt x="251185" y="159209"/>
                    </a:cubicBezTo>
                    <a:close/>
                    <a:moveTo>
                      <a:pt x="297348" y="370245"/>
                    </a:moveTo>
                    <a:lnTo>
                      <a:pt x="297348" y="383435"/>
                    </a:lnTo>
                    <a:lnTo>
                      <a:pt x="99503" y="383435"/>
                    </a:lnTo>
                    <a:lnTo>
                      <a:pt x="99503" y="370245"/>
                    </a:lnTo>
                    <a:lnTo>
                      <a:pt x="297348" y="370245"/>
                    </a:lnTo>
                    <a:close/>
                    <a:moveTo>
                      <a:pt x="152262" y="357055"/>
                    </a:moveTo>
                    <a:lnTo>
                      <a:pt x="152262" y="343865"/>
                    </a:lnTo>
                    <a:lnTo>
                      <a:pt x="244590" y="343865"/>
                    </a:lnTo>
                    <a:lnTo>
                      <a:pt x="244590" y="357055"/>
                    </a:lnTo>
                    <a:lnTo>
                      <a:pt x="152262" y="357055"/>
                    </a:lnTo>
                    <a:close/>
                    <a:moveTo>
                      <a:pt x="383082" y="310891"/>
                    </a:moveTo>
                    <a:cubicBezTo>
                      <a:pt x="383070" y="321813"/>
                      <a:pt x="374219" y="330664"/>
                      <a:pt x="363297" y="330675"/>
                    </a:cubicBezTo>
                    <a:lnTo>
                      <a:pt x="33555" y="330675"/>
                    </a:lnTo>
                    <a:cubicBezTo>
                      <a:pt x="22634" y="330664"/>
                      <a:pt x="13783" y="321813"/>
                      <a:pt x="13771" y="310891"/>
                    </a:cubicBezTo>
                    <a:lnTo>
                      <a:pt x="13771" y="291107"/>
                    </a:lnTo>
                    <a:lnTo>
                      <a:pt x="383083" y="291107"/>
                    </a:lnTo>
                    <a:lnTo>
                      <a:pt x="383083" y="310891"/>
                    </a:lnTo>
                    <a:close/>
                    <a:moveTo>
                      <a:pt x="383082" y="277916"/>
                    </a:moveTo>
                    <a:lnTo>
                      <a:pt x="13770" y="277916"/>
                    </a:lnTo>
                    <a:lnTo>
                      <a:pt x="13770" y="93261"/>
                    </a:lnTo>
                    <a:cubicBezTo>
                      <a:pt x="13782" y="82339"/>
                      <a:pt x="22633" y="73488"/>
                      <a:pt x="33554" y="73476"/>
                    </a:cubicBezTo>
                    <a:lnTo>
                      <a:pt x="149551" y="73476"/>
                    </a:lnTo>
                    <a:cubicBezTo>
                      <a:pt x="153916" y="84166"/>
                      <a:pt x="161652" y="93139"/>
                      <a:pt x="171582" y="99030"/>
                    </a:cubicBezTo>
                    <a:cubicBezTo>
                      <a:pt x="147827" y="109631"/>
                      <a:pt x="132514" y="133196"/>
                      <a:pt x="132477" y="159210"/>
                    </a:cubicBezTo>
                    <a:lnTo>
                      <a:pt x="119287" y="159210"/>
                    </a:lnTo>
                    <a:cubicBezTo>
                      <a:pt x="115644" y="159210"/>
                      <a:pt x="112692" y="162162"/>
                      <a:pt x="112692" y="165804"/>
                    </a:cubicBezTo>
                    <a:cubicBezTo>
                      <a:pt x="112692" y="169446"/>
                      <a:pt x="115645" y="172399"/>
                      <a:pt x="119287" y="172399"/>
                    </a:cubicBezTo>
                    <a:lnTo>
                      <a:pt x="277563" y="172399"/>
                    </a:lnTo>
                    <a:cubicBezTo>
                      <a:pt x="281206" y="172399"/>
                      <a:pt x="284158" y="169446"/>
                      <a:pt x="284158" y="165804"/>
                    </a:cubicBezTo>
                    <a:cubicBezTo>
                      <a:pt x="284158" y="162162"/>
                      <a:pt x="281205" y="159210"/>
                      <a:pt x="277563" y="159210"/>
                    </a:cubicBezTo>
                    <a:lnTo>
                      <a:pt x="264374" y="159210"/>
                    </a:lnTo>
                    <a:cubicBezTo>
                      <a:pt x="264337" y="133196"/>
                      <a:pt x="249024" y="109631"/>
                      <a:pt x="225269" y="99030"/>
                    </a:cubicBezTo>
                    <a:cubicBezTo>
                      <a:pt x="235199" y="93139"/>
                      <a:pt x="242935" y="84167"/>
                      <a:pt x="247299" y="73476"/>
                    </a:cubicBezTo>
                    <a:lnTo>
                      <a:pt x="363296" y="73476"/>
                    </a:lnTo>
                    <a:cubicBezTo>
                      <a:pt x="374217" y="73488"/>
                      <a:pt x="383068" y="82339"/>
                      <a:pt x="383080" y="93261"/>
                    </a:cubicBezTo>
                    <a:lnTo>
                      <a:pt x="383080" y="27791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49" name="Google Shape;185;p15"/>
              <p:cNvSpPr/>
              <p:nvPr/>
            </p:nvSpPr>
            <p:spPr>
              <a:xfrm>
                <a:off x="7635929" y="1273736"/>
                <a:ext cx="86428" cy="79357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79357" extrusionOk="0">
                    <a:moveTo>
                      <a:pt x="80624" y="25550"/>
                    </a:moveTo>
                    <a:lnTo>
                      <a:pt x="58946" y="22539"/>
                    </a:lnTo>
                    <a:lnTo>
                      <a:pt x="49305" y="3869"/>
                    </a:lnTo>
                    <a:cubicBezTo>
                      <a:pt x="48058" y="1826"/>
                      <a:pt x="45838" y="580"/>
                      <a:pt x="43444" y="580"/>
                    </a:cubicBezTo>
                    <a:cubicBezTo>
                      <a:pt x="41051" y="580"/>
                      <a:pt x="38831" y="1826"/>
                      <a:pt x="37584" y="3869"/>
                    </a:cubicBezTo>
                    <a:lnTo>
                      <a:pt x="27942" y="22539"/>
                    </a:lnTo>
                    <a:lnTo>
                      <a:pt x="6264" y="25550"/>
                    </a:lnTo>
                    <a:cubicBezTo>
                      <a:pt x="3745" y="25902"/>
                      <a:pt x="1653" y="27672"/>
                      <a:pt x="887" y="30097"/>
                    </a:cubicBezTo>
                    <a:cubicBezTo>
                      <a:pt x="121" y="32523"/>
                      <a:pt x="817" y="35173"/>
                      <a:pt x="2678" y="36908"/>
                    </a:cubicBezTo>
                    <a:lnTo>
                      <a:pt x="18180" y="51353"/>
                    </a:lnTo>
                    <a:lnTo>
                      <a:pt x="14535" y="71676"/>
                    </a:lnTo>
                    <a:cubicBezTo>
                      <a:pt x="14093" y="74135"/>
                      <a:pt x="15078" y="76632"/>
                      <a:pt x="17080" y="78127"/>
                    </a:cubicBezTo>
                    <a:cubicBezTo>
                      <a:pt x="19082" y="79622"/>
                      <a:pt x="21757" y="79857"/>
                      <a:pt x="23989" y="78734"/>
                    </a:cubicBezTo>
                    <a:lnTo>
                      <a:pt x="43445" y="68958"/>
                    </a:lnTo>
                    <a:lnTo>
                      <a:pt x="62901" y="78734"/>
                    </a:lnTo>
                    <a:cubicBezTo>
                      <a:pt x="65133" y="79857"/>
                      <a:pt x="67808" y="79622"/>
                      <a:pt x="69810" y="78127"/>
                    </a:cubicBezTo>
                    <a:cubicBezTo>
                      <a:pt x="71812" y="76633"/>
                      <a:pt x="72797" y="74135"/>
                      <a:pt x="72355" y="71676"/>
                    </a:cubicBezTo>
                    <a:lnTo>
                      <a:pt x="68711" y="51353"/>
                    </a:lnTo>
                    <a:lnTo>
                      <a:pt x="84213" y="36908"/>
                    </a:lnTo>
                    <a:cubicBezTo>
                      <a:pt x="86072" y="35173"/>
                      <a:pt x="86769" y="32523"/>
                      <a:pt x="86003" y="30097"/>
                    </a:cubicBezTo>
                    <a:cubicBezTo>
                      <a:pt x="85236" y="27671"/>
                      <a:pt x="83144" y="25902"/>
                      <a:pt x="80624" y="25550"/>
                    </a:cubicBezTo>
                    <a:close/>
                    <a:moveTo>
                      <a:pt x="57086" y="44156"/>
                    </a:moveTo>
                    <a:cubicBezTo>
                      <a:pt x="55446" y="45683"/>
                      <a:pt x="54694" y="47939"/>
                      <a:pt x="55089" y="50145"/>
                    </a:cubicBezTo>
                    <a:lnTo>
                      <a:pt x="57041" y="61029"/>
                    </a:lnTo>
                    <a:lnTo>
                      <a:pt x="46408" y="55684"/>
                    </a:lnTo>
                    <a:cubicBezTo>
                      <a:pt x="44544" y="54748"/>
                      <a:pt x="42347" y="54748"/>
                      <a:pt x="40483" y="55684"/>
                    </a:cubicBezTo>
                    <a:lnTo>
                      <a:pt x="29850" y="61029"/>
                    </a:lnTo>
                    <a:lnTo>
                      <a:pt x="31802" y="50145"/>
                    </a:lnTo>
                    <a:cubicBezTo>
                      <a:pt x="32197" y="47939"/>
                      <a:pt x="31445" y="45683"/>
                      <a:pt x="29805" y="44156"/>
                    </a:cubicBezTo>
                    <a:lnTo>
                      <a:pt x="21812" y="36708"/>
                    </a:lnTo>
                    <a:lnTo>
                      <a:pt x="33147" y="35137"/>
                    </a:lnTo>
                    <a:cubicBezTo>
                      <a:pt x="35269" y="34839"/>
                      <a:pt x="37115" y="33531"/>
                      <a:pt x="38099" y="31627"/>
                    </a:cubicBezTo>
                    <a:lnTo>
                      <a:pt x="43444" y="21271"/>
                    </a:lnTo>
                    <a:lnTo>
                      <a:pt x="48789" y="31627"/>
                    </a:lnTo>
                    <a:cubicBezTo>
                      <a:pt x="49773" y="33531"/>
                      <a:pt x="51620" y="34840"/>
                      <a:pt x="53742" y="35137"/>
                    </a:cubicBezTo>
                    <a:lnTo>
                      <a:pt x="65077" y="36708"/>
                    </a:lnTo>
                    <a:lnTo>
                      <a:pt x="57086" y="44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0" name="Google Shape;186;p15"/>
              <p:cNvSpPr/>
              <p:nvPr/>
            </p:nvSpPr>
            <p:spPr>
              <a:xfrm>
                <a:off x="7533710" y="1273736"/>
                <a:ext cx="86428" cy="79357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79357" extrusionOk="0">
                    <a:moveTo>
                      <a:pt x="80623" y="25550"/>
                    </a:moveTo>
                    <a:lnTo>
                      <a:pt x="58946" y="22539"/>
                    </a:lnTo>
                    <a:lnTo>
                      <a:pt x="49304" y="3869"/>
                    </a:lnTo>
                    <a:cubicBezTo>
                      <a:pt x="48057" y="1826"/>
                      <a:pt x="45837" y="580"/>
                      <a:pt x="43443" y="580"/>
                    </a:cubicBezTo>
                    <a:cubicBezTo>
                      <a:pt x="41050" y="580"/>
                      <a:pt x="38830" y="1826"/>
                      <a:pt x="37583" y="3869"/>
                    </a:cubicBezTo>
                    <a:lnTo>
                      <a:pt x="27942" y="22539"/>
                    </a:lnTo>
                    <a:lnTo>
                      <a:pt x="6264" y="25550"/>
                    </a:lnTo>
                    <a:cubicBezTo>
                      <a:pt x="3745" y="25902"/>
                      <a:pt x="1653" y="27672"/>
                      <a:pt x="887" y="30097"/>
                    </a:cubicBezTo>
                    <a:cubicBezTo>
                      <a:pt x="121" y="32523"/>
                      <a:pt x="818" y="35173"/>
                      <a:pt x="2677" y="36908"/>
                    </a:cubicBezTo>
                    <a:lnTo>
                      <a:pt x="18180" y="51353"/>
                    </a:lnTo>
                    <a:lnTo>
                      <a:pt x="14535" y="71676"/>
                    </a:lnTo>
                    <a:cubicBezTo>
                      <a:pt x="14093" y="74135"/>
                      <a:pt x="15078" y="76632"/>
                      <a:pt x="17080" y="78127"/>
                    </a:cubicBezTo>
                    <a:cubicBezTo>
                      <a:pt x="19082" y="79622"/>
                      <a:pt x="21757" y="79857"/>
                      <a:pt x="23989" y="78734"/>
                    </a:cubicBezTo>
                    <a:lnTo>
                      <a:pt x="43445" y="68958"/>
                    </a:lnTo>
                    <a:lnTo>
                      <a:pt x="62901" y="78734"/>
                    </a:lnTo>
                    <a:cubicBezTo>
                      <a:pt x="65133" y="79857"/>
                      <a:pt x="67808" y="79622"/>
                      <a:pt x="69810" y="78127"/>
                    </a:cubicBezTo>
                    <a:cubicBezTo>
                      <a:pt x="71812" y="76633"/>
                      <a:pt x="72797" y="74135"/>
                      <a:pt x="72355" y="71676"/>
                    </a:cubicBezTo>
                    <a:lnTo>
                      <a:pt x="68710" y="51353"/>
                    </a:lnTo>
                    <a:lnTo>
                      <a:pt x="84213" y="36908"/>
                    </a:lnTo>
                    <a:cubicBezTo>
                      <a:pt x="86072" y="35173"/>
                      <a:pt x="86769" y="32523"/>
                      <a:pt x="86003" y="30097"/>
                    </a:cubicBezTo>
                    <a:cubicBezTo>
                      <a:pt x="85235" y="27671"/>
                      <a:pt x="83142" y="25902"/>
                      <a:pt x="80623" y="25550"/>
                    </a:cubicBezTo>
                    <a:close/>
                    <a:moveTo>
                      <a:pt x="57084" y="44156"/>
                    </a:moveTo>
                    <a:cubicBezTo>
                      <a:pt x="55444" y="45683"/>
                      <a:pt x="54692" y="47939"/>
                      <a:pt x="55088" y="50145"/>
                    </a:cubicBezTo>
                    <a:lnTo>
                      <a:pt x="57039" y="61029"/>
                    </a:lnTo>
                    <a:lnTo>
                      <a:pt x="46406" y="55684"/>
                    </a:lnTo>
                    <a:cubicBezTo>
                      <a:pt x="44542" y="54748"/>
                      <a:pt x="42346" y="54748"/>
                      <a:pt x="40481" y="55684"/>
                    </a:cubicBezTo>
                    <a:lnTo>
                      <a:pt x="29848" y="61029"/>
                    </a:lnTo>
                    <a:lnTo>
                      <a:pt x="31800" y="50145"/>
                    </a:lnTo>
                    <a:cubicBezTo>
                      <a:pt x="32195" y="47939"/>
                      <a:pt x="31443" y="45683"/>
                      <a:pt x="29803" y="44156"/>
                    </a:cubicBezTo>
                    <a:lnTo>
                      <a:pt x="21811" y="36708"/>
                    </a:lnTo>
                    <a:lnTo>
                      <a:pt x="33146" y="35137"/>
                    </a:lnTo>
                    <a:cubicBezTo>
                      <a:pt x="35268" y="34839"/>
                      <a:pt x="37114" y="33531"/>
                      <a:pt x="38098" y="31627"/>
                    </a:cubicBezTo>
                    <a:lnTo>
                      <a:pt x="43443" y="21271"/>
                    </a:lnTo>
                    <a:lnTo>
                      <a:pt x="48789" y="31627"/>
                    </a:lnTo>
                    <a:cubicBezTo>
                      <a:pt x="49772" y="33531"/>
                      <a:pt x="51619" y="34840"/>
                      <a:pt x="53741" y="35137"/>
                    </a:cubicBezTo>
                    <a:lnTo>
                      <a:pt x="65076" y="36708"/>
                    </a:lnTo>
                    <a:lnTo>
                      <a:pt x="57084" y="44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51" name="Google Shape;187;p15"/>
              <p:cNvSpPr/>
              <p:nvPr/>
            </p:nvSpPr>
            <p:spPr>
              <a:xfrm>
                <a:off x="7738150" y="1273736"/>
                <a:ext cx="86428" cy="79357"/>
              </a:xfrm>
              <a:custGeom>
                <a:avLst/>
                <a:gdLst/>
                <a:ahLst/>
                <a:cxnLst/>
                <a:rect l="l" t="t" r="r" b="b"/>
                <a:pathLst>
                  <a:path w="86428" h="79357" extrusionOk="0">
                    <a:moveTo>
                      <a:pt x="80624" y="25550"/>
                    </a:moveTo>
                    <a:lnTo>
                      <a:pt x="58946" y="22539"/>
                    </a:lnTo>
                    <a:lnTo>
                      <a:pt x="49304" y="3869"/>
                    </a:lnTo>
                    <a:cubicBezTo>
                      <a:pt x="48057" y="1826"/>
                      <a:pt x="45837" y="580"/>
                      <a:pt x="43444" y="580"/>
                    </a:cubicBezTo>
                    <a:cubicBezTo>
                      <a:pt x="41050" y="580"/>
                      <a:pt x="38830" y="1826"/>
                      <a:pt x="37583" y="3869"/>
                    </a:cubicBezTo>
                    <a:lnTo>
                      <a:pt x="27942" y="22539"/>
                    </a:lnTo>
                    <a:lnTo>
                      <a:pt x="6264" y="25550"/>
                    </a:lnTo>
                    <a:cubicBezTo>
                      <a:pt x="3745" y="25902"/>
                      <a:pt x="1653" y="27672"/>
                      <a:pt x="887" y="30097"/>
                    </a:cubicBezTo>
                    <a:cubicBezTo>
                      <a:pt x="121" y="32523"/>
                      <a:pt x="817" y="35173"/>
                      <a:pt x="2678" y="36908"/>
                    </a:cubicBezTo>
                    <a:lnTo>
                      <a:pt x="18179" y="51353"/>
                    </a:lnTo>
                    <a:lnTo>
                      <a:pt x="14534" y="71676"/>
                    </a:lnTo>
                    <a:cubicBezTo>
                      <a:pt x="14092" y="74135"/>
                      <a:pt x="15078" y="76632"/>
                      <a:pt x="17080" y="78127"/>
                    </a:cubicBezTo>
                    <a:cubicBezTo>
                      <a:pt x="19082" y="79622"/>
                      <a:pt x="21756" y="79857"/>
                      <a:pt x="23988" y="78734"/>
                    </a:cubicBezTo>
                    <a:lnTo>
                      <a:pt x="43444" y="68958"/>
                    </a:lnTo>
                    <a:lnTo>
                      <a:pt x="62900" y="78734"/>
                    </a:lnTo>
                    <a:cubicBezTo>
                      <a:pt x="65132" y="79857"/>
                      <a:pt x="67807" y="79622"/>
                      <a:pt x="69809" y="78127"/>
                    </a:cubicBezTo>
                    <a:cubicBezTo>
                      <a:pt x="71811" y="76633"/>
                      <a:pt x="72796" y="74135"/>
                      <a:pt x="72355" y="71676"/>
                    </a:cubicBezTo>
                    <a:lnTo>
                      <a:pt x="68710" y="51353"/>
                    </a:lnTo>
                    <a:lnTo>
                      <a:pt x="84212" y="36908"/>
                    </a:lnTo>
                    <a:cubicBezTo>
                      <a:pt x="86072" y="35173"/>
                      <a:pt x="86769" y="32523"/>
                      <a:pt x="86003" y="30097"/>
                    </a:cubicBezTo>
                    <a:cubicBezTo>
                      <a:pt x="85235" y="27671"/>
                      <a:pt x="83143" y="25902"/>
                      <a:pt x="80624" y="25550"/>
                    </a:cubicBezTo>
                    <a:close/>
                    <a:moveTo>
                      <a:pt x="57084" y="44156"/>
                    </a:moveTo>
                    <a:cubicBezTo>
                      <a:pt x="55445" y="45683"/>
                      <a:pt x="54693" y="47939"/>
                      <a:pt x="55088" y="50145"/>
                    </a:cubicBezTo>
                    <a:lnTo>
                      <a:pt x="57040" y="61029"/>
                    </a:lnTo>
                    <a:lnTo>
                      <a:pt x="46406" y="55684"/>
                    </a:lnTo>
                    <a:cubicBezTo>
                      <a:pt x="44542" y="54748"/>
                      <a:pt x="42345" y="54748"/>
                      <a:pt x="40481" y="55684"/>
                    </a:cubicBezTo>
                    <a:lnTo>
                      <a:pt x="29848" y="61029"/>
                    </a:lnTo>
                    <a:lnTo>
                      <a:pt x="31800" y="50145"/>
                    </a:lnTo>
                    <a:cubicBezTo>
                      <a:pt x="32195" y="47939"/>
                      <a:pt x="31443" y="45683"/>
                      <a:pt x="29803" y="44156"/>
                    </a:cubicBezTo>
                    <a:lnTo>
                      <a:pt x="21811" y="36708"/>
                    </a:lnTo>
                    <a:lnTo>
                      <a:pt x="33146" y="35137"/>
                    </a:lnTo>
                    <a:cubicBezTo>
                      <a:pt x="35268" y="34839"/>
                      <a:pt x="37115" y="33531"/>
                      <a:pt x="38098" y="31627"/>
                    </a:cubicBezTo>
                    <a:lnTo>
                      <a:pt x="43444" y="21271"/>
                    </a:lnTo>
                    <a:lnTo>
                      <a:pt x="48789" y="31627"/>
                    </a:lnTo>
                    <a:cubicBezTo>
                      <a:pt x="49772" y="33531"/>
                      <a:pt x="51619" y="34840"/>
                      <a:pt x="53741" y="35137"/>
                    </a:cubicBezTo>
                    <a:lnTo>
                      <a:pt x="65076" y="36708"/>
                    </a:lnTo>
                    <a:lnTo>
                      <a:pt x="57084" y="441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37138" tIns="68550" rIns="137138" bIns="685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050"/>
                </a:pPr>
                <a:endParaRPr sz="1200">
                  <a:solidFill>
                    <a:schemeClr val="accent3">
                      <a:lumMod val="40000"/>
                      <a:lumOff val="60000"/>
                    </a:schemeClr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  <p:sp>
          <p:nvSpPr>
            <p:cNvPr id="53" name="Google Shape;169;p15"/>
            <p:cNvSpPr/>
            <p:nvPr/>
          </p:nvSpPr>
          <p:spPr>
            <a:xfrm rot="5400000">
              <a:off x="5151877" y="6184370"/>
              <a:ext cx="474639" cy="420051"/>
            </a:xfrm>
            <a:custGeom>
              <a:avLst/>
              <a:gdLst/>
              <a:ahLst/>
              <a:cxnLst/>
              <a:rect l="l" t="t" r="r" b="b"/>
              <a:pathLst>
                <a:path w="396773" h="351140" extrusionOk="0">
                  <a:moveTo>
                    <a:pt x="394171" y="169978"/>
                  </a:moveTo>
                  <a:lnTo>
                    <a:pt x="237422" y="13228"/>
                  </a:lnTo>
                  <a:cubicBezTo>
                    <a:pt x="220558" y="-3636"/>
                    <a:pt x="193119" y="-3636"/>
                    <a:pt x="176256" y="13228"/>
                  </a:cubicBezTo>
                  <a:cubicBezTo>
                    <a:pt x="159393" y="30091"/>
                    <a:pt x="159393" y="57530"/>
                    <a:pt x="176256" y="74393"/>
                  </a:cubicBezTo>
                  <a:lnTo>
                    <a:pt x="236415" y="134552"/>
                  </a:lnTo>
                  <a:lnTo>
                    <a:pt x="41830" y="134552"/>
                  </a:lnTo>
                  <a:cubicBezTo>
                    <a:pt x="19093" y="134552"/>
                    <a:pt x="580" y="153049"/>
                    <a:pt x="580" y="175802"/>
                  </a:cubicBezTo>
                  <a:cubicBezTo>
                    <a:pt x="580" y="198555"/>
                    <a:pt x="19093" y="217052"/>
                    <a:pt x="41830" y="217052"/>
                  </a:cubicBezTo>
                  <a:lnTo>
                    <a:pt x="236398" y="217052"/>
                  </a:lnTo>
                  <a:lnTo>
                    <a:pt x="176240" y="277210"/>
                  </a:lnTo>
                  <a:cubicBezTo>
                    <a:pt x="159376" y="294074"/>
                    <a:pt x="159376" y="321513"/>
                    <a:pt x="176240" y="338376"/>
                  </a:cubicBezTo>
                  <a:cubicBezTo>
                    <a:pt x="184688" y="346824"/>
                    <a:pt x="195759" y="351032"/>
                    <a:pt x="206831" y="351032"/>
                  </a:cubicBezTo>
                  <a:cubicBezTo>
                    <a:pt x="217902" y="351032"/>
                    <a:pt x="228973" y="346824"/>
                    <a:pt x="237422" y="338393"/>
                  </a:cubicBezTo>
                  <a:lnTo>
                    <a:pt x="394172" y="181643"/>
                  </a:lnTo>
                  <a:cubicBezTo>
                    <a:pt x="397389" y="178425"/>
                    <a:pt x="397389" y="173195"/>
                    <a:pt x="394171" y="169978"/>
                  </a:cubicBezTo>
                  <a:close/>
                  <a:moveTo>
                    <a:pt x="225756" y="326711"/>
                  </a:moveTo>
                  <a:cubicBezTo>
                    <a:pt x="215328" y="337139"/>
                    <a:pt x="198349" y="337139"/>
                    <a:pt x="187922" y="326711"/>
                  </a:cubicBezTo>
                  <a:cubicBezTo>
                    <a:pt x="182873" y="321662"/>
                    <a:pt x="180084" y="314946"/>
                    <a:pt x="180084" y="307802"/>
                  </a:cubicBezTo>
                  <a:cubicBezTo>
                    <a:pt x="180084" y="300658"/>
                    <a:pt x="182873" y="293942"/>
                    <a:pt x="187922" y="288893"/>
                  </a:cubicBezTo>
                  <a:lnTo>
                    <a:pt x="262172" y="214643"/>
                  </a:lnTo>
                  <a:cubicBezTo>
                    <a:pt x="264531" y="212283"/>
                    <a:pt x="265241" y="208736"/>
                    <a:pt x="263954" y="205650"/>
                  </a:cubicBezTo>
                  <a:cubicBezTo>
                    <a:pt x="262683" y="202565"/>
                    <a:pt x="259663" y="200552"/>
                    <a:pt x="256331" y="200552"/>
                  </a:cubicBezTo>
                  <a:lnTo>
                    <a:pt x="41830" y="200552"/>
                  </a:lnTo>
                  <a:cubicBezTo>
                    <a:pt x="28184" y="200552"/>
                    <a:pt x="17080" y="189448"/>
                    <a:pt x="17080" y="175802"/>
                  </a:cubicBezTo>
                  <a:cubicBezTo>
                    <a:pt x="17080" y="162156"/>
                    <a:pt x="28184" y="151052"/>
                    <a:pt x="41830" y="151052"/>
                  </a:cubicBezTo>
                  <a:lnTo>
                    <a:pt x="256314" y="151052"/>
                  </a:lnTo>
                  <a:cubicBezTo>
                    <a:pt x="259646" y="151052"/>
                    <a:pt x="262666" y="149039"/>
                    <a:pt x="263937" y="145953"/>
                  </a:cubicBezTo>
                  <a:cubicBezTo>
                    <a:pt x="265224" y="142868"/>
                    <a:pt x="264514" y="139320"/>
                    <a:pt x="262155" y="136961"/>
                  </a:cubicBezTo>
                  <a:lnTo>
                    <a:pt x="187905" y="62711"/>
                  </a:lnTo>
                  <a:cubicBezTo>
                    <a:pt x="182856" y="57662"/>
                    <a:pt x="180067" y="50946"/>
                    <a:pt x="180067" y="43802"/>
                  </a:cubicBezTo>
                  <a:cubicBezTo>
                    <a:pt x="180067" y="36657"/>
                    <a:pt x="182856" y="29942"/>
                    <a:pt x="187922" y="24893"/>
                  </a:cubicBezTo>
                  <a:cubicBezTo>
                    <a:pt x="198350" y="14464"/>
                    <a:pt x="215328" y="14464"/>
                    <a:pt x="225756" y="24893"/>
                  </a:cubicBezTo>
                  <a:lnTo>
                    <a:pt x="376665" y="175802"/>
                  </a:lnTo>
                  <a:lnTo>
                    <a:pt x="225756" y="3267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37138" tIns="68550" rIns="137138" bIns="6855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050"/>
              </a:pPr>
              <a:endParaRPr sz="120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34823799-EB8B-48E9-9C80-15BADC438154}"/>
              </a:ext>
            </a:extLst>
          </p:cNvPr>
          <p:cNvGrpSpPr/>
          <p:nvPr/>
        </p:nvGrpSpPr>
        <p:grpSpPr>
          <a:xfrm rot="10800000">
            <a:off x="8650003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55" name="Прямоугольный треугольник 54">
              <a:extLst>
                <a:ext uri="{FF2B5EF4-FFF2-40B4-BE49-F238E27FC236}">
                  <a16:creationId xmlns:a16="http://schemas.microsoft.com/office/drawing/2014/main" id="{650A39F7-BDDA-42B0-9496-4591CFDD3A59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56" name="Блок-схема: процесс 55">
              <a:extLst>
                <a:ext uri="{FF2B5EF4-FFF2-40B4-BE49-F238E27FC236}">
                  <a16:creationId xmlns:a16="http://schemas.microsoft.com/office/drawing/2014/main" id="{E72F61A0-9A09-4175-8CDF-97ED8DD8027F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57" name="Номер слайда 111">
            <a:extLst>
              <a:ext uri="{FF2B5EF4-FFF2-40B4-BE49-F238E27FC236}">
                <a16:creationId xmlns:a16="http://schemas.microsoft.com/office/drawing/2014/main" id="{5AC198FD-73A8-4EFB-BA59-5B2506079DE8}"/>
              </a:ext>
            </a:extLst>
          </p:cNvPr>
          <p:cNvSpPr txBox="1">
            <a:spLocks/>
          </p:cNvSpPr>
          <p:nvPr/>
        </p:nvSpPr>
        <p:spPr>
          <a:xfrm>
            <a:off x="8705849" y="4776616"/>
            <a:ext cx="438151" cy="414659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defPPr>
              <a:defRPr lang="en-US"/>
            </a:defPPr>
            <a:lvl1pPr marL="0" algn="r" defTabSz="25301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3014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6029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9043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2058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5072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8087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1101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4116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13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59" name="Прямоугольный треугольник 58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0" name="Блок-схема: процесс 59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61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</p:spTree>
    <p:extLst>
      <p:ext uri="{BB962C8B-B14F-4D97-AF65-F5344CB8AC3E}">
        <p14:creationId xmlns:p14="http://schemas.microsoft.com/office/powerpoint/2010/main" val="329314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794200" y="-2098"/>
            <a:ext cx="7476506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         ЗАЩИТА ПРАВ ПОТРЕБИТЕЛЕЙ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81077C4-00F1-4BFD-A82C-2116F5489837}"/>
              </a:ext>
            </a:extLst>
          </p:cNvPr>
          <p:cNvSpPr/>
          <p:nvPr/>
        </p:nvSpPr>
        <p:spPr>
          <a:xfrm>
            <a:off x="94236" y="499368"/>
            <a:ext cx="8949582" cy="281929"/>
          </a:xfrm>
          <a:prstGeom prst="rect">
            <a:avLst/>
          </a:prstGeom>
          <a:solidFill>
            <a:srgbClr val="182F55"/>
          </a:solidFill>
        </p:spPr>
        <p:txBody>
          <a:bodyPr wrap="square" lIns="50603" tIns="25301" rIns="50603" bIns="2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НОВОВЕДЕНИЯ ДЛЯ ПОСТРОЕНИЯ ЦЕЛОСТНОЙ СИСТЕМЫ ЗАЩИТЫ ПРАВ ПОТРЕБИТЕЛЕЙ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1077C4-00F1-4BFD-A82C-2116F5489837}"/>
              </a:ext>
            </a:extLst>
          </p:cNvPr>
          <p:cNvSpPr/>
          <p:nvPr/>
        </p:nvSpPr>
        <p:spPr>
          <a:xfrm>
            <a:off x="76226" y="2044954"/>
            <a:ext cx="8949582" cy="512761"/>
          </a:xfrm>
          <a:prstGeom prst="rect">
            <a:avLst/>
          </a:prstGeom>
          <a:solidFill>
            <a:srgbClr val="182F55"/>
          </a:solidFill>
        </p:spPr>
        <p:txBody>
          <a:bodyPr wrap="square" lIns="50603" tIns="25301" rIns="50603" bIns="2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ИНИЦИАТИВЫ ПО ПОВЫШЕНИЮ СИСТЕМЫ ЗАЩИТЫ ПРАВ ПОТРЕБИТЕЛЕЙ НА ПРИНЦИПИАЛЬНО КАЧЕСТВЕННЫЙ УРОВЕНЬ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A58C1D9-7EE4-4611-96BC-FFA5DAA33CEC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D57F9EC-DFAB-4D7C-B90F-F953A795719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id="{C2D0DBD1-1406-4D8F-916F-1C5D65275618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8" name="Блок-схема: процесс 27">
              <a:extLst>
                <a:ext uri="{FF2B5EF4-FFF2-40B4-BE49-F238E27FC236}">
                  <a16:creationId xmlns:a16="http://schemas.microsoft.com/office/drawing/2014/main" id="{6DCB11DF-DB22-422A-917A-32BF362021EF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29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D941E29F-2189-4178-8C54-9C082203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87A6A2-364E-44CF-BFBE-A2D88AE5C1A3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37" name="Прямоугольный треугольник 36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38" name="Блок-схема: процесс 37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39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6090" y="874992"/>
            <a:ext cx="2768889" cy="1051370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latin typeface="Arial Narrow" pitchFamily="34" charset="0"/>
              </a:rPr>
              <a:t>25 июня 2020 года </a:t>
            </a:r>
          </a:p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latin typeface="Arial Narrow" pitchFamily="34" charset="0"/>
              </a:rPr>
              <a:t>принят Закон РК </a:t>
            </a:r>
          </a:p>
          <a:p>
            <a:pPr algn="ctr">
              <a:defRPr/>
            </a:pPr>
            <a:r>
              <a:rPr lang="ru-RU" sz="1300" dirty="0">
                <a:solidFill>
                  <a:schemeClr val="bg1"/>
                </a:solidFill>
                <a:latin typeface="Arial Narrow" pitchFamily="34" charset="0"/>
              </a:rPr>
              <a:t>«О внесении изменений и дополнений в законодательные акты РК </a:t>
            </a:r>
            <a:r>
              <a:rPr lang="ru-RU" sz="1300" b="1" dirty="0">
                <a:solidFill>
                  <a:srgbClr val="FFC000"/>
                </a:solidFill>
                <a:latin typeface="Arial Narrow" pitchFamily="34" charset="0"/>
              </a:rPr>
              <a:t>по вопросам защиты прав потребителей»</a:t>
            </a:r>
            <a:endParaRPr lang="ru-RU" sz="1300" b="1" dirty="0">
              <a:solidFill>
                <a:srgbClr val="FFC000"/>
              </a:solidFill>
              <a:latin typeface="Arial Narrow" pitchFamily="34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62754" y="903825"/>
            <a:ext cx="5937354" cy="1056841"/>
          </a:xfrm>
          <a:prstGeom prst="roundRect">
            <a:avLst>
              <a:gd name="adj" fmla="val 4797"/>
            </a:avLst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Приоритетность</a:t>
            </a:r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 восстановления нарушенных прав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и законных интересов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Вовлечение и </a:t>
            </a:r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поддержка НПО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и гражданского сообщества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Усиление координирующей роли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уполномоченного органа в сфере ЗПП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Автоматизация процесса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подачи и рассмотрения жалоб</a:t>
            </a:r>
          </a:p>
        </p:txBody>
      </p: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F215B260-38F9-47DC-AFED-BFA60A0CFDB0}"/>
              </a:ext>
            </a:extLst>
          </p:cNvPr>
          <p:cNvCxnSpPr/>
          <p:nvPr/>
        </p:nvCxnSpPr>
        <p:spPr>
          <a:xfrm flipH="1">
            <a:off x="2736669" y="2592582"/>
            <a:ext cx="24390" cy="229945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3C833541-A4EC-4CFE-857A-9174C1F14A49}"/>
              </a:ext>
            </a:extLst>
          </p:cNvPr>
          <p:cNvCxnSpPr>
            <a:cxnSpLocks/>
          </p:cNvCxnSpPr>
          <p:nvPr/>
        </p:nvCxnSpPr>
        <p:spPr>
          <a:xfrm>
            <a:off x="233073" y="3763125"/>
            <a:ext cx="878800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88720" y="2666942"/>
            <a:ext cx="23390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Создание НПО</a:t>
            </a:r>
          </a:p>
          <a:p>
            <a:pPr algn="ctr"/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«Национальная ассоциация потребителей Казахстана»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294CA49-5356-4B75-9B2E-3C818F82D867}"/>
              </a:ext>
            </a:extLst>
          </p:cNvPr>
          <p:cNvSpPr/>
          <p:nvPr/>
        </p:nvSpPr>
        <p:spPr>
          <a:xfrm>
            <a:off x="2802225" y="2573104"/>
            <a:ext cx="2964476" cy="107721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Увеличение  уровня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 Narrow" pitchFamily="34" charset="0"/>
              </a:rPr>
              <a:t>удовлетворенности ЗПП до </a:t>
            </a:r>
            <a:endParaRPr lang="en-US" sz="1600" dirty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ru-RU" sz="3200" b="1" dirty="0">
                <a:solidFill>
                  <a:srgbClr val="FFC000"/>
                </a:solidFill>
                <a:latin typeface="Arial Narrow" pitchFamily="34" charset="0"/>
              </a:rPr>
              <a:t>80%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766701" y="2666942"/>
            <a:ext cx="3284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Введение </a:t>
            </a:r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анализа регуляторного воздействия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на интересы потребителей при разработке правовых актов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68779" y="3867089"/>
            <a:ext cx="2378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В</a:t>
            </a:r>
            <a:r>
              <a:rPr lang="kk-KZ" sz="1400" dirty="0">
                <a:solidFill>
                  <a:schemeClr val="bg1"/>
                </a:solidFill>
                <a:latin typeface="Arial Narrow" pitchFamily="34" charset="0"/>
              </a:rPr>
              <a:t>ведение института </a:t>
            </a:r>
            <a:r>
              <a:rPr lang="kk-KZ" sz="1400" b="1" dirty="0">
                <a:solidFill>
                  <a:srgbClr val="FFC000"/>
                </a:solidFill>
                <a:latin typeface="Arial Narrow" pitchFamily="34" charset="0"/>
              </a:rPr>
              <a:t>ОМБУДСМЕНА </a:t>
            </a:r>
          </a:p>
          <a:p>
            <a:pPr algn="ctr"/>
            <a:r>
              <a:rPr lang="kk-KZ" sz="1400" dirty="0">
                <a:solidFill>
                  <a:schemeClr val="bg1"/>
                </a:solidFill>
                <a:latin typeface="Arial Narrow" pitchFamily="34" charset="0"/>
              </a:rPr>
              <a:t>по защите прав потребителей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91074" y="3867089"/>
            <a:ext cx="26047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b="1" dirty="0">
                <a:solidFill>
                  <a:srgbClr val="FFC000"/>
                </a:solidFill>
                <a:latin typeface="Arial Narrow" pitchFamily="34" charset="0"/>
              </a:rPr>
              <a:t>Включение </a:t>
            </a:r>
            <a:r>
              <a:rPr lang="en-US" sz="1400" b="1" dirty="0">
                <a:solidFill>
                  <a:srgbClr val="FFC000"/>
                </a:solidFill>
                <a:latin typeface="Arial Narrow" pitchFamily="34" charset="0"/>
              </a:rPr>
              <a:t>KPI </a:t>
            </a: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ГО и МИО оценки уровня удовлетворенности </a:t>
            </a:r>
          </a:p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и доверия потребителей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834273" y="3867089"/>
            <a:ext cx="320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Принятие свода </a:t>
            </a:r>
          </a:p>
          <a:p>
            <a:pPr algn="ctr"/>
            <a:r>
              <a:rPr lang="ru-RU" sz="1400" b="1" dirty="0">
                <a:solidFill>
                  <a:srgbClr val="FFC000"/>
                </a:solidFill>
                <a:latin typeface="Arial Narrow" pitchFamily="34" charset="0"/>
              </a:rPr>
              <a:t>Правил добровольной деловой практики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Arial Narrow" pitchFamily="34" charset="0"/>
              </a:rPr>
              <a:t>и типовых договоров учитывающие интересы потребителей</a:t>
            </a: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F215B260-38F9-47DC-AFED-BFA60A0CFDB0}"/>
              </a:ext>
            </a:extLst>
          </p:cNvPr>
          <p:cNvCxnSpPr/>
          <p:nvPr/>
        </p:nvCxnSpPr>
        <p:spPr>
          <a:xfrm flipH="1">
            <a:off x="5736760" y="2607827"/>
            <a:ext cx="24390" cy="229945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709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74898" y="268682"/>
            <a:ext cx="587814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ЦИФРОВИЗАЦИЯ ОТРАСЛИ СЕРТИФИКАЦИИ И АККРЕДИТАЦИИ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0219" y="1298253"/>
            <a:ext cx="4351733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Описание проекта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10100" y="1391428"/>
            <a:ext cx="0" cy="2809097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731836" y="1298032"/>
            <a:ext cx="4288339" cy="339719"/>
          </a:xfrm>
          <a:prstGeom prst="rect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kk-KZ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Текущий статус реализации</a:t>
            </a:r>
            <a:endParaRPr lang="ru-RU" sz="1200" b="1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144" y="765696"/>
            <a:ext cx="886003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kk-K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Перевести все процессы аккредитации и сертификации в онлайн формат с использованием технологии блокчейн в целях повышения прозрачности, сокращения временных расходов и исключения коррупционных рисков.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362041"/>
            <a:ext cx="9144000" cy="771935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" y="4352364"/>
            <a:ext cx="2095500" cy="791137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Социально-экономические эффекты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-1" y="421567"/>
            <a:ext cx="2095500" cy="258823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1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Цель проекта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44642" y="1721381"/>
            <a:ext cx="4275533" cy="260840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июля 2020 года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запущена система Е-аккредитация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 сегодняшний день зарегистрировано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2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пользователей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Выданы 16 электронных аттестатов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 разных типов. 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анализ и пересмотр НПА по вопросам сертификации. 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нормы по электронным сертификатам, декларациям и протоколам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Находятся на согласовании в Мажилисе Парламента РК.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следующем году планируется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закона об электронной сертификации.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1145" y="4374044"/>
            <a:ext cx="7022855" cy="761747"/>
          </a:xfrm>
          <a:prstGeom prst="rect">
            <a:avLst/>
          </a:prstGeom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Сократить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получения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80%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</a:t>
            </a:r>
            <a:r>
              <a:rPr lang="kk-K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мониторинг исполнения 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требований стандартов и тех.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егламентов.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трудозатрат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аккредитации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kk-KZ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kk-KZ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</a:t>
            </a:r>
            <a:endParaRPr lang="kk-KZ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Сокращение количества серых сертификатов на рынке в три раза.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34473" y="3662649"/>
            <a:ext cx="251802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35"/>
          <p:cNvGrpSpPr/>
          <p:nvPr/>
        </p:nvGrpSpPr>
        <p:grpSpPr>
          <a:xfrm>
            <a:off x="3416913" y="3350130"/>
            <a:ext cx="690093" cy="511459"/>
            <a:chOff x="6904038" y="1606551"/>
            <a:chExt cx="1084263" cy="768350"/>
          </a:xfrm>
          <a:solidFill>
            <a:srgbClr val="002060"/>
          </a:solidFill>
        </p:grpSpPr>
        <p:sp>
          <p:nvSpPr>
            <p:cNvPr id="25" name="Freeform 314"/>
            <p:cNvSpPr>
              <a:spLocks/>
            </p:cNvSpPr>
            <p:nvPr/>
          </p:nvSpPr>
          <p:spPr bwMode="auto">
            <a:xfrm>
              <a:off x="7716838" y="1674813"/>
              <a:ext cx="169863" cy="554038"/>
            </a:xfrm>
            <a:custGeom>
              <a:avLst/>
              <a:gdLst>
                <a:gd name="T0" fmla="*/ 4 w 15"/>
                <a:gd name="T1" fmla="*/ 5 h 49"/>
                <a:gd name="T2" fmla="*/ 3 w 15"/>
                <a:gd name="T3" fmla="*/ 6 h 49"/>
                <a:gd name="T4" fmla="*/ 9 w 15"/>
                <a:gd name="T5" fmla="*/ 6 h 49"/>
                <a:gd name="T6" fmla="*/ 9 w 15"/>
                <a:gd name="T7" fmla="*/ 49 h 49"/>
                <a:gd name="T8" fmla="*/ 15 w 15"/>
                <a:gd name="T9" fmla="*/ 49 h 49"/>
                <a:gd name="T10" fmla="*/ 15 w 15"/>
                <a:gd name="T11" fmla="*/ 5 h 49"/>
                <a:gd name="T12" fmla="*/ 10 w 15"/>
                <a:gd name="T13" fmla="*/ 0 h 49"/>
                <a:gd name="T14" fmla="*/ 0 w 15"/>
                <a:gd name="T15" fmla="*/ 0 h 49"/>
                <a:gd name="T16" fmla="*/ 2 w 15"/>
                <a:gd name="T17" fmla="*/ 2 h 49"/>
                <a:gd name="T18" fmla="*/ 4 w 15"/>
                <a:gd name="T19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49">
                  <a:moveTo>
                    <a:pt x="4" y="5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2"/>
                    <a:pt x="13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315"/>
            <p:cNvSpPr>
              <a:spLocks/>
            </p:cNvSpPr>
            <p:nvPr/>
          </p:nvSpPr>
          <p:spPr bwMode="auto">
            <a:xfrm>
              <a:off x="7005638" y="1674813"/>
              <a:ext cx="192088" cy="554038"/>
            </a:xfrm>
            <a:custGeom>
              <a:avLst/>
              <a:gdLst>
                <a:gd name="T0" fmla="*/ 7 w 17"/>
                <a:gd name="T1" fmla="*/ 6 h 49"/>
                <a:gd name="T2" fmla="*/ 14 w 17"/>
                <a:gd name="T3" fmla="*/ 6 h 49"/>
                <a:gd name="T4" fmla="*/ 13 w 17"/>
                <a:gd name="T5" fmla="*/ 4 h 49"/>
                <a:gd name="T6" fmla="*/ 15 w 17"/>
                <a:gd name="T7" fmla="*/ 1 h 49"/>
                <a:gd name="T8" fmla="*/ 17 w 17"/>
                <a:gd name="T9" fmla="*/ 0 h 49"/>
                <a:gd name="T10" fmla="*/ 6 w 17"/>
                <a:gd name="T11" fmla="*/ 0 h 49"/>
                <a:gd name="T12" fmla="*/ 0 w 17"/>
                <a:gd name="T13" fmla="*/ 5 h 49"/>
                <a:gd name="T14" fmla="*/ 0 w 17"/>
                <a:gd name="T15" fmla="*/ 49 h 49"/>
                <a:gd name="T16" fmla="*/ 7 w 17"/>
                <a:gd name="T17" fmla="*/ 49 h 49"/>
                <a:gd name="T18" fmla="*/ 7 w 17"/>
                <a:gd name="T19" fmla="*/ 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49">
                  <a:moveTo>
                    <a:pt x="7" y="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7" y="49"/>
                    <a:pt x="7" y="49"/>
                    <a:pt x="7" y="49"/>
                  </a:cubicBezTo>
                  <a:lnTo>
                    <a:pt x="7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316"/>
            <p:cNvSpPr>
              <a:spLocks noEditPoints="1"/>
            </p:cNvSpPr>
            <p:nvPr/>
          </p:nvSpPr>
          <p:spPr bwMode="auto">
            <a:xfrm>
              <a:off x="6904038" y="2295526"/>
              <a:ext cx="1084263" cy="79375"/>
            </a:xfrm>
            <a:custGeom>
              <a:avLst/>
              <a:gdLst>
                <a:gd name="T0" fmla="*/ 10 w 96"/>
                <a:gd name="T1" fmla="*/ 7 h 7"/>
                <a:gd name="T2" fmla="*/ 87 w 96"/>
                <a:gd name="T3" fmla="*/ 7 h 7"/>
                <a:gd name="T4" fmla="*/ 94 w 96"/>
                <a:gd name="T5" fmla="*/ 0 h 7"/>
                <a:gd name="T6" fmla="*/ 2 w 96"/>
                <a:gd name="T7" fmla="*/ 0 h 7"/>
                <a:gd name="T8" fmla="*/ 10 w 96"/>
                <a:gd name="T9" fmla="*/ 7 h 7"/>
                <a:gd name="T10" fmla="*/ 14 w 96"/>
                <a:gd name="T11" fmla="*/ 2 h 7"/>
                <a:gd name="T12" fmla="*/ 18 w 96"/>
                <a:gd name="T13" fmla="*/ 2 h 7"/>
                <a:gd name="T14" fmla="*/ 20 w 96"/>
                <a:gd name="T15" fmla="*/ 4 h 7"/>
                <a:gd name="T16" fmla="*/ 18 w 96"/>
                <a:gd name="T17" fmla="*/ 6 h 7"/>
                <a:gd name="T18" fmla="*/ 14 w 96"/>
                <a:gd name="T19" fmla="*/ 6 h 7"/>
                <a:gd name="T20" fmla="*/ 13 w 96"/>
                <a:gd name="T21" fmla="*/ 4 h 7"/>
                <a:gd name="T22" fmla="*/ 14 w 96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">
                  <a:moveTo>
                    <a:pt x="10" y="7"/>
                  </a:moveTo>
                  <a:cubicBezTo>
                    <a:pt x="87" y="7"/>
                    <a:pt x="87" y="7"/>
                    <a:pt x="87" y="7"/>
                  </a:cubicBezTo>
                  <a:cubicBezTo>
                    <a:pt x="96" y="7"/>
                    <a:pt x="96" y="0"/>
                    <a:pt x="9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7"/>
                    <a:pt x="10" y="7"/>
                  </a:cubicBezTo>
                  <a:close/>
                  <a:moveTo>
                    <a:pt x="14" y="2"/>
                  </a:move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20" y="3"/>
                    <a:pt x="20" y="4"/>
                  </a:cubicBezTo>
                  <a:cubicBezTo>
                    <a:pt x="20" y="5"/>
                    <a:pt x="19" y="6"/>
                    <a:pt x="18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3" y="3"/>
                    <a:pt x="14" y="2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317"/>
            <p:cNvSpPr>
              <a:spLocks noEditPoints="1"/>
            </p:cNvSpPr>
            <p:nvPr/>
          </p:nvSpPr>
          <p:spPr bwMode="auto">
            <a:xfrm>
              <a:off x="7151688" y="1606551"/>
              <a:ext cx="609600" cy="609600"/>
            </a:xfrm>
            <a:custGeom>
              <a:avLst/>
              <a:gdLst>
                <a:gd name="T0" fmla="*/ 4 w 54"/>
                <a:gd name="T1" fmla="*/ 17 h 54"/>
                <a:gd name="T2" fmla="*/ 2 w 54"/>
                <a:gd name="T3" fmla="*/ 22 h 54"/>
                <a:gd name="T4" fmla="*/ 2 w 54"/>
                <a:gd name="T5" fmla="*/ 27 h 54"/>
                <a:gd name="T6" fmla="*/ 2 w 54"/>
                <a:gd name="T7" fmla="*/ 32 h 54"/>
                <a:gd name="T8" fmla="*/ 4 w 54"/>
                <a:gd name="T9" fmla="*/ 37 h 54"/>
                <a:gd name="T10" fmla="*/ 6 w 54"/>
                <a:gd name="T11" fmla="*/ 42 h 54"/>
                <a:gd name="T12" fmla="*/ 10 w 54"/>
                <a:gd name="T13" fmla="*/ 46 h 54"/>
                <a:gd name="T14" fmla="*/ 14 w 54"/>
                <a:gd name="T15" fmla="*/ 49 h 54"/>
                <a:gd name="T16" fmla="*/ 19 w 54"/>
                <a:gd name="T17" fmla="*/ 51 h 54"/>
                <a:gd name="T18" fmla="*/ 24 w 54"/>
                <a:gd name="T19" fmla="*/ 52 h 54"/>
                <a:gd name="T20" fmla="*/ 29 w 54"/>
                <a:gd name="T21" fmla="*/ 52 h 54"/>
                <a:gd name="T22" fmla="*/ 34 w 54"/>
                <a:gd name="T23" fmla="*/ 51 h 54"/>
                <a:gd name="T24" fmla="*/ 39 w 54"/>
                <a:gd name="T25" fmla="*/ 49 h 54"/>
                <a:gd name="T26" fmla="*/ 43 w 54"/>
                <a:gd name="T27" fmla="*/ 46 h 54"/>
                <a:gd name="T28" fmla="*/ 47 w 54"/>
                <a:gd name="T29" fmla="*/ 42 h 54"/>
                <a:gd name="T30" fmla="*/ 49 w 54"/>
                <a:gd name="T31" fmla="*/ 38 h 54"/>
                <a:gd name="T32" fmla="*/ 51 w 54"/>
                <a:gd name="T33" fmla="*/ 33 h 54"/>
                <a:gd name="T34" fmla="*/ 52 w 54"/>
                <a:gd name="T35" fmla="*/ 28 h 54"/>
                <a:gd name="T36" fmla="*/ 51 w 54"/>
                <a:gd name="T37" fmla="*/ 22 h 54"/>
                <a:gd name="T38" fmla="*/ 50 w 54"/>
                <a:gd name="T39" fmla="*/ 17 h 54"/>
                <a:gd name="T40" fmla="*/ 47 w 54"/>
                <a:gd name="T41" fmla="*/ 13 h 54"/>
                <a:gd name="T42" fmla="*/ 44 w 54"/>
                <a:gd name="T43" fmla="*/ 9 h 54"/>
                <a:gd name="T44" fmla="*/ 40 w 54"/>
                <a:gd name="T45" fmla="*/ 6 h 54"/>
                <a:gd name="T46" fmla="*/ 35 w 54"/>
                <a:gd name="T47" fmla="*/ 3 h 54"/>
                <a:gd name="T48" fmla="*/ 30 w 54"/>
                <a:gd name="T49" fmla="*/ 2 h 54"/>
                <a:gd name="T50" fmla="*/ 24 w 54"/>
                <a:gd name="T51" fmla="*/ 2 h 54"/>
                <a:gd name="T52" fmla="*/ 19 w 54"/>
                <a:gd name="T53" fmla="*/ 3 h 54"/>
                <a:gd name="T54" fmla="*/ 14 w 54"/>
                <a:gd name="T55" fmla="*/ 5 h 54"/>
                <a:gd name="T56" fmla="*/ 10 w 54"/>
                <a:gd name="T57" fmla="*/ 8 h 54"/>
                <a:gd name="T58" fmla="*/ 7 w 54"/>
                <a:gd name="T59" fmla="*/ 12 h 54"/>
                <a:gd name="T60" fmla="*/ 25 w 54"/>
                <a:gd name="T61" fmla="*/ 16 h 54"/>
                <a:gd name="T62" fmla="*/ 28 w 54"/>
                <a:gd name="T63" fmla="*/ 16 h 54"/>
                <a:gd name="T64" fmla="*/ 38 w 54"/>
                <a:gd name="T65" fmla="*/ 26 h 54"/>
                <a:gd name="T66" fmla="*/ 38 w 54"/>
                <a:gd name="T67" fmla="*/ 29 h 54"/>
                <a:gd name="T68" fmla="*/ 36 w 54"/>
                <a:gd name="T69" fmla="*/ 34 h 54"/>
                <a:gd name="T70" fmla="*/ 33 w 54"/>
                <a:gd name="T71" fmla="*/ 36 h 54"/>
                <a:gd name="T72" fmla="*/ 29 w 54"/>
                <a:gd name="T73" fmla="*/ 43 h 54"/>
                <a:gd name="T74" fmla="*/ 20 w 54"/>
                <a:gd name="T75" fmla="*/ 36 h 54"/>
                <a:gd name="T76" fmla="*/ 14 w 54"/>
                <a:gd name="T77" fmla="*/ 37 h 54"/>
                <a:gd name="T78" fmla="*/ 15 w 54"/>
                <a:gd name="T79" fmla="*/ 29 h 54"/>
                <a:gd name="T80" fmla="*/ 11 w 54"/>
                <a:gd name="T81" fmla="*/ 25 h 54"/>
                <a:gd name="T82" fmla="*/ 20 w 54"/>
                <a:gd name="T83" fmla="*/ 1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" h="54">
                  <a:moveTo>
                    <a:pt x="8" y="14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7" y="12"/>
                    <a:pt x="7" y="12"/>
                  </a:cubicBezTo>
                  <a:lnTo>
                    <a:pt x="8" y="14"/>
                  </a:lnTo>
                  <a:close/>
                  <a:moveTo>
                    <a:pt x="24" y="1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6" y="12"/>
                    <a:pt x="41" y="18"/>
                    <a:pt x="43" y="25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2" y="32"/>
                    <a:pt x="41" y="35"/>
                    <a:pt x="40" y="37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4" y="42"/>
                    <a:pt x="31" y="43"/>
                    <a:pt x="29" y="43"/>
                  </a:cubicBezTo>
                  <a:cubicBezTo>
                    <a:pt x="28" y="43"/>
                    <a:pt x="27" y="43"/>
                    <a:pt x="27" y="43"/>
                  </a:cubicBezTo>
                  <a:cubicBezTo>
                    <a:pt x="23" y="43"/>
                    <a:pt x="20" y="42"/>
                    <a:pt x="17" y="40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2" y="35"/>
                    <a:pt x="11" y="32"/>
                    <a:pt x="11" y="30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2"/>
                    <a:pt x="12" y="20"/>
                    <a:pt x="14" y="1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9" y="13"/>
                    <a:pt x="22" y="12"/>
                    <a:pt x="2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18"/>
            <p:cNvSpPr>
              <a:spLocks/>
            </p:cNvSpPr>
            <p:nvPr/>
          </p:nvSpPr>
          <p:spPr bwMode="auto">
            <a:xfrm>
              <a:off x="7412038" y="1809751"/>
              <a:ext cx="146050" cy="147638"/>
            </a:xfrm>
            <a:custGeom>
              <a:avLst/>
              <a:gdLst>
                <a:gd name="T0" fmla="*/ 1 w 13"/>
                <a:gd name="T1" fmla="*/ 7 h 13"/>
                <a:gd name="T2" fmla="*/ 1 w 13"/>
                <a:gd name="T3" fmla="*/ 12 h 13"/>
                <a:gd name="T4" fmla="*/ 6 w 13"/>
                <a:gd name="T5" fmla="*/ 12 h 13"/>
                <a:gd name="T6" fmla="*/ 7 w 13"/>
                <a:gd name="T7" fmla="*/ 8 h 13"/>
                <a:gd name="T8" fmla="*/ 10 w 13"/>
                <a:gd name="T9" fmla="*/ 5 h 13"/>
                <a:gd name="T10" fmla="*/ 11 w 13"/>
                <a:gd name="T11" fmla="*/ 4 h 13"/>
                <a:gd name="T12" fmla="*/ 13 w 13"/>
                <a:gd name="T13" fmla="*/ 2 h 13"/>
                <a:gd name="T14" fmla="*/ 13 w 13"/>
                <a:gd name="T15" fmla="*/ 2 h 13"/>
                <a:gd name="T16" fmla="*/ 11 w 13"/>
                <a:gd name="T17" fmla="*/ 0 h 13"/>
                <a:gd name="T18" fmla="*/ 11 w 13"/>
                <a:gd name="T19" fmla="*/ 0 h 13"/>
                <a:gd name="T20" fmla="*/ 10 w 13"/>
                <a:gd name="T21" fmla="*/ 1 h 13"/>
                <a:gd name="T22" fmla="*/ 8 w 13"/>
                <a:gd name="T23" fmla="*/ 3 h 13"/>
                <a:gd name="T24" fmla="*/ 5 w 13"/>
                <a:gd name="T25" fmla="*/ 6 h 13"/>
                <a:gd name="T26" fmla="*/ 1 w 13"/>
                <a:gd name="T27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1" y="7"/>
                  </a:move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5" y="13"/>
                    <a:pt x="6" y="12"/>
                  </a:cubicBezTo>
                  <a:cubicBezTo>
                    <a:pt x="7" y="11"/>
                    <a:pt x="8" y="10"/>
                    <a:pt x="7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2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Овал 29"/>
          <p:cNvSpPr/>
          <p:nvPr/>
        </p:nvSpPr>
        <p:spPr>
          <a:xfrm>
            <a:off x="207060" y="1837129"/>
            <a:ext cx="247339" cy="243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43220" y="1799488"/>
            <a:ext cx="1950798" cy="4567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68580" bIns="34290" rtlCol="0" anchor="ctr"/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Провести полный анализ и реинжиниринг бизнес-процессов</a:t>
            </a:r>
          </a:p>
        </p:txBody>
      </p:sp>
      <p:pic>
        <p:nvPicPr>
          <p:cNvPr id="32" name="Picture 2" descr="Modeling and execution of event stream processing in business processes -  ScienceDir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100" y="1841003"/>
            <a:ext cx="2124029" cy="9549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Овал 32"/>
          <p:cNvSpPr/>
          <p:nvPr/>
        </p:nvSpPr>
        <p:spPr>
          <a:xfrm>
            <a:off x="212001" y="2910271"/>
            <a:ext cx="247339" cy="243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700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727" y="2937216"/>
            <a:ext cx="3892747" cy="217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000" tIns="34290" rIns="68580" bIns="34290" rtlCol="0" anchor="ctr"/>
          <a:lstStyle/>
          <a:p>
            <a:pPr>
              <a:lnSpc>
                <a:spcPct val="80000"/>
              </a:lnSpc>
            </a:pP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ключевых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бизнес-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</a:t>
            </a:r>
            <a:r>
              <a:rPr lang="kk-KZ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kk-KZ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сервисов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Org chart"/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751941" y="3386134"/>
            <a:ext cx="505320" cy="509550"/>
            <a:chOff x="8570743" y="1353427"/>
            <a:chExt cx="624320" cy="536222"/>
          </a:xfrm>
          <a:solidFill>
            <a:srgbClr val="002060"/>
          </a:solidFill>
        </p:grpSpPr>
        <p:sp>
          <p:nvSpPr>
            <p:cNvPr id="36" name="Freeform 393"/>
            <p:cNvSpPr>
              <a:spLocks/>
            </p:cNvSpPr>
            <p:nvPr/>
          </p:nvSpPr>
          <p:spPr bwMode="auto">
            <a:xfrm>
              <a:off x="8570743" y="1353427"/>
              <a:ext cx="624320" cy="536222"/>
            </a:xfrm>
            <a:custGeom>
              <a:avLst/>
              <a:gdLst>
                <a:gd name="T0" fmla="*/ 243 w 796"/>
                <a:gd name="T1" fmla="*/ 0 h 1036"/>
                <a:gd name="T2" fmla="*/ 243 w 796"/>
                <a:gd name="T3" fmla="*/ 42 h 1036"/>
                <a:gd name="T4" fmla="*/ 761 w 796"/>
                <a:gd name="T5" fmla="*/ 42 h 1036"/>
                <a:gd name="T6" fmla="*/ 761 w 796"/>
                <a:gd name="T7" fmla="*/ 993 h 1036"/>
                <a:gd name="T8" fmla="*/ 34 w 796"/>
                <a:gd name="T9" fmla="*/ 993 h 1036"/>
                <a:gd name="T10" fmla="*/ 34 w 796"/>
                <a:gd name="T11" fmla="*/ 42 h 1036"/>
                <a:gd name="T12" fmla="*/ 243 w 796"/>
                <a:gd name="T13" fmla="*/ 42 h 1036"/>
                <a:gd name="T14" fmla="*/ 243 w 796"/>
                <a:gd name="T15" fmla="*/ 0 h 1036"/>
                <a:gd name="T16" fmla="*/ 0 w 796"/>
                <a:gd name="T17" fmla="*/ 0 h 1036"/>
                <a:gd name="T18" fmla="*/ 0 w 796"/>
                <a:gd name="T19" fmla="*/ 1036 h 1036"/>
                <a:gd name="T20" fmla="*/ 796 w 796"/>
                <a:gd name="T21" fmla="*/ 1036 h 1036"/>
                <a:gd name="T22" fmla="*/ 796 w 796"/>
                <a:gd name="T23" fmla="*/ 0 h 1036"/>
                <a:gd name="T24" fmla="*/ 243 w 796"/>
                <a:gd name="T25" fmla="*/ 0 h 10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6"/>
                <a:gd name="T40" fmla="*/ 0 h 1036"/>
                <a:gd name="T41" fmla="*/ 796 w 796"/>
                <a:gd name="T42" fmla="*/ 1036 h 10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6" h="1036">
                  <a:moveTo>
                    <a:pt x="243" y="0"/>
                  </a:moveTo>
                  <a:lnTo>
                    <a:pt x="243" y="42"/>
                  </a:lnTo>
                  <a:lnTo>
                    <a:pt x="761" y="42"/>
                  </a:lnTo>
                  <a:lnTo>
                    <a:pt x="761" y="993"/>
                  </a:lnTo>
                  <a:lnTo>
                    <a:pt x="34" y="993"/>
                  </a:lnTo>
                  <a:lnTo>
                    <a:pt x="34" y="42"/>
                  </a:lnTo>
                  <a:lnTo>
                    <a:pt x="243" y="42"/>
                  </a:lnTo>
                  <a:lnTo>
                    <a:pt x="243" y="0"/>
                  </a:lnTo>
                  <a:lnTo>
                    <a:pt x="0" y="0"/>
                  </a:lnTo>
                  <a:lnTo>
                    <a:pt x="0" y="1036"/>
                  </a:lnTo>
                  <a:lnTo>
                    <a:pt x="796" y="1036"/>
                  </a:lnTo>
                  <a:lnTo>
                    <a:pt x="796" y="0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94"/>
            <p:cNvSpPr>
              <a:spLocks/>
            </p:cNvSpPr>
            <p:nvPr/>
          </p:nvSpPr>
          <p:spPr bwMode="auto">
            <a:xfrm>
              <a:off x="8693052" y="1440959"/>
              <a:ext cx="427455" cy="391297"/>
            </a:xfrm>
            <a:custGeom>
              <a:avLst/>
              <a:gdLst>
                <a:gd name="T0" fmla="*/ 545 w 545"/>
                <a:gd name="T1" fmla="*/ 235 h 756"/>
                <a:gd name="T2" fmla="*/ 425 w 545"/>
                <a:gd name="T3" fmla="*/ 53 h 756"/>
                <a:gd name="T4" fmla="*/ 425 w 545"/>
                <a:gd name="T5" fmla="*/ 33 h 756"/>
                <a:gd name="T6" fmla="*/ 360 w 545"/>
                <a:gd name="T7" fmla="*/ 0 h 756"/>
                <a:gd name="T8" fmla="*/ 149 w 545"/>
                <a:gd name="T9" fmla="*/ 33 h 756"/>
                <a:gd name="T10" fmla="*/ 38 w 545"/>
                <a:gd name="T11" fmla="*/ 33 h 756"/>
                <a:gd name="T12" fmla="*/ 38 w 545"/>
                <a:gd name="T13" fmla="*/ 161 h 756"/>
                <a:gd name="T14" fmla="*/ 0 w 545"/>
                <a:gd name="T15" fmla="*/ 232 h 756"/>
                <a:gd name="T16" fmla="*/ 38 w 545"/>
                <a:gd name="T17" fmla="*/ 342 h 756"/>
                <a:gd name="T18" fmla="*/ 0 w 545"/>
                <a:gd name="T19" fmla="*/ 412 h 756"/>
                <a:gd name="T20" fmla="*/ 104 w 545"/>
                <a:gd name="T21" fmla="*/ 382 h 756"/>
                <a:gd name="T22" fmla="*/ 155 w 545"/>
                <a:gd name="T23" fmla="*/ 412 h 756"/>
                <a:gd name="T24" fmla="*/ 193 w 545"/>
                <a:gd name="T25" fmla="*/ 714 h 756"/>
                <a:gd name="T26" fmla="*/ 216 w 545"/>
                <a:gd name="T27" fmla="*/ 412 h 756"/>
                <a:gd name="T28" fmla="*/ 259 w 545"/>
                <a:gd name="T29" fmla="*/ 342 h 756"/>
                <a:gd name="T30" fmla="*/ 216 w 545"/>
                <a:gd name="T31" fmla="*/ 232 h 756"/>
                <a:gd name="T32" fmla="*/ 259 w 545"/>
                <a:gd name="T33" fmla="*/ 161 h 756"/>
                <a:gd name="T34" fmla="*/ 155 w 545"/>
                <a:gd name="T35" fmla="*/ 232 h 756"/>
                <a:gd name="T36" fmla="*/ 193 w 545"/>
                <a:gd name="T37" fmla="*/ 342 h 756"/>
                <a:gd name="T38" fmla="*/ 155 w 545"/>
                <a:gd name="T39" fmla="*/ 360 h 756"/>
                <a:gd name="T40" fmla="*/ 104 w 545"/>
                <a:gd name="T41" fmla="*/ 342 h 756"/>
                <a:gd name="T42" fmla="*/ 59 w 545"/>
                <a:gd name="T43" fmla="*/ 232 h 756"/>
                <a:gd name="T44" fmla="*/ 104 w 545"/>
                <a:gd name="T45" fmla="*/ 161 h 756"/>
                <a:gd name="T46" fmla="*/ 59 w 545"/>
                <a:gd name="T47" fmla="*/ 56 h 756"/>
                <a:gd name="T48" fmla="*/ 149 w 545"/>
                <a:gd name="T49" fmla="*/ 86 h 756"/>
                <a:gd name="T50" fmla="*/ 360 w 545"/>
                <a:gd name="T51" fmla="*/ 56 h 756"/>
                <a:gd name="T52" fmla="*/ 404 w 545"/>
                <a:gd name="T53" fmla="*/ 235 h 756"/>
                <a:gd name="T54" fmla="*/ 300 w 545"/>
                <a:gd name="T55" fmla="*/ 305 h 756"/>
                <a:gd name="T56" fmla="*/ 404 w 545"/>
                <a:gd name="T57" fmla="*/ 462 h 756"/>
                <a:gd name="T58" fmla="*/ 344 w 545"/>
                <a:gd name="T59" fmla="*/ 564 h 756"/>
                <a:gd name="T60" fmla="*/ 404 w 545"/>
                <a:gd name="T61" fmla="*/ 655 h 756"/>
                <a:gd name="T62" fmla="*/ 344 w 545"/>
                <a:gd name="T63" fmla="*/ 756 h 756"/>
                <a:gd name="T64" fmla="*/ 494 w 545"/>
                <a:gd name="T65" fmla="*/ 655 h 756"/>
                <a:gd name="T66" fmla="*/ 425 w 545"/>
                <a:gd name="T67" fmla="*/ 564 h 756"/>
                <a:gd name="T68" fmla="*/ 494 w 545"/>
                <a:gd name="T69" fmla="*/ 462 h 756"/>
                <a:gd name="T70" fmla="*/ 425 w 545"/>
                <a:gd name="T71" fmla="*/ 305 h 7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5"/>
                <a:gd name="T109" fmla="*/ 0 h 756"/>
                <a:gd name="T110" fmla="*/ 545 w 545"/>
                <a:gd name="T111" fmla="*/ 756 h 7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5" h="756">
                  <a:moveTo>
                    <a:pt x="545" y="305"/>
                  </a:moveTo>
                  <a:lnTo>
                    <a:pt x="545" y="235"/>
                  </a:lnTo>
                  <a:lnTo>
                    <a:pt x="425" y="235"/>
                  </a:lnTo>
                  <a:lnTo>
                    <a:pt x="425" y="53"/>
                  </a:lnTo>
                  <a:lnTo>
                    <a:pt x="425" y="33"/>
                  </a:lnTo>
                  <a:lnTo>
                    <a:pt x="360" y="33"/>
                  </a:lnTo>
                  <a:lnTo>
                    <a:pt x="360" y="0"/>
                  </a:lnTo>
                  <a:lnTo>
                    <a:pt x="149" y="0"/>
                  </a:lnTo>
                  <a:lnTo>
                    <a:pt x="149" y="33"/>
                  </a:lnTo>
                  <a:lnTo>
                    <a:pt x="59" y="33"/>
                  </a:lnTo>
                  <a:lnTo>
                    <a:pt x="38" y="33"/>
                  </a:lnTo>
                  <a:lnTo>
                    <a:pt x="38" y="56"/>
                  </a:lnTo>
                  <a:lnTo>
                    <a:pt x="38" y="161"/>
                  </a:lnTo>
                  <a:lnTo>
                    <a:pt x="0" y="161"/>
                  </a:lnTo>
                  <a:lnTo>
                    <a:pt x="0" y="232"/>
                  </a:lnTo>
                  <a:lnTo>
                    <a:pt x="38" y="232"/>
                  </a:lnTo>
                  <a:lnTo>
                    <a:pt x="38" y="342"/>
                  </a:lnTo>
                  <a:lnTo>
                    <a:pt x="0" y="342"/>
                  </a:lnTo>
                  <a:lnTo>
                    <a:pt x="0" y="412"/>
                  </a:lnTo>
                  <a:lnTo>
                    <a:pt x="104" y="412"/>
                  </a:lnTo>
                  <a:lnTo>
                    <a:pt x="104" y="382"/>
                  </a:lnTo>
                  <a:lnTo>
                    <a:pt x="155" y="382"/>
                  </a:lnTo>
                  <a:lnTo>
                    <a:pt x="155" y="412"/>
                  </a:lnTo>
                  <a:lnTo>
                    <a:pt x="193" y="412"/>
                  </a:lnTo>
                  <a:lnTo>
                    <a:pt x="193" y="714"/>
                  </a:lnTo>
                  <a:lnTo>
                    <a:pt x="216" y="714"/>
                  </a:lnTo>
                  <a:lnTo>
                    <a:pt x="216" y="412"/>
                  </a:lnTo>
                  <a:lnTo>
                    <a:pt x="259" y="412"/>
                  </a:lnTo>
                  <a:lnTo>
                    <a:pt x="259" y="342"/>
                  </a:lnTo>
                  <a:lnTo>
                    <a:pt x="216" y="342"/>
                  </a:lnTo>
                  <a:lnTo>
                    <a:pt x="216" y="232"/>
                  </a:lnTo>
                  <a:lnTo>
                    <a:pt x="259" y="232"/>
                  </a:lnTo>
                  <a:lnTo>
                    <a:pt x="259" y="161"/>
                  </a:lnTo>
                  <a:lnTo>
                    <a:pt x="155" y="161"/>
                  </a:lnTo>
                  <a:lnTo>
                    <a:pt x="155" y="232"/>
                  </a:lnTo>
                  <a:lnTo>
                    <a:pt x="193" y="232"/>
                  </a:lnTo>
                  <a:lnTo>
                    <a:pt x="193" y="342"/>
                  </a:lnTo>
                  <a:lnTo>
                    <a:pt x="155" y="342"/>
                  </a:lnTo>
                  <a:lnTo>
                    <a:pt x="155" y="360"/>
                  </a:lnTo>
                  <a:lnTo>
                    <a:pt x="104" y="360"/>
                  </a:lnTo>
                  <a:lnTo>
                    <a:pt x="104" y="342"/>
                  </a:lnTo>
                  <a:lnTo>
                    <a:pt x="59" y="342"/>
                  </a:lnTo>
                  <a:lnTo>
                    <a:pt x="59" y="232"/>
                  </a:lnTo>
                  <a:lnTo>
                    <a:pt x="104" y="232"/>
                  </a:lnTo>
                  <a:lnTo>
                    <a:pt x="104" y="161"/>
                  </a:lnTo>
                  <a:lnTo>
                    <a:pt x="59" y="161"/>
                  </a:lnTo>
                  <a:lnTo>
                    <a:pt x="59" y="56"/>
                  </a:lnTo>
                  <a:lnTo>
                    <a:pt x="149" y="56"/>
                  </a:lnTo>
                  <a:lnTo>
                    <a:pt x="149" y="86"/>
                  </a:lnTo>
                  <a:lnTo>
                    <a:pt x="360" y="86"/>
                  </a:lnTo>
                  <a:lnTo>
                    <a:pt x="360" y="56"/>
                  </a:lnTo>
                  <a:lnTo>
                    <a:pt x="404" y="56"/>
                  </a:lnTo>
                  <a:lnTo>
                    <a:pt x="404" y="235"/>
                  </a:lnTo>
                  <a:lnTo>
                    <a:pt x="300" y="235"/>
                  </a:lnTo>
                  <a:lnTo>
                    <a:pt x="300" y="305"/>
                  </a:lnTo>
                  <a:lnTo>
                    <a:pt x="404" y="305"/>
                  </a:lnTo>
                  <a:lnTo>
                    <a:pt x="404" y="462"/>
                  </a:lnTo>
                  <a:lnTo>
                    <a:pt x="344" y="462"/>
                  </a:lnTo>
                  <a:lnTo>
                    <a:pt x="344" y="564"/>
                  </a:lnTo>
                  <a:lnTo>
                    <a:pt x="404" y="564"/>
                  </a:lnTo>
                  <a:lnTo>
                    <a:pt x="404" y="655"/>
                  </a:lnTo>
                  <a:lnTo>
                    <a:pt x="344" y="655"/>
                  </a:lnTo>
                  <a:lnTo>
                    <a:pt x="344" y="756"/>
                  </a:lnTo>
                  <a:lnTo>
                    <a:pt x="494" y="756"/>
                  </a:lnTo>
                  <a:lnTo>
                    <a:pt x="494" y="655"/>
                  </a:lnTo>
                  <a:lnTo>
                    <a:pt x="425" y="655"/>
                  </a:lnTo>
                  <a:lnTo>
                    <a:pt x="425" y="564"/>
                  </a:lnTo>
                  <a:lnTo>
                    <a:pt x="494" y="564"/>
                  </a:lnTo>
                  <a:lnTo>
                    <a:pt x="494" y="462"/>
                  </a:lnTo>
                  <a:lnTo>
                    <a:pt x="425" y="462"/>
                  </a:lnTo>
                  <a:lnTo>
                    <a:pt x="425" y="305"/>
                  </a:lnTo>
                  <a:lnTo>
                    <a:pt x="545" y="30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406"/>
          <p:cNvGrpSpPr/>
          <p:nvPr/>
        </p:nvGrpSpPr>
        <p:grpSpPr>
          <a:xfrm>
            <a:off x="2188172" y="3453595"/>
            <a:ext cx="486375" cy="341267"/>
            <a:chOff x="1959273" y="1730276"/>
            <a:chExt cx="283766" cy="199926"/>
          </a:xfrm>
          <a:solidFill>
            <a:srgbClr val="002060"/>
          </a:solidFill>
        </p:grpSpPr>
        <p:sp>
          <p:nvSpPr>
            <p:cNvPr id="39" name="Freeform 85"/>
            <p:cNvSpPr>
              <a:spLocks noEditPoints="1"/>
            </p:cNvSpPr>
            <p:nvPr/>
          </p:nvSpPr>
          <p:spPr bwMode="auto">
            <a:xfrm>
              <a:off x="1959273" y="1730276"/>
              <a:ext cx="283766" cy="199926"/>
            </a:xfrm>
            <a:custGeom>
              <a:avLst/>
              <a:gdLst>
                <a:gd name="T0" fmla="*/ 46 w 93"/>
                <a:gd name="T1" fmla="*/ 0 h 65"/>
                <a:gd name="T2" fmla="*/ 0 w 93"/>
                <a:gd name="T3" fmla="*/ 47 h 65"/>
                <a:gd name="T4" fmla="*/ 0 w 93"/>
                <a:gd name="T5" fmla="*/ 53 h 65"/>
                <a:gd name="T6" fmla="*/ 11 w 93"/>
                <a:gd name="T7" fmla="*/ 65 h 65"/>
                <a:gd name="T8" fmla="*/ 81 w 93"/>
                <a:gd name="T9" fmla="*/ 65 h 65"/>
                <a:gd name="T10" fmla="*/ 93 w 93"/>
                <a:gd name="T11" fmla="*/ 53 h 65"/>
                <a:gd name="T12" fmla="*/ 93 w 93"/>
                <a:gd name="T13" fmla="*/ 47 h 65"/>
                <a:gd name="T14" fmla="*/ 46 w 93"/>
                <a:gd name="T15" fmla="*/ 0 h 65"/>
                <a:gd name="T16" fmla="*/ 86 w 93"/>
                <a:gd name="T17" fmla="*/ 53 h 65"/>
                <a:gd name="T18" fmla="*/ 81 w 93"/>
                <a:gd name="T19" fmla="*/ 59 h 65"/>
                <a:gd name="T20" fmla="*/ 12 w 93"/>
                <a:gd name="T21" fmla="*/ 59 h 65"/>
                <a:gd name="T22" fmla="*/ 6 w 93"/>
                <a:gd name="T23" fmla="*/ 53 h 65"/>
                <a:gd name="T24" fmla="*/ 6 w 93"/>
                <a:gd name="T25" fmla="*/ 47 h 65"/>
                <a:gd name="T26" fmla="*/ 46 w 93"/>
                <a:gd name="T27" fmla="*/ 7 h 65"/>
                <a:gd name="T28" fmla="*/ 86 w 93"/>
                <a:gd name="T29" fmla="*/ 47 h 65"/>
                <a:gd name="T30" fmla="*/ 86 w 93"/>
                <a:gd name="T31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3" h="65">
                  <a:moveTo>
                    <a:pt x="46" y="0"/>
                  </a:moveTo>
                  <a:cubicBezTo>
                    <a:pt x="20" y="0"/>
                    <a:pt x="0" y="21"/>
                    <a:pt x="0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"/>
                    <a:pt x="5" y="65"/>
                    <a:pt x="1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8" y="65"/>
                    <a:pt x="93" y="60"/>
                    <a:pt x="93" y="53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93" y="21"/>
                    <a:pt x="72" y="0"/>
                    <a:pt x="46" y="0"/>
                  </a:cubicBezTo>
                  <a:close/>
                  <a:moveTo>
                    <a:pt x="86" y="53"/>
                  </a:moveTo>
                  <a:cubicBezTo>
                    <a:pt x="86" y="56"/>
                    <a:pt x="84" y="59"/>
                    <a:pt x="81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9" y="59"/>
                    <a:pt x="6" y="56"/>
                    <a:pt x="6" y="53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25"/>
                    <a:pt x="24" y="7"/>
                    <a:pt x="46" y="7"/>
                  </a:cubicBezTo>
                  <a:cubicBezTo>
                    <a:pt x="68" y="7"/>
                    <a:pt x="86" y="25"/>
                    <a:pt x="86" y="47"/>
                  </a:cubicBezTo>
                  <a:lnTo>
                    <a:pt x="8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86"/>
            <p:cNvSpPr>
              <a:spLocks noEditPoints="1"/>
            </p:cNvSpPr>
            <p:nvPr/>
          </p:nvSpPr>
          <p:spPr bwMode="auto">
            <a:xfrm>
              <a:off x="1992809" y="1761233"/>
              <a:ext cx="214114" cy="119955"/>
            </a:xfrm>
            <a:custGeom>
              <a:avLst/>
              <a:gdLst>
                <a:gd name="T0" fmla="*/ 5 w 70"/>
                <a:gd name="T1" fmla="*/ 31 h 39"/>
                <a:gd name="T2" fmla="*/ 0 w 70"/>
                <a:gd name="T3" fmla="*/ 35 h 39"/>
                <a:gd name="T4" fmla="*/ 5 w 70"/>
                <a:gd name="T5" fmla="*/ 39 h 39"/>
                <a:gd name="T6" fmla="*/ 9 w 70"/>
                <a:gd name="T7" fmla="*/ 35 h 39"/>
                <a:gd name="T8" fmla="*/ 5 w 70"/>
                <a:gd name="T9" fmla="*/ 31 h 39"/>
                <a:gd name="T10" fmla="*/ 18 w 70"/>
                <a:gd name="T11" fmla="*/ 4 h 39"/>
                <a:gd name="T12" fmla="*/ 16 w 70"/>
                <a:gd name="T13" fmla="*/ 10 h 39"/>
                <a:gd name="T14" fmla="*/ 22 w 70"/>
                <a:gd name="T15" fmla="*/ 12 h 39"/>
                <a:gd name="T16" fmla="*/ 24 w 70"/>
                <a:gd name="T17" fmla="*/ 6 h 39"/>
                <a:gd name="T18" fmla="*/ 18 w 70"/>
                <a:gd name="T19" fmla="*/ 4 h 39"/>
                <a:gd name="T20" fmla="*/ 11 w 70"/>
                <a:gd name="T21" fmla="*/ 16 h 39"/>
                <a:gd name="T22" fmla="*/ 5 w 70"/>
                <a:gd name="T23" fmla="*/ 17 h 39"/>
                <a:gd name="T24" fmla="*/ 7 w 70"/>
                <a:gd name="T25" fmla="*/ 23 h 39"/>
                <a:gd name="T26" fmla="*/ 12 w 70"/>
                <a:gd name="T27" fmla="*/ 22 h 39"/>
                <a:gd name="T28" fmla="*/ 11 w 70"/>
                <a:gd name="T29" fmla="*/ 16 h 39"/>
                <a:gd name="T30" fmla="*/ 35 w 70"/>
                <a:gd name="T31" fmla="*/ 0 h 39"/>
                <a:gd name="T32" fmla="*/ 31 w 70"/>
                <a:gd name="T33" fmla="*/ 4 h 39"/>
                <a:gd name="T34" fmla="*/ 35 w 70"/>
                <a:gd name="T35" fmla="*/ 8 h 39"/>
                <a:gd name="T36" fmla="*/ 40 w 70"/>
                <a:gd name="T37" fmla="*/ 4 h 39"/>
                <a:gd name="T38" fmla="*/ 35 w 70"/>
                <a:gd name="T39" fmla="*/ 0 h 39"/>
                <a:gd name="T40" fmla="*/ 66 w 70"/>
                <a:gd name="T41" fmla="*/ 31 h 39"/>
                <a:gd name="T42" fmla="*/ 62 w 70"/>
                <a:gd name="T43" fmla="*/ 35 h 39"/>
                <a:gd name="T44" fmla="*/ 66 w 70"/>
                <a:gd name="T45" fmla="*/ 39 h 39"/>
                <a:gd name="T46" fmla="*/ 70 w 70"/>
                <a:gd name="T47" fmla="*/ 35 h 39"/>
                <a:gd name="T48" fmla="*/ 66 w 70"/>
                <a:gd name="T49" fmla="*/ 31 h 39"/>
                <a:gd name="T50" fmla="*/ 64 w 70"/>
                <a:gd name="T51" fmla="*/ 23 h 39"/>
                <a:gd name="T52" fmla="*/ 66 w 70"/>
                <a:gd name="T53" fmla="*/ 17 h 39"/>
                <a:gd name="T54" fmla="*/ 60 w 70"/>
                <a:gd name="T55" fmla="*/ 16 h 39"/>
                <a:gd name="T56" fmla="*/ 58 w 70"/>
                <a:gd name="T57" fmla="*/ 22 h 39"/>
                <a:gd name="T58" fmla="*/ 64 w 70"/>
                <a:gd name="T5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0" h="39">
                  <a:moveTo>
                    <a:pt x="5" y="31"/>
                  </a:moveTo>
                  <a:cubicBezTo>
                    <a:pt x="2" y="31"/>
                    <a:pt x="0" y="32"/>
                    <a:pt x="0" y="35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7" y="39"/>
                    <a:pt x="9" y="37"/>
                    <a:pt x="9" y="35"/>
                  </a:cubicBezTo>
                  <a:cubicBezTo>
                    <a:pt x="9" y="32"/>
                    <a:pt x="7" y="31"/>
                    <a:pt x="5" y="31"/>
                  </a:cubicBezTo>
                  <a:close/>
                  <a:moveTo>
                    <a:pt x="18" y="4"/>
                  </a:moveTo>
                  <a:cubicBezTo>
                    <a:pt x="16" y="6"/>
                    <a:pt x="15" y="8"/>
                    <a:pt x="16" y="10"/>
                  </a:cubicBezTo>
                  <a:cubicBezTo>
                    <a:pt x="17" y="12"/>
                    <a:pt x="20" y="13"/>
                    <a:pt x="22" y="12"/>
                  </a:cubicBezTo>
                  <a:cubicBezTo>
                    <a:pt x="24" y="11"/>
                    <a:pt x="25" y="8"/>
                    <a:pt x="24" y="6"/>
                  </a:cubicBezTo>
                  <a:cubicBezTo>
                    <a:pt x="22" y="4"/>
                    <a:pt x="20" y="3"/>
                    <a:pt x="18" y="4"/>
                  </a:cubicBezTo>
                  <a:close/>
                  <a:moveTo>
                    <a:pt x="11" y="16"/>
                  </a:moveTo>
                  <a:cubicBezTo>
                    <a:pt x="9" y="15"/>
                    <a:pt x="6" y="15"/>
                    <a:pt x="5" y="17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9" y="24"/>
                    <a:pt x="11" y="24"/>
                    <a:pt x="12" y="22"/>
                  </a:cubicBezTo>
                  <a:cubicBezTo>
                    <a:pt x="14" y="20"/>
                    <a:pt x="13" y="17"/>
                    <a:pt x="11" y="16"/>
                  </a:cubicBezTo>
                  <a:close/>
                  <a:moveTo>
                    <a:pt x="35" y="0"/>
                  </a:moveTo>
                  <a:cubicBezTo>
                    <a:pt x="33" y="0"/>
                    <a:pt x="31" y="2"/>
                    <a:pt x="31" y="4"/>
                  </a:cubicBezTo>
                  <a:cubicBezTo>
                    <a:pt x="31" y="7"/>
                    <a:pt x="33" y="8"/>
                    <a:pt x="35" y="8"/>
                  </a:cubicBezTo>
                  <a:cubicBezTo>
                    <a:pt x="38" y="8"/>
                    <a:pt x="40" y="7"/>
                    <a:pt x="40" y="4"/>
                  </a:cubicBezTo>
                  <a:cubicBezTo>
                    <a:pt x="40" y="2"/>
                    <a:pt x="38" y="0"/>
                    <a:pt x="35" y="0"/>
                  </a:cubicBezTo>
                  <a:close/>
                  <a:moveTo>
                    <a:pt x="66" y="31"/>
                  </a:moveTo>
                  <a:cubicBezTo>
                    <a:pt x="64" y="31"/>
                    <a:pt x="62" y="32"/>
                    <a:pt x="62" y="35"/>
                  </a:cubicBezTo>
                  <a:cubicBezTo>
                    <a:pt x="62" y="37"/>
                    <a:pt x="64" y="39"/>
                    <a:pt x="66" y="39"/>
                  </a:cubicBezTo>
                  <a:cubicBezTo>
                    <a:pt x="68" y="39"/>
                    <a:pt x="70" y="37"/>
                    <a:pt x="70" y="35"/>
                  </a:cubicBezTo>
                  <a:cubicBezTo>
                    <a:pt x="70" y="32"/>
                    <a:pt x="68" y="31"/>
                    <a:pt x="66" y="31"/>
                  </a:cubicBezTo>
                  <a:close/>
                  <a:moveTo>
                    <a:pt x="64" y="23"/>
                  </a:moveTo>
                  <a:cubicBezTo>
                    <a:pt x="66" y="22"/>
                    <a:pt x="67" y="19"/>
                    <a:pt x="66" y="17"/>
                  </a:cubicBezTo>
                  <a:cubicBezTo>
                    <a:pt x="65" y="15"/>
                    <a:pt x="62" y="15"/>
                    <a:pt x="60" y="16"/>
                  </a:cubicBezTo>
                  <a:cubicBezTo>
                    <a:pt x="58" y="17"/>
                    <a:pt x="57" y="20"/>
                    <a:pt x="58" y="22"/>
                  </a:cubicBezTo>
                  <a:cubicBezTo>
                    <a:pt x="59" y="24"/>
                    <a:pt x="62" y="24"/>
                    <a:pt x="6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87"/>
            <p:cNvSpPr>
              <a:spLocks noEditPoints="1"/>
            </p:cNvSpPr>
            <p:nvPr/>
          </p:nvSpPr>
          <p:spPr bwMode="auto">
            <a:xfrm>
              <a:off x="2071490" y="1774131"/>
              <a:ext cx="88999" cy="127695"/>
            </a:xfrm>
            <a:custGeom>
              <a:avLst/>
              <a:gdLst>
                <a:gd name="T0" fmla="*/ 27 w 29"/>
                <a:gd name="T1" fmla="*/ 1 h 42"/>
                <a:gd name="T2" fmla="*/ 24 w 29"/>
                <a:gd name="T3" fmla="*/ 1 h 42"/>
                <a:gd name="T4" fmla="*/ 6 w 29"/>
                <a:gd name="T5" fmla="*/ 23 h 42"/>
                <a:gd name="T6" fmla="*/ 0 w 29"/>
                <a:gd name="T7" fmla="*/ 32 h 42"/>
                <a:gd name="T8" fmla="*/ 9 w 29"/>
                <a:gd name="T9" fmla="*/ 42 h 42"/>
                <a:gd name="T10" fmla="*/ 19 w 29"/>
                <a:gd name="T11" fmla="*/ 32 h 42"/>
                <a:gd name="T12" fmla="*/ 19 w 29"/>
                <a:gd name="T13" fmla="*/ 31 h 42"/>
                <a:gd name="T14" fmla="*/ 28 w 29"/>
                <a:gd name="T15" fmla="*/ 4 h 42"/>
                <a:gd name="T16" fmla="*/ 27 w 29"/>
                <a:gd name="T17" fmla="*/ 1 h 42"/>
                <a:gd name="T18" fmla="*/ 9 w 29"/>
                <a:gd name="T19" fmla="*/ 37 h 42"/>
                <a:gd name="T20" fmla="*/ 5 w 29"/>
                <a:gd name="T21" fmla="*/ 32 h 42"/>
                <a:gd name="T22" fmla="*/ 9 w 29"/>
                <a:gd name="T23" fmla="*/ 28 h 42"/>
                <a:gd name="T24" fmla="*/ 14 w 29"/>
                <a:gd name="T25" fmla="*/ 32 h 42"/>
                <a:gd name="T26" fmla="*/ 9 w 29"/>
                <a:gd name="T27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42">
                  <a:moveTo>
                    <a:pt x="27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2" y="25"/>
                    <a:pt x="0" y="28"/>
                    <a:pt x="0" y="32"/>
                  </a:cubicBezTo>
                  <a:cubicBezTo>
                    <a:pt x="0" y="38"/>
                    <a:pt x="4" y="42"/>
                    <a:pt x="9" y="42"/>
                  </a:cubicBezTo>
                  <a:cubicBezTo>
                    <a:pt x="15" y="42"/>
                    <a:pt x="19" y="38"/>
                    <a:pt x="19" y="32"/>
                  </a:cubicBezTo>
                  <a:cubicBezTo>
                    <a:pt x="19" y="32"/>
                    <a:pt x="19" y="32"/>
                    <a:pt x="19" y="31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2"/>
                    <a:pt x="28" y="1"/>
                    <a:pt x="27" y="1"/>
                  </a:cubicBezTo>
                  <a:close/>
                  <a:moveTo>
                    <a:pt x="9" y="37"/>
                  </a:moveTo>
                  <a:cubicBezTo>
                    <a:pt x="7" y="37"/>
                    <a:pt x="5" y="35"/>
                    <a:pt x="5" y="32"/>
                  </a:cubicBezTo>
                  <a:cubicBezTo>
                    <a:pt x="5" y="30"/>
                    <a:pt x="7" y="28"/>
                    <a:pt x="9" y="28"/>
                  </a:cubicBezTo>
                  <a:cubicBezTo>
                    <a:pt x="12" y="28"/>
                    <a:pt x="14" y="30"/>
                    <a:pt x="14" y="32"/>
                  </a:cubicBezTo>
                  <a:cubicBezTo>
                    <a:pt x="14" y="35"/>
                    <a:pt x="12" y="37"/>
                    <a:pt x="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4295" tIns="37148" rIns="74295" bIns="37148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76787" y="4007378"/>
            <a:ext cx="1329531" cy="2046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 процессов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00438" y="3928197"/>
            <a:ext cx="1311567" cy="3400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приоритезации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47959" y="4018937"/>
            <a:ext cx="909544" cy="20467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2910497" y="3663214"/>
            <a:ext cx="403016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1532965" y="3663214"/>
            <a:ext cx="403016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40218" y="3663214"/>
            <a:ext cx="403016" cy="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DA5D4EDC-D9B3-4C84-A484-B188E8278E9D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46" name="Прямоугольный треугольник 45">
              <a:extLst>
                <a:ext uri="{FF2B5EF4-FFF2-40B4-BE49-F238E27FC236}">
                  <a16:creationId xmlns:a16="http://schemas.microsoft.com/office/drawing/2014/main" id="{409ACF3D-0BA2-4727-953F-C70BED2851BC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47" name="Блок-схема: процесс 46">
              <a:extLst>
                <a:ext uri="{FF2B5EF4-FFF2-40B4-BE49-F238E27FC236}">
                  <a16:creationId xmlns:a16="http://schemas.microsoft.com/office/drawing/2014/main" id="{7181AE8D-BE9F-435A-BF8E-51253C329760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b="1" dirty="0"/>
            </a:p>
          </p:txBody>
        </p:sp>
      </p:grpSp>
      <p:sp>
        <p:nvSpPr>
          <p:cNvPr id="48" name="Номер слайда 111">
            <a:extLst>
              <a:ext uri="{FF2B5EF4-FFF2-40B4-BE49-F238E27FC236}">
                <a16:creationId xmlns:a16="http://schemas.microsoft.com/office/drawing/2014/main" id="{052C94F8-FA2C-4E82-AD95-81FE70DAD9F2}"/>
              </a:ext>
            </a:extLst>
          </p:cNvPr>
          <p:cNvSpPr txBox="1">
            <a:spLocks/>
          </p:cNvSpPr>
          <p:nvPr/>
        </p:nvSpPr>
        <p:spPr>
          <a:xfrm>
            <a:off x="8705849" y="4776616"/>
            <a:ext cx="438151" cy="414659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defPPr>
              <a:defRPr lang="en-US"/>
            </a:defPPr>
            <a:lvl1pPr marL="0" algn="r" defTabSz="25301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3014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6029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9043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2058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5072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8087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1101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4116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15</a:t>
            </a: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52" name="Прямоугольный треугольник 51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53" name="Блок-схема: процесс 52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54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</p:spTree>
    <p:extLst>
      <p:ext uri="{BB962C8B-B14F-4D97-AF65-F5344CB8AC3E}">
        <p14:creationId xmlns:p14="http://schemas.microsoft.com/office/powerpoint/2010/main" val="3537789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794200" y="-2098"/>
            <a:ext cx="7476506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   </a:t>
            </a:r>
            <a:r>
              <a:rPr lang="ru-RU" sz="1800" b="1" dirty="0">
                <a:solidFill>
                  <a:schemeClr val="bg1"/>
                </a:solidFill>
              </a:rPr>
              <a:t>    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ЗАКОНОПРОЕКТ «О ТЕХНИЧЕСКОМ РЕГУЛИРОВАНИИ»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1077C4-00F1-4BFD-A82C-2116F5489837}"/>
              </a:ext>
            </a:extLst>
          </p:cNvPr>
          <p:cNvSpPr/>
          <p:nvPr/>
        </p:nvSpPr>
        <p:spPr>
          <a:xfrm>
            <a:off x="114825" y="1438060"/>
            <a:ext cx="8914350" cy="2665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50603" tIns="25301" rIns="50603" bIns="2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ПРИНИМАЕМЫЕ МЕРЫ: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470" y="1874936"/>
            <a:ext cx="8763638" cy="3067306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</a:rPr>
              <a:t>I.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Внедрение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оперативного реагирования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как форму государственного контроля продукции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Переход от контроля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субъектов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к контролю </a:t>
            </a:r>
            <a:r>
              <a:rPr lang="ru-RU" sz="1200" b="1" dirty="0">
                <a:solidFill>
                  <a:schemeClr val="bg1"/>
                </a:solidFill>
                <a:latin typeface="Arial Narrow" pitchFamily="34" charset="0"/>
              </a:rPr>
              <a:t>объектов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(отслеживание в онлайн-режиме, в информационной базе)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Осуществление проверок по схеме: </a:t>
            </a:r>
            <a:r>
              <a:rPr 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ВЫЯВЛЕНИЕ – ИСПЫТАНИЕ – ИЗЪЯТИЕ С РЫНКА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Совершенствование процедур оценки соответствия направлено на </a:t>
            </a:r>
            <a:r>
              <a:rPr 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ИСКОРЕНЕНИЕ «СЕРЫХ» СЕРТИФИКАТОВ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Разграничение понятий </a:t>
            </a:r>
            <a:r>
              <a:rPr 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«ВЛАДЕЛЕЦ»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и </a:t>
            </a:r>
            <a:r>
              <a:rPr lang="ru-RU" sz="12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«ПОЛЬЗОВАТЕЛЬ»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сертификата 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Внедрение фото/</a:t>
            </a:r>
            <a:r>
              <a:rPr lang="ru-RU" sz="1200" dirty="0" err="1">
                <a:solidFill>
                  <a:schemeClr val="bg1"/>
                </a:solidFill>
                <a:latin typeface="Arial Narrow" pitchFamily="34" charset="0"/>
              </a:rPr>
              <a:t>видеофиксации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 испытаний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Подтверждение компетенции эксперт-аудиторов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Установление требования к наличию испытательной базы/оборудования </a:t>
            </a: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Порядок признания сертификатов </a:t>
            </a:r>
            <a:endParaRPr lang="en-US" sz="1200" dirty="0">
              <a:solidFill>
                <a:schemeClr val="bg1"/>
              </a:solidFill>
              <a:latin typeface="Arial Narrow" pitchFamily="34" charset="0"/>
            </a:endParaRPr>
          </a:p>
          <a:p>
            <a:pPr marL="189761" indent="-189761">
              <a:spcAft>
                <a:spcPts val="4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bg1"/>
              </a:solidFill>
              <a:latin typeface="Arial Narrow" pitchFamily="34" charset="0"/>
            </a:endParaRPr>
          </a:p>
          <a:p>
            <a:pPr marL="171450" indent="-171450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II.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Переформатирование деятельности Экспертных советов</a:t>
            </a:r>
          </a:p>
          <a:p>
            <a:pPr marL="171450" indent="-171450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Совершенствование системы добровольной сертификации для бизнеса</a:t>
            </a:r>
          </a:p>
          <a:p>
            <a:pPr marL="171450" indent="-171450">
              <a:spcAft>
                <a:spcPts val="400"/>
              </a:spcAft>
              <a:buClr>
                <a:schemeClr val="bg1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 </a:t>
            </a:r>
            <a:r>
              <a:rPr lang="ru-RU" sz="1200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Наделение НЦА функциями органа мониторинга надлежащей лабораторной практики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61438" y="2936665"/>
            <a:ext cx="2472132" cy="697427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/>
            <a:r>
              <a:rPr lang="ru-RU" sz="1400" b="1" kern="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Повышение достоверности результатов испытаний продукции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на 100%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5861478" y="3336020"/>
            <a:ext cx="1136659" cy="263261"/>
          </a:xfrm>
          <a:prstGeom prst="triangle">
            <a:avLst>
              <a:gd name="adj" fmla="val 47765"/>
            </a:avLst>
          </a:prstGeom>
          <a:solidFill>
            <a:srgbClr val="182F5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3" tIns="25301" rIns="50603" bIns="25301"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2447893-BE23-4B11-B290-72A93020FD0B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C3E25E1-13D6-4FA0-8334-9272990B6497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17" name="Прямоугольный треугольник 16">
              <a:extLst>
                <a:ext uri="{FF2B5EF4-FFF2-40B4-BE49-F238E27FC236}">
                  <a16:creationId xmlns:a16="http://schemas.microsoft.com/office/drawing/2014/main" id="{D2587B98-9A5F-4075-A62B-4758EC579259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18" name="Блок-схема: процесс 17">
              <a:extLst>
                <a:ext uri="{FF2B5EF4-FFF2-40B4-BE49-F238E27FC236}">
                  <a16:creationId xmlns:a16="http://schemas.microsoft.com/office/drawing/2014/main" id="{1616F0BC-7791-44D7-A20C-EC0FB9A2AF8B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19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2473C9DD-7145-4F12-9219-8E8AF871A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D2C906E-C7C6-4995-B2F2-100FB6B329FD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81077C4-00F1-4BFD-A82C-2116F5489837}"/>
              </a:ext>
            </a:extLst>
          </p:cNvPr>
          <p:cNvSpPr/>
          <p:nvPr/>
        </p:nvSpPr>
        <p:spPr>
          <a:xfrm>
            <a:off x="119220" y="503076"/>
            <a:ext cx="8914350" cy="2665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50603" tIns="25301" rIns="50603" bIns="2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ЗАДАЧИ: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EF7DDB-6010-42A5-A577-272C0104E13F}"/>
              </a:ext>
            </a:extLst>
          </p:cNvPr>
          <p:cNvSpPr txBox="1"/>
          <p:nvPr/>
        </p:nvSpPr>
        <p:spPr>
          <a:xfrm>
            <a:off x="262819" y="843903"/>
            <a:ext cx="8885286" cy="481983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/>
          <a:p>
            <a:pPr marL="176213" indent="-1762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I.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«ОТБЕЛИТЬ» внутренний рынок </a:t>
            </a:r>
          </a:p>
          <a:p>
            <a:pPr marL="176213" indent="-176213"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II.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Отстоять </a:t>
            </a:r>
            <a:r>
              <a:rPr lang="ru-RU" sz="1400" b="1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конкурентные преимущества </a:t>
            </a:r>
            <a:r>
              <a:rPr lang="ru-RU" sz="1400" kern="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  <a:sym typeface="Arial"/>
              </a:rPr>
              <a:t>отечественных производителей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D65FB9C-D727-4421-9A33-54FF5B5BF325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id="{19E13378-1382-4311-AD8C-CFA98F0B95C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26" name="Блок-схема: процесс 25">
              <a:extLst>
                <a:ext uri="{FF2B5EF4-FFF2-40B4-BE49-F238E27FC236}">
                  <a16:creationId xmlns:a16="http://schemas.microsoft.com/office/drawing/2014/main" id="{95893839-54BA-4470-9DA6-1CB68FC58C66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27" name="Номер слайда 111">
            <a:extLst>
              <a:ext uri="{FF2B5EF4-FFF2-40B4-BE49-F238E27FC236}">
                <a16:creationId xmlns:a16="http://schemas.microsoft.com/office/drawing/2014/main" id="{9A1A80FC-9049-4E2F-AEF3-0C4B75FCD125}"/>
              </a:ext>
            </a:extLst>
          </p:cNvPr>
          <p:cNvSpPr txBox="1">
            <a:spLocks/>
          </p:cNvSpPr>
          <p:nvPr/>
        </p:nvSpPr>
        <p:spPr>
          <a:xfrm>
            <a:off x="8705849" y="4776616"/>
            <a:ext cx="438151" cy="414659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defPPr>
              <a:defRPr lang="en-US"/>
            </a:defPPr>
            <a:lvl1pPr marL="0" algn="r" defTabSz="25301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3014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6029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9043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2058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5072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8087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1101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4116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703498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794200" y="-2098"/>
            <a:ext cx="7476506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         ВНЕДРЕНИЕ НОВЫХ 15 НАПРАВЛЕНИЙ АККРЕДИТАЦИИ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6090" y="4467096"/>
            <a:ext cx="8475448" cy="574316"/>
          </a:xfrm>
          <a:prstGeom prst="rect">
            <a:avLst/>
          </a:prstGeom>
        </p:spPr>
        <p:txBody>
          <a:bodyPr wrap="square" lIns="50603" tIns="25301" rIns="50603" bIns="25301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 Narrow" pitchFamily="34" charset="0"/>
              </a:rPr>
              <a:t>Внедрение схем аккредитации будет способствовать </a:t>
            </a:r>
            <a:r>
              <a:rPr lang="ru-RU" sz="1600" b="1" dirty="0">
                <a:solidFill>
                  <a:srgbClr val="FFC000"/>
                </a:solidFill>
                <a:latin typeface="Arial Narrow" pitchFamily="34" charset="0"/>
              </a:rPr>
              <a:t>повышению качества продукции и процессов, росту конкурентоспособности отечественных производителей</a:t>
            </a:r>
            <a:endParaRPr lang="ru-RU" sz="1600" dirty="0">
              <a:solidFill>
                <a:srgbClr val="FFC000"/>
              </a:solidFill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0A58C1D9-7EE4-4611-96BC-FFA5DAA33CEC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D57F9EC-DFAB-4D7C-B90F-F953A795719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id="{C2D0DBD1-1406-4D8F-916F-1C5D65275618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8" name="Блок-схема: процесс 27">
              <a:extLst>
                <a:ext uri="{FF2B5EF4-FFF2-40B4-BE49-F238E27FC236}">
                  <a16:creationId xmlns:a16="http://schemas.microsoft.com/office/drawing/2014/main" id="{6DCB11DF-DB22-422A-917A-32BF362021EF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29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D941E29F-2189-4178-8C54-9C082203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187A6A2-364E-44CF-BFBE-A2D88AE5C1A3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759E2A4-2931-40E6-8267-F7E7E8FC63C3}"/>
              </a:ext>
            </a:extLst>
          </p:cNvPr>
          <p:cNvCxnSpPr>
            <a:cxnSpLocks/>
          </p:cNvCxnSpPr>
          <p:nvPr/>
        </p:nvCxnSpPr>
        <p:spPr>
          <a:xfrm>
            <a:off x="116090" y="4364177"/>
            <a:ext cx="890587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19545" y="430771"/>
            <a:ext cx="4533464" cy="2390198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1</a:t>
            </a:r>
            <a:r>
              <a:rPr lang="ru-RU" sz="1800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Надлежащая лабораторная практика (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GLP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)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2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Надлежащая сельскохозяйственная практика (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Global G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A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P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.)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3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Органическая продукция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4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Халал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5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Безопасность цепочки поставок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6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Противодействие коррупции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7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Инспекционные органы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8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Управление недвижимостью и активами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57384" y="454113"/>
            <a:ext cx="4007401" cy="2113199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  9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  <a:sym typeface="Arial"/>
              </a:rPr>
              <a:t> </a:t>
            </a:r>
            <a:r>
              <a:rPr lang="ru-RU" sz="1400" dirty="0" err="1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Биобанкинг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10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Проведение исследований по месту лечения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11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Медицинские изделия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12 </a:t>
            </a:r>
            <a:r>
              <a:rPr lang="ru-RU" sz="1400" dirty="0" err="1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Энергоменеджмент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13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Частная безопасность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14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Информационная безопасность</a:t>
            </a:r>
          </a:p>
          <a:p>
            <a:r>
              <a:rPr lang="ru-RU" sz="18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</a:rPr>
              <a:t>15 </a:t>
            </a:r>
            <a:r>
              <a:rPr lang="ru-RU" sz="1400" dirty="0" err="1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Кибербезопасность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8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0284" y="3057651"/>
            <a:ext cx="2053340" cy="789760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algn="ctr">
              <a:spcAft>
                <a:spcPts val="1200"/>
              </a:spcAft>
              <a:buClr>
                <a:srgbClr val="FFC000"/>
              </a:buClr>
              <a:defRPr/>
            </a:pPr>
            <a:r>
              <a:rPr lang="ru-RU" sz="1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" panose="020B0604020202020204" pitchFamily="34" charset="0"/>
                <a:sym typeface="Arial"/>
              </a:rPr>
              <a:t>Этапы внедрения новых направлений аккредитации</a:t>
            </a:r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1894932" y="3399659"/>
            <a:ext cx="1370035" cy="212654"/>
          </a:xfrm>
          <a:prstGeom prst="triangle">
            <a:avLst/>
          </a:prstGeom>
          <a:solidFill>
            <a:srgbClr val="182F5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3" tIns="25301" rIns="50603" bIns="25301"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2827868" y="2964514"/>
            <a:ext cx="6172240" cy="1030852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marL="189761" indent="-189761">
              <a:spcAft>
                <a:spcPts val="443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ru-RU" sz="4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  <a:p>
            <a:pPr marL="176213" indent="-176213"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  <a:sym typeface="Arial"/>
              </a:rPr>
              <a:t>СОЗДАНИЕ ИНФРАСТРУКТУРЫ (подготовка ведущих оценщиков, создание национальной нормативной базы)</a:t>
            </a:r>
            <a:endParaRPr lang="ru-RU" sz="700" b="1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pPr marL="176213" indent="-176213">
              <a:spcAft>
                <a:spcPts val="10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  <a:sym typeface="Arial"/>
              </a:rPr>
              <a:t>АККРЕДИТАЦИЯ ОРГАНОВ ПО СЕРТИФИКАЦИИ И ЛАБОРАТОРИЙ </a:t>
            </a:r>
            <a:endParaRPr lang="ru-RU" b="1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F759E2A4-2931-40E6-8267-F7E7E8FC63C3}"/>
              </a:ext>
            </a:extLst>
          </p:cNvPr>
          <p:cNvCxnSpPr>
            <a:cxnSpLocks/>
          </p:cNvCxnSpPr>
          <p:nvPr/>
        </p:nvCxnSpPr>
        <p:spPr>
          <a:xfrm>
            <a:off x="168313" y="2721648"/>
            <a:ext cx="890587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8A53015-1FAF-48D1-8E7D-0D1A12AB14D5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18" name="Прямоугольный треугольник 17">
              <a:extLst>
                <a:ext uri="{FF2B5EF4-FFF2-40B4-BE49-F238E27FC236}">
                  <a16:creationId xmlns:a16="http://schemas.microsoft.com/office/drawing/2014/main" id="{E8F009B5-B330-4C93-A5F3-84E48E8D07C5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19" name="Блок-схема: процесс 18">
              <a:extLst>
                <a:ext uri="{FF2B5EF4-FFF2-40B4-BE49-F238E27FC236}">
                  <a16:creationId xmlns:a16="http://schemas.microsoft.com/office/drawing/2014/main" id="{498B111C-34AA-4F64-BC93-EDEA3DEB6635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21" name="Номер слайда 111">
            <a:extLst>
              <a:ext uri="{FF2B5EF4-FFF2-40B4-BE49-F238E27FC236}">
                <a16:creationId xmlns:a16="http://schemas.microsoft.com/office/drawing/2014/main" id="{76C59057-5FA9-4CA8-84CE-2CFEA9179CDD}"/>
              </a:ext>
            </a:extLst>
          </p:cNvPr>
          <p:cNvSpPr txBox="1">
            <a:spLocks/>
          </p:cNvSpPr>
          <p:nvPr/>
        </p:nvSpPr>
        <p:spPr>
          <a:xfrm>
            <a:off x="8705849" y="4776616"/>
            <a:ext cx="438151" cy="414659"/>
          </a:xfrm>
          <a:prstGeom prst="rect">
            <a:avLst/>
          </a:prstGeom>
        </p:spPr>
        <p:txBody>
          <a:bodyPr vert="horz" lIns="50603" tIns="25301" rIns="50603" bIns="25301" rtlCol="0" anchor="ctr"/>
          <a:lstStyle>
            <a:defPPr>
              <a:defRPr lang="en-US"/>
            </a:defPPr>
            <a:lvl1pPr marL="0" algn="r" defTabSz="25301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53014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06029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9043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12058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65072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18087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71101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24116" algn="l" defTabSz="253014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082305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36" y="2658626"/>
            <a:ext cx="2958633" cy="410169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marL="189761" indent="-189761">
              <a:spcAft>
                <a:spcPts val="443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/>
            </a:pPr>
            <a:endParaRPr lang="ru-RU" sz="4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  <a:p>
            <a:pPr algn="ctr">
              <a:spcAft>
                <a:spcPts val="1000"/>
              </a:spcAft>
              <a:buClr>
                <a:srgbClr val="FFC000"/>
              </a:buClr>
              <a:defRPr/>
            </a:pPr>
            <a:r>
              <a:rPr lang="ru-RU" sz="1600" b="1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  <a:sym typeface="Arial"/>
              </a:rPr>
              <a:t>Развитие биржевой торговли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794200" y="4251"/>
            <a:ext cx="7476506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ВНУТРЕННЯЯ ТОРГОВЛЯ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81077C4-00F1-4BFD-A82C-2116F5489837}"/>
              </a:ext>
            </a:extLst>
          </p:cNvPr>
          <p:cNvSpPr/>
          <p:nvPr/>
        </p:nvSpPr>
        <p:spPr>
          <a:xfrm>
            <a:off x="94235" y="433825"/>
            <a:ext cx="8993665" cy="281929"/>
          </a:xfrm>
          <a:prstGeom prst="rect">
            <a:avLst/>
          </a:prstGeom>
          <a:solidFill>
            <a:srgbClr val="182F55"/>
          </a:solidFill>
        </p:spPr>
        <p:txBody>
          <a:bodyPr wrap="square" lIns="50603" tIns="25301" rIns="50603" bIns="25301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5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КОМПЛЕКСНЫЕ МЕРЫ ПО РАЗВИТИЮ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84850" y="858589"/>
            <a:ext cx="6159151" cy="3975247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pPr marL="146714" indent="-146714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pPr marL="146714" indent="-146714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pPr marL="146714" indent="-146714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расширение перечня биржевых товаров</a:t>
            </a:r>
            <a:endParaRPr lang="ru-RU" sz="2000" b="1" dirty="0">
              <a:solidFill>
                <a:schemeClr val="accent4"/>
              </a:solidFill>
              <a:latin typeface="Arial Narrow"/>
              <a:cs typeface="Arial" panose="020B0604020202020204" pitchFamily="34" charset="0"/>
            </a:endParaRPr>
          </a:p>
          <a:p>
            <a:pPr marL="146714" indent="-146714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снижение минимального размера поставочной партии пшеницы - </a:t>
            </a:r>
            <a:r>
              <a:rPr lang="ru-RU" sz="2000" dirty="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с 600 тонн</a:t>
            </a:r>
          </a:p>
          <a:p>
            <a:pPr>
              <a:spcAft>
                <a:spcPts val="600"/>
              </a:spcAft>
              <a:buClr>
                <a:schemeClr val="bg1"/>
              </a:buClr>
              <a:tabLst>
                <a:tab pos="50954" algn="l"/>
              </a:tabLst>
              <a:defRPr/>
            </a:pPr>
            <a:r>
              <a:rPr lang="ru-RU" sz="2000" dirty="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    до 60-ти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  <a:p>
            <a:pPr marL="146714" indent="-146714"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  <a:sym typeface="Arial"/>
              </a:rPr>
              <a:t>готовится правовая база дальнейшего развития </a:t>
            </a:r>
            <a:r>
              <a:rPr lang="ru-RU" sz="14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биржевой торговли</a:t>
            </a:r>
          </a:p>
          <a:p>
            <a:pPr>
              <a:buClr>
                <a:schemeClr val="bg1"/>
              </a:buClr>
              <a:tabLst>
                <a:tab pos="50954" algn="l"/>
              </a:tabLst>
              <a:defRPr/>
            </a:pPr>
            <a:endParaRPr lang="kk-KZ" sz="700" b="1" dirty="0">
              <a:solidFill>
                <a:srgbClr val="FFC000"/>
              </a:solidFill>
              <a:latin typeface="Arial Narrow"/>
              <a:cs typeface="Arial" panose="020B0604020202020204" pitchFamily="34" charset="0"/>
              <a:sym typeface="Arial"/>
            </a:endParaRPr>
          </a:p>
          <a:p>
            <a:pPr>
              <a:buClr>
                <a:schemeClr val="bg1"/>
              </a:buClr>
              <a:tabLst>
                <a:tab pos="50954" algn="l"/>
              </a:tabLst>
              <a:defRPr/>
            </a:pPr>
            <a:r>
              <a:rPr lang="kk-KZ" sz="14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Ожидаемые результаты к 2025 году</a:t>
            </a:r>
            <a:r>
              <a:rPr lang="ru-RU" sz="1400" b="1" dirty="0">
                <a:solidFill>
                  <a:srgbClr val="FFC000"/>
                </a:solidFill>
                <a:latin typeface="Arial Narrow"/>
                <a:cs typeface="Arial" panose="020B0604020202020204" pitchFamily="34" charset="0"/>
                <a:sym typeface="Arial"/>
              </a:rPr>
              <a:t>:</a:t>
            </a:r>
            <a:r>
              <a:rPr lang="ru-RU" sz="1400" b="1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bg1"/>
              </a:buClr>
              <a:tabLst>
                <a:tab pos="50954" algn="l"/>
              </a:tabLst>
              <a:defRPr/>
            </a:pPr>
            <a:endParaRPr lang="ru-RU" sz="1400" b="1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больше условий для формирования </a:t>
            </a:r>
            <a:r>
              <a:rPr lang="ru-RU" sz="2000" dirty="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прозрачных, рыночных цен </a:t>
            </a: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на товарных биржах;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 dirty="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снижение уровня </a:t>
            </a:r>
            <a:r>
              <a:rPr lang="ru-RU" sz="2000" dirty="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теневой </a:t>
            </a:r>
            <a:r>
              <a:rPr lang="ru-RU" sz="200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экономики</a:t>
            </a:r>
            <a:r>
              <a:rPr lang="ru-RU" sz="140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;</a:t>
            </a: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r>
              <a:rPr lang="ru-RU" sz="1400">
                <a:solidFill>
                  <a:schemeClr val="bg1"/>
                </a:solidFill>
                <a:latin typeface="Arial Narrow"/>
                <a:cs typeface="Arial" panose="020B0604020202020204" pitchFamily="34" charset="0"/>
              </a:rPr>
              <a:t>улучшение </a:t>
            </a:r>
            <a:r>
              <a:rPr lang="ru-RU" sz="2000" dirty="0">
                <a:solidFill>
                  <a:schemeClr val="accent4"/>
                </a:solidFill>
                <a:latin typeface="Arial Narrow"/>
                <a:cs typeface="Arial" panose="020B0604020202020204" pitchFamily="34" charset="0"/>
              </a:rPr>
              <a:t>инвестиционного климата и бизнес-среды</a:t>
            </a: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itchFamily="34" charset="0"/>
              <a:buChar char="•"/>
              <a:tabLst>
                <a:tab pos="50954" algn="l"/>
              </a:tabLst>
              <a:defRPr/>
            </a:pPr>
            <a:endParaRPr lang="ru-RU" sz="1400" dirty="0">
              <a:solidFill>
                <a:schemeClr val="bg1"/>
              </a:solidFill>
              <a:latin typeface="Arial Narrow"/>
              <a:cs typeface="Arial" panose="020B0604020202020204" pitchFamily="34" charset="0"/>
              <a:sym typeface="Arial"/>
            </a:endParaRPr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1807238" y="2920997"/>
            <a:ext cx="2145262" cy="209961"/>
          </a:xfrm>
          <a:prstGeom prst="triangle">
            <a:avLst/>
          </a:prstGeom>
          <a:solidFill>
            <a:srgbClr val="182F55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603" tIns="25301" rIns="50603" bIns="25301"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4982B37-BA19-4757-A922-5250546C8C84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BB4C297-39ED-466F-BE36-3D12294201DF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5" name="Прямоугольный треугольник 24">
              <a:extLst>
                <a:ext uri="{FF2B5EF4-FFF2-40B4-BE49-F238E27FC236}">
                  <a16:creationId xmlns:a16="http://schemas.microsoft.com/office/drawing/2014/main" id="{DD1067DC-5AD0-4069-BCB0-E6123A0790F4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6" name="Блок-схема: процесс 25">
              <a:extLst>
                <a:ext uri="{FF2B5EF4-FFF2-40B4-BE49-F238E27FC236}">
                  <a16:creationId xmlns:a16="http://schemas.microsoft.com/office/drawing/2014/main" id="{6FCEC989-2812-4F30-8167-7735796375DC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27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62EC69F5-0E08-4783-BB32-6757849DE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1481816-964C-43D9-B677-A55D1277F1BF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35" name="Прямоугольный треугольник 34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36" name="Блок-схема: процесс 35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37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11639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44323"/>
              </p:ext>
            </p:extLst>
          </p:nvPr>
        </p:nvGraphicFramePr>
        <p:xfrm>
          <a:off x="136072" y="2451482"/>
          <a:ext cx="4527368" cy="2251506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2195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22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Товары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2019 год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2020 год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F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 Narrow" panose="020B0606020202030204" pitchFamily="34" charset="0"/>
                        </a:rPr>
                        <a:t>Прирост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82F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Ферросплавы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1 327,7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1 078,0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-18,8%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Нефтепродукты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758,2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426,6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-43,9%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Сжиженный</a:t>
                      </a: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газ 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477,1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402,3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-15,7%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Цинк необработанный 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525,4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404,2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-23,1%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Серебро 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251,2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317,3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+26,3%</a:t>
                      </a:r>
                      <a:endParaRPr lang="ru-RU" sz="1000" b="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Алюминий необработанный 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257,9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267,7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+3,8%</a:t>
                      </a:r>
                      <a:endParaRPr lang="ru-RU" sz="1000" b="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Прокат плоский из нелегированной стали горячекатаный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288,5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246,6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-14,5%</a:t>
                      </a:r>
                      <a:endParaRPr lang="ru-RU" sz="1000" b="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Мука пшеничная 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204,9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264,6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+29,2%</a:t>
                      </a:r>
                      <a:endParaRPr lang="ru-RU" sz="1000" b="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Части подвижного состава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24,8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78,5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Рост</a:t>
                      </a:r>
                      <a:r>
                        <a:rPr lang="ru-RU" sz="1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в 3,2 р</a:t>
                      </a:r>
                      <a:endPara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7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Легковые</a:t>
                      </a:r>
                      <a:r>
                        <a:rPr lang="kk-KZ" sz="1000" b="0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автомобили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26</a:t>
                      </a: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00" b="1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78,7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Рост</a:t>
                      </a:r>
                      <a:r>
                        <a:rPr lang="ru-RU" sz="10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в 3 р</a:t>
                      </a:r>
                      <a:endPara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585" marR="2158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362385"/>
              </p:ext>
            </p:extLst>
          </p:nvPr>
        </p:nvGraphicFramePr>
        <p:xfrm>
          <a:off x="1" y="381343"/>
          <a:ext cx="9143999" cy="171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95596A0-1DD6-49F4-BDE9-858A3F2E45DC}"/>
              </a:ext>
            </a:extLst>
          </p:cNvPr>
          <p:cNvSpPr txBox="1"/>
          <p:nvPr/>
        </p:nvSpPr>
        <p:spPr>
          <a:xfrm>
            <a:off x="136071" y="2144647"/>
            <a:ext cx="4347482" cy="276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24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Основная экспортная корзина обработанных товаров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FA952-9BE6-42D0-B2DE-43416E5A476F}"/>
              </a:ext>
            </a:extLst>
          </p:cNvPr>
          <p:cNvSpPr txBox="1"/>
          <p:nvPr/>
        </p:nvSpPr>
        <p:spPr>
          <a:xfrm>
            <a:off x="76200" y="2372577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мл</a:t>
            </a:r>
            <a:r>
              <a:rPr lang="kk-KZ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н</a:t>
            </a:r>
            <a:r>
              <a:rPr lang="ru-RU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r>
              <a:rPr lang="en-US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$</a:t>
            </a:r>
            <a:r>
              <a:rPr lang="ru-RU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800" i="1" dirty="0">
                <a:solidFill>
                  <a:schemeClr val="bg1"/>
                </a:solidFill>
                <a:latin typeface="Arial Narrow" panose="020B0606020202030204" pitchFamily="34" charset="0"/>
              </a:rPr>
              <a:t>январь-август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НЕСЫРЬЕВОЙ ЭКСПОРТ В РАЗРЕЗЕ УРОВНЕЙ ПЕРЕДЕЛА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2" name="Прямоугольный треугольник 21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3" name="Блок-схема: процесс 22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24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30" name="Блок-схема: процесс 29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31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80" y="2117992"/>
            <a:ext cx="39449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F617C6D3-BEEF-40C5-B736-5B6859B29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733003"/>
              </p:ext>
            </p:extLst>
          </p:nvPr>
        </p:nvGraphicFramePr>
        <p:xfrm>
          <a:off x="5085411" y="2787591"/>
          <a:ext cx="1997974" cy="116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1711147-2498-431E-9466-4CFBD8944531}"/>
              </a:ext>
            </a:extLst>
          </p:cNvPr>
          <p:cNvSpPr txBox="1"/>
          <p:nvPr/>
        </p:nvSpPr>
        <p:spPr>
          <a:xfrm>
            <a:off x="5196179" y="2541854"/>
            <a:ext cx="1603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товары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5AF3B1-7926-492C-9A2C-08422811F086}"/>
              </a:ext>
            </a:extLst>
          </p:cNvPr>
          <p:cNvSpPr txBox="1"/>
          <p:nvPr/>
        </p:nvSpPr>
        <p:spPr>
          <a:xfrm>
            <a:off x="7174189" y="2541854"/>
            <a:ext cx="1682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 Narrow" panose="020B0606020202030204" pitchFamily="34" charset="0"/>
              </a:rPr>
              <a:t>услуги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30004A-CD89-4A7B-9113-4913737C3299}"/>
              </a:ext>
            </a:extLst>
          </p:cNvPr>
          <p:cNvSpPr txBox="1"/>
          <p:nvPr/>
        </p:nvSpPr>
        <p:spPr>
          <a:xfrm>
            <a:off x="7757761" y="2799025"/>
            <a:ext cx="5148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9"/>
            <a:r>
              <a:rPr lang="kk-KZ" b="1" dirty="0">
                <a:solidFill>
                  <a:srgbClr val="C00000"/>
                </a:solidFill>
                <a:latin typeface="Arial Narrow" panose="020B0606020202030204" pitchFamily="34" charset="0"/>
              </a:rPr>
              <a:t>-25,4%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B418CE-92C2-42BF-B14E-4D8F99068AEE}"/>
              </a:ext>
            </a:extLst>
          </p:cNvPr>
          <p:cNvSpPr txBox="1"/>
          <p:nvPr/>
        </p:nvSpPr>
        <p:spPr>
          <a:xfrm>
            <a:off x="8494064" y="2160035"/>
            <a:ext cx="5180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млрд.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$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F617C6D3-BEEF-40C5-B736-5B6859B297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969416"/>
              </p:ext>
            </p:extLst>
          </p:nvPr>
        </p:nvGraphicFramePr>
        <p:xfrm>
          <a:off x="7016217" y="2788075"/>
          <a:ext cx="1997974" cy="116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0725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B9DD99E-21B5-4D87-8563-7755DFBFBB85}"/>
              </a:ext>
            </a:extLst>
          </p:cNvPr>
          <p:cNvGraphicFramePr>
            <a:graphicFrameLocks/>
          </p:cNvGraphicFramePr>
          <p:nvPr/>
        </p:nvGraphicFramePr>
        <p:xfrm>
          <a:off x="0" y="2623161"/>
          <a:ext cx="4572000" cy="2520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Google Shape;410;p39">
            <a:extLst>
              <a:ext uri="{FF2B5EF4-FFF2-40B4-BE49-F238E27FC236}">
                <a16:creationId xmlns:a16="http://schemas.microsoft.com/office/drawing/2014/main" id="{5E11C3E3-6C72-42FD-A6BC-D1002EF60EC7}"/>
              </a:ext>
            </a:extLst>
          </p:cNvPr>
          <p:cNvSpPr txBox="1"/>
          <p:nvPr/>
        </p:nvSpPr>
        <p:spPr>
          <a:xfrm>
            <a:off x="0" y="2127000"/>
            <a:ext cx="4465320" cy="454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t" anchorCtr="0">
            <a:noAutofit/>
          </a:bodyPr>
          <a:lstStyle/>
          <a:p>
            <a:pPr algn="ctr"/>
            <a:r>
              <a:rPr lang="ru-RU" sz="1400" b="1" dirty="0">
                <a:solidFill>
                  <a:srgbClr val="FFC000"/>
                </a:solidFill>
                <a:latin typeface="Arial Narrow" panose="020B0606020202030204" pitchFamily="34" charset="0"/>
              </a:rPr>
              <a:t>Половина действующих экспортеров ведут деятельность в пищевой промышленности</a:t>
            </a:r>
            <a:endParaRPr sz="140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Google Shape;409;p39">
            <a:extLst>
              <a:ext uri="{FF2B5EF4-FFF2-40B4-BE49-F238E27FC236}">
                <a16:creationId xmlns:a16="http://schemas.microsoft.com/office/drawing/2014/main" id="{076253E2-E510-4C74-BDEB-91593D7582B6}"/>
              </a:ext>
            </a:extLst>
          </p:cNvPr>
          <p:cNvSpPr txBox="1"/>
          <p:nvPr/>
        </p:nvSpPr>
        <p:spPr>
          <a:xfrm>
            <a:off x="70867" y="1257171"/>
            <a:ext cx="1543188" cy="43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ctr" anchorCtr="0">
            <a:noAutofit/>
          </a:bodyPr>
          <a:lstStyle/>
          <a:p>
            <a:pPr algn="ctr"/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регулярных экспортеров в РК</a:t>
            </a:r>
            <a:endParaRPr sz="12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Google Shape;413;p39">
            <a:extLst>
              <a:ext uri="{FF2B5EF4-FFF2-40B4-BE49-F238E27FC236}">
                <a16:creationId xmlns:a16="http://schemas.microsoft.com/office/drawing/2014/main" id="{0B22CCBA-F880-45C8-9E53-55F5ACA32FB7}"/>
              </a:ext>
            </a:extLst>
          </p:cNvPr>
          <p:cNvSpPr txBox="1"/>
          <p:nvPr/>
        </p:nvSpPr>
        <p:spPr>
          <a:xfrm>
            <a:off x="152779" y="599136"/>
            <a:ext cx="1447801" cy="836353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64646"/>
              </a:buClr>
              <a:buSzPts val="4400"/>
            </a:pPr>
            <a:r>
              <a:rPr lang="ru-RU" sz="5108" b="1" dirty="0">
                <a:solidFill>
                  <a:srgbClr val="FFC000"/>
                </a:solidFill>
                <a:latin typeface="Arial Narrow" panose="020B0606020202030204" pitchFamily="34" charset="0"/>
              </a:rPr>
              <a:t>445</a:t>
            </a:r>
            <a:endParaRPr sz="2089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Google Shape;410;p39">
            <a:extLst>
              <a:ext uri="{FF2B5EF4-FFF2-40B4-BE49-F238E27FC236}">
                <a16:creationId xmlns:a16="http://schemas.microsoft.com/office/drawing/2014/main" id="{889DB623-EB1E-4D0E-8ACC-24005001DA0C}"/>
              </a:ext>
            </a:extLst>
          </p:cNvPr>
          <p:cNvSpPr txBox="1"/>
          <p:nvPr/>
        </p:nvSpPr>
        <p:spPr>
          <a:xfrm>
            <a:off x="4107180" y="449739"/>
            <a:ext cx="2758440" cy="77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t" anchorCtr="0">
            <a:no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Сформированный перечень </a:t>
            </a:r>
          </a:p>
          <a:p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товаров для экспорта </a:t>
            </a:r>
          </a:p>
          <a:p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в Швейцарию </a:t>
            </a:r>
            <a:endParaRPr sz="1393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Google Shape;409;p39">
            <a:extLst>
              <a:ext uri="{FF2B5EF4-FFF2-40B4-BE49-F238E27FC236}">
                <a16:creationId xmlns:a16="http://schemas.microsoft.com/office/drawing/2014/main" id="{0B6C189E-400F-4E88-9AF8-8AE77C312712}"/>
              </a:ext>
            </a:extLst>
          </p:cNvPr>
          <p:cNvSpPr txBox="1"/>
          <p:nvPr/>
        </p:nvSpPr>
        <p:spPr>
          <a:xfrm>
            <a:off x="2522794" y="441635"/>
            <a:ext cx="1791733" cy="43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ctr" anchorCtr="0">
            <a:no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Крупные предприятия</a:t>
            </a:r>
            <a:endParaRPr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Google Shape;413;p39">
            <a:extLst>
              <a:ext uri="{FF2B5EF4-FFF2-40B4-BE49-F238E27FC236}">
                <a16:creationId xmlns:a16="http://schemas.microsoft.com/office/drawing/2014/main" id="{A2A0662F-8CB7-47CC-9F34-277FCCE55C81}"/>
              </a:ext>
            </a:extLst>
          </p:cNvPr>
          <p:cNvSpPr txBox="1"/>
          <p:nvPr/>
        </p:nvSpPr>
        <p:spPr>
          <a:xfrm>
            <a:off x="1691484" y="400130"/>
            <a:ext cx="909752" cy="39296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3482" b="1" dirty="0">
                <a:solidFill>
                  <a:srgbClr val="9DC3E6"/>
                </a:solidFill>
                <a:latin typeface="Arial Narrow" panose="020B0606020202030204" pitchFamily="34" charset="0"/>
              </a:rPr>
              <a:t>19%</a:t>
            </a:r>
            <a:endParaRPr sz="1161" b="1" dirty="0">
              <a:solidFill>
                <a:srgbClr val="9DC3E6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Google Shape;409;p39">
            <a:extLst>
              <a:ext uri="{FF2B5EF4-FFF2-40B4-BE49-F238E27FC236}">
                <a16:creationId xmlns:a16="http://schemas.microsoft.com/office/drawing/2014/main" id="{BC6DD7E2-038F-409B-BF62-E2DFF134C6FF}"/>
              </a:ext>
            </a:extLst>
          </p:cNvPr>
          <p:cNvSpPr txBox="1"/>
          <p:nvPr/>
        </p:nvSpPr>
        <p:spPr>
          <a:xfrm>
            <a:off x="2522794" y="997837"/>
            <a:ext cx="1791733" cy="43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ctr" anchorCtr="0">
            <a:no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Средние предприятия</a:t>
            </a:r>
            <a:endParaRPr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Google Shape;413;p39">
            <a:extLst>
              <a:ext uri="{FF2B5EF4-FFF2-40B4-BE49-F238E27FC236}">
                <a16:creationId xmlns:a16="http://schemas.microsoft.com/office/drawing/2014/main" id="{A760629B-AD33-4896-A02A-74D9A0FBB77E}"/>
              </a:ext>
            </a:extLst>
          </p:cNvPr>
          <p:cNvSpPr txBox="1"/>
          <p:nvPr/>
        </p:nvSpPr>
        <p:spPr>
          <a:xfrm>
            <a:off x="1691484" y="956332"/>
            <a:ext cx="909752" cy="39296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3482" b="1" dirty="0">
                <a:solidFill>
                  <a:srgbClr val="9DC3E6"/>
                </a:solidFill>
                <a:latin typeface="Arial Narrow" panose="020B0606020202030204" pitchFamily="34" charset="0"/>
              </a:rPr>
              <a:t>21%</a:t>
            </a:r>
            <a:endParaRPr sz="1161" b="1" dirty="0">
              <a:solidFill>
                <a:srgbClr val="9DC3E6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Google Shape;409;p39">
            <a:extLst>
              <a:ext uri="{FF2B5EF4-FFF2-40B4-BE49-F238E27FC236}">
                <a16:creationId xmlns:a16="http://schemas.microsoft.com/office/drawing/2014/main" id="{CC31BDD8-FCD8-412C-9893-C5229206BFC9}"/>
              </a:ext>
            </a:extLst>
          </p:cNvPr>
          <p:cNvSpPr txBox="1"/>
          <p:nvPr/>
        </p:nvSpPr>
        <p:spPr>
          <a:xfrm>
            <a:off x="2522794" y="1611595"/>
            <a:ext cx="1791733" cy="434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ctr" anchorCtr="0">
            <a:no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Малые предприятия</a:t>
            </a:r>
            <a:endParaRPr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Google Shape;413;p39">
            <a:extLst>
              <a:ext uri="{FF2B5EF4-FFF2-40B4-BE49-F238E27FC236}">
                <a16:creationId xmlns:a16="http://schemas.microsoft.com/office/drawing/2014/main" id="{6EBFEF10-3BDB-4AAD-B351-F1DCB75DD6C4}"/>
              </a:ext>
            </a:extLst>
          </p:cNvPr>
          <p:cNvSpPr txBox="1"/>
          <p:nvPr/>
        </p:nvSpPr>
        <p:spPr>
          <a:xfrm>
            <a:off x="1708332" y="1570090"/>
            <a:ext cx="892905" cy="39296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3482" b="1" dirty="0">
                <a:solidFill>
                  <a:srgbClr val="9DC3E6"/>
                </a:solidFill>
                <a:latin typeface="Arial Narrow" panose="020B0606020202030204" pitchFamily="34" charset="0"/>
              </a:rPr>
              <a:t>60%</a:t>
            </a:r>
            <a:endParaRPr sz="1161" b="1" dirty="0">
              <a:solidFill>
                <a:srgbClr val="9DC3E6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ДЕЙСТВУЮЩИЕ ЭКСПОРТЕРЫ КАЗАХСТАНА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27" name="Прямоугольный треугольник 26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28" name="Блок-схема: процесс 27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29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33" name="Прямоугольный треугольник 32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34" name="Блок-схема: процесс 33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35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F513EF1-4AC0-46DD-963D-F68CA6D65025}"/>
              </a:ext>
            </a:extLst>
          </p:cNvPr>
          <p:cNvSpPr/>
          <p:nvPr/>
        </p:nvSpPr>
        <p:spPr>
          <a:xfrm>
            <a:off x="4571999" y="1349292"/>
            <a:ext cx="2926081" cy="2087328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graphicFrame>
        <p:nvGraphicFramePr>
          <p:cNvPr id="37" name="Таблица 36">
            <a:extLst>
              <a:ext uri="{FF2B5EF4-FFF2-40B4-BE49-F238E27FC236}">
                <a16:creationId xmlns:a16="http://schemas.microsoft.com/office/drawing/2014/main" id="{3E6A4C1A-FD4F-4FB4-AFA3-07996C2A6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38219"/>
              </p:ext>
            </p:extLst>
          </p:nvPr>
        </p:nvGraphicFramePr>
        <p:xfrm>
          <a:off x="5035200" y="1470334"/>
          <a:ext cx="2462880" cy="1645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62880">
                  <a:extLst>
                    <a:ext uri="{9D8B030D-6E8A-4147-A177-3AD203B41FA5}">
                      <a16:colId xmlns:a16="http://schemas.microsoft.com/office/drawing/2014/main" val="216346743"/>
                    </a:ext>
                  </a:extLst>
                </a:gridCol>
              </a:tblGrid>
              <a:tr h="227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Продукция нефтехимии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2278"/>
                  </a:ext>
                </a:extLst>
              </a:tr>
              <a:tr h="44959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Продукция пищевой промышленности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91124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Продукция машиностроения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251362"/>
                  </a:ext>
                </a:extLst>
              </a:tr>
              <a:tr h="22827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Продукция металлургии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097548"/>
                  </a:ext>
                </a:extLst>
              </a:tr>
              <a:tr h="227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Строительные материалы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833821"/>
                  </a:ext>
                </a:extLst>
              </a:tr>
            </a:tbl>
          </a:graphicData>
        </a:graphic>
      </p:graphicFrame>
      <p:sp>
        <p:nvSpPr>
          <p:cNvPr id="38" name="Google Shape;413;p39">
            <a:extLst>
              <a:ext uri="{FF2B5EF4-FFF2-40B4-BE49-F238E27FC236}">
                <a16:creationId xmlns:a16="http://schemas.microsoft.com/office/drawing/2014/main" id="{0B22CCBA-F880-45C8-9E53-55F5ACA32FB7}"/>
              </a:ext>
            </a:extLst>
          </p:cNvPr>
          <p:cNvSpPr txBox="1"/>
          <p:nvPr/>
        </p:nvSpPr>
        <p:spPr>
          <a:xfrm>
            <a:off x="6278880" y="605869"/>
            <a:ext cx="2781299" cy="556203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Clr>
                <a:srgbClr val="464646"/>
              </a:buClr>
              <a:buSzPts val="4400"/>
            </a:pPr>
            <a:r>
              <a:rPr lang="kk-KZ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rPr>
              <a:t>40 наименований</a:t>
            </a:r>
          </a:p>
          <a:p>
            <a:pPr algn="ctr">
              <a:buClr>
                <a:srgbClr val="464646"/>
              </a:buClr>
              <a:buSzPts val="4400"/>
            </a:pPr>
            <a:r>
              <a:rPr lang="kk-KZ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На сумму </a:t>
            </a:r>
            <a:r>
              <a:rPr lang="kk-KZ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275 млн долларов</a:t>
            </a:r>
            <a:endParaRPr sz="800" b="1" dirty="0">
              <a:solidFill>
                <a:schemeClr val="accent5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9CE8938-C414-480A-836D-585230FDECB2}"/>
              </a:ext>
            </a:extLst>
          </p:cNvPr>
          <p:cNvSpPr/>
          <p:nvPr/>
        </p:nvSpPr>
        <p:spPr>
          <a:xfrm>
            <a:off x="4967434" y="1215035"/>
            <a:ext cx="1714010" cy="276999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отраслевом разрезе</a:t>
            </a:r>
          </a:p>
        </p:txBody>
      </p:sp>
      <p:pic>
        <p:nvPicPr>
          <p:cNvPr id="40" name="Рисунок 39" descr="Кирпичная стена здания">
            <a:extLst>
              <a:ext uri="{FF2B5EF4-FFF2-40B4-BE49-F238E27FC236}">
                <a16:creationId xmlns:a16="http://schemas.microsoft.com/office/drawing/2014/main" id="{3414C0C4-12E4-49EC-8F07-0EF4713972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2916" y="2856325"/>
            <a:ext cx="272944" cy="27294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1D9C34C-04C2-4E08-A5D7-829FC6160D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76" y="2531021"/>
            <a:ext cx="237079" cy="222816"/>
          </a:xfrm>
          <a:prstGeom prst="rect">
            <a:avLst/>
          </a:prstGeom>
        </p:spPr>
      </p:pic>
      <p:pic>
        <p:nvPicPr>
          <p:cNvPr id="42" name="Рисунок 41" descr="Шестеренки">
            <a:extLst>
              <a:ext uri="{FF2B5EF4-FFF2-40B4-BE49-F238E27FC236}">
                <a16:creationId xmlns:a16="http://schemas.microsoft.com/office/drawing/2014/main" id="{CC27C20D-59EF-4E19-8F03-557CD224C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18156" y="2119380"/>
            <a:ext cx="250084" cy="250084"/>
          </a:xfrm>
          <a:prstGeom prst="rect">
            <a:avLst/>
          </a:prstGeom>
        </p:spPr>
      </p:pic>
      <p:pic>
        <p:nvPicPr>
          <p:cNvPr id="43" name="Рисунок 42" descr="Коробка с бэнто">
            <a:extLst>
              <a:ext uri="{FF2B5EF4-FFF2-40B4-BE49-F238E27FC236}">
                <a16:creationId xmlns:a16="http://schemas.microsoft.com/office/drawing/2014/main" id="{05D6D278-390A-4721-BA2C-24A3A63F9C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02916" y="1810171"/>
            <a:ext cx="265324" cy="265324"/>
          </a:xfrm>
          <a:prstGeom prst="rect">
            <a:avLst/>
          </a:prstGeom>
        </p:spPr>
      </p:pic>
      <p:pic>
        <p:nvPicPr>
          <p:cNvPr id="44" name="Рисунок 43" descr="Колба">
            <a:extLst>
              <a:ext uri="{FF2B5EF4-FFF2-40B4-BE49-F238E27FC236}">
                <a16:creationId xmlns:a16="http://schemas.microsoft.com/office/drawing/2014/main" id="{E4593C8F-094C-46CD-BC07-342791C81B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57196" y="1410758"/>
            <a:ext cx="318664" cy="280810"/>
          </a:xfrm>
          <a:prstGeom prst="rect">
            <a:avLst/>
          </a:prstGeom>
        </p:spPr>
      </p:pic>
      <p:sp>
        <p:nvSpPr>
          <p:cNvPr id="45" name="Google Shape;410;p39">
            <a:extLst>
              <a:ext uri="{FF2B5EF4-FFF2-40B4-BE49-F238E27FC236}">
                <a16:creationId xmlns:a16="http://schemas.microsoft.com/office/drawing/2014/main" id="{889DB623-EB1E-4D0E-8ACC-24005001DA0C}"/>
              </a:ext>
            </a:extLst>
          </p:cNvPr>
          <p:cNvSpPr txBox="1"/>
          <p:nvPr/>
        </p:nvSpPr>
        <p:spPr>
          <a:xfrm>
            <a:off x="4229100" y="3505359"/>
            <a:ext cx="4165870" cy="128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059" tIns="53059" rIns="53059" bIns="53059" anchor="t" anchorCtr="0">
            <a:no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Наиболее </a:t>
            </a:r>
            <a:r>
              <a:rPr lang="ru-RU" sz="1393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экспортоориентированные</a:t>
            </a:r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 регионы:                   в г. </a:t>
            </a:r>
            <a:r>
              <a:rPr lang="ru-RU" sz="1393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Нур</a:t>
            </a:r>
            <a:r>
              <a:rPr lang="ru-RU" sz="1393" b="1" dirty="0">
                <a:solidFill>
                  <a:srgbClr val="FFC000"/>
                </a:solidFill>
                <a:latin typeface="Arial Narrow" panose="020B0606020202030204" pitchFamily="34" charset="0"/>
              </a:rPr>
              <a:t>-Султан, г. Алматы и г. Шымкент</a:t>
            </a:r>
          </a:p>
          <a:p>
            <a:endParaRPr lang="ru-RU" sz="1393" b="1" dirty="0">
              <a:solidFill>
                <a:srgbClr val="FFC000"/>
              </a:solidFill>
              <a:latin typeface="Arial Narrow" panose="020B0606020202030204" pitchFamily="34" charset="0"/>
            </a:endParaRPr>
          </a:p>
          <a:p>
            <a:r>
              <a:rPr lang="ru-RU" sz="1393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Менее </a:t>
            </a:r>
            <a:r>
              <a:rPr lang="ru-RU" sz="1393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экспортоориентированный</a:t>
            </a:r>
            <a:r>
              <a:rPr lang="ru-RU" sz="1393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 регион:</a:t>
            </a:r>
          </a:p>
          <a:p>
            <a:r>
              <a:rPr lang="ru-RU" sz="1393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 Narrow" panose="020B0606020202030204" pitchFamily="34" charset="0"/>
              </a:rPr>
              <a:t>Актюбинская область</a:t>
            </a:r>
            <a:endParaRPr sz="1393" b="1" dirty="0">
              <a:solidFill>
                <a:schemeClr val="accent5">
                  <a:lumMod val="40000"/>
                  <a:lumOff val="6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3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409;p39">
            <a:extLst>
              <a:ext uri="{FF2B5EF4-FFF2-40B4-BE49-F238E27FC236}">
                <a16:creationId xmlns:a16="http://schemas.microsoft.com/office/drawing/2014/main" id="{0D4C4D16-9F00-4379-A51D-2325DD8C3524}"/>
              </a:ext>
            </a:extLst>
          </p:cNvPr>
          <p:cNvSpPr txBox="1"/>
          <p:nvPr/>
        </p:nvSpPr>
        <p:spPr>
          <a:xfrm>
            <a:off x="487487" y="1634158"/>
            <a:ext cx="2221120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ctr" anchorCtr="0">
            <a:noAutofit/>
          </a:bodyPr>
          <a:lstStyle/>
          <a:p>
            <a:pPr lvl="0"/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</a:rPr>
              <a:t>отобранных компаний – участников</a:t>
            </a:r>
          </a:p>
        </p:txBody>
      </p:sp>
      <p:sp>
        <p:nvSpPr>
          <p:cNvPr id="16" name="Google Shape;410;p39">
            <a:extLst>
              <a:ext uri="{FF2B5EF4-FFF2-40B4-BE49-F238E27FC236}">
                <a16:creationId xmlns:a16="http://schemas.microsoft.com/office/drawing/2014/main" id="{EA286E38-9065-49D4-AB08-B169D0C435EB}"/>
              </a:ext>
            </a:extLst>
          </p:cNvPr>
          <p:cNvSpPr txBox="1"/>
          <p:nvPr/>
        </p:nvSpPr>
        <p:spPr>
          <a:xfrm>
            <a:off x="487488" y="1974949"/>
            <a:ext cx="1826144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видов продукции</a:t>
            </a:r>
          </a:p>
        </p:txBody>
      </p:sp>
      <p:sp>
        <p:nvSpPr>
          <p:cNvPr id="17" name="Google Shape;413;p39">
            <a:extLst>
              <a:ext uri="{FF2B5EF4-FFF2-40B4-BE49-F238E27FC236}">
                <a16:creationId xmlns:a16="http://schemas.microsoft.com/office/drawing/2014/main" id="{F9DE64C5-9E14-4065-8EC4-06E2C753CAF6}"/>
              </a:ext>
            </a:extLst>
          </p:cNvPr>
          <p:cNvSpPr txBox="1"/>
          <p:nvPr/>
        </p:nvSpPr>
        <p:spPr>
          <a:xfrm>
            <a:off x="181400" y="1646775"/>
            <a:ext cx="463035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kk-KZ" sz="1916" b="1" dirty="0">
                <a:solidFill>
                  <a:srgbClr val="FFC000"/>
                </a:solidFill>
                <a:latin typeface="Arial Narrow" panose="020B0606020202030204" pitchFamily="34" charset="0"/>
              </a:rPr>
              <a:t>35</a:t>
            </a:r>
            <a:endParaRPr sz="61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Google Shape;415;p39">
            <a:extLst>
              <a:ext uri="{FF2B5EF4-FFF2-40B4-BE49-F238E27FC236}">
                <a16:creationId xmlns:a16="http://schemas.microsoft.com/office/drawing/2014/main" id="{BD338C3D-7F7F-45A4-8271-E549D2891A59}"/>
              </a:ext>
            </a:extLst>
          </p:cNvPr>
          <p:cNvSpPr txBox="1"/>
          <p:nvPr/>
        </p:nvSpPr>
        <p:spPr>
          <a:xfrm>
            <a:off x="181400" y="1987902"/>
            <a:ext cx="463035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1916" b="1" dirty="0">
                <a:solidFill>
                  <a:srgbClr val="FFC000"/>
                </a:solidFill>
                <a:latin typeface="Arial Narrow" panose="020B0606020202030204" pitchFamily="34" charset="0"/>
              </a:rPr>
              <a:t>75</a:t>
            </a:r>
            <a:endParaRPr sz="61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Google Shape;409;p39">
            <a:extLst>
              <a:ext uri="{FF2B5EF4-FFF2-40B4-BE49-F238E27FC236}">
                <a16:creationId xmlns:a16="http://schemas.microsoft.com/office/drawing/2014/main" id="{52E46646-85A3-46C3-9011-ECDC2E974538}"/>
              </a:ext>
            </a:extLst>
          </p:cNvPr>
          <p:cNvSpPr txBox="1"/>
          <p:nvPr/>
        </p:nvSpPr>
        <p:spPr>
          <a:xfrm>
            <a:off x="494562" y="1293367"/>
            <a:ext cx="2134173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ctr" anchorCtr="0">
            <a:noAutofit/>
          </a:bodyPr>
          <a:lstStyle/>
          <a:p>
            <a:r>
              <a:rPr lang="kk-KZ" dirty="0">
                <a:solidFill>
                  <a:schemeClr val="bg1"/>
                </a:solidFill>
                <a:latin typeface="Arial Narrow" panose="020B0606020202030204" pitchFamily="34" charset="0"/>
              </a:rPr>
              <a:t>компаний желающих  участвовать 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Google Shape;413;p39">
            <a:extLst>
              <a:ext uri="{FF2B5EF4-FFF2-40B4-BE49-F238E27FC236}">
                <a16:creationId xmlns:a16="http://schemas.microsoft.com/office/drawing/2014/main" id="{E052D951-783F-4301-BA5E-8C71840EBA8F}"/>
              </a:ext>
            </a:extLst>
          </p:cNvPr>
          <p:cNvSpPr txBox="1"/>
          <p:nvPr/>
        </p:nvSpPr>
        <p:spPr>
          <a:xfrm>
            <a:off x="105200" y="1309435"/>
            <a:ext cx="463035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1916" b="1" dirty="0">
                <a:solidFill>
                  <a:srgbClr val="FFC000"/>
                </a:solidFill>
                <a:latin typeface="Arial Narrow" panose="020B0606020202030204" pitchFamily="34" charset="0"/>
              </a:rPr>
              <a:t>500</a:t>
            </a:r>
            <a:endParaRPr sz="61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Google Shape;415;p39">
            <a:extLst>
              <a:ext uri="{FF2B5EF4-FFF2-40B4-BE49-F238E27FC236}">
                <a16:creationId xmlns:a16="http://schemas.microsoft.com/office/drawing/2014/main" id="{4236DD8C-DE46-4216-9782-CB70E529F3B9}"/>
              </a:ext>
            </a:extLst>
          </p:cNvPr>
          <p:cNvSpPr txBox="1"/>
          <p:nvPr/>
        </p:nvSpPr>
        <p:spPr>
          <a:xfrm>
            <a:off x="181400" y="2345807"/>
            <a:ext cx="462491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1916" b="1" dirty="0">
                <a:solidFill>
                  <a:srgbClr val="FFC000"/>
                </a:solidFill>
                <a:latin typeface="Arial Narrow" panose="020B0606020202030204" pitchFamily="34" charset="0"/>
              </a:rPr>
              <a:t>18</a:t>
            </a:r>
            <a:endParaRPr sz="61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Google Shape;410;p39">
            <a:extLst>
              <a:ext uri="{FF2B5EF4-FFF2-40B4-BE49-F238E27FC236}">
                <a16:creationId xmlns:a16="http://schemas.microsoft.com/office/drawing/2014/main" id="{8B97AFF0-604D-4E7E-BBE7-35BAD8F7E767}"/>
              </a:ext>
            </a:extLst>
          </p:cNvPr>
          <p:cNvSpPr txBox="1"/>
          <p:nvPr/>
        </p:nvSpPr>
        <p:spPr>
          <a:xfrm>
            <a:off x="812105" y="2650181"/>
            <a:ext cx="1620267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t" anchorCtr="0"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обеспечивают рабочими местами</a:t>
            </a:r>
            <a:endParaRPr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Google Shape;415;p39">
            <a:extLst>
              <a:ext uri="{FF2B5EF4-FFF2-40B4-BE49-F238E27FC236}">
                <a16:creationId xmlns:a16="http://schemas.microsoft.com/office/drawing/2014/main" id="{8D28B49E-8FD5-41F7-9EA8-C82C4533A995}"/>
              </a:ext>
            </a:extLst>
          </p:cNvPr>
          <p:cNvSpPr txBox="1"/>
          <p:nvPr/>
        </p:nvSpPr>
        <p:spPr>
          <a:xfrm>
            <a:off x="181400" y="2702635"/>
            <a:ext cx="836407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1916" b="1" dirty="0">
                <a:solidFill>
                  <a:srgbClr val="FFC000"/>
                </a:solidFill>
                <a:latin typeface="Arial Narrow" panose="020B0606020202030204" pitchFamily="34" charset="0"/>
              </a:rPr>
              <a:t>16 402</a:t>
            </a:r>
            <a:endParaRPr sz="610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Google Shape;410;p39">
            <a:extLst>
              <a:ext uri="{FF2B5EF4-FFF2-40B4-BE49-F238E27FC236}">
                <a16:creationId xmlns:a16="http://schemas.microsoft.com/office/drawing/2014/main" id="{6484E912-0B6F-44D1-8DA6-26C77A816A2C}"/>
              </a:ext>
            </a:extLst>
          </p:cNvPr>
          <p:cNvSpPr txBox="1"/>
          <p:nvPr/>
        </p:nvSpPr>
        <p:spPr>
          <a:xfrm>
            <a:off x="486399" y="2322090"/>
            <a:ext cx="1826144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ctr" anchorCtr="0">
            <a:no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представителей МСП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C06DC603-F7BE-4622-87A7-AA885B3755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128442"/>
              </p:ext>
            </p:extLst>
          </p:nvPr>
        </p:nvGraphicFramePr>
        <p:xfrm>
          <a:off x="2195263" y="487938"/>
          <a:ext cx="2134173" cy="448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2" name="Picture 4" descr="https://scontent-arn2-1.xx.fbcdn.net/v/t1.0-9/107959510_143024024088924_6929724979499178884_o.jpg?_nc_cat=104&amp;_nc_sid=09cbfe&amp;_nc_ohc=y06j1UJB5lsAX-2Iqgm&amp;_nc_ht=scontent-arn2-1.xx&amp;oh=60c8a31596c5c3b34f1c984f8154178c&amp;oe=5F7AE8C1">
            <a:extLst>
              <a:ext uri="{FF2B5EF4-FFF2-40B4-BE49-F238E27FC236}">
                <a16:creationId xmlns:a16="http://schemas.microsoft.com/office/drawing/2014/main" id="{BF7526AD-B46E-4A66-BD46-50375639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585" y="710845"/>
            <a:ext cx="362134" cy="36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Google Shape;409;p39">
            <a:extLst>
              <a:ext uri="{FF2B5EF4-FFF2-40B4-BE49-F238E27FC236}">
                <a16:creationId xmlns:a16="http://schemas.microsoft.com/office/drawing/2014/main" id="{41870B80-23F2-45EF-ABA5-BE569CFF9239}"/>
              </a:ext>
            </a:extLst>
          </p:cNvPr>
          <p:cNvSpPr txBox="1"/>
          <p:nvPr/>
        </p:nvSpPr>
        <p:spPr>
          <a:xfrm>
            <a:off x="513389" y="611785"/>
            <a:ext cx="1803974" cy="32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794" tIns="39794" rIns="39794" bIns="39794" anchor="ctr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отрасль: </a:t>
            </a:r>
            <a:r>
              <a:rPr lang="ru-RU" dirty="0" err="1">
                <a:solidFill>
                  <a:schemeClr val="bg1"/>
                </a:solidFill>
                <a:latin typeface="Arial Narrow" panose="020B0606020202030204" pitchFamily="34" charset="0"/>
              </a:rPr>
              <a:t>пищепром</a:t>
            </a:r>
            <a:endParaRPr 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1B375DB9-CA27-4468-BA53-DCC3DDFBA217}"/>
              </a:ext>
            </a:extLst>
          </p:cNvPr>
          <p:cNvCxnSpPr>
            <a:cxnSpLocks/>
          </p:cNvCxnSpPr>
          <p:nvPr/>
        </p:nvCxnSpPr>
        <p:spPr>
          <a:xfrm>
            <a:off x="4002724" y="4226634"/>
            <a:ext cx="5131836" cy="0"/>
          </a:xfrm>
          <a:prstGeom prst="straightConnector1">
            <a:avLst/>
          </a:prstGeom>
          <a:ln w="38100">
            <a:solidFill>
              <a:srgbClr val="FFC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CD9E0D09-DAAC-4AB5-A84D-E6FC252A8D59}"/>
              </a:ext>
            </a:extLst>
          </p:cNvPr>
          <p:cNvSpPr/>
          <p:nvPr/>
        </p:nvSpPr>
        <p:spPr>
          <a:xfrm rot="18772674">
            <a:off x="3458686" y="3111949"/>
            <a:ext cx="19030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Оценка и отбор компаний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46A0E79-CD84-4BBC-A100-8A4AE191B5E9}"/>
              </a:ext>
            </a:extLst>
          </p:cNvPr>
          <p:cNvSpPr/>
          <p:nvPr/>
        </p:nvSpPr>
        <p:spPr>
          <a:xfrm rot="18772674">
            <a:off x="4181421" y="2984474"/>
            <a:ext cx="1989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Составление дорожной карты выхода на рынок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1F220083-D290-48B7-B0C6-5B88E4D6263A}"/>
              </a:ext>
            </a:extLst>
          </p:cNvPr>
          <p:cNvSpPr/>
          <p:nvPr/>
        </p:nvSpPr>
        <p:spPr>
          <a:xfrm rot="18772674">
            <a:off x="4908704" y="2917089"/>
            <a:ext cx="20062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Поиск партнеров на целевом рынке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B9A5E434-EEA5-4794-BE36-DFEE82BFE57C}"/>
              </a:ext>
            </a:extLst>
          </p:cNvPr>
          <p:cNvSpPr/>
          <p:nvPr/>
        </p:nvSpPr>
        <p:spPr>
          <a:xfrm rot="18772674">
            <a:off x="5268329" y="2789555"/>
            <a:ext cx="24704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Подготовка к онлайн бизнес-миссии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AF2251F5-BE83-42F5-A206-EE9D9326826A}"/>
              </a:ext>
            </a:extLst>
          </p:cNvPr>
          <p:cNvSpPr/>
          <p:nvPr/>
        </p:nvSpPr>
        <p:spPr>
          <a:xfrm rot="18772674">
            <a:off x="5566454" y="2877437"/>
            <a:ext cx="27120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Участие в онлайн бизнес-миссии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2F342F74-D310-4267-9218-0D64E310F52D}"/>
              </a:ext>
            </a:extLst>
          </p:cNvPr>
          <p:cNvSpPr/>
          <p:nvPr/>
        </p:nvSpPr>
        <p:spPr>
          <a:xfrm rot="18772674">
            <a:off x="6325013" y="2686122"/>
            <a:ext cx="26174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Подведение итогов бизнес-миссии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D4AFBFF-BA35-4AB8-B5EF-1DA1B1BE9E1D}"/>
              </a:ext>
            </a:extLst>
          </p:cNvPr>
          <p:cNvSpPr/>
          <p:nvPr/>
        </p:nvSpPr>
        <p:spPr>
          <a:xfrm rot="18772674">
            <a:off x="7290189" y="2913241"/>
            <a:ext cx="15361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Подписание контрактов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BDCAA7D-1C23-46A4-9DEA-E162C74EF8E2}"/>
              </a:ext>
            </a:extLst>
          </p:cNvPr>
          <p:cNvSpPr/>
          <p:nvPr/>
        </p:nvSpPr>
        <p:spPr>
          <a:xfrm rot="18772674">
            <a:off x="7836473" y="3008520"/>
            <a:ext cx="14454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Постмониторинг</a:t>
            </a:r>
          </a:p>
        </p:txBody>
      </p:sp>
      <p:sp>
        <p:nvSpPr>
          <p:cNvPr id="65" name="Равнобедренный треугольник 64">
            <a:extLst>
              <a:ext uri="{FF2B5EF4-FFF2-40B4-BE49-F238E27FC236}">
                <a16:creationId xmlns:a16="http://schemas.microsoft.com/office/drawing/2014/main" id="{5E2E7A33-7CE7-454F-BD13-2E90FDCF8696}"/>
              </a:ext>
            </a:extLst>
          </p:cNvPr>
          <p:cNvSpPr/>
          <p:nvPr/>
        </p:nvSpPr>
        <p:spPr>
          <a:xfrm>
            <a:off x="5239299" y="4085362"/>
            <a:ext cx="187426" cy="14127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344761-52CE-4037-8854-8F6FFEC02093}"/>
              </a:ext>
            </a:extLst>
          </p:cNvPr>
          <p:cNvSpPr txBox="1"/>
          <p:nvPr/>
        </p:nvSpPr>
        <p:spPr>
          <a:xfrm>
            <a:off x="4532152" y="4226634"/>
            <a:ext cx="1601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Текущий статус проекта</a:t>
            </a:r>
          </a:p>
        </p:txBody>
      </p:sp>
      <p:pic>
        <p:nvPicPr>
          <p:cNvPr id="67" name="Picture 2" descr="Китай | Описание, население, достопримечательности, информация о Китае -  Travellan.ru">
            <a:extLst>
              <a:ext uri="{FF2B5EF4-FFF2-40B4-BE49-F238E27FC236}">
                <a16:creationId xmlns:a16="http://schemas.microsoft.com/office/drawing/2014/main" id="{0D92E736-807E-431E-A9E6-1094A39C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0" y="1084248"/>
            <a:ext cx="245691" cy="16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Иконка «Вегетарианская еда» — скачай бесплатно PNG и векторе">
            <a:extLst>
              <a:ext uri="{FF2B5EF4-FFF2-40B4-BE49-F238E27FC236}">
                <a16:creationId xmlns:a16="http://schemas.microsoft.com/office/drawing/2014/main" id="{6C3687D1-8DAA-428C-A231-782818BB8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5" y="668211"/>
            <a:ext cx="221690" cy="2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02AAAE06-41CE-4CDD-A620-1AC3C1A7F2B8}"/>
              </a:ext>
            </a:extLst>
          </p:cNvPr>
          <p:cNvSpPr/>
          <p:nvPr/>
        </p:nvSpPr>
        <p:spPr>
          <a:xfrm>
            <a:off x="4947851" y="575871"/>
            <a:ext cx="39083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b="1" dirty="0" err="1">
                <a:solidFill>
                  <a:srgbClr val="FFC000"/>
                </a:solidFill>
                <a:latin typeface="Arial Narrow" panose="020B0606020202030204" pitchFamily="34" charset="0"/>
              </a:rPr>
              <a:t>QazTrade</a:t>
            </a:r>
            <a:r>
              <a:rPr lang="en-US" sz="1100" b="1" dirty="0">
                <a:solidFill>
                  <a:srgbClr val="FFC000"/>
                </a:solidFill>
                <a:latin typeface="Arial Narrow" panose="020B0606020202030204" pitchFamily="34" charset="0"/>
              </a:rPr>
              <a:t> Accelerator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уникальная программа, помогающая перспективному несырьевому бизнесу эффективно выходить на экспорт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D857D10-102B-4EE5-8D33-488F2D624D4C}"/>
              </a:ext>
            </a:extLst>
          </p:cNvPr>
          <p:cNvSpPr/>
          <p:nvPr/>
        </p:nvSpPr>
        <p:spPr>
          <a:xfrm>
            <a:off x="4444305" y="1213788"/>
            <a:ext cx="2241823" cy="1076949"/>
          </a:xfrm>
          <a:prstGeom prst="rect">
            <a:avLst/>
          </a:prstGeom>
          <a:noFill/>
          <a:effectLst/>
        </p:spPr>
        <p:txBody>
          <a:bodyPr wrap="square" lIns="39801" tIns="19901" rIns="39801" bIns="19901">
            <a:spAutoFit/>
          </a:bodyPr>
          <a:lstStyle/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На безвозмездной основе</a:t>
            </a:r>
          </a:p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Практико-ориентированная программа</a:t>
            </a:r>
          </a:p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Индивидуальный подход к каждому участнику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05774776-EA43-4247-8788-88A0637FAC9A}"/>
              </a:ext>
            </a:extLst>
          </p:cNvPr>
          <p:cNvSpPr/>
          <p:nvPr/>
        </p:nvSpPr>
        <p:spPr>
          <a:xfrm>
            <a:off x="454662" y="926611"/>
            <a:ext cx="12618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рынок: Китай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800" b="1" dirty="0" err="1">
                <a:solidFill>
                  <a:schemeClr val="bg1"/>
                </a:solidFill>
              </a:rPr>
              <a:t>QazTrade</a:t>
            </a:r>
            <a:r>
              <a:rPr lang="en-US" sz="1800" b="1" dirty="0">
                <a:solidFill>
                  <a:schemeClr val="bg1"/>
                </a:solidFill>
              </a:rPr>
              <a:t> Accelerator – </a:t>
            </a:r>
            <a:r>
              <a:rPr lang="ru-RU" sz="1800" b="1">
                <a:solidFill>
                  <a:schemeClr val="bg1"/>
                </a:solidFill>
              </a:rPr>
              <a:t>АКСЕЛЕРАЦИЯ НАЦИОНАЛЬНОГО ЭКСПОРТА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74" name="Прямоугольный треугольник 73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75" name="Блок-схема: процесс 74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76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30895" y="39422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0D0B1DF-A49C-4708-8949-D14CEA74C234}"/>
              </a:ext>
            </a:extLst>
          </p:cNvPr>
          <p:cNvSpPr/>
          <p:nvPr/>
        </p:nvSpPr>
        <p:spPr>
          <a:xfrm>
            <a:off x="6724474" y="1178499"/>
            <a:ext cx="2515194" cy="865353"/>
          </a:xfrm>
          <a:prstGeom prst="rect">
            <a:avLst/>
          </a:prstGeom>
          <a:noFill/>
          <a:effectLst/>
        </p:spPr>
        <p:txBody>
          <a:bodyPr wrap="square" lIns="39801" tIns="19901" rIns="39801" bIns="19901">
            <a:spAutoFit/>
          </a:bodyPr>
          <a:lstStyle/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Полноценное сопровождение</a:t>
            </a:r>
          </a:p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Гарантированный выход на внешние рынки</a:t>
            </a:r>
          </a:p>
          <a:p>
            <a:pPr marL="77396" indent="-77396">
              <a:lnSpc>
                <a:spcPct val="125000"/>
              </a:lnSpc>
              <a:buFont typeface="Courier New" panose="02070309020205020404" pitchFamily="49" charset="0"/>
              <a:buChar char="o"/>
            </a:pPr>
            <a:r>
              <a:rPr lang="ru-RU" sz="1100" i="1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Платформа преимуществ</a:t>
            </a:r>
          </a:p>
        </p:txBody>
      </p:sp>
      <p:sp>
        <p:nvSpPr>
          <p:cNvPr id="64" name="Овал 63">
            <a:extLst>
              <a:ext uri="{FF2B5EF4-FFF2-40B4-BE49-F238E27FC236}">
                <a16:creationId xmlns:a16="http://schemas.microsoft.com/office/drawing/2014/main" id="{58A6BB44-41C1-4A8E-A48E-66AF6CC11822}"/>
              </a:ext>
            </a:extLst>
          </p:cNvPr>
          <p:cNvSpPr/>
          <p:nvPr/>
        </p:nvSpPr>
        <p:spPr>
          <a:xfrm flipV="1">
            <a:off x="5276909" y="4021555"/>
            <a:ext cx="112205" cy="5632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82" name="Прямоугольный треугольник 81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83" name="Блок-схема: процесс 82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84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6D857D10-102B-4EE5-8D33-488F2D624D4C}"/>
              </a:ext>
            </a:extLst>
          </p:cNvPr>
          <p:cNvSpPr/>
          <p:nvPr/>
        </p:nvSpPr>
        <p:spPr>
          <a:xfrm>
            <a:off x="168313" y="3176969"/>
            <a:ext cx="2056727" cy="1656018"/>
          </a:xfrm>
          <a:prstGeom prst="rect">
            <a:avLst/>
          </a:prstGeom>
          <a:noFill/>
          <a:effectLst/>
        </p:spPr>
        <p:txBody>
          <a:bodyPr wrap="square" lIns="39801" tIns="19901" rIns="39801" bIns="19901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1400" dirty="0">
                <a:ln w="0"/>
                <a:solidFill>
                  <a:srgbClr val="FFC000"/>
                </a:solidFill>
                <a:latin typeface="Arial Narrow" panose="020B0606020202030204" pitchFamily="34" charset="0"/>
              </a:rPr>
              <a:t>Участники акселератора представят свою продукцию на Третьей международной китайской выставке импортных товаров  и услуг в Шанхае.</a:t>
            </a:r>
          </a:p>
        </p:txBody>
      </p:sp>
    </p:spTree>
    <p:extLst>
      <p:ext uri="{BB962C8B-B14F-4D97-AF65-F5344CB8AC3E}">
        <p14:creationId xmlns:p14="http://schemas.microsoft.com/office/powerpoint/2010/main" val="9923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78DEF595-4784-44FE-AD90-A7AC95663FA0}"/>
              </a:ext>
            </a:extLst>
          </p:cNvPr>
          <p:cNvGraphicFramePr>
            <a:graphicFrameLocks/>
          </p:cNvGraphicFramePr>
          <p:nvPr/>
        </p:nvGraphicFramePr>
        <p:xfrm>
          <a:off x="4252956" y="2013895"/>
          <a:ext cx="4688106" cy="309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7C2D4EC-A124-4968-B86F-F31A7C80CB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9"/>
          <a:stretch/>
        </p:blipFill>
        <p:spPr>
          <a:xfrm>
            <a:off x="4540463" y="496568"/>
            <a:ext cx="909557" cy="643702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7526149" y="2708638"/>
            <a:ext cx="1795951" cy="2419620"/>
            <a:chOff x="7526149" y="2708638"/>
            <a:chExt cx="1795951" cy="24196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8224838" y="2808504"/>
              <a:ext cx="781050" cy="1611095"/>
            </a:xfrm>
            <a:prstGeom prst="roundRect">
              <a:avLst>
                <a:gd name="adj" fmla="val 528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Телефон в руке PNG">
              <a:extLst>
                <a:ext uri="{FF2B5EF4-FFF2-40B4-BE49-F238E27FC236}">
                  <a16:creationId xmlns:a16="http://schemas.microsoft.com/office/drawing/2014/main" id="{5183E93E-FD52-4E93-965F-AFDCD0D69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149" y="2708638"/>
              <a:ext cx="1795951" cy="2419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B0490E-1ABA-465A-AD92-79F511AC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3678" y="2886323"/>
              <a:ext cx="722047" cy="110712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</p:pic>
      </p:grpSp>
      <p:sp>
        <p:nvSpPr>
          <p:cNvPr id="19" name="Заголовок 2">
            <a:extLst>
              <a:ext uri="{FF2B5EF4-FFF2-40B4-BE49-F238E27FC236}">
                <a16:creationId xmlns:a16="http://schemas.microsoft.com/office/drawing/2014/main" id="{41E0CC10-A2EC-4126-A85A-6E3C02FD0AA6}"/>
              </a:ext>
            </a:extLst>
          </p:cNvPr>
          <p:cNvSpPr txBox="1">
            <a:spLocks/>
          </p:cNvSpPr>
          <p:nvPr/>
        </p:nvSpPr>
        <p:spPr>
          <a:xfrm>
            <a:off x="5436935" y="642019"/>
            <a:ext cx="3707065" cy="490629"/>
          </a:xfrm>
          <a:prstGeom prst="rect">
            <a:avLst/>
          </a:prstGeom>
        </p:spPr>
        <p:txBody>
          <a:bodyPr>
            <a:noAutofit/>
          </a:bodyPr>
          <a:lstStyle>
            <a:lvl1pPr algn="l" defTabSz="78905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9DC3E6"/>
                </a:solidFill>
                <a:latin typeface="Arial Narrow" panose="020B0606020202030204" pitchFamily="34" charset="0"/>
              </a:rPr>
              <a:t>telegram</a:t>
            </a:r>
            <a:r>
              <a:rPr lang="ru-RU" sz="1600" dirty="0">
                <a:solidFill>
                  <a:srgbClr val="9DC3E6"/>
                </a:solidFill>
                <a:latin typeface="Arial Narrow" panose="020B0606020202030204" pitchFamily="34" charset="0"/>
              </a:rPr>
              <a:t>-группа </a:t>
            </a:r>
            <a:r>
              <a:rPr lang="ru-RU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как средство оперативного решения проблем экспортеров</a:t>
            </a:r>
          </a:p>
        </p:txBody>
      </p:sp>
      <p:sp>
        <p:nvSpPr>
          <p:cNvPr id="20" name="Google Shape;413;p39">
            <a:extLst>
              <a:ext uri="{FF2B5EF4-FFF2-40B4-BE49-F238E27FC236}">
                <a16:creationId xmlns:a16="http://schemas.microsoft.com/office/drawing/2014/main" id="{414885A9-180A-4F38-A8B4-2DF16930E6A7}"/>
              </a:ext>
            </a:extLst>
          </p:cNvPr>
          <p:cNvSpPr txBox="1"/>
          <p:nvPr/>
        </p:nvSpPr>
        <p:spPr>
          <a:xfrm>
            <a:off x="5726430" y="1123685"/>
            <a:ext cx="1240123" cy="294720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464646"/>
              </a:buClr>
              <a:buSzPts val="4400"/>
            </a:pPr>
            <a:r>
              <a:rPr lang="ru-RU" sz="4000" b="1" dirty="0">
                <a:solidFill>
                  <a:srgbClr val="FFC000"/>
                </a:solidFill>
                <a:latin typeface="Arial Narrow" panose="020B0606020202030204" pitchFamily="34" charset="0"/>
              </a:rPr>
              <a:t>700</a:t>
            </a:r>
            <a:endParaRPr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907CEE-0C87-4F7D-8DDF-9D90759970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2" y="532386"/>
            <a:ext cx="576945" cy="68154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54620E-03F7-4DBF-B3C9-7299F260C015}"/>
              </a:ext>
            </a:extLst>
          </p:cNvPr>
          <p:cNvSpPr txBox="1"/>
          <p:nvPr/>
        </p:nvSpPr>
        <p:spPr>
          <a:xfrm>
            <a:off x="824271" y="440268"/>
            <a:ext cx="3185242" cy="894131"/>
          </a:xfrm>
          <a:prstGeom prst="rect">
            <a:avLst/>
          </a:prstGeom>
        </p:spPr>
        <p:txBody>
          <a:bodyPr vert="horz" lIns="39801" tIns="19901" rIns="39801" bIns="19901" rtlCol="0" anchor="ctr">
            <a:noAutofit/>
          </a:bodyPr>
          <a:lstStyle>
            <a:defPPr>
              <a:defRPr lang="ru-RU"/>
            </a:defPPr>
            <a:lvl1pPr defTabSz="1280160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портал </a:t>
            </a:r>
            <a:r>
              <a:rPr lang="ru-RU" sz="1600" u="sng" dirty="0" err="1">
                <a:solidFill>
                  <a:srgbClr val="9DC3E6"/>
                </a:solidFill>
                <a:latin typeface="Arial Narrow" panose="020B0606020202030204" pitchFamily="34" charset="0"/>
              </a:rPr>
              <a:t>export</a:t>
            </a:r>
            <a:r>
              <a:rPr lang="ru-RU" sz="1600" u="sng" dirty="0">
                <a:solidFill>
                  <a:srgbClr val="9DC3E6"/>
                </a:solidFill>
                <a:latin typeface="Arial Narrow" panose="020B0606020202030204" pitchFamily="34" charset="0"/>
              </a:rPr>
              <a:t>.</a:t>
            </a:r>
            <a:r>
              <a:rPr lang="en-US" sz="1600" u="sng" dirty="0">
                <a:solidFill>
                  <a:srgbClr val="9DC3E6"/>
                </a:solidFill>
                <a:latin typeface="Arial Narrow" panose="020B0606020202030204" pitchFamily="34" charset="0"/>
              </a:rPr>
              <a:t>g</a:t>
            </a:r>
            <a:r>
              <a:rPr lang="ru-RU" sz="1600" u="sng" dirty="0" err="1">
                <a:solidFill>
                  <a:srgbClr val="9DC3E6"/>
                </a:solidFill>
                <a:latin typeface="Arial Narrow" panose="020B0606020202030204" pitchFamily="34" charset="0"/>
              </a:rPr>
              <a:t>ov</a:t>
            </a:r>
            <a:r>
              <a:rPr lang="ru-RU" sz="1600" u="sng" dirty="0">
                <a:solidFill>
                  <a:srgbClr val="9DC3E6"/>
                </a:solidFill>
                <a:latin typeface="Arial Narrow" panose="020B0606020202030204" pitchFamily="34" charset="0"/>
              </a:rPr>
              <a:t>.</a:t>
            </a:r>
            <a:r>
              <a:rPr lang="en-US" sz="1600" u="sng" dirty="0">
                <a:solidFill>
                  <a:srgbClr val="9DC3E6"/>
                </a:solidFill>
                <a:latin typeface="Arial Narrow" panose="020B0606020202030204" pitchFamily="34" charset="0"/>
              </a:rPr>
              <a:t>k</a:t>
            </a:r>
            <a:r>
              <a:rPr lang="ru-RU" sz="1600" u="sng" dirty="0">
                <a:solidFill>
                  <a:srgbClr val="9DC3E6"/>
                </a:solidFill>
                <a:latin typeface="Arial Narrow" panose="020B0606020202030204" pitchFamily="34" charset="0"/>
              </a:rPr>
              <a:t>z</a:t>
            </a:r>
            <a:r>
              <a:rPr lang="ru-RU" sz="1600" dirty="0">
                <a:solidFill>
                  <a:srgbClr val="9DC3E6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FFC000"/>
                </a:solidFill>
                <a:latin typeface="Arial Narrow" panose="020B0606020202030204" pitchFamily="34" charset="0"/>
              </a:rPr>
              <a:t>концентрация всех мер господдержки для экспортеров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E94AA-CF66-4118-9AB6-3BDE1AB995AF}"/>
              </a:ext>
            </a:extLst>
          </p:cNvPr>
          <p:cNvSpPr txBox="1"/>
          <p:nvPr/>
        </p:nvSpPr>
        <p:spPr>
          <a:xfrm>
            <a:off x="752574" y="1468007"/>
            <a:ext cx="32954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Единый портал консолидирует всю необходимую информацию о ВЭД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126615-7C4A-4539-A8B3-4E81B9BDB651}"/>
              </a:ext>
            </a:extLst>
          </p:cNvPr>
          <p:cNvSpPr txBox="1"/>
          <p:nvPr/>
        </p:nvSpPr>
        <p:spPr>
          <a:xfrm>
            <a:off x="752574" y="2092275"/>
            <a:ext cx="3295448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Онлайн получение поддержки в виде возмещение затрат и участия в программе экспортной акселерации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F705BDA-D377-4F8D-BFA4-F387D033C6E2}"/>
              </a:ext>
            </a:extLst>
          </p:cNvPr>
          <p:cNvSpPr txBox="1"/>
          <p:nvPr/>
        </p:nvSpPr>
        <p:spPr>
          <a:xfrm>
            <a:off x="752572" y="2671089"/>
            <a:ext cx="302694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Энциклопедия для экспортеров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81D35-CE9C-48C7-9D62-2C0C1142680A}"/>
              </a:ext>
            </a:extLst>
          </p:cNvPr>
          <p:cNvSpPr txBox="1"/>
          <p:nvPr/>
        </p:nvSpPr>
        <p:spPr>
          <a:xfrm>
            <a:off x="752574" y="3062575"/>
            <a:ext cx="3295448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Образовательная платформа </a:t>
            </a:r>
            <a:r>
              <a:rPr lang="en-US" sz="1050" dirty="0" err="1">
                <a:solidFill>
                  <a:schemeClr val="bg1"/>
                </a:solidFill>
                <a:latin typeface="Arial Narrow" panose="020B0606020202030204" pitchFamily="34" charset="0"/>
              </a:rPr>
              <a:t>QazTrade</a:t>
            </a:r>
            <a:r>
              <a:rPr lang="en-US" sz="1050" dirty="0">
                <a:solidFill>
                  <a:schemeClr val="bg1"/>
                </a:solidFill>
                <a:latin typeface="Arial Narrow" panose="020B0606020202030204" pitchFamily="34" charset="0"/>
              </a:rPr>
              <a:t> Academy</a:t>
            </a:r>
            <a:endParaRPr lang="ru-RU" sz="105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C9FF412-79C9-4EF5-9692-ECBC7C5017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6" y="3021599"/>
            <a:ext cx="654946" cy="29630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50A2752-DA54-4C7A-8B3C-929342145A86}"/>
              </a:ext>
            </a:extLst>
          </p:cNvPr>
          <p:cNvSpPr txBox="1"/>
          <p:nvPr/>
        </p:nvSpPr>
        <p:spPr>
          <a:xfrm>
            <a:off x="752572" y="3490572"/>
            <a:ext cx="302694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Интерактивная аналитика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78EC8-0A79-4148-BF40-046FD0EDCDA4}"/>
              </a:ext>
            </a:extLst>
          </p:cNvPr>
          <p:cNvSpPr txBox="1"/>
          <p:nvPr/>
        </p:nvSpPr>
        <p:spPr>
          <a:xfrm>
            <a:off x="752572" y="3968623"/>
            <a:ext cx="3026947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Калькулятор логистики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6E6D2AD-B4E5-437E-BBE1-2B055A73D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21" y="2626401"/>
            <a:ext cx="319211" cy="31921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BE6699-9615-4E65-BE9F-5B09B7B74A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89" y="3426480"/>
            <a:ext cx="344643" cy="3446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8CCA1A-06F3-4601-83D7-FA0814E64E6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0" y="3922660"/>
            <a:ext cx="339781" cy="33978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D2F33EB-EDA3-497A-AC6E-040E07EFD1E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36" y="2127910"/>
            <a:ext cx="319211" cy="31921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5C82E013-9D7E-46B3-9D10-1DC10459E63C}"/>
              </a:ext>
            </a:extLst>
          </p:cNvPr>
          <p:cNvSpPr txBox="1"/>
          <p:nvPr/>
        </p:nvSpPr>
        <p:spPr>
          <a:xfrm>
            <a:off x="752572" y="4487056"/>
            <a:ext cx="3026947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ru-RU" sz="1050" dirty="0">
                <a:solidFill>
                  <a:schemeClr val="bg1"/>
                </a:solidFill>
                <a:latin typeface="Arial Narrow" panose="020B0606020202030204" pitchFamily="34" charset="0"/>
              </a:rPr>
              <a:t>Актуальная информация по регулированию экспортной деятельности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5F541C2-8243-47A2-87D7-E7EB3A2305E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22" y="4528519"/>
            <a:ext cx="325366" cy="32536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5689427-D7A1-4A63-A866-E29D3C621C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33" y="1514750"/>
            <a:ext cx="319211" cy="319211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52A1D60-4E2E-4AD1-B854-EA8DB1A8B33E}"/>
              </a:ext>
            </a:extLst>
          </p:cNvPr>
          <p:cNvSpPr/>
          <p:nvPr/>
        </p:nvSpPr>
        <p:spPr>
          <a:xfrm>
            <a:off x="5726185" y="1852151"/>
            <a:ext cx="272799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проблемы экспортеров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ОПТИМИЗАЦИЯ ПРОЦЕССА ЧЕРЕЗ ЭЛЕКТРОННЫЙ ФОРМАТ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40" name="Прямоугольный треугольник 39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41" name="Блок-схема: процесс 40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42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A11A8DEE-E8D5-4178-8702-A50B09AC7BE6}"/>
              </a:ext>
            </a:extLst>
          </p:cNvPr>
          <p:cNvSpPr/>
          <p:nvPr/>
        </p:nvSpPr>
        <p:spPr>
          <a:xfrm>
            <a:off x="6685061" y="1252835"/>
            <a:ext cx="3035594" cy="354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обработанных запросов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49" name="Прямоугольный треугольник 48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50" name="Блок-схема: процесс 49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51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5429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5CD82D0-E812-4AE8-92CD-FE3D7CF2E6CD}"/>
              </a:ext>
            </a:extLst>
          </p:cNvPr>
          <p:cNvCxnSpPr/>
          <p:nvPr/>
        </p:nvCxnSpPr>
        <p:spPr>
          <a:xfrm flipV="1">
            <a:off x="209856" y="4144300"/>
            <a:ext cx="8351899" cy="1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>
            <a:extLst>
              <a:ext uri="{FF2B5EF4-FFF2-40B4-BE49-F238E27FC236}">
                <a16:creationId xmlns:a16="http://schemas.microsoft.com/office/drawing/2014/main" id="{1619CD34-8E52-40FA-9304-2B5DB8982FF7}"/>
              </a:ext>
            </a:extLst>
          </p:cNvPr>
          <p:cNvSpPr/>
          <p:nvPr/>
        </p:nvSpPr>
        <p:spPr>
          <a:xfrm>
            <a:off x="389000" y="4102003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2964457D-E51A-4282-A08B-0FCFD5FD59AF}"/>
              </a:ext>
            </a:extLst>
          </p:cNvPr>
          <p:cNvSpPr/>
          <p:nvPr/>
        </p:nvSpPr>
        <p:spPr>
          <a:xfrm>
            <a:off x="1194231" y="4102003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4E66F10-B168-4F86-BE0D-21882021232E}"/>
              </a:ext>
            </a:extLst>
          </p:cNvPr>
          <p:cNvSpPr/>
          <p:nvPr/>
        </p:nvSpPr>
        <p:spPr>
          <a:xfrm>
            <a:off x="1999462" y="4102002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5495EBE-3E2D-42C2-B1C2-8C2C8E3670F4}"/>
              </a:ext>
            </a:extLst>
          </p:cNvPr>
          <p:cNvSpPr/>
          <p:nvPr/>
        </p:nvSpPr>
        <p:spPr>
          <a:xfrm>
            <a:off x="2794033" y="4102002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203E3530-D21C-4F73-9F07-0364E95F5D25}"/>
              </a:ext>
            </a:extLst>
          </p:cNvPr>
          <p:cNvSpPr/>
          <p:nvPr/>
        </p:nvSpPr>
        <p:spPr>
          <a:xfrm>
            <a:off x="3566096" y="4102001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E9481769-0A10-45F8-B59A-E16C1A386340}"/>
              </a:ext>
            </a:extLst>
          </p:cNvPr>
          <p:cNvSpPr/>
          <p:nvPr/>
        </p:nvSpPr>
        <p:spPr>
          <a:xfrm>
            <a:off x="4327499" y="4102001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CB6D4598-D58C-455F-8AC0-C92BF25C2554}"/>
              </a:ext>
            </a:extLst>
          </p:cNvPr>
          <p:cNvSpPr/>
          <p:nvPr/>
        </p:nvSpPr>
        <p:spPr>
          <a:xfrm>
            <a:off x="5132730" y="4102000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217EDA1-3694-4B24-A8D2-DAB140055A2A}"/>
              </a:ext>
            </a:extLst>
          </p:cNvPr>
          <p:cNvSpPr/>
          <p:nvPr/>
        </p:nvSpPr>
        <p:spPr>
          <a:xfrm>
            <a:off x="5924275" y="4102000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9B059612-FAD2-480C-A61C-06BC483CE773}"/>
              </a:ext>
            </a:extLst>
          </p:cNvPr>
          <p:cNvSpPr/>
          <p:nvPr/>
        </p:nvSpPr>
        <p:spPr>
          <a:xfrm>
            <a:off x="6685678" y="4101999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FE0E1BD2-B204-4481-8BD0-5D6986721791}"/>
              </a:ext>
            </a:extLst>
          </p:cNvPr>
          <p:cNvSpPr/>
          <p:nvPr/>
        </p:nvSpPr>
        <p:spPr>
          <a:xfrm>
            <a:off x="7464062" y="4099753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5371083-174D-4F98-A981-6A7BD24E98CC}"/>
              </a:ext>
            </a:extLst>
          </p:cNvPr>
          <p:cNvSpPr/>
          <p:nvPr/>
        </p:nvSpPr>
        <p:spPr>
          <a:xfrm>
            <a:off x="8262972" y="4099752"/>
            <a:ext cx="87656" cy="84592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44B9E0-C376-4FF2-A8BE-3BEF9C6F160A}"/>
              </a:ext>
            </a:extLst>
          </p:cNvPr>
          <p:cNvSpPr txBox="1"/>
          <p:nvPr/>
        </p:nvSpPr>
        <p:spPr>
          <a:xfrm>
            <a:off x="1802553" y="4188844"/>
            <a:ext cx="1015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4574">
              <a:defRPr/>
            </a:pPr>
            <a:r>
              <a:rPr lang="ru-RU" sz="1200" i="1" kern="0" dirty="0">
                <a:solidFill>
                  <a:srgbClr val="FFC000"/>
                </a:solidFill>
                <a:latin typeface="Arial Narrow"/>
              </a:rPr>
              <a:t>Финансы</a:t>
            </a:r>
            <a:endParaRPr lang="kk-KZ" sz="1200" i="1" kern="0" dirty="0" err="1">
              <a:solidFill>
                <a:srgbClr val="FFC000"/>
              </a:solidFill>
              <a:latin typeface="Arial Narrow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BDC8B3B-DED9-4850-BE92-A5C42736ACF5}"/>
              </a:ext>
            </a:extLst>
          </p:cNvPr>
          <p:cNvSpPr txBox="1"/>
          <p:nvPr/>
        </p:nvSpPr>
        <p:spPr>
          <a:xfrm>
            <a:off x="209856" y="4188844"/>
            <a:ext cx="1426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4574">
              <a:defRPr/>
            </a:pPr>
            <a:r>
              <a:rPr lang="ru-RU" sz="1200" i="1" kern="0" dirty="0">
                <a:solidFill>
                  <a:srgbClr val="FFC000"/>
                </a:solidFill>
                <a:latin typeface="Arial Narrow"/>
              </a:rPr>
              <a:t>Товар</a:t>
            </a:r>
            <a:endParaRPr lang="kk-KZ" sz="1200" i="1" kern="0" dirty="0" err="1">
              <a:solidFill>
                <a:srgbClr val="FFC000"/>
              </a:solidFill>
              <a:latin typeface="Arial Narrow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05234A-8467-424C-9FD4-9508BA9E2939}"/>
              </a:ext>
            </a:extLst>
          </p:cNvPr>
          <p:cNvSpPr txBox="1"/>
          <p:nvPr/>
        </p:nvSpPr>
        <p:spPr>
          <a:xfrm>
            <a:off x="3270730" y="4188844"/>
            <a:ext cx="197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4574">
              <a:defRPr/>
            </a:pPr>
            <a:r>
              <a:rPr lang="ru-RU" sz="1200" i="1" kern="0" dirty="0">
                <a:solidFill>
                  <a:srgbClr val="FFC000"/>
                </a:solidFill>
                <a:latin typeface="Arial Narrow"/>
              </a:rPr>
              <a:t>Исследование рынков сбыта</a:t>
            </a:r>
            <a:endParaRPr lang="kk-KZ" sz="1200" i="1" kern="0" dirty="0" err="1">
              <a:solidFill>
                <a:srgbClr val="FFC000"/>
              </a:solidFill>
              <a:latin typeface="Arial Narro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183927-E293-41C7-92AD-B25FB5FCC173}"/>
              </a:ext>
            </a:extLst>
          </p:cNvPr>
          <p:cNvSpPr txBox="1"/>
          <p:nvPr/>
        </p:nvSpPr>
        <p:spPr>
          <a:xfrm>
            <a:off x="6900851" y="4184343"/>
            <a:ext cx="1660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4574">
              <a:defRPr/>
            </a:pPr>
            <a:r>
              <a:rPr lang="ru-RU" sz="1200" i="1" kern="0" dirty="0">
                <a:solidFill>
                  <a:srgbClr val="FFC000"/>
                </a:solidFill>
                <a:latin typeface="Arial Narrow"/>
              </a:rPr>
              <a:t>Экспортный процесс</a:t>
            </a:r>
            <a:endParaRPr lang="kk-KZ" sz="1200" i="1" kern="0" dirty="0" err="1">
              <a:solidFill>
                <a:srgbClr val="FFC000"/>
              </a:solidFill>
              <a:latin typeface="Arial Narrow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0B3E27-DF4C-4222-9C4B-D382FE8D7F63}"/>
              </a:ext>
            </a:extLst>
          </p:cNvPr>
          <p:cNvSpPr txBox="1"/>
          <p:nvPr/>
        </p:nvSpPr>
        <p:spPr>
          <a:xfrm>
            <a:off x="5532654" y="4188844"/>
            <a:ext cx="1222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54574">
              <a:defRPr/>
            </a:pPr>
            <a:r>
              <a:rPr lang="ru-RU" sz="1200" i="1" kern="0" dirty="0">
                <a:solidFill>
                  <a:srgbClr val="FFC000"/>
                </a:solidFill>
                <a:latin typeface="Arial Narrow"/>
              </a:rPr>
              <a:t>Логистика</a:t>
            </a:r>
            <a:endParaRPr lang="kk-KZ" sz="1200" i="1" kern="0" dirty="0" err="1">
              <a:solidFill>
                <a:srgbClr val="FFC000"/>
              </a:solidFill>
              <a:latin typeface="Arial Narrow"/>
            </a:endParaRPr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id="{BE964825-7C5D-4432-9CA6-7074FBAA8283}"/>
              </a:ext>
            </a:extLst>
          </p:cNvPr>
          <p:cNvSpPr/>
          <p:nvPr/>
        </p:nvSpPr>
        <p:spPr>
          <a:xfrm rot="5400000">
            <a:off x="8528050" y="4041506"/>
            <a:ext cx="145496" cy="201084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254574">
              <a:defRPr/>
            </a:pPr>
            <a:endParaRPr lang="kk-KZ" sz="700" kern="0">
              <a:solidFill>
                <a:prstClr val="white"/>
              </a:solidFill>
              <a:latin typeface="Arial Narrow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CD70BF4-88E6-498E-BD4C-FF95FA73F624}"/>
              </a:ext>
            </a:extLst>
          </p:cNvPr>
          <p:cNvGrpSpPr/>
          <p:nvPr/>
        </p:nvGrpSpPr>
        <p:grpSpPr>
          <a:xfrm>
            <a:off x="118140" y="4530765"/>
            <a:ext cx="8583200" cy="494358"/>
            <a:chOff x="-2572322" y="9362966"/>
            <a:chExt cx="14719095" cy="851817"/>
          </a:xfrm>
        </p:grpSpPr>
        <p:sp>
          <p:nvSpPr>
            <p:cNvPr id="33" name="Скругленный прямоугольник 61">
              <a:extLst>
                <a:ext uri="{FF2B5EF4-FFF2-40B4-BE49-F238E27FC236}">
                  <a16:creationId xmlns:a16="http://schemas.microsoft.com/office/drawing/2014/main" id="{3AA0D723-F8DC-41E6-9E01-7445D90AD57E}"/>
                </a:ext>
              </a:extLst>
            </p:cNvPr>
            <p:cNvSpPr/>
            <p:nvPr/>
          </p:nvSpPr>
          <p:spPr>
            <a:xfrm>
              <a:off x="5092877" y="9362968"/>
              <a:ext cx="2132181" cy="851815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Аналитическое сопровождение</a:t>
              </a:r>
              <a:endParaRPr lang="en-US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4" name="Скругленный прямоугольник 62">
              <a:extLst>
                <a:ext uri="{FF2B5EF4-FFF2-40B4-BE49-F238E27FC236}">
                  <a16:creationId xmlns:a16="http://schemas.microsoft.com/office/drawing/2014/main" id="{2E30A9FC-7784-4FB5-A666-84F6D61CB164}"/>
                </a:ext>
              </a:extLst>
            </p:cNvPr>
            <p:cNvSpPr/>
            <p:nvPr/>
          </p:nvSpPr>
          <p:spPr>
            <a:xfrm>
              <a:off x="7553734" y="9362966"/>
              <a:ext cx="2132181" cy="851817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Возмещение части затрат</a:t>
              </a:r>
              <a:endParaRPr lang="en-US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5" name="Скругленный прямоугольник 63">
              <a:extLst>
                <a:ext uri="{FF2B5EF4-FFF2-40B4-BE49-F238E27FC236}">
                  <a16:creationId xmlns:a16="http://schemas.microsoft.com/office/drawing/2014/main" id="{099723D2-6D70-407D-8E43-E420E7CA239F}"/>
                </a:ext>
              </a:extLst>
            </p:cNvPr>
            <p:cNvSpPr/>
            <p:nvPr/>
          </p:nvSpPr>
          <p:spPr>
            <a:xfrm>
              <a:off x="207747" y="9362966"/>
              <a:ext cx="2132181" cy="851817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Сервисные меры поддержки</a:t>
              </a:r>
              <a:endParaRPr lang="en-US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6" name="Скругленный прямоугольник 64">
              <a:extLst>
                <a:ext uri="{FF2B5EF4-FFF2-40B4-BE49-F238E27FC236}">
                  <a16:creationId xmlns:a16="http://schemas.microsoft.com/office/drawing/2014/main" id="{108F3875-B7A1-4093-AC24-662DCC6DD8B6}"/>
                </a:ext>
              </a:extLst>
            </p:cNvPr>
            <p:cNvSpPr/>
            <p:nvPr/>
          </p:nvSpPr>
          <p:spPr>
            <a:xfrm>
              <a:off x="2650312" y="9362966"/>
              <a:ext cx="2132181" cy="851817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Финансовые меры поддержки</a:t>
              </a:r>
            </a:p>
          </p:txBody>
        </p:sp>
        <p:sp>
          <p:nvSpPr>
            <p:cNvPr id="37" name="Скругленный прямоугольник 65">
              <a:extLst>
                <a:ext uri="{FF2B5EF4-FFF2-40B4-BE49-F238E27FC236}">
                  <a16:creationId xmlns:a16="http://schemas.microsoft.com/office/drawing/2014/main" id="{C2372D88-A8C5-4C5F-8985-CEC186CD140F}"/>
                </a:ext>
              </a:extLst>
            </p:cNvPr>
            <p:cNvSpPr/>
            <p:nvPr/>
          </p:nvSpPr>
          <p:spPr>
            <a:xfrm>
              <a:off x="10014592" y="9362966"/>
              <a:ext cx="2132181" cy="851817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Вывод на электронную платформу</a:t>
              </a:r>
            </a:p>
          </p:txBody>
        </p:sp>
        <p:sp>
          <p:nvSpPr>
            <p:cNvPr id="38" name="Скругленный прямоугольник 66">
              <a:extLst>
                <a:ext uri="{FF2B5EF4-FFF2-40B4-BE49-F238E27FC236}">
                  <a16:creationId xmlns:a16="http://schemas.microsoft.com/office/drawing/2014/main" id="{616B1FF4-2431-414D-9528-F4423A05BA78}"/>
                </a:ext>
              </a:extLst>
            </p:cNvPr>
            <p:cNvSpPr/>
            <p:nvPr/>
          </p:nvSpPr>
          <p:spPr>
            <a:xfrm>
              <a:off x="-2572322" y="9362966"/>
              <a:ext cx="2469660" cy="851817"/>
            </a:xfrm>
            <a:prstGeom prst="roundRect">
              <a:avLst/>
            </a:prstGeom>
            <a:solidFill>
              <a:srgbClr val="182F55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Диагностика</a:t>
              </a:r>
            </a:p>
            <a:p>
              <a:pPr algn="ctr"/>
              <a:r>
                <a:rPr lang="kk-KZ">
                  <a:solidFill>
                    <a:schemeClr val="bg1"/>
                  </a:solidFill>
                  <a:latin typeface="Arial Narrow" panose="020B0606020202030204" pitchFamily="34" charset="0"/>
                </a:rPr>
                <a:t>Экспортная акселерация</a:t>
              </a:r>
              <a:endParaRPr lang="en-US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FA49B4-6AFF-4B19-8128-F9F51B0EE248}"/>
              </a:ext>
            </a:extLst>
          </p:cNvPr>
          <p:cNvSpPr txBox="1"/>
          <p:nvPr/>
        </p:nvSpPr>
        <p:spPr>
          <a:xfrm>
            <a:off x="1170513" y="412364"/>
            <a:ext cx="3461226" cy="44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4574"/>
            <a:r>
              <a:rPr lang="ru-RU" sz="1161" i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Результаты социологического опроса активных экспортеров по проблемам и потребностям</a:t>
            </a:r>
            <a:endParaRPr lang="kk-KZ" sz="1161" i="1" kern="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6AB6EDC-7FB4-4722-AB1D-7AB9A87B4F64}"/>
              </a:ext>
            </a:extLst>
          </p:cNvPr>
          <p:cNvSpPr/>
          <p:nvPr/>
        </p:nvSpPr>
        <p:spPr>
          <a:xfrm>
            <a:off x="387061" y="333267"/>
            <a:ext cx="732893" cy="5746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anchor="ctr">
            <a:spAutoFit/>
          </a:bodyPr>
          <a:lstStyle/>
          <a:p>
            <a:r>
              <a:rPr lang="kk-KZ" sz="3134" b="1" dirty="0">
                <a:solidFill>
                  <a:srgbClr val="FFC000"/>
                </a:solidFill>
                <a:latin typeface="Arial Narrow" panose="020B0606020202030204" pitchFamily="34" charset="0"/>
              </a:rPr>
              <a:t>440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6D0BCE67-38E0-4773-BB4F-E5E00B3E38E3}"/>
              </a:ext>
            </a:extLst>
          </p:cNvPr>
          <p:cNvSpPr/>
          <p:nvPr/>
        </p:nvSpPr>
        <p:spPr>
          <a:xfrm>
            <a:off x="4963066" y="333267"/>
            <a:ext cx="732893" cy="574644"/>
          </a:xfrm>
          <a:prstGeom prst="rect">
            <a:avLst/>
          </a:prstGeom>
          <a:noFill/>
          <a:ln w="12700">
            <a:noFill/>
            <a:prstDash val="solid"/>
          </a:ln>
        </p:spPr>
        <p:txBody>
          <a:bodyPr wrap="none" anchor="ctr">
            <a:spAutoFit/>
          </a:bodyPr>
          <a:lstStyle/>
          <a:p>
            <a:r>
              <a:rPr lang="kk-KZ" sz="3134" b="1" dirty="0">
                <a:solidFill>
                  <a:srgbClr val="FFC000"/>
                </a:solidFill>
                <a:latin typeface="Arial Narrow" panose="020B0606020202030204" pitchFamily="34" charset="0"/>
              </a:rPr>
              <a:t>700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4CFCC8-0A6A-4CAA-9621-BD790AE2101E}"/>
              </a:ext>
            </a:extLst>
          </p:cNvPr>
          <p:cNvSpPr txBox="1"/>
          <p:nvPr/>
        </p:nvSpPr>
        <p:spPr>
          <a:xfrm>
            <a:off x="5747302" y="412364"/>
            <a:ext cx="3179966" cy="449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54574"/>
            <a:r>
              <a:rPr lang="ru-RU" sz="1161" i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Обращений экспортеров через официальный </a:t>
            </a:r>
            <a:r>
              <a:rPr lang="ru-RU" sz="1161" i="1" kern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телеграм</a:t>
            </a:r>
            <a:r>
              <a:rPr lang="ru-RU" sz="1161" i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-канал </a:t>
            </a:r>
            <a:r>
              <a:rPr lang="en-US" sz="1161" i="1" kern="0" dirty="0">
                <a:solidFill>
                  <a:schemeClr val="bg1"/>
                </a:solidFill>
                <a:latin typeface="Arial Narrow" panose="020B0606020202030204" pitchFamily="34" charset="0"/>
              </a:rPr>
              <a:t>@export.gov</a:t>
            </a:r>
            <a:endParaRPr lang="kk-KZ" sz="1161" i="1" kern="0" dirty="0" err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D74CFA67-6A61-41CE-8433-6882806A97DF}"/>
              </a:ext>
            </a:extLst>
          </p:cNvPr>
          <p:cNvGraphicFramePr>
            <a:graphicFrameLocks/>
          </p:cNvGraphicFramePr>
          <p:nvPr/>
        </p:nvGraphicFramePr>
        <p:xfrm>
          <a:off x="-7619" y="1468576"/>
          <a:ext cx="9144000" cy="264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" name="Штриховая стрелка вправо 2">
            <a:extLst>
              <a:ext uri="{FF2B5EF4-FFF2-40B4-BE49-F238E27FC236}">
                <a16:creationId xmlns:a16="http://schemas.microsoft.com/office/drawing/2014/main" id="{3FBB90E0-B0E5-44B8-99BD-CB52CC93FE5C}"/>
              </a:ext>
            </a:extLst>
          </p:cNvPr>
          <p:cNvSpPr/>
          <p:nvPr/>
        </p:nvSpPr>
        <p:spPr>
          <a:xfrm rot="5400000">
            <a:off x="6360968" y="2667874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044F3F-4765-4F4A-BC23-DF5A03F35130}"/>
              </a:ext>
            </a:extLst>
          </p:cNvPr>
          <p:cNvSpPr txBox="1"/>
          <p:nvPr/>
        </p:nvSpPr>
        <p:spPr>
          <a:xfrm>
            <a:off x="6105008" y="2250320"/>
            <a:ext cx="846010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Возмещение транспортных расходов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Штриховая стрелка вправо 40">
            <a:extLst>
              <a:ext uri="{FF2B5EF4-FFF2-40B4-BE49-F238E27FC236}">
                <a16:creationId xmlns:a16="http://schemas.microsoft.com/office/drawing/2014/main" id="{2A4084AD-5744-4890-8B2F-2DE797CC19BF}"/>
              </a:ext>
            </a:extLst>
          </p:cNvPr>
          <p:cNvSpPr/>
          <p:nvPr/>
        </p:nvSpPr>
        <p:spPr>
          <a:xfrm rot="5400000">
            <a:off x="441884" y="1450461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D27FA5-49E0-4D37-A245-64C3E00D0555}"/>
              </a:ext>
            </a:extLst>
          </p:cNvPr>
          <p:cNvSpPr txBox="1"/>
          <p:nvPr/>
        </p:nvSpPr>
        <p:spPr>
          <a:xfrm>
            <a:off x="27146" y="783650"/>
            <a:ext cx="1158228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Переговоры по согласованию сертификатов</a:t>
            </a:r>
          </a:p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соответствия качества</a:t>
            </a:r>
          </a:p>
        </p:txBody>
      </p:sp>
      <p:sp>
        <p:nvSpPr>
          <p:cNvPr id="48" name="Штриховая стрелка вправо 42">
            <a:extLst>
              <a:ext uri="{FF2B5EF4-FFF2-40B4-BE49-F238E27FC236}">
                <a16:creationId xmlns:a16="http://schemas.microsoft.com/office/drawing/2014/main" id="{2E22F998-E585-4921-AAE2-3D26F67C3AFB}"/>
              </a:ext>
            </a:extLst>
          </p:cNvPr>
          <p:cNvSpPr/>
          <p:nvPr/>
        </p:nvSpPr>
        <p:spPr>
          <a:xfrm rot="5400000">
            <a:off x="1460535" y="1596693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2E3BD9-68A6-4CE7-9E2E-1465257E3B4C}"/>
              </a:ext>
            </a:extLst>
          </p:cNvPr>
          <p:cNvSpPr txBox="1"/>
          <p:nvPr/>
        </p:nvSpPr>
        <p:spPr>
          <a:xfrm>
            <a:off x="1115761" y="1176662"/>
            <a:ext cx="100625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Льготное финансирование, дешевые кредиты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Штриховая стрелка вправо 46">
            <a:extLst>
              <a:ext uri="{FF2B5EF4-FFF2-40B4-BE49-F238E27FC236}">
                <a16:creationId xmlns:a16="http://schemas.microsoft.com/office/drawing/2014/main" id="{2B54DB95-7313-4576-B94F-E5504D11F73B}"/>
              </a:ext>
            </a:extLst>
          </p:cNvPr>
          <p:cNvSpPr/>
          <p:nvPr/>
        </p:nvSpPr>
        <p:spPr>
          <a:xfrm rot="5400000">
            <a:off x="2438596" y="1903224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1D1C92-DEA3-44FF-A8DF-BC5C4C29DAFE}"/>
              </a:ext>
            </a:extLst>
          </p:cNvPr>
          <p:cNvSpPr txBox="1"/>
          <p:nvPr/>
        </p:nvSpPr>
        <p:spPr>
          <a:xfrm>
            <a:off x="2155611" y="1597118"/>
            <a:ext cx="893723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Аналитическая поддержка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2" name="Штриховая стрелка вправо 48">
            <a:extLst>
              <a:ext uri="{FF2B5EF4-FFF2-40B4-BE49-F238E27FC236}">
                <a16:creationId xmlns:a16="http://schemas.microsoft.com/office/drawing/2014/main" id="{866B85A1-67A9-4940-AC86-442BB521A64B}"/>
              </a:ext>
            </a:extLst>
          </p:cNvPr>
          <p:cNvSpPr/>
          <p:nvPr/>
        </p:nvSpPr>
        <p:spPr>
          <a:xfrm rot="5400000">
            <a:off x="4392029" y="2940811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0EC6546-B65A-492E-9432-AD971DACB873}"/>
              </a:ext>
            </a:extLst>
          </p:cNvPr>
          <p:cNvSpPr txBox="1"/>
          <p:nvPr/>
        </p:nvSpPr>
        <p:spPr>
          <a:xfrm>
            <a:off x="4133648" y="2517426"/>
            <a:ext cx="846010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Возмещение затрат на продвижение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Штриховая стрелка вправо 50">
            <a:extLst>
              <a:ext uri="{FF2B5EF4-FFF2-40B4-BE49-F238E27FC236}">
                <a16:creationId xmlns:a16="http://schemas.microsoft.com/office/drawing/2014/main" id="{0F025E51-F2F0-487E-A7B1-255B984F78A6}"/>
              </a:ext>
            </a:extLst>
          </p:cNvPr>
          <p:cNvSpPr/>
          <p:nvPr/>
        </p:nvSpPr>
        <p:spPr>
          <a:xfrm rot="5400000">
            <a:off x="5379001" y="1924912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DBCDB01-09CD-4794-9B73-EA6CF0B02CBD}"/>
              </a:ext>
            </a:extLst>
          </p:cNvPr>
          <p:cNvSpPr txBox="1"/>
          <p:nvPr/>
        </p:nvSpPr>
        <p:spPr>
          <a:xfrm>
            <a:off x="4793905" y="1506505"/>
            <a:ext cx="1493582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Обеспечение подвижным составом с учетом</a:t>
            </a:r>
          </a:p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планов развития экспорта</a:t>
            </a:r>
          </a:p>
        </p:txBody>
      </p:sp>
      <p:sp>
        <p:nvSpPr>
          <p:cNvPr id="56" name="Штриховая стрелка вправо 48">
            <a:extLst>
              <a:ext uri="{FF2B5EF4-FFF2-40B4-BE49-F238E27FC236}">
                <a16:creationId xmlns:a16="http://schemas.microsoft.com/office/drawing/2014/main" id="{05AD7B00-1583-4761-B1C6-39E214C7A2A6}"/>
              </a:ext>
            </a:extLst>
          </p:cNvPr>
          <p:cNvSpPr/>
          <p:nvPr/>
        </p:nvSpPr>
        <p:spPr>
          <a:xfrm rot="5400000">
            <a:off x="3423001" y="2261573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06BB29-D0BF-4C6B-99B2-EC992DC2F763}"/>
              </a:ext>
            </a:extLst>
          </p:cNvPr>
          <p:cNvSpPr txBox="1"/>
          <p:nvPr/>
        </p:nvSpPr>
        <p:spPr>
          <a:xfrm>
            <a:off x="3068726" y="1838895"/>
            <a:ext cx="1046550" cy="46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Разработка алгоритмов по выходу на рынки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E562B0-4BB9-4E9D-9C42-22DF59248695}"/>
              </a:ext>
            </a:extLst>
          </p:cNvPr>
          <p:cNvSpPr txBox="1"/>
          <p:nvPr/>
        </p:nvSpPr>
        <p:spPr>
          <a:xfrm>
            <a:off x="7033387" y="2001614"/>
            <a:ext cx="939031" cy="34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 err="1">
                <a:solidFill>
                  <a:schemeClr val="bg1"/>
                </a:solidFill>
                <a:latin typeface="Arial Narrow" panose="020B0606020202030204" pitchFamily="34" charset="0"/>
              </a:rPr>
              <a:t>Оперштаб</a:t>
            </a: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541546">
              <a:defRPr/>
            </a:pPr>
            <a:r>
              <a:rPr lang="en-US" sz="813" dirty="0">
                <a:solidFill>
                  <a:schemeClr val="bg1"/>
                </a:solidFill>
                <a:latin typeface="Arial Narrow" panose="020B0606020202030204" pitchFamily="34" charset="0"/>
              </a:rPr>
              <a:t>Telegram-</a:t>
            </a: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канал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Штриховая стрелка вправо 2">
            <a:extLst>
              <a:ext uri="{FF2B5EF4-FFF2-40B4-BE49-F238E27FC236}">
                <a16:creationId xmlns:a16="http://schemas.microsoft.com/office/drawing/2014/main" id="{F3AC0F16-A2BE-4361-9148-E0CE2D5D4132}"/>
              </a:ext>
            </a:extLst>
          </p:cNvPr>
          <p:cNvSpPr/>
          <p:nvPr/>
        </p:nvSpPr>
        <p:spPr>
          <a:xfrm rot="5400000">
            <a:off x="7343798" y="2297420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C8A691B-CB47-4884-A3F0-69A74FEC44D7}"/>
              </a:ext>
            </a:extLst>
          </p:cNvPr>
          <p:cNvSpPr txBox="1"/>
          <p:nvPr/>
        </p:nvSpPr>
        <p:spPr>
          <a:xfrm>
            <a:off x="8061522" y="1853849"/>
            <a:ext cx="846010" cy="592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546">
              <a:defRPr/>
            </a:pPr>
            <a:r>
              <a:rPr lang="ru-RU" sz="813" dirty="0">
                <a:solidFill>
                  <a:schemeClr val="bg1"/>
                </a:solidFill>
                <a:latin typeface="Arial Narrow" panose="020B0606020202030204" pitchFamily="34" charset="0"/>
              </a:rPr>
              <a:t>Единое окно по развитию и продвижению экспорта</a:t>
            </a:r>
            <a:endParaRPr lang="kk-KZ" sz="813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1" name="Штриховая стрелка вправо 2">
            <a:extLst>
              <a:ext uri="{FF2B5EF4-FFF2-40B4-BE49-F238E27FC236}">
                <a16:creationId xmlns:a16="http://schemas.microsoft.com/office/drawing/2014/main" id="{4E278F73-9351-4CE7-9915-CAB0F3993CBF}"/>
              </a:ext>
            </a:extLst>
          </p:cNvPr>
          <p:cNvSpPr/>
          <p:nvPr/>
        </p:nvSpPr>
        <p:spPr>
          <a:xfrm rot="5400000">
            <a:off x="8321047" y="2393892"/>
            <a:ext cx="326960" cy="358147"/>
          </a:xfrm>
          <a:prstGeom prst="stripedRightArrow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41546">
              <a:defRPr/>
            </a:pPr>
            <a:endParaRPr lang="kk-KZ" sz="656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ПРОБЛЕМЫ ЭКСПОРТЕРОВ</a:t>
            </a:r>
          </a:p>
        </p:txBody>
      </p: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64" name="Прямоугольный треугольник 63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65" name="Блок-схема: процесс 64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66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71" name="Прямоугольный треугольник 70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72" name="Блок-схема: процесс 71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</p:grpSp>
      <p:sp>
        <p:nvSpPr>
          <p:cNvPr id="73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4460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06DF944-E05C-4F1A-BA2C-B00F0A1A5136}"/>
              </a:ext>
            </a:extLst>
          </p:cNvPr>
          <p:cNvGrpSpPr/>
          <p:nvPr/>
        </p:nvGrpSpPr>
        <p:grpSpPr>
          <a:xfrm>
            <a:off x="2436350" y="3250882"/>
            <a:ext cx="1201176" cy="1796152"/>
            <a:chOff x="793960" y="4751956"/>
            <a:chExt cx="3245140" cy="4852546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37AFB3C-9293-46DC-B377-C1139E554F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2" b="7301"/>
            <a:stretch/>
          </p:blipFill>
          <p:spPr>
            <a:xfrm>
              <a:off x="1206059" y="4931449"/>
              <a:ext cx="1862551" cy="3648879"/>
            </a:xfrm>
            <a:prstGeom prst="rect">
              <a:avLst/>
            </a:prstGeom>
          </p:spPr>
        </p:pic>
        <p:pic>
          <p:nvPicPr>
            <p:cNvPr id="16" name="Picture 2" descr="Мобильные телефоны в руке» Коллекция клипарта в PNG. | Брендинг фотографии,  Рамки, Визитки салона">
              <a:extLst>
                <a:ext uri="{FF2B5EF4-FFF2-40B4-BE49-F238E27FC236}">
                  <a16:creationId xmlns:a16="http://schemas.microsoft.com/office/drawing/2014/main" id="{16743FD2-9AF9-4025-93E4-D8736B81C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960" y="4751956"/>
              <a:ext cx="3245140" cy="485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5F78F73-7450-4784-B874-845F532F24E0}"/>
              </a:ext>
            </a:extLst>
          </p:cNvPr>
          <p:cNvSpPr txBox="1"/>
          <p:nvPr/>
        </p:nvSpPr>
        <p:spPr>
          <a:xfrm>
            <a:off x="136239" y="3453775"/>
            <a:ext cx="597172" cy="40189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ru-RU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103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0255A7-7981-491E-981B-97B44A5415F8}"/>
              </a:ext>
            </a:extLst>
          </p:cNvPr>
          <p:cNvSpPr txBox="1"/>
          <p:nvPr/>
        </p:nvSpPr>
        <p:spPr>
          <a:xfrm>
            <a:off x="682800" y="3423196"/>
            <a:ext cx="18018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C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предприятиям 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даны рекомендации по улучшению ведения экспортной деятельности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85207-07A3-4583-B43E-B53219955564}"/>
              </a:ext>
            </a:extLst>
          </p:cNvPr>
          <p:cNvSpPr txBox="1"/>
          <p:nvPr/>
        </p:nvSpPr>
        <p:spPr>
          <a:xfrm>
            <a:off x="3892445" y="3135040"/>
            <a:ext cx="1913411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000" dirty="0">
                <a:solidFill>
                  <a:srgbClr val="FFC000"/>
                </a:solidFill>
                <a:latin typeface="Arial Narrow" panose="020B0606020202030204" pitchFamily="34" charset="0"/>
              </a:rPr>
              <a:t>предприятиям </a:t>
            </a:r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даны консультации по выходу на рынки ЕС, КНР, Швейцарии, Турции, ЕАЭС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367A9E-A2BD-4690-969A-FB0273EC58D9}"/>
              </a:ext>
            </a:extLst>
          </p:cNvPr>
          <p:cNvSpPr txBox="1"/>
          <p:nvPr/>
        </p:nvSpPr>
        <p:spPr>
          <a:xfrm>
            <a:off x="3505757" y="2958041"/>
            <a:ext cx="204284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99019">
              <a:defRPr/>
            </a:pPr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доступу на внешние рынки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A3CDA9-E6BC-4AA6-ABA8-8FC66DE21604}"/>
              </a:ext>
            </a:extLst>
          </p:cNvPr>
          <p:cNvSpPr txBox="1"/>
          <p:nvPr/>
        </p:nvSpPr>
        <p:spPr>
          <a:xfrm>
            <a:off x="3544301" y="3215650"/>
            <a:ext cx="415292" cy="40189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ru-RU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23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D8550CF-748D-47D9-8472-556A08914A8A}"/>
              </a:ext>
            </a:extLst>
          </p:cNvPr>
          <p:cNvGrpSpPr/>
          <p:nvPr/>
        </p:nvGrpSpPr>
        <p:grpSpPr>
          <a:xfrm>
            <a:off x="4522851" y="3718747"/>
            <a:ext cx="994919" cy="187136"/>
            <a:chOff x="5912547" y="4446176"/>
            <a:chExt cx="2680786" cy="504232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3412DCFD-E49C-4D6B-A78B-6CBA7BAD2C05}"/>
                </a:ext>
              </a:extLst>
            </p:cNvPr>
            <p:cNvGrpSpPr/>
            <p:nvPr/>
          </p:nvGrpSpPr>
          <p:grpSpPr>
            <a:xfrm>
              <a:off x="5912547" y="4446176"/>
              <a:ext cx="2293140" cy="504232"/>
              <a:chOff x="5912547" y="4446176"/>
              <a:chExt cx="2293140" cy="504232"/>
            </a:xfrm>
          </p:grpSpPr>
          <p:grpSp>
            <p:nvGrpSpPr>
              <p:cNvPr id="27" name="Группа 26">
                <a:extLst>
                  <a:ext uri="{FF2B5EF4-FFF2-40B4-BE49-F238E27FC236}">
                    <a16:creationId xmlns:a16="http://schemas.microsoft.com/office/drawing/2014/main" id="{51048AEA-D32E-4525-A87F-97421CA9E1B5}"/>
                  </a:ext>
                </a:extLst>
              </p:cNvPr>
              <p:cNvGrpSpPr/>
              <p:nvPr/>
            </p:nvGrpSpPr>
            <p:grpSpPr>
              <a:xfrm>
                <a:off x="5912547" y="4446176"/>
                <a:ext cx="1781802" cy="503383"/>
                <a:chOff x="4291217" y="2389187"/>
                <a:chExt cx="2006924" cy="566983"/>
              </a:xfrm>
            </p:grpSpPr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504B7197-A433-4F4E-AF37-DCC16614A9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1217" y="2389187"/>
                  <a:ext cx="749096" cy="561822"/>
                </a:xfrm>
                <a:prstGeom prst="rect">
                  <a:avLst/>
                </a:prstGeom>
              </p:spPr>
            </p:pic>
            <p:pic>
              <p:nvPicPr>
                <p:cNvPr id="30" name="Рисунок 29">
                  <a:extLst>
                    <a:ext uri="{FF2B5EF4-FFF2-40B4-BE49-F238E27FC236}">
                      <a16:creationId xmlns:a16="http://schemas.microsoft.com/office/drawing/2014/main" id="{BCDF801B-D4A2-479D-9C57-991A4470AF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3679" y="2395537"/>
                  <a:ext cx="747510" cy="560633"/>
                </a:xfrm>
                <a:prstGeom prst="rect">
                  <a:avLst/>
                </a:prstGeom>
              </p:spPr>
            </p:pic>
            <p:pic>
              <p:nvPicPr>
                <p:cNvPr id="31" name="Рисунок 30">
                  <a:extLst>
                    <a:ext uri="{FF2B5EF4-FFF2-40B4-BE49-F238E27FC236}">
                      <a16:creationId xmlns:a16="http://schemas.microsoft.com/office/drawing/2014/main" id="{0E9DE279-BE5F-4C31-A93A-753D64A2A1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65979" y="2395537"/>
                  <a:ext cx="732162" cy="549122"/>
                </a:xfrm>
                <a:prstGeom prst="rect">
                  <a:avLst/>
                </a:prstGeom>
              </p:spPr>
            </p:pic>
          </p:grp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DEFFB38F-E0F7-49B4-BF8F-2DC8C9A915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62158" y="4467762"/>
                <a:ext cx="643529" cy="482646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7CF2728B-DCD3-4A14-8315-B678473CF5F0}"/>
                </a:ext>
              </a:extLst>
            </p:cNvPr>
            <p:cNvGrpSpPr/>
            <p:nvPr/>
          </p:nvGrpSpPr>
          <p:grpSpPr>
            <a:xfrm>
              <a:off x="8153889" y="4491831"/>
              <a:ext cx="439444" cy="434507"/>
              <a:chOff x="8145700" y="4895059"/>
              <a:chExt cx="439444" cy="434507"/>
            </a:xfrm>
          </p:grpSpPr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3128A537-11A4-4E04-A303-D9798DEF9F97}"/>
                  </a:ext>
                </a:extLst>
              </p:cNvPr>
              <p:cNvSpPr/>
              <p:nvPr/>
            </p:nvSpPr>
            <p:spPr>
              <a:xfrm rot="2953355">
                <a:off x="8148168" y="4892591"/>
                <a:ext cx="434507" cy="43944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92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0C41E3ED-A343-46A5-80FF-1BECC90DA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61050" y="4907634"/>
                <a:ext cx="411231" cy="408643"/>
              </a:xfrm>
              <a:prstGeom prst="ellipse">
                <a:avLst/>
              </a:prstGeom>
            </p:spPr>
          </p:pic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1C942DD-D294-4FCA-8C5A-F880C981490D}"/>
              </a:ext>
            </a:extLst>
          </p:cNvPr>
          <p:cNvSpPr txBox="1"/>
          <p:nvPr/>
        </p:nvSpPr>
        <p:spPr>
          <a:xfrm>
            <a:off x="315943" y="3196166"/>
            <a:ext cx="18823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defTabSz="199019">
              <a:defRPr/>
            </a:pPr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поиску контрагентов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895318-71DC-47CD-961F-C55C1BB7A63B}"/>
              </a:ext>
            </a:extLst>
          </p:cNvPr>
          <p:cNvSpPr txBox="1"/>
          <p:nvPr/>
        </p:nvSpPr>
        <p:spPr>
          <a:xfrm>
            <a:off x="696778" y="4242520"/>
            <a:ext cx="1831923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еженедельная</a:t>
            </a:r>
            <a:r>
              <a:rPr lang="en-US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подготовка статистических справок по целевому рынку и экспресс анализ по товарам </a:t>
            </a:r>
            <a:r>
              <a:rPr lang="ru-RU" i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solidFill>
                  <a:prstClr val="white"/>
                </a:solidFill>
                <a:latin typeface="Arial Narrow" panose="020B0606020202030204" pitchFamily="34" charset="0"/>
              </a:rPr>
              <a:t>дайджестов и бюллетеней подготовлено</a:t>
            </a:r>
            <a:r>
              <a:rPr lang="ru-RU" i="1" dirty="0">
                <a:solidFill>
                  <a:prstClr val="white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ru-RU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D66411-DAE4-40F4-8B8D-FDA54205805E}"/>
              </a:ext>
            </a:extLst>
          </p:cNvPr>
          <p:cNvSpPr txBox="1"/>
          <p:nvPr/>
        </p:nvSpPr>
        <p:spPr>
          <a:xfrm>
            <a:off x="315943" y="4065043"/>
            <a:ext cx="188237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2000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оперативная аналитика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7559044-8CCB-427E-8FE3-A48E98BC8FF7}"/>
              </a:ext>
            </a:extLst>
          </p:cNvPr>
          <p:cNvSpPr txBox="1"/>
          <p:nvPr/>
        </p:nvSpPr>
        <p:spPr>
          <a:xfrm>
            <a:off x="4174935" y="4459113"/>
            <a:ext cx="197133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868A4"/>
                </a:solidFill>
                <a:cs typeface="Times New Roman" panose="02020603050405020304" pitchFamily="18" charset="0"/>
              </a:defRPr>
            </a:lvl1pPr>
          </a:lstStyle>
          <a:p>
            <a:r>
              <a:rPr lang="ru-RU" sz="1000" dirty="0">
                <a:solidFill>
                  <a:prstClr val="white"/>
                </a:solidFill>
                <a:latin typeface="Arial Narrow" panose="020B0606020202030204" pitchFamily="34" charset="0"/>
              </a:rPr>
              <a:t>аналитических работ по выявлению возможностей и определению рисков для торговли РК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8A9CA2-CADE-4F8B-9ACB-ED4A8B30E685}"/>
              </a:ext>
            </a:extLst>
          </p:cNvPr>
          <p:cNvSpPr txBox="1"/>
          <p:nvPr/>
        </p:nvSpPr>
        <p:spPr>
          <a:xfrm>
            <a:off x="3759565" y="4260663"/>
            <a:ext cx="22366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2000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мониторинг и </a:t>
            </a:r>
            <a:r>
              <a:rPr lang="ru-RU" sz="1200" dirty="0" err="1">
                <a:solidFill>
                  <a:srgbClr val="FFC000"/>
                </a:solidFill>
                <a:latin typeface="Arial Narrow" panose="020B0606020202030204" pitchFamily="34" charset="0"/>
              </a:rPr>
              <a:t>форсайт</a:t>
            </a:r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 тенденций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CF77E4-CC05-4B93-8382-D7FED90621AA}"/>
              </a:ext>
            </a:extLst>
          </p:cNvPr>
          <p:cNvSpPr txBox="1"/>
          <p:nvPr/>
        </p:nvSpPr>
        <p:spPr>
          <a:xfrm>
            <a:off x="3798106" y="4503225"/>
            <a:ext cx="591122" cy="40189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60</a:t>
            </a:r>
            <a:endParaRPr lang="ru-RU" sz="32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3EB9C2-777C-4AAC-A5E1-CF3D1DD0EE7F}"/>
              </a:ext>
            </a:extLst>
          </p:cNvPr>
          <p:cNvSpPr txBox="1"/>
          <p:nvPr/>
        </p:nvSpPr>
        <p:spPr>
          <a:xfrm>
            <a:off x="315325" y="4351152"/>
            <a:ext cx="415292" cy="401896"/>
          </a:xfrm>
          <a:prstGeom prst="rect">
            <a:avLst/>
          </a:prstGeom>
          <a:noFill/>
          <a:ln w="19050"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en-US"/>
            </a:defPPr>
            <a:lvl1pPr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4400"/>
              <a:buFont typeface="Arial"/>
              <a:buNone/>
              <a:defRPr sz="5400" b="1">
                <a:solidFill>
                  <a:schemeClr val="accent2"/>
                </a:solidFill>
              </a:defRPr>
            </a:lvl1pPr>
          </a:lstStyle>
          <a:p>
            <a:r>
              <a:rPr lang="ru-RU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14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7D26E2BE-A8ED-4B9E-BAA8-29C5D3C3A96A}"/>
              </a:ext>
            </a:extLst>
          </p:cNvPr>
          <p:cNvGrpSpPr/>
          <p:nvPr/>
        </p:nvGrpSpPr>
        <p:grpSpPr>
          <a:xfrm>
            <a:off x="4323214" y="545928"/>
            <a:ext cx="4811345" cy="1293248"/>
            <a:chOff x="4323215" y="704062"/>
            <a:chExt cx="3963536" cy="1293248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EDBF290-2A20-4B34-B472-2CB3955C0626}"/>
                </a:ext>
              </a:extLst>
            </p:cNvPr>
            <p:cNvSpPr/>
            <p:nvPr/>
          </p:nvSpPr>
          <p:spPr>
            <a:xfrm>
              <a:off x="4770513" y="704062"/>
              <a:ext cx="3516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Оказание содействия в получении государственной поддержки финансирования экспортного проекта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424066A8-4E6A-4255-A3FD-DA1F97E6E531}"/>
                </a:ext>
              </a:extLst>
            </p:cNvPr>
            <p:cNvSpPr/>
            <p:nvPr/>
          </p:nvSpPr>
          <p:spPr>
            <a:xfrm>
              <a:off x="4759659" y="1129804"/>
              <a:ext cx="3140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Содействие в поиске потенциального партнера/покупателя за рубежом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90E471A6-2C86-42F7-B666-981284D4FC2F}"/>
                </a:ext>
              </a:extLst>
            </p:cNvPr>
            <p:cNvSpPr/>
            <p:nvPr/>
          </p:nvSpPr>
          <p:spPr>
            <a:xfrm>
              <a:off x="4759659" y="1535645"/>
              <a:ext cx="3140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Независимая оценка экспортного потенциала предприятия и товара</a:t>
              </a: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D5BC3E9-13E0-4AB2-BF86-BEA315D6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209" y="1629805"/>
              <a:ext cx="318284" cy="318284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D8A1CA18-34DD-4311-A36D-C6B186079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877" y="1173585"/>
              <a:ext cx="320950" cy="3209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8CA9ACF-2DA0-423C-B58D-38D5E35D9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3215" y="722222"/>
              <a:ext cx="324531" cy="324531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104CFDD-2DDF-4991-B089-9C3658A46F88}"/>
              </a:ext>
            </a:extLst>
          </p:cNvPr>
          <p:cNvGrpSpPr/>
          <p:nvPr/>
        </p:nvGrpSpPr>
        <p:grpSpPr>
          <a:xfrm>
            <a:off x="156234" y="545928"/>
            <a:ext cx="4094177" cy="1293249"/>
            <a:chOff x="156235" y="661263"/>
            <a:chExt cx="3240118" cy="1293249"/>
          </a:xfrm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32A52232-B033-4FED-9300-243AC147FA91}"/>
                </a:ext>
              </a:extLst>
            </p:cNvPr>
            <p:cNvSpPr/>
            <p:nvPr/>
          </p:nvSpPr>
          <p:spPr>
            <a:xfrm>
              <a:off x="622875" y="661263"/>
              <a:ext cx="27734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Определение оптимального способа экспорта товара</a:t>
              </a:r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0CD54E62-4747-4974-BA81-D7BAED0FD50B}"/>
                </a:ext>
              </a:extLst>
            </p:cNvPr>
            <p:cNvSpPr/>
            <p:nvPr/>
          </p:nvSpPr>
          <p:spPr>
            <a:xfrm>
              <a:off x="622875" y="1492847"/>
              <a:ext cx="277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Ведение реестра экспортеров и каталога  казахстанской экспортной продукции</a:t>
              </a: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9E0D933F-2357-47B4-A92F-DA32C9476A3E}"/>
                </a:ext>
              </a:extLst>
            </p:cNvPr>
            <p:cNvSpPr/>
            <p:nvPr/>
          </p:nvSpPr>
          <p:spPr>
            <a:xfrm>
              <a:off x="622875" y="1033666"/>
              <a:ext cx="2773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prstClr val="white"/>
                  </a:solidFill>
                  <a:latin typeface="Arial Narrow" panose="020B0606020202030204" pitchFamily="34" charset="0"/>
                </a:rPr>
                <a:t>Анализ по товарной группе для выхода на экспорт в определённый рынок</a:t>
              </a: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C499C87D-D49B-412E-8639-BCAA0B3AE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247" y="673805"/>
              <a:ext cx="321339" cy="321339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160B1647-B98D-40E8-BA7B-22BCB268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35" y="1099324"/>
              <a:ext cx="338846" cy="338846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48D1D32F-00CC-4879-AA42-DF1CF501BF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898" y="1583394"/>
              <a:ext cx="295246" cy="295246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9A7D741-31F7-4E8D-9B4E-D2D43CDF7783}"/>
              </a:ext>
            </a:extLst>
          </p:cNvPr>
          <p:cNvSpPr txBox="1"/>
          <p:nvPr/>
        </p:nvSpPr>
        <p:spPr>
          <a:xfrm>
            <a:off x="6313015" y="3061504"/>
            <a:ext cx="264603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sz="2000" i="0" u="none" strike="noStrike" cap="none" spc="0" normalizeH="0" baseline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200" dirty="0">
                <a:solidFill>
                  <a:srgbClr val="FFC000"/>
                </a:solidFill>
                <a:latin typeface="Arial Narrow" panose="020B0606020202030204" pitchFamily="34" charset="0"/>
              </a:rPr>
              <a:t>выстроена модель эффективного взаимодействия с загранучреждениями</a:t>
            </a:r>
            <a:endParaRPr lang="kk-KZ" sz="12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B56E8997-236F-4114-90FD-1DA7DD185F9F}"/>
              </a:ext>
            </a:extLst>
          </p:cNvPr>
          <p:cNvSpPr/>
          <p:nvPr/>
        </p:nvSpPr>
        <p:spPr>
          <a:xfrm>
            <a:off x="6184936" y="4807370"/>
            <a:ext cx="10196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Загранучреждение</a:t>
            </a:r>
            <a:endParaRPr lang="ru-RU" sz="7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8CC86DB-2824-49B9-AEED-7217AE9F67FA}"/>
              </a:ext>
            </a:extLst>
          </p:cNvPr>
          <p:cNvSpPr/>
          <p:nvPr/>
        </p:nvSpPr>
        <p:spPr>
          <a:xfrm>
            <a:off x="7754732" y="4807370"/>
            <a:ext cx="11218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Экспортер</a:t>
            </a:r>
            <a:endParaRPr lang="ru-RU" sz="700" b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0FE618B7-7F24-426F-9D2C-DCFD29B41986}"/>
              </a:ext>
            </a:extLst>
          </p:cNvPr>
          <p:cNvSpPr/>
          <p:nvPr/>
        </p:nvSpPr>
        <p:spPr>
          <a:xfrm>
            <a:off x="6566438" y="3684486"/>
            <a:ext cx="7253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запрос</a:t>
            </a:r>
            <a:endParaRPr lang="ru-RU" sz="7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367970E-8463-475A-8EA4-CA5CA1999EED}"/>
              </a:ext>
            </a:extLst>
          </p:cNvPr>
          <p:cNvSpPr/>
          <p:nvPr/>
        </p:nvSpPr>
        <p:spPr>
          <a:xfrm>
            <a:off x="7544097" y="3695861"/>
            <a:ext cx="7975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00" i="1" dirty="0">
                <a:solidFill>
                  <a:prstClr val="white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поставщика</a:t>
            </a:r>
            <a:endParaRPr lang="ru-RU" sz="700" b="1" i="1" dirty="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63794ED-2AD6-4FEC-BBF9-85284FF15D8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783" y="3585276"/>
            <a:ext cx="797534" cy="2242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937BA7FB-7084-430E-8D5C-44737A4032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351" y="4436797"/>
            <a:ext cx="339781" cy="339781"/>
          </a:xfrm>
          <a:prstGeom prst="rect">
            <a:avLst/>
          </a:prstGeom>
          <a:ln>
            <a:noFill/>
          </a:ln>
        </p:spPr>
      </p:pic>
      <p:cxnSp>
        <p:nvCxnSpPr>
          <p:cNvPr id="60" name="Соединитель: уступ 167">
            <a:extLst>
              <a:ext uri="{FF2B5EF4-FFF2-40B4-BE49-F238E27FC236}">
                <a16:creationId xmlns:a16="http://schemas.microsoft.com/office/drawing/2014/main" id="{6EF28771-95C5-421F-8A3F-1D092B32CC6A}"/>
              </a:ext>
            </a:extLst>
          </p:cNvPr>
          <p:cNvCxnSpPr>
            <a:cxnSpLocks/>
            <a:endCxn id="58" idx="1"/>
          </p:cNvCxnSpPr>
          <p:nvPr/>
        </p:nvCxnSpPr>
        <p:spPr>
          <a:xfrm rot="5400000" flipH="1" flipV="1">
            <a:off x="6470388" y="3839904"/>
            <a:ext cx="723923" cy="438868"/>
          </a:xfrm>
          <a:prstGeom prst="bentConnector2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Соединитель: уступ 168">
            <a:extLst>
              <a:ext uri="{FF2B5EF4-FFF2-40B4-BE49-F238E27FC236}">
                <a16:creationId xmlns:a16="http://schemas.microsoft.com/office/drawing/2014/main" id="{7F3BB157-2C5E-4DCE-B486-0D2E70812530}"/>
              </a:ext>
            </a:extLst>
          </p:cNvPr>
          <p:cNvCxnSpPr>
            <a:cxnSpLocks/>
            <a:stCxn id="59" idx="0"/>
            <a:endCxn id="58" idx="3"/>
          </p:cNvCxnSpPr>
          <p:nvPr/>
        </p:nvCxnSpPr>
        <p:spPr>
          <a:xfrm rot="16200000" flipV="1">
            <a:off x="7720070" y="3826624"/>
            <a:ext cx="739421" cy="480925"/>
          </a:xfrm>
          <a:prstGeom prst="bentConnector2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F339A580-1BDF-4265-9F5B-F29C04FE0C2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645" y="4444004"/>
            <a:ext cx="325366" cy="325366"/>
          </a:xfrm>
          <a:prstGeom prst="rect">
            <a:avLst/>
          </a:prstGeom>
          <a:ln>
            <a:noFill/>
          </a:ln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70B7260-42B7-4E54-AF77-231CA3BADCC3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79" y="2342338"/>
            <a:ext cx="644457" cy="48589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72DFABE-E012-4D2A-940E-84860DE85CC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55846" y="2342339"/>
            <a:ext cx="644457" cy="48642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F777659F-2EB2-4198-AD45-BD4DE856499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13" y="2342338"/>
            <a:ext cx="644457" cy="48696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85061A5-C59B-4513-8C99-8C53B45745B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82" y="2342338"/>
            <a:ext cx="651320" cy="48457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9DDA4F35-C3DD-4A35-BDC4-FA3958D3CD0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12" y="2342338"/>
            <a:ext cx="643521" cy="48572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5F6046F-2B24-4988-8AED-40F3D8B6EAA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43" y="2342339"/>
            <a:ext cx="643521" cy="48711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7169615-12D2-4DFE-AEFF-957D58643AE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177" y="2342338"/>
            <a:ext cx="641873" cy="48572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AE6F845-25E8-4A57-B490-CA128C4F836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39" y="2228965"/>
            <a:ext cx="510965" cy="739076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9892517D-111E-4320-8D05-A8C07388F0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109" y="2230419"/>
            <a:ext cx="510965" cy="72725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5DAED65-B293-44B4-97D8-95F649B9E07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0" y="2230641"/>
            <a:ext cx="512489" cy="72725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B1CCAD5C-4038-4ECF-912C-4812D3FB821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7" y="2230417"/>
            <a:ext cx="513215" cy="727481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prstClr val="white"/>
                </a:solidFill>
              </a:rPr>
              <a:t>КОНСУЛЬТАЦИОННО-АНАЛИТИЧЕСКАЯ ПОДДЕРЖКА ЭКСПОРТЕРОВ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76" name="Прямоугольный треугольник 75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prstClr val="white"/>
                </a:solidFill>
              </a:endParaRPr>
            </a:p>
          </p:txBody>
        </p:sp>
        <p:sp>
          <p:nvSpPr>
            <p:cNvPr id="77" name="Блок-схема: процесс 76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prstClr val="white"/>
                </a:solidFill>
              </a:endParaRPr>
            </a:p>
          </p:txBody>
        </p:sp>
      </p:grpSp>
      <p:pic>
        <p:nvPicPr>
          <p:cNvPr id="78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82" name="Прямоугольный треугольник 81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prstClr val="white"/>
                </a:solidFill>
              </a:endParaRPr>
            </a:p>
          </p:txBody>
        </p:sp>
        <p:sp>
          <p:nvSpPr>
            <p:cNvPr id="83" name="Блок-схема: процесс 82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84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4316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108C8DC-440B-47D8-AF8D-5DCB8E3B8532}"/>
              </a:ext>
            </a:extLst>
          </p:cNvPr>
          <p:cNvSpPr/>
          <p:nvPr/>
        </p:nvSpPr>
        <p:spPr>
          <a:xfrm>
            <a:off x="539590" y="600118"/>
            <a:ext cx="8077124" cy="4155851"/>
          </a:xfrm>
          <a:prstGeom prst="rect">
            <a:avLst/>
          </a:prstGeom>
          <a:noFill/>
          <a:ln>
            <a:solidFill>
              <a:srgbClr val="9DC3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14253CBA-F080-49EF-AF1C-E8CBCECDBD47}"/>
              </a:ext>
            </a:extLst>
          </p:cNvPr>
          <p:cNvSpPr/>
          <p:nvPr/>
        </p:nvSpPr>
        <p:spPr>
          <a:xfrm>
            <a:off x="611642" y="502841"/>
            <a:ext cx="7950153" cy="203643"/>
          </a:xfrm>
          <a:prstGeom prst="roundRect">
            <a:avLst/>
          </a:prstGeom>
          <a:solidFill>
            <a:srgbClr val="182F55"/>
          </a:solidFill>
          <a:ln>
            <a:solidFill>
              <a:srgbClr val="9DC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 dirty="0">
              <a:solidFill>
                <a:srgbClr val="E7E6E6">
                  <a:lumMod val="9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119A96-CD48-4DE7-91B2-442075CA3193}"/>
              </a:ext>
            </a:extLst>
          </p:cNvPr>
          <p:cNvSpPr txBox="1"/>
          <p:nvPr/>
        </p:nvSpPr>
        <p:spPr>
          <a:xfrm>
            <a:off x="513674" y="500322"/>
            <a:ext cx="8127545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defRPr/>
            </a:pPr>
            <a:r>
              <a:rPr lang="ru-RU" sz="105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«Экспортная страховая компания «</a:t>
            </a:r>
            <a:r>
              <a:rPr lang="ru-RU" sz="1050" b="1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KazakhExport</a:t>
            </a:r>
            <a:r>
              <a:rPr lang="ru-RU" sz="105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7C61F1-3E8E-4854-AD68-8F5DB504837B}"/>
              </a:ext>
            </a:extLst>
          </p:cNvPr>
          <p:cNvSpPr/>
          <p:nvPr/>
        </p:nvSpPr>
        <p:spPr>
          <a:xfrm>
            <a:off x="615628" y="753208"/>
            <a:ext cx="1572360" cy="3967043"/>
          </a:xfrm>
          <a:prstGeom prst="rect">
            <a:avLst/>
          </a:prstGeom>
          <a:noFill/>
          <a:ln>
            <a:solidFill>
              <a:srgbClr val="9DC3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D85E5A-88D5-4758-8994-554B2598D40C}"/>
              </a:ext>
            </a:extLst>
          </p:cNvPr>
          <p:cNvSpPr/>
          <p:nvPr/>
        </p:nvSpPr>
        <p:spPr>
          <a:xfrm>
            <a:off x="2260507" y="753208"/>
            <a:ext cx="6321078" cy="3967043"/>
          </a:xfrm>
          <a:prstGeom prst="rect">
            <a:avLst/>
          </a:prstGeom>
          <a:noFill/>
          <a:ln>
            <a:solidFill>
              <a:srgbClr val="9DC3E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8F13662-C56F-4396-A898-CF758C579383}"/>
              </a:ext>
            </a:extLst>
          </p:cNvPr>
          <p:cNvSpPr/>
          <p:nvPr/>
        </p:nvSpPr>
        <p:spPr>
          <a:xfrm>
            <a:off x="2321020" y="959443"/>
            <a:ext cx="2899053" cy="1784314"/>
          </a:xfrm>
          <a:prstGeom prst="rect">
            <a:avLst/>
          </a:prstGeom>
          <a:noFill/>
          <a:ln>
            <a:solidFill>
              <a:srgbClr val="182F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ED73661-8E42-4A18-BB27-EFFB71CCF7C8}"/>
              </a:ext>
            </a:extLst>
          </p:cNvPr>
          <p:cNvSpPr/>
          <p:nvPr/>
        </p:nvSpPr>
        <p:spPr>
          <a:xfrm>
            <a:off x="593121" y="948052"/>
            <a:ext cx="157691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defRPr/>
            </a:pPr>
            <a:r>
              <a:rPr lang="ru-RU" sz="9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 </a:t>
            </a:r>
            <a:r>
              <a:rPr lang="en-US" sz="900" b="1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KazakhExport</a:t>
            </a:r>
            <a:r>
              <a:rPr lang="ru-RU" sz="9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АО «ЭСК «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KazakhExport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создано 12 мая 2003 года постановлением Правительства Республики Казахстан № 442 в целях поддержки казахстанского экспорта посредством реализации страхового инструментария защиты экспортных операций. </a:t>
            </a:r>
            <a:endParaRPr lang="en-US" sz="900" dirty="0">
              <a:solidFill>
                <a:prstClr val="white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 defTabSz="685800">
              <a:defRPr/>
            </a:pPr>
            <a:r>
              <a:rPr lang="ru-RU" sz="9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Видение:</a:t>
            </a:r>
          </a:p>
          <a:p>
            <a:pPr marL="128588" indent="-128588" algn="just" defTabSz="685800">
              <a:buFont typeface="Wingdings" panose="05000000000000000000" pitchFamily="2" charset="2"/>
              <a:buChar char="Ø"/>
              <a:defRPr/>
            </a:pP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Видение АО «ЭСК «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KazakhExport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 к 2023 году –стать ключевым институтом развития в реализации государственной внешнеэкономической политики Республики Казахстан в </a:t>
            </a:r>
            <a:r>
              <a:rPr lang="ru-RU" sz="900" dirty="0" err="1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Центальноазиатском</a:t>
            </a:r>
            <a:r>
              <a:rPr lang="ru-RU" sz="9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регионе и странах Евразийского экономического союза.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44F4FEE-FF6B-41B8-99B0-13C343F374A1}"/>
              </a:ext>
            </a:extLst>
          </p:cNvPr>
          <p:cNvSpPr/>
          <p:nvPr/>
        </p:nvSpPr>
        <p:spPr>
          <a:xfrm>
            <a:off x="5333230" y="952670"/>
            <a:ext cx="3180314" cy="1791086"/>
          </a:xfrm>
          <a:prstGeom prst="rect">
            <a:avLst/>
          </a:prstGeom>
          <a:noFill/>
          <a:ln>
            <a:solidFill>
              <a:srgbClr val="182F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DB01D09-BE49-4F1A-BD5F-252ED357C62E}"/>
              </a:ext>
            </a:extLst>
          </p:cNvPr>
          <p:cNvSpPr/>
          <p:nvPr/>
        </p:nvSpPr>
        <p:spPr>
          <a:xfrm>
            <a:off x="5333230" y="986136"/>
            <a:ext cx="3204285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80000"/>
              </a:lnSpc>
              <a:spcBef>
                <a:spcPts val="131"/>
              </a:spcBef>
              <a:defRPr/>
            </a:pPr>
            <a:r>
              <a:rPr lang="ru-RU" altLang="ru-RU" sz="9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Объем принятых страховых обязательств, в </a:t>
            </a:r>
            <a:r>
              <a:rPr lang="ru-RU" altLang="ru-RU" sz="900" b="1" dirty="0" err="1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млрд.тенге</a:t>
            </a:r>
            <a:endParaRPr lang="ru-RU" altLang="ru-RU" sz="900" b="1" dirty="0">
              <a:solidFill>
                <a:srgbClr val="FFC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бъект 2">
            <a:extLst>
              <a:ext uri="{FF2B5EF4-FFF2-40B4-BE49-F238E27FC236}">
                <a16:creationId xmlns:a16="http://schemas.microsoft.com/office/drawing/2014/main" id="{EA91AA8A-7425-4568-B17D-E563BEDD5A1F}"/>
              </a:ext>
            </a:extLst>
          </p:cNvPr>
          <p:cNvSpPr txBox="1">
            <a:spLocks/>
          </p:cNvSpPr>
          <p:nvPr/>
        </p:nvSpPr>
        <p:spPr bwMode="auto">
          <a:xfrm>
            <a:off x="4339898" y="818824"/>
            <a:ext cx="1890713" cy="1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ts val="131"/>
              </a:spcBef>
              <a:defRPr/>
            </a:pPr>
            <a:endParaRPr lang="ru-RU" altLang="ru-RU" sz="1050" b="1" dirty="0">
              <a:solidFill>
                <a:srgbClr val="0A73A3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A485A2FC-94F5-434E-A79B-E9E302B810C1}"/>
              </a:ext>
            </a:extLst>
          </p:cNvPr>
          <p:cNvSpPr txBox="1">
            <a:spLocks/>
          </p:cNvSpPr>
          <p:nvPr/>
        </p:nvSpPr>
        <p:spPr bwMode="auto">
          <a:xfrm>
            <a:off x="2260507" y="779245"/>
            <a:ext cx="6241134" cy="17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0000"/>
              </a:lnSpc>
              <a:spcBef>
                <a:spcPts val="131"/>
              </a:spcBef>
              <a:defRPr/>
            </a:pPr>
            <a:r>
              <a:rPr lang="ru-RU" altLang="ru-RU" sz="1050" b="1" dirty="0">
                <a:solidFill>
                  <a:srgbClr val="FFC000"/>
                </a:solidFill>
                <a:latin typeface="Arial Narrow" panose="020B0606020202030204" pitchFamily="34" charset="0"/>
              </a:rPr>
              <a:t>Результаты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7EBD41E7-2854-4D29-A2C0-ADB0A3816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070688"/>
              </p:ext>
            </p:extLst>
          </p:nvPr>
        </p:nvGraphicFramePr>
        <p:xfrm>
          <a:off x="5436096" y="1195279"/>
          <a:ext cx="3059496" cy="151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A5C70767-0FE3-4C87-96C3-AB31A896FD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7757950"/>
              </p:ext>
            </p:extLst>
          </p:nvPr>
        </p:nvGraphicFramePr>
        <p:xfrm>
          <a:off x="2409986" y="2871388"/>
          <a:ext cx="6085606" cy="176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B6397032-7921-40A5-9A28-B8006001B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680153"/>
              </p:ext>
            </p:extLst>
          </p:nvPr>
        </p:nvGraphicFramePr>
        <p:xfrm>
          <a:off x="2232265" y="1207442"/>
          <a:ext cx="2852229" cy="151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3AFFE6A-91C5-4E1E-9017-6718D4051C49}"/>
              </a:ext>
            </a:extLst>
          </p:cNvPr>
          <p:cNvSpPr/>
          <p:nvPr/>
        </p:nvSpPr>
        <p:spPr>
          <a:xfrm>
            <a:off x="2259832" y="1004420"/>
            <a:ext cx="2815988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80000"/>
              </a:lnSpc>
              <a:spcBef>
                <a:spcPts val="131"/>
              </a:spcBef>
              <a:defRPr/>
            </a:pPr>
            <a:r>
              <a:rPr lang="ru-RU" altLang="ru-RU" sz="9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Количество поддержанных экспортеров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6B62B68-FB96-4F65-9F39-E7DE759687E7}"/>
              </a:ext>
            </a:extLst>
          </p:cNvPr>
          <p:cNvSpPr/>
          <p:nvPr/>
        </p:nvSpPr>
        <p:spPr>
          <a:xfrm>
            <a:off x="2321021" y="2823775"/>
            <a:ext cx="6194138" cy="1830358"/>
          </a:xfrm>
          <a:prstGeom prst="rect">
            <a:avLst/>
          </a:prstGeom>
          <a:noFill/>
          <a:ln>
            <a:solidFill>
              <a:srgbClr val="182F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ru-RU" sz="1350">
              <a:solidFill>
                <a:prstClr val="white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prstClr val="white"/>
                </a:solidFill>
              </a:rPr>
              <a:t>ФИНАНСОВЫЕ МЕРЫ ПОДДЕРЖКИ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35" name="Прямоугольный треугольник 34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prstClr val="white"/>
                </a:solidFill>
              </a:endParaRPr>
            </a:p>
          </p:txBody>
        </p:sp>
        <p:sp>
          <p:nvSpPr>
            <p:cNvPr id="36" name="Блок-схема: процесс 35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prstClr val="white"/>
                </a:solidFill>
              </a:endParaRPr>
            </a:p>
          </p:txBody>
        </p:sp>
      </p:grpSp>
      <p:pic>
        <p:nvPicPr>
          <p:cNvPr id="37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41" name="Прямоугольный треугольник 40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prstClr val="white"/>
                </a:solidFill>
              </a:endParaRPr>
            </a:p>
          </p:txBody>
        </p:sp>
        <p:sp>
          <p:nvSpPr>
            <p:cNvPr id="42" name="Блок-схема: процесс 41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886774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FC3BB98-B45D-4E59-83AC-23B50534DAB0}"/>
              </a:ext>
            </a:extLst>
          </p:cNvPr>
          <p:cNvSpPr txBox="1"/>
          <p:nvPr/>
        </p:nvSpPr>
        <p:spPr>
          <a:xfrm>
            <a:off x="435152" y="509450"/>
            <a:ext cx="84707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C000"/>
                </a:solidFill>
                <a:latin typeface="Arial Narrow" panose="020B0606020202030204" pitchFamily="34" charset="0"/>
              </a:rPr>
              <a:t>НПА:</a:t>
            </a: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Приказ</a:t>
            </a: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Министра по инвестициям и развитию РК от 30.11.2015 года № 1128 «Правила возмещения части затрат субъектов индустриально-инновационной деятельности по продвижению отечественных обработанных товаров, перечня отечественных обработанных товаров, по которым частично возмещаются затраты по их продвижению»</a:t>
            </a:r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100" b="1" dirty="0">
                <a:solidFill>
                  <a:srgbClr val="FFC000"/>
                </a:solidFill>
                <a:latin typeface="Arial Narrow" panose="020B0606020202030204" pitchFamily="34" charset="0"/>
              </a:rPr>
              <a:t>ПЕРИОД ПРИЕМА ЗАЯВОК:</a:t>
            </a: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с 12 марта по 23 ноября 2020 года</a:t>
            </a:r>
          </a:p>
          <a:p>
            <a:endParaRPr lang="ru-RU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ru-RU" sz="1100" b="1" dirty="0">
                <a:solidFill>
                  <a:srgbClr val="FFC000"/>
                </a:solidFill>
                <a:latin typeface="Arial Narrow" panose="020B0606020202030204" pitchFamily="34" charset="0"/>
              </a:rPr>
              <a:t>ОПЕРАТОР:</a:t>
            </a:r>
            <a:r>
              <a:rPr lang="ru-RU" sz="11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АО «Казахстанский центр индустрии и экспорта «</a:t>
            </a:r>
            <a:r>
              <a:rPr lang="en-US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QazIndustry</a:t>
            </a:r>
            <a:r>
              <a:rPr lang="ru-RU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AF75E7-C506-4345-90C3-A77E517AB73D}"/>
              </a:ext>
            </a:extLst>
          </p:cNvPr>
          <p:cNvSpPr txBox="1"/>
          <p:nvPr/>
        </p:nvSpPr>
        <p:spPr>
          <a:xfrm>
            <a:off x="580975" y="1852070"/>
            <a:ext cx="22142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ОДОБРЕНО (по итогам 1</a:t>
            </a:r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4</a:t>
            </a:r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ru-RU" sz="9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ти</a:t>
            </a:r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 МВК):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3</a:t>
            </a:r>
            <a:r>
              <a:rPr lang="en-US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82</a:t>
            </a:r>
            <a:r>
              <a:rPr lang="ru-RU" sz="7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 Narrow" panose="020B0606020202030204" pitchFamily="34" charset="0"/>
              </a:rPr>
              <a:t>заявок от </a:t>
            </a: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1</a:t>
            </a:r>
            <a:r>
              <a:rPr lang="en-US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86</a:t>
            </a:r>
            <a:r>
              <a:rPr lang="ru-RU" sz="7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субъектов</a:t>
            </a:r>
          </a:p>
          <a:p>
            <a:pPr algn="ctr"/>
            <a:endParaRPr lang="ru-RU" sz="7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ОБЩАЯ СУММА ВОЗМЕЩЕНИЯ:</a:t>
            </a:r>
          </a:p>
          <a:p>
            <a:pPr algn="ctr"/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4,</a:t>
            </a:r>
            <a:r>
              <a:rPr lang="kk-KZ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7</a:t>
            </a:r>
            <a:r>
              <a:rPr lang="ru-RU" sz="1600" b="1" dirty="0">
                <a:solidFill>
                  <a:srgbClr val="FFC000"/>
                </a:solidFill>
                <a:latin typeface="Arial Narrow" panose="020B0606020202030204" pitchFamily="34" charset="0"/>
              </a:rPr>
              <a:t> </a:t>
            </a:r>
            <a:r>
              <a:rPr lang="ru-RU" sz="700" dirty="0">
                <a:solidFill>
                  <a:srgbClr val="00B05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 err="1">
                <a:solidFill>
                  <a:schemeClr val="bg1"/>
                </a:solidFill>
                <a:latin typeface="Arial Narrow" panose="020B0606020202030204" pitchFamily="34" charset="0"/>
              </a:rPr>
              <a:t>млрд.тенге</a:t>
            </a:r>
            <a:endParaRPr lang="ru-RU" sz="9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 descr="Пользователь">
            <a:extLst>
              <a:ext uri="{FF2B5EF4-FFF2-40B4-BE49-F238E27FC236}">
                <a16:creationId xmlns:a16="http://schemas.microsoft.com/office/drawing/2014/main" id="{94D31705-8F8A-4594-B00F-9BF1030ED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9086" y="2904880"/>
            <a:ext cx="238897" cy="23889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BC90EAF-4FF7-4EA7-B287-D0F0BDABE884}"/>
              </a:ext>
            </a:extLst>
          </p:cNvPr>
          <p:cNvGrpSpPr/>
          <p:nvPr/>
        </p:nvGrpSpPr>
        <p:grpSpPr>
          <a:xfrm>
            <a:off x="2121453" y="2885235"/>
            <a:ext cx="365806" cy="301717"/>
            <a:chOff x="2484579" y="2843282"/>
            <a:chExt cx="365806" cy="301717"/>
          </a:xfrm>
        </p:grpSpPr>
        <p:pic>
          <p:nvPicPr>
            <p:cNvPr id="16" name="Рисунок 15" descr="Деньги">
              <a:extLst>
                <a:ext uri="{FF2B5EF4-FFF2-40B4-BE49-F238E27FC236}">
                  <a16:creationId xmlns:a16="http://schemas.microsoft.com/office/drawing/2014/main" id="{2560CF40-CA52-4BD6-BC2A-AEDB9E26F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7615" y="2843282"/>
              <a:ext cx="219504" cy="2195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D463AC-2B89-4E3D-85DE-8F8F0D2077BF}"/>
                </a:ext>
              </a:extLst>
            </p:cNvPr>
            <p:cNvSpPr txBox="1"/>
            <p:nvPr/>
          </p:nvSpPr>
          <p:spPr>
            <a:xfrm>
              <a:off x="2484579" y="2975722"/>
              <a:ext cx="36580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00" b="1" dirty="0" err="1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млн.тг</a:t>
              </a:r>
              <a:r>
                <a:rPr lang="ru-RU" sz="50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8" name="Рисунок 27" descr="Документ">
            <a:extLst>
              <a:ext uri="{FF2B5EF4-FFF2-40B4-BE49-F238E27FC236}">
                <a16:creationId xmlns:a16="http://schemas.microsoft.com/office/drawing/2014/main" id="{68E207AC-92AF-44F3-9342-4E3B8B270A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7277" y="577111"/>
            <a:ext cx="197052" cy="197052"/>
          </a:xfrm>
          <a:prstGeom prst="rect">
            <a:avLst/>
          </a:prstGeom>
        </p:spPr>
      </p:pic>
      <p:pic>
        <p:nvPicPr>
          <p:cNvPr id="29" name="Рисунок 28" descr="Месячный календарь">
            <a:extLst>
              <a:ext uri="{FF2B5EF4-FFF2-40B4-BE49-F238E27FC236}">
                <a16:creationId xmlns:a16="http://schemas.microsoft.com/office/drawing/2014/main" id="{00DBA36B-40D1-4CC6-AD4E-2C5DDDE304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277" y="1206184"/>
            <a:ext cx="197052" cy="197052"/>
          </a:xfrm>
          <a:prstGeom prst="rect">
            <a:avLst/>
          </a:prstGeom>
        </p:spPr>
      </p:pic>
      <p:pic>
        <p:nvPicPr>
          <p:cNvPr id="30" name="Рисунок 29" descr="Банк">
            <a:extLst>
              <a:ext uri="{FF2B5EF4-FFF2-40B4-BE49-F238E27FC236}">
                <a16:creationId xmlns:a16="http://schemas.microsoft.com/office/drawing/2014/main" id="{F73F5B0A-6E37-4E2B-B7CC-B17550996E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7277" y="1536354"/>
            <a:ext cx="197052" cy="197052"/>
          </a:xfrm>
          <a:prstGeom prst="rect">
            <a:avLst/>
          </a:prstGeom>
        </p:spPr>
      </p:pic>
      <p:pic>
        <p:nvPicPr>
          <p:cNvPr id="31" name="Рисунок 30" descr="Значок &quot;Галочка1&quot;">
            <a:extLst>
              <a:ext uri="{FF2B5EF4-FFF2-40B4-BE49-F238E27FC236}">
                <a16:creationId xmlns:a16="http://schemas.microsoft.com/office/drawing/2014/main" id="{D649E459-84EB-4257-B1B1-88CC501728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3308" y="1895842"/>
            <a:ext cx="385065" cy="385065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FE20F7D-5799-4318-BC80-4AA3AD25F0EA}"/>
              </a:ext>
            </a:extLst>
          </p:cNvPr>
          <p:cNvSpPr/>
          <p:nvPr/>
        </p:nvSpPr>
        <p:spPr>
          <a:xfrm>
            <a:off x="80726" y="433075"/>
            <a:ext cx="8975221" cy="1393818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87D49AC3-B486-47E2-852E-33922A91D646}"/>
              </a:ext>
            </a:extLst>
          </p:cNvPr>
          <p:cNvSpPr/>
          <p:nvPr/>
        </p:nvSpPr>
        <p:spPr>
          <a:xfrm>
            <a:off x="91547" y="2868048"/>
            <a:ext cx="2823103" cy="1009833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FF451EF-9337-4987-870A-5BFF3869B8FC}"/>
              </a:ext>
            </a:extLst>
          </p:cNvPr>
          <p:cNvSpPr/>
          <p:nvPr/>
        </p:nvSpPr>
        <p:spPr>
          <a:xfrm>
            <a:off x="78345" y="2713135"/>
            <a:ext cx="1577692" cy="276999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видам затрат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476DAB16-8072-48C2-8F22-5D730B49F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84433"/>
              </p:ext>
            </p:extLst>
          </p:nvPr>
        </p:nvGraphicFramePr>
        <p:xfrm>
          <a:off x="168314" y="3244019"/>
          <a:ext cx="2407246" cy="534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9881">
                  <a:extLst>
                    <a:ext uri="{9D8B030D-6E8A-4147-A177-3AD203B41FA5}">
                      <a16:colId xmlns:a16="http://schemas.microsoft.com/office/drawing/2014/main" val="3595316662"/>
                    </a:ext>
                  </a:extLst>
                </a:gridCol>
                <a:gridCol w="474373">
                  <a:extLst>
                    <a:ext uri="{9D8B030D-6E8A-4147-A177-3AD203B41FA5}">
                      <a16:colId xmlns:a16="http://schemas.microsoft.com/office/drawing/2014/main" val="3066865005"/>
                    </a:ext>
                  </a:extLst>
                </a:gridCol>
                <a:gridCol w="422992">
                  <a:extLst>
                    <a:ext uri="{9D8B030D-6E8A-4147-A177-3AD203B41FA5}">
                      <a16:colId xmlns:a16="http://schemas.microsoft.com/office/drawing/2014/main" val="3375289635"/>
                    </a:ext>
                  </a:extLst>
                </a:gridCol>
              </a:tblGrid>
              <a:tr h="267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Доставка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4 438,3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14499"/>
                  </a:ext>
                </a:extLst>
              </a:tr>
              <a:tr h="26714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Продвижение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229,4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0324"/>
                  </a:ext>
                </a:extLst>
              </a:tr>
            </a:tbl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224213E9-4BD1-4762-A261-B2B69A87D0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67087"/>
              </p:ext>
            </p:extLst>
          </p:nvPr>
        </p:nvGraphicFramePr>
        <p:xfrm>
          <a:off x="3092019" y="2127582"/>
          <a:ext cx="2347069" cy="275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CB63B5D5-57AC-4B71-AE71-6F91CC552EDB}"/>
              </a:ext>
            </a:extLst>
          </p:cNvPr>
          <p:cNvSpPr/>
          <p:nvPr/>
        </p:nvSpPr>
        <p:spPr>
          <a:xfrm>
            <a:off x="3026944" y="1903462"/>
            <a:ext cx="2310164" cy="3134945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817CCF26-6CBE-4E4F-8636-B67F6DD4723C}"/>
              </a:ext>
            </a:extLst>
          </p:cNvPr>
          <p:cNvSpPr/>
          <p:nvPr/>
        </p:nvSpPr>
        <p:spPr>
          <a:xfrm>
            <a:off x="3013303" y="1843261"/>
            <a:ext cx="1714010" cy="276999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региональном разрезе</a:t>
            </a:r>
          </a:p>
        </p:txBody>
      </p: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3E6A4C1A-FD4F-4FB4-AFA3-07996C2A6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190359"/>
              </p:ext>
            </p:extLst>
          </p:nvPr>
        </p:nvGraphicFramePr>
        <p:xfrm>
          <a:off x="5866170" y="2105992"/>
          <a:ext cx="3070210" cy="22108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9413">
                  <a:extLst>
                    <a:ext uri="{9D8B030D-6E8A-4147-A177-3AD203B41FA5}">
                      <a16:colId xmlns:a16="http://schemas.microsoft.com/office/drawing/2014/main" val="216346743"/>
                    </a:ext>
                  </a:extLst>
                </a:gridCol>
                <a:gridCol w="391997">
                  <a:extLst>
                    <a:ext uri="{9D8B030D-6E8A-4147-A177-3AD203B41FA5}">
                      <a16:colId xmlns:a16="http://schemas.microsoft.com/office/drawing/2014/main" val="717654374"/>
                    </a:ext>
                  </a:extLst>
                </a:gridCol>
                <a:gridCol w="372147">
                  <a:extLst>
                    <a:ext uri="{9D8B030D-6E8A-4147-A177-3AD203B41FA5}">
                      <a16:colId xmlns:a16="http://schemas.microsoft.com/office/drawing/2014/main" val="1962652363"/>
                    </a:ext>
                  </a:extLst>
                </a:gridCol>
                <a:gridCol w="486653">
                  <a:extLst>
                    <a:ext uri="{9D8B030D-6E8A-4147-A177-3AD203B41FA5}">
                      <a16:colId xmlns:a16="http://schemas.microsoft.com/office/drawing/2014/main" val="3700734785"/>
                    </a:ext>
                  </a:extLst>
                </a:gridCol>
              </a:tblGrid>
              <a:tr h="1521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Производство продуктов питания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44%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1 607,6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12278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Оптовая и розничная торговля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16%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837,3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75400"/>
                  </a:ext>
                </a:extLst>
              </a:tr>
              <a:tr h="152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Производство стройматериалов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48,4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91124"/>
                  </a:ext>
                </a:extLst>
              </a:tr>
              <a:tr h="156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Машиностроение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161,8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251362"/>
                  </a:ext>
                </a:extLst>
              </a:tr>
              <a:tr h="1568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Сельское хозяйство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13%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05,1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097548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Производство напитков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177,5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833821"/>
                  </a:ext>
                </a:extLst>
              </a:tr>
              <a:tr h="152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Металлообработка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61,9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89556"/>
                  </a:ext>
                </a:extLst>
              </a:tr>
              <a:tr h="170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Химическая промышленность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01,9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6049633"/>
                  </a:ext>
                </a:extLst>
              </a:tr>
              <a:tr h="147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Производство бумажной продукции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0,99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760904"/>
                  </a:ext>
                </a:extLst>
              </a:tr>
              <a:tr h="1523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Легкая промышленность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1,9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81167"/>
                  </a:ext>
                </a:extLst>
              </a:tr>
              <a:tr h="16134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Металлургия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194,7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5895191"/>
                  </a:ext>
                </a:extLst>
              </a:tr>
              <a:tr h="10611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Фармацевтика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61,8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7772418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Производство мебели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12,6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101590"/>
                  </a:ext>
                </a:extLst>
              </a:tr>
              <a:tr h="15238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Прочие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6%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346,9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383212"/>
                  </a:ext>
                </a:extLst>
              </a:tr>
            </a:tbl>
          </a:graphicData>
        </a:graphic>
      </p:graphicFrame>
      <p:pic>
        <p:nvPicPr>
          <p:cNvPr id="40" name="Рисунок 39" descr="Коробка с бэнто">
            <a:extLst>
              <a:ext uri="{FF2B5EF4-FFF2-40B4-BE49-F238E27FC236}">
                <a16:creationId xmlns:a16="http://schemas.microsoft.com/office/drawing/2014/main" id="{05D6D278-390A-4721-BA2C-24A3A63F9C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632556" y="2119476"/>
            <a:ext cx="144229" cy="144229"/>
          </a:xfrm>
          <a:prstGeom prst="rect">
            <a:avLst/>
          </a:prstGeom>
        </p:spPr>
      </p:pic>
      <p:pic>
        <p:nvPicPr>
          <p:cNvPr id="41" name="Рисунок 40" descr="Саке">
            <a:extLst>
              <a:ext uri="{FF2B5EF4-FFF2-40B4-BE49-F238E27FC236}">
                <a16:creationId xmlns:a16="http://schemas.microsoft.com/office/drawing/2014/main" id="{B051B73A-9485-4D29-8B8E-F3D01E5729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632556" y="2918316"/>
            <a:ext cx="144229" cy="144229"/>
          </a:xfrm>
          <a:prstGeom prst="rect">
            <a:avLst/>
          </a:prstGeom>
        </p:spPr>
      </p:pic>
      <p:pic>
        <p:nvPicPr>
          <p:cNvPr id="42" name="Рисунок 41" descr="Закрытая книга">
            <a:extLst>
              <a:ext uri="{FF2B5EF4-FFF2-40B4-BE49-F238E27FC236}">
                <a16:creationId xmlns:a16="http://schemas.microsoft.com/office/drawing/2014/main" id="{0EE39449-6301-4707-8EBB-F6026C4D957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632556" y="3368631"/>
            <a:ext cx="144229" cy="144229"/>
          </a:xfrm>
          <a:prstGeom prst="rect">
            <a:avLst/>
          </a:prstGeom>
        </p:spPr>
      </p:pic>
      <p:pic>
        <p:nvPicPr>
          <p:cNvPr id="43" name="Рисунок 42" descr="Колба">
            <a:extLst>
              <a:ext uri="{FF2B5EF4-FFF2-40B4-BE49-F238E27FC236}">
                <a16:creationId xmlns:a16="http://schemas.microsoft.com/office/drawing/2014/main" id="{E4593C8F-094C-46CD-BC07-342791C81BA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32556" y="3209988"/>
            <a:ext cx="144229" cy="144229"/>
          </a:xfrm>
          <a:prstGeom prst="rect">
            <a:avLst/>
          </a:prstGeom>
        </p:spPr>
      </p:pic>
      <p:pic>
        <p:nvPicPr>
          <p:cNvPr id="44" name="Рисунок 43" descr="Шестеренки">
            <a:extLst>
              <a:ext uri="{FF2B5EF4-FFF2-40B4-BE49-F238E27FC236}">
                <a16:creationId xmlns:a16="http://schemas.microsoft.com/office/drawing/2014/main" id="{CC27C20D-59EF-4E19-8F03-557CD224C68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32556" y="2595935"/>
            <a:ext cx="144229" cy="144229"/>
          </a:xfrm>
          <a:prstGeom prst="rect">
            <a:avLst/>
          </a:prstGeom>
        </p:spPr>
      </p:pic>
      <p:pic>
        <p:nvPicPr>
          <p:cNvPr id="45" name="Рисунок 44" descr="Диван">
            <a:extLst>
              <a:ext uri="{FF2B5EF4-FFF2-40B4-BE49-F238E27FC236}">
                <a16:creationId xmlns:a16="http://schemas.microsoft.com/office/drawing/2014/main" id="{4A21F27A-C1BD-49CB-B709-15B776A1A33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632556" y="4013055"/>
            <a:ext cx="144229" cy="144229"/>
          </a:xfrm>
          <a:prstGeom prst="rect">
            <a:avLst/>
          </a:prstGeom>
        </p:spPr>
      </p:pic>
      <p:pic>
        <p:nvPicPr>
          <p:cNvPr id="46" name="Рисунок 45" descr="Киоск">
            <a:extLst>
              <a:ext uri="{FF2B5EF4-FFF2-40B4-BE49-F238E27FC236}">
                <a16:creationId xmlns:a16="http://schemas.microsoft.com/office/drawing/2014/main" id="{2F5E2C05-6EE7-4EA8-8D13-45AAF588698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32556" y="2276532"/>
            <a:ext cx="144229" cy="144229"/>
          </a:xfrm>
          <a:prstGeom prst="rect">
            <a:avLst/>
          </a:prstGeom>
        </p:spPr>
      </p:pic>
      <p:pic>
        <p:nvPicPr>
          <p:cNvPr id="47" name="Рисунок 46" descr="Лекарство">
            <a:extLst>
              <a:ext uri="{FF2B5EF4-FFF2-40B4-BE49-F238E27FC236}">
                <a16:creationId xmlns:a16="http://schemas.microsoft.com/office/drawing/2014/main" id="{8EDA4212-B64E-44BA-889D-D9AAB62EE63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32556" y="3877881"/>
            <a:ext cx="144229" cy="144229"/>
          </a:xfrm>
          <a:prstGeom prst="rect">
            <a:avLst/>
          </a:prstGeom>
        </p:spPr>
      </p:pic>
      <p:pic>
        <p:nvPicPr>
          <p:cNvPr id="48" name="Рисунок 47" descr="Посевы">
            <a:extLst>
              <a:ext uri="{FF2B5EF4-FFF2-40B4-BE49-F238E27FC236}">
                <a16:creationId xmlns:a16="http://schemas.microsoft.com/office/drawing/2014/main" id="{9D2C4235-7C85-4C08-92EB-C5C7104CC99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632556" y="2760680"/>
            <a:ext cx="144229" cy="144229"/>
          </a:xfrm>
          <a:prstGeom prst="rect">
            <a:avLst/>
          </a:prstGeom>
        </p:spPr>
      </p:pic>
      <p:pic>
        <p:nvPicPr>
          <p:cNvPr id="49" name="Рисунок 48" descr="Кирпичная стена здания">
            <a:extLst>
              <a:ext uri="{FF2B5EF4-FFF2-40B4-BE49-F238E27FC236}">
                <a16:creationId xmlns:a16="http://schemas.microsoft.com/office/drawing/2014/main" id="{3414C0C4-12E4-49EC-8F07-0EF47139727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632556" y="2429605"/>
            <a:ext cx="144229" cy="144229"/>
          </a:xfrm>
          <a:prstGeom prst="rect">
            <a:avLst/>
          </a:prstGeom>
        </p:spPr>
      </p:pic>
      <p:pic>
        <p:nvPicPr>
          <p:cNvPr id="50" name="Рисунок 49" descr="Рубашка">
            <a:extLst>
              <a:ext uri="{FF2B5EF4-FFF2-40B4-BE49-F238E27FC236}">
                <a16:creationId xmlns:a16="http://schemas.microsoft.com/office/drawing/2014/main" id="{B8C36A10-7B8D-451A-BD39-392DCFA8A89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5632556" y="3527274"/>
            <a:ext cx="144229" cy="144229"/>
          </a:xfrm>
          <a:prstGeom prst="rect">
            <a:avLst/>
          </a:prstGeom>
        </p:spPr>
      </p:pic>
      <p:pic>
        <p:nvPicPr>
          <p:cNvPr id="52" name="Рисунок 51" descr="Шахтерские инструменты">
            <a:extLst>
              <a:ext uri="{FF2B5EF4-FFF2-40B4-BE49-F238E27FC236}">
                <a16:creationId xmlns:a16="http://schemas.microsoft.com/office/drawing/2014/main" id="{573DE7D7-0225-4134-A6C7-71F7A50CF27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5632556" y="3073759"/>
            <a:ext cx="144229" cy="144229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CF513EF1-4AC0-46DD-963D-F68CA6D65025}"/>
              </a:ext>
            </a:extLst>
          </p:cNvPr>
          <p:cNvSpPr/>
          <p:nvPr/>
        </p:nvSpPr>
        <p:spPr>
          <a:xfrm>
            <a:off x="5402178" y="1903269"/>
            <a:ext cx="3650275" cy="2532324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9CE8938-C414-480A-836D-585230FDECB2}"/>
              </a:ext>
            </a:extLst>
          </p:cNvPr>
          <p:cNvSpPr/>
          <p:nvPr/>
        </p:nvSpPr>
        <p:spPr>
          <a:xfrm>
            <a:off x="5386534" y="1837311"/>
            <a:ext cx="1714010" cy="276999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отраслевом разрезе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3C6A9909-FD6F-4BE3-A37D-243FA98BE0F5}"/>
              </a:ext>
            </a:extLst>
          </p:cNvPr>
          <p:cNvGrpSpPr/>
          <p:nvPr/>
        </p:nvGrpSpPr>
        <p:grpSpPr>
          <a:xfrm>
            <a:off x="5569818" y="4450007"/>
            <a:ext cx="1619583" cy="636230"/>
            <a:chOff x="5840850" y="4450007"/>
            <a:chExt cx="1870527" cy="636230"/>
          </a:xfrm>
        </p:grpSpPr>
        <p:sp>
          <p:nvSpPr>
            <p:cNvPr id="56" name="AutoShape 2">
              <a:extLst>
                <a:ext uri="{FF2B5EF4-FFF2-40B4-BE49-F238E27FC236}">
                  <a16:creationId xmlns:a16="http://schemas.microsoft.com/office/drawing/2014/main" id="{0BE43CEA-E29C-4E77-9F6B-E07A9726A7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50" y="4492393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Крупный бизнес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id="{79AC6311-5E4F-4F06-89B7-A31860B03877}"/>
                </a:ext>
              </a:extLst>
            </p:cNvPr>
            <p:cNvSpPr/>
            <p:nvPr/>
          </p:nvSpPr>
          <p:spPr>
            <a:xfrm>
              <a:off x="6909607" y="4450007"/>
              <a:ext cx="8017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31%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AutoShape 2">
              <a:extLst>
                <a:ext uri="{FF2B5EF4-FFF2-40B4-BE49-F238E27FC236}">
                  <a16:creationId xmlns:a16="http://schemas.microsoft.com/office/drawing/2014/main" id="{E26A4378-1EBF-4F1A-97CD-BEDC76C221C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50" y="4685412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Средний бизнес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9" name="AutoShape 2">
              <a:extLst>
                <a:ext uri="{FF2B5EF4-FFF2-40B4-BE49-F238E27FC236}">
                  <a16:creationId xmlns:a16="http://schemas.microsoft.com/office/drawing/2014/main" id="{FFD7C3F9-01FD-421B-BD7A-DC741C3DC0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50" y="4881315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Малый бизнес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8411C838-331F-45E7-996F-E03142C85D00}"/>
                </a:ext>
              </a:extLst>
            </p:cNvPr>
            <p:cNvSpPr/>
            <p:nvPr/>
          </p:nvSpPr>
          <p:spPr>
            <a:xfrm>
              <a:off x="6909607" y="4641164"/>
              <a:ext cx="8017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2D1C9F3D-226B-4418-AFAB-A7D85960310A}"/>
                </a:ext>
              </a:extLst>
            </p:cNvPr>
            <p:cNvSpPr/>
            <p:nvPr/>
          </p:nvSpPr>
          <p:spPr>
            <a:xfrm>
              <a:off x="6909607" y="4832321"/>
              <a:ext cx="801770" cy="25391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44%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4F878368-0E5A-4FDB-A0C0-7F22A54A6D80}"/>
              </a:ext>
            </a:extLst>
          </p:cNvPr>
          <p:cNvGrpSpPr/>
          <p:nvPr/>
        </p:nvGrpSpPr>
        <p:grpSpPr>
          <a:xfrm>
            <a:off x="7189397" y="4444241"/>
            <a:ext cx="1540384" cy="636230"/>
            <a:chOff x="5840848" y="4450007"/>
            <a:chExt cx="1870529" cy="636230"/>
          </a:xfrm>
        </p:grpSpPr>
        <p:sp>
          <p:nvSpPr>
            <p:cNvPr id="63" name="AutoShape 2">
              <a:extLst>
                <a:ext uri="{FF2B5EF4-FFF2-40B4-BE49-F238E27FC236}">
                  <a16:creationId xmlns:a16="http://schemas.microsoft.com/office/drawing/2014/main" id="{97E93AB4-AFAF-4010-B0F0-D47A7F8FFEE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48" y="4492393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Верхний передел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7D83AF7E-01FA-4270-BCAB-5BF6B30FE257}"/>
                </a:ext>
              </a:extLst>
            </p:cNvPr>
            <p:cNvSpPr/>
            <p:nvPr/>
          </p:nvSpPr>
          <p:spPr>
            <a:xfrm>
              <a:off x="6909607" y="4450007"/>
              <a:ext cx="8017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17%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AutoShape 2">
              <a:extLst>
                <a:ext uri="{FF2B5EF4-FFF2-40B4-BE49-F238E27FC236}">
                  <a16:creationId xmlns:a16="http://schemas.microsoft.com/office/drawing/2014/main" id="{393DE18D-64BA-47E8-AC6E-A7144482C2F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50" y="4685412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Средний передел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AutoShape 2">
              <a:extLst>
                <a:ext uri="{FF2B5EF4-FFF2-40B4-BE49-F238E27FC236}">
                  <a16:creationId xmlns:a16="http://schemas.microsoft.com/office/drawing/2014/main" id="{14F6A73A-A3E1-4778-9C75-1ACCF299C4A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40850" y="4881315"/>
              <a:ext cx="1290200" cy="153888"/>
            </a:xfrm>
            <a:prstGeom prst="homePlate">
              <a:avLst>
                <a:gd name="adj" fmla="val 30779"/>
              </a:avLst>
            </a:prstGeom>
            <a:solidFill>
              <a:srgbClr val="1F4E79"/>
            </a:solidFill>
            <a:ln w="19050">
              <a:solidFill>
                <a:srgbClr val="9DC3E6"/>
              </a:solidFill>
              <a:miter lim="800000"/>
              <a:headEnd/>
              <a:tailEnd/>
            </a:ln>
            <a:effectLst/>
          </p:spPr>
          <p:txBody>
            <a:bodyPr lIns="141027" tIns="0" rIns="0" bIns="0" anchor="ctr">
              <a:spAutoFit/>
            </a:bodyPr>
            <a:lstStyle>
              <a:lvl1pPr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1650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00171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503363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03425" defTabSz="801688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4606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178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3750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32225" defTabSz="8016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348982" eaLnBrk="0" hangingPunct="0">
                <a:defRPr/>
              </a:pPr>
              <a:r>
                <a:rPr lang="ru-RU" altLang="x-none" dirty="0">
                  <a:solidFill>
                    <a:srgbClr val="FFFFFF"/>
                  </a:solidFill>
                  <a:latin typeface="Arial Narrow" panose="020B0606020202030204" pitchFamily="34" charset="0"/>
                </a:rPr>
                <a:t>Малый передел</a:t>
              </a:r>
              <a:endParaRPr lang="en-GB" altLang="x-none" dirty="0">
                <a:solidFill>
                  <a:srgbClr val="FFFF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F303DA70-7162-46E7-9B70-1538E8EDD3F6}"/>
                </a:ext>
              </a:extLst>
            </p:cNvPr>
            <p:cNvSpPr/>
            <p:nvPr/>
          </p:nvSpPr>
          <p:spPr>
            <a:xfrm>
              <a:off x="6909607" y="4641164"/>
              <a:ext cx="80177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56%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:a16="http://schemas.microsoft.com/office/drawing/2014/main" id="{DA97417F-4FAC-42DC-A6BF-F255D914FD89}"/>
                </a:ext>
              </a:extLst>
            </p:cNvPr>
            <p:cNvSpPr/>
            <p:nvPr/>
          </p:nvSpPr>
          <p:spPr>
            <a:xfrm>
              <a:off x="6909607" y="4832321"/>
              <a:ext cx="801770" cy="25391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marL="0" lvl="1" algn="ctr" defTabSz="106619">
                <a:buClr>
                  <a:srgbClr val="800000"/>
                </a:buClr>
                <a:defRPr/>
              </a:pPr>
              <a:r>
                <a:rPr lang="ru-RU" altLang="ru-RU" sz="1050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27%</a:t>
              </a:r>
              <a:endParaRPr lang="ru-RU" sz="1050" dirty="0">
                <a:solidFill>
                  <a:srgbClr val="FFC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20991EF-1E16-4165-A3D9-8384E7AB8E7C}"/>
              </a:ext>
            </a:extLst>
          </p:cNvPr>
          <p:cNvGrpSpPr/>
          <p:nvPr/>
        </p:nvGrpSpPr>
        <p:grpSpPr>
          <a:xfrm>
            <a:off x="7780999" y="1914835"/>
            <a:ext cx="997276" cy="219460"/>
            <a:chOff x="1826983" y="2807079"/>
            <a:chExt cx="997276" cy="219460"/>
          </a:xfrm>
        </p:grpSpPr>
        <p:pic>
          <p:nvPicPr>
            <p:cNvPr id="74" name="Рисунок 73" descr="Пользователь">
              <a:extLst>
                <a:ext uri="{FF2B5EF4-FFF2-40B4-BE49-F238E27FC236}">
                  <a16:creationId xmlns:a16="http://schemas.microsoft.com/office/drawing/2014/main" id="{2BF8BA51-4040-4CD2-BA33-D0D68002B9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6983" y="2826835"/>
              <a:ext cx="144229" cy="144229"/>
            </a:xfrm>
            <a:prstGeom prst="rect">
              <a:avLst/>
            </a:prstGeom>
          </p:spPr>
        </p:pic>
        <p:pic>
          <p:nvPicPr>
            <p:cNvPr id="75" name="Рисунок 74" descr="Деньги">
              <a:extLst>
                <a:ext uri="{FF2B5EF4-FFF2-40B4-BE49-F238E27FC236}">
                  <a16:creationId xmlns:a16="http://schemas.microsoft.com/office/drawing/2014/main" id="{A3434B64-6A00-448A-990E-732136EF3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9615" y="2807079"/>
              <a:ext cx="144229" cy="144229"/>
            </a:xfrm>
            <a:prstGeom prst="rect">
              <a:avLst/>
            </a:prstGeom>
          </p:spPr>
        </p:pic>
        <p:pic>
          <p:nvPicPr>
            <p:cNvPr id="76" name="Рисунок 75" descr="Круги Харви 45%">
              <a:extLst>
                <a:ext uri="{FF2B5EF4-FFF2-40B4-BE49-F238E27FC236}">
                  <a16:creationId xmlns:a16="http://schemas.microsoft.com/office/drawing/2014/main" id="{A97DB43B-DFFC-4495-BBD7-30A1F2DA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2225290" y="2832795"/>
              <a:ext cx="144229" cy="14422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31FEAAC-F494-421C-B23D-6F8E8BCA498A}"/>
                </a:ext>
              </a:extLst>
            </p:cNvPr>
            <p:cNvSpPr txBox="1"/>
            <p:nvPr/>
          </p:nvSpPr>
          <p:spPr>
            <a:xfrm>
              <a:off x="2503337" y="2880665"/>
              <a:ext cx="320922" cy="145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48" b="1" dirty="0" err="1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млн.тг</a:t>
              </a:r>
              <a:r>
                <a:rPr lang="ru-RU" sz="348" b="1" dirty="0">
                  <a:solidFill>
                    <a:srgbClr val="FFC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411FBD1-427E-4237-BFE4-1D2B5A2D79DE}"/>
              </a:ext>
            </a:extLst>
          </p:cNvPr>
          <p:cNvSpPr txBox="1">
            <a:spLocks/>
          </p:cNvSpPr>
          <p:nvPr/>
        </p:nvSpPr>
        <p:spPr>
          <a:xfrm>
            <a:off x="1899098" y="-2522"/>
            <a:ext cx="7235462" cy="328095"/>
          </a:xfrm>
          <a:prstGeom prst="rect">
            <a:avLst/>
          </a:prstGeom>
          <a:noFill/>
        </p:spPr>
        <p:txBody>
          <a:bodyPr wrap="square" lIns="50603" tIns="25301" rIns="50603" bIns="25301" rtlCol="0" anchor="ctr">
            <a:spAutoFit/>
          </a:bodyPr>
          <a:lstStyle>
            <a:defPPr>
              <a:defRPr lang="en-US"/>
            </a:defPPr>
            <a:lvl1pPr>
              <a:defRPr sz="401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ВОЗМЕЩЕНИЕ ЧАСТИ ЗАТРАТ</a:t>
            </a:r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BBF9B483-F2E4-4E14-872E-A6D3A4462754}"/>
              </a:ext>
            </a:extLst>
          </p:cNvPr>
          <p:cNvGrpSpPr/>
          <p:nvPr/>
        </p:nvGrpSpPr>
        <p:grpSpPr>
          <a:xfrm>
            <a:off x="1" y="1"/>
            <a:ext cx="1899097" cy="335436"/>
            <a:chOff x="0" y="1"/>
            <a:chExt cx="3049484" cy="795338"/>
          </a:xfrm>
          <a:solidFill>
            <a:schemeClr val="accent1">
              <a:lumMod val="50000"/>
            </a:schemeClr>
          </a:solidFill>
        </p:grpSpPr>
        <p:sp>
          <p:nvSpPr>
            <p:cNvPr id="80" name="Прямоугольный треугольник 79">
              <a:extLst>
                <a:ext uri="{FF2B5EF4-FFF2-40B4-BE49-F238E27FC236}">
                  <a16:creationId xmlns:a16="http://schemas.microsoft.com/office/drawing/2014/main" id="{4F33FD67-381D-4129-AA44-D246384EE925}"/>
                </a:ext>
              </a:extLst>
            </p:cNvPr>
            <p:cNvSpPr/>
            <p:nvPr userDrawn="1"/>
          </p:nvSpPr>
          <p:spPr>
            <a:xfrm rot="5400000">
              <a:off x="2297872" y="43728"/>
              <a:ext cx="795337" cy="70788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  <p:sp>
          <p:nvSpPr>
            <p:cNvPr id="81" name="Блок-схема: процесс 80">
              <a:extLst>
                <a:ext uri="{FF2B5EF4-FFF2-40B4-BE49-F238E27FC236}">
                  <a16:creationId xmlns:a16="http://schemas.microsoft.com/office/drawing/2014/main" id="{04718A7C-ECD3-48A8-AC05-EF37542FBC07}"/>
                </a:ext>
              </a:extLst>
            </p:cNvPr>
            <p:cNvSpPr/>
            <p:nvPr userDrawn="1"/>
          </p:nvSpPr>
          <p:spPr>
            <a:xfrm>
              <a:off x="0" y="1"/>
              <a:ext cx="2341597" cy="795338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pic>
        <p:nvPicPr>
          <p:cNvPr id="82" name="Picture 10" descr="Файл:Kazakhstan National Emblem.png — Википедия">
            <a:extLst>
              <a:ext uri="{FF2B5EF4-FFF2-40B4-BE49-F238E27FC236}">
                <a16:creationId xmlns:a16="http://schemas.microsoft.com/office/drawing/2014/main" id="{4464F5CD-FBF6-4ACD-AD2B-C436CE3B6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" y="31607"/>
            <a:ext cx="274836" cy="25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15E6C52-BF7B-490E-91D6-50100D530A86}"/>
              </a:ext>
            </a:extLst>
          </p:cNvPr>
          <p:cNvSpPr txBox="1"/>
          <p:nvPr/>
        </p:nvSpPr>
        <p:spPr>
          <a:xfrm>
            <a:off x="336626" y="-20178"/>
            <a:ext cx="1424078" cy="358873"/>
          </a:xfrm>
          <a:prstGeom prst="rect">
            <a:avLst/>
          </a:prstGeom>
          <a:noFill/>
        </p:spPr>
        <p:txBody>
          <a:bodyPr wrap="square" lIns="50603" tIns="25301" rIns="50603" bIns="25301" rtlCol="0">
            <a:spAutoFit/>
          </a:bodyPr>
          <a:lstStyle/>
          <a:p>
            <a:r>
              <a:rPr lang="ru-RU" sz="1000" dirty="0">
                <a:solidFill>
                  <a:srgbClr val="DDAF44"/>
                </a:solidFill>
                <a:latin typeface="Arial Narrow" panose="020B0606020202030204" pitchFamily="34" charset="0"/>
              </a:rPr>
              <a:t>Министерство торговли и интеграции РК</a:t>
            </a: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1BD07339-958D-462E-B43B-8782B2E8DAE7}"/>
              </a:ext>
            </a:extLst>
          </p:cNvPr>
          <p:cNvCxnSpPr>
            <a:cxnSpLocks/>
          </p:cNvCxnSpPr>
          <p:nvPr/>
        </p:nvCxnSpPr>
        <p:spPr>
          <a:xfrm>
            <a:off x="0" y="333262"/>
            <a:ext cx="9144000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A1D9C34C-04C2-4E08-A5D7-829FC6160DFD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181" y="3724068"/>
            <a:ext cx="108821" cy="102274"/>
          </a:xfrm>
          <a:prstGeom prst="rect">
            <a:avLst/>
          </a:prstGeom>
        </p:spPr>
      </p:pic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6BC66B6-16EF-4968-BF84-E069EBC4E3E8}"/>
              </a:ext>
            </a:extLst>
          </p:cNvPr>
          <p:cNvGrpSpPr/>
          <p:nvPr/>
        </p:nvGrpSpPr>
        <p:grpSpPr>
          <a:xfrm rot="10800000">
            <a:off x="8650002" y="4793017"/>
            <a:ext cx="493998" cy="350483"/>
            <a:chOff x="-674499" y="5"/>
            <a:chExt cx="3678833" cy="795339"/>
          </a:xfrm>
          <a:solidFill>
            <a:srgbClr val="182F55"/>
          </a:solidFill>
        </p:grpSpPr>
        <p:sp>
          <p:nvSpPr>
            <p:cNvPr id="87" name="Прямоугольный треугольник 86">
              <a:extLst>
                <a:ext uri="{FF2B5EF4-FFF2-40B4-BE49-F238E27FC236}">
                  <a16:creationId xmlns:a16="http://schemas.microsoft.com/office/drawing/2014/main" id="{38628ACB-37CD-4609-9AE5-641445E8E148}"/>
                </a:ext>
              </a:extLst>
            </p:cNvPr>
            <p:cNvSpPr/>
            <p:nvPr userDrawn="1"/>
          </p:nvSpPr>
          <p:spPr>
            <a:xfrm rot="5400000">
              <a:off x="1838807" y="-370186"/>
              <a:ext cx="795335" cy="153571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/>
            </a:p>
          </p:txBody>
        </p:sp>
        <p:sp>
          <p:nvSpPr>
            <p:cNvPr id="88" name="Блок-схема: процесс 87">
              <a:extLst>
                <a:ext uri="{FF2B5EF4-FFF2-40B4-BE49-F238E27FC236}">
                  <a16:creationId xmlns:a16="http://schemas.microsoft.com/office/drawing/2014/main" id="{70B8BDED-A9D1-426C-A609-6F340EE4E0F8}"/>
                </a:ext>
              </a:extLst>
            </p:cNvPr>
            <p:cNvSpPr/>
            <p:nvPr userDrawn="1"/>
          </p:nvSpPr>
          <p:spPr>
            <a:xfrm>
              <a:off x="-674499" y="5"/>
              <a:ext cx="2143139" cy="79533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/>
            </a:p>
          </p:txBody>
        </p:sp>
      </p:grpSp>
      <p:sp>
        <p:nvSpPr>
          <p:cNvPr id="89" name="Номер слайда 111">
            <a:extLst>
              <a:ext uri="{FF2B5EF4-FFF2-40B4-BE49-F238E27FC236}">
                <a16:creationId xmlns:a16="http://schemas.microsoft.com/office/drawing/2014/main" id="{93CD5456-B17B-4A9E-9629-0005BFEC4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513" y="4839177"/>
            <a:ext cx="342047" cy="273844"/>
          </a:xfrm>
        </p:spPr>
        <p:txBody>
          <a:bodyPr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7D49AC3-B486-47E2-852E-33922A91D646}"/>
              </a:ext>
            </a:extLst>
          </p:cNvPr>
          <p:cNvSpPr/>
          <p:nvPr/>
        </p:nvSpPr>
        <p:spPr>
          <a:xfrm>
            <a:off x="78345" y="3981710"/>
            <a:ext cx="2823103" cy="1009833"/>
          </a:xfrm>
          <a:prstGeom prst="rect">
            <a:avLst/>
          </a:prstGeom>
          <a:noFill/>
          <a:ln w="28575">
            <a:solidFill>
              <a:srgbClr val="203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2">
              <a:latin typeface="Arial Narrow" panose="020B0606020202030204" pitchFamily="34" charset="0"/>
            </a:endParaRPr>
          </a:p>
        </p:txBody>
      </p:sp>
      <p:graphicFrame>
        <p:nvGraphicFramePr>
          <p:cNvPr id="71" name="Таблица 70">
            <a:extLst>
              <a:ext uri="{FF2B5EF4-FFF2-40B4-BE49-F238E27FC236}">
                <a16:creationId xmlns:a16="http://schemas.microsoft.com/office/drawing/2014/main" id="{476DAB16-8072-48C2-8F22-5D730B49F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752278"/>
              </p:ext>
            </p:extLst>
          </p:nvPr>
        </p:nvGraphicFramePr>
        <p:xfrm>
          <a:off x="101450" y="4022111"/>
          <a:ext cx="2799998" cy="92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0270">
                  <a:extLst>
                    <a:ext uri="{9D8B030D-6E8A-4147-A177-3AD203B41FA5}">
                      <a16:colId xmlns:a16="http://schemas.microsoft.com/office/drawing/2014/main" val="3595316662"/>
                    </a:ext>
                  </a:extLst>
                </a:gridCol>
                <a:gridCol w="569728">
                  <a:extLst>
                    <a:ext uri="{9D8B030D-6E8A-4147-A177-3AD203B41FA5}">
                      <a16:colId xmlns:a16="http://schemas.microsoft.com/office/drawing/2014/main" val="3066865005"/>
                    </a:ext>
                  </a:extLst>
                </a:gridCol>
              </a:tblGrid>
              <a:tr h="309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промышленного производства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109</a:t>
                      </a:r>
                      <a:r>
                        <a:rPr lang="kk-KZ" sz="10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14499"/>
                  </a:ext>
                </a:extLst>
              </a:tr>
              <a:tr h="309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экспортной выручки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130</a:t>
                      </a:r>
                      <a:r>
                        <a:rPr lang="kk-KZ" sz="10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0324"/>
                  </a:ext>
                </a:extLst>
              </a:tr>
              <a:tr h="309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Налоговые отчисления в бюджет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145 %</a:t>
                      </a:r>
                    </a:p>
                  </a:txBody>
                  <a:tcPr marL="4146" marR="4146" marT="414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072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IBRARYTYPE" val="BuildIn"/>
  <p:tag name="NAME" val="Org chart"/>
  <p:tag name="TYPEID" val="ca7258d5-572c-43ef-a6d7-681f3babcdc7"/>
  <p:tag name="CATEGORY" val="Default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10969</TotalTime>
  <Words>2504</Words>
  <Application>Microsoft Office PowerPoint</Application>
  <PresentationFormat>Экран (16:9)</PresentationFormat>
  <Paragraphs>573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Century Gothic</vt:lpstr>
      <vt:lpstr>Courier New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mechta office</cp:lastModifiedBy>
  <cp:revision>574</cp:revision>
  <cp:lastPrinted>2020-08-19T12:39:23Z</cp:lastPrinted>
  <dcterms:created xsi:type="dcterms:W3CDTF">2020-05-29T09:18:23Z</dcterms:created>
  <dcterms:modified xsi:type="dcterms:W3CDTF">2020-10-24T09:44:58Z</dcterms:modified>
</cp:coreProperties>
</file>